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23.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6.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8.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3833" r:id="rId2"/>
    <p:sldMasterId id="2147483844" r:id="rId3"/>
    <p:sldMasterId id="2147483855" r:id="rId4"/>
  </p:sldMasterIdLst>
  <p:notesMasterIdLst>
    <p:notesMasterId r:id="rId70"/>
  </p:notesMasterIdLst>
  <p:sldIdLst>
    <p:sldId id="456" r:id="rId5"/>
    <p:sldId id="377" r:id="rId6"/>
    <p:sldId id="454" r:id="rId7"/>
    <p:sldId id="455" r:id="rId8"/>
    <p:sldId id="459" r:id="rId9"/>
    <p:sldId id="395" r:id="rId10"/>
    <p:sldId id="396" r:id="rId11"/>
    <p:sldId id="397" r:id="rId12"/>
    <p:sldId id="398" r:id="rId13"/>
    <p:sldId id="399" r:id="rId14"/>
    <p:sldId id="400" r:id="rId15"/>
    <p:sldId id="401" r:id="rId16"/>
    <p:sldId id="402" r:id="rId17"/>
    <p:sldId id="460"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61" r:id="rId32"/>
    <p:sldId id="416" r:id="rId33"/>
    <p:sldId id="373" r:id="rId34"/>
    <p:sldId id="382" r:id="rId35"/>
    <p:sldId id="419" r:id="rId36"/>
    <p:sldId id="462" r:id="rId37"/>
    <p:sldId id="421" r:id="rId38"/>
    <p:sldId id="422" r:id="rId39"/>
    <p:sldId id="423" r:id="rId40"/>
    <p:sldId id="424" r:id="rId41"/>
    <p:sldId id="425" r:id="rId42"/>
    <p:sldId id="426" r:id="rId43"/>
    <p:sldId id="427"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2" r:id="rId58"/>
    <p:sldId id="443" r:id="rId59"/>
    <p:sldId id="444" r:id="rId60"/>
    <p:sldId id="466" r:id="rId61"/>
    <p:sldId id="467" r:id="rId62"/>
    <p:sldId id="445" r:id="rId63"/>
    <p:sldId id="446" r:id="rId64"/>
    <p:sldId id="391" r:id="rId65"/>
    <p:sldId id="453" r:id="rId66"/>
    <p:sldId id="390" r:id="rId67"/>
    <p:sldId id="452" r:id="rId68"/>
    <p:sldId id="389"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36699"/>
    <a:srgbClr val="FFEAD5"/>
    <a:srgbClr val="C0C0C0"/>
    <a:srgbClr val="B2B2B2"/>
    <a:srgbClr val="CCFFCC"/>
    <a:srgbClr val="5F5F5F"/>
    <a:srgbClr val="808080"/>
    <a:srgbClr val="71254B"/>
    <a:srgbClr val="203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0" autoAdjust="0"/>
    <p:restoredTop sz="62287" autoAdjust="0"/>
  </p:normalViewPr>
  <p:slideViewPr>
    <p:cSldViewPr snapToGrid="0">
      <p:cViewPr varScale="1">
        <p:scale>
          <a:sx n="53" d="100"/>
          <a:sy n="53" d="100"/>
        </p:scale>
        <p:origin x="1680" y="78"/>
      </p:cViewPr>
      <p:guideLst>
        <p:guide orient="horz" pos="3172"/>
        <p:guide pos="4969"/>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p:cViewPr>
        <p:scale>
          <a:sx n="100" d="100"/>
          <a:sy n="100" d="100"/>
        </p:scale>
        <p:origin x="-3468" y="366"/>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ebastian\Documents\Work%20Folder\Data\Chapter%204%20(5)\Slide%2021-22%20U.S.%20inflation%20and%20money%20growth.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ebastian\Documents\Work%20Folder\Data\Chapter%204%20(5)\Slide%2021-22%20U.S.%20inflation%20and%20money%20growth.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Sebastian\Documents\Work%20Folder\Data\Chapter%204%20(5)\Slide%2019-20%20International%20Inflation%20and%20money%20growth.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Sebastian\Documents\Work%20Folder\Data\Chapter%204%20(5)\Slide%2021-22%20U.S.%20inflation%20and%20money%20growth.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ebastian\Documents\Work%20Folder\Data\Chapter%204%20(5)\Slide%2021-22%20U.S.%20inflation%20and%20money%20growth.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ebastian\Documents\Work%20Folder\Data\Chapter%204%20(5)\Slide%2027-28%20Inflation%20and%20interest%20rat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ebastian\Documents\Work%20Folder\Data\Chapter%204%20(5)\Slide%2029-30%20International%20inflation%20and%20interest%20rat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ebastian\Documents\Work%20Folder\Data\Chapter%204%20(5)\Slide%2044-45%20(CPI%20and%20W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94844674266501"/>
          <c:y val="2.2494491272615099E-2"/>
          <c:w val="0.85641544806899095"/>
          <c:h val="0.90485812593878201"/>
        </c:manualLayout>
      </c:layout>
      <c:lineChart>
        <c:grouping val="standard"/>
        <c:varyColors val="0"/>
        <c:ser>
          <c:idx val="1"/>
          <c:order val="0"/>
          <c:tx>
            <c:strRef>
              <c:f>Sheet1!$D$11</c:f>
              <c:strCache>
                <c:ptCount val="1"/>
                <c:pt idx="0">
                  <c:v>GDP Deflator</c:v>
                </c:pt>
              </c:strCache>
            </c:strRef>
          </c:tx>
          <c:spPr>
            <a:ln w="44450">
              <a:solidFill>
                <a:srgbClr val="CC0000"/>
              </a:solidFill>
            </a:ln>
          </c:spPr>
          <c:marker>
            <c:symbol val="none"/>
          </c:marker>
          <c:cat>
            <c:numRef>
              <c:f>Sheet1!$C$12:$C$220</c:f>
              <c:numCache>
                <c:formatCode>yyyy\-mm\-dd</c:formatCode>
                <c:ptCount val="209"/>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numCache>
            </c:numRef>
          </c:cat>
          <c:val>
            <c:numRef>
              <c:f>Sheet1!$D$12:$D$220</c:f>
              <c:numCache>
                <c:formatCode>0.0%</c:formatCode>
                <c:ptCount val="209"/>
                <c:pt idx="0">
                  <c:v>1.2242400000000001E-2</c:v>
                </c:pt>
                <c:pt idx="1">
                  <c:v>1.44698E-2</c:v>
                </c:pt>
                <c:pt idx="2">
                  <c:v>1.53545E-2</c:v>
                </c:pt>
                <c:pt idx="3">
                  <c:v>1.3934800000000001E-2</c:v>
                </c:pt>
                <c:pt idx="4">
                  <c:v>1.1986399999999999E-2</c:v>
                </c:pt>
                <c:pt idx="5">
                  <c:v>1.10878E-2</c:v>
                </c:pt>
                <c:pt idx="6">
                  <c:v>1.04569E-2</c:v>
                </c:pt>
                <c:pt idx="7">
                  <c:v>1.1122999999999999E-2</c:v>
                </c:pt>
                <c:pt idx="8">
                  <c:v>1.4778899999999999E-2</c:v>
                </c:pt>
                <c:pt idx="9">
                  <c:v>1.3947299999999999E-2</c:v>
                </c:pt>
                <c:pt idx="10">
                  <c:v>1.3214500000000001E-2</c:v>
                </c:pt>
                <c:pt idx="11">
                  <c:v>1.29046E-2</c:v>
                </c:pt>
                <c:pt idx="12">
                  <c:v>9.2534000000000002E-3</c:v>
                </c:pt>
                <c:pt idx="13">
                  <c:v>9.7652999999999993E-3</c:v>
                </c:pt>
                <c:pt idx="14">
                  <c:v>9.4280000000000006E-3</c:v>
                </c:pt>
                <c:pt idx="15">
                  <c:v>1.3888899999999999E-2</c:v>
                </c:pt>
                <c:pt idx="16">
                  <c:v>1.46385E-2</c:v>
                </c:pt>
                <c:pt idx="17">
                  <c:v>1.53902E-2</c:v>
                </c:pt>
                <c:pt idx="18">
                  <c:v>1.7382700000000001E-2</c:v>
                </c:pt>
                <c:pt idx="19">
                  <c:v>1.46771E-2</c:v>
                </c:pt>
                <c:pt idx="20">
                  <c:v>1.6635E-2</c:v>
                </c:pt>
                <c:pt idx="21">
                  <c:v>1.8331699999999999E-2</c:v>
                </c:pt>
                <c:pt idx="22">
                  <c:v>1.80038E-2</c:v>
                </c:pt>
                <c:pt idx="23">
                  <c:v>1.9540200000000001E-2</c:v>
                </c:pt>
                <c:pt idx="24">
                  <c:v>2.1059499999999998E-2</c:v>
                </c:pt>
                <c:pt idx="25">
                  <c:v>2.53432E-2</c:v>
                </c:pt>
                <c:pt idx="26">
                  <c:v>3.2114200000000002E-2</c:v>
                </c:pt>
                <c:pt idx="27">
                  <c:v>3.4995999999999999E-2</c:v>
                </c:pt>
                <c:pt idx="28">
                  <c:v>3.3039899999999997E-2</c:v>
                </c:pt>
                <c:pt idx="29">
                  <c:v>2.9718999999999999E-2</c:v>
                </c:pt>
                <c:pt idx="30">
                  <c:v>2.9221899999999999E-2</c:v>
                </c:pt>
                <c:pt idx="31">
                  <c:v>3.11192E-2</c:v>
                </c:pt>
                <c:pt idx="32">
                  <c:v>3.7632899999999997E-2</c:v>
                </c:pt>
                <c:pt idx="33">
                  <c:v>4.2958499999999997E-2</c:v>
                </c:pt>
                <c:pt idx="34">
                  <c:v>4.3012799999999997E-2</c:v>
                </c:pt>
                <c:pt idx="35">
                  <c:v>4.60864E-2</c:v>
                </c:pt>
                <c:pt idx="36">
                  <c:v>4.5588799999999999E-2</c:v>
                </c:pt>
                <c:pt idx="37">
                  <c:v>4.8084399999999999E-2</c:v>
                </c:pt>
                <c:pt idx="38">
                  <c:v>5.2679200000000002E-2</c:v>
                </c:pt>
                <c:pt idx="39">
                  <c:v>5.1502699999999998E-2</c:v>
                </c:pt>
                <c:pt idx="40">
                  <c:v>5.53839E-2</c:v>
                </c:pt>
                <c:pt idx="41">
                  <c:v>5.6422100000000003E-2</c:v>
                </c:pt>
                <c:pt idx="42">
                  <c:v>4.9742300000000003E-2</c:v>
                </c:pt>
                <c:pt idx="43">
                  <c:v>4.9658599999999997E-2</c:v>
                </c:pt>
                <c:pt idx="44">
                  <c:v>5.0637700000000001E-2</c:v>
                </c:pt>
                <c:pt idx="45">
                  <c:v>4.98206E-2</c:v>
                </c:pt>
                <c:pt idx="46">
                  <c:v>5.2090999999999998E-2</c:v>
                </c:pt>
                <c:pt idx="47">
                  <c:v>4.7107299999999998E-2</c:v>
                </c:pt>
                <c:pt idx="48">
                  <c:v>4.7480700000000001E-2</c:v>
                </c:pt>
                <c:pt idx="49">
                  <c:v>4.0070700000000001E-2</c:v>
                </c:pt>
                <c:pt idx="50">
                  <c:v>3.9671699999999997E-2</c:v>
                </c:pt>
                <c:pt idx="51">
                  <c:v>4.4949500000000003E-2</c:v>
                </c:pt>
                <c:pt idx="52">
                  <c:v>4.1187000000000001E-2</c:v>
                </c:pt>
                <c:pt idx="53">
                  <c:v>5.1104799999999999E-2</c:v>
                </c:pt>
                <c:pt idx="54">
                  <c:v>6.1314599999999997E-2</c:v>
                </c:pt>
                <c:pt idx="55">
                  <c:v>6.8271600000000002E-2</c:v>
                </c:pt>
                <c:pt idx="56">
                  <c:v>7.6086600000000004E-2</c:v>
                </c:pt>
                <c:pt idx="57">
                  <c:v>8.4950399999999995E-2</c:v>
                </c:pt>
                <c:pt idx="58">
                  <c:v>9.5699699999999999E-2</c:v>
                </c:pt>
                <c:pt idx="59">
                  <c:v>0.10656019999999999</c:v>
                </c:pt>
                <c:pt idx="60">
                  <c:v>0.1108587</c:v>
                </c:pt>
                <c:pt idx="61">
                  <c:v>0.1011195</c:v>
                </c:pt>
                <c:pt idx="62">
                  <c:v>8.9399999999999993E-2</c:v>
                </c:pt>
                <c:pt idx="63">
                  <c:v>7.6464199999999996E-2</c:v>
                </c:pt>
                <c:pt idx="64">
                  <c:v>6.3497899999999996E-2</c:v>
                </c:pt>
                <c:pt idx="65">
                  <c:v>5.9046500000000002E-2</c:v>
                </c:pt>
                <c:pt idx="66">
                  <c:v>5.3803400000000001E-2</c:v>
                </c:pt>
                <c:pt idx="67">
                  <c:v>5.4203099999999997E-2</c:v>
                </c:pt>
                <c:pt idx="68">
                  <c:v>6.0453E-2</c:v>
                </c:pt>
                <c:pt idx="69">
                  <c:v>6.4246800000000007E-2</c:v>
                </c:pt>
                <c:pt idx="70">
                  <c:v>6.2797699999999998E-2</c:v>
                </c:pt>
                <c:pt idx="71">
                  <c:v>6.6802500000000001E-2</c:v>
                </c:pt>
                <c:pt idx="72">
                  <c:v>6.4504800000000001E-2</c:v>
                </c:pt>
                <c:pt idx="73">
                  <c:v>6.8855100000000002E-2</c:v>
                </c:pt>
                <c:pt idx="74">
                  <c:v>7.3536000000000004E-2</c:v>
                </c:pt>
                <c:pt idx="75">
                  <c:v>7.2681800000000005E-2</c:v>
                </c:pt>
                <c:pt idx="76">
                  <c:v>7.6081999999999997E-2</c:v>
                </c:pt>
                <c:pt idx="77">
                  <c:v>8.2696599999999995E-2</c:v>
                </c:pt>
                <c:pt idx="78">
                  <c:v>8.8048899999999999E-2</c:v>
                </c:pt>
                <c:pt idx="79">
                  <c:v>8.70475E-2</c:v>
                </c:pt>
                <c:pt idx="80">
                  <c:v>9.0410699999999997E-2</c:v>
                </c:pt>
                <c:pt idx="81">
                  <c:v>8.8003300000000007E-2</c:v>
                </c:pt>
                <c:pt idx="82">
                  <c:v>8.9275599999999997E-2</c:v>
                </c:pt>
                <c:pt idx="83">
                  <c:v>9.7335900000000003E-2</c:v>
                </c:pt>
                <c:pt idx="84">
                  <c:v>0.10200679999999999</c:v>
                </c:pt>
                <c:pt idx="85">
                  <c:v>9.8244899999999996E-2</c:v>
                </c:pt>
                <c:pt idx="86">
                  <c:v>9.2713900000000002E-2</c:v>
                </c:pt>
                <c:pt idx="87">
                  <c:v>8.2652799999999998E-2</c:v>
                </c:pt>
                <c:pt idx="88">
                  <c:v>7.0205100000000006E-2</c:v>
                </c:pt>
                <c:pt idx="89">
                  <c:v>6.3053700000000004E-2</c:v>
                </c:pt>
                <c:pt idx="90">
                  <c:v>5.9434899999999999E-2</c:v>
                </c:pt>
                <c:pt idx="91">
                  <c:v>5.1739599999999997E-2</c:v>
                </c:pt>
                <c:pt idx="92">
                  <c:v>4.60852E-2</c:v>
                </c:pt>
                <c:pt idx="93">
                  <c:v>4.1121999999999999E-2</c:v>
                </c:pt>
                <c:pt idx="94">
                  <c:v>3.6964799999999999E-2</c:v>
                </c:pt>
                <c:pt idx="95">
                  <c:v>3.3380600000000003E-2</c:v>
                </c:pt>
                <c:pt idx="96">
                  <c:v>3.8065000000000002E-2</c:v>
                </c:pt>
                <c:pt idx="97">
                  <c:v>3.9358299999999999E-2</c:v>
                </c:pt>
                <c:pt idx="98">
                  <c:v>3.7148899999999999E-2</c:v>
                </c:pt>
                <c:pt idx="99">
                  <c:v>3.6158000000000003E-2</c:v>
                </c:pt>
                <c:pt idx="100">
                  <c:v>3.4520099999999998E-2</c:v>
                </c:pt>
                <c:pt idx="101">
                  <c:v>3.1559299999999998E-2</c:v>
                </c:pt>
                <c:pt idx="102">
                  <c:v>2.75461E-2</c:v>
                </c:pt>
                <c:pt idx="103">
                  <c:v>2.7702000000000001E-2</c:v>
                </c:pt>
                <c:pt idx="104">
                  <c:v>2.1591200000000001E-2</c:v>
                </c:pt>
                <c:pt idx="105">
                  <c:v>2.1192900000000001E-2</c:v>
                </c:pt>
                <c:pt idx="106">
                  <c:v>2.2790600000000001E-2</c:v>
                </c:pt>
                <c:pt idx="107">
                  <c:v>2.29643E-2</c:v>
                </c:pt>
                <c:pt idx="108">
                  <c:v>2.7283200000000001E-2</c:v>
                </c:pt>
                <c:pt idx="109">
                  <c:v>2.77132E-2</c:v>
                </c:pt>
                <c:pt idx="110">
                  <c:v>2.99321E-2</c:v>
                </c:pt>
                <c:pt idx="111">
                  <c:v>3.08808E-2</c:v>
                </c:pt>
                <c:pt idx="112">
                  <c:v>2.9738199999999999E-2</c:v>
                </c:pt>
                <c:pt idx="113">
                  <c:v>3.35214E-2</c:v>
                </c:pt>
                <c:pt idx="114">
                  <c:v>3.7042699999999998E-2</c:v>
                </c:pt>
                <c:pt idx="115">
                  <c:v>3.6975399999999999E-2</c:v>
                </c:pt>
                <c:pt idx="116">
                  <c:v>4.0185899999999997E-2</c:v>
                </c:pt>
                <c:pt idx="117">
                  <c:v>4.0636400000000003E-2</c:v>
                </c:pt>
                <c:pt idx="118">
                  <c:v>3.5778900000000002E-2</c:v>
                </c:pt>
                <c:pt idx="119">
                  <c:v>3.4788800000000002E-2</c:v>
                </c:pt>
                <c:pt idx="120">
                  <c:v>3.5548499999999997E-2</c:v>
                </c:pt>
                <c:pt idx="121">
                  <c:v>3.7378099999999997E-2</c:v>
                </c:pt>
                <c:pt idx="122">
                  <c:v>4.0083000000000001E-2</c:v>
                </c:pt>
                <c:pt idx="123">
                  <c:v>4.15547E-2</c:v>
                </c:pt>
                <c:pt idx="124">
                  <c:v>4.01877E-2</c:v>
                </c:pt>
                <c:pt idx="125">
                  <c:v>3.5559E-2</c:v>
                </c:pt>
                <c:pt idx="126">
                  <c:v>3.4106400000000002E-2</c:v>
                </c:pt>
                <c:pt idx="127">
                  <c:v>3.18137E-2</c:v>
                </c:pt>
                <c:pt idx="128">
                  <c:v>2.6044899999999999E-2</c:v>
                </c:pt>
                <c:pt idx="129">
                  <c:v>2.5082799999999999E-2</c:v>
                </c:pt>
                <c:pt idx="130">
                  <c:v>2.1894500000000001E-2</c:v>
                </c:pt>
                <c:pt idx="131">
                  <c:v>2.1768200000000001E-2</c:v>
                </c:pt>
                <c:pt idx="132">
                  <c:v>2.2684800000000001E-2</c:v>
                </c:pt>
                <c:pt idx="133">
                  <c:v>2.2022199999999999E-2</c:v>
                </c:pt>
                <c:pt idx="134">
                  <c:v>2.1985500000000002E-2</c:v>
                </c:pt>
                <c:pt idx="135">
                  <c:v>2.1796599999999999E-2</c:v>
                </c:pt>
                <c:pt idx="136">
                  <c:v>2.10358E-2</c:v>
                </c:pt>
                <c:pt idx="137">
                  <c:v>2.0267299999999999E-2</c:v>
                </c:pt>
                <c:pt idx="138">
                  <c:v>2.1627199999999999E-2</c:v>
                </c:pt>
                <c:pt idx="139">
                  <c:v>2.1280899999999998E-2</c:v>
                </c:pt>
                <c:pt idx="140">
                  <c:v>2.1774999999999999E-2</c:v>
                </c:pt>
                <c:pt idx="141">
                  <c:v>2.1433299999999999E-2</c:v>
                </c:pt>
                <c:pt idx="142">
                  <c:v>2.0171399999999999E-2</c:v>
                </c:pt>
                <c:pt idx="143">
                  <c:v>2.0092800000000001E-2</c:v>
                </c:pt>
                <c:pt idx="144">
                  <c:v>2.0138699999999999E-2</c:v>
                </c:pt>
                <c:pt idx="145">
                  <c:v>1.95339E-2</c:v>
                </c:pt>
                <c:pt idx="146">
                  <c:v>1.7975100000000001E-2</c:v>
                </c:pt>
                <c:pt idx="147">
                  <c:v>1.8431800000000002E-2</c:v>
                </c:pt>
                <c:pt idx="148">
                  <c:v>1.9124200000000001E-2</c:v>
                </c:pt>
                <c:pt idx="149">
                  <c:v>1.75931E-2</c:v>
                </c:pt>
                <c:pt idx="150">
                  <c:v>1.7921900000000001E-2</c:v>
                </c:pt>
                <c:pt idx="151">
                  <c:v>1.6067399999999999E-2</c:v>
                </c:pt>
                <c:pt idx="152">
                  <c:v>1.1240200000000001E-2</c:v>
                </c:pt>
                <c:pt idx="153">
                  <c:v>1.13089E-2</c:v>
                </c:pt>
                <c:pt idx="154">
                  <c:v>1.1647100000000001E-2</c:v>
                </c:pt>
                <c:pt idx="155">
                  <c:v>1.0969400000000001E-2</c:v>
                </c:pt>
                <c:pt idx="156">
                  <c:v>1.37679E-2</c:v>
                </c:pt>
                <c:pt idx="157">
                  <c:v>1.4906000000000001E-2</c:v>
                </c:pt>
                <c:pt idx="158">
                  <c:v>1.48025E-2</c:v>
                </c:pt>
                <c:pt idx="159">
                  <c:v>1.5316099999999999E-2</c:v>
                </c:pt>
                <c:pt idx="160">
                  <c:v>1.8860499999999999E-2</c:v>
                </c:pt>
                <c:pt idx="161">
                  <c:v>2.0432700000000002E-2</c:v>
                </c:pt>
                <c:pt idx="162">
                  <c:v>2.2770599999999998E-2</c:v>
                </c:pt>
                <c:pt idx="163">
                  <c:v>2.45347E-2</c:v>
                </c:pt>
                <c:pt idx="164">
                  <c:v>2.3340900000000001E-2</c:v>
                </c:pt>
                <c:pt idx="165">
                  <c:v>2.51001E-2</c:v>
                </c:pt>
                <c:pt idx="166">
                  <c:v>2.21738E-2</c:v>
                </c:pt>
                <c:pt idx="167">
                  <c:v>1.9956000000000002E-2</c:v>
                </c:pt>
                <c:pt idx="168">
                  <c:v>1.66678E-2</c:v>
                </c:pt>
                <c:pt idx="169">
                  <c:v>1.4327299999999999E-2</c:v>
                </c:pt>
                <c:pt idx="170">
                  <c:v>1.55137E-2</c:v>
                </c:pt>
                <c:pt idx="171">
                  <c:v>1.8217299999999999E-2</c:v>
                </c:pt>
                <c:pt idx="172">
                  <c:v>2.1713699999999999E-2</c:v>
                </c:pt>
                <c:pt idx="173">
                  <c:v>2.01163E-2</c:v>
                </c:pt>
                <c:pt idx="174">
                  <c:v>2.1372200000000001E-2</c:v>
                </c:pt>
                <c:pt idx="175">
                  <c:v>2.0711799999999999E-2</c:v>
                </c:pt>
                <c:pt idx="176">
                  <c:v>2.24496E-2</c:v>
                </c:pt>
                <c:pt idx="177">
                  <c:v>2.80872E-2</c:v>
                </c:pt>
                <c:pt idx="178">
                  <c:v>2.9808000000000001E-2</c:v>
                </c:pt>
                <c:pt idx="179">
                  <c:v>3.2230200000000001E-2</c:v>
                </c:pt>
                <c:pt idx="180">
                  <c:v>3.27572E-2</c:v>
                </c:pt>
                <c:pt idx="181">
                  <c:v>3.0969400000000001E-2</c:v>
                </c:pt>
                <c:pt idx="182">
                  <c:v>3.4061099999999997E-2</c:v>
                </c:pt>
                <c:pt idx="183">
                  <c:v>3.5024600000000003E-2</c:v>
                </c:pt>
                <c:pt idx="184">
                  <c:v>3.3196299999999998E-2</c:v>
                </c:pt>
                <c:pt idx="185">
                  <c:v>3.5308800000000001E-2</c:v>
                </c:pt>
                <c:pt idx="186">
                  <c:v>3.2511100000000001E-2</c:v>
                </c:pt>
                <c:pt idx="187">
                  <c:v>2.8469299999999999E-2</c:v>
                </c:pt>
                <c:pt idx="188">
                  <c:v>3.2580499999999998E-2</c:v>
                </c:pt>
                <c:pt idx="189">
                  <c:v>3.0598E-2</c:v>
                </c:pt>
                <c:pt idx="190">
                  <c:v>2.6310199999999999E-2</c:v>
                </c:pt>
                <c:pt idx="191">
                  <c:v>2.6606299999999999E-2</c:v>
                </c:pt>
                <c:pt idx="192">
                  <c:v>2.0981199999999998E-2</c:v>
                </c:pt>
                <c:pt idx="193">
                  <c:v>2.0773199999999999E-2</c:v>
                </c:pt>
                <c:pt idx="194">
                  <c:v>2.5447899999999999E-2</c:v>
                </c:pt>
                <c:pt idx="195">
                  <c:v>2.18964E-2</c:v>
                </c:pt>
                <c:pt idx="196">
                  <c:v>1.976E-2</c:v>
                </c:pt>
                <c:pt idx="197">
                  <c:v>1.19296E-2</c:v>
                </c:pt>
                <c:pt idx="198">
                  <c:v>4.5437000000000003E-3</c:v>
                </c:pt>
                <c:pt idx="199">
                  <c:v>5.8828999999999999E-3</c:v>
                </c:pt>
                <c:pt idx="200">
                  <c:v>5.8422999999999999E-3</c:v>
                </c:pt>
                <c:pt idx="201">
                  <c:v>1.0940399999999999E-2</c:v>
                </c:pt>
                <c:pt idx="202">
                  <c:v>1.36607E-2</c:v>
                </c:pt>
                <c:pt idx="203">
                  <c:v>1.54717E-2</c:v>
                </c:pt>
                <c:pt idx="204">
                  <c:v>1.84853E-2</c:v>
                </c:pt>
                <c:pt idx="205">
                  <c:v>2.09851E-2</c:v>
                </c:pt>
                <c:pt idx="206">
                  <c:v>2.4110300000000001E-2</c:v>
                </c:pt>
                <c:pt idx="207">
                  <c:v>2.1792499999999999E-2</c:v>
                </c:pt>
                <c:pt idx="208">
                  <c:v>1.9146199999999999E-2</c:v>
                </c:pt>
              </c:numCache>
            </c:numRef>
          </c:val>
          <c:smooth val="0"/>
          <c:extLst xmlns:c16r2="http://schemas.microsoft.com/office/drawing/2015/06/chart">
            <c:ext xmlns:c16="http://schemas.microsoft.com/office/drawing/2014/chart" uri="{C3380CC4-5D6E-409C-BE32-E72D297353CC}">
              <c16:uniqueId val="{00000000-FB75-45A3-A2AF-903F5329FF03}"/>
            </c:ext>
          </c:extLst>
        </c:ser>
        <c:dLbls>
          <c:showLegendKey val="0"/>
          <c:showVal val="0"/>
          <c:showCatName val="0"/>
          <c:showSerName val="0"/>
          <c:showPercent val="0"/>
          <c:showBubbleSize val="0"/>
        </c:dLbls>
        <c:smooth val="0"/>
        <c:axId val="309559472"/>
        <c:axId val="309557512"/>
      </c:lineChart>
      <c:dateAx>
        <c:axId val="309559472"/>
        <c:scaling>
          <c:orientation val="minMax"/>
          <c:max val="41275"/>
          <c:min val="21916"/>
        </c:scaling>
        <c:delete val="0"/>
        <c:axPos val="b"/>
        <c:numFmt formatCode="yyyy" sourceLinked="0"/>
        <c:majorTickMark val="out"/>
        <c:minorTickMark val="none"/>
        <c:tickLblPos val="nextTo"/>
        <c:txPr>
          <a:bodyPr/>
          <a:lstStyle/>
          <a:p>
            <a:pPr>
              <a:defRPr sz="1800">
                <a:latin typeface="Arial" pitchFamily="34" charset="0"/>
                <a:cs typeface="Arial" pitchFamily="34" charset="0"/>
              </a:defRPr>
            </a:pPr>
            <a:endParaRPr lang="en-US"/>
          </a:p>
        </c:txPr>
        <c:crossAx val="309557512"/>
        <c:crosses val="autoZero"/>
        <c:auto val="1"/>
        <c:lblOffset val="100"/>
        <c:baseTimeUnit val="months"/>
        <c:majorUnit val="5"/>
        <c:majorTimeUnit val="years"/>
        <c:minorUnit val="1"/>
        <c:minorTimeUnit val="years"/>
      </c:dateAx>
      <c:valAx>
        <c:axId val="309557512"/>
        <c:scaling>
          <c:orientation val="minMax"/>
          <c:max val="0.12"/>
          <c:min val="0"/>
        </c:scaling>
        <c:delete val="0"/>
        <c:axPos val="l"/>
        <c:majorGridlines>
          <c:spPr>
            <a:ln>
              <a:solidFill>
                <a:srgbClr val="DDDDDD"/>
              </a:solidFill>
            </a:ln>
          </c:spPr>
        </c:majorGridlines>
        <c:title>
          <c:tx>
            <c:rich>
              <a:bodyPr rot="-5400000" vert="horz"/>
              <a:lstStyle/>
              <a:p>
                <a:pPr>
                  <a:defRPr sz="2200" b="0"/>
                </a:pPr>
                <a:r>
                  <a:rPr lang="en-US" sz="2200" b="0" dirty="0">
                    <a:latin typeface="Arial" pitchFamily="34" charset="0"/>
                    <a:cs typeface="Arial" pitchFamily="34" charset="0"/>
                  </a:rPr>
                  <a:t>% change from 12 </a:t>
                </a:r>
                <a:r>
                  <a:rPr lang="en-US" sz="2200" b="0" dirty="0" smtClean="0">
                    <a:latin typeface="Arial" pitchFamily="34" charset="0"/>
                    <a:cs typeface="Arial" pitchFamily="34" charset="0"/>
                  </a:rPr>
                  <a:t>mos</a:t>
                </a:r>
                <a:r>
                  <a:rPr lang="en-US" sz="2200" b="0" dirty="0">
                    <a:latin typeface="Arial" pitchFamily="34" charset="0"/>
                    <a:cs typeface="Arial" pitchFamily="34" charset="0"/>
                  </a:rPr>
                  <a:t>. earlier</a:t>
                </a:r>
              </a:p>
            </c:rich>
          </c:tx>
          <c:layout>
            <c:manualLayout>
              <c:xMode val="edge"/>
              <c:yMode val="edge"/>
              <c:x val="1.00207623300819E-3"/>
              <c:y val="0.133139366002684"/>
            </c:manualLayout>
          </c:layout>
          <c:overlay val="0"/>
        </c:title>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09559472"/>
        <c:crosses val="autoZero"/>
        <c:crossBetween val="between"/>
        <c:majorUnit val="0.02"/>
      </c:valAx>
      <c:spPr>
        <a:solidFill>
          <a:schemeClr val="bg1"/>
        </a:solidFill>
        <a:ln>
          <a:solidFill>
            <a:schemeClr val="tx1"/>
          </a:solid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94844674266501"/>
          <c:y val="2.2494491272615099E-2"/>
          <c:w val="0.85641544806899095"/>
          <c:h val="0.90485812593878201"/>
        </c:manualLayout>
      </c:layout>
      <c:lineChart>
        <c:grouping val="standard"/>
        <c:varyColors val="0"/>
        <c:ser>
          <c:idx val="1"/>
          <c:order val="0"/>
          <c:tx>
            <c:strRef>
              <c:f>Sheet1!$D$11</c:f>
              <c:strCache>
                <c:ptCount val="1"/>
                <c:pt idx="0">
                  <c:v>GDP Deflator</c:v>
                </c:pt>
              </c:strCache>
            </c:strRef>
          </c:tx>
          <c:spPr>
            <a:ln w="44450">
              <a:solidFill>
                <a:srgbClr val="C0C0C0"/>
              </a:solidFill>
            </a:ln>
          </c:spPr>
          <c:marker>
            <c:symbol val="none"/>
          </c:marker>
          <c:trendline>
            <c:spPr>
              <a:ln w="38100">
                <a:solidFill>
                  <a:srgbClr val="FF0000"/>
                </a:solidFill>
              </a:ln>
              <a:effectLst>
                <a:outerShdw blurRad="50800" dist="38100" dir="2700000" algn="tl" rotWithShape="0">
                  <a:prstClr val="black">
                    <a:alpha val="40000"/>
                  </a:prstClr>
                </a:outerShdw>
              </a:effectLst>
            </c:spPr>
            <c:trendlineType val="poly"/>
            <c:order val="3"/>
            <c:dispRSqr val="0"/>
            <c:dispEq val="0"/>
          </c:trendline>
          <c:cat>
            <c:numRef>
              <c:f>Sheet1!$C$12:$C$220</c:f>
              <c:numCache>
                <c:formatCode>yyyy\-mm\-dd</c:formatCode>
                <c:ptCount val="209"/>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numCache>
            </c:numRef>
          </c:cat>
          <c:val>
            <c:numRef>
              <c:f>Sheet1!$D$12:$D$220</c:f>
              <c:numCache>
                <c:formatCode>0.0%</c:formatCode>
                <c:ptCount val="209"/>
                <c:pt idx="0">
                  <c:v>1.2242400000000001E-2</c:v>
                </c:pt>
                <c:pt idx="1">
                  <c:v>1.44698E-2</c:v>
                </c:pt>
                <c:pt idx="2">
                  <c:v>1.53545E-2</c:v>
                </c:pt>
                <c:pt idx="3">
                  <c:v>1.3934800000000001E-2</c:v>
                </c:pt>
                <c:pt idx="4">
                  <c:v>1.1986399999999999E-2</c:v>
                </c:pt>
                <c:pt idx="5">
                  <c:v>1.10878E-2</c:v>
                </c:pt>
                <c:pt idx="6">
                  <c:v>1.04569E-2</c:v>
                </c:pt>
                <c:pt idx="7">
                  <c:v>1.1122999999999999E-2</c:v>
                </c:pt>
                <c:pt idx="8">
                  <c:v>1.4778899999999999E-2</c:v>
                </c:pt>
                <c:pt idx="9">
                  <c:v>1.3947299999999999E-2</c:v>
                </c:pt>
                <c:pt idx="10">
                  <c:v>1.3214500000000001E-2</c:v>
                </c:pt>
                <c:pt idx="11">
                  <c:v>1.29046E-2</c:v>
                </c:pt>
                <c:pt idx="12">
                  <c:v>9.2534000000000002E-3</c:v>
                </c:pt>
                <c:pt idx="13">
                  <c:v>9.7652999999999993E-3</c:v>
                </c:pt>
                <c:pt idx="14">
                  <c:v>9.4280000000000006E-3</c:v>
                </c:pt>
                <c:pt idx="15">
                  <c:v>1.3888899999999999E-2</c:v>
                </c:pt>
                <c:pt idx="16">
                  <c:v>1.46385E-2</c:v>
                </c:pt>
                <c:pt idx="17">
                  <c:v>1.53902E-2</c:v>
                </c:pt>
                <c:pt idx="18">
                  <c:v>1.7382700000000001E-2</c:v>
                </c:pt>
                <c:pt idx="19">
                  <c:v>1.46771E-2</c:v>
                </c:pt>
                <c:pt idx="20">
                  <c:v>1.6635E-2</c:v>
                </c:pt>
                <c:pt idx="21">
                  <c:v>1.8331699999999999E-2</c:v>
                </c:pt>
                <c:pt idx="22">
                  <c:v>1.80038E-2</c:v>
                </c:pt>
                <c:pt idx="23">
                  <c:v>1.9540200000000001E-2</c:v>
                </c:pt>
                <c:pt idx="24">
                  <c:v>2.1059499999999998E-2</c:v>
                </c:pt>
                <c:pt idx="25">
                  <c:v>2.53432E-2</c:v>
                </c:pt>
                <c:pt idx="26">
                  <c:v>3.2114200000000002E-2</c:v>
                </c:pt>
                <c:pt idx="27">
                  <c:v>3.4995999999999999E-2</c:v>
                </c:pt>
                <c:pt idx="28">
                  <c:v>3.3039899999999997E-2</c:v>
                </c:pt>
                <c:pt idx="29">
                  <c:v>2.9718999999999999E-2</c:v>
                </c:pt>
                <c:pt idx="30">
                  <c:v>2.9221899999999999E-2</c:v>
                </c:pt>
                <c:pt idx="31">
                  <c:v>3.11192E-2</c:v>
                </c:pt>
                <c:pt idx="32">
                  <c:v>3.7632899999999997E-2</c:v>
                </c:pt>
                <c:pt idx="33">
                  <c:v>4.2958499999999997E-2</c:v>
                </c:pt>
                <c:pt idx="34">
                  <c:v>4.3012799999999997E-2</c:v>
                </c:pt>
                <c:pt idx="35">
                  <c:v>4.60864E-2</c:v>
                </c:pt>
                <c:pt idx="36">
                  <c:v>4.5588799999999999E-2</c:v>
                </c:pt>
                <c:pt idx="37">
                  <c:v>4.8084399999999999E-2</c:v>
                </c:pt>
                <c:pt idx="38">
                  <c:v>5.2679200000000002E-2</c:v>
                </c:pt>
                <c:pt idx="39">
                  <c:v>5.1502699999999998E-2</c:v>
                </c:pt>
                <c:pt idx="40">
                  <c:v>5.53839E-2</c:v>
                </c:pt>
                <c:pt idx="41">
                  <c:v>5.6422100000000003E-2</c:v>
                </c:pt>
                <c:pt idx="42">
                  <c:v>4.9742300000000003E-2</c:v>
                </c:pt>
                <c:pt idx="43">
                  <c:v>4.9658599999999997E-2</c:v>
                </c:pt>
                <c:pt idx="44">
                  <c:v>5.0637700000000001E-2</c:v>
                </c:pt>
                <c:pt idx="45">
                  <c:v>4.98206E-2</c:v>
                </c:pt>
                <c:pt idx="46">
                  <c:v>5.2090999999999998E-2</c:v>
                </c:pt>
                <c:pt idx="47">
                  <c:v>4.7107299999999998E-2</c:v>
                </c:pt>
                <c:pt idx="48">
                  <c:v>4.7480700000000001E-2</c:v>
                </c:pt>
                <c:pt idx="49">
                  <c:v>4.0070700000000001E-2</c:v>
                </c:pt>
                <c:pt idx="50">
                  <c:v>3.9671699999999997E-2</c:v>
                </c:pt>
                <c:pt idx="51">
                  <c:v>4.4949500000000003E-2</c:v>
                </c:pt>
                <c:pt idx="52">
                  <c:v>4.1187000000000001E-2</c:v>
                </c:pt>
                <c:pt idx="53">
                  <c:v>5.1104799999999999E-2</c:v>
                </c:pt>
                <c:pt idx="54">
                  <c:v>6.1314599999999997E-2</c:v>
                </c:pt>
                <c:pt idx="55">
                  <c:v>6.8271600000000002E-2</c:v>
                </c:pt>
                <c:pt idx="56">
                  <c:v>7.6086600000000004E-2</c:v>
                </c:pt>
                <c:pt idx="57">
                  <c:v>8.4950399999999995E-2</c:v>
                </c:pt>
                <c:pt idx="58">
                  <c:v>9.5699699999999999E-2</c:v>
                </c:pt>
                <c:pt idx="59">
                  <c:v>0.10656019999999999</c:v>
                </c:pt>
                <c:pt idx="60">
                  <c:v>0.1108587</c:v>
                </c:pt>
                <c:pt idx="61">
                  <c:v>0.1011195</c:v>
                </c:pt>
                <c:pt idx="62">
                  <c:v>8.9399999999999993E-2</c:v>
                </c:pt>
                <c:pt idx="63">
                  <c:v>7.6464199999999996E-2</c:v>
                </c:pt>
                <c:pt idx="64">
                  <c:v>6.3497899999999996E-2</c:v>
                </c:pt>
                <c:pt idx="65">
                  <c:v>5.9046500000000002E-2</c:v>
                </c:pt>
                <c:pt idx="66">
                  <c:v>5.3803400000000001E-2</c:v>
                </c:pt>
                <c:pt idx="67">
                  <c:v>5.4203099999999997E-2</c:v>
                </c:pt>
                <c:pt idx="68">
                  <c:v>6.0453E-2</c:v>
                </c:pt>
                <c:pt idx="69">
                  <c:v>6.4246800000000007E-2</c:v>
                </c:pt>
                <c:pt idx="70">
                  <c:v>6.2797699999999998E-2</c:v>
                </c:pt>
                <c:pt idx="71">
                  <c:v>6.6802500000000001E-2</c:v>
                </c:pt>
                <c:pt idx="72">
                  <c:v>6.4504800000000001E-2</c:v>
                </c:pt>
                <c:pt idx="73">
                  <c:v>6.8855100000000002E-2</c:v>
                </c:pt>
                <c:pt idx="74">
                  <c:v>7.3536000000000004E-2</c:v>
                </c:pt>
                <c:pt idx="75">
                  <c:v>7.2681800000000005E-2</c:v>
                </c:pt>
                <c:pt idx="76">
                  <c:v>7.6081999999999997E-2</c:v>
                </c:pt>
                <c:pt idx="77">
                  <c:v>8.2696599999999995E-2</c:v>
                </c:pt>
                <c:pt idx="78">
                  <c:v>8.8048899999999999E-2</c:v>
                </c:pt>
                <c:pt idx="79">
                  <c:v>8.70475E-2</c:v>
                </c:pt>
                <c:pt idx="80">
                  <c:v>9.0410699999999997E-2</c:v>
                </c:pt>
                <c:pt idx="81">
                  <c:v>8.8003300000000007E-2</c:v>
                </c:pt>
                <c:pt idx="82">
                  <c:v>8.9275599999999997E-2</c:v>
                </c:pt>
                <c:pt idx="83">
                  <c:v>9.7335900000000003E-2</c:v>
                </c:pt>
                <c:pt idx="84">
                  <c:v>0.10200679999999999</c:v>
                </c:pt>
                <c:pt idx="85">
                  <c:v>9.8244899999999996E-2</c:v>
                </c:pt>
                <c:pt idx="86">
                  <c:v>9.2713900000000002E-2</c:v>
                </c:pt>
                <c:pt idx="87">
                  <c:v>8.2652799999999998E-2</c:v>
                </c:pt>
                <c:pt idx="88">
                  <c:v>7.0205100000000006E-2</c:v>
                </c:pt>
                <c:pt idx="89">
                  <c:v>6.3053700000000004E-2</c:v>
                </c:pt>
                <c:pt idx="90">
                  <c:v>5.9434899999999999E-2</c:v>
                </c:pt>
                <c:pt idx="91">
                  <c:v>5.1739599999999997E-2</c:v>
                </c:pt>
                <c:pt idx="92">
                  <c:v>4.60852E-2</c:v>
                </c:pt>
                <c:pt idx="93">
                  <c:v>4.1121999999999999E-2</c:v>
                </c:pt>
                <c:pt idx="94">
                  <c:v>3.6964799999999999E-2</c:v>
                </c:pt>
                <c:pt idx="95">
                  <c:v>3.3380600000000003E-2</c:v>
                </c:pt>
                <c:pt idx="96">
                  <c:v>3.8065000000000002E-2</c:v>
                </c:pt>
                <c:pt idx="97">
                  <c:v>3.9358299999999999E-2</c:v>
                </c:pt>
                <c:pt idx="98">
                  <c:v>3.7148899999999999E-2</c:v>
                </c:pt>
                <c:pt idx="99">
                  <c:v>3.6158000000000003E-2</c:v>
                </c:pt>
                <c:pt idx="100">
                  <c:v>3.4520099999999998E-2</c:v>
                </c:pt>
                <c:pt idx="101">
                  <c:v>3.1559299999999998E-2</c:v>
                </c:pt>
                <c:pt idx="102">
                  <c:v>2.75461E-2</c:v>
                </c:pt>
                <c:pt idx="103">
                  <c:v>2.7702000000000001E-2</c:v>
                </c:pt>
                <c:pt idx="104">
                  <c:v>2.1591200000000001E-2</c:v>
                </c:pt>
                <c:pt idx="105">
                  <c:v>2.1192900000000001E-2</c:v>
                </c:pt>
                <c:pt idx="106">
                  <c:v>2.2790600000000001E-2</c:v>
                </c:pt>
                <c:pt idx="107">
                  <c:v>2.29643E-2</c:v>
                </c:pt>
                <c:pt idx="108">
                  <c:v>2.7283200000000001E-2</c:v>
                </c:pt>
                <c:pt idx="109">
                  <c:v>2.77132E-2</c:v>
                </c:pt>
                <c:pt idx="110">
                  <c:v>2.99321E-2</c:v>
                </c:pt>
                <c:pt idx="111">
                  <c:v>3.08808E-2</c:v>
                </c:pt>
                <c:pt idx="112">
                  <c:v>2.9738199999999999E-2</c:v>
                </c:pt>
                <c:pt idx="113">
                  <c:v>3.35214E-2</c:v>
                </c:pt>
                <c:pt idx="114">
                  <c:v>3.7042699999999998E-2</c:v>
                </c:pt>
                <c:pt idx="115">
                  <c:v>3.6975399999999999E-2</c:v>
                </c:pt>
                <c:pt idx="116">
                  <c:v>4.0185899999999997E-2</c:v>
                </c:pt>
                <c:pt idx="117">
                  <c:v>4.0636400000000003E-2</c:v>
                </c:pt>
                <c:pt idx="118">
                  <c:v>3.5778900000000002E-2</c:v>
                </c:pt>
                <c:pt idx="119">
                  <c:v>3.4788800000000002E-2</c:v>
                </c:pt>
                <c:pt idx="120">
                  <c:v>3.5548499999999997E-2</c:v>
                </c:pt>
                <c:pt idx="121">
                  <c:v>3.7378099999999997E-2</c:v>
                </c:pt>
                <c:pt idx="122">
                  <c:v>4.0083000000000001E-2</c:v>
                </c:pt>
                <c:pt idx="123">
                  <c:v>4.15547E-2</c:v>
                </c:pt>
                <c:pt idx="124">
                  <c:v>4.01877E-2</c:v>
                </c:pt>
                <c:pt idx="125">
                  <c:v>3.5559E-2</c:v>
                </c:pt>
                <c:pt idx="126">
                  <c:v>3.4106400000000002E-2</c:v>
                </c:pt>
                <c:pt idx="127">
                  <c:v>3.18137E-2</c:v>
                </c:pt>
                <c:pt idx="128">
                  <c:v>2.6044899999999999E-2</c:v>
                </c:pt>
                <c:pt idx="129">
                  <c:v>2.5082799999999999E-2</c:v>
                </c:pt>
                <c:pt idx="130">
                  <c:v>2.1894500000000001E-2</c:v>
                </c:pt>
                <c:pt idx="131">
                  <c:v>2.1768200000000001E-2</c:v>
                </c:pt>
                <c:pt idx="132">
                  <c:v>2.2684800000000001E-2</c:v>
                </c:pt>
                <c:pt idx="133">
                  <c:v>2.2022199999999999E-2</c:v>
                </c:pt>
                <c:pt idx="134">
                  <c:v>2.1985500000000002E-2</c:v>
                </c:pt>
                <c:pt idx="135">
                  <c:v>2.1796599999999999E-2</c:v>
                </c:pt>
                <c:pt idx="136">
                  <c:v>2.10358E-2</c:v>
                </c:pt>
                <c:pt idx="137">
                  <c:v>2.0267299999999999E-2</c:v>
                </c:pt>
                <c:pt idx="138">
                  <c:v>2.1627199999999999E-2</c:v>
                </c:pt>
                <c:pt idx="139">
                  <c:v>2.1280899999999998E-2</c:v>
                </c:pt>
                <c:pt idx="140">
                  <c:v>2.1774999999999999E-2</c:v>
                </c:pt>
                <c:pt idx="141">
                  <c:v>2.1433299999999999E-2</c:v>
                </c:pt>
                <c:pt idx="142">
                  <c:v>2.0171399999999999E-2</c:v>
                </c:pt>
                <c:pt idx="143">
                  <c:v>2.0092800000000001E-2</c:v>
                </c:pt>
                <c:pt idx="144">
                  <c:v>2.0138699999999999E-2</c:v>
                </c:pt>
                <c:pt idx="145">
                  <c:v>1.95339E-2</c:v>
                </c:pt>
                <c:pt idx="146">
                  <c:v>1.7975100000000001E-2</c:v>
                </c:pt>
                <c:pt idx="147">
                  <c:v>1.8431800000000002E-2</c:v>
                </c:pt>
                <c:pt idx="148">
                  <c:v>1.9124200000000001E-2</c:v>
                </c:pt>
                <c:pt idx="149">
                  <c:v>1.75931E-2</c:v>
                </c:pt>
                <c:pt idx="150">
                  <c:v>1.7921900000000001E-2</c:v>
                </c:pt>
                <c:pt idx="151">
                  <c:v>1.6067399999999999E-2</c:v>
                </c:pt>
                <c:pt idx="152">
                  <c:v>1.1240200000000001E-2</c:v>
                </c:pt>
                <c:pt idx="153">
                  <c:v>1.13089E-2</c:v>
                </c:pt>
                <c:pt idx="154">
                  <c:v>1.1647100000000001E-2</c:v>
                </c:pt>
                <c:pt idx="155">
                  <c:v>1.0969400000000001E-2</c:v>
                </c:pt>
                <c:pt idx="156">
                  <c:v>1.37679E-2</c:v>
                </c:pt>
                <c:pt idx="157">
                  <c:v>1.4906000000000001E-2</c:v>
                </c:pt>
                <c:pt idx="158">
                  <c:v>1.48025E-2</c:v>
                </c:pt>
                <c:pt idx="159">
                  <c:v>1.5316099999999999E-2</c:v>
                </c:pt>
                <c:pt idx="160">
                  <c:v>1.8860499999999999E-2</c:v>
                </c:pt>
                <c:pt idx="161">
                  <c:v>2.0432700000000002E-2</c:v>
                </c:pt>
                <c:pt idx="162">
                  <c:v>2.2770599999999998E-2</c:v>
                </c:pt>
                <c:pt idx="163">
                  <c:v>2.45347E-2</c:v>
                </c:pt>
                <c:pt idx="164">
                  <c:v>2.3340900000000001E-2</c:v>
                </c:pt>
                <c:pt idx="165">
                  <c:v>2.51001E-2</c:v>
                </c:pt>
                <c:pt idx="166">
                  <c:v>2.21738E-2</c:v>
                </c:pt>
                <c:pt idx="167">
                  <c:v>1.9956000000000002E-2</c:v>
                </c:pt>
                <c:pt idx="168">
                  <c:v>1.66678E-2</c:v>
                </c:pt>
                <c:pt idx="169">
                  <c:v>1.4327299999999999E-2</c:v>
                </c:pt>
                <c:pt idx="170">
                  <c:v>1.55137E-2</c:v>
                </c:pt>
                <c:pt idx="171">
                  <c:v>1.8217299999999999E-2</c:v>
                </c:pt>
                <c:pt idx="172">
                  <c:v>2.1713699999999999E-2</c:v>
                </c:pt>
                <c:pt idx="173">
                  <c:v>2.01163E-2</c:v>
                </c:pt>
                <c:pt idx="174">
                  <c:v>2.1372200000000001E-2</c:v>
                </c:pt>
                <c:pt idx="175">
                  <c:v>2.0711799999999999E-2</c:v>
                </c:pt>
                <c:pt idx="176">
                  <c:v>2.24496E-2</c:v>
                </c:pt>
                <c:pt idx="177">
                  <c:v>2.80872E-2</c:v>
                </c:pt>
                <c:pt idx="178">
                  <c:v>2.9808000000000001E-2</c:v>
                </c:pt>
                <c:pt idx="179">
                  <c:v>3.2230200000000001E-2</c:v>
                </c:pt>
                <c:pt idx="180">
                  <c:v>3.27572E-2</c:v>
                </c:pt>
                <c:pt idx="181">
                  <c:v>3.0969400000000001E-2</c:v>
                </c:pt>
                <c:pt idx="182">
                  <c:v>3.4061099999999997E-2</c:v>
                </c:pt>
                <c:pt idx="183">
                  <c:v>3.5024600000000003E-2</c:v>
                </c:pt>
                <c:pt idx="184">
                  <c:v>3.3196299999999998E-2</c:v>
                </c:pt>
                <c:pt idx="185">
                  <c:v>3.5308800000000001E-2</c:v>
                </c:pt>
                <c:pt idx="186">
                  <c:v>3.2511100000000001E-2</c:v>
                </c:pt>
                <c:pt idx="187">
                  <c:v>2.8469299999999999E-2</c:v>
                </c:pt>
                <c:pt idx="188">
                  <c:v>3.2580499999999998E-2</c:v>
                </c:pt>
                <c:pt idx="189">
                  <c:v>3.0598E-2</c:v>
                </c:pt>
                <c:pt idx="190">
                  <c:v>2.6310199999999999E-2</c:v>
                </c:pt>
                <c:pt idx="191">
                  <c:v>2.6606299999999999E-2</c:v>
                </c:pt>
                <c:pt idx="192">
                  <c:v>2.0981199999999998E-2</c:v>
                </c:pt>
                <c:pt idx="193">
                  <c:v>2.0773199999999999E-2</c:v>
                </c:pt>
                <c:pt idx="194">
                  <c:v>2.5447899999999999E-2</c:v>
                </c:pt>
                <c:pt idx="195">
                  <c:v>2.18964E-2</c:v>
                </c:pt>
                <c:pt idx="196">
                  <c:v>1.976E-2</c:v>
                </c:pt>
                <c:pt idx="197">
                  <c:v>1.19296E-2</c:v>
                </c:pt>
                <c:pt idx="198">
                  <c:v>4.5437000000000003E-3</c:v>
                </c:pt>
                <c:pt idx="199">
                  <c:v>5.8828999999999999E-3</c:v>
                </c:pt>
                <c:pt idx="200">
                  <c:v>5.8422999999999999E-3</c:v>
                </c:pt>
                <c:pt idx="201">
                  <c:v>1.0940399999999999E-2</c:v>
                </c:pt>
                <c:pt idx="202">
                  <c:v>1.36607E-2</c:v>
                </c:pt>
                <c:pt idx="203">
                  <c:v>1.54717E-2</c:v>
                </c:pt>
                <c:pt idx="204">
                  <c:v>1.84853E-2</c:v>
                </c:pt>
                <c:pt idx="205">
                  <c:v>2.09851E-2</c:v>
                </c:pt>
                <c:pt idx="206">
                  <c:v>2.4110300000000001E-2</c:v>
                </c:pt>
                <c:pt idx="207">
                  <c:v>2.1792499999999999E-2</c:v>
                </c:pt>
                <c:pt idx="208">
                  <c:v>1.9146199999999999E-2</c:v>
                </c:pt>
              </c:numCache>
            </c:numRef>
          </c:val>
          <c:smooth val="0"/>
          <c:extLst xmlns:c16r2="http://schemas.microsoft.com/office/drawing/2015/06/chart">
            <c:ext xmlns:c16="http://schemas.microsoft.com/office/drawing/2014/chart" uri="{C3380CC4-5D6E-409C-BE32-E72D297353CC}">
              <c16:uniqueId val="{00000000-25B3-4B7D-8F5A-2519782C1AB4}"/>
            </c:ext>
          </c:extLst>
        </c:ser>
        <c:dLbls>
          <c:showLegendKey val="0"/>
          <c:showVal val="0"/>
          <c:showCatName val="0"/>
          <c:showSerName val="0"/>
          <c:showPercent val="0"/>
          <c:showBubbleSize val="0"/>
        </c:dLbls>
        <c:smooth val="0"/>
        <c:axId val="309557120"/>
        <c:axId val="309557904"/>
      </c:lineChart>
      <c:dateAx>
        <c:axId val="309557120"/>
        <c:scaling>
          <c:orientation val="minMax"/>
          <c:max val="41275"/>
          <c:min val="21916"/>
        </c:scaling>
        <c:delete val="0"/>
        <c:axPos val="b"/>
        <c:numFmt formatCode="yyyy" sourceLinked="0"/>
        <c:majorTickMark val="out"/>
        <c:minorTickMark val="none"/>
        <c:tickLblPos val="nextTo"/>
        <c:txPr>
          <a:bodyPr/>
          <a:lstStyle/>
          <a:p>
            <a:pPr>
              <a:defRPr sz="1800">
                <a:latin typeface="Arial" pitchFamily="34" charset="0"/>
                <a:cs typeface="Arial" pitchFamily="34" charset="0"/>
              </a:defRPr>
            </a:pPr>
            <a:endParaRPr lang="en-US"/>
          </a:p>
        </c:txPr>
        <c:crossAx val="309557904"/>
        <c:crosses val="autoZero"/>
        <c:auto val="1"/>
        <c:lblOffset val="100"/>
        <c:baseTimeUnit val="months"/>
        <c:majorUnit val="5"/>
        <c:majorTimeUnit val="years"/>
        <c:minorUnit val="1"/>
        <c:minorTimeUnit val="years"/>
      </c:dateAx>
      <c:valAx>
        <c:axId val="309557904"/>
        <c:scaling>
          <c:orientation val="minMax"/>
          <c:max val="0.12"/>
          <c:min val="0"/>
        </c:scaling>
        <c:delete val="0"/>
        <c:axPos val="l"/>
        <c:majorGridlines>
          <c:spPr>
            <a:ln>
              <a:solidFill>
                <a:srgbClr val="DDDDDD"/>
              </a:solidFill>
            </a:ln>
          </c:spPr>
        </c:majorGridlines>
        <c:title>
          <c:tx>
            <c:rich>
              <a:bodyPr rot="-5400000" vert="horz"/>
              <a:lstStyle/>
              <a:p>
                <a:pPr>
                  <a:defRPr sz="2200" b="0"/>
                </a:pPr>
                <a:r>
                  <a:rPr lang="en-US" sz="2200" b="0" dirty="0">
                    <a:latin typeface="Arial" pitchFamily="34" charset="0"/>
                    <a:cs typeface="Arial" pitchFamily="34" charset="0"/>
                  </a:rPr>
                  <a:t>% change from 12 </a:t>
                </a:r>
                <a:r>
                  <a:rPr lang="en-US" sz="2200" b="0" dirty="0" smtClean="0">
                    <a:latin typeface="Arial" pitchFamily="34" charset="0"/>
                    <a:cs typeface="Arial" pitchFamily="34" charset="0"/>
                  </a:rPr>
                  <a:t>mos</a:t>
                </a:r>
                <a:r>
                  <a:rPr lang="en-US" sz="2200" b="0" dirty="0">
                    <a:latin typeface="Arial" pitchFamily="34" charset="0"/>
                    <a:cs typeface="Arial" pitchFamily="34" charset="0"/>
                  </a:rPr>
                  <a:t>. earlier</a:t>
                </a:r>
              </a:p>
            </c:rich>
          </c:tx>
          <c:layout>
            <c:manualLayout>
              <c:xMode val="edge"/>
              <c:yMode val="edge"/>
              <c:x val="1.00207623300819E-3"/>
              <c:y val="0.133139366002684"/>
            </c:manualLayout>
          </c:layout>
          <c:overlay val="0"/>
        </c:title>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09557120"/>
        <c:crosses val="autoZero"/>
        <c:crossBetween val="between"/>
        <c:majorUnit val="0.02"/>
      </c:valAx>
      <c:spPr>
        <a:solidFill>
          <a:schemeClr val="bg1"/>
        </a:solidFill>
        <a:ln>
          <a:solidFill>
            <a:schemeClr val="tx1"/>
          </a:solidFill>
        </a:ln>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629985882446505E-2"/>
          <c:y val="4.16731593615733E-2"/>
          <c:w val="0.87045056867891502"/>
          <c:h val="0.852897649157492"/>
        </c:manualLayout>
      </c:layout>
      <c:scatterChart>
        <c:scatterStyle val="lineMarker"/>
        <c:varyColors val="0"/>
        <c:ser>
          <c:idx val="0"/>
          <c:order val="0"/>
          <c:spPr>
            <a:ln w="28575">
              <a:noFill/>
            </a:ln>
          </c:spPr>
          <c:marker>
            <c:symbol val="square"/>
            <c:size val="7"/>
            <c:spPr>
              <a:solidFill>
                <a:srgbClr val="339966"/>
              </a:solidFill>
              <a:ln>
                <a:noFill/>
              </a:ln>
            </c:spPr>
          </c:marker>
          <c:xVal>
            <c:numRef>
              <c:f>Sheet1!$B$13:$B$123</c:f>
              <c:numCache>
                <c:formatCode>0.00</c:formatCode>
                <c:ptCount val="111"/>
                <c:pt idx="0">
                  <c:v>33.377971773021677</c:v>
                </c:pt>
                <c:pt idx="1">
                  <c:v>8.2449974960931396</c:v>
                </c:pt>
                <c:pt idx="2">
                  <c:v>14.29818564991132</c:v>
                </c:pt>
                <c:pt idx="3">
                  <c:v>7.9738888866701938</c:v>
                </c:pt>
                <c:pt idx="4">
                  <c:v>20.659189031542201</c:v>
                </c:pt>
                <c:pt idx="5">
                  <c:v>25.65284596506244</c:v>
                </c:pt>
                <c:pt idx="6">
                  <c:v>41.833193033535217</c:v>
                </c:pt>
                <c:pt idx="7">
                  <c:v>5.8810722353787916</c:v>
                </c:pt>
                <c:pt idx="8">
                  <c:v>16.618299883625589</c:v>
                </c:pt>
                <c:pt idx="9">
                  <c:v>17.346509947151219</c:v>
                </c:pt>
                <c:pt idx="10">
                  <c:v>45.83666710284556</c:v>
                </c:pt>
                <c:pt idx="11">
                  <c:v>8.9460559957681216</c:v>
                </c:pt>
                <c:pt idx="12">
                  <c:v>27.91235096154923</c:v>
                </c:pt>
                <c:pt idx="13">
                  <c:v>20.16141511568895</c:v>
                </c:pt>
                <c:pt idx="14">
                  <c:v>21.664768289530279</c:v>
                </c:pt>
                <c:pt idx="15">
                  <c:v>16.01473573770372</c:v>
                </c:pt>
                <c:pt idx="16">
                  <c:v>19.27444528669562</c:v>
                </c:pt>
                <c:pt idx="17">
                  <c:v>19.962949801736581</c:v>
                </c:pt>
                <c:pt idx="18">
                  <c:v>28.377604154066539</c:v>
                </c:pt>
                <c:pt idx="19">
                  <c:v>10.636909865134569</c:v>
                </c:pt>
                <c:pt idx="20">
                  <c:v>10.51428896358785</c:v>
                </c:pt>
                <c:pt idx="21">
                  <c:v>17.842917735342251</c:v>
                </c:pt>
                <c:pt idx="22">
                  <c:v>12.6047109111075</c:v>
                </c:pt>
                <c:pt idx="23">
                  <c:v>8.8566876518306401</c:v>
                </c:pt>
                <c:pt idx="24">
                  <c:v>19.303571339664959</c:v>
                </c:pt>
                <c:pt idx="25">
                  <c:v>-1.3514437602506999</c:v>
                </c:pt>
                <c:pt idx="26">
                  <c:v>8.6329908802473785</c:v>
                </c:pt>
                <c:pt idx="27">
                  <c:v>6.1867196670466704</c:v>
                </c:pt>
                <c:pt idx="28">
                  <c:v>7.3337782724083702</c:v>
                </c:pt>
                <c:pt idx="29">
                  <c:v>18.53452932219113</c:v>
                </c:pt>
                <c:pt idx="30">
                  <c:v>13.45127827714856</c:v>
                </c:pt>
                <c:pt idx="31">
                  <c:v>4.1558916852556607</c:v>
                </c:pt>
                <c:pt idx="32">
                  <c:v>15.2986508244731</c:v>
                </c:pt>
                <c:pt idx="33">
                  <c:v>16.387542846862161</c:v>
                </c:pt>
                <c:pt idx="34">
                  <c:v>-1.248368718068982</c:v>
                </c:pt>
                <c:pt idx="35">
                  <c:v>25.496050040686551</c:v>
                </c:pt>
                <c:pt idx="36">
                  <c:v>16.080969220197289</c:v>
                </c:pt>
                <c:pt idx="37">
                  <c:v>7.3592460330412353</c:v>
                </c:pt>
                <c:pt idx="38">
                  <c:v>15.054147317671619</c:v>
                </c:pt>
                <c:pt idx="39">
                  <c:v>10.65488618756625</c:v>
                </c:pt>
                <c:pt idx="40">
                  <c:v>13.432738084495551</c:v>
                </c:pt>
                <c:pt idx="41">
                  <c:v>13.72126367980465</c:v>
                </c:pt>
                <c:pt idx="42">
                  <c:v>10.05454477148503</c:v>
                </c:pt>
                <c:pt idx="43">
                  <c:v>23.723233727065089</c:v>
                </c:pt>
                <c:pt idx="44">
                  <c:v>13.044991914496659</c:v>
                </c:pt>
                <c:pt idx="45">
                  <c:v>30.592004856045559</c:v>
                </c:pt>
                <c:pt idx="46">
                  <c:v>8.6035126892024927</c:v>
                </c:pt>
                <c:pt idx="47">
                  <c:v>2.110886444903648</c:v>
                </c:pt>
                <c:pt idx="48">
                  <c:v>11.535881697714901</c:v>
                </c:pt>
                <c:pt idx="49">
                  <c:v>39.863945462962413</c:v>
                </c:pt>
                <c:pt idx="50">
                  <c:v>13.47011227910297</c:v>
                </c:pt>
                <c:pt idx="51">
                  <c:v>8.5854604121110665</c:v>
                </c:pt>
                <c:pt idx="52">
                  <c:v>12.202306260702271</c:v>
                </c:pt>
                <c:pt idx="53">
                  <c:v>26.70195611939026</c:v>
                </c:pt>
                <c:pt idx="54">
                  <c:v>17.651776624205361</c:v>
                </c:pt>
                <c:pt idx="55">
                  <c:v>11.79848502456732</c:v>
                </c:pt>
                <c:pt idx="56">
                  <c:v>14.52534185984768</c:v>
                </c:pt>
                <c:pt idx="57">
                  <c:v>18.758315475749889</c:v>
                </c:pt>
                <c:pt idx="58">
                  <c:v>16.817842568707832</c:v>
                </c:pt>
                <c:pt idx="59">
                  <c:v>28.253870611537089</c:v>
                </c:pt>
                <c:pt idx="60">
                  <c:v>11.143119876728999</c:v>
                </c:pt>
                <c:pt idx="61">
                  <c:v>-5.3039065873282443</c:v>
                </c:pt>
                <c:pt idx="62">
                  <c:v>12.26984175061911</c:v>
                </c:pt>
                <c:pt idx="63">
                  <c:v>27.75590234546042</c:v>
                </c:pt>
                <c:pt idx="64">
                  <c:v>33.36937796849471</c:v>
                </c:pt>
                <c:pt idx="65">
                  <c:v>10.858830571425971</c:v>
                </c:pt>
                <c:pt idx="66">
                  <c:v>24.885917810911572</c:v>
                </c:pt>
                <c:pt idx="67">
                  <c:v>19.638422544482211</c:v>
                </c:pt>
                <c:pt idx="68">
                  <c:v>14.371673676546971</c:v>
                </c:pt>
                <c:pt idx="69">
                  <c:v>5.7942143294855848</c:v>
                </c:pt>
                <c:pt idx="70">
                  <c:v>13.03905709319732</c:v>
                </c:pt>
                <c:pt idx="71">
                  <c:v>28.115657526873871</c:v>
                </c:pt>
                <c:pt idx="72">
                  <c:v>8.1806918001872546</c:v>
                </c:pt>
                <c:pt idx="73">
                  <c:v>18.070469471584719</c:v>
                </c:pt>
                <c:pt idx="74">
                  <c:v>14.52448524772938</c:v>
                </c:pt>
                <c:pt idx="75">
                  <c:v>17.71209062953081</c:v>
                </c:pt>
                <c:pt idx="76">
                  <c:v>10.243639527530769</c:v>
                </c:pt>
                <c:pt idx="77">
                  <c:v>24.82232144910272</c:v>
                </c:pt>
                <c:pt idx="78">
                  <c:v>25.434645082077779</c:v>
                </c:pt>
                <c:pt idx="79">
                  <c:v>36.353660962303607</c:v>
                </c:pt>
                <c:pt idx="80">
                  <c:v>10.53580145664848</c:v>
                </c:pt>
                <c:pt idx="81">
                  <c:v>25.98476290004022</c:v>
                </c:pt>
                <c:pt idx="82">
                  <c:v>13.13320731676254</c:v>
                </c:pt>
                <c:pt idx="83">
                  <c:v>19.897524091432292</c:v>
                </c:pt>
                <c:pt idx="84">
                  <c:v>6.4027835297653768</c:v>
                </c:pt>
                <c:pt idx="85">
                  <c:v>25.037405592917729</c:v>
                </c:pt>
                <c:pt idx="86">
                  <c:v>8.0645106191808331</c:v>
                </c:pt>
                <c:pt idx="87">
                  <c:v>-3.9288137491320412</c:v>
                </c:pt>
                <c:pt idx="88">
                  <c:v>-1.6354943956790691</c:v>
                </c:pt>
                <c:pt idx="89">
                  <c:v>19.24194789280125</c:v>
                </c:pt>
                <c:pt idx="90">
                  <c:v>12.9311193777976</c:v>
                </c:pt>
                <c:pt idx="91">
                  <c:v>9.4469240642699148</c:v>
                </c:pt>
                <c:pt idx="92">
                  <c:v>11.214357776494889</c:v>
                </c:pt>
                <c:pt idx="93">
                  <c:v>8.1697631990814426</c:v>
                </c:pt>
                <c:pt idx="94">
                  <c:v>6.164277188249101</c:v>
                </c:pt>
                <c:pt idx="95">
                  <c:v>26.68248320062591</c:v>
                </c:pt>
                <c:pt idx="96">
                  <c:v>43.761207547600847</c:v>
                </c:pt>
                <c:pt idx="97">
                  <c:v>13.06961279141902</c:v>
                </c:pt>
                <c:pt idx="98">
                  <c:v>6.9126401107536477</c:v>
                </c:pt>
                <c:pt idx="99">
                  <c:v>5.2283300706534259</c:v>
                </c:pt>
                <c:pt idx="100">
                  <c:v>19.04354513664169</c:v>
                </c:pt>
                <c:pt idx="101">
                  <c:v>10.537225942139649</c:v>
                </c:pt>
                <c:pt idx="102">
                  <c:v>1.7166157155642541</c:v>
                </c:pt>
                <c:pt idx="103">
                  <c:v>36.866795791727448</c:v>
                </c:pt>
                <c:pt idx="104">
                  <c:v>20.44966647454061</c:v>
                </c:pt>
                <c:pt idx="105">
                  <c:v>36.216282426341188</c:v>
                </c:pt>
                <c:pt idx="106">
                  <c:v>6.0277867504305833</c:v>
                </c:pt>
                <c:pt idx="107">
                  <c:v>16.002878732890562</c:v>
                </c:pt>
                <c:pt idx="108">
                  <c:v>36.156478894690643</c:v>
                </c:pt>
                <c:pt idx="109">
                  <c:v>34.283397185087523</c:v>
                </c:pt>
                <c:pt idx="110">
                  <c:v>27.294534998580101</c:v>
                </c:pt>
              </c:numCache>
            </c:numRef>
          </c:xVal>
          <c:yVal>
            <c:numRef>
              <c:f>Sheet1!$C$13:$C$123</c:f>
              <c:numCache>
                <c:formatCode>0.00</c:formatCode>
                <c:ptCount val="111"/>
                <c:pt idx="0">
                  <c:v>11.251250000000001</c:v>
                </c:pt>
                <c:pt idx="1">
                  <c:v>2.7676363636363641</c:v>
                </c:pt>
                <c:pt idx="2">
                  <c:v>3.0975454545454539</c:v>
                </c:pt>
                <c:pt idx="3">
                  <c:v>1.906363636363636</c:v>
                </c:pt>
                <c:pt idx="4">
                  <c:v>8.7645454545454538</c:v>
                </c:pt>
                <c:pt idx="5">
                  <c:v>3.916363636363636</c:v>
                </c:pt>
                <c:pt idx="6">
                  <c:v>7.0614545454545468</c:v>
                </c:pt>
                <c:pt idx="7">
                  <c:v>2.1725454545454541</c:v>
                </c:pt>
                <c:pt idx="8">
                  <c:v>1.6113636363636361</c:v>
                </c:pt>
                <c:pt idx="9">
                  <c:v>5.9040909090909084</c:v>
                </c:pt>
                <c:pt idx="10">
                  <c:v>34.552</c:v>
                </c:pt>
                <c:pt idx="11">
                  <c:v>2.5584545454545449</c:v>
                </c:pt>
                <c:pt idx="12">
                  <c:v>4.8307272727272696</c:v>
                </c:pt>
                <c:pt idx="13">
                  <c:v>2.824272727272727</c:v>
                </c:pt>
                <c:pt idx="14">
                  <c:v>8.5653636363636405</c:v>
                </c:pt>
                <c:pt idx="15">
                  <c:v>6.7293636363636402</c:v>
                </c:pt>
                <c:pt idx="16">
                  <c:v>6.4067272727272719</c:v>
                </c:pt>
                <c:pt idx="17">
                  <c:v>10.63636363636364</c:v>
                </c:pt>
                <c:pt idx="18">
                  <c:v>4.7847272727272712</c:v>
                </c:pt>
                <c:pt idx="19">
                  <c:v>1.9954545454545449</c:v>
                </c:pt>
                <c:pt idx="20">
                  <c:v>3.3210000000000002</c:v>
                </c:pt>
                <c:pt idx="21">
                  <c:v>2.0016363636363632</c:v>
                </c:pt>
                <c:pt idx="22">
                  <c:v>5.9029999999999996</c:v>
                </c:pt>
                <c:pt idx="23">
                  <c:v>4.2205454545454506</c:v>
                </c:pt>
                <c:pt idx="24">
                  <c:v>10.427272727272721</c:v>
                </c:pt>
                <c:pt idx="25">
                  <c:v>2.6422727272727271</c:v>
                </c:pt>
                <c:pt idx="26">
                  <c:v>2.6662727272727271</c:v>
                </c:pt>
                <c:pt idx="27">
                  <c:v>2.144727272727275</c:v>
                </c:pt>
                <c:pt idx="28">
                  <c:v>2.1460909090909088</c:v>
                </c:pt>
                <c:pt idx="29">
                  <c:v>12.46036363636364</c:v>
                </c:pt>
                <c:pt idx="30">
                  <c:v>7.5111818181818171</c:v>
                </c:pt>
                <c:pt idx="31">
                  <c:v>3.3303636363636362</c:v>
                </c:pt>
                <c:pt idx="32">
                  <c:v>18.341363636363621</c:v>
                </c:pt>
                <c:pt idx="33">
                  <c:v>4.1824545454545454</c:v>
                </c:pt>
                <c:pt idx="34">
                  <c:v>10.62127272727272</c:v>
                </c:pt>
                <c:pt idx="35">
                  <c:v>6.3879090909090896</c:v>
                </c:pt>
                <c:pt idx="36">
                  <c:v>17.696090909090909</c:v>
                </c:pt>
                <c:pt idx="37">
                  <c:v>2.9180909090909091</c:v>
                </c:pt>
                <c:pt idx="38">
                  <c:v>6.7406363636363631</c:v>
                </c:pt>
                <c:pt idx="39">
                  <c:v>5.9409999999999998</c:v>
                </c:pt>
                <c:pt idx="40">
                  <c:v>14.0189090909091</c:v>
                </c:pt>
                <c:pt idx="41">
                  <c:v>7.9148181818181822</c:v>
                </c:pt>
                <c:pt idx="42">
                  <c:v>6.0108181818181814</c:v>
                </c:pt>
                <c:pt idx="43">
                  <c:v>6.1344545454545436</c:v>
                </c:pt>
                <c:pt idx="44">
                  <c:v>8.111727272727272</c:v>
                </c:pt>
                <c:pt idx="45">
                  <c:v>20.657833333333329</c:v>
                </c:pt>
                <c:pt idx="46">
                  <c:v>11.16209090909091</c:v>
                </c:pt>
                <c:pt idx="47">
                  <c:v>-0.30327272727272703</c:v>
                </c:pt>
                <c:pt idx="48">
                  <c:v>3.81309090909091</c:v>
                </c:pt>
                <c:pt idx="49">
                  <c:v>9.1490000000000009</c:v>
                </c:pt>
                <c:pt idx="50">
                  <c:v>8.1063636363636373</c:v>
                </c:pt>
                <c:pt idx="51">
                  <c:v>3.1010909090909098</c:v>
                </c:pt>
                <c:pt idx="52">
                  <c:v>3.400727272727273</c:v>
                </c:pt>
                <c:pt idx="53">
                  <c:v>8.5543636363636377</c:v>
                </c:pt>
                <c:pt idx="54">
                  <c:v>5.1894545454545451</c:v>
                </c:pt>
                <c:pt idx="55">
                  <c:v>2.665909090909091</c:v>
                </c:pt>
                <c:pt idx="56">
                  <c:v>6.9454545454545462</c:v>
                </c:pt>
                <c:pt idx="57">
                  <c:v>9.5984545454545458</c:v>
                </c:pt>
                <c:pt idx="58">
                  <c:v>2.887909090909091</c:v>
                </c:pt>
                <c:pt idx="59">
                  <c:v>14.28727272727272</c:v>
                </c:pt>
                <c:pt idx="60">
                  <c:v>2.1409090909090911</c:v>
                </c:pt>
                <c:pt idx="61">
                  <c:v>2.471545454545454</c:v>
                </c:pt>
                <c:pt idx="62">
                  <c:v>5.1199999999999983</c:v>
                </c:pt>
                <c:pt idx="63">
                  <c:v>11.56063636363637</c:v>
                </c:pt>
                <c:pt idx="64">
                  <c:v>9.1027272727272752</c:v>
                </c:pt>
                <c:pt idx="65">
                  <c:v>1.8301818181818199</c:v>
                </c:pt>
                <c:pt idx="66">
                  <c:v>10.795090909090909</c:v>
                </c:pt>
                <c:pt idx="67">
                  <c:v>7.1599999999999966</c:v>
                </c:pt>
                <c:pt idx="68">
                  <c:v>5.9094545454545457</c:v>
                </c:pt>
                <c:pt idx="69">
                  <c:v>2.6487272727272742</c:v>
                </c:pt>
                <c:pt idx="70">
                  <c:v>8.128363636363634</c:v>
                </c:pt>
                <c:pt idx="71">
                  <c:v>12.459545454545459</c:v>
                </c:pt>
                <c:pt idx="72">
                  <c:v>2.1132727272727281</c:v>
                </c:pt>
                <c:pt idx="73">
                  <c:v>2.6370909090909089</c:v>
                </c:pt>
                <c:pt idx="74">
                  <c:v>7.9671818181818157</c:v>
                </c:pt>
                <c:pt idx="75">
                  <c:v>7.9309090909090907</c:v>
                </c:pt>
                <c:pt idx="76">
                  <c:v>3.425636363636364</c:v>
                </c:pt>
                <c:pt idx="77">
                  <c:v>4.9614545454545453</c:v>
                </c:pt>
                <c:pt idx="78">
                  <c:v>15.4379090909091</c:v>
                </c:pt>
                <c:pt idx="79">
                  <c:v>13.323454545454551</c:v>
                </c:pt>
                <c:pt idx="80">
                  <c:v>5.1909090909090896</c:v>
                </c:pt>
                <c:pt idx="81">
                  <c:v>15.89</c:v>
                </c:pt>
                <c:pt idx="82">
                  <c:v>2.3877272727272731</c:v>
                </c:pt>
                <c:pt idx="83">
                  <c:v>21.466727272727251</c:v>
                </c:pt>
                <c:pt idx="84">
                  <c:v>8.2040000000000006</c:v>
                </c:pt>
                <c:pt idx="85">
                  <c:v>8.6266363636363632</c:v>
                </c:pt>
                <c:pt idx="86">
                  <c:v>1.6087272727272719</c:v>
                </c:pt>
                <c:pt idx="87">
                  <c:v>4.841636363636364</c:v>
                </c:pt>
                <c:pt idx="88">
                  <c:v>4.6135454545454504</c:v>
                </c:pt>
                <c:pt idx="89">
                  <c:v>8.387272727272725</c:v>
                </c:pt>
                <c:pt idx="90">
                  <c:v>5.9592727272727304</c:v>
                </c:pt>
                <c:pt idx="91">
                  <c:v>10.603</c:v>
                </c:pt>
                <c:pt idx="92">
                  <c:v>3.1890000000000001</c:v>
                </c:pt>
                <c:pt idx="93">
                  <c:v>2.8455454545454542</c:v>
                </c:pt>
                <c:pt idx="94">
                  <c:v>2.6629090909090909</c:v>
                </c:pt>
                <c:pt idx="95">
                  <c:v>9.0521818181818201</c:v>
                </c:pt>
                <c:pt idx="96">
                  <c:v>17.74009090909091</c:v>
                </c:pt>
                <c:pt idx="97">
                  <c:v>7.1513636363636399</c:v>
                </c:pt>
                <c:pt idx="98">
                  <c:v>1.8582727272727271</c:v>
                </c:pt>
                <c:pt idx="99">
                  <c:v>0.92990909090909102</c:v>
                </c:pt>
                <c:pt idx="100">
                  <c:v>6.3460909090909086</c:v>
                </c:pt>
                <c:pt idx="101">
                  <c:v>7.6500909090909079</c:v>
                </c:pt>
                <c:pt idx="102">
                  <c:v>6.6716363636363631</c:v>
                </c:pt>
                <c:pt idx="103">
                  <c:v>21.83127272727274</c:v>
                </c:pt>
                <c:pt idx="104">
                  <c:v>6.4815454545454543</c:v>
                </c:pt>
                <c:pt idx="105">
                  <c:v>12.824818181818181</c:v>
                </c:pt>
                <c:pt idx="106">
                  <c:v>2.4851818181818182</c:v>
                </c:pt>
                <c:pt idx="107">
                  <c:v>8.4075454545454544</c:v>
                </c:pt>
                <c:pt idx="108">
                  <c:v>2.879454545454545</c:v>
                </c:pt>
                <c:pt idx="109">
                  <c:v>21.632636363636362</c:v>
                </c:pt>
                <c:pt idx="110">
                  <c:v>16.49218181818182</c:v>
                </c:pt>
              </c:numCache>
            </c:numRef>
          </c:yVal>
          <c:smooth val="0"/>
          <c:extLst xmlns:c16r2="http://schemas.microsoft.com/office/drawing/2015/06/chart">
            <c:ext xmlns:c16="http://schemas.microsoft.com/office/drawing/2014/chart" uri="{C3380CC4-5D6E-409C-BE32-E72D297353CC}">
              <c16:uniqueId val="{00000000-9EAA-4FF9-B75C-CD49E26E144C}"/>
            </c:ext>
          </c:extLst>
        </c:ser>
        <c:dLbls>
          <c:showLegendKey val="0"/>
          <c:showVal val="0"/>
          <c:showCatName val="0"/>
          <c:showSerName val="0"/>
          <c:showPercent val="0"/>
          <c:showBubbleSize val="0"/>
        </c:dLbls>
        <c:axId val="309559080"/>
        <c:axId val="312070896"/>
      </c:scatterChart>
      <c:valAx>
        <c:axId val="309559080"/>
        <c:scaling>
          <c:orientation val="minMax"/>
          <c:max val="50"/>
          <c:min val="-10"/>
        </c:scaling>
        <c:delete val="0"/>
        <c:axPos val="b"/>
        <c:numFmt formatCode="0" sourceLinked="0"/>
        <c:majorTickMark val="out"/>
        <c:minorTickMark val="none"/>
        <c:tickLblPos val="nextTo"/>
        <c:txPr>
          <a:bodyPr/>
          <a:lstStyle/>
          <a:p>
            <a:pPr>
              <a:defRPr sz="2000">
                <a:latin typeface="Arial" pitchFamily="34" charset="0"/>
                <a:cs typeface="Arial" pitchFamily="34" charset="0"/>
              </a:defRPr>
            </a:pPr>
            <a:endParaRPr lang="en-US"/>
          </a:p>
        </c:txPr>
        <c:crossAx val="312070896"/>
        <c:crossesAt val="-1000"/>
        <c:crossBetween val="midCat"/>
        <c:majorUnit val="10"/>
      </c:valAx>
      <c:valAx>
        <c:axId val="312070896"/>
        <c:scaling>
          <c:orientation val="minMax"/>
          <c:max val="40"/>
          <c:min val="-5"/>
        </c:scaling>
        <c:delete val="0"/>
        <c:axPos val="l"/>
        <c:numFmt formatCode="0" sourceLinked="0"/>
        <c:majorTickMark val="out"/>
        <c:minorTickMark val="none"/>
        <c:tickLblPos val="nextTo"/>
        <c:txPr>
          <a:bodyPr/>
          <a:lstStyle/>
          <a:p>
            <a:pPr>
              <a:defRPr sz="2000">
                <a:latin typeface="Arial" pitchFamily="34" charset="0"/>
                <a:cs typeface="Arial" pitchFamily="34" charset="0"/>
              </a:defRPr>
            </a:pPr>
            <a:endParaRPr lang="en-US"/>
          </a:p>
        </c:txPr>
        <c:crossAx val="309559080"/>
        <c:crossesAt val="-1000"/>
        <c:crossBetween val="midCat"/>
        <c:majorUnit val="5"/>
      </c:valAx>
      <c:spPr>
        <a:solidFill>
          <a:schemeClr val="bg1"/>
        </a:solidFill>
        <a:ln>
          <a:solidFill>
            <a:schemeClr val="tx1"/>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794844674266501"/>
          <c:y val="2.2494491272615099E-2"/>
          <c:w val="0.85641544806899095"/>
          <c:h val="0.90485812593878201"/>
        </c:manualLayout>
      </c:layout>
      <c:lineChart>
        <c:grouping val="standard"/>
        <c:varyColors val="0"/>
        <c:ser>
          <c:idx val="0"/>
          <c:order val="0"/>
          <c:tx>
            <c:strRef>
              <c:f>Sheet1!$B$11</c:f>
              <c:strCache>
                <c:ptCount val="1"/>
                <c:pt idx="0">
                  <c:v>Money Stock</c:v>
                </c:pt>
              </c:strCache>
            </c:strRef>
          </c:tx>
          <c:spPr>
            <a:ln w="44450">
              <a:solidFill>
                <a:srgbClr val="006600"/>
              </a:solidFill>
            </a:ln>
          </c:spPr>
          <c:marker>
            <c:symbol val="none"/>
          </c:marker>
          <c:cat>
            <c:numRef>
              <c:f>Sheet1!$C$12:$C$220</c:f>
              <c:numCache>
                <c:formatCode>yyyy\-mm\-dd</c:formatCode>
                <c:ptCount val="209"/>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numCache>
            </c:numRef>
          </c:cat>
          <c:val>
            <c:numRef>
              <c:f>Sheet1!$B$12:$B$220</c:f>
              <c:numCache>
                <c:formatCode>0.00%</c:formatCode>
                <c:ptCount val="209"/>
                <c:pt idx="0">
                  <c:v>3.7873499999999997E-2</c:v>
                </c:pt>
                <c:pt idx="1">
                  <c:v>3.0811399999999999E-2</c:v>
                </c:pt>
                <c:pt idx="2">
                  <c:v>3.5123300000000003E-2</c:v>
                </c:pt>
                <c:pt idx="3">
                  <c:v>4.6448999999999997E-2</c:v>
                </c:pt>
                <c:pt idx="4">
                  <c:v>5.8922000000000002E-2</c:v>
                </c:pt>
                <c:pt idx="5">
                  <c:v>6.9744299999999995E-2</c:v>
                </c:pt>
                <c:pt idx="6">
                  <c:v>6.8841799999999995E-2</c:v>
                </c:pt>
                <c:pt idx="7">
                  <c:v>7.2048899999999999E-2</c:v>
                </c:pt>
                <c:pt idx="8">
                  <c:v>7.5561199999999995E-2</c:v>
                </c:pt>
                <c:pt idx="9">
                  <c:v>7.8547000000000006E-2</c:v>
                </c:pt>
                <c:pt idx="10">
                  <c:v>7.6923099999999994E-2</c:v>
                </c:pt>
                <c:pt idx="11">
                  <c:v>7.9808000000000004E-2</c:v>
                </c:pt>
                <c:pt idx="12">
                  <c:v>8.1422700000000001E-2</c:v>
                </c:pt>
                <c:pt idx="13">
                  <c:v>8.2038E-2</c:v>
                </c:pt>
                <c:pt idx="14">
                  <c:v>8.7301599999999993E-2</c:v>
                </c:pt>
                <c:pt idx="15">
                  <c:v>8.6412900000000001E-2</c:v>
                </c:pt>
                <c:pt idx="16">
                  <c:v>8.0456600000000003E-2</c:v>
                </c:pt>
                <c:pt idx="17">
                  <c:v>7.5551999999999994E-2</c:v>
                </c:pt>
                <c:pt idx="18">
                  <c:v>7.7945799999999996E-2</c:v>
                </c:pt>
                <c:pt idx="19">
                  <c:v>7.9028100000000004E-2</c:v>
                </c:pt>
                <c:pt idx="20">
                  <c:v>8.2767300000000002E-2</c:v>
                </c:pt>
                <c:pt idx="21">
                  <c:v>8.2117200000000001E-2</c:v>
                </c:pt>
                <c:pt idx="22">
                  <c:v>7.8839199999999998E-2</c:v>
                </c:pt>
                <c:pt idx="23">
                  <c:v>8.03508E-2</c:v>
                </c:pt>
                <c:pt idx="24">
                  <c:v>7.9461000000000004E-2</c:v>
                </c:pt>
                <c:pt idx="25">
                  <c:v>7.4742900000000001E-2</c:v>
                </c:pt>
                <c:pt idx="26">
                  <c:v>6.0300399999999997E-2</c:v>
                </c:pt>
                <c:pt idx="27">
                  <c:v>4.8047399999999997E-2</c:v>
                </c:pt>
                <c:pt idx="28">
                  <c:v>4.4984900000000001E-2</c:v>
                </c:pt>
                <c:pt idx="29">
                  <c:v>5.7209700000000002E-2</c:v>
                </c:pt>
                <c:pt idx="30">
                  <c:v>7.9492599999999997E-2</c:v>
                </c:pt>
                <c:pt idx="31">
                  <c:v>9.1480000000000006E-2</c:v>
                </c:pt>
                <c:pt idx="32">
                  <c:v>9.2275999999999997E-2</c:v>
                </c:pt>
                <c:pt idx="33">
                  <c:v>8.4489999999999996E-2</c:v>
                </c:pt>
                <c:pt idx="34">
                  <c:v>7.61849E-2</c:v>
                </c:pt>
                <c:pt idx="35">
                  <c:v>7.8442700000000004E-2</c:v>
                </c:pt>
                <c:pt idx="36">
                  <c:v>7.8446199999999994E-2</c:v>
                </c:pt>
                <c:pt idx="37">
                  <c:v>7.0116899999999996E-2</c:v>
                </c:pt>
                <c:pt idx="38">
                  <c:v>5.6596899999999999E-2</c:v>
                </c:pt>
                <c:pt idx="39">
                  <c:v>4.1437000000000002E-2</c:v>
                </c:pt>
                <c:pt idx="40">
                  <c:v>2.7627200000000001E-2</c:v>
                </c:pt>
                <c:pt idx="41">
                  <c:v>2.5654400000000001E-2</c:v>
                </c:pt>
                <c:pt idx="42">
                  <c:v>4.2197699999999998E-2</c:v>
                </c:pt>
                <c:pt idx="43">
                  <c:v>6.0963099999999999E-2</c:v>
                </c:pt>
                <c:pt idx="44">
                  <c:v>9.1203000000000006E-2</c:v>
                </c:pt>
                <c:pt idx="45">
                  <c:v>0.1255704</c:v>
                </c:pt>
                <c:pt idx="46">
                  <c:v>0.1335316</c:v>
                </c:pt>
                <c:pt idx="47">
                  <c:v>0.1337518</c:v>
                </c:pt>
                <c:pt idx="48">
                  <c:v>0.1314517</c:v>
                </c:pt>
                <c:pt idx="49">
                  <c:v>0.1168168</c:v>
                </c:pt>
                <c:pt idx="50">
                  <c:v>0.1208631</c:v>
                </c:pt>
                <c:pt idx="51">
                  <c:v>0.1277683</c:v>
                </c:pt>
                <c:pt idx="52">
                  <c:v>0.12072769999999999</c:v>
                </c:pt>
                <c:pt idx="53">
                  <c:v>0.11132019999999999</c:v>
                </c:pt>
                <c:pt idx="54">
                  <c:v>9.0270600000000006E-2</c:v>
                </c:pt>
                <c:pt idx="55">
                  <c:v>6.8731100000000003E-2</c:v>
                </c:pt>
                <c:pt idx="56">
                  <c:v>6.33301E-2</c:v>
                </c:pt>
                <c:pt idx="57">
                  <c:v>5.86741E-2</c:v>
                </c:pt>
                <c:pt idx="58">
                  <c:v>5.5237399999999999E-2</c:v>
                </c:pt>
                <c:pt idx="59">
                  <c:v>5.7715000000000002E-2</c:v>
                </c:pt>
                <c:pt idx="60">
                  <c:v>5.82861E-2</c:v>
                </c:pt>
                <c:pt idx="61">
                  <c:v>8.4104700000000004E-2</c:v>
                </c:pt>
                <c:pt idx="62">
                  <c:v>0.11158849999999999</c:v>
                </c:pt>
                <c:pt idx="63">
                  <c:v>0.1213808</c:v>
                </c:pt>
                <c:pt idx="64">
                  <c:v>0.13539499999999999</c:v>
                </c:pt>
                <c:pt idx="65">
                  <c:v>0.12806999999999999</c:v>
                </c:pt>
                <c:pt idx="66">
                  <c:v>0.1173718</c:v>
                </c:pt>
                <c:pt idx="67">
                  <c:v>0.13048660000000001</c:v>
                </c:pt>
                <c:pt idx="68">
                  <c:v>0.13291629999999999</c:v>
                </c:pt>
                <c:pt idx="69">
                  <c:v>0.1295085</c:v>
                </c:pt>
                <c:pt idx="70">
                  <c:v>0.12561439999999999</c:v>
                </c:pt>
                <c:pt idx="71">
                  <c:v>0.1087491</c:v>
                </c:pt>
                <c:pt idx="72">
                  <c:v>9.23456E-2</c:v>
                </c:pt>
                <c:pt idx="73">
                  <c:v>8.35539E-2</c:v>
                </c:pt>
                <c:pt idx="74">
                  <c:v>7.8926099999999999E-2</c:v>
                </c:pt>
                <c:pt idx="75">
                  <c:v>7.6770699999999997E-2</c:v>
                </c:pt>
                <c:pt idx="76">
                  <c:v>7.2561799999999996E-2</c:v>
                </c:pt>
                <c:pt idx="77">
                  <c:v>7.7874499999999999E-2</c:v>
                </c:pt>
                <c:pt idx="78">
                  <c:v>8.3195900000000003E-2</c:v>
                </c:pt>
                <c:pt idx="79">
                  <c:v>7.9170000000000004E-2</c:v>
                </c:pt>
                <c:pt idx="80">
                  <c:v>8.2155000000000006E-2</c:v>
                </c:pt>
                <c:pt idx="81">
                  <c:v>7.2814799999999999E-2</c:v>
                </c:pt>
                <c:pt idx="82">
                  <c:v>7.9643000000000005E-2</c:v>
                </c:pt>
                <c:pt idx="83">
                  <c:v>8.6452600000000004E-2</c:v>
                </c:pt>
                <c:pt idx="84">
                  <c:v>8.5968900000000001E-2</c:v>
                </c:pt>
                <c:pt idx="85">
                  <c:v>9.9035999999999999E-2</c:v>
                </c:pt>
                <c:pt idx="86">
                  <c:v>8.5752700000000001E-2</c:v>
                </c:pt>
                <c:pt idx="87">
                  <c:v>9.0555399999999994E-2</c:v>
                </c:pt>
                <c:pt idx="88">
                  <c:v>9.6501500000000004E-2</c:v>
                </c:pt>
                <c:pt idx="89">
                  <c:v>9.0412099999999995E-2</c:v>
                </c:pt>
                <c:pt idx="90">
                  <c:v>8.9664099999999997E-2</c:v>
                </c:pt>
                <c:pt idx="91">
                  <c:v>8.6200899999999997E-2</c:v>
                </c:pt>
                <c:pt idx="92">
                  <c:v>0.12058969999999999</c:v>
                </c:pt>
                <c:pt idx="93">
                  <c:v>0.12528239999999999</c:v>
                </c:pt>
                <c:pt idx="94">
                  <c:v>0.1239437</c:v>
                </c:pt>
                <c:pt idx="95">
                  <c:v>0.119093</c:v>
                </c:pt>
                <c:pt idx="96">
                  <c:v>8.3659700000000004E-2</c:v>
                </c:pt>
                <c:pt idx="97">
                  <c:v>7.9314599999999999E-2</c:v>
                </c:pt>
                <c:pt idx="98">
                  <c:v>7.6537499999999994E-2</c:v>
                </c:pt>
                <c:pt idx="99">
                  <c:v>8.0808599999999994E-2</c:v>
                </c:pt>
                <c:pt idx="100">
                  <c:v>8.9759000000000005E-2</c:v>
                </c:pt>
                <c:pt idx="101">
                  <c:v>8.5642999999999997E-2</c:v>
                </c:pt>
                <c:pt idx="102">
                  <c:v>9.4287200000000002E-2</c:v>
                </c:pt>
                <c:pt idx="103">
                  <c:v>8.6330000000000004E-2</c:v>
                </c:pt>
                <c:pt idx="104">
                  <c:v>7.0289599999999994E-2</c:v>
                </c:pt>
                <c:pt idx="105">
                  <c:v>7.9555399999999998E-2</c:v>
                </c:pt>
                <c:pt idx="106">
                  <c:v>8.35447E-2</c:v>
                </c:pt>
                <c:pt idx="107">
                  <c:v>9.1524900000000006E-2</c:v>
                </c:pt>
                <c:pt idx="108">
                  <c:v>9.2530799999999996E-2</c:v>
                </c:pt>
                <c:pt idx="109">
                  <c:v>7.3537900000000003E-2</c:v>
                </c:pt>
                <c:pt idx="110">
                  <c:v>5.3843799999999997E-2</c:v>
                </c:pt>
                <c:pt idx="111">
                  <c:v>4.2737900000000002E-2</c:v>
                </c:pt>
                <c:pt idx="112">
                  <c:v>4.4547099999999999E-2</c:v>
                </c:pt>
                <c:pt idx="113">
                  <c:v>5.5629699999999997E-2</c:v>
                </c:pt>
                <c:pt idx="114">
                  <c:v>5.8760300000000001E-2</c:v>
                </c:pt>
                <c:pt idx="115">
                  <c:v>5.5970800000000001E-2</c:v>
                </c:pt>
                <c:pt idx="116">
                  <c:v>4.3482800000000002E-2</c:v>
                </c:pt>
                <c:pt idx="117">
                  <c:v>3.07377E-2</c:v>
                </c:pt>
                <c:pt idx="118">
                  <c:v>4.0913699999999997E-2</c:v>
                </c:pt>
                <c:pt idx="119">
                  <c:v>5.1964200000000002E-2</c:v>
                </c:pt>
                <c:pt idx="120">
                  <c:v>6.1188399999999997E-2</c:v>
                </c:pt>
                <c:pt idx="121">
                  <c:v>6.2657400000000002E-2</c:v>
                </c:pt>
                <c:pt idx="122">
                  <c:v>5.3967899999999999E-2</c:v>
                </c:pt>
                <c:pt idx="123">
                  <c:v>4.1456699999999999E-2</c:v>
                </c:pt>
                <c:pt idx="124">
                  <c:v>3.9173800000000002E-2</c:v>
                </c:pt>
                <c:pt idx="125">
                  <c:v>4.2281199999999998E-2</c:v>
                </c:pt>
                <c:pt idx="126">
                  <c:v>3.4979499999999997E-2</c:v>
                </c:pt>
                <c:pt idx="127">
                  <c:v>3.0589700000000001E-2</c:v>
                </c:pt>
                <c:pt idx="128">
                  <c:v>2.69567E-2</c:v>
                </c:pt>
                <c:pt idx="129">
                  <c:v>1.6124699999999999E-2</c:v>
                </c:pt>
                <c:pt idx="130">
                  <c:v>1.3381799999999999E-2</c:v>
                </c:pt>
                <c:pt idx="131">
                  <c:v>1.7292100000000001E-2</c:v>
                </c:pt>
                <c:pt idx="132">
                  <c:v>5.7153000000000004E-3</c:v>
                </c:pt>
                <c:pt idx="133">
                  <c:v>9.4801E-3</c:v>
                </c:pt>
                <c:pt idx="134">
                  <c:v>1.31463E-2</c:v>
                </c:pt>
                <c:pt idx="135">
                  <c:v>1.21207E-2</c:v>
                </c:pt>
                <c:pt idx="136">
                  <c:v>1.79858E-2</c:v>
                </c:pt>
                <c:pt idx="137">
                  <c:v>1.61864E-2</c:v>
                </c:pt>
                <c:pt idx="138">
                  <c:v>1.20178E-2</c:v>
                </c:pt>
                <c:pt idx="139">
                  <c:v>5.7713E-3</c:v>
                </c:pt>
                <c:pt idx="140">
                  <c:v>4.1723999999999997E-3</c:v>
                </c:pt>
                <c:pt idx="141">
                  <c:v>1.09348E-2</c:v>
                </c:pt>
                <c:pt idx="142">
                  <c:v>2.8138699999999999E-2</c:v>
                </c:pt>
                <c:pt idx="143">
                  <c:v>3.8446099999999997E-2</c:v>
                </c:pt>
                <c:pt idx="144">
                  <c:v>5.0004300000000002E-2</c:v>
                </c:pt>
                <c:pt idx="145">
                  <c:v>5.2748099999999999E-2</c:v>
                </c:pt>
                <c:pt idx="146">
                  <c:v>4.4275200000000001E-2</c:v>
                </c:pt>
                <c:pt idx="147">
                  <c:v>4.6085000000000001E-2</c:v>
                </c:pt>
                <c:pt idx="148">
                  <c:v>4.6313E-2</c:v>
                </c:pt>
                <c:pt idx="149">
                  <c:v>4.5655599999999998E-2</c:v>
                </c:pt>
                <c:pt idx="150">
                  <c:v>5.2176E-2</c:v>
                </c:pt>
                <c:pt idx="151">
                  <c:v>5.63098E-2</c:v>
                </c:pt>
                <c:pt idx="152">
                  <c:v>6.2182099999999997E-2</c:v>
                </c:pt>
                <c:pt idx="153">
                  <c:v>7.0019300000000007E-2</c:v>
                </c:pt>
                <c:pt idx="154">
                  <c:v>7.1145600000000003E-2</c:v>
                </c:pt>
                <c:pt idx="155">
                  <c:v>8.1687300000000004E-2</c:v>
                </c:pt>
                <c:pt idx="156">
                  <c:v>8.0986199999999994E-2</c:v>
                </c:pt>
                <c:pt idx="157">
                  <c:v>7.6524499999999995E-2</c:v>
                </c:pt>
                <c:pt idx="158">
                  <c:v>7.4337500000000001E-2</c:v>
                </c:pt>
                <c:pt idx="159">
                  <c:v>6.1487300000000002E-2</c:v>
                </c:pt>
                <c:pt idx="160">
                  <c:v>5.9403499999999998E-2</c:v>
                </c:pt>
                <c:pt idx="161">
                  <c:v>6.1771E-2</c:v>
                </c:pt>
                <c:pt idx="162">
                  <c:v>5.8558800000000001E-2</c:v>
                </c:pt>
                <c:pt idx="163">
                  <c:v>6.00814E-2</c:v>
                </c:pt>
                <c:pt idx="164">
                  <c:v>7.1039500000000005E-2</c:v>
                </c:pt>
                <c:pt idx="165">
                  <c:v>8.0086000000000004E-2</c:v>
                </c:pt>
                <c:pt idx="166">
                  <c:v>9.1608300000000004E-2</c:v>
                </c:pt>
                <c:pt idx="167">
                  <c:v>9.9774000000000002E-2</c:v>
                </c:pt>
                <c:pt idx="168">
                  <c:v>9.0572399999999997E-2</c:v>
                </c:pt>
                <c:pt idx="169">
                  <c:v>7.2019799999999995E-2</c:v>
                </c:pt>
                <c:pt idx="170">
                  <c:v>6.8091100000000002E-2</c:v>
                </c:pt>
                <c:pt idx="171">
                  <c:v>6.6346600000000006E-2</c:v>
                </c:pt>
                <c:pt idx="172">
                  <c:v>6.4839499999999994E-2</c:v>
                </c:pt>
                <c:pt idx="173">
                  <c:v>7.7762200000000004E-2</c:v>
                </c:pt>
                <c:pt idx="174">
                  <c:v>7.9714699999999999E-2</c:v>
                </c:pt>
                <c:pt idx="175">
                  <c:v>5.6736000000000002E-2</c:v>
                </c:pt>
                <c:pt idx="176">
                  <c:v>4.8150999999999999E-2</c:v>
                </c:pt>
                <c:pt idx="177">
                  <c:v>4.94922E-2</c:v>
                </c:pt>
                <c:pt idx="178">
                  <c:v>3.9953000000000002E-2</c:v>
                </c:pt>
                <c:pt idx="179">
                  <c:v>5.4883300000000003E-2</c:v>
                </c:pt>
                <c:pt idx="180">
                  <c:v>5.2995199999999999E-2</c:v>
                </c:pt>
                <c:pt idx="181">
                  <c:v>3.8174199999999998E-2</c:v>
                </c:pt>
                <c:pt idx="182">
                  <c:v>4.09495E-2</c:v>
                </c:pt>
                <c:pt idx="183">
                  <c:v>4.1075399999999998E-2</c:v>
                </c:pt>
                <c:pt idx="184">
                  <c:v>4.8656699999999997E-2</c:v>
                </c:pt>
                <c:pt idx="185">
                  <c:v>5.2604600000000001E-2</c:v>
                </c:pt>
                <c:pt idx="186">
                  <c:v>5.2415799999999999E-2</c:v>
                </c:pt>
                <c:pt idx="187">
                  <c:v>5.5786200000000001E-2</c:v>
                </c:pt>
                <c:pt idx="188">
                  <c:v>5.7347099999999998E-2</c:v>
                </c:pt>
                <c:pt idx="189">
                  <c:v>6.4163999999999999E-2</c:v>
                </c:pt>
                <c:pt idx="190">
                  <c:v>6.5239500000000006E-2</c:v>
                </c:pt>
                <c:pt idx="191">
                  <c:v>5.9271799999999999E-2</c:v>
                </c:pt>
                <c:pt idx="192">
                  <c:v>6.4633399999999994E-2</c:v>
                </c:pt>
                <c:pt idx="193">
                  <c:v>6.4781000000000005E-2</c:v>
                </c:pt>
                <c:pt idx="194">
                  <c:v>6.0520900000000002E-2</c:v>
                </c:pt>
                <c:pt idx="195">
                  <c:v>8.3392900000000006E-2</c:v>
                </c:pt>
                <c:pt idx="196">
                  <c:v>9.7534800000000005E-2</c:v>
                </c:pt>
                <c:pt idx="197">
                  <c:v>9.0914999999999996E-2</c:v>
                </c:pt>
                <c:pt idx="198">
                  <c:v>8.0352000000000007E-2</c:v>
                </c:pt>
                <c:pt idx="199">
                  <c:v>5.2694499999999998E-2</c:v>
                </c:pt>
                <c:pt idx="200">
                  <c:v>2.13759E-2</c:v>
                </c:pt>
                <c:pt idx="201">
                  <c:v>1.9452000000000001E-2</c:v>
                </c:pt>
                <c:pt idx="202">
                  <c:v>2.5113400000000001E-2</c:v>
                </c:pt>
                <c:pt idx="203">
                  <c:v>3.2814999999999997E-2</c:v>
                </c:pt>
                <c:pt idx="204">
                  <c:v>4.7487500000000002E-2</c:v>
                </c:pt>
                <c:pt idx="205">
                  <c:v>5.5336700000000003E-2</c:v>
                </c:pt>
                <c:pt idx="206">
                  <c:v>9.1940800000000003E-2</c:v>
                </c:pt>
                <c:pt idx="207">
                  <c:v>9.6588999999999994E-2</c:v>
                </c:pt>
                <c:pt idx="208">
                  <c:v>0.101048</c:v>
                </c:pt>
              </c:numCache>
            </c:numRef>
          </c:val>
          <c:smooth val="0"/>
          <c:extLst xmlns:c16r2="http://schemas.microsoft.com/office/drawing/2015/06/chart">
            <c:ext xmlns:c16="http://schemas.microsoft.com/office/drawing/2014/chart" uri="{C3380CC4-5D6E-409C-BE32-E72D297353CC}">
              <c16:uniqueId val="{00000000-A202-4A30-8D43-54932BEFD573}"/>
            </c:ext>
          </c:extLst>
        </c:ser>
        <c:ser>
          <c:idx val="1"/>
          <c:order val="1"/>
          <c:tx>
            <c:strRef>
              <c:f>Sheet1!$D$11</c:f>
              <c:strCache>
                <c:ptCount val="1"/>
                <c:pt idx="0">
                  <c:v>GDP Deflator</c:v>
                </c:pt>
              </c:strCache>
            </c:strRef>
          </c:tx>
          <c:spPr>
            <a:ln w="44450">
              <a:solidFill>
                <a:srgbClr val="CC0000"/>
              </a:solidFill>
            </a:ln>
          </c:spPr>
          <c:marker>
            <c:symbol val="none"/>
          </c:marker>
          <c:cat>
            <c:numRef>
              <c:f>Sheet1!$C$12:$C$220</c:f>
              <c:numCache>
                <c:formatCode>yyyy\-mm\-dd</c:formatCode>
                <c:ptCount val="209"/>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numCache>
            </c:numRef>
          </c:cat>
          <c:val>
            <c:numRef>
              <c:f>Sheet1!$D$12:$D$220</c:f>
              <c:numCache>
                <c:formatCode>0.0%</c:formatCode>
                <c:ptCount val="209"/>
                <c:pt idx="0">
                  <c:v>1.2242400000000001E-2</c:v>
                </c:pt>
                <c:pt idx="1">
                  <c:v>1.44698E-2</c:v>
                </c:pt>
                <c:pt idx="2">
                  <c:v>1.53545E-2</c:v>
                </c:pt>
                <c:pt idx="3">
                  <c:v>1.3934800000000001E-2</c:v>
                </c:pt>
                <c:pt idx="4">
                  <c:v>1.1986399999999999E-2</c:v>
                </c:pt>
                <c:pt idx="5">
                  <c:v>1.10878E-2</c:v>
                </c:pt>
                <c:pt idx="6">
                  <c:v>1.04569E-2</c:v>
                </c:pt>
                <c:pt idx="7">
                  <c:v>1.1122999999999999E-2</c:v>
                </c:pt>
                <c:pt idx="8">
                  <c:v>1.4778899999999999E-2</c:v>
                </c:pt>
                <c:pt idx="9">
                  <c:v>1.3947299999999999E-2</c:v>
                </c:pt>
                <c:pt idx="10">
                  <c:v>1.3214500000000001E-2</c:v>
                </c:pt>
                <c:pt idx="11">
                  <c:v>1.29046E-2</c:v>
                </c:pt>
                <c:pt idx="12">
                  <c:v>9.2534000000000002E-3</c:v>
                </c:pt>
                <c:pt idx="13">
                  <c:v>9.7652999999999993E-3</c:v>
                </c:pt>
                <c:pt idx="14">
                  <c:v>9.4280000000000006E-3</c:v>
                </c:pt>
                <c:pt idx="15">
                  <c:v>1.3888899999999999E-2</c:v>
                </c:pt>
                <c:pt idx="16">
                  <c:v>1.46385E-2</c:v>
                </c:pt>
                <c:pt idx="17">
                  <c:v>1.53902E-2</c:v>
                </c:pt>
                <c:pt idx="18">
                  <c:v>1.7382700000000001E-2</c:v>
                </c:pt>
                <c:pt idx="19">
                  <c:v>1.46771E-2</c:v>
                </c:pt>
                <c:pt idx="20">
                  <c:v>1.6635E-2</c:v>
                </c:pt>
                <c:pt idx="21">
                  <c:v>1.8331699999999999E-2</c:v>
                </c:pt>
                <c:pt idx="22">
                  <c:v>1.80038E-2</c:v>
                </c:pt>
                <c:pt idx="23">
                  <c:v>1.9540200000000001E-2</c:v>
                </c:pt>
                <c:pt idx="24">
                  <c:v>2.1059499999999998E-2</c:v>
                </c:pt>
                <c:pt idx="25">
                  <c:v>2.53432E-2</c:v>
                </c:pt>
                <c:pt idx="26">
                  <c:v>3.2114200000000002E-2</c:v>
                </c:pt>
                <c:pt idx="27">
                  <c:v>3.4995999999999999E-2</c:v>
                </c:pt>
                <c:pt idx="28">
                  <c:v>3.3039899999999997E-2</c:v>
                </c:pt>
                <c:pt idx="29">
                  <c:v>2.9718999999999999E-2</c:v>
                </c:pt>
                <c:pt idx="30">
                  <c:v>2.9221899999999999E-2</c:v>
                </c:pt>
                <c:pt idx="31">
                  <c:v>3.11192E-2</c:v>
                </c:pt>
                <c:pt idx="32">
                  <c:v>3.7632899999999997E-2</c:v>
                </c:pt>
                <c:pt idx="33">
                  <c:v>4.2958499999999997E-2</c:v>
                </c:pt>
                <c:pt idx="34">
                  <c:v>4.3012799999999997E-2</c:v>
                </c:pt>
                <c:pt idx="35">
                  <c:v>4.60864E-2</c:v>
                </c:pt>
                <c:pt idx="36">
                  <c:v>4.5588799999999999E-2</c:v>
                </c:pt>
                <c:pt idx="37">
                  <c:v>4.8084399999999999E-2</c:v>
                </c:pt>
                <c:pt idx="38">
                  <c:v>5.2679200000000002E-2</c:v>
                </c:pt>
                <c:pt idx="39">
                  <c:v>5.1502699999999998E-2</c:v>
                </c:pt>
                <c:pt idx="40">
                  <c:v>5.53839E-2</c:v>
                </c:pt>
                <c:pt idx="41">
                  <c:v>5.6422100000000003E-2</c:v>
                </c:pt>
                <c:pt idx="42">
                  <c:v>4.9742300000000003E-2</c:v>
                </c:pt>
                <c:pt idx="43">
                  <c:v>4.9658599999999997E-2</c:v>
                </c:pt>
                <c:pt idx="44">
                  <c:v>5.0637700000000001E-2</c:v>
                </c:pt>
                <c:pt idx="45">
                  <c:v>4.98206E-2</c:v>
                </c:pt>
                <c:pt idx="46">
                  <c:v>5.2090999999999998E-2</c:v>
                </c:pt>
                <c:pt idx="47">
                  <c:v>4.7107299999999998E-2</c:v>
                </c:pt>
                <c:pt idx="48">
                  <c:v>4.7480700000000001E-2</c:v>
                </c:pt>
                <c:pt idx="49">
                  <c:v>4.0070700000000001E-2</c:v>
                </c:pt>
                <c:pt idx="50">
                  <c:v>3.9671699999999997E-2</c:v>
                </c:pt>
                <c:pt idx="51">
                  <c:v>4.4949500000000003E-2</c:v>
                </c:pt>
                <c:pt idx="52">
                  <c:v>4.1187000000000001E-2</c:v>
                </c:pt>
                <c:pt idx="53">
                  <c:v>5.1104799999999999E-2</c:v>
                </c:pt>
                <c:pt idx="54">
                  <c:v>6.1314599999999997E-2</c:v>
                </c:pt>
                <c:pt idx="55">
                  <c:v>6.8271600000000002E-2</c:v>
                </c:pt>
                <c:pt idx="56">
                  <c:v>7.6086600000000004E-2</c:v>
                </c:pt>
                <c:pt idx="57">
                  <c:v>8.4950399999999995E-2</c:v>
                </c:pt>
                <c:pt idx="58">
                  <c:v>9.5699699999999999E-2</c:v>
                </c:pt>
                <c:pt idx="59">
                  <c:v>0.10656019999999999</c:v>
                </c:pt>
                <c:pt idx="60">
                  <c:v>0.1108587</c:v>
                </c:pt>
                <c:pt idx="61">
                  <c:v>0.1011195</c:v>
                </c:pt>
                <c:pt idx="62">
                  <c:v>8.9399999999999993E-2</c:v>
                </c:pt>
                <c:pt idx="63">
                  <c:v>7.6464199999999996E-2</c:v>
                </c:pt>
                <c:pt idx="64">
                  <c:v>6.3497899999999996E-2</c:v>
                </c:pt>
                <c:pt idx="65">
                  <c:v>5.9046500000000002E-2</c:v>
                </c:pt>
                <c:pt idx="66">
                  <c:v>5.3803400000000001E-2</c:v>
                </c:pt>
                <c:pt idx="67">
                  <c:v>5.4203099999999997E-2</c:v>
                </c:pt>
                <c:pt idx="68">
                  <c:v>6.0453E-2</c:v>
                </c:pt>
                <c:pt idx="69">
                  <c:v>6.4246800000000007E-2</c:v>
                </c:pt>
                <c:pt idx="70">
                  <c:v>6.2797699999999998E-2</c:v>
                </c:pt>
                <c:pt idx="71">
                  <c:v>6.6802500000000001E-2</c:v>
                </c:pt>
                <c:pt idx="72">
                  <c:v>6.4504800000000001E-2</c:v>
                </c:pt>
                <c:pt idx="73">
                  <c:v>6.8855100000000002E-2</c:v>
                </c:pt>
                <c:pt idx="74">
                  <c:v>7.3536000000000004E-2</c:v>
                </c:pt>
                <c:pt idx="75">
                  <c:v>7.2681800000000005E-2</c:v>
                </c:pt>
                <c:pt idx="76">
                  <c:v>7.6081999999999997E-2</c:v>
                </c:pt>
                <c:pt idx="77">
                  <c:v>8.2696599999999995E-2</c:v>
                </c:pt>
                <c:pt idx="78">
                  <c:v>8.8048899999999999E-2</c:v>
                </c:pt>
                <c:pt idx="79">
                  <c:v>8.70475E-2</c:v>
                </c:pt>
                <c:pt idx="80">
                  <c:v>9.0410699999999997E-2</c:v>
                </c:pt>
                <c:pt idx="81">
                  <c:v>8.8003300000000007E-2</c:v>
                </c:pt>
                <c:pt idx="82">
                  <c:v>8.9275599999999997E-2</c:v>
                </c:pt>
                <c:pt idx="83">
                  <c:v>9.7335900000000003E-2</c:v>
                </c:pt>
                <c:pt idx="84">
                  <c:v>0.10200679999999999</c:v>
                </c:pt>
                <c:pt idx="85">
                  <c:v>9.8244899999999996E-2</c:v>
                </c:pt>
                <c:pt idx="86">
                  <c:v>9.2713900000000002E-2</c:v>
                </c:pt>
                <c:pt idx="87">
                  <c:v>8.2652799999999998E-2</c:v>
                </c:pt>
                <c:pt idx="88">
                  <c:v>7.0205100000000006E-2</c:v>
                </c:pt>
                <c:pt idx="89">
                  <c:v>6.3053700000000004E-2</c:v>
                </c:pt>
                <c:pt idx="90">
                  <c:v>5.9434899999999999E-2</c:v>
                </c:pt>
                <c:pt idx="91">
                  <c:v>5.1739599999999997E-2</c:v>
                </c:pt>
                <c:pt idx="92">
                  <c:v>4.60852E-2</c:v>
                </c:pt>
                <c:pt idx="93">
                  <c:v>4.1121999999999999E-2</c:v>
                </c:pt>
                <c:pt idx="94">
                  <c:v>3.6964799999999999E-2</c:v>
                </c:pt>
                <c:pt idx="95">
                  <c:v>3.3380600000000003E-2</c:v>
                </c:pt>
                <c:pt idx="96">
                  <c:v>3.8065000000000002E-2</c:v>
                </c:pt>
                <c:pt idx="97">
                  <c:v>3.9358299999999999E-2</c:v>
                </c:pt>
                <c:pt idx="98">
                  <c:v>3.7148899999999999E-2</c:v>
                </c:pt>
                <c:pt idx="99">
                  <c:v>3.6158000000000003E-2</c:v>
                </c:pt>
                <c:pt idx="100">
                  <c:v>3.4520099999999998E-2</c:v>
                </c:pt>
                <c:pt idx="101">
                  <c:v>3.1559299999999998E-2</c:v>
                </c:pt>
                <c:pt idx="102">
                  <c:v>2.75461E-2</c:v>
                </c:pt>
                <c:pt idx="103">
                  <c:v>2.7702000000000001E-2</c:v>
                </c:pt>
                <c:pt idx="104">
                  <c:v>2.1591200000000001E-2</c:v>
                </c:pt>
                <c:pt idx="105">
                  <c:v>2.1192900000000001E-2</c:v>
                </c:pt>
                <c:pt idx="106">
                  <c:v>2.2790600000000001E-2</c:v>
                </c:pt>
                <c:pt idx="107">
                  <c:v>2.29643E-2</c:v>
                </c:pt>
                <c:pt idx="108">
                  <c:v>2.7283200000000001E-2</c:v>
                </c:pt>
                <c:pt idx="109">
                  <c:v>2.77132E-2</c:v>
                </c:pt>
                <c:pt idx="110">
                  <c:v>2.99321E-2</c:v>
                </c:pt>
                <c:pt idx="111">
                  <c:v>3.08808E-2</c:v>
                </c:pt>
                <c:pt idx="112">
                  <c:v>2.9738199999999999E-2</c:v>
                </c:pt>
                <c:pt idx="113">
                  <c:v>3.35214E-2</c:v>
                </c:pt>
                <c:pt idx="114">
                  <c:v>3.7042699999999998E-2</c:v>
                </c:pt>
                <c:pt idx="115">
                  <c:v>3.6975399999999999E-2</c:v>
                </c:pt>
                <c:pt idx="116">
                  <c:v>4.0185899999999997E-2</c:v>
                </c:pt>
                <c:pt idx="117">
                  <c:v>4.0636400000000003E-2</c:v>
                </c:pt>
                <c:pt idx="118">
                  <c:v>3.5778900000000002E-2</c:v>
                </c:pt>
                <c:pt idx="119">
                  <c:v>3.4788800000000002E-2</c:v>
                </c:pt>
                <c:pt idx="120">
                  <c:v>3.5548499999999997E-2</c:v>
                </c:pt>
                <c:pt idx="121">
                  <c:v>3.7378099999999997E-2</c:v>
                </c:pt>
                <c:pt idx="122">
                  <c:v>4.0083000000000001E-2</c:v>
                </c:pt>
                <c:pt idx="123">
                  <c:v>4.15547E-2</c:v>
                </c:pt>
                <c:pt idx="124">
                  <c:v>4.01877E-2</c:v>
                </c:pt>
                <c:pt idx="125">
                  <c:v>3.5559E-2</c:v>
                </c:pt>
                <c:pt idx="126">
                  <c:v>3.4106400000000002E-2</c:v>
                </c:pt>
                <c:pt idx="127">
                  <c:v>3.18137E-2</c:v>
                </c:pt>
                <c:pt idx="128">
                  <c:v>2.6044899999999999E-2</c:v>
                </c:pt>
                <c:pt idx="129">
                  <c:v>2.5082799999999999E-2</c:v>
                </c:pt>
                <c:pt idx="130">
                  <c:v>2.1894500000000001E-2</c:v>
                </c:pt>
                <c:pt idx="131">
                  <c:v>2.1768200000000001E-2</c:v>
                </c:pt>
                <c:pt idx="132">
                  <c:v>2.2684800000000001E-2</c:v>
                </c:pt>
                <c:pt idx="133">
                  <c:v>2.2022199999999999E-2</c:v>
                </c:pt>
                <c:pt idx="134">
                  <c:v>2.1985500000000002E-2</c:v>
                </c:pt>
                <c:pt idx="135">
                  <c:v>2.1796599999999999E-2</c:v>
                </c:pt>
                <c:pt idx="136">
                  <c:v>2.10358E-2</c:v>
                </c:pt>
                <c:pt idx="137">
                  <c:v>2.0267299999999999E-2</c:v>
                </c:pt>
                <c:pt idx="138">
                  <c:v>2.1627199999999999E-2</c:v>
                </c:pt>
                <c:pt idx="139">
                  <c:v>2.1280899999999998E-2</c:v>
                </c:pt>
                <c:pt idx="140">
                  <c:v>2.1774999999999999E-2</c:v>
                </c:pt>
                <c:pt idx="141">
                  <c:v>2.1433299999999999E-2</c:v>
                </c:pt>
                <c:pt idx="142">
                  <c:v>2.0171399999999999E-2</c:v>
                </c:pt>
                <c:pt idx="143">
                  <c:v>2.0092800000000001E-2</c:v>
                </c:pt>
                <c:pt idx="144">
                  <c:v>2.0138699999999999E-2</c:v>
                </c:pt>
                <c:pt idx="145">
                  <c:v>1.95339E-2</c:v>
                </c:pt>
                <c:pt idx="146">
                  <c:v>1.7975100000000001E-2</c:v>
                </c:pt>
                <c:pt idx="147">
                  <c:v>1.8431800000000002E-2</c:v>
                </c:pt>
                <c:pt idx="148">
                  <c:v>1.9124200000000001E-2</c:v>
                </c:pt>
                <c:pt idx="149">
                  <c:v>1.75931E-2</c:v>
                </c:pt>
                <c:pt idx="150">
                  <c:v>1.7921900000000001E-2</c:v>
                </c:pt>
                <c:pt idx="151">
                  <c:v>1.6067399999999999E-2</c:v>
                </c:pt>
                <c:pt idx="152">
                  <c:v>1.1240200000000001E-2</c:v>
                </c:pt>
                <c:pt idx="153">
                  <c:v>1.13089E-2</c:v>
                </c:pt>
                <c:pt idx="154">
                  <c:v>1.1647100000000001E-2</c:v>
                </c:pt>
                <c:pt idx="155">
                  <c:v>1.0969400000000001E-2</c:v>
                </c:pt>
                <c:pt idx="156">
                  <c:v>1.37679E-2</c:v>
                </c:pt>
                <c:pt idx="157">
                  <c:v>1.4906000000000001E-2</c:v>
                </c:pt>
                <c:pt idx="158">
                  <c:v>1.48025E-2</c:v>
                </c:pt>
                <c:pt idx="159">
                  <c:v>1.5316099999999999E-2</c:v>
                </c:pt>
                <c:pt idx="160">
                  <c:v>1.8860499999999999E-2</c:v>
                </c:pt>
                <c:pt idx="161">
                  <c:v>2.0432700000000002E-2</c:v>
                </c:pt>
                <c:pt idx="162">
                  <c:v>2.2770599999999998E-2</c:v>
                </c:pt>
                <c:pt idx="163">
                  <c:v>2.45347E-2</c:v>
                </c:pt>
                <c:pt idx="164">
                  <c:v>2.3340900000000001E-2</c:v>
                </c:pt>
                <c:pt idx="165">
                  <c:v>2.51001E-2</c:v>
                </c:pt>
                <c:pt idx="166">
                  <c:v>2.21738E-2</c:v>
                </c:pt>
                <c:pt idx="167">
                  <c:v>1.9956000000000002E-2</c:v>
                </c:pt>
                <c:pt idx="168">
                  <c:v>1.66678E-2</c:v>
                </c:pt>
                <c:pt idx="169">
                  <c:v>1.4327299999999999E-2</c:v>
                </c:pt>
                <c:pt idx="170">
                  <c:v>1.55137E-2</c:v>
                </c:pt>
                <c:pt idx="171">
                  <c:v>1.8217299999999999E-2</c:v>
                </c:pt>
                <c:pt idx="172">
                  <c:v>2.1713699999999999E-2</c:v>
                </c:pt>
                <c:pt idx="173">
                  <c:v>2.01163E-2</c:v>
                </c:pt>
                <c:pt idx="174">
                  <c:v>2.1372200000000001E-2</c:v>
                </c:pt>
                <c:pt idx="175">
                  <c:v>2.0711799999999999E-2</c:v>
                </c:pt>
                <c:pt idx="176">
                  <c:v>2.24496E-2</c:v>
                </c:pt>
                <c:pt idx="177">
                  <c:v>2.80872E-2</c:v>
                </c:pt>
                <c:pt idx="178">
                  <c:v>2.9808000000000001E-2</c:v>
                </c:pt>
                <c:pt idx="179">
                  <c:v>3.2230200000000001E-2</c:v>
                </c:pt>
                <c:pt idx="180">
                  <c:v>3.27572E-2</c:v>
                </c:pt>
                <c:pt idx="181">
                  <c:v>3.0969400000000001E-2</c:v>
                </c:pt>
                <c:pt idx="182">
                  <c:v>3.4061099999999997E-2</c:v>
                </c:pt>
                <c:pt idx="183">
                  <c:v>3.5024600000000003E-2</c:v>
                </c:pt>
                <c:pt idx="184">
                  <c:v>3.3196299999999998E-2</c:v>
                </c:pt>
                <c:pt idx="185">
                  <c:v>3.5308800000000001E-2</c:v>
                </c:pt>
                <c:pt idx="186">
                  <c:v>3.2511100000000001E-2</c:v>
                </c:pt>
                <c:pt idx="187">
                  <c:v>2.8469299999999999E-2</c:v>
                </c:pt>
                <c:pt idx="188">
                  <c:v>3.2580499999999998E-2</c:v>
                </c:pt>
                <c:pt idx="189">
                  <c:v>3.0598E-2</c:v>
                </c:pt>
                <c:pt idx="190">
                  <c:v>2.6310199999999999E-2</c:v>
                </c:pt>
                <c:pt idx="191">
                  <c:v>2.6606299999999999E-2</c:v>
                </c:pt>
                <c:pt idx="192">
                  <c:v>2.0981199999999998E-2</c:v>
                </c:pt>
                <c:pt idx="193">
                  <c:v>2.0773199999999999E-2</c:v>
                </c:pt>
                <c:pt idx="194">
                  <c:v>2.5447899999999999E-2</c:v>
                </c:pt>
                <c:pt idx="195">
                  <c:v>2.18964E-2</c:v>
                </c:pt>
                <c:pt idx="196">
                  <c:v>1.976E-2</c:v>
                </c:pt>
                <c:pt idx="197">
                  <c:v>1.19296E-2</c:v>
                </c:pt>
                <c:pt idx="198">
                  <c:v>4.5437000000000003E-3</c:v>
                </c:pt>
                <c:pt idx="199">
                  <c:v>5.8828999999999999E-3</c:v>
                </c:pt>
                <c:pt idx="200">
                  <c:v>5.8422999999999999E-3</c:v>
                </c:pt>
                <c:pt idx="201">
                  <c:v>1.0940399999999999E-2</c:v>
                </c:pt>
                <c:pt idx="202">
                  <c:v>1.36607E-2</c:v>
                </c:pt>
                <c:pt idx="203">
                  <c:v>1.54717E-2</c:v>
                </c:pt>
                <c:pt idx="204">
                  <c:v>1.84853E-2</c:v>
                </c:pt>
                <c:pt idx="205">
                  <c:v>2.09851E-2</c:v>
                </c:pt>
                <c:pt idx="206">
                  <c:v>2.4110300000000001E-2</c:v>
                </c:pt>
                <c:pt idx="207">
                  <c:v>2.1792499999999999E-2</c:v>
                </c:pt>
                <c:pt idx="208">
                  <c:v>1.9146199999999999E-2</c:v>
                </c:pt>
              </c:numCache>
            </c:numRef>
          </c:val>
          <c:smooth val="0"/>
          <c:extLst xmlns:c16r2="http://schemas.microsoft.com/office/drawing/2015/06/chart">
            <c:ext xmlns:c16="http://schemas.microsoft.com/office/drawing/2014/chart" uri="{C3380CC4-5D6E-409C-BE32-E72D297353CC}">
              <c16:uniqueId val="{00000001-A202-4A30-8D43-54932BEFD573}"/>
            </c:ext>
          </c:extLst>
        </c:ser>
        <c:dLbls>
          <c:showLegendKey val="0"/>
          <c:showVal val="0"/>
          <c:showCatName val="0"/>
          <c:showSerName val="0"/>
          <c:showPercent val="0"/>
          <c:showBubbleSize val="0"/>
        </c:dLbls>
        <c:smooth val="0"/>
        <c:axId val="312070504"/>
        <c:axId val="312063840"/>
      </c:lineChart>
      <c:dateAx>
        <c:axId val="312070504"/>
        <c:scaling>
          <c:orientation val="minMax"/>
          <c:max val="41275"/>
          <c:min val="21916"/>
        </c:scaling>
        <c:delete val="0"/>
        <c:axPos val="b"/>
        <c:numFmt formatCode="yyyy" sourceLinked="0"/>
        <c:majorTickMark val="out"/>
        <c:minorTickMark val="none"/>
        <c:tickLblPos val="nextTo"/>
        <c:txPr>
          <a:bodyPr/>
          <a:lstStyle/>
          <a:p>
            <a:pPr>
              <a:defRPr sz="1800">
                <a:latin typeface="Arial" pitchFamily="34" charset="0"/>
                <a:cs typeface="Arial" pitchFamily="34" charset="0"/>
              </a:defRPr>
            </a:pPr>
            <a:endParaRPr lang="en-US"/>
          </a:p>
        </c:txPr>
        <c:crossAx val="312063840"/>
        <c:crosses val="autoZero"/>
        <c:auto val="1"/>
        <c:lblOffset val="100"/>
        <c:baseTimeUnit val="months"/>
        <c:majorUnit val="5"/>
        <c:majorTimeUnit val="years"/>
        <c:minorUnit val="1"/>
        <c:minorTimeUnit val="years"/>
      </c:dateAx>
      <c:valAx>
        <c:axId val="312063840"/>
        <c:scaling>
          <c:orientation val="minMax"/>
          <c:max val="0.14000000000000001"/>
          <c:min val="0"/>
        </c:scaling>
        <c:delete val="0"/>
        <c:axPos val="l"/>
        <c:majorGridlines>
          <c:spPr>
            <a:ln>
              <a:solidFill>
                <a:srgbClr val="DDDDDD"/>
              </a:solidFill>
            </a:ln>
          </c:spPr>
        </c:majorGridlines>
        <c:title>
          <c:tx>
            <c:rich>
              <a:bodyPr rot="-5400000" vert="horz"/>
              <a:lstStyle/>
              <a:p>
                <a:pPr>
                  <a:defRPr sz="2200" b="0"/>
                </a:pPr>
                <a:r>
                  <a:rPr lang="en-US" sz="2200" b="0" dirty="0">
                    <a:latin typeface="Arial" pitchFamily="34" charset="0"/>
                    <a:cs typeface="Arial" pitchFamily="34" charset="0"/>
                  </a:rPr>
                  <a:t>% change from 12 </a:t>
                </a:r>
                <a:r>
                  <a:rPr lang="en-US" sz="2200" b="0" dirty="0" smtClean="0">
                    <a:latin typeface="Arial" pitchFamily="34" charset="0"/>
                    <a:cs typeface="Arial" pitchFamily="34" charset="0"/>
                  </a:rPr>
                  <a:t>mos</a:t>
                </a:r>
                <a:r>
                  <a:rPr lang="en-US" sz="2200" b="0" dirty="0">
                    <a:latin typeface="Arial" pitchFamily="34" charset="0"/>
                    <a:cs typeface="Arial" pitchFamily="34" charset="0"/>
                  </a:rPr>
                  <a:t>. earlier</a:t>
                </a:r>
              </a:p>
            </c:rich>
          </c:tx>
          <c:layout>
            <c:manualLayout>
              <c:xMode val="edge"/>
              <c:yMode val="edge"/>
              <c:x val="1.00207623300819E-3"/>
              <c:y val="0.133139366002684"/>
            </c:manualLayout>
          </c:layout>
          <c:overlay val="0"/>
        </c:title>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12070504"/>
        <c:crosses val="autoZero"/>
        <c:crossBetween val="between"/>
        <c:majorUnit val="0.02"/>
      </c:valAx>
      <c:spPr>
        <a:solidFill>
          <a:schemeClr val="bg1"/>
        </a:solidFill>
        <a:ln>
          <a:solidFill>
            <a:schemeClr val="tx1"/>
          </a:solid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794844674266501"/>
          <c:y val="2.2494491272615099E-2"/>
          <c:w val="0.85641544806899095"/>
          <c:h val="0.90485812593878201"/>
        </c:manualLayout>
      </c:layout>
      <c:lineChart>
        <c:grouping val="standard"/>
        <c:varyColors val="0"/>
        <c:ser>
          <c:idx val="0"/>
          <c:order val="0"/>
          <c:tx>
            <c:strRef>
              <c:f>Sheet1!$B$11</c:f>
              <c:strCache>
                <c:ptCount val="1"/>
                <c:pt idx="0">
                  <c:v>Money Stock</c:v>
                </c:pt>
              </c:strCache>
            </c:strRef>
          </c:tx>
          <c:spPr>
            <a:ln w="44450">
              <a:solidFill>
                <a:srgbClr val="AFEBB6"/>
              </a:solidFill>
            </a:ln>
          </c:spPr>
          <c:marker>
            <c:symbol val="none"/>
          </c:marker>
          <c:trendline>
            <c:spPr>
              <a:ln w="38100">
                <a:solidFill>
                  <a:srgbClr val="008000"/>
                </a:solidFill>
              </a:ln>
              <a:effectLst>
                <a:outerShdw blurRad="50800" dist="38100" dir="2700000" algn="tl" rotWithShape="0">
                  <a:prstClr val="black">
                    <a:alpha val="40000"/>
                  </a:prstClr>
                </a:outerShdw>
              </a:effectLst>
            </c:spPr>
            <c:trendlineType val="poly"/>
            <c:order val="3"/>
            <c:dispRSqr val="0"/>
            <c:dispEq val="0"/>
          </c:trendline>
          <c:cat>
            <c:numRef>
              <c:f>Sheet1!$C$12:$C$220</c:f>
              <c:numCache>
                <c:formatCode>yyyy\-mm\-dd</c:formatCode>
                <c:ptCount val="209"/>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numCache>
            </c:numRef>
          </c:cat>
          <c:val>
            <c:numRef>
              <c:f>Sheet1!$B$12:$B$220</c:f>
              <c:numCache>
                <c:formatCode>0.00%</c:formatCode>
                <c:ptCount val="209"/>
                <c:pt idx="0">
                  <c:v>3.7873499999999997E-2</c:v>
                </c:pt>
                <c:pt idx="1">
                  <c:v>3.0811399999999999E-2</c:v>
                </c:pt>
                <c:pt idx="2">
                  <c:v>3.5123300000000003E-2</c:v>
                </c:pt>
                <c:pt idx="3">
                  <c:v>4.6448999999999997E-2</c:v>
                </c:pt>
                <c:pt idx="4">
                  <c:v>5.8922000000000002E-2</c:v>
                </c:pt>
                <c:pt idx="5">
                  <c:v>6.9744299999999995E-2</c:v>
                </c:pt>
                <c:pt idx="6">
                  <c:v>6.8841799999999995E-2</c:v>
                </c:pt>
                <c:pt idx="7">
                  <c:v>7.2048899999999999E-2</c:v>
                </c:pt>
                <c:pt idx="8">
                  <c:v>7.5561199999999995E-2</c:v>
                </c:pt>
                <c:pt idx="9">
                  <c:v>7.8547000000000006E-2</c:v>
                </c:pt>
                <c:pt idx="10">
                  <c:v>7.6923099999999994E-2</c:v>
                </c:pt>
                <c:pt idx="11">
                  <c:v>7.9808000000000004E-2</c:v>
                </c:pt>
                <c:pt idx="12">
                  <c:v>8.1422700000000001E-2</c:v>
                </c:pt>
                <c:pt idx="13">
                  <c:v>8.2038E-2</c:v>
                </c:pt>
                <c:pt idx="14">
                  <c:v>8.7301599999999993E-2</c:v>
                </c:pt>
                <c:pt idx="15">
                  <c:v>8.6412900000000001E-2</c:v>
                </c:pt>
                <c:pt idx="16">
                  <c:v>8.0456600000000003E-2</c:v>
                </c:pt>
                <c:pt idx="17">
                  <c:v>7.5551999999999994E-2</c:v>
                </c:pt>
                <c:pt idx="18">
                  <c:v>7.7945799999999996E-2</c:v>
                </c:pt>
                <c:pt idx="19">
                  <c:v>7.9028100000000004E-2</c:v>
                </c:pt>
                <c:pt idx="20">
                  <c:v>8.2767300000000002E-2</c:v>
                </c:pt>
                <c:pt idx="21">
                  <c:v>8.2117200000000001E-2</c:v>
                </c:pt>
                <c:pt idx="22">
                  <c:v>7.8839199999999998E-2</c:v>
                </c:pt>
                <c:pt idx="23">
                  <c:v>8.03508E-2</c:v>
                </c:pt>
                <c:pt idx="24">
                  <c:v>7.9461000000000004E-2</c:v>
                </c:pt>
                <c:pt idx="25">
                  <c:v>7.4742900000000001E-2</c:v>
                </c:pt>
                <c:pt idx="26">
                  <c:v>6.0300399999999997E-2</c:v>
                </c:pt>
                <c:pt idx="27">
                  <c:v>4.8047399999999997E-2</c:v>
                </c:pt>
                <c:pt idx="28">
                  <c:v>4.4984900000000001E-2</c:v>
                </c:pt>
                <c:pt idx="29">
                  <c:v>5.7209700000000002E-2</c:v>
                </c:pt>
                <c:pt idx="30">
                  <c:v>7.9492599999999997E-2</c:v>
                </c:pt>
                <c:pt idx="31">
                  <c:v>9.1480000000000006E-2</c:v>
                </c:pt>
                <c:pt idx="32">
                  <c:v>9.2275999999999997E-2</c:v>
                </c:pt>
                <c:pt idx="33">
                  <c:v>8.4489999999999996E-2</c:v>
                </c:pt>
                <c:pt idx="34">
                  <c:v>7.61849E-2</c:v>
                </c:pt>
                <c:pt idx="35">
                  <c:v>7.8442700000000004E-2</c:v>
                </c:pt>
                <c:pt idx="36">
                  <c:v>7.8446199999999994E-2</c:v>
                </c:pt>
                <c:pt idx="37">
                  <c:v>7.0116899999999996E-2</c:v>
                </c:pt>
                <c:pt idx="38">
                  <c:v>5.6596899999999999E-2</c:v>
                </c:pt>
                <c:pt idx="39">
                  <c:v>4.1437000000000002E-2</c:v>
                </c:pt>
                <c:pt idx="40">
                  <c:v>2.7627200000000001E-2</c:v>
                </c:pt>
                <c:pt idx="41">
                  <c:v>2.5654400000000001E-2</c:v>
                </c:pt>
                <c:pt idx="42">
                  <c:v>4.2197699999999998E-2</c:v>
                </c:pt>
                <c:pt idx="43">
                  <c:v>6.0963099999999999E-2</c:v>
                </c:pt>
                <c:pt idx="44">
                  <c:v>9.1203000000000006E-2</c:v>
                </c:pt>
                <c:pt idx="45">
                  <c:v>0.1255704</c:v>
                </c:pt>
                <c:pt idx="46">
                  <c:v>0.1335316</c:v>
                </c:pt>
                <c:pt idx="47">
                  <c:v>0.1337518</c:v>
                </c:pt>
                <c:pt idx="48">
                  <c:v>0.1314517</c:v>
                </c:pt>
                <c:pt idx="49">
                  <c:v>0.1168168</c:v>
                </c:pt>
                <c:pt idx="50">
                  <c:v>0.1208631</c:v>
                </c:pt>
                <c:pt idx="51">
                  <c:v>0.1277683</c:v>
                </c:pt>
                <c:pt idx="52">
                  <c:v>0.12072769999999999</c:v>
                </c:pt>
                <c:pt idx="53">
                  <c:v>0.11132019999999999</c:v>
                </c:pt>
                <c:pt idx="54">
                  <c:v>9.0270600000000006E-2</c:v>
                </c:pt>
                <c:pt idx="55">
                  <c:v>6.8731100000000003E-2</c:v>
                </c:pt>
                <c:pt idx="56">
                  <c:v>6.33301E-2</c:v>
                </c:pt>
                <c:pt idx="57">
                  <c:v>5.86741E-2</c:v>
                </c:pt>
                <c:pt idx="58">
                  <c:v>5.5237399999999999E-2</c:v>
                </c:pt>
                <c:pt idx="59">
                  <c:v>5.7715000000000002E-2</c:v>
                </c:pt>
                <c:pt idx="60">
                  <c:v>5.82861E-2</c:v>
                </c:pt>
                <c:pt idx="61">
                  <c:v>8.4104700000000004E-2</c:v>
                </c:pt>
                <c:pt idx="62">
                  <c:v>0.11158849999999999</c:v>
                </c:pt>
                <c:pt idx="63">
                  <c:v>0.1213808</c:v>
                </c:pt>
                <c:pt idx="64">
                  <c:v>0.13539499999999999</c:v>
                </c:pt>
                <c:pt idx="65">
                  <c:v>0.12806999999999999</c:v>
                </c:pt>
                <c:pt idx="66">
                  <c:v>0.1173718</c:v>
                </c:pt>
                <c:pt idx="67">
                  <c:v>0.13048660000000001</c:v>
                </c:pt>
                <c:pt idx="68">
                  <c:v>0.13291629999999999</c:v>
                </c:pt>
                <c:pt idx="69">
                  <c:v>0.1295085</c:v>
                </c:pt>
                <c:pt idx="70">
                  <c:v>0.12561439999999999</c:v>
                </c:pt>
                <c:pt idx="71">
                  <c:v>0.1087491</c:v>
                </c:pt>
                <c:pt idx="72">
                  <c:v>9.23456E-2</c:v>
                </c:pt>
                <c:pt idx="73">
                  <c:v>8.35539E-2</c:v>
                </c:pt>
                <c:pt idx="74">
                  <c:v>7.8926099999999999E-2</c:v>
                </c:pt>
                <c:pt idx="75">
                  <c:v>7.6770699999999997E-2</c:v>
                </c:pt>
                <c:pt idx="76">
                  <c:v>7.2561799999999996E-2</c:v>
                </c:pt>
                <c:pt idx="77">
                  <c:v>7.7874499999999999E-2</c:v>
                </c:pt>
                <c:pt idx="78">
                  <c:v>8.3195900000000003E-2</c:v>
                </c:pt>
                <c:pt idx="79">
                  <c:v>7.9170000000000004E-2</c:v>
                </c:pt>
                <c:pt idx="80">
                  <c:v>8.2155000000000006E-2</c:v>
                </c:pt>
                <c:pt idx="81">
                  <c:v>7.2814799999999999E-2</c:v>
                </c:pt>
                <c:pt idx="82">
                  <c:v>7.9643000000000005E-2</c:v>
                </c:pt>
                <c:pt idx="83">
                  <c:v>8.6452600000000004E-2</c:v>
                </c:pt>
                <c:pt idx="84">
                  <c:v>8.5968900000000001E-2</c:v>
                </c:pt>
                <c:pt idx="85">
                  <c:v>9.9035999999999999E-2</c:v>
                </c:pt>
                <c:pt idx="86">
                  <c:v>8.5752700000000001E-2</c:v>
                </c:pt>
                <c:pt idx="87">
                  <c:v>9.0555399999999994E-2</c:v>
                </c:pt>
                <c:pt idx="88">
                  <c:v>9.6501500000000004E-2</c:v>
                </c:pt>
                <c:pt idx="89">
                  <c:v>9.0412099999999995E-2</c:v>
                </c:pt>
                <c:pt idx="90">
                  <c:v>8.9664099999999997E-2</c:v>
                </c:pt>
                <c:pt idx="91">
                  <c:v>8.6200899999999997E-2</c:v>
                </c:pt>
                <c:pt idx="92">
                  <c:v>0.12058969999999999</c:v>
                </c:pt>
                <c:pt idx="93">
                  <c:v>0.12528239999999999</c:v>
                </c:pt>
                <c:pt idx="94">
                  <c:v>0.1239437</c:v>
                </c:pt>
                <c:pt idx="95">
                  <c:v>0.119093</c:v>
                </c:pt>
                <c:pt idx="96">
                  <c:v>8.3659700000000004E-2</c:v>
                </c:pt>
                <c:pt idx="97">
                  <c:v>7.9314599999999999E-2</c:v>
                </c:pt>
                <c:pt idx="98">
                  <c:v>7.6537499999999994E-2</c:v>
                </c:pt>
                <c:pt idx="99">
                  <c:v>8.0808599999999994E-2</c:v>
                </c:pt>
                <c:pt idx="100">
                  <c:v>8.9759000000000005E-2</c:v>
                </c:pt>
                <c:pt idx="101">
                  <c:v>8.5642999999999997E-2</c:v>
                </c:pt>
                <c:pt idx="102">
                  <c:v>9.4287200000000002E-2</c:v>
                </c:pt>
                <c:pt idx="103">
                  <c:v>8.6330000000000004E-2</c:v>
                </c:pt>
                <c:pt idx="104">
                  <c:v>7.0289599999999994E-2</c:v>
                </c:pt>
                <c:pt idx="105">
                  <c:v>7.9555399999999998E-2</c:v>
                </c:pt>
                <c:pt idx="106">
                  <c:v>8.35447E-2</c:v>
                </c:pt>
                <c:pt idx="107">
                  <c:v>9.1524900000000006E-2</c:v>
                </c:pt>
                <c:pt idx="108">
                  <c:v>9.2530799999999996E-2</c:v>
                </c:pt>
                <c:pt idx="109">
                  <c:v>7.3537900000000003E-2</c:v>
                </c:pt>
                <c:pt idx="110">
                  <c:v>5.3843799999999997E-2</c:v>
                </c:pt>
                <c:pt idx="111">
                  <c:v>4.2737900000000002E-2</c:v>
                </c:pt>
                <c:pt idx="112">
                  <c:v>4.4547099999999999E-2</c:v>
                </c:pt>
                <c:pt idx="113">
                  <c:v>5.5629699999999997E-2</c:v>
                </c:pt>
                <c:pt idx="114">
                  <c:v>5.8760300000000001E-2</c:v>
                </c:pt>
                <c:pt idx="115">
                  <c:v>5.5970800000000001E-2</c:v>
                </c:pt>
                <c:pt idx="116">
                  <c:v>4.3482800000000002E-2</c:v>
                </c:pt>
                <c:pt idx="117">
                  <c:v>3.07377E-2</c:v>
                </c:pt>
                <c:pt idx="118">
                  <c:v>4.0913699999999997E-2</c:v>
                </c:pt>
                <c:pt idx="119">
                  <c:v>5.1964200000000002E-2</c:v>
                </c:pt>
                <c:pt idx="120">
                  <c:v>6.1188399999999997E-2</c:v>
                </c:pt>
                <c:pt idx="121">
                  <c:v>6.2657400000000002E-2</c:v>
                </c:pt>
                <c:pt idx="122">
                  <c:v>5.3967899999999999E-2</c:v>
                </c:pt>
                <c:pt idx="123">
                  <c:v>4.1456699999999999E-2</c:v>
                </c:pt>
                <c:pt idx="124">
                  <c:v>3.9173800000000002E-2</c:v>
                </c:pt>
                <c:pt idx="125">
                  <c:v>4.2281199999999998E-2</c:v>
                </c:pt>
                <c:pt idx="126">
                  <c:v>3.4979499999999997E-2</c:v>
                </c:pt>
                <c:pt idx="127">
                  <c:v>3.0589700000000001E-2</c:v>
                </c:pt>
                <c:pt idx="128">
                  <c:v>2.69567E-2</c:v>
                </c:pt>
                <c:pt idx="129">
                  <c:v>1.6124699999999999E-2</c:v>
                </c:pt>
                <c:pt idx="130">
                  <c:v>1.3381799999999999E-2</c:v>
                </c:pt>
                <c:pt idx="131">
                  <c:v>1.7292100000000001E-2</c:v>
                </c:pt>
                <c:pt idx="132">
                  <c:v>5.7153000000000004E-3</c:v>
                </c:pt>
                <c:pt idx="133">
                  <c:v>9.4801E-3</c:v>
                </c:pt>
                <c:pt idx="134">
                  <c:v>1.31463E-2</c:v>
                </c:pt>
                <c:pt idx="135">
                  <c:v>1.21207E-2</c:v>
                </c:pt>
                <c:pt idx="136">
                  <c:v>1.79858E-2</c:v>
                </c:pt>
                <c:pt idx="137">
                  <c:v>1.61864E-2</c:v>
                </c:pt>
                <c:pt idx="138">
                  <c:v>1.20178E-2</c:v>
                </c:pt>
                <c:pt idx="139">
                  <c:v>5.7713E-3</c:v>
                </c:pt>
                <c:pt idx="140">
                  <c:v>4.1723999999999997E-3</c:v>
                </c:pt>
                <c:pt idx="141">
                  <c:v>1.09348E-2</c:v>
                </c:pt>
                <c:pt idx="142">
                  <c:v>2.8138699999999999E-2</c:v>
                </c:pt>
                <c:pt idx="143">
                  <c:v>3.8446099999999997E-2</c:v>
                </c:pt>
                <c:pt idx="144">
                  <c:v>5.0004300000000002E-2</c:v>
                </c:pt>
                <c:pt idx="145">
                  <c:v>5.2748099999999999E-2</c:v>
                </c:pt>
                <c:pt idx="146">
                  <c:v>4.4275200000000001E-2</c:v>
                </c:pt>
                <c:pt idx="147">
                  <c:v>4.6085000000000001E-2</c:v>
                </c:pt>
                <c:pt idx="148">
                  <c:v>4.6313E-2</c:v>
                </c:pt>
                <c:pt idx="149">
                  <c:v>4.5655599999999998E-2</c:v>
                </c:pt>
                <c:pt idx="150">
                  <c:v>5.2176E-2</c:v>
                </c:pt>
                <c:pt idx="151">
                  <c:v>5.63098E-2</c:v>
                </c:pt>
                <c:pt idx="152">
                  <c:v>6.2182099999999997E-2</c:v>
                </c:pt>
                <c:pt idx="153">
                  <c:v>7.0019300000000007E-2</c:v>
                </c:pt>
                <c:pt idx="154">
                  <c:v>7.1145600000000003E-2</c:v>
                </c:pt>
                <c:pt idx="155">
                  <c:v>8.1687300000000004E-2</c:v>
                </c:pt>
                <c:pt idx="156">
                  <c:v>8.0986199999999994E-2</c:v>
                </c:pt>
                <c:pt idx="157">
                  <c:v>7.6524499999999995E-2</c:v>
                </c:pt>
                <c:pt idx="158">
                  <c:v>7.4337500000000001E-2</c:v>
                </c:pt>
                <c:pt idx="159">
                  <c:v>6.1487300000000002E-2</c:v>
                </c:pt>
                <c:pt idx="160">
                  <c:v>5.9403499999999998E-2</c:v>
                </c:pt>
                <c:pt idx="161">
                  <c:v>6.1771E-2</c:v>
                </c:pt>
                <c:pt idx="162">
                  <c:v>5.8558800000000001E-2</c:v>
                </c:pt>
                <c:pt idx="163">
                  <c:v>6.00814E-2</c:v>
                </c:pt>
                <c:pt idx="164">
                  <c:v>7.1039500000000005E-2</c:v>
                </c:pt>
                <c:pt idx="165">
                  <c:v>8.0086000000000004E-2</c:v>
                </c:pt>
                <c:pt idx="166">
                  <c:v>9.1608300000000004E-2</c:v>
                </c:pt>
                <c:pt idx="167">
                  <c:v>9.9774000000000002E-2</c:v>
                </c:pt>
                <c:pt idx="168">
                  <c:v>9.0572399999999997E-2</c:v>
                </c:pt>
                <c:pt idx="169">
                  <c:v>7.2019799999999995E-2</c:v>
                </c:pt>
                <c:pt idx="170">
                  <c:v>6.8091100000000002E-2</c:v>
                </c:pt>
                <c:pt idx="171">
                  <c:v>6.6346600000000006E-2</c:v>
                </c:pt>
                <c:pt idx="172">
                  <c:v>6.4839499999999994E-2</c:v>
                </c:pt>
                <c:pt idx="173">
                  <c:v>7.7762200000000004E-2</c:v>
                </c:pt>
                <c:pt idx="174">
                  <c:v>7.9714699999999999E-2</c:v>
                </c:pt>
                <c:pt idx="175">
                  <c:v>5.6736000000000002E-2</c:v>
                </c:pt>
                <c:pt idx="176">
                  <c:v>4.8150999999999999E-2</c:v>
                </c:pt>
                <c:pt idx="177">
                  <c:v>4.94922E-2</c:v>
                </c:pt>
                <c:pt idx="178">
                  <c:v>3.9953000000000002E-2</c:v>
                </c:pt>
                <c:pt idx="179">
                  <c:v>5.4883300000000003E-2</c:v>
                </c:pt>
                <c:pt idx="180">
                  <c:v>5.2995199999999999E-2</c:v>
                </c:pt>
                <c:pt idx="181">
                  <c:v>3.8174199999999998E-2</c:v>
                </c:pt>
                <c:pt idx="182">
                  <c:v>4.09495E-2</c:v>
                </c:pt>
                <c:pt idx="183">
                  <c:v>4.1075399999999998E-2</c:v>
                </c:pt>
                <c:pt idx="184">
                  <c:v>4.8656699999999997E-2</c:v>
                </c:pt>
                <c:pt idx="185">
                  <c:v>5.2604600000000001E-2</c:v>
                </c:pt>
                <c:pt idx="186">
                  <c:v>5.2415799999999999E-2</c:v>
                </c:pt>
                <c:pt idx="187">
                  <c:v>5.5786200000000001E-2</c:v>
                </c:pt>
                <c:pt idx="188">
                  <c:v>5.7347099999999998E-2</c:v>
                </c:pt>
                <c:pt idx="189">
                  <c:v>6.4163999999999999E-2</c:v>
                </c:pt>
                <c:pt idx="190">
                  <c:v>6.5239500000000006E-2</c:v>
                </c:pt>
                <c:pt idx="191">
                  <c:v>5.9271799999999999E-2</c:v>
                </c:pt>
                <c:pt idx="192">
                  <c:v>6.4633399999999994E-2</c:v>
                </c:pt>
                <c:pt idx="193">
                  <c:v>6.4781000000000005E-2</c:v>
                </c:pt>
                <c:pt idx="194">
                  <c:v>6.0520900000000002E-2</c:v>
                </c:pt>
                <c:pt idx="195">
                  <c:v>8.3392900000000006E-2</c:v>
                </c:pt>
                <c:pt idx="196">
                  <c:v>9.7534800000000005E-2</c:v>
                </c:pt>
                <c:pt idx="197">
                  <c:v>9.0914999999999996E-2</c:v>
                </c:pt>
                <c:pt idx="198">
                  <c:v>8.0352000000000007E-2</c:v>
                </c:pt>
                <c:pt idx="199">
                  <c:v>5.2694499999999998E-2</c:v>
                </c:pt>
                <c:pt idx="200">
                  <c:v>2.13759E-2</c:v>
                </c:pt>
                <c:pt idx="201">
                  <c:v>1.9452000000000001E-2</c:v>
                </c:pt>
                <c:pt idx="202">
                  <c:v>2.5113400000000001E-2</c:v>
                </c:pt>
                <c:pt idx="203">
                  <c:v>3.2814999999999997E-2</c:v>
                </c:pt>
                <c:pt idx="204">
                  <c:v>4.7487500000000002E-2</c:v>
                </c:pt>
                <c:pt idx="205">
                  <c:v>5.5336700000000003E-2</c:v>
                </c:pt>
                <c:pt idx="206">
                  <c:v>9.1940800000000003E-2</c:v>
                </c:pt>
                <c:pt idx="207">
                  <c:v>9.6588999999999994E-2</c:v>
                </c:pt>
                <c:pt idx="208">
                  <c:v>0.101048</c:v>
                </c:pt>
              </c:numCache>
            </c:numRef>
          </c:val>
          <c:smooth val="0"/>
          <c:extLst xmlns:c16r2="http://schemas.microsoft.com/office/drawing/2015/06/chart">
            <c:ext xmlns:c16="http://schemas.microsoft.com/office/drawing/2014/chart" uri="{C3380CC4-5D6E-409C-BE32-E72D297353CC}">
              <c16:uniqueId val="{00000000-334C-40CA-85AD-B4C8D99442EE}"/>
            </c:ext>
          </c:extLst>
        </c:ser>
        <c:ser>
          <c:idx val="1"/>
          <c:order val="1"/>
          <c:tx>
            <c:strRef>
              <c:f>Sheet1!$D$11</c:f>
              <c:strCache>
                <c:ptCount val="1"/>
                <c:pt idx="0">
                  <c:v>GDP Deflator</c:v>
                </c:pt>
              </c:strCache>
            </c:strRef>
          </c:tx>
          <c:spPr>
            <a:ln w="44450">
              <a:solidFill>
                <a:srgbClr val="FF9F9F"/>
              </a:solidFill>
            </a:ln>
          </c:spPr>
          <c:marker>
            <c:symbol val="none"/>
          </c:marker>
          <c:trendline>
            <c:spPr>
              <a:ln w="38100">
                <a:solidFill>
                  <a:srgbClr val="FF0000"/>
                </a:solidFill>
              </a:ln>
              <a:effectLst>
                <a:outerShdw blurRad="50800" dist="38100" dir="2700000" algn="tl" rotWithShape="0">
                  <a:prstClr val="black">
                    <a:alpha val="40000"/>
                  </a:prstClr>
                </a:outerShdw>
              </a:effectLst>
            </c:spPr>
            <c:trendlineType val="poly"/>
            <c:order val="3"/>
            <c:dispRSqr val="0"/>
            <c:dispEq val="0"/>
          </c:trendline>
          <c:cat>
            <c:numRef>
              <c:f>Sheet1!$C$12:$C$220</c:f>
              <c:numCache>
                <c:formatCode>yyyy\-mm\-dd</c:formatCode>
                <c:ptCount val="209"/>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numCache>
            </c:numRef>
          </c:cat>
          <c:val>
            <c:numRef>
              <c:f>Sheet1!$D$12:$D$220</c:f>
              <c:numCache>
                <c:formatCode>0.0%</c:formatCode>
                <c:ptCount val="209"/>
                <c:pt idx="0">
                  <c:v>1.2242400000000001E-2</c:v>
                </c:pt>
                <c:pt idx="1">
                  <c:v>1.44698E-2</c:v>
                </c:pt>
                <c:pt idx="2">
                  <c:v>1.53545E-2</c:v>
                </c:pt>
                <c:pt idx="3">
                  <c:v>1.3934800000000001E-2</c:v>
                </c:pt>
                <c:pt idx="4">
                  <c:v>1.1986399999999999E-2</c:v>
                </c:pt>
                <c:pt idx="5">
                  <c:v>1.10878E-2</c:v>
                </c:pt>
                <c:pt idx="6">
                  <c:v>1.04569E-2</c:v>
                </c:pt>
                <c:pt idx="7">
                  <c:v>1.1122999999999999E-2</c:v>
                </c:pt>
                <c:pt idx="8">
                  <c:v>1.4778899999999999E-2</c:v>
                </c:pt>
                <c:pt idx="9">
                  <c:v>1.3947299999999999E-2</c:v>
                </c:pt>
                <c:pt idx="10">
                  <c:v>1.3214500000000001E-2</c:v>
                </c:pt>
                <c:pt idx="11">
                  <c:v>1.29046E-2</c:v>
                </c:pt>
                <c:pt idx="12">
                  <c:v>9.2534000000000002E-3</c:v>
                </c:pt>
                <c:pt idx="13">
                  <c:v>9.7652999999999993E-3</c:v>
                </c:pt>
                <c:pt idx="14">
                  <c:v>9.4280000000000006E-3</c:v>
                </c:pt>
                <c:pt idx="15">
                  <c:v>1.3888899999999999E-2</c:v>
                </c:pt>
                <c:pt idx="16">
                  <c:v>1.46385E-2</c:v>
                </c:pt>
                <c:pt idx="17">
                  <c:v>1.53902E-2</c:v>
                </c:pt>
                <c:pt idx="18">
                  <c:v>1.7382700000000001E-2</c:v>
                </c:pt>
                <c:pt idx="19">
                  <c:v>1.46771E-2</c:v>
                </c:pt>
                <c:pt idx="20">
                  <c:v>1.6635E-2</c:v>
                </c:pt>
                <c:pt idx="21">
                  <c:v>1.8331699999999999E-2</c:v>
                </c:pt>
                <c:pt idx="22">
                  <c:v>1.80038E-2</c:v>
                </c:pt>
                <c:pt idx="23">
                  <c:v>1.9540200000000001E-2</c:v>
                </c:pt>
                <c:pt idx="24">
                  <c:v>2.1059499999999998E-2</c:v>
                </c:pt>
                <c:pt idx="25">
                  <c:v>2.53432E-2</c:v>
                </c:pt>
                <c:pt idx="26">
                  <c:v>3.2114200000000002E-2</c:v>
                </c:pt>
                <c:pt idx="27">
                  <c:v>3.4995999999999999E-2</c:v>
                </c:pt>
                <c:pt idx="28">
                  <c:v>3.3039899999999997E-2</c:v>
                </c:pt>
                <c:pt idx="29">
                  <c:v>2.9718999999999999E-2</c:v>
                </c:pt>
                <c:pt idx="30">
                  <c:v>2.9221899999999999E-2</c:v>
                </c:pt>
                <c:pt idx="31">
                  <c:v>3.11192E-2</c:v>
                </c:pt>
                <c:pt idx="32">
                  <c:v>3.7632899999999997E-2</c:v>
                </c:pt>
                <c:pt idx="33">
                  <c:v>4.2958499999999997E-2</c:v>
                </c:pt>
                <c:pt idx="34">
                  <c:v>4.3012799999999997E-2</c:v>
                </c:pt>
                <c:pt idx="35">
                  <c:v>4.60864E-2</c:v>
                </c:pt>
                <c:pt idx="36">
                  <c:v>4.5588799999999999E-2</c:v>
                </c:pt>
                <c:pt idx="37">
                  <c:v>4.8084399999999999E-2</c:v>
                </c:pt>
                <c:pt idx="38">
                  <c:v>5.2679200000000002E-2</c:v>
                </c:pt>
                <c:pt idx="39">
                  <c:v>5.1502699999999998E-2</c:v>
                </c:pt>
                <c:pt idx="40">
                  <c:v>5.53839E-2</c:v>
                </c:pt>
                <c:pt idx="41">
                  <c:v>5.6422100000000003E-2</c:v>
                </c:pt>
                <c:pt idx="42">
                  <c:v>4.9742300000000003E-2</c:v>
                </c:pt>
                <c:pt idx="43">
                  <c:v>4.9658599999999997E-2</c:v>
                </c:pt>
                <c:pt idx="44">
                  <c:v>5.0637700000000001E-2</c:v>
                </c:pt>
                <c:pt idx="45">
                  <c:v>4.98206E-2</c:v>
                </c:pt>
                <c:pt idx="46">
                  <c:v>5.2090999999999998E-2</c:v>
                </c:pt>
                <c:pt idx="47">
                  <c:v>4.7107299999999998E-2</c:v>
                </c:pt>
                <c:pt idx="48">
                  <c:v>4.7480700000000001E-2</c:v>
                </c:pt>
                <c:pt idx="49">
                  <c:v>4.0070700000000001E-2</c:v>
                </c:pt>
                <c:pt idx="50">
                  <c:v>3.9671699999999997E-2</c:v>
                </c:pt>
                <c:pt idx="51">
                  <c:v>4.4949500000000003E-2</c:v>
                </c:pt>
                <c:pt idx="52">
                  <c:v>4.1187000000000001E-2</c:v>
                </c:pt>
                <c:pt idx="53">
                  <c:v>5.1104799999999999E-2</c:v>
                </c:pt>
                <c:pt idx="54">
                  <c:v>6.1314599999999997E-2</c:v>
                </c:pt>
                <c:pt idx="55">
                  <c:v>6.8271600000000002E-2</c:v>
                </c:pt>
                <c:pt idx="56">
                  <c:v>7.6086600000000004E-2</c:v>
                </c:pt>
                <c:pt idx="57">
                  <c:v>8.4950399999999995E-2</c:v>
                </c:pt>
                <c:pt idx="58">
                  <c:v>9.5699699999999999E-2</c:v>
                </c:pt>
                <c:pt idx="59">
                  <c:v>0.10656019999999999</c:v>
                </c:pt>
                <c:pt idx="60">
                  <c:v>0.1108587</c:v>
                </c:pt>
                <c:pt idx="61">
                  <c:v>0.1011195</c:v>
                </c:pt>
                <c:pt idx="62">
                  <c:v>8.9399999999999993E-2</c:v>
                </c:pt>
                <c:pt idx="63">
                  <c:v>7.6464199999999996E-2</c:v>
                </c:pt>
                <c:pt idx="64">
                  <c:v>6.3497899999999996E-2</c:v>
                </c:pt>
                <c:pt idx="65">
                  <c:v>5.9046500000000002E-2</c:v>
                </c:pt>
                <c:pt idx="66">
                  <c:v>5.3803400000000001E-2</c:v>
                </c:pt>
                <c:pt idx="67">
                  <c:v>5.4203099999999997E-2</c:v>
                </c:pt>
                <c:pt idx="68">
                  <c:v>6.0453E-2</c:v>
                </c:pt>
                <c:pt idx="69">
                  <c:v>6.4246800000000007E-2</c:v>
                </c:pt>
                <c:pt idx="70">
                  <c:v>6.2797699999999998E-2</c:v>
                </c:pt>
                <c:pt idx="71">
                  <c:v>6.6802500000000001E-2</c:v>
                </c:pt>
                <c:pt idx="72">
                  <c:v>6.4504800000000001E-2</c:v>
                </c:pt>
                <c:pt idx="73">
                  <c:v>6.8855100000000002E-2</c:v>
                </c:pt>
                <c:pt idx="74">
                  <c:v>7.3536000000000004E-2</c:v>
                </c:pt>
                <c:pt idx="75">
                  <c:v>7.2681800000000005E-2</c:v>
                </c:pt>
                <c:pt idx="76">
                  <c:v>7.6081999999999997E-2</c:v>
                </c:pt>
                <c:pt idx="77">
                  <c:v>8.2696599999999995E-2</c:v>
                </c:pt>
                <c:pt idx="78">
                  <c:v>8.8048899999999999E-2</c:v>
                </c:pt>
                <c:pt idx="79">
                  <c:v>8.70475E-2</c:v>
                </c:pt>
                <c:pt idx="80">
                  <c:v>9.0410699999999997E-2</c:v>
                </c:pt>
                <c:pt idx="81">
                  <c:v>8.8003300000000007E-2</c:v>
                </c:pt>
                <c:pt idx="82">
                  <c:v>8.9275599999999997E-2</c:v>
                </c:pt>
                <c:pt idx="83">
                  <c:v>9.7335900000000003E-2</c:v>
                </c:pt>
                <c:pt idx="84">
                  <c:v>0.10200679999999999</c:v>
                </c:pt>
                <c:pt idx="85">
                  <c:v>9.8244899999999996E-2</c:v>
                </c:pt>
                <c:pt idx="86">
                  <c:v>9.2713900000000002E-2</c:v>
                </c:pt>
                <c:pt idx="87">
                  <c:v>8.2652799999999998E-2</c:v>
                </c:pt>
                <c:pt idx="88">
                  <c:v>7.0205100000000006E-2</c:v>
                </c:pt>
                <c:pt idx="89">
                  <c:v>6.3053700000000004E-2</c:v>
                </c:pt>
                <c:pt idx="90">
                  <c:v>5.9434899999999999E-2</c:v>
                </c:pt>
                <c:pt idx="91">
                  <c:v>5.1739599999999997E-2</c:v>
                </c:pt>
                <c:pt idx="92">
                  <c:v>4.60852E-2</c:v>
                </c:pt>
                <c:pt idx="93">
                  <c:v>4.1121999999999999E-2</c:v>
                </c:pt>
                <c:pt idx="94">
                  <c:v>3.6964799999999999E-2</c:v>
                </c:pt>
                <c:pt idx="95">
                  <c:v>3.3380600000000003E-2</c:v>
                </c:pt>
                <c:pt idx="96">
                  <c:v>3.8065000000000002E-2</c:v>
                </c:pt>
                <c:pt idx="97">
                  <c:v>3.9358299999999999E-2</c:v>
                </c:pt>
                <c:pt idx="98">
                  <c:v>3.7148899999999999E-2</c:v>
                </c:pt>
                <c:pt idx="99">
                  <c:v>3.6158000000000003E-2</c:v>
                </c:pt>
                <c:pt idx="100">
                  <c:v>3.4520099999999998E-2</c:v>
                </c:pt>
                <c:pt idx="101">
                  <c:v>3.1559299999999998E-2</c:v>
                </c:pt>
                <c:pt idx="102">
                  <c:v>2.75461E-2</c:v>
                </c:pt>
                <c:pt idx="103">
                  <c:v>2.7702000000000001E-2</c:v>
                </c:pt>
                <c:pt idx="104">
                  <c:v>2.1591200000000001E-2</c:v>
                </c:pt>
                <c:pt idx="105">
                  <c:v>2.1192900000000001E-2</c:v>
                </c:pt>
                <c:pt idx="106">
                  <c:v>2.2790600000000001E-2</c:v>
                </c:pt>
                <c:pt idx="107">
                  <c:v>2.29643E-2</c:v>
                </c:pt>
                <c:pt idx="108">
                  <c:v>2.7283200000000001E-2</c:v>
                </c:pt>
                <c:pt idx="109">
                  <c:v>2.77132E-2</c:v>
                </c:pt>
                <c:pt idx="110">
                  <c:v>2.99321E-2</c:v>
                </c:pt>
                <c:pt idx="111">
                  <c:v>3.08808E-2</c:v>
                </c:pt>
                <c:pt idx="112">
                  <c:v>2.9738199999999999E-2</c:v>
                </c:pt>
                <c:pt idx="113">
                  <c:v>3.35214E-2</c:v>
                </c:pt>
                <c:pt idx="114">
                  <c:v>3.7042699999999998E-2</c:v>
                </c:pt>
                <c:pt idx="115">
                  <c:v>3.6975399999999999E-2</c:v>
                </c:pt>
                <c:pt idx="116">
                  <c:v>4.0185899999999997E-2</c:v>
                </c:pt>
                <c:pt idx="117">
                  <c:v>4.0636400000000003E-2</c:v>
                </c:pt>
                <c:pt idx="118">
                  <c:v>3.5778900000000002E-2</c:v>
                </c:pt>
                <c:pt idx="119">
                  <c:v>3.4788800000000002E-2</c:v>
                </c:pt>
                <c:pt idx="120">
                  <c:v>3.5548499999999997E-2</c:v>
                </c:pt>
                <c:pt idx="121">
                  <c:v>3.7378099999999997E-2</c:v>
                </c:pt>
                <c:pt idx="122">
                  <c:v>4.0083000000000001E-2</c:v>
                </c:pt>
                <c:pt idx="123">
                  <c:v>4.15547E-2</c:v>
                </c:pt>
                <c:pt idx="124">
                  <c:v>4.01877E-2</c:v>
                </c:pt>
                <c:pt idx="125">
                  <c:v>3.5559E-2</c:v>
                </c:pt>
                <c:pt idx="126">
                  <c:v>3.4106400000000002E-2</c:v>
                </c:pt>
                <c:pt idx="127">
                  <c:v>3.18137E-2</c:v>
                </c:pt>
                <c:pt idx="128">
                  <c:v>2.6044899999999999E-2</c:v>
                </c:pt>
                <c:pt idx="129">
                  <c:v>2.5082799999999999E-2</c:v>
                </c:pt>
                <c:pt idx="130">
                  <c:v>2.1894500000000001E-2</c:v>
                </c:pt>
                <c:pt idx="131">
                  <c:v>2.1768200000000001E-2</c:v>
                </c:pt>
                <c:pt idx="132">
                  <c:v>2.2684800000000001E-2</c:v>
                </c:pt>
                <c:pt idx="133">
                  <c:v>2.2022199999999999E-2</c:v>
                </c:pt>
                <c:pt idx="134">
                  <c:v>2.1985500000000002E-2</c:v>
                </c:pt>
                <c:pt idx="135">
                  <c:v>2.1796599999999999E-2</c:v>
                </c:pt>
                <c:pt idx="136">
                  <c:v>2.10358E-2</c:v>
                </c:pt>
                <c:pt idx="137">
                  <c:v>2.0267299999999999E-2</c:v>
                </c:pt>
                <c:pt idx="138">
                  <c:v>2.1627199999999999E-2</c:v>
                </c:pt>
                <c:pt idx="139">
                  <c:v>2.1280899999999998E-2</c:v>
                </c:pt>
                <c:pt idx="140">
                  <c:v>2.1774999999999999E-2</c:v>
                </c:pt>
                <c:pt idx="141">
                  <c:v>2.1433299999999999E-2</c:v>
                </c:pt>
                <c:pt idx="142">
                  <c:v>2.0171399999999999E-2</c:v>
                </c:pt>
                <c:pt idx="143">
                  <c:v>2.0092800000000001E-2</c:v>
                </c:pt>
                <c:pt idx="144">
                  <c:v>2.0138699999999999E-2</c:v>
                </c:pt>
                <c:pt idx="145">
                  <c:v>1.95339E-2</c:v>
                </c:pt>
                <c:pt idx="146">
                  <c:v>1.7975100000000001E-2</c:v>
                </c:pt>
                <c:pt idx="147">
                  <c:v>1.8431800000000002E-2</c:v>
                </c:pt>
                <c:pt idx="148">
                  <c:v>1.9124200000000001E-2</c:v>
                </c:pt>
                <c:pt idx="149">
                  <c:v>1.75931E-2</c:v>
                </c:pt>
                <c:pt idx="150">
                  <c:v>1.7921900000000001E-2</c:v>
                </c:pt>
                <c:pt idx="151">
                  <c:v>1.6067399999999999E-2</c:v>
                </c:pt>
                <c:pt idx="152">
                  <c:v>1.1240200000000001E-2</c:v>
                </c:pt>
                <c:pt idx="153">
                  <c:v>1.13089E-2</c:v>
                </c:pt>
                <c:pt idx="154">
                  <c:v>1.1647100000000001E-2</c:v>
                </c:pt>
                <c:pt idx="155">
                  <c:v>1.0969400000000001E-2</c:v>
                </c:pt>
                <c:pt idx="156">
                  <c:v>1.37679E-2</c:v>
                </c:pt>
                <c:pt idx="157">
                  <c:v>1.4906000000000001E-2</c:v>
                </c:pt>
                <c:pt idx="158">
                  <c:v>1.48025E-2</c:v>
                </c:pt>
                <c:pt idx="159">
                  <c:v>1.5316099999999999E-2</c:v>
                </c:pt>
                <c:pt idx="160">
                  <c:v>1.8860499999999999E-2</c:v>
                </c:pt>
                <c:pt idx="161">
                  <c:v>2.0432700000000002E-2</c:v>
                </c:pt>
                <c:pt idx="162">
                  <c:v>2.2770599999999998E-2</c:v>
                </c:pt>
                <c:pt idx="163">
                  <c:v>2.45347E-2</c:v>
                </c:pt>
                <c:pt idx="164">
                  <c:v>2.3340900000000001E-2</c:v>
                </c:pt>
                <c:pt idx="165">
                  <c:v>2.51001E-2</c:v>
                </c:pt>
                <c:pt idx="166">
                  <c:v>2.21738E-2</c:v>
                </c:pt>
                <c:pt idx="167">
                  <c:v>1.9956000000000002E-2</c:v>
                </c:pt>
                <c:pt idx="168">
                  <c:v>1.66678E-2</c:v>
                </c:pt>
                <c:pt idx="169">
                  <c:v>1.4327299999999999E-2</c:v>
                </c:pt>
                <c:pt idx="170">
                  <c:v>1.55137E-2</c:v>
                </c:pt>
                <c:pt idx="171">
                  <c:v>1.8217299999999999E-2</c:v>
                </c:pt>
                <c:pt idx="172">
                  <c:v>2.1713699999999999E-2</c:v>
                </c:pt>
                <c:pt idx="173">
                  <c:v>2.01163E-2</c:v>
                </c:pt>
                <c:pt idx="174">
                  <c:v>2.1372200000000001E-2</c:v>
                </c:pt>
                <c:pt idx="175">
                  <c:v>2.0711799999999999E-2</c:v>
                </c:pt>
                <c:pt idx="176">
                  <c:v>2.24496E-2</c:v>
                </c:pt>
                <c:pt idx="177">
                  <c:v>2.80872E-2</c:v>
                </c:pt>
                <c:pt idx="178">
                  <c:v>2.9808000000000001E-2</c:v>
                </c:pt>
                <c:pt idx="179">
                  <c:v>3.2230200000000001E-2</c:v>
                </c:pt>
                <c:pt idx="180">
                  <c:v>3.27572E-2</c:v>
                </c:pt>
                <c:pt idx="181">
                  <c:v>3.0969400000000001E-2</c:v>
                </c:pt>
                <c:pt idx="182">
                  <c:v>3.4061099999999997E-2</c:v>
                </c:pt>
                <c:pt idx="183">
                  <c:v>3.5024600000000003E-2</c:v>
                </c:pt>
                <c:pt idx="184">
                  <c:v>3.3196299999999998E-2</c:v>
                </c:pt>
                <c:pt idx="185">
                  <c:v>3.5308800000000001E-2</c:v>
                </c:pt>
                <c:pt idx="186">
                  <c:v>3.2511100000000001E-2</c:v>
                </c:pt>
                <c:pt idx="187">
                  <c:v>2.8469299999999999E-2</c:v>
                </c:pt>
                <c:pt idx="188">
                  <c:v>3.2580499999999998E-2</c:v>
                </c:pt>
                <c:pt idx="189">
                  <c:v>3.0598E-2</c:v>
                </c:pt>
                <c:pt idx="190">
                  <c:v>2.6310199999999999E-2</c:v>
                </c:pt>
                <c:pt idx="191">
                  <c:v>2.6606299999999999E-2</c:v>
                </c:pt>
                <c:pt idx="192">
                  <c:v>2.0981199999999998E-2</c:v>
                </c:pt>
                <c:pt idx="193">
                  <c:v>2.0773199999999999E-2</c:v>
                </c:pt>
                <c:pt idx="194">
                  <c:v>2.5447899999999999E-2</c:v>
                </c:pt>
                <c:pt idx="195">
                  <c:v>2.18964E-2</c:v>
                </c:pt>
                <c:pt idx="196">
                  <c:v>1.976E-2</c:v>
                </c:pt>
                <c:pt idx="197">
                  <c:v>1.19296E-2</c:v>
                </c:pt>
                <c:pt idx="198">
                  <c:v>4.5437000000000003E-3</c:v>
                </c:pt>
                <c:pt idx="199">
                  <c:v>5.8828999999999999E-3</c:v>
                </c:pt>
                <c:pt idx="200">
                  <c:v>5.8422999999999999E-3</c:v>
                </c:pt>
                <c:pt idx="201">
                  <c:v>1.0940399999999999E-2</c:v>
                </c:pt>
                <c:pt idx="202">
                  <c:v>1.36607E-2</c:v>
                </c:pt>
                <c:pt idx="203">
                  <c:v>1.54717E-2</c:v>
                </c:pt>
                <c:pt idx="204">
                  <c:v>1.84853E-2</c:v>
                </c:pt>
                <c:pt idx="205">
                  <c:v>2.09851E-2</c:v>
                </c:pt>
                <c:pt idx="206">
                  <c:v>2.4110300000000001E-2</c:v>
                </c:pt>
                <c:pt idx="207">
                  <c:v>2.1792499999999999E-2</c:v>
                </c:pt>
                <c:pt idx="208">
                  <c:v>1.9146199999999999E-2</c:v>
                </c:pt>
              </c:numCache>
            </c:numRef>
          </c:val>
          <c:smooth val="0"/>
          <c:extLst xmlns:c16r2="http://schemas.microsoft.com/office/drawing/2015/06/chart">
            <c:ext xmlns:c16="http://schemas.microsoft.com/office/drawing/2014/chart" uri="{C3380CC4-5D6E-409C-BE32-E72D297353CC}">
              <c16:uniqueId val="{00000001-334C-40CA-85AD-B4C8D99442EE}"/>
            </c:ext>
          </c:extLst>
        </c:ser>
        <c:dLbls>
          <c:showLegendKey val="0"/>
          <c:showVal val="0"/>
          <c:showCatName val="0"/>
          <c:showSerName val="0"/>
          <c:showPercent val="0"/>
          <c:showBubbleSize val="0"/>
        </c:dLbls>
        <c:smooth val="0"/>
        <c:axId val="312063448"/>
        <c:axId val="312064232"/>
      </c:lineChart>
      <c:dateAx>
        <c:axId val="312063448"/>
        <c:scaling>
          <c:orientation val="minMax"/>
          <c:max val="41275"/>
          <c:min val="21916"/>
        </c:scaling>
        <c:delete val="0"/>
        <c:axPos val="b"/>
        <c:numFmt formatCode="yyyy" sourceLinked="0"/>
        <c:majorTickMark val="out"/>
        <c:minorTickMark val="none"/>
        <c:tickLblPos val="nextTo"/>
        <c:txPr>
          <a:bodyPr/>
          <a:lstStyle/>
          <a:p>
            <a:pPr>
              <a:defRPr sz="1800">
                <a:latin typeface="Arial" pitchFamily="34" charset="0"/>
                <a:cs typeface="Arial" pitchFamily="34" charset="0"/>
              </a:defRPr>
            </a:pPr>
            <a:endParaRPr lang="en-US"/>
          </a:p>
        </c:txPr>
        <c:crossAx val="312064232"/>
        <c:crosses val="autoZero"/>
        <c:auto val="1"/>
        <c:lblOffset val="100"/>
        <c:baseTimeUnit val="months"/>
        <c:majorUnit val="5"/>
        <c:majorTimeUnit val="years"/>
        <c:minorUnit val="1"/>
        <c:minorTimeUnit val="years"/>
      </c:dateAx>
      <c:valAx>
        <c:axId val="312064232"/>
        <c:scaling>
          <c:orientation val="minMax"/>
          <c:max val="0.14000000000000001"/>
          <c:min val="0"/>
        </c:scaling>
        <c:delete val="0"/>
        <c:axPos val="l"/>
        <c:majorGridlines>
          <c:spPr>
            <a:ln>
              <a:solidFill>
                <a:srgbClr val="DDDDDD"/>
              </a:solidFill>
            </a:ln>
          </c:spPr>
        </c:majorGridlines>
        <c:title>
          <c:tx>
            <c:rich>
              <a:bodyPr rot="-5400000" vert="horz"/>
              <a:lstStyle/>
              <a:p>
                <a:pPr>
                  <a:defRPr sz="2200" b="0"/>
                </a:pPr>
                <a:r>
                  <a:rPr lang="en-US" sz="2200" b="0" dirty="0">
                    <a:latin typeface="Arial" pitchFamily="34" charset="0"/>
                    <a:cs typeface="Arial" pitchFamily="34" charset="0"/>
                  </a:rPr>
                  <a:t>% change from 12 </a:t>
                </a:r>
                <a:r>
                  <a:rPr lang="en-US" sz="2200" b="0" dirty="0" smtClean="0">
                    <a:latin typeface="Arial" pitchFamily="34" charset="0"/>
                    <a:cs typeface="Arial" pitchFamily="34" charset="0"/>
                  </a:rPr>
                  <a:t>mos</a:t>
                </a:r>
                <a:r>
                  <a:rPr lang="en-US" sz="2200" b="0" dirty="0">
                    <a:latin typeface="Arial" pitchFamily="34" charset="0"/>
                    <a:cs typeface="Arial" pitchFamily="34" charset="0"/>
                  </a:rPr>
                  <a:t>. earlier</a:t>
                </a:r>
              </a:p>
            </c:rich>
          </c:tx>
          <c:layout>
            <c:manualLayout>
              <c:xMode val="edge"/>
              <c:yMode val="edge"/>
              <c:x val="1.00207623300819E-3"/>
              <c:y val="0.133139366002684"/>
            </c:manualLayout>
          </c:layout>
          <c:overlay val="0"/>
        </c:title>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12063448"/>
        <c:crosses val="autoZero"/>
        <c:crossBetween val="between"/>
        <c:majorUnit val="0.02"/>
      </c:valAx>
      <c:spPr>
        <a:solidFill>
          <a:schemeClr val="bg1"/>
        </a:solidFill>
        <a:ln>
          <a:solidFill>
            <a:schemeClr val="tx1"/>
          </a:solidFill>
        </a:ln>
      </c:spPr>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Sheet1!$B$11</c:f>
              <c:strCache>
                <c:ptCount val="1"/>
                <c:pt idx="0">
                  <c:v>CPI</c:v>
                </c:pt>
              </c:strCache>
            </c:strRef>
          </c:tx>
          <c:spPr>
            <a:ln w="44450">
              <a:solidFill>
                <a:srgbClr val="FF6600"/>
              </a:solidFill>
            </a:ln>
          </c:spPr>
          <c:marker>
            <c:symbol val="none"/>
          </c:marker>
          <c:cat>
            <c:numRef>
              <c:f>Sheet1!$C$12:$C$640</c:f>
              <c:numCache>
                <c:formatCode>yyyy\-mm\-dd</c:formatCode>
                <c:ptCount val="629"/>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numCache>
            </c:numRef>
          </c:cat>
          <c:val>
            <c:numRef>
              <c:f>Sheet1!$B$12:$B$640</c:f>
              <c:numCache>
                <c:formatCode>0.00000%</c:formatCode>
                <c:ptCount val="629"/>
                <c:pt idx="0">
                  <c:v>1.24095E-2</c:v>
                </c:pt>
                <c:pt idx="1">
                  <c:v>1.41379E-2</c:v>
                </c:pt>
                <c:pt idx="2">
                  <c:v>1.51881E-2</c:v>
                </c:pt>
                <c:pt idx="3">
                  <c:v>1.9323699999999999E-2</c:v>
                </c:pt>
                <c:pt idx="4">
                  <c:v>1.8250700000000002E-2</c:v>
                </c:pt>
                <c:pt idx="5">
                  <c:v>1.7176199999999999E-2</c:v>
                </c:pt>
                <c:pt idx="6">
                  <c:v>1.3722099999999999E-2</c:v>
                </c:pt>
                <c:pt idx="7">
                  <c:v>1.47361E-2</c:v>
                </c:pt>
                <c:pt idx="8">
                  <c:v>1.23077E-2</c:v>
                </c:pt>
                <c:pt idx="9">
                  <c:v>1.3628599999999999E-2</c:v>
                </c:pt>
                <c:pt idx="10">
                  <c:v>1.46508E-2</c:v>
                </c:pt>
                <c:pt idx="11">
                  <c:v>1.36008E-2</c:v>
                </c:pt>
                <c:pt idx="12">
                  <c:v>1.6002700000000002E-2</c:v>
                </c:pt>
                <c:pt idx="13">
                  <c:v>1.4620899999999999E-2</c:v>
                </c:pt>
                <c:pt idx="14">
                  <c:v>1.4620899999999999E-2</c:v>
                </c:pt>
                <c:pt idx="15">
                  <c:v>9.1401E-3</c:v>
                </c:pt>
                <c:pt idx="16">
                  <c:v>9.1309000000000008E-3</c:v>
                </c:pt>
                <c:pt idx="17">
                  <c:v>7.7676000000000004E-3</c:v>
                </c:pt>
                <c:pt idx="18">
                  <c:v>1.25212E-2</c:v>
                </c:pt>
                <c:pt idx="19">
                  <c:v>1.1144899999999999E-2</c:v>
                </c:pt>
                <c:pt idx="20">
                  <c:v>1.24958E-2</c:v>
                </c:pt>
                <c:pt idx="21">
                  <c:v>7.7311000000000003E-3</c:v>
                </c:pt>
                <c:pt idx="22">
                  <c:v>6.7159000000000003E-3</c:v>
                </c:pt>
                <c:pt idx="23">
                  <c:v>6.7092000000000002E-3</c:v>
                </c:pt>
                <c:pt idx="24">
                  <c:v>6.7023999999999999E-3</c:v>
                </c:pt>
                <c:pt idx="25">
                  <c:v>9.0483000000000004E-3</c:v>
                </c:pt>
                <c:pt idx="26">
                  <c:v>1.1058999999999999E-2</c:v>
                </c:pt>
                <c:pt idx="27">
                  <c:v>1.3418299999999999E-2</c:v>
                </c:pt>
                <c:pt idx="28">
                  <c:v>1.34048E-2</c:v>
                </c:pt>
                <c:pt idx="29">
                  <c:v>1.2399500000000001E-2</c:v>
                </c:pt>
                <c:pt idx="30">
                  <c:v>1.00267E-2</c:v>
                </c:pt>
                <c:pt idx="31">
                  <c:v>1.1356E-2</c:v>
                </c:pt>
                <c:pt idx="32">
                  <c:v>1.46765E-2</c:v>
                </c:pt>
                <c:pt idx="33">
                  <c:v>1.33422E-2</c:v>
                </c:pt>
                <c:pt idx="34">
                  <c:v>1.33422E-2</c:v>
                </c:pt>
                <c:pt idx="35">
                  <c:v>1.23292E-2</c:v>
                </c:pt>
                <c:pt idx="36">
                  <c:v>1.33156E-2</c:v>
                </c:pt>
                <c:pt idx="37">
                  <c:v>1.22883E-2</c:v>
                </c:pt>
                <c:pt idx="38">
                  <c:v>1.12695E-2</c:v>
                </c:pt>
                <c:pt idx="39">
                  <c:v>8.9373999999999999E-3</c:v>
                </c:pt>
                <c:pt idx="40">
                  <c:v>8.9286000000000001E-3</c:v>
                </c:pt>
                <c:pt idx="41">
                  <c:v>1.32406E-2</c:v>
                </c:pt>
                <c:pt idx="42">
                  <c:v>1.55526E-2</c:v>
                </c:pt>
                <c:pt idx="43">
                  <c:v>1.5521800000000001E-2</c:v>
                </c:pt>
                <c:pt idx="44">
                  <c:v>9.8618999999999998E-3</c:v>
                </c:pt>
                <c:pt idx="45">
                  <c:v>1.21791E-2</c:v>
                </c:pt>
                <c:pt idx="46">
                  <c:v>1.3166600000000001E-2</c:v>
                </c:pt>
                <c:pt idx="47">
                  <c:v>1.6458199999999999E-2</c:v>
                </c:pt>
                <c:pt idx="48">
                  <c:v>1.6425800000000001E-2</c:v>
                </c:pt>
                <c:pt idx="49">
                  <c:v>1.41076E-2</c:v>
                </c:pt>
                <c:pt idx="50">
                  <c:v>1.4093700000000001E-2</c:v>
                </c:pt>
                <c:pt idx="51">
                  <c:v>1.54199E-2</c:v>
                </c:pt>
                <c:pt idx="52">
                  <c:v>1.54048E-2</c:v>
                </c:pt>
                <c:pt idx="53">
                  <c:v>1.30676E-2</c:v>
                </c:pt>
                <c:pt idx="54">
                  <c:v>1.07527E-2</c:v>
                </c:pt>
                <c:pt idx="55">
                  <c:v>9.7561000000000002E-3</c:v>
                </c:pt>
                <c:pt idx="56">
                  <c:v>1.17188E-2</c:v>
                </c:pt>
                <c:pt idx="57">
                  <c:v>1.20325E-2</c:v>
                </c:pt>
                <c:pt idx="58">
                  <c:v>1.3970099999999999E-2</c:v>
                </c:pt>
                <c:pt idx="59">
                  <c:v>1.19819E-2</c:v>
                </c:pt>
                <c:pt idx="60">
                  <c:v>1.0989000000000001E-2</c:v>
                </c:pt>
                <c:pt idx="61">
                  <c:v>1.19702E-2</c:v>
                </c:pt>
                <c:pt idx="62">
                  <c:v>1.19586E-2</c:v>
                </c:pt>
                <c:pt idx="63">
                  <c:v>1.38934E-2</c:v>
                </c:pt>
                <c:pt idx="64">
                  <c:v>1.6139400000000002E-2</c:v>
                </c:pt>
                <c:pt idx="65">
                  <c:v>1.9348600000000001E-2</c:v>
                </c:pt>
                <c:pt idx="66">
                  <c:v>1.80529E-2</c:v>
                </c:pt>
                <c:pt idx="67">
                  <c:v>1.6103099999999999E-2</c:v>
                </c:pt>
                <c:pt idx="68">
                  <c:v>1.7374500000000001E-2</c:v>
                </c:pt>
                <c:pt idx="69">
                  <c:v>1.7030799999999999E-2</c:v>
                </c:pt>
                <c:pt idx="70">
                  <c:v>1.7302100000000001E-2</c:v>
                </c:pt>
                <c:pt idx="71">
                  <c:v>1.9199999999999998E-2</c:v>
                </c:pt>
                <c:pt idx="72">
                  <c:v>1.91816E-2</c:v>
                </c:pt>
                <c:pt idx="73">
                  <c:v>2.5575400000000002E-2</c:v>
                </c:pt>
                <c:pt idx="74">
                  <c:v>2.7786600000000002E-2</c:v>
                </c:pt>
                <c:pt idx="75">
                  <c:v>2.86807E-2</c:v>
                </c:pt>
                <c:pt idx="76">
                  <c:v>2.7636600000000001E-2</c:v>
                </c:pt>
                <c:pt idx="77">
                  <c:v>2.43594E-2</c:v>
                </c:pt>
                <c:pt idx="78">
                  <c:v>2.75491E-2</c:v>
                </c:pt>
                <c:pt idx="79">
                  <c:v>3.4865300000000002E-2</c:v>
                </c:pt>
                <c:pt idx="80">
                  <c:v>3.5736900000000002E-2</c:v>
                </c:pt>
                <c:pt idx="81">
                  <c:v>3.7914700000000003E-2</c:v>
                </c:pt>
                <c:pt idx="82">
                  <c:v>3.55906E-2</c:v>
                </c:pt>
                <c:pt idx="83">
                  <c:v>3.3595E-2</c:v>
                </c:pt>
                <c:pt idx="84">
                  <c:v>3.1995000000000003E-2</c:v>
                </c:pt>
                <c:pt idx="85">
                  <c:v>2.86783E-2</c:v>
                </c:pt>
                <c:pt idx="86">
                  <c:v>2.5481699999999999E-2</c:v>
                </c:pt>
                <c:pt idx="87">
                  <c:v>2.54027E-2</c:v>
                </c:pt>
                <c:pt idx="88">
                  <c:v>2.31839E-2</c:v>
                </c:pt>
                <c:pt idx="89">
                  <c:v>2.84126E-2</c:v>
                </c:pt>
                <c:pt idx="90">
                  <c:v>2.9275800000000001E-2</c:v>
                </c:pt>
                <c:pt idx="91">
                  <c:v>2.60337E-2</c:v>
                </c:pt>
                <c:pt idx="92">
                  <c:v>2.59542E-2</c:v>
                </c:pt>
                <c:pt idx="93">
                  <c:v>2.5875200000000001E-2</c:v>
                </c:pt>
                <c:pt idx="94">
                  <c:v>3.1021900000000002E-2</c:v>
                </c:pt>
                <c:pt idx="95">
                  <c:v>3.2806799999999997E-2</c:v>
                </c:pt>
                <c:pt idx="96">
                  <c:v>3.6474199999999998E-2</c:v>
                </c:pt>
                <c:pt idx="97">
                  <c:v>3.6363600000000003E-2</c:v>
                </c:pt>
                <c:pt idx="98">
                  <c:v>3.9393900000000003E-2</c:v>
                </c:pt>
                <c:pt idx="99">
                  <c:v>3.9274900000000001E-2</c:v>
                </c:pt>
                <c:pt idx="100">
                  <c:v>4.2296100000000003E-2</c:v>
                </c:pt>
                <c:pt idx="101">
                  <c:v>4.2042000000000003E-2</c:v>
                </c:pt>
                <c:pt idx="102">
                  <c:v>4.4910199999999997E-2</c:v>
                </c:pt>
                <c:pt idx="103">
                  <c:v>4.4776099999999999E-2</c:v>
                </c:pt>
                <c:pt idx="104">
                  <c:v>4.4642899999999999E-2</c:v>
                </c:pt>
                <c:pt idx="105">
                  <c:v>4.7477699999999998E-2</c:v>
                </c:pt>
                <c:pt idx="106">
                  <c:v>4.4247799999999997E-2</c:v>
                </c:pt>
                <c:pt idx="107">
                  <c:v>4.7058799999999998E-2</c:v>
                </c:pt>
                <c:pt idx="108">
                  <c:v>4.6920799999999999E-2</c:v>
                </c:pt>
                <c:pt idx="109">
                  <c:v>4.6783600000000002E-2</c:v>
                </c:pt>
                <c:pt idx="110">
                  <c:v>5.24781E-2</c:v>
                </c:pt>
                <c:pt idx="111">
                  <c:v>5.52326E-2</c:v>
                </c:pt>
                <c:pt idx="112">
                  <c:v>5.5072500000000003E-2</c:v>
                </c:pt>
                <c:pt idx="113">
                  <c:v>5.4754999999999998E-2</c:v>
                </c:pt>
                <c:pt idx="114">
                  <c:v>5.4441299999999998E-2</c:v>
                </c:pt>
                <c:pt idx="115">
                  <c:v>5.4285699999999999E-2</c:v>
                </c:pt>
                <c:pt idx="116">
                  <c:v>5.6980099999999999E-2</c:v>
                </c:pt>
                <c:pt idx="117">
                  <c:v>5.6657199999999998E-2</c:v>
                </c:pt>
                <c:pt idx="118">
                  <c:v>5.9322E-2</c:v>
                </c:pt>
                <c:pt idx="119">
                  <c:v>5.8988800000000001E-2</c:v>
                </c:pt>
                <c:pt idx="120">
                  <c:v>6.1624600000000002E-2</c:v>
                </c:pt>
                <c:pt idx="121">
                  <c:v>6.4245800000000006E-2</c:v>
                </c:pt>
                <c:pt idx="122">
                  <c:v>6.0941799999999997E-2</c:v>
                </c:pt>
                <c:pt idx="123">
                  <c:v>6.0606100000000003E-2</c:v>
                </c:pt>
                <c:pt idx="124">
                  <c:v>6.0439600000000003E-2</c:v>
                </c:pt>
                <c:pt idx="125">
                  <c:v>6.0109299999999997E-2</c:v>
                </c:pt>
                <c:pt idx="126">
                  <c:v>5.7065200000000003E-2</c:v>
                </c:pt>
                <c:pt idx="127">
                  <c:v>5.6910599999999999E-2</c:v>
                </c:pt>
                <c:pt idx="128">
                  <c:v>5.6603800000000003E-2</c:v>
                </c:pt>
                <c:pt idx="129">
                  <c:v>5.6300299999999998E-2</c:v>
                </c:pt>
                <c:pt idx="130">
                  <c:v>5.6000000000000001E-2</c:v>
                </c:pt>
                <c:pt idx="131">
                  <c:v>5.57029E-2</c:v>
                </c:pt>
                <c:pt idx="132">
                  <c:v>5.2770400000000002E-2</c:v>
                </c:pt>
                <c:pt idx="133">
                  <c:v>4.7244099999999997E-2</c:v>
                </c:pt>
                <c:pt idx="134">
                  <c:v>4.4386399999999999E-2</c:v>
                </c:pt>
                <c:pt idx="135">
                  <c:v>4.1558400000000002E-2</c:v>
                </c:pt>
                <c:pt idx="136">
                  <c:v>4.4041499999999997E-2</c:v>
                </c:pt>
                <c:pt idx="137">
                  <c:v>4.3814400000000003E-2</c:v>
                </c:pt>
                <c:pt idx="138">
                  <c:v>4.3701799999999999E-2</c:v>
                </c:pt>
                <c:pt idx="139">
                  <c:v>4.3589700000000002E-2</c:v>
                </c:pt>
                <c:pt idx="140">
                  <c:v>4.08163E-2</c:v>
                </c:pt>
                <c:pt idx="141">
                  <c:v>3.8071099999999997E-2</c:v>
                </c:pt>
                <c:pt idx="142">
                  <c:v>3.5353500000000003E-2</c:v>
                </c:pt>
                <c:pt idx="143">
                  <c:v>3.2663299999999999E-2</c:v>
                </c:pt>
                <c:pt idx="144">
                  <c:v>3.2581499999999999E-2</c:v>
                </c:pt>
                <c:pt idx="145">
                  <c:v>3.7594000000000002E-2</c:v>
                </c:pt>
                <c:pt idx="146">
                  <c:v>3.5000000000000003E-2</c:v>
                </c:pt>
                <c:pt idx="147">
                  <c:v>3.4912699999999998E-2</c:v>
                </c:pt>
                <c:pt idx="148">
                  <c:v>3.2258099999999998E-2</c:v>
                </c:pt>
                <c:pt idx="149">
                  <c:v>2.9629599999999999E-2</c:v>
                </c:pt>
                <c:pt idx="150">
                  <c:v>2.9556700000000002E-2</c:v>
                </c:pt>
                <c:pt idx="151">
                  <c:v>2.9484E-2</c:v>
                </c:pt>
                <c:pt idx="152">
                  <c:v>3.1862700000000001E-2</c:v>
                </c:pt>
                <c:pt idx="153">
                  <c:v>3.1784800000000002E-2</c:v>
                </c:pt>
                <c:pt idx="154">
                  <c:v>3.4146299999999997E-2</c:v>
                </c:pt>
                <c:pt idx="155">
                  <c:v>3.4063299999999998E-2</c:v>
                </c:pt>
                <c:pt idx="156">
                  <c:v>3.6407799999999997E-2</c:v>
                </c:pt>
                <c:pt idx="157">
                  <c:v>3.8647300000000002E-2</c:v>
                </c:pt>
                <c:pt idx="158">
                  <c:v>4.8309199999999997E-2</c:v>
                </c:pt>
                <c:pt idx="159">
                  <c:v>5.3011999999999997E-2</c:v>
                </c:pt>
                <c:pt idx="160">
                  <c:v>5.5288499999999997E-2</c:v>
                </c:pt>
                <c:pt idx="161">
                  <c:v>5.9951999999999998E-2</c:v>
                </c:pt>
                <c:pt idx="162">
                  <c:v>5.7416300000000003E-2</c:v>
                </c:pt>
                <c:pt idx="163">
                  <c:v>7.3985700000000001E-2</c:v>
                </c:pt>
                <c:pt idx="164">
                  <c:v>7.3634199999999997E-2</c:v>
                </c:pt>
                <c:pt idx="165">
                  <c:v>8.0568699999999993E-2</c:v>
                </c:pt>
                <c:pt idx="166">
                  <c:v>8.2547200000000001E-2</c:v>
                </c:pt>
                <c:pt idx="167">
                  <c:v>8.94118E-2</c:v>
                </c:pt>
                <c:pt idx="168">
                  <c:v>9.6018699999999998E-2</c:v>
                </c:pt>
                <c:pt idx="169">
                  <c:v>0.1</c:v>
                </c:pt>
                <c:pt idx="170">
                  <c:v>0.1013825</c:v>
                </c:pt>
                <c:pt idx="171">
                  <c:v>0.1006865</c:v>
                </c:pt>
                <c:pt idx="172">
                  <c:v>0.1070615</c:v>
                </c:pt>
                <c:pt idx="173">
                  <c:v>0.10859729999999999</c:v>
                </c:pt>
                <c:pt idx="174">
                  <c:v>0.1153846</c:v>
                </c:pt>
                <c:pt idx="175">
                  <c:v>0.1088889</c:v>
                </c:pt>
                <c:pt idx="176">
                  <c:v>0.11946900000000001</c:v>
                </c:pt>
                <c:pt idx="177">
                  <c:v>0.1184211</c:v>
                </c:pt>
                <c:pt idx="178">
                  <c:v>0.1220044</c:v>
                </c:pt>
                <c:pt idx="179">
                  <c:v>0.1209503</c:v>
                </c:pt>
                <c:pt idx="180">
                  <c:v>0.1175214</c:v>
                </c:pt>
                <c:pt idx="181">
                  <c:v>0.1120507</c:v>
                </c:pt>
                <c:pt idx="182">
                  <c:v>0.1046025</c:v>
                </c:pt>
                <c:pt idx="183">
                  <c:v>0.10187110000000001</c:v>
                </c:pt>
                <c:pt idx="184">
                  <c:v>9.2592599999999997E-2</c:v>
                </c:pt>
                <c:pt idx="185">
                  <c:v>9.1836699999999993E-2</c:v>
                </c:pt>
                <c:pt idx="186">
                  <c:v>9.5334699999999994E-2</c:v>
                </c:pt>
                <c:pt idx="187">
                  <c:v>8.6172299999999993E-2</c:v>
                </c:pt>
                <c:pt idx="188">
                  <c:v>7.9051399999999994E-2</c:v>
                </c:pt>
                <c:pt idx="189">
                  <c:v>7.64706E-2</c:v>
                </c:pt>
                <c:pt idx="190">
                  <c:v>7.3786400000000002E-2</c:v>
                </c:pt>
                <c:pt idx="191">
                  <c:v>7.1290900000000004E-2</c:v>
                </c:pt>
                <c:pt idx="192">
                  <c:v>6.6921599999999998E-2</c:v>
                </c:pt>
                <c:pt idx="193">
                  <c:v>6.2737600000000004E-2</c:v>
                </c:pt>
                <c:pt idx="194">
                  <c:v>6.0606100000000003E-2</c:v>
                </c:pt>
                <c:pt idx="195">
                  <c:v>5.8490599999999997E-2</c:v>
                </c:pt>
                <c:pt idx="196">
                  <c:v>6.2146899999999998E-2</c:v>
                </c:pt>
                <c:pt idx="197">
                  <c:v>5.9813100000000001E-2</c:v>
                </c:pt>
                <c:pt idx="198">
                  <c:v>5.5555599999999997E-2</c:v>
                </c:pt>
                <c:pt idx="199">
                  <c:v>5.7195599999999999E-2</c:v>
                </c:pt>
                <c:pt idx="200">
                  <c:v>5.4945099999999997E-2</c:v>
                </c:pt>
                <c:pt idx="201">
                  <c:v>5.46448E-2</c:v>
                </c:pt>
                <c:pt idx="202">
                  <c:v>5.0632900000000002E-2</c:v>
                </c:pt>
                <c:pt idx="203">
                  <c:v>5.03597E-2</c:v>
                </c:pt>
                <c:pt idx="204">
                  <c:v>5.1971299999999998E-2</c:v>
                </c:pt>
                <c:pt idx="205">
                  <c:v>6.0822899999999999E-2</c:v>
                </c:pt>
                <c:pt idx="206">
                  <c:v>6.4285700000000001E-2</c:v>
                </c:pt>
                <c:pt idx="207">
                  <c:v>6.9518700000000003E-2</c:v>
                </c:pt>
                <c:pt idx="208">
                  <c:v>6.7375900000000002E-2</c:v>
                </c:pt>
                <c:pt idx="209">
                  <c:v>6.7019400000000007E-2</c:v>
                </c:pt>
                <c:pt idx="210">
                  <c:v>6.6666699999999995E-2</c:v>
                </c:pt>
                <c:pt idx="211">
                  <c:v>6.6317600000000004E-2</c:v>
                </c:pt>
                <c:pt idx="212">
                  <c:v>6.4236100000000004E-2</c:v>
                </c:pt>
                <c:pt idx="213">
                  <c:v>6.3903299999999996E-2</c:v>
                </c:pt>
                <c:pt idx="214">
                  <c:v>6.7125599999999994E-2</c:v>
                </c:pt>
                <c:pt idx="215">
                  <c:v>6.6780800000000001E-2</c:v>
                </c:pt>
                <c:pt idx="216">
                  <c:v>6.8143099999999998E-2</c:v>
                </c:pt>
                <c:pt idx="217">
                  <c:v>6.2394600000000001E-2</c:v>
                </c:pt>
                <c:pt idx="218">
                  <c:v>6.3758400000000007E-2</c:v>
                </c:pt>
                <c:pt idx="219">
                  <c:v>6.5000000000000002E-2</c:v>
                </c:pt>
                <c:pt idx="220">
                  <c:v>7.1428599999999995E-2</c:v>
                </c:pt>
                <c:pt idx="221">
                  <c:v>7.4380199999999994E-2</c:v>
                </c:pt>
                <c:pt idx="222">
                  <c:v>7.7302599999999999E-2</c:v>
                </c:pt>
                <c:pt idx="223">
                  <c:v>7.8559699999999996E-2</c:v>
                </c:pt>
                <c:pt idx="224">
                  <c:v>8.4828700000000007E-2</c:v>
                </c:pt>
                <c:pt idx="225">
                  <c:v>8.9285699999999996E-2</c:v>
                </c:pt>
                <c:pt idx="226">
                  <c:v>8.8709700000000002E-2</c:v>
                </c:pt>
                <c:pt idx="227">
                  <c:v>8.9887599999999998E-2</c:v>
                </c:pt>
                <c:pt idx="228">
                  <c:v>9.2504000000000003E-2</c:v>
                </c:pt>
                <c:pt idx="229">
                  <c:v>9.8412700000000006E-2</c:v>
                </c:pt>
                <c:pt idx="230">
                  <c:v>0.1025237</c:v>
                </c:pt>
                <c:pt idx="231">
                  <c:v>0.10485129999999999</c:v>
                </c:pt>
                <c:pt idx="232">
                  <c:v>0.10697669999999999</c:v>
                </c:pt>
                <c:pt idx="233">
                  <c:v>0.1107692</c:v>
                </c:pt>
                <c:pt idx="234">
                  <c:v>0.1145038</c:v>
                </c:pt>
                <c:pt idx="235">
                  <c:v>0.1183612</c:v>
                </c:pt>
                <c:pt idx="236">
                  <c:v>0.118797</c:v>
                </c:pt>
                <c:pt idx="237">
                  <c:v>0.1207154</c:v>
                </c:pt>
                <c:pt idx="238">
                  <c:v>0.12592590000000001</c:v>
                </c:pt>
                <c:pt idx="239">
                  <c:v>0.1325479</c:v>
                </c:pt>
                <c:pt idx="240">
                  <c:v>0.13868610000000001</c:v>
                </c:pt>
                <c:pt idx="241">
                  <c:v>0.14161850000000001</c:v>
                </c:pt>
                <c:pt idx="242">
                  <c:v>0.14592269999999999</c:v>
                </c:pt>
                <c:pt idx="243">
                  <c:v>0.14589240000000001</c:v>
                </c:pt>
                <c:pt idx="244">
                  <c:v>0.14425769999999999</c:v>
                </c:pt>
                <c:pt idx="245">
                  <c:v>0.14265929999999999</c:v>
                </c:pt>
                <c:pt idx="246">
                  <c:v>0.13150680000000001</c:v>
                </c:pt>
                <c:pt idx="247">
                  <c:v>0.12890090000000001</c:v>
                </c:pt>
                <c:pt idx="248">
                  <c:v>0.1276882</c:v>
                </c:pt>
                <c:pt idx="249">
                  <c:v>0.12632979999999999</c:v>
                </c:pt>
                <c:pt idx="250">
                  <c:v>0.12631580000000001</c:v>
                </c:pt>
                <c:pt idx="251">
                  <c:v>0.1235371</c:v>
                </c:pt>
                <c:pt idx="252">
                  <c:v>0.1179487</c:v>
                </c:pt>
                <c:pt idx="253">
                  <c:v>0.1139241</c:v>
                </c:pt>
                <c:pt idx="254">
                  <c:v>0.1061174</c:v>
                </c:pt>
                <c:pt idx="255">
                  <c:v>0.1013597</c:v>
                </c:pt>
                <c:pt idx="256">
                  <c:v>9.7919199999999998E-2</c:v>
                </c:pt>
                <c:pt idx="257">
                  <c:v>9.6969700000000006E-2</c:v>
                </c:pt>
                <c:pt idx="258">
                  <c:v>0.1077482</c:v>
                </c:pt>
                <c:pt idx="259">
                  <c:v>0.10817309999999999</c:v>
                </c:pt>
                <c:pt idx="260">
                  <c:v>0.1096544</c:v>
                </c:pt>
                <c:pt idx="261">
                  <c:v>0.1027155</c:v>
                </c:pt>
                <c:pt idx="262">
                  <c:v>9.5794400000000002E-2</c:v>
                </c:pt>
                <c:pt idx="263">
                  <c:v>8.9120400000000002E-2</c:v>
                </c:pt>
                <c:pt idx="264">
                  <c:v>8.2568799999999998E-2</c:v>
                </c:pt>
                <c:pt idx="265">
                  <c:v>7.6136400000000007E-2</c:v>
                </c:pt>
                <c:pt idx="266">
                  <c:v>6.8848800000000002E-2</c:v>
                </c:pt>
                <c:pt idx="267">
                  <c:v>6.6217700000000004E-2</c:v>
                </c:pt>
                <c:pt idx="268">
                  <c:v>6.9119299999999995E-2</c:v>
                </c:pt>
                <c:pt idx="269">
                  <c:v>7.1823200000000004E-2</c:v>
                </c:pt>
                <c:pt idx="270">
                  <c:v>6.5573800000000002E-2</c:v>
                </c:pt>
                <c:pt idx="271">
                  <c:v>5.9652900000000002E-2</c:v>
                </c:pt>
                <c:pt idx="272">
                  <c:v>4.94092E-2</c:v>
                </c:pt>
                <c:pt idx="273">
                  <c:v>5.0321200000000003E-2</c:v>
                </c:pt>
                <c:pt idx="274">
                  <c:v>4.4776099999999999E-2</c:v>
                </c:pt>
                <c:pt idx="275">
                  <c:v>3.8257199999999998E-2</c:v>
                </c:pt>
                <c:pt idx="276">
                  <c:v>3.70763E-2</c:v>
                </c:pt>
                <c:pt idx="277">
                  <c:v>3.48469E-2</c:v>
                </c:pt>
                <c:pt idx="278">
                  <c:v>3.5902900000000001E-2</c:v>
                </c:pt>
                <c:pt idx="279">
                  <c:v>0.04</c:v>
                </c:pt>
                <c:pt idx="280">
                  <c:v>3.4410799999999998E-2</c:v>
                </c:pt>
                <c:pt idx="281">
                  <c:v>2.4742299999999998E-2</c:v>
                </c:pt>
                <c:pt idx="282">
                  <c:v>2.3589700000000002E-2</c:v>
                </c:pt>
                <c:pt idx="283">
                  <c:v>2.4565E-2</c:v>
                </c:pt>
                <c:pt idx="284">
                  <c:v>2.76356E-2</c:v>
                </c:pt>
                <c:pt idx="285">
                  <c:v>2.7522899999999999E-2</c:v>
                </c:pt>
                <c:pt idx="286">
                  <c:v>3.16327E-2</c:v>
                </c:pt>
                <c:pt idx="287">
                  <c:v>3.7871000000000002E-2</c:v>
                </c:pt>
                <c:pt idx="288">
                  <c:v>4.2900899999999999E-2</c:v>
                </c:pt>
                <c:pt idx="289">
                  <c:v>4.6938800000000003E-2</c:v>
                </c:pt>
                <c:pt idx="290">
                  <c:v>4.89297E-2</c:v>
                </c:pt>
                <c:pt idx="291">
                  <c:v>4.55466E-2</c:v>
                </c:pt>
                <c:pt idx="292">
                  <c:v>4.3346799999999998E-2</c:v>
                </c:pt>
                <c:pt idx="293">
                  <c:v>4.3259600000000002E-2</c:v>
                </c:pt>
                <c:pt idx="294">
                  <c:v>4.3086199999999998E-2</c:v>
                </c:pt>
                <c:pt idx="295">
                  <c:v>4.2957000000000002E-2</c:v>
                </c:pt>
                <c:pt idx="296">
                  <c:v>4.2828699999999997E-2</c:v>
                </c:pt>
                <c:pt idx="297">
                  <c:v>4.2658700000000001E-2</c:v>
                </c:pt>
                <c:pt idx="298">
                  <c:v>4.1542999999999997E-2</c:v>
                </c:pt>
                <c:pt idx="299">
                  <c:v>4.0433900000000002E-2</c:v>
                </c:pt>
                <c:pt idx="300">
                  <c:v>3.5259499999999999E-2</c:v>
                </c:pt>
                <c:pt idx="301">
                  <c:v>3.6062400000000001E-2</c:v>
                </c:pt>
                <c:pt idx="302">
                  <c:v>3.7900900000000001E-2</c:v>
                </c:pt>
                <c:pt idx="303">
                  <c:v>3.5818000000000003E-2</c:v>
                </c:pt>
                <c:pt idx="304">
                  <c:v>3.5748799999999997E-2</c:v>
                </c:pt>
                <c:pt idx="305">
                  <c:v>3.6644200000000002E-2</c:v>
                </c:pt>
                <c:pt idx="306">
                  <c:v>3.4582099999999998E-2</c:v>
                </c:pt>
                <c:pt idx="307">
                  <c:v>3.3524900000000003E-2</c:v>
                </c:pt>
                <c:pt idx="308">
                  <c:v>3.2473700000000001E-2</c:v>
                </c:pt>
                <c:pt idx="309">
                  <c:v>3.23501E-2</c:v>
                </c:pt>
                <c:pt idx="310">
                  <c:v>3.5137700000000001E-2</c:v>
                </c:pt>
                <c:pt idx="311">
                  <c:v>3.7914700000000003E-2</c:v>
                </c:pt>
                <c:pt idx="312">
                  <c:v>3.9735100000000002E-2</c:v>
                </c:pt>
                <c:pt idx="313">
                  <c:v>3.1984899999999997E-2</c:v>
                </c:pt>
                <c:pt idx="314">
                  <c:v>2.1535599999999998E-2</c:v>
                </c:pt>
                <c:pt idx="315">
                  <c:v>1.58879E-2</c:v>
                </c:pt>
                <c:pt idx="316">
                  <c:v>1.6791E-2</c:v>
                </c:pt>
                <c:pt idx="317">
                  <c:v>1.76744E-2</c:v>
                </c:pt>
                <c:pt idx="318">
                  <c:v>1.6713100000000002E-2</c:v>
                </c:pt>
                <c:pt idx="319">
                  <c:v>1.57553E-2</c:v>
                </c:pt>
                <c:pt idx="320">
                  <c:v>1.75763E-2</c:v>
                </c:pt>
                <c:pt idx="321">
                  <c:v>1.56682E-2</c:v>
                </c:pt>
                <c:pt idx="322">
                  <c:v>1.2844E-2</c:v>
                </c:pt>
                <c:pt idx="323">
                  <c:v>1.18721E-2</c:v>
                </c:pt>
                <c:pt idx="324">
                  <c:v>1.3648800000000001E-2</c:v>
                </c:pt>
                <c:pt idx="325">
                  <c:v>1.91431E-2</c:v>
                </c:pt>
                <c:pt idx="326">
                  <c:v>2.84143E-2</c:v>
                </c:pt>
                <c:pt idx="327">
                  <c:v>3.6798499999999998E-2</c:v>
                </c:pt>
                <c:pt idx="328">
                  <c:v>3.6697199999999999E-2</c:v>
                </c:pt>
                <c:pt idx="329">
                  <c:v>3.7477099999999999E-2</c:v>
                </c:pt>
                <c:pt idx="330">
                  <c:v>3.9269400000000003E-2</c:v>
                </c:pt>
                <c:pt idx="331">
                  <c:v>4.2883200000000003E-2</c:v>
                </c:pt>
                <c:pt idx="332">
                  <c:v>4.2727300000000003E-2</c:v>
                </c:pt>
                <c:pt idx="333">
                  <c:v>4.3557199999999997E-2</c:v>
                </c:pt>
                <c:pt idx="334">
                  <c:v>4.5289900000000001E-2</c:v>
                </c:pt>
                <c:pt idx="335">
                  <c:v>4.33213E-2</c:v>
                </c:pt>
                <c:pt idx="336">
                  <c:v>4.1292599999999999E-2</c:v>
                </c:pt>
                <c:pt idx="337">
                  <c:v>3.9356000000000002E-2</c:v>
                </c:pt>
                <c:pt idx="338">
                  <c:v>3.8324400000000002E-2</c:v>
                </c:pt>
                <c:pt idx="339">
                  <c:v>3.9928999999999999E-2</c:v>
                </c:pt>
                <c:pt idx="340">
                  <c:v>3.9822999999999997E-2</c:v>
                </c:pt>
                <c:pt idx="341">
                  <c:v>3.9647599999999998E-2</c:v>
                </c:pt>
                <c:pt idx="342">
                  <c:v>4.1300499999999997E-2</c:v>
                </c:pt>
                <c:pt idx="343">
                  <c:v>4.1119900000000001E-2</c:v>
                </c:pt>
                <c:pt idx="344">
                  <c:v>4.1848299999999998E-2</c:v>
                </c:pt>
                <c:pt idx="345">
                  <c:v>4.2608699999999999E-2</c:v>
                </c:pt>
                <c:pt idx="346">
                  <c:v>4.2460999999999999E-2</c:v>
                </c:pt>
                <c:pt idx="347">
                  <c:v>4.41176E-2</c:v>
                </c:pt>
                <c:pt idx="348">
                  <c:v>4.4827600000000002E-2</c:v>
                </c:pt>
                <c:pt idx="349">
                  <c:v>4.6471600000000002E-2</c:v>
                </c:pt>
                <c:pt idx="350">
                  <c:v>4.8926999999999998E-2</c:v>
                </c:pt>
                <c:pt idx="351">
                  <c:v>5.0341299999999999E-2</c:v>
                </c:pt>
                <c:pt idx="352">
                  <c:v>5.2766E-2</c:v>
                </c:pt>
                <c:pt idx="353">
                  <c:v>5.1694900000000002E-2</c:v>
                </c:pt>
                <c:pt idx="354">
                  <c:v>5.0632900000000002E-2</c:v>
                </c:pt>
                <c:pt idx="355">
                  <c:v>4.6218500000000003E-2</c:v>
                </c:pt>
                <c:pt idx="356">
                  <c:v>4.4351500000000002E-2</c:v>
                </c:pt>
                <c:pt idx="357">
                  <c:v>4.5871599999999998E-2</c:v>
                </c:pt>
                <c:pt idx="358">
                  <c:v>4.6550300000000003E-2</c:v>
                </c:pt>
                <c:pt idx="359">
                  <c:v>4.6396E-2</c:v>
                </c:pt>
                <c:pt idx="360">
                  <c:v>5.1980199999999997E-2</c:v>
                </c:pt>
                <c:pt idx="361">
                  <c:v>5.2631600000000001E-2</c:v>
                </c:pt>
                <c:pt idx="362">
                  <c:v>5.2373200000000002E-2</c:v>
                </c:pt>
                <c:pt idx="363">
                  <c:v>4.7116199999999997E-2</c:v>
                </c:pt>
                <c:pt idx="364">
                  <c:v>4.3653999999999998E-2</c:v>
                </c:pt>
                <c:pt idx="365">
                  <c:v>4.67365E-2</c:v>
                </c:pt>
                <c:pt idx="366">
                  <c:v>4.8192800000000001E-2</c:v>
                </c:pt>
                <c:pt idx="367">
                  <c:v>5.7028099999999998E-2</c:v>
                </c:pt>
                <c:pt idx="368">
                  <c:v>6.1698700000000002E-2</c:v>
                </c:pt>
                <c:pt idx="369">
                  <c:v>6.3795900000000003E-2</c:v>
                </c:pt>
                <c:pt idx="370">
                  <c:v>6.1953899999999999E-2</c:v>
                </c:pt>
                <c:pt idx="371">
                  <c:v>6.2549499999999994E-2</c:v>
                </c:pt>
                <c:pt idx="372">
                  <c:v>5.6470600000000003E-2</c:v>
                </c:pt>
                <c:pt idx="373">
                  <c:v>5.3124999999999999E-2</c:v>
                </c:pt>
                <c:pt idx="374">
                  <c:v>4.8211499999999997E-2</c:v>
                </c:pt>
                <c:pt idx="375">
                  <c:v>4.8099299999999998E-2</c:v>
                </c:pt>
                <c:pt idx="376">
                  <c:v>5.03486E-2</c:v>
                </c:pt>
                <c:pt idx="377">
                  <c:v>4.69592E-2</c:v>
                </c:pt>
                <c:pt idx="378">
                  <c:v>4.36782E-2</c:v>
                </c:pt>
                <c:pt idx="379">
                  <c:v>3.7993899999999997E-2</c:v>
                </c:pt>
                <c:pt idx="380">
                  <c:v>3.3962300000000001E-2</c:v>
                </c:pt>
                <c:pt idx="381">
                  <c:v>2.8485799999999999E-2</c:v>
                </c:pt>
                <c:pt idx="382">
                  <c:v>3.0665700000000001E-2</c:v>
                </c:pt>
                <c:pt idx="383">
                  <c:v>2.9806300000000001E-2</c:v>
                </c:pt>
                <c:pt idx="384">
                  <c:v>2.6726099999999999E-2</c:v>
                </c:pt>
                <c:pt idx="385">
                  <c:v>2.81899E-2</c:v>
                </c:pt>
                <c:pt idx="386">
                  <c:v>3.18991E-2</c:v>
                </c:pt>
                <c:pt idx="387">
                  <c:v>3.1828299999999997E-2</c:v>
                </c:pt>
                <c:pt idx="388">
                  <c:v>3.0235999999999999E-2</c:v>
                </c:pt>
                <c:pt idx="389">
                  <c:v>3.01471E-2</c:v>
                </c:pt>
                <c:pt idx="390">
                  <c:v>3.1571200000000001E-2</c:v>
                </c:pt>
                <c:pt idx="391">
                  <c:v>3.0746699999999998E-2</c:v>
                </c:pt>
                <c:pt idx="392">
                  <c:v>2.9926999999999999E-2</c:v>
                </c:pt>
                <c:pt idx="393">
                  <c:v>3.2798800000000003E-2</c:v>
                </c:pt>
                <c:pt idx="394">
                  <c:v>3.1204599999999999E-2</c:v>
                </c:pt>
                <c:pt idx="395">
                  <c:v>2.9667099999999998E-2</c:v>
                </c:pt>
                <c:pt idx="396">
                  <c:v>3.2537999999999997E-2</c:v>
                </c:pt>
                <c:pt idx="397">
                  <c:v>3.2467500000000003E-2</c:v>
                </c:pt>
                <c:pt idx="398">
                  <c:v>3.0194100000000001E-2</c:v>
                </c:pt>
                <c:pt idx="399">
                  <c:v>3.1563800000000003E-2</c:v>
                </c:pt>
                <c:pt idx="400">
                  <c:v>3.2211900000000002E-2</c:v>
                </c:pt>
                <c:pt idx="401">
                  <c:v>2.9978600000000001E-2</c:v>
                </c:pt>
                <c:pt idx="402">
                  <c:v>2.84698E-2</c:v>
                </c:pt>
                <c:pt idx="403">
                  <c:v>2.84091E-2</c:v>
                </c:pt>
                <c:pt idx="404">
                  <c:v>2.7640000000000001E-2</c:v>
                </c:pt>
                <c:pt idx="405">
                  <c:v>2.7522899999999999E-2</c:v>
                </c:pt>
                <c:pt idx="406">
                  <c:v>2.7445500000000001E-2</c:v>
                </c:pt>
                <c:pt idx="407">
                  <c:v>2.8109599999999998E-2</c:v>
                </c:pt>
                <c:pt idx="408">
                  <c:v>2.4509800000000002E-2</c:v>
                </c:pt>
                <c:pt idx="409">
                  <c:v>2.5157200000000001E-2</c:v>
                </c:pt>
                <c:pt idx="410">
                  <c:v>2.6517800000000001E-2</c:v>
                </c:pt>
                <c:pt idx="411">
                  <c:v>2.3643899999999999E-2</c:v>
                </c:pt>
                <c:pt idx="412">
                  <c:v>2.28849E-2</c:v>
                </c:pt>
                <c:pt idx="413">
                  <c:v>2.4948000000000001E-2</c:v>
                </c:pt>
                <c:pt idx="414">
                  <c:v>2.6989599999999999E-2</c:v>
                </c:pt>
                <c:pt idx="415">
                  <c:v>2.90055E-2</c:v>
                </c:pt>
                <c:pt idx="416">
                  <c:v>2.96552E-2</c:v>
                </c:pt>
                <c:pt idx="417">
                  <c:v>2.6098900000000001E-2</c:v>
                </c:pt>
                <c:pt idx="418">
                  <c:v>2.6027399999999999E-2</c:v>
                </c:pt>
                <c:pt idx="419">
                  <c:v>2.5974000000000001E-2</c:v>
                </c:pt>
                <c:pt idx="420">
                  <c:v>2.87081E-2</c:v>
                </c:pt>
                <c:pt idx="421">
                  <c:v>2.86299E-2</c:v>
                </c:pt>
                <c:pt idx="422">
                  <c:v>2.78722E-2</c:v>
                </c:pt>
                <c:pt idx="423">
                  <c:v>3.125E-2</c:v>
                </c:pt>
                <c:pt idx="424">
                  <c:v>3.11864E-2</c:v>
                </c:pt>
                <c:pt idx="425">
                  <c:v>3.0426000000000002E-2</c:v>
                </c:pt>
                <c:pt idx="426">
                  <c:v>2.8301900000000001E-2</c:v>
                </c:pt>
                <c:pt idx="427">
                  <c:v>2.61745E-2</c:v>
                </c:pt>
                <c:pt idx="428">
                  <c:v>2.5452099999999998E-2</c:v>
                </c:pt>
                <c:pt idx="429">
                  <c:v>2.7443100000000002E-2</c:v>
                </c:pt>
                <c:pt idx="430">
                  <c:v>2.6034700000000001E-2</c:v>
                </c:pt>
                <c:pt idx="431">
                  <c:v>2.5316499999999999E-2</c:v>
                </c:pt>
                <c:pt idx="432">
                  <c:v>2.7907000000000001E-2</c:v>
                </c:pt>
                <c:pt idx="433">
                  <c:v>2.7170300000000001E-2</c:v>
                </c:pt>
                <c:pt idx="434">
                  <c:v>2.8439200000000001E-2</c:v>
                </c:pt>
                <c:pt idx="435">
                  <c:v>2.83267E-2</c:v>
                </c:pt>
                <c:pt idx="436">
                  <c:v>2.8270900000000002E-2</c:v>
                </c:pt>
                <c:pt idx="437">
                  <c:v>2.8215199999999999E-2</c:v>
                </c:pt>
                <c:pt idx="438">
                  <c:v>2.8833600000000001E-2</c:v>
                </c:pt>
                <c:pt idx="439">
                  <c:v>2.8122999999999999E-2</c:v>
                </c:pt>
                <c:pt idx="440">
                  <c:v>3.0045700000000002E-2</c:v>
                </c:pt>
                <c:pt idx="441">
                  <c:v>3.0618900000000001E-2</c:v>
                </c:pt>
                <c:pt idx="442">
                  <c:v>3.2530900000000001E-2</c:v>
                </c:pt>
                <c:pt idx="443">
                  <c:v>3.3788199999999997E-2</c:v>
                </c:pt>
                <c:pt idx="444">
                  <c:v>3.0381399999999999E-2</c:v>
                </c:pt>
                <c:pt idx="445">
                  <c:v>3.0322600000000002E-2</c:v>
                </c:pt>
                <c:pt idx="446">
                  <c:v>2.7652699999999999E-2</c:v>
                </c:pt>
                <c:pt idx="447">
                  <c:v>2.4343400000000001E-2</c:v>
                </c:pt>
                <c:pt idx="448">
                  <c:v>2.2378499999999999E-2</c:v>
                </c:pt>
                <c:pt idx="449">
                  <c:v>2.23357E-2</c:v>
                </c:pt>
                <c:pt idx="450">
                  <c:v>2.1656100000000001E-2</c:v>
                </c:pt>
                <c:pt idx="451">
                  <c:v>2.2900799999999999E-2</c:v>
                </c:pt>
                <c:pt idx="452">
                  <c:v>2.2193999999999998E-2</c:v>
                </c:pt>
                <c:pt idx="453">
                  <c:v>2.0859699999999998E-2</c:v>
                </c:pt>
                <c:pt idx="454">
                  <c:v>1.89036E-2</c:v>
                </c:pt>
                <c:pt idx="455">
                  <c:v>1.6970499999999999E-2</c:v>
                </c:pt>
                <c:pt idx="456">
                  <c:v>1.6311200000000001E-2</c:v>
                </c:pt>
                <c:pt idx="457">
                  <c:v>1.4402E-2</c:v>
                </c:pt>
                <c:pt idx="458">
                  <c:v>1.37672E-2</c:v>
                </c:pt>
                <c:pt idx="459">
                  <c:v>1.4383999999999999E-2</c:v>
                </c:pt>
                <c:pt idx="460">
                  <c:v>1.6885600000000001E-2</c:v>
                </c:pt>
                <c:pt idx="461">
                  <c:v>1.62297E-2</c:v>
                </c:pt>
                <c:pt idx="462">
                  <c:v>1.74564E-2</c:v>
                </c:pt>
                <c:pt idx="463">
                  <c:v>1.6169200000000002E-2</c:v>
                </c:pt>
                <c:pt idx="464">
                  <c:v>1.4267999999999999E-2</c:v>
                </c:pt>
                <c:pt idx="465">
                  <c:v>1.4860699999999999E-2</c:v>
                </c:pt>
                <c:pt idx="466">
                  <c:v>1.4842299999999999E-2</c:v>
                </c:pt>
                <c:pt idx="467">
                  <c:v>1.6069199999999999E-2</c:v>
                </c:pt>
                <c:pt idx="468">
                  <c:v>1.66667E-2</c:v>
                </c:pt>
                <c:pt idx="469">
                  <c:v>1.66667E-2</c:v>
                </c:pt>
                <c:pt idx="470">
                  <c:v>1.7284000000000001E-2</c:v>
                </c:pt>
                <c:pt idx="471">
                  <c:v>2.28113E-2</c:v>
                </c:pt>
                <c:pt idx="472">
                  <c:v>2.09102E-2</c:v>
                </c:pt>
                <c:pt idx="473">
                  <c:v>1.9656E-2</c:v>
                </c:pt>
                <c:pt idx="474">
                  <c:v>2.1446099999999999E-2</c:v>
                </c:pt>
                <c:pt idx="475">
                  <c:v>2.2643799999999999E-2</c:v>
                </c:pt>
                <c:pt idx="476">
                  <c:v>2.6299699999999999E-2</c:v>
                </c:pt>
                <c:pt idx="477">
                  <c:v>2.56254E-2</c:v>
                </c:pt>
                <c:pt idx="478">
                  <c:v>2.6203500000000001E-2</c:v>
                </c:pt>
                <c:pt idx="479">
                  <c:v>2.6764E-2</c:v>
                </c:pt>
                <c:pt idx="480">
                  <c:v>2.7929599999999999E-2</c:v>
                </c:pt>
                <c:pt idx="481">
                  <c:v>3.2179699999999999E-2</c:v>
                </c:pt>
                <c:pt idx="482">
                  <c:v>3.7621399999999999E-2</c:v>
                </c:pt>
                <c:pt idx="483">
                  <c:v>3.0138600000000001E-2</c:v>
                </c:pt>
                <c:pt idx="484">
                  <c:v>3.13253E-2</c:v>
                </c:pt>
                <c:pt idx="485">
                  <c:v>3.7349399999999998E-2</c:v>
                </c:pt>
                <c:pt idx="486">
                  <c:v>3.5992799999999998E-2</c:v>
                </c:pt>
                <c:pt idx="487">
                  <c:v>3.3512899999999998E-2</c:v>
                </c:pt>
                <c:pt idx="488">
                  <c:v>3.4564999999999999E-2</c:v>
                </c:pt>
                <c:pt idx="489">
                  <c:v>3.4503300000000001E-2</c:v>
                </c:pt>
                <c:pt idx="490">
                  <c:v>3.4441800000000002E-2</c:v>
                </c:pt>
                <c:pt idx="491">
                  <c:v>3.43602E-2</c:v>
                </c:pt>
                <c:pt idx="492">
                  <c:v>3.7212000000000002E-2</c:v>
                </c:pt>
                <c:pt idx="493">
                  <c:v>3.5294100000000002E-2</c:v>
                </c:pt>
                <c:pt idx="494">
                  <c:v>2.98246E-2</c:v>
                </c:pt>
                <c:pt idx="495">
                  <c:v>3.2182599999999999E-2</c:v>
                </c:pt>
                <c:pt idx="496">
                  <c:v>3.5630799999999997E-2</c:v>
                </c:pt>
                <c:pt idx="497">
                  <c:v>3.1939599999999999E-2</c:v>
                </c:pt>
                <c:pt idx="498">
                  <c:v>2.7214800000000001E-2</c:v>
                </c:pt>
                <c:pt idx="499">
                  <c:v>2.7214800000000001E-2</c:v>
                </c:pt>
                <c:pt idx="500">
                  <c:v>2.5921699999999999E-2</c:v>
                </c:pt>
                <c:pt idx="501">
                  <c:v>2.12766E-2</c:v>
                </c:pt>
                <c:pt idx="502">
                  <c:v>1.8943700000000001E-2</c:v>
                </c:pt>
                <c:pt idx="503">
                  <c:v>1.6036700000000001E-2</c:v>
                </c:pt>
                <c:pt idx="504">
                  <c:v>1.1958999999999999E-2</c:v>
                </c:pt>
                <c:pt idx="505">
                  <c:v>1.13636E-2</c:v>
                </c:pt>
                <c:pt idx="506">
                  <c:v>1.3628599999999999E-2</c:v>
                </c:pt>
                <c:pt idx="507">
                  <c:v>1.64399E-2</c:v>
                </c:pt>
                <c:pt idx="508">
                  <c:v>1.2408300000000001E-2</c:v>
                </c:pt>
                <c:pt idx="509">
                  <c:v>1.0692200000000001E-2</c:v>
                </c:pt>
                <c:pt idx="510">
                  <c:v>1.46561E-2</c:v>
                </c:pt>
                <c:pt idx="511">
                  <c:v>1.74746E-2</c:v>
                </c:pt>
                <c:pt idx="512">
                  <c:v>1.516E-2</c:v>
                </c:pt>
                <c:pt idx="513">
                  <c:v>2.0270300000000002E-2</c:v>
                </c:pt>
                <c:pt idx="514">
                  <c:v>2.2535199999999998E-2</c:v>
                </c:pt>
                <c:pt idx="515">
                  <c:v>2.48027E-2</c:v>
                </c:pt>
                <c:pt idx="516">
                  <c:v>2.7574600000000001E-2</c:v>
                </c:pt>
                <c:pt idx="517">
                  <c:v>3.1460700000000001E-2</c:v>
                </c:pt>
                <c:pt idx="518">
                  <c:v>3.0252100000000001E-2</c:v>
                </c:pt>
                <c:pt idx="519">
                  <c:v>2.1751300000000001E-2</c:v>
                </c:pt>
                <c:pt idx="520">
                  <c:v>1.89415E-2</c:v>
                </c:pt>
                <c:pt idx="521">
                  <c:v>1.94878E-2</c:v>
                </c:pt>
                <c:pt idx="522">
                  <c:v>2.05556E-2</c:v>
                </c:pt>
                <c:pt idx="523">
                  <c:v>2.2160699999999998E-2</c:v>
                </c:pt>
                <c:pt idx="524">
                  <c:v>2.3783200000000001E-2</c:v>
                </c:pt>
                <c:pt idx="525">
                  <c:v>2.0419400000000001E-2</c:v>
                </c:pt>
                <c:pt idx="526">
                  <c:v>1.9283700000000001E-2</c:v>
                </c:pt>
                <c:pt idx="527">
                  <c:v>2.0351999999999999E-2</c:v>
                </c:pt>
                <c:pt idx="528">
                  <c:v>2.02629E-2</c:v>
                </c:pt>
                <c:pt idx="529">
                  <c:v>1.68845E-2</c:v>
                </c:pt>
                <c:pt idx="530">
                  <c:v>1.7400800000000001E-2</c:v>
                </c:pt>
                <c:pt idx="531">
                  <c:v>2.29258E-2</c:v>
                </c:pt>
                <c:pt idx="532">
                  <c:v>2.8977599999999999E-2</c:v>
                </c:pt>
                <c:pt idx="533">
                  <c:v>3.1676700000000002E-2</c:v>
                </c:pt>
                <c:pt idx="534">
                  <c:v>2.93958E-2</c:v>
                </c:pt>
                <c:pt idx="535">
                  <c:v>2.5474299999999998E-2</c:v>
                </c:pt>
                <c:pt idx="536">
                  <c:v>2.53917E-2</c:v>
                </c:pt>
                <c:pt idx="537">
                  <c:v>3.1909100000000003E-2</c:v>
                </c:pt>
                <c:pt idx="538">
                  <c:v>3.6216199999999997E-2</c:v>
                </c:pt>
                <c:pt idx="539">
                  <c:v>3.34232E-2</c:v>
                </c:pt>
                <c:pt idx="540">
                  <c:v>2.84487E-2</c:v>
                </c:pt>
                <c:pt idx="541">
                  <c:v>3.05303E-2</c:v>
                </c:pt>
                <c:pt idx="542">
                  <c:v>3.2068399999999997E-2</c:v>
                </c:pt>
                <c:pt idx="543">
                  <c:v>3.3617899999999999E-2</c:v>
                </c:pt>
                <c:pt idx="544">
                  <c:v>2.86929E-2</c:v>
                </c:pt>
                <c:pt idx="545">
                  <c:v>2.54103E-2</c:v>
                </c:pt>
                <c:pt idx="546">
                  <c:v>3.06716E-2</c:v>
                </c:pt>
                <c:pt idx="547">
                  <c:v>3.6469300000000003E-2</c:v>
                </c:pt>
                <c:pt idx="548">
                  <c:v>4.7418299999999997E-2</c:v>
                </c:pt>
                <c:pt idx="549">
                  <c:v>4.3500999999999998E-2</c:v>
                </c:pt>
                <c:pt idx="550">
                  <c:v>3.3385499999999999E-2</c:v>
                </c:pt>
                <c:pt idx="551">
                  <c:v>3.3385499999999999E-2</c:v>
                </c:pt>
                <c:pt idx="552">
                  <c:v>4.0187899999999999E-2</c:v>
                </c:pt>
                <c:pt idx="553">
                  <c:v>3.6382499999999998E-2</c:v>
                </c:pt>
                <c:pt idx="554">
                  <c:v>3.41792E-2</c:v>
                </c:pt>
                <c:pt idx="555">
                  <c:v>3.6138400000000001E-2</c:v>
                </c:pt>
                <c:pt idx="556">
                  <c:v>3.9772700000000001E-2</c:v>
                </c:pt>
                <c:pt idx="557">
                  <c:v>4.1817199999999999E-2</c:v>
                </c:pt>
                <c:pt idx="558">
                  <c:v>4.1046699999999998E-2</c:v>
                </c:pt>
                <c:pt idx="559">
                  <c:v>3.9265700000000001E-2</c:v>
                </c:pt>
                <c:pt idx="560">
                  <c:v>2.0120699999999998E-2</c:v>
                </c:pt>
                <c:pt idx="561">
                  <c:v>1.4063300000000001E-2</c:v>
                </c:pt>
                <c:pt idx="562">
                  <c:v>1.9687E-2</c:v>
                </c:pt>
                <c:pt idx="563">
                  <c:v>2.52398E-2</c:v>
                </c:pt>
                <c:pt idx="564">
                  <c:v>2.07577E-2</c:v>
                </c:pt>
                <c:pt idx="565">
                  <c:v>2.4202600000000001E-2</c:v>
                </c:pt>
                <c:pt idx="566">
                  <c:v>2.7982E-2</c:v>
                </c:pt>
                <c:pt idx="567">
                  <c:v>2.5929199999999999E-2</c:v>
                </c:pt>
                <c:pt idx="568">
                  <c:v>2.7098899999999999E-2</c:v>
                </c:pt>
                <c:pt idx="569">
                  <c:v>2.6927699999999999E-2</c:v>
                </c:pt>
                <c:pt idx="570">
                  <c:v>2.3178899999999999E-2</c:v>
                </c:pt>
                <c:pt idx="571">
                  <c:v>1.8974499999999998E-2</c:v>
                </c:pt>
                <c:pt idx="572">
                  <c:v>2.83383E-2</c:v>
                </c:pt>
                <c:pt idx="573">
                  <c:v>3.6107E-2</c:v>
                </c:pt>
                <c:pt idx="574">
                  <c:v>4.3732699999999999E-2</c:v>
                </c:pt>
                <c:pt idx="575">
                  <c:v>4.1088100000000002E-2</c:v>
                </c:pt>
                <c:pt idx="576">
                  <c:v>4.3069799999999998E-2</c:v>
                </c:pt>
                <c:pt idx="577">
                  <c:v>4.1116199999999999E-2</c:v>
                </c:pt>
                <c:pt idx="578">
                  <c:v>3.9714899999999997E-2</c:v>
                </c:pt>
                <c:pt idx="579">
                  <c:v>3.9178499999999998E-2</c:v>
                </c:pt>
                <c:pt idx="580">
                  <c:v>4.0874500000000001E-2</c:v>
                </c:pt>
                <c:pt idx="581">
                  <c:v>4.9393399999999997E-2</c:v>
                </c:pt>
                <c:pt idx="582">
                  <c:v>5.5331600000000002E-2</c:v>
                </c:pt>
                <c:pt idx="583">
                  <c:v>5.3364300000000003E-2</c:v>
                </c:pt>
                <c:pt idx="584">
                  <c:v>4.9509200000000003E-2</c:v>
                </c:pt>
                <c:pt idx="585">
                  <c:v>3.7171900000000001E-2</c:v>
                </c:pt>
                <c:pt idx="586">
                  <c:v>1.06245E-2</c:v>
                </c:pt>
                <c:pt idx="587">
                  <c:v>-2.0809999999999999E-4</c:v>
                </c:pt>
                <c:pt idx="588">
                  <c:v>-1.1169000000000001E-3</c:v>
                </c:pt>
                <c:pt idx="589">
                  <c:v>9.4059999999999999E-4</c:v>
                </c:pt>
                <c:pt idx="590">
                  <c:v>-4.1228999999999997E-3</c:v>
                </c:pt>
                <c:pt idx="591">
                  <c:v>-5.9167000000000004E-3</c:v>
                </c:pt>
                <c:pt idx="592">
                  <c:v>-1.03575E-2</c:v>
                </c:pt>
                <c:pt idx="593">
                  <c:v>-1.25351E-2</c:v>
                </c:pt>
                <c:pt idx="594">
                  <c:v>-1.99188E-2</c:v>
                </c:pt>
                <c:pt idx="595">
                  <c:v>-1.4948599999999999E-2</c:v>
                </c:pt>
                <c:pt idx="596">
                  <c:v>-1.3656400000000001E-2</c:v>
                </c:pt>
                <c:pt idx="597">
                  <c:v>-2.2583999999999998E-3</c:v>
                </c:pt>
                <c:pt idx="598">
                  <c:v>1.8955900000000001E-2</c:v>
                </c:pt>
                <c:pt idx="599">
                  <c:v>2.80462E-2</c:v>
                </c:pt>
                <c:pt idx="600">
                  <c:v>2.59811E-2</c:v>
                </c:pt>
                <c:pt idx="601">
                  <c:v>2.1492000000000001E-2</c:v>
                </c:pt>
                <c:pt idx="602">
                  <c:v>2.2953399999999999E-2</c:v>
                </c:pt>
                <c:pt idx="603">
                  <c:v>2.1945900000000001E-2</c:v>
                </c:pt>
                <c:pt idx="604">
                  <c:v>1.9743900000000002E-2</c:v>
                </c:pt>
                <c:pt idx="605">
                  <c:v>1.1464800000000001E-2</c:v>
                </c:pt>
                <c:pt idx="606">
                  <c:v>1.36127E-2</c:v>
                </c:pt>
                <c:pt idx="607">
                  <c:v>1.19872E-2</c:v>
                </c:pt>
                <c:pt idx="608">
                  <c:v>1.14923E-2</c:v>
                </c:pt>
                <c:pt idx="609">
                  <c:v>1.1751899999999999E-2</c:v>
                </c:pt>
                <c:pt idx="610">
                  <c:v>1.0722499999999999E-2</c:v>
                </c:pt>
                <c:pt idx="611">
                  <c:v>1.4190400000000001E-2</c:v>
                </c:pt>
                <c:pt idx="612">
                  <c:v>1.6402300000000002E-2</c:v>
                </c:pt>
                <c:pt idx="613">
                  <c:v>2.121E-2</c:v>
                </c:pt>
                <c:pt idx="614">
                  <c:v>2.6457899999999999E-2</c:v>
                </c:pt>
                <c:pt idx="615">
                  <c:v>3.0624800000000001E-2</c:v>
                </c:pt>
                <c:pt idx="616">
                  <c:v>3.4312200000000001E-2</c:v>
                </c:pt>
                <c:pt idx="617">
                  <c:v>3.5132499999999997E-2</c:v>
                </c:pt>
                <c:pt idx="618">
                  <c:v>3.6140800000000001E-2</c:v>
                </c:pt>
                <c:pt idx="619">
                  <c:v>3.7622299999999997E-2</c:v>
                </c:pt>
                <c:pt idx="620">
                  <c:v>3.8953300000000003E-2</c:v>
                </c:pt>
                <c:pt idx="621">
                  <c:v>3.5540099999999998E-2</c:v>
                </c:pt>
                <c:pt idx="622">
                  <c:v>3.4510399999999997E-2</c:v>
                </c:pt>
                <c:pt idx="623">
                  <c:v>3.0029900000000002E-2</c:v>
                </c:pt>
                <c:pt idx="624">
                  <c:v>2.92667E-2</c:v>
                </c:pt>
                <c:pt idx="625">
                  <c:v>2.8940400000000002E-2</c:v>
                </c:pt>
                <c:pt idx="626">
                  <c:v>2.6456899999999998E-2</c:v>
                </c:pt>
                <c:pt idx="627">
                  <c:v>2.2974600000000001E-2</c:v>
                </c:pt>
                <c:pt idx="628">
                  <c:v>1.7330399999999999E-2</c:v>
                </c:pt>
              </c:numCache>
            </c:numRef>
          </c:val>
          <c:smooth val="0"/>
          <c:extLst xmlns:c16r2="http://schemas.microsoft.com/office/drawing/2015/06/chart">
            <c:ext xmlns:c16="http://schemas.microsoft.com/office/drawing/2014/chart" uri="{C3380CC4-5D6E-409C-BE32-E72D297353CC}">
              <c16:uniqueId val="{00000000-0C78-4795-A4E3-D43911991FD2}"/>
            </c:ext>
          </c:extLst>
        </c:ser>
        <c:ser>
          <c:idx val="1"/>
          <c:order val="1"/>
          <c:tx>
            <c:strRef>
              <c:f>Sheet1!$D$11</c:f>
              <c:strCache>
                <c:ptCount val="1"/>
                <c:pt idx="0">
                  <c:v>Nominal interest rate</c:v>
                </c:pt>
              </c:strCache>
            </c:strRef>
          </c:tx>
          <c:spPr>
            <a:ln w="44450">
              <a:solidFill>
                <a:srgbClr val="003399"/>
              </a:solidFill>
            </a:ln>
          </c:spPr>
          <c:marker>
            <c:symbol val="none"/>
          </c:marker>
          <c:cat>
            <c:numRef>
              <c:f>Sheet1!$C$12:$C$640</c:f>
              <c:numCache>
                <c:formatCode>yyyy\-mm\-dd</c:formatCode>
                <c:ptCount val="629"/>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numCache>
            </c:numRef>
          </c:cat>
          <c:val>
            <c:numRef>
              <c:f>Sheet1!$D$12:$D$640</c:f>
              <c:numCache>
                <c:formatCode>0.00%</c:formatCode>
                <c:ptCount val="629"/>
                <c:pt idx="0">
                  <c:v>4.3499999999999997E-2</c:v>
                </c:pt>
                <c:pt idx="1">
                  <c:v>3.9600000000000003E-2</c:v>
                </c:pt>
                <c:pt idx="2">
                  <c:v>3.3099999999999997E-2</c:v>
                </c:pt>
                <c:pt idx="3">
                  <c:v>3.2300000000000002E-2</c:v>
                </c:pt>
                <c:pt idx="4">
                  <c:v>3.2899999999999999E-2</c:v>
                </c:pt>
                <c:pt idx="5">
                  <c:v>2.46E-2</c:v>
                </c:pt>
                <c:pt idx="6">
                  <c:v>2.3E-2</c:v>
                </c:pt>
                <c:pt idx="7">
                  <c:v>2.3E-2</c:v>
                </c:pt>
                <c:pt idx="8">
                  <c:v>2.4799999999999999E-2</c:v>
                </c:pt>
                <c:pt idx="9">
                  <c:v>2.3E-2</c:v>
                </c:pt>
                <c:pt idx="10">
                  <c:v>2.3699999999999999E-2</c:v>
                </c:pt>
                <c:pt idx="11">
                  <c:v>2.2499999999999999E-2</c:v>
                </c:pt>
                <c:pt idx="12">
                  <c:v>2.24E-2</c:v>
                </c:pt>
                <c:pt idx="13">
                  <c:v>2.4199999999999999E-2</c:v>
                </c:pt>
                <c:pt idx="14">
                  <c:v>2.3900000000000001E-2</c:v>
                </c:pt>
                <c:pt idx="15">
                  <c:v>2.29E-2</c:v>
                </c:pt>
                <c:pt idx="16">
                  <c:v>2.29E-2</c:v>
                </c:pt>
                <c:pt idx="17">
                  <c:v>2.3300000000000001E-2</c:v>
                </c:pt>
                <c:pt idx="18">
                  <c:v>2.24E-2</c:v>
                </c:pt>
                <c:pt idx="19">
                  <c:v>2.3900000000000001E-2</c:v>
                </c:pt>
                <c:pt idx="20">
                  <c:v>2.2800000000000001E-2</c:v>
                </c:pt>
                <c:pt idx="21">
                  <c:v>2.3E-2</c:v>
                </c:pt>
                <c:pt idx="22">
                  <c:v>2.4799999999999999E-2</c:v>
                </c:pt>
                <c:pt idx="23">
                  <c:v>2.5999999999999999E-2</c:v>
                </c:pt>
                <c:pt idx="24">
                  <c:v>2.7199999999999998E-2</c:v>
                </c:pt>
                <c:pt idx="25">
                  <c:v>2.7300000000000001E-2</c:v>
                </c:pt>
                <c:pt idx="26">
                  <c:v>2.7199999999999998E-2</c:v>
                </c:pt>
                <c:pt idx="27">
                  <c:v>2.7300000000000001E-2</c:v>
                </c:pt>
                <c:pt idx="28">
                  <c:v>2.69E-2</c:v>
                </c:pt>
                <c:pt idx="29">
                  <c:v>2.7300000000000001E-2</c:v>
                </c:pt>
                <c:pt idx="30">
                  <c:v>2.92E-2</c:v>
                </c:pt>
                <c:pt idx="31">
                  <c:v>2.8199999999999999E-2</c:v>
                </c:pt>
                <c:pt idx="32">
                  <c:v>2.7799999999999998E-2</c:v>
                </c:pt>
                <c:pt idx="33">
                  <c:v>2.7400000000000001E-2</c:v>
                </c:pt>
                <c:pt idx="34">
                  <c:v>2.8299999999999999E-2</c:v>
                </c:pt>
                <c:pt idx="35">
                  <c:v>2.87E-2</c:v>
                </c:pt>
                <c:pt idx="36">
                  <c:v>2.9100000000000001E-2</c:v>
                </c:pt>
                <c:pt idx="37">
                  <c:v>2.92E-2</c:v>
                </c:pt>
                <c:pt idx="38">
                  <c:v>2.8899999999999999E-2</c:v>
                </c:pt>
                <c:pt idx="39">
                  <c:v>2.9000000000000001E-2</c:v>
                </c:pt>
                <c:pt idx="40">
                  <c:v>2.93E-2</c:v>
                </c:pt>
                <c:pt idx="41">
                  <c:v>2.9899999999999999E-2</c:v>
                </c:pt>
                <c:pt idx="42">
                  <c:v>3.1800000000000002E-2</c:v>
                </c:pt>
                <c:pt idx="43">
                  <c:v>3.32E-2</c:v>
                </c:pt>
                <c:pt idx="44">
                  <c:v>3.3799999999999997E-2</c:v>
                </c:pt>
                <c:pt idx="45">
                  <c:v>3.4500000000000003E-2</c:v>
                </c:pt>
                <c:pt idx="46">
                  <c:v>3.5200000000000002E-2</c:v>
                </c:pt>
                <c:pt idx="47">
                  <c:v>3.5200000000000002E-2</c:v>
                </c:pt>
                <c:pt idx="48">
                  <c:v>3.5200000000000002E-2</c:v>
                </c:pt>
                <c:pt idx="49">
                  <c:v>3.5299999999999998E-2</c:v>
                </c:pt>
                <c:pt idx="50">
                  <c:v>3.5400000000000001E-2</c:v>
                </c:pt>
                <c:pt idx="51">
                  <c:v>3.4700000000000002E-2</c:v>
                </c:pt>
                <c:pt idx="52">
                  <c:v>3.4799999999999998E-2</c:v>
                </c:pt>
                <c:pt idx="53">
                  <c:v>3.4799999999999998E-2</c:v>
                </c:pt>
                <c:pt idx="54">
                  <c:v>3.4599999999999999E-2</c:v>
                </c:pt>
                <c:pt idx="55">
                  <c:v>3.5000000000000003E-2</c:v>
                </c:pt>
                <c:pt idx="56">
                  <c:v>3.5299999999999998E-2</c:v>
                </c:pt>
                <c:pt idx="57">
                  <c:v>3.5700000000000003E-2</c:v>
                </c:pt>
                <c:pt idx="58">
                  <c:v>3.6400000000000002E-2</c:v>
                </c:pt>
                <c:pt idx="59">
                  <c:v>3.8399999999999997E-2</c:v>
                </c:pt>
                <c:pt idx="60">
                  <c:v>3.8100000000000002E-2</c:v>
                </c:pt>
                <c:pt idx="61">
                  <c:v>3.9300000000000002E-2</c:v>
                </c:pt>
                <c:pt idx="62">
                  <c:v>3.9300000000000002E-2</c:v>
                </c:pt>
                <c:pt idx="63">
                  <c:v>3.9300000000000002E-2</c:v>
                </c:pt>
                <c:pt idx="64">
                  <c:v>3.8899999999999997E-2</c:v>
                </c:pt>
                <c:pt idx="65">
                  <c:v>3.7999999999999999E-2</c:v>
                </c:pt>
                <c:pt idx="66">
                  <c:v>3.8399999999999997E-2</c:v>
                </c:pt>
                <c:pt idx="67">
                  <c:v>3.8399999999999997E-2</c:v>
                </c:pt>
                <c:pt idx="68">
                  <c:v>3.9199999999999999E-2</c:v>
                </c:pt>
                <c:pt idx="69">
                  <c:v>4.0300000000000002E-2</c:v>
                </c:pt>
                <c:pt idx="70">
                  <c:v>4.0899999999999999E-2</c:v>
                </c:pt>
                <c:pt idx="71">
                  <c:v>4.3799999999999999E-2</c:v>
                </c:pt>
                <c:pt idx="72">
                  <c:v>4.5900000000000003E-2</c:v>
                </c:pt>
                <c:pt idx="73">
                  <c:v>4.65E-2</c:v>
                </c:pt>
                <c:pt idx="74">
                  <c:v>4.5900000000000003E-2</c:v>
                </c:pt>
                <c:pt idx="75">
                  <c:v>4.6199999999999998E-2</c:v>
                </c:pt>
                <c:pt idx="76">
                  <c:v>4.6399999999999997E-2</c:v>
                </c:pt>
                <c:pt idx="77">
                  <c:v>4.4999999999999998E-2</c:v>
                </c:pt>
                <c:pt idx="78">
                  <c:v>4.8000000000000001E-2</c:v>
                </c:pt>
                <c:pt idx="79">
                  <c:v>4.9599999999999998E-2</c:v>
                </c:pt>
                <c:pt idx="80">
                  <c:v>5.3699999999999998E-2</c:v>
                </c:pt>
                <c:pt idx="81">
                  <c:v>5.3499999999999999E-2</c:v>
                </c:pt>
                <c:pt idx="82">
                  <c:v>5.3199999999999997E-2</c:v>
                </c:pt>
                <c:pt idx="83">
                  <c:v>4.9599999999999998E-2</c:v>
                </c:pt>
                <c:pt idx="84">
                  <c:v>4.7199999999999999E-2</c:v>
                </c:pt>
                <c:pt idx="85">
                  <c:v>4.5600000000000002E-2</c:v>
                </c:pt>
                <c:pt idx="86">
                  <c:v>4.2599999999999999E-2</c:v>
                </c:pt>
                <c:pt idx="87">
                  <c:v>3.8399999999999997E-2</c:v>
                </c:pt>
                <c:pt idx="88">
                  <c:v>3.5999999999999997E-2</c:v>
                </c:pt>
                <c:pt idx="89">
                  <c:v>3.5400000000000001E-2</c:v>
                </c:pt>
                <c:pt idx="90">
                  <c:v>4.2099999999999999E-2</c:v>
                </c:pt>
                <c:pt idx="91">
                  <c:v>4.2700000000000002E-2</c:v>
                </c:pt>
                <c:pt idx="92">
                  <c:v>4.4200000000000003E-2</c:v>
                </c:pt>
                <c:pt idx="93">
                  <c:v>4.5600000000000002E-2</c:v>
                </c:pt>
                <c:pt idx="94">
                  <c:v>4.7300000000000002E-2</c:v>
                </c:pt>
                <c:pt idx="95">
                  <c:v>4.9700000000000001E-2</c:v>
                </c:pt>
                <c:pt idx="96">
                  <c:v>0.05</c:v>
                </c:pt>
                <c:pt idx="97">
                  <c:v>4.9799999999999997E-2</c:v>
                </c:pt>
                <c:pt idx="98">
                  <c:v>5.1700000000000003E-2</c:v>
                </c:pt>
                <c:pt idx="99">
                  <c:v>5.3800000000000001E-2</c:v>
                </c:pt>
                <c:pt idx="100">
                  <c:v>5.6599999999999998E-2</c:v>
                </c:pt>
                <c:pt idx="101">
                  <c:v>5.5199999999999999E-2</c:v>
                </c:pt>
                <c:pt idx="102">
                  <c:v>5.3100000000000001E-2</c:v>
                </c:pt>
                <c:pt idx="103">
                  <c:v>5.0900000000000001E-2</c:v>
                </c:pt>
                <c:pt idx="104">
                  <c:v>5.1900000000000002E-2</c:v>
                </c:pt>
                <c:pt idx="105">
                  <c:v>5.3499999999999999E-2</c:v>
                </c:pt>
                <c:pt idx="106">
                  <c:v>5.45E-2</c:v>
                </c:pt>
                <c:pt idx="107">
                  <c:v>5.96E-2</c:v>
                </c:pt>
                <c:pt idx="108">
                  <c:v>6.1400000000000003E-2</c:v>
                </c:pt>
                <c:pt idx="109">
                  <c:v>6.1199999999999997E-2</c:v>
                </c:pt>
                <c:pt idx="110">
                  <c:v>6.0199999999999997E-2</c:v>
                </c:pt>
                <c:pt idx="111">
                  <c:v>6.1100000000000002E-2</c:v>
                </c:pt>
                <c:pt idx="112">
                  <c:v>6.0400000000000002E-2</c:v>
                </c:pt>
                <c:pt idx="113">
                  <c:v>6.4399999999999999E-2</c:v>
                </c:pt>
                <c:pt idx="114">
                  <c:v>7.0000000000000007E-2</c:v>
                </c:pt>
                <c:pt idx="115">
                  <c:v>6.9800000000000001E-2</c:v>
                </c:pt>
                <c:pt idx="116">
                  <c:v>7.0900000000000005E-2</c:v>
                </c:pt>
                <c:pt idx="117">
                  <c:v>7.0000000000000007E-2</c:v>
                </c:pt>
                <c:pt idx="118">
                  <c:v>7.2400000000000006E-2</c:v>
                </c:pt>
                <c:pt idx="119">
                  <c:v>7.8200000000000006E-2</c:v>
                </c:pt>
                <c:pt idx="120">
                  <c:v>7.8700000000000006E-2</c:v>
                </c:pt>
                <c:pt idx="121">
                  <c:v>7.1300000000000002E-2</c:v>
                </c:pt>
                <c:pt idx="122">
                  <c:v>6.6299999999999998E-2</c:v>
                </c:pt>
                <c:pt idx="123">
                  <c:v>6.5100000000000005E-2</c:v>
                </c:pt>
                <c:pt idx="124">
                  <c:v>6.8400000000000002E-2</c:v>
                </c:pt>
                <c:pt idx="125">
                  <c:v>6.6799999999999998E-2</c:v>
                </c:pt>
                <c:pt idx="126">
                  <c:v>6.4500000000000002E-2</c:v>
                </c:pt>
                <c:pt idx="127">
                  <c:v>6.4100000000000004E-2</c:v>
                </c:pt>
                <c:pt idx="128">
                  <c:v>6.1199999999999997E-2</c:v>
                </c:pt>
                <c:pt idx="129">
                  <c:v>5.91E-2</c:v>
                </c:pt>
                <c:pt idx="130">
                  <c:v>5.28E-2</c:v>
                </c:pt>
                <c:pt idx="131">
                  <c:v>4.87E-2</c:v>
                </c:pt>
                <c:pt idx="132">
                  <c:v>4.4400000000000002E-2</c:v>
                </c:pt>
                <c:pt idx="133">
                  <c:v>3.6999999999999998E-2</c:v>
                </c:pt>
                <c:pt idx="134">
                  <c:v>3.3799999999999997E-2</c:v>
                </c:pt>
                <c:pt idx="135">
                  <c:v>3.8600000000000002E-2</c:v>
                </c:pt>
                <c:pt idx="136">
                  <c:v>4.1399999999999999E-2</c:v>
                </c:pt>
                <c:pt idx="137">
                  <c:v>4.7500000000000001E-2</c:v>
                </c:pt>
                <c:pt idx="138">
                  <c:v>5.3999999999999999E-2</c:v>
                </c:pt>
                <c:pt idx="139">
                  <c:v>4.9399999999999999E-2</c:v>
                </c:pt>
                <c:pt idx="140">
                  <c:v>4.6899999999999997E-2</c:v>
                </c:pt>
                <c:pt idx="141">
                  <c:v>4.4600000000000001E-2</c:v>
                </c:pt>
                <c:pt idx="142">
                  <c:v>4.2200000000000001E-2</c:v>
                </c:pt>
                <c:pt idx="143">
                  <c:v>4.0099999999999997E-2</c:v>
                </c:pt>
                <c:pt idx="144">
                  <c:v>3.3799999999999997E-2</c:v>
                </c:pt>
                <c:pt idx="145">
                  <c:v>3.2000000000000001E-2</c:v>
                </c:pt>
                <c:pt idx="146">
                  <c:v>3.73E-2</c:v>
                </c:pt>
                <c:pt idx="147">
                  <c:v>3.7100000000000001E-2</c:v>
                </c:pt>
                <c:pt idx="148">
                  <c:v>3.6900000000000002E-2</c:v>
                </c:pt>
                <c:pt idx="149">
                  <c:v>3.9100000000000003E-2</c:v>
                </c:pt>
                <c:pt idx="150">
                  <c:v>3.9800000000000002E-2</c:v>
                </c:pt>
                <c:pt idx="151">
                  <c:v>4.02E-2</c:v>
                </c:pt>
                <c:pt idx="152">
                  <c:v>4.6600000000000003E-2</c:v>
                </c:pt>
                <c:pt idx="153">
                  <c:v>4.7399999999999998E-2</c:v>
                </c:pt>
                <c:pt idx="154">
                  <c:v>4.7800000000000002E-2</c:v>
                </c:pt>
                <c:pt idx="155">
                  <c:v>5.0700000000000002E-2</c:v>
                </c:pt>
                <c:pt idx="156">
                  <c:v>5.4100000000000002E-2</c:v>
                </c:pt>
                <c:pt idx="157">
                  <c:v>5.6000000000000001E-2</c:v>
                </c:pt>
                <c:pt idx="158">
                  <c:v>6.0900000000000003E-2</c:v>
                </c:pt>
                <c:pt idx="159">
                  <c:v>6.2600000000000003E-2</c:v>
                </c:pt>
                <c:pt idx="160">
                  <c:v>6.3600000000000004E-2</c:v>
                </c:pt>
                <c:pt idx="161">
                  <c:v>7.1900000000000006E-2</c:v>
                </c:pt>
                <c:pt idx="162">
                  <c:v>8.0100000000000005E-2</c:v>
                </c:pt>
                <c:pt idx="163">
                  <c:v>8.6699999999999999E-2</c:v>
                </c:pt>
                <c:pt idx="164">
                  <c:v>8.2900000000000001E-2</c:v>
                </c:pt>
                <c:pt idx="165">
                  <c:v>7.22E-2</c:v>
                </c:pt>
                <c:pt idx="166">
                  <c:v>7.8299999999999995E-2</c:v>
                </c:pt>
                <c:pt idx="167">
                  <c:v>7.4499999999999997E-2</c:v>
                </c:pt>
                <c:pt idx="168">
                  <c:v>7.7700000000000005E-2</c:v>
                </c:pt>
                <c:pt idx="169">
                  <c:v>7.1199999999999999E-2</c:v>
                </c:pt>
                <c:pt idx="170">
                  <c:v>7.9600000000000004E-2</c:v>
                </c:pt>
                <c:pt idx="171">
                  <c:v>8.3299999999999999E-2</c:v>
                </c:pt>
                <c:pt idx="172">
                  <c:v>8.2299999999999998E-2</c:v>
                </c:pt>
                <c:pt idx="173">
                  <c:v>7.9000000000000001E-2</c:v>
                </c:pt>
                <c:pt idx="174">
                  <c:v>7.5499999999999998E-2</c:v>
                </c:pt>
                <c:pt idx="175">
                  <c:v>8.9599999999999999E-2</c:v>
                </c:pt>
                <c:pt idx="176">
                  <c:v>8.0600000000000005E-2</c:v>
                </c:pt>
                <c:pt idx="177">
                  <c:v>7.46E-2</c:v>
                </c:pt>
                <c:pt idx="178">
                  <c:v>7.4700000000000003E-2</c:v>
                </c:pt>
                <c:pt idx="179">
                  <c:v>7.1499999999999994E-2</c:v>
                </c:pt>
                <c:pt idx="180">
                  <c:v>6.2600000000000003E-2</c:v>
                </c:pt>
                <c:pt idx="181">
                  <c:v>5.5E-2</c:v>
                </c:pt>
                <c:pt idx="182">
                  <c:v>5.4899999999999997E-2</c:v>
                </c:pt>
                <c:pt idx="183">
                  <c:v>5.6099999999999997E-2</c:v>
                </c:pt>
                <c:pt idx="184">
                  <c:v>5.2299999999999999E-2</c:v>
                </c:pt>
                <c:pt idx="185">
                  <c:v>5.3400000000000003E-2</c:v>
                </c:pt>
                <c:pt idx="186">
                  <c:v>6.13E-2</c:v>
                </c:pt>
                <c:pt idx="187">
                  <c:v>6.4399999999999999E-2</c:v>
                </c:pt>
                <c:pt idx="188">
                  <c:v>6.4199999999999993E-2</c:v>
                </c:pt>
                <c:pt idx="189">
                  <c:v>5.96E-2</c:v>
                </c:pt>
                <c:pt idx="190">
                  <c:v>5.4800000000000001E-2</c:v>
                </c:pt>
                <c:pt idx="191">
                  <c:v>5.4399999999999997E-2</c:v>
                </c:pt>
                <c:pt idx="192">
                  <c:v>4.87E-2</c:v>
                </c:pt>
                <c:pt idx="193">
                  <c:v>4.8800000000000003E-2</c:v>
                </c:pt>
                <c:pt idx="194">
                  <c:v>0.05</c:v>
                </c:pt>
                <c:pt idx="195">
                  <c:v>4.8599999999999997E-2</c:v>
                </c:pt>
                <c:pt idx="196">
                  <c:v>5.1999999999999998E-2</c:v>
                </c:pt>
                <c:pt idx="197">
                  <c:v>5.4100000000000002E-2</c:v>
                </c:pt>
                <c:pt idx="198">
                  <c:v>5.2299999999999999E-2</c:v>
                </c:pt>
                <c:pt idx="199">
                  <c:v>5.1400000000000001E-2</c:v>
                </c:pt>
                <c:pt idx="200">
                  <c:v>5.0799999999999998E-2</c:v>
                </c:pt>
                <c:pt idx="201">
                  <c:v>4.9200000000000001E-2</c:v>
                </c:pt>
                <c:pt idx="202">
                  <c:v>4.7500000000000001E-2</c:v>
                </c:pt>
                <c:pt idx="203">
                  <c:v>4.3499999999999997E-2</c:v>
                </c:pt>
                <c:pt idx="204">
                  <c:v>4.6199999999999998E-2</c:v>
                </c:pt>
                <c:pt idx="205">
                  <c:v>4.6699999999999998E-2</c:v>
                </c:pt>
                <c:pt idx="206">
                  <c:v>4.5999999999999999E-2</c:v>
                </c:pt>
                <c:pt idx="207">
                  <c:v>4.5400000000000003E-2</c:v>
                </c:pt>
                <c:pt idx="208">
                  <c:v>4.9599999999999998E-2</c:v>
                </c:pt>
                <c:pt idx="209">
                  <c:v>5.0200000000000002E-2</c:v>
                </c:pt>
                <c:pt idx="210">
                  <c:v>5.1900000000000002E-2</c:v>
                </c:pt>
                <c:pt idx="211">
                  <c:v>5.4899999999999997E-2</c:v>
                </c:pt>
                <c:pt idx="212">
                  <c:v>5.8099999999999999E-2</c:v>
                </c:pt>
                <c:pt idx="213">
                  <c:v>6.1600000000000002E-2</c:v>
                </c:pt>
                <c:pt idx="214">
                  <c:v>6.0999999999999999E-2</c:v>
                </c:pt>
                <c:pt idx="215">
                  <c:v>6.0699999999999997E-2</c:v>
                </c:pt>
                <c:pt idx="216">
                  <c:v>6.4399999999999999E-2</c:v>
                </c:pt>
                <c:pt idx="217">
                  <c:v>6.4500000000000002E-2</c:v>
                </c:pt>
                <c:pt idx="218">
                  <c:v>6.2899999999999998E-2</c:v>
                </c:pt>
                <c:pt idx="219">
                  <c:v>6.2899999999999998E-2</c:v>
                </c:pt>
                <c:pt idx="220">
                  <c:v>6.4100000000000004E-2</c:v>
                </c:pt>
                <c:pt idx="221">
                  <c:v>6.7299999999999999E-2</c:v>
                </c:pt>
                <c:pt idx="222">
                  <c:v>7.0099999999999996E-2</c:v>
                </c:pt>
                <c:pt idx="223">
                  <c:v>7.0800000000000002E-2</c:v>
                </c:pt>
                <c:pt idx="224">
                  <c:v>7.85E-2</c:v>
                </c:pt>
                <c:pt idx="225">
                  <c:v>7.9899999999999999E-2</c:v>
                </c:pt>
                <c:pt idx="226">
                  <c:v>8.6400000000000005E-2</c:v>
                </c:pt>
                <c:pt idx="227">
                  <c:v>9.0800000000000006E-2</c:v>
                </c:pt>
                <c:pt idx="228">
                  <c:v>9.35E-2</c:v>
                </c:pt>
                <c:pt idx="229">
                  <c:v>9.3200000000000005E-2</c:v>
                </c:pt>
                <c:pt idx="230">
                  <c:v>9.4799999999999995E-2</c:v>
                </c:pt>
                <c:pt idx="231">
                  <c:v>9.4600000000000004E-2</c:v>
                </c:pt>
                <c:pt idx="232">
                  <c:v>9.6100000000000005E-2</c:v>
                </c:pt>
                <c:pt idx="233">
                  <c:v>9.06E-2</c:v>
                </c:pt>
                <c:pt idx="234">
                  <c:v>9.2399999999999996E-2</c:v>
                </c:pt>
                <c:pt idx="235">
                  <c:v>9.5200000000000007E-2</c:v>
                </c:pt>
                <c:pt idx="236">
                  <c:v>0.1026</c:v>
                </c:pt>
                <c:pt idx="237">
                  <c:v>0.11700000000000001</c:v>
                </c:pt>
                <c:pt idx="238">
                  <c:v>0.1179</c:v>
                </c:pt>
                <c:pt idx="239">
                  <c:v>0.12039999999999999</c:v>
                </c:pt>
                <c:pt idx="240">
                  <c:v>0.12</c:v>
                </c:pt>
                <c:pt idx="241">
                  <c:v>0.12859999999999999</c:v>
                </c:pt>
                <c:pt idx="242">
                  <c:v>0.152</c:v>
                </c:pt>
                <c:pt idx="243">
                  <c:v>0.13200000000000001</c:v>
                </c:pt>
                <c:pt idx="244">
                  <c:v>8.5800000000000001E-2</c:v>
                </c:pt>
                <c:pt idx="245">
                  <c:v>7.0699999999999999E-2</c:v>
                </c:pt>
                <c:pt idx="246">
                  <c:v>8.0600000000000005E-2</c:v>
                </c:pt>
                <c:pt idx="247">
                  <c:v>9.1300000000000006E-2</c:v>
                </c:pt>
                <c:pt idx="248">
                  <c:v>0.1027</c:v>
                </c:pt>
                <c:pt idx="249">
                  <c:v>0.1162</c:v>
                </c:pt>
                <c:pt idx="250">
                  <c:v>0.13730000000000001</c:v>
                </c:pt>
                <c:pt idx="251">
                  <c:v>0.15490000000000001</c:v>
                </c:pt>
                <c:pt idx="252">
                  <c:v>0.1502</c:v>
                </c:pt>
                <c:pt idx="253">
                  <c:v>0.1479</c:v>
                </c:pt>
                <c:pt idx="254">
                  <c:v>0.1336</c:v>
                </c:pt>
                <c:pt idx="255">
                  <c:v>0.13689999999999999</c:v>
                </c:pt>
                <c:pt idx="256">
                  <c:v>0.16300000000000001</c:v>
                </c:pt>
                <c:pt idx="257">
                  <c:v>0.14729999999999999</c:v>
                </c:pt>
                <c:pt idx="258">
                  <c:v>0.14949999999999999</c:v>
                </c:pt>
                <c:pt idx="259">
                  <c:v>0.15509999999999999</c:v>
                </c:pt>
                <c:pt idx="260">
                  <c:v>0.14699999999999999</c:v>
                </c:pt>
                <c:pt idx="261">
                  <c:v>0.13539999999999999</c:v>
                </c:pt>
                <c:pt idx="262">
                  <c:v>0.1086</c:v>
                </c:pt>
                <c:pt idx="263">
                  <c:v>0.1085</c:v>
                </c:pt>
                <c:pt idx="264">
                  <c:v>0.12280000000000001</c:v>
                </c:pt>
                <c:pt idx="265">
                  <c:v>0.1348</c:v>
                </c:pt>
                <c:pt idx="266">
                  <c:v>0.1268</c:v>
                </c:pt>
                <c:pt idx="267">
                  <c:v>0.127</c:v>
                </c:pt>
                <c:pt idx="268">
                  <c:v>0.12089999999999999</c:v>
                </c:pt>
                <c:pt idx="269">
                  <c:v>0.12470000000000001</c:v>
                </c:pt>
                <c:pt idx="270">
                  <c:v>0.1135</c:v>
                </c:pt>
                <c:pt idx="271">
                  <c:v>8.6800000000000002E-2</c:v>
                </c:pt>
                <c:pt idx="272">
                  <c:v>7.9200000000000007E-2</c:v>
                </c:pt>
                <c:pt idx="273">
                  <c:v>7.7100000000000002E-2</c:v>
                </c:pt>
                <c:pt idx="274">
                  <c:v>8.0699999999999994E-2</c:v>
                </c:pt>
                <c:pt idx="275">
                  <c:v>7.9399999999999998E-2</c:v>
                </c:pt>
                <c:pt idx="276">
                  <c:v>7.8600000000000003E-2</c:v>
                </c:pt>
                <c:pt idx="277">
                  <c:v>8.1100000000000005E-2</c:v>
                </c:pt>
                <c:pt idx="278">
                  <c:v>8.3500000000000005E-2</c:v>
                </c:pt>
                <c:pt idx="279">
                  <c:v>8.2100000000000006E-2</c:v>
                </c:pt>
                <c:pt idx="280">
                  <c:v>8.1900000000000001E-2</c:v>
                </c:pt>
                <c:pt idx="281">
                  <c:v>8.7900000000000006E-2</c:v>
                </c:pt>
                <c:pt idx="282">
                  <c:v>9.0800000000000006E-2</c:v>
                </c:pt>
                <c:pt idx="283">
                  <c:v>9.3399999999999997E-2</c:v>
                </c:pt>
                <c:pt idx="284">
                  <c:v>0.09</c:v>
                </c:pt>
                <c:pt idx="285">
                  <c:v>8.6400000000000005E-2</c:v>
                </c:pt>
                <c:pt idx="286">
                  <c:v>8.7599999999999997E-2</c:v>
                </c:pt>
                <c:pt idx="287">
                  <c:v>0.09</c:v>
                </c:pt>
                <c:pt idx="288">
                  <c:v>8.8999999999999996E-2</c:v>
                </c:pt>
                <c:pt idx="289">
                  <c:v>9.0899999999999995E-2</c:v>
                </c:pt>
                <c:pt idx="290">
                  <c:v>9.5200000000000007E-2</c:v>
                </c:pt>
                <c:pt idx="291">
                  <c:v>9.69E-2</c:v>
                </c:pt>
                <c:pt idx="292">
                  <c:v>9.8299999999999998E-2</c:v>
                </c:pt>
                <c:pt idx="293">
                  <c:v>9.8699999999999996E-2</c:v>
                </c:pt>
                <c:pt idx="294">
                  <c:v>0.1012</c:v>
                </c:pt>
                <c:pt idx="295">
                  <c:v>0.1047</c:v>
                </c:pt>
                <c:pt idx="296">
                  <c:v>0.1037</c:v>
                </c:pt>
                <c:pt idx="297">
                  <c:v>9.74E-2</c:v>
                </c:pt>
                <c:pt idx="298">
                  <c:v>8.6099999999999996E-2</c:v>
                </c:pt>
                <c:pt idx="299">
                  <c:v>8.0600000000000005E-2</c:v>
                </c:pt>
                <c:pt idx="300">
                  <c:v>7.7600000000000002E-2</c:v>
                </c:pt>
                <c:pt idx="301">
                  <c:v>8.2699999999999996E-2</c:v>
                </c:pt>
                <c:pt idx="302">
                  <c:v>8.5199999999999998E-2</c:v>
                </c:pt>
                <c:pt idx="303">
                  <c:v>7.9500000000000001E-2</c:v>
                </c:pt>
                <c:pt idx="304">
                  <c:v>7.4800000000000005E-2</c:v>
                </c:pt>
                <c:pt idx="305">
                  <c:v>6.9500000000000006E-2</c:v>
                </c:pt>
                <c:pt idx="306">
                  <c:v>7.0800000000000002E-2</c:v>
                </c:pt>
                <c:pt idx="307">
                  <c:v>7.1400000000000005E-2</c:v>
                </c:pt>
                <c:pt idx="308">
                  <c:v>7.0999999999999994E-2</c:v>
                </c:pt>
                <c:pt idx="309">
                  <c:v>7.1599999999999997E-2</c:v>
                </c:pt>
                <c:pt idx="310">
                  <c:v>7.2400000000000006E-2</c:v>
                </c:pt>
                <c:pt idx="311">
                  <c:v>7.0999999999999994E-2</c:v>
                </c:pt>
                <c:pt idx="312">
                  <c:v>7.0699999999999999E-2</c:v>
                </c:pt>
                <c:pt idx="313">
                  <c:v>7.0599999999999996E-2</c:v>
                </c:pt>
                <c:pt idx="314">
                  <c:v>6.5600000000000006E-2</c:v>
                </c:pt>
                <c:pt idx="315">
                  <c:v>6.0600000000000001E-2</c:v>
                </c:pt>
                <c:pt idx="316">
                  <c:v>6.1499999999999999E-2</c:v>
                </c:pt>
                <c:pt idx="317">
                  <c:v>6.2100000000000002E-2</c:v>
                </c:pt>
                <c:pt idx="318">
                  <c:v>5.8299999999999998E-2</c:v>
                </c:pt>
                <c:pt idx="319">
                  <c:v>5.5300000000000002E-2</c:v>
                </c:pt>
                <c:pt idx="320">
                  <c:v>5.21E-2</c:v>
                </c:pt>
                <c:pt idx="321">
                  <c:v>5.1799999999999999E-2</c:v>
                </c:pt>
                <c:pt idx="322">
                  <c:v>5.3499999999999999E-2</c:v>
                </c:pt>
                <c:pt idx="323">
                  <c:v>5.5300000000000002E-2</c:v>
                </c:pt>
                <c:pt idx="324">
                  <c:v>5.4300000000000001E-2</c:v>
                </c:pt>
                <c:pt idx="325">
                  <c:v>5.5899999999999998E-2</c:v>
                </c:pt>
                <c:pt idx="326">
                  <c:v>5.5899999999999998E-2</c:v>
                </c:pt>
                <c:pt idx="327">
                  <c:v>5.6399999999999999E-2</c:v>
                </c:pt>
                <c:pt idx="328">
                  <c:v>5.6599999999999998E-2</c:v>
                </c:pt>
                <c:pt idx="329">
                  <c:v>5.67E-2</c:v>
                </c:pt>
                <c:pt idx="330">
                  <c:v>5.6899999999999999E-2</c:v>
                </c:pt>
                <c:pt idx="331">
                  <c:v>6.0400000000000002E-2</c:v>
                </c:pt>
                <c:pt idx="332">
                  <c:v>6.4000000000000001E-2</c:v>
                </c:pt>
                <c:pt idx="333">
                  <c:v>6.13E-2</c:v>
                </c:pt>
                <c:pt idx="334">
                  <c:v>5.6899999999999999E-2</c:v>
                </c:pt>
                <c:pt idx="335">
                  <c:v>5.7700000000000001E-2</c:v>
                </c:pt>
                <c:pt idx="336">
                  <c:v>5.8099999999999999E-2</c:v>
                </c:pt>
                <c:pt idx="337">
                  <c:v>5.6599999999999998E-2</c:v>
                </c:pt>
                <c:pt idx="338">
                  <c:v>5.7000000000000002E-2</c:v>
                </c:pt>
                <c:pt idx="339">
                  <c:v>5.91E-2</c:v>
                </c:pt>
                <c:pt idx="340">
                  <c:v>6.2600000000000003E-2</c:v>
                </c:pt>
                <c:pt idx="341">
                  <c:v>6.4600000000000005E-2</c:v>
                </c:pt>
                <c:pt idx="342">
                  <c:v>6.7299999999999999E-2</c:v>
                </c:pt>
                <c:pt idx="343">
                  <c:v>7.0599999999999996E-2</c:v>
                </c:pt>
                <c:pt idx="344">
                  <c:v>7.2400000000000006E-2</c:v>
                </c:pt>
                <c:pt idx="345">
                  <c:v>7.3499999999999996E-2</c:v>
                </c:pt>
                <c:pt idx="346">
                  <c:v>7.7600000000000002E-2</c:v>
                </c:pt>
                <c:pt idx="347">
                  <c:v>8.0699999999999994E-2</c:v>
                </c:pt>
                <c:pt idx="348">
                  <c:v>8.2699999999999996E-2</c:v>
                </c:pt>
                <c:pt idx="349">
                  <c:v>8.5300000000000001E-2</c:v>
                </c:pt>
                <c:pt idx="350">
                  <c:v>8.8200000000000001E-2</c:v>
                </c:pt>
                <c:pt idx="351">
                  <c:v>8.6499999999999994E-2</c:v>
                </c:pt>
                <c:pt idx="352">
                  <c:v>8.43E-2</c:v>
                </c:pt>
                <c:pt idx="353">
                  <c:v>8.1500000000000003E-2</c:v>
                </c:pt>
                <c:pt idx="354">
                  <c:v>7.8799999999999995E-2</c:v>
                </c:pt>
                <c:pt idx="355">
                  <c:v>7.9000000000000001E-2</c:v>
                </c:pt>
                <c:pt idx="356">
                  <c:v>7.7499999999999999E-2</c:v>
                </c:pt>
                <c:pt idx="357">
                  <c:v>7.6399999999999996E-2</c:v>
                </c:pt>
                <c:pt idx="358">
                  <c:v>7.6899999999999996E-2</c:v>
                </c:pt>
                <c:pt idx="359">
                  <c:v>7.6300000000000007E-2</c:v>
                </c:pt>
                <c:pt idx="360">
                  <c:v>7.6399999999999996E-2</c:v>
                </c:pt>
                <c:pt idx="361">
                  <c:v>7.7399999999999997E-2</c:v>
                </c:pt>
                <c:pt idx="362">
                  <c:v>7.9000000000000001E-2</c:v>
                </c:pt>
                <c:pt idx="363">
                  <c:v>7.7700000000000005E-2</c:v>
                </c:pt>
                <c:pt idx="364">
                  <c:v>7.7399999999999997E-2</c:v>
                </c:pt>
                <c:pt idx="365">
                  <c:v>7.7299999999999994E-2</c:v>
                </c:pt>
                <c:pt idx="366">
                  <c:v>7.6200000000000004E-2</c:v>
                </c:pt>
                <c:pt idx="367">
                  <c:v>7.4499999999999997E-2</c:v>
                </c:pt>
                <c:pt idx="368">
                  <c:v>7.3599999999999999E-2</c:v>
                </c:pt>
                <c:pt idx="369">
                  <c:v>7.17E-2</c:v>
                </c:pt>
                <c:pt idx="370">
                  <c:v>7.0599999999999996E-2</c:v>
                </c:pt>
                <c:pt idx="371">
                  <c:v>6.7400000000000002E-2</c:v>
                </c:pt>
                <c:pt idx="372">
                  <c:v>6.2199999999999998E-2</c:v>
                </c:pt>
                <c:pt idx="373">
                  <c:v>5.9400000000000001E-2</c:v>
                </c:pt>
                <c:pt idx="374">
                  <c:v>5.91E-2</c:v>
                </c:pt>
                <c:pt idx="375">
                  <c:v>5.6500000000000002E-2</c:v>
                </c:pt>
                <c:pt idx="376">
                  <c:v>5.4600000000000003E-2</c:v>
                </c:pt>
                <c:pt idx="377">
                  <c:v>5.57E-2</c:v>
                </c:pt>
                <c:pt idx="378">
                  <c:v>5.5800000000000002E-2</c:v>
                </c:pt>
                <c:pt idx="379">
                  <c:v>5.33E-2</c:v>
                </c:pt>
                <c:pt idx="380">
                  <c:v>5.2200000000000003E-2</c:v>
                </c:pt>
                <c:pt idx="381">
                  <c:v>4.99E-2</c:v>
                </c:pt>
                <c:pt idx="382">
                  <c:v>4.5600000000000002E-2</c:v>
                </c:pt>
                <c:pt idx="383">
                  <c:v>4.07E-2</c:v>
                </c:pt>
                <c:pt idx="384">
                  <c:v>3.7999999999999999E-2</c:v>
                </c:pt>
                <c:pt idx="385">
                  <c:v>3.8399999999999997E-2</c:v>
                </c:pt>
                <c:pt idx="386">
                  <c:v>4.0399999999999998E-2</c:v>
                </c:pt>
                <c:pt idx="387">
                  <c:v>3.7499999999999999E-2</c:v>
                </c:pt>
                <c:pt idx="388">
                  <c:v>3.6299999999999999E-2</c:v>
                </c:pt>
                <c:pt idx="389">
                  <c:v>3.6600000000000001E-2</c:v>
                </c:pt>
                <c:pt idx="390">
                  <c:v>3.2099999999999997E-2</c:v>
                </c:pt>
                <c:pt idx="391">
                  <c:v>3.1300000000000001E-2</c:v>
                </c:pt>
                <c:pt idx="392">
                  <c:v>2.9100000000000001E-2</c:v>
                </c:pt>
                <c:pt idx="393">
                  <c:v>2.86E-2</c:v>
                </c:pt>
                <c:pt idx="394">
                  <c:v>3.1300000000000001E-2</c:v>
                </c:pt>
                <c:pt idx="395">
                  <c:v>3.2199999999999999E-2</c:v>
                </c:pt>
                <c:pt idx="396">
                  <c:v>0.03</c:v>
                </c:pt>
                <c:pt idx="397">
                  <c:v>2.93E-2</c:v>
                </c:pt>
                <c:pt idx="398">
                  <c:v>2.9499999999999998E-2</c:v>
                </c:pt>
                <c:pt idx="399">
                  <c:v>2.87E-2</c:v>
                </c:pt>
                <c:pt idx="400">
                  <c:v>2.9600000000000001E-2</c:v>
                </c:pt>
                <c:pt idx="401">
                  <c:v>3.0700000000000002E-2</c:v>
                </c:pt>
                <c:pt idx="402">
                  <c:v>3.04E-2</c:v>
                </c:pt>
                <c:pt idx="403">
                  <c:v>3.0200000000000001E-2</c:v>
                </c:pt>
                <c:pt idx="404">
                  <c:v>2.9499999999999998E-2</c:v>
                </c:pt>
                <c:pt idx="405">
                  <c:v>3.0200000000000001E-2</c:v>
                </c:pt>
                <c:pt idx="406">
                  <c:v>3.1E-2</c:v>
                </c:pt>
                <c:pt idx="407">
                  <c:v>3.0599999999999999E-2</c:v>
                </c:pt>
                <c:pt idx="408">
                  <c:v>2.98E-2</c:v>
                </c:pt>
                <c:pt idx="409">
                  <c:v>3.2500000000000001E-2</c:v>
                </c:pt>
                <c:pt idx="410">
                  <c:v>3.5000000000000003E-2</c:v>
                </c:pt>
                <c:pt idx="411">
                  <c:v>3.6799999999999999E-2</c:v>
                </c:pt>
                <c:pt idx="412">
                  <c:v>4.1399999999999999E-2</c:v>
                </c:pt>
                <c:pt idx="413">
                  <c:v>4.1399999999999999E-2</c:v>
                </c:pt>
                <c:pt idx="414">
                  <c:v>4.3299999999999998E-2</c:v>
                </c:pt>
                <c:pt idx="415">
                  <c:v>4.48E-2</c:v>
                </c:pt>
                <c:pt idx="416">
                  <c:v>4.6199999999999998E-2</c:v>
                </c:pt>
                <c:pt idx="417">
                  <c:v>4.9500000000000002E-2</c:v>
                </c:pt>
                <c:pt idx="418">
                  <c:v>5.2900000000000003E-2</c:v>
                </c:pt>
                <c:pt idx="419">
                  <c:v>5.6000000000000001E-2</c:v>
                </c:pt>
                <c:pt idx="420">
                  <c:v>5.7099999999999998E-2</c:v>
                </c:pt>
                <c:pt idx="421">
                  <c:v>5.7700000000000001E-2</c:v>
                </c:pt>
                <c:pt idx="422">
                  <c:v>5.7299999999999997E-2</c:v>
                </c:pt>
                <c:pt idx="423">
                  <c:v>5.6500000000000002E-2</c:v>
                </c:pt>
                <c:pt idx="424">
                  <c:v>5.67E-2</c:v>
                </c:pt>
                <c:pt idx="425">
                  <c:v>5.4699999999999999E-2</c:v>
                </c:pt>
                <c:pt idx="426">
                  <c:v>5.4199999999999998E-2</c:v>
                </c:pt>
                <c:pt idx="427">
                  <c:v>5.3999999999999999E-2</c:v>
                </c:pt>
                <c:pt idx="428">
                  <c:v>5.28E-2</c:v>
                </c:pt>
                <c:pt idx="429">
                  <c:v>5.28E-2</c:v>
                </c:pt>
                <c:pt idx="430">
                  <c:v>5.3600000000000002E-2</c:v>
                </c:pt>
                <c:pt idx="431">
                  <c:v>5.1400000000000001E-2</c:v>
                </c:pt>
                <c:pt idx="432">
                  <c:v>0.05</c:v>
                </c:pt>
                <c:pt idx="433">
                  <c:v>4.8300000000000003E-2</c:v>
                </c:pt>
                <c:pt idx="434">
                  <c:v>4.9599999999999998E-2</c:v>
                </c:pt>
                <c:pt idx="435">
                  <c:v>4.9500000000000002E-2</c:v>
                </c:pt>
                <c:pt idx="436">
                  <c:v>5.0200000000000002E-2</c:v>
                </c:pt>
                <c:pt idx="437">
                  <c:v>5.0900000000000001E-2</c:v>
                </c:pt>
                <c:pt idx="438">
                  <c:v>5.1499999999999997E-2</c:v>
                </c:pt>
                <c:pt idx="439">
                  <c:v>5.0500000000000003E-2</c:v>
                </c:pt>
                <c:pt idx="440">
                  <c:v>5.0900000000000001E-2</c:v>
                </c:pt>
                <c:pt idx="441">
                  <c:v>4.99E-2</c:v>
                </c:pt>
                <c:pt idx="442">
                  <c:v>5.0299999999999997E-2</c:v>
                </c:pt>
                <c:pt idx="443">
                  <c:v>4.9099999999999998E-2</c:v>
                </c:pt>
                <c:pt idx="444">
                  <c:v>5.0299999999999997E-2</c:v>
                </c:pt>
                <c:pt idx="445">
                  <c:v>5.0099999999999999E-2</c:v>
                </c:pt>
                <c:pt idx="446">
                  <c:v>5.1400000000000001E-2</c:v>
                </c:pt>
                <c:pt idx="447">
                  <c:v>5.16E-2</c:v>
                </c:pt>
                <c:pt idx="448">
                  <c:v>5.0500000000000003E-2</c:v>
                </c:pt>
                <c:pt idx="449">
                  <c:v>4.9299999999999997E-2</c:v>
                </c:pt>
                <c:pt idx="450">
                  <c:v>5.0500000000000003E-2</c:v>
                </c:pt>
                <c:pt idx="451">
                  <c:v>5.1400000000000001E-2</c:v>
                </c:pt>
                <c:pt idx="452">
                  <c:v>4.9500000000000002E-2</c:v>
                </c:pt>
                <c:pt idx="453">
                  <c:v>4.9700000000000001E-2</c:v>
                </c:pt>
                <c:pt idx="454">
                  <c:v>5.1400000000000001E-2</c:v>
                </c:pt>
                <c:pt idx="455">
                  <c:v>5.16E-2</c:v>
                </c:pt>
                <c:pt idx="456">
                  <c:v>5.04E-2</c:v>
                </c:pt>
                <c:pt idx="457">
                  <c:v>5.0900000000000001E-2</c:v>
                </c:pt>
                <c:pt idx="458">
                  <c:v>5.0299999999999997E-2</c:v>
                </c:pt>
                <c:pt idx="459">
                  <c:v>4.9500000000000002E-2</c:v>
                </c:pt>
                <c:pt idx="460">
                  <c:v>0.05</c:v>
                </c:pt>
                <c:pt idx="461">
                  <c:v>4.9799999999999997E-2</c:v>
                </c:pt>
                <c:pt idx="462">
                  <c:v>4.9599999999999998E-2</c:v>
                </c:pt>
                <c:pt idx="463">
                  <c:v>4.9000000000000002E-2</c:v>
                </c:pt>
                <c:pt idx="464">
                  <c:v>4.6100000000000002E-2</c:v>
                </c:pt>
                <c:pt idx="465">
                  <c:v>3.9600000000000003E-2</c:v>
                </c:pt>
                <c:pt idx="466">
                  <c:v>4.41E-2</c:v>
                </c:pt>
                <c:pt idx="467">
                  <c:v>4.3900000000000002E-2</c:v>
                </c:pt>
                <c:pt idx="468">
                  <c:v>4.3400000000000001E-2</c:v>
                </c:pt>
                <c:pt idx="469">
                  <c:v>4.4400000000000002E-2</c:v>
                </c:pt>
                <c:pt idx="470">
                  <c:v>4.4400000000000002E-2</c:v>
                </c:pt>
                <c:pt idx="471">
                  <c:v>4.2900000000000001E-2</c:v>
                </c:pt>
                <c:pt idx="472">
                  <c:v>4.4999999999999998E-2</c:v>
                </c:pt>
                <c:pt idx="473">
                  <c:v>4.5699999999999998E-2</c:v>
                </c:pt>
                <c:pt idx="474">
                  <c:v>4.5499999999999999E-2</c:v>
                </c:pt>
                <c:pt idx="475">
                  <c:v>4.7199999999999999E-2</c:v>
                </c:pt>
                <c:pt idx="476">
                  <c:v>4.6800000000000001E-2</c:v>
                </c:pt>
                <c:pt idx="477">
                  <c:v>4.8599999999999997E-2</c:v>
                </c:pt>
                <c:pt idx="478">
                  <c:v>5.0700000000000002E-2</c:v>
                </c:pt>
                <c:pt idx="479">
                  <c:v>5.1999999999999998E-2</c:v>
                </c:pt>
                <c:pt idx="480">
                  <c:v>5.3199999999999997E-2</c:v>
                </c:pt>
                <c:pt idx="481">
                  <c:v>5.5500000000000001E-2</c:v>
                </c:pt>
                <c:pt idx="482">
                  <c:v>5.6899999999999999E-2</c:v>
                </c:pt>
                <c:pt idx="483">
                  <c:v>5.6599999999999998E-2</c:v>
                </c:pt>
                <c:pt idx="484">
                  <c:v>5.79E-2</c:v>
                </c:pt>
                <c:pt idx="485">
                  <c:v>5.6899999999999999E-2</c:v>
                </c:pt>
                <c:pt idx="486">
                  <c:v>5.96E-2</c:v>
                </c:pt>
                <c:pt idx="487">
                  <c:v>6.0900000000000003E-2</c:v>
                </c:pt>
                <c:pt idx="488">
                  <c:v>0.06</c:v>
                </c:pt>
                <c:pt idx="489">
                  <c:v>6.1100000000000002E-2</c:v>
                </c:pt>
                <c:pt idx="490">
                  <c:v>6.1699999999999998E-2</c:v>
                </c:pt>
                <c:pt idx="491">
                  <c:v>5.7700000000000001E-2</c:v>
                </c:pt>
                <c:pt idx="492">
                  <c:v>5.1499999999999997E-2</c:v>
                </c:pt>
                <c:pt idx="493">
                  <c:v>4.8800000000000003E-2</c:v>
                </c:pt>
                <c:pt idx="494">
                  <c:v>4.4200000000000003E-2</c:v>
                </c:pt>
                <c:pt idx="495">
                  <c:v>3.8699999999999998E-2</c:v>
                </c:pt>
                <c:pt idx="496">
                  <c:v>3.6200000000000003E-2</c:v>
                </c:pt>
                <c:pt idx="497">
                  <c:v>3.49E-2</c:v>
                </c:pt>
                <c:pt idx="498">
                  <c:v>3.5099999999999999E-2</c:v>
                </c:pt>
                <c:pt idx="499">
                  <c:v>3.3599999999999998E-2</c:v>
                </c:pt>
                <c:pt idx="500">
                  <c:v>2.64E-2</c:v>
                </c:pt>
                <c:pt idx="501">
                  <c:v>2.1600000000000001E-2</c:v>
                </c:pt>
                <c:pt idx="502">
                  <c:v>1.8700000000000001E-2</c:v>
                </c:pt>
                <c:pt idx="503">
                  <c:v>1.6899999999999998E-2</c:v>
                </c:pt>
                <c:pt idx="504">
                  <c:v>1.6500000000000001E-2</c:v>
                </c:pt>
                <c:pt idx="505">
                  <c:v>1.7299999999999999E-2</c:v>
                </c:pt>
                <c:pt idx="506">
                  <c:v>1.7899999999999999E-2</c:v>
                </c:pt>
                <c:pt idx="507">
                  <c:v>1.72E-2</c:v>
                </c:pt>
                <c:pt idx="508">
                  <c:v>1.7299999999999999E-2</c:v>
                </c:pt>
                <c:pt idx="509">
                  <c:v>1.7000000000000001E-2</c:v>
                </c:pt>
                <c:pt idx="510">
                  <c:v>1.6799999999999999E-2</c:v>
                </c:pt>
                <c:pt idx="511">
                  <c:v>1.6199999999999999E-2</c:v>
                </c:pt>
                <c:pt idx="512">
                  <c:v>1.6299999999999999E-2</c:v>
                </c:pt>
                <c:pt idx="513">
                  <c:v>1.5800000000000002E-2</c:v>
                </c:pt>
                <c:pt idx="514">
                  <c:v>1.23E-2</c:v>
                </c:pt>
                <c:pt idx="515">
                  <c:v>1.1900000000000001E-2</c:v>
                </c:pt>
                <c:pt idx="516">
                  <c:v>1.17E-2</c:v>
                </c:pt>
                <c:pt idx="517">
                  <c:v>1.17E-2</c:v>
                </c:pt>
                <c:pt idx="518">
                  <c:v>1.1299999999999999E-2</c:v>
                </c:pt>
                <c:pt idx="519">
                  <c:v>1.1299999999999999E-2</c:v>
                </c:pt>
                <c:pt idx="520">
                  <c:v>1.0699999999999999E-2</c:v>
                </c:pt>
                <c:pt idx="521">
                  <c:v>9.1999999999999998E-3</c:v>
                </c:pt>
                <c:pt idx="522">
                  <c:v>8.9999999999999993E-3</c:v>
                </c:pt>
                <c:pt idx="523">
                  <c:v>9.4999999999999998E-3</c:v>
                </c:pt>
                <c:pt idx="524">
                  <c:v>9.4000000000000004E-3</c:v>
                </c:pt>
                <c:pt idx="525">
                  <c:v>9.1999999999999998E-3</c:v>
                </c:pt>
                <c:pt idx="526">
                  <c:v>9.2999999999999992E-3</c:v>
                </c:pt>
                <c:pt idx="527">
                  <c:v>8.9999999999999993E-3</c:v>
                </c:pt>
                <c:pt idx="528">
                  <c:v>8.8000000000000005E-3</c:v>
                </c:pt>
                <c:pt idx="529">
                  <c:v>9.2999999999999992E-3</c:v>
                </c:pt>
                <c:pt idx="530">
                  <c:v>9.4000000000000004E-3</c:v>
                </c:pt>
                <c:pt idx="531">
                  <c:v>9.4000000000000004E-3</c:v>
                </c:pt>
                <c:pt idx="532">
                  <c:v>1.0200000000000001E-2</c:v>
                </c:pt>
                <c:pt idx="533">
                  <c:v>1.2699999999999999E-2</c:v>
                </c:pt>
                <c:pt idx="534">
                  <c:v>1.3299999999999999E-2</c:v>
                </c:pt>
                <c:pt idx="535">
                  <c:v>1.4800000000000001E-2</c:v>
                </c:pt>
                <c:pt idx="536">
                  <c:v>1.6500000000000001E-2</c:v>
                </c:pt>
                <c:pt idx="537">
                  <c:v>1.7600000000000001E-2</c:v>
                </c:pt>
                <c:pt idx="538">
                  <c:v>2.07E-2</c:v>
                </c:pt>
                <c:pt idx="539">
                  <c:v>2.1899999999999999E-2</c:v>
                </c:pt>
                <c:pt idx="540">
                  <c:v>2.3300000000000001E-2</c:v>
                </c:pt>
                <c:pt idx="541">
                  <c:v>2.5399999999999999E-2</c:v>
                </c:pt>
                <c:pt idx="542">
                  <c:v>2.7400000000000001E-2</c:v>
                </c:pt>
                <c:pt idx="543">
                  <c:v>2.7799999999999998E-2</c:v>
                </c:pt>
                <c:pt idx="544">
                  <c:v>2.8400000000000002E-2</c:v>
                </c:pt>
                <c:pt idx="545">
                  <c:v>2.9700000000000001E-2</c:v>
                </c:pt>
                <c:pt idx="546">
                  <c:v>3.2199999999999999E-2</c:v>
                </c:pt>
                <c:pt idx="547">
                  <c:v>3.44E-2</c:v>
                </c:pt>
                <c:pt idx="548">
                  <c:v>3.4200000000000001E-2</c:v>
                </c:pt>
                <c:pt idx="549">
                  <c:v>3.7100000000000001E-2</c:v>
                </c:pt>
                <c:pt idx="550">
                  <c:v>3.8800000000000001E-2</c:v>
                </c:pt>
                <c:pt idx="551">
                  <c:v>3.8899999999999997E-2</c:v>
                </c:pt>
                <c:pt idx="552">
                  <c:v>4.24E-2</c:v>
                </c:pt>
                <c:pt idx="553">
                  <c:v>4.4299999999999999E-2</c:v>
                </c:pt>
                <c:pt idx="554">
                  <c:v>4.5100000000000001E-2</c:v>
                </c:pt>
                <c:pt idx="555">
                  <c:v>4.5999999999999999E-2</c:v>
                </c:pt>
                <c:pt idx="556">
                  <c:v>4.7199999999999999E-2</c:v>
                </c:pt>
                <c:pt idx="557">
                  <c:v>4.7899999999999998E-2</c:v>
                </c:pt>
                <c:pt idx="558">
                  <c:v>4.9500000000000002E-2</c:v>
                </c:pt>
                <c:pt idx="559">
                  <c:v>4.9599999999999998E-2</c:v>
                </c:pt>
                <c:pt idx="560">
                  <c:v>4.8099999999999997E-2</c:v>
                </c:pt>
                <c:pt idx="561">
                  <c:v>4.9200000000000001E-2</c:v>
                </c:pt>
                <c:pt idx="562">
                  <c:v>4.9399999999999999E-2</c:v>
                </c:pt>
                <c:pt idx="563">
                  <c:v>4.8500000000000001E-2</c:v>
                </c:pt>
                <c:pt idx="564">
                  <c:v>4.9799999999999997E-2</c:v>
                </c:pt>
                <c:pt idx="565">
                  <c:v>5.0299999999999997E-2</c:v>
                </c:pt>
                <c:pt idx="566">
                  <c:v>4.9399999999999999E-2</c:v>
                </c:pt>
                <c:pt idx="567">
                  <c:v>4.87E-2</c:v>
                </c:pt>
                <c:pt idx="568">
                  <c:v>4.7300000000000002E-2</c:v>
                </c:pt>
                <c:pt idx="569">
                  <c:v>4.6100000000000002E-2</c:v>
                </c:pt>
                <c:pt idx="570">
                  <c:v>4.82E-2</c:v>
                </c:pt>
                <c:pt idx="571">
                  <c:v>4.2000000000000003E-2</c:v>
                </c:pt>
                <c:pt idx="572">
                  <c:v>3.8899999999999997E-2</c:v>
                </c:pt>
                <c:pt idx="573">
                  <c:v>3.9E-2</c:v>
                </c:pt>
                <c:pt idx="574">
                  <c:v>3.27E-2</c:v>
                </c:pt>
                <c:pt idx="575">
                  <c:v>0.03</c:v>
                </c:pt>
                <c:pt idx="576">
                  <c:v>2.75E-2</c:v>
                </c:pt>
                <c:pt idx="577">
                  <c:v>2.12E-2</c:v>
                </c:pt>
                <c:pt idx="578">
                  <c:v>1.26E-2</c:v>
                </c:pt>
                <c:pt idx="579">
                  <c:v>1.29E-2</c:v>
                </c:pt>
                <c:pt idx="580">
                  <c:v>1.7299999999999999E-2</c:v>
                </c:pt>
                <c:pt idx="581">
                  <c:v>1.8599999999999998E-2</c:v>
                </c:pt>
                <c:pt idx="582">
                  <c:v>1.6299999999999999E-2</c:v>
                </c:pt>
                <c:pt idx="583">
                  <c:v>1.72E-2</c:v>
                </c:pt>
                <c:pt idx="584">
                  <c:v>1.1299999999999999E-2</c:v>
                </c:pt>
                <c:pt idx="585">
                  <c:v>6.7000000000000002E-3</c:v>
                </c:pt>
                <c:pt idx="586">
                  <c:v>1.9E-3</c:v>
                </c:pt>
                <c:pt idx="587">
                  <c:v>2.9999999999999997E-4</c:v>
                </c:pt>
                <c:pt idx="588">
                  <c:v>1.2999999999999999E-3</c:v>
                </c:pt>
                <c:pt idx="589">
                  <c:v>3.0000000000000001E-3</c:v>
                </c:pt>
                <c:pt idx="590">
                  <c:v>2.0999999999999999E-3</c:v>
                </c:pt>
                <c:pt idx="591">
                  <c:v>1.6000000000000001E-3</c:v>
                </c:pt>
                <c:pt idx="592">
                  <c:v>1.8E-3</c:v>
                </c:pt>
                <c:pt idx="593">
                  <c:v>1.8E-3</c:v>
                </c:pt>
                <c:pt idx="594">
                  <c:v>1.8E-3</c:v>
                </c:pt>
                <c:pt idx="595">
                  <c:v>1.6999999999999999E-3</c:v>
                </c:pt>
                <c:pt idx="596">
                  <c:v>1.1999999999999999E-3</c:v>
                </c:pt>
                <c:pt idx="597">
                  <c:v>6.9999999999999999E-4</c:v>
                </c:pt>
                <c:pt idx="598">
                  <c:v>5.0000000000000001E-4</c:v>
                </c:pt>
                <c:pt idx="599">
                  <c:v>5.0000000000000001E-4</c:v>
                </c:pt>
                <c:pt idx="600">
                  <c:v>5.9999999999999995E-4</c:v>
                </c:pt>
                <c:pt idx="601">
                  <c:v>1.1000000000000001E-3</c:v>
                </c:pt>
                <c:pt idx="602">
                  <c:v>1.5E-3</c:v>
                </c:pt>
                <c:pt idx="603">
                  <c:v>1.6000000000000001E-3</c:v>
                </c:pt>
                <c:pt idx="604">
                  <c:v>1.6000000000000001E-3</c:v>
                </c:pt>
                <c:pt idx="605">
                  <c:v>1.1999999999999999E-3</c:v>
                </c:pt>
                <c:pt idx="606">
                  <c:v>1.6000000000000001E-3</c:v>
                </c:pt>
                <c:pt idx="607">
                  <c:v>1.6000000000000001E-3</c:v>
                </c:pt>
                <c:pt idx="608">
                  <c:v>1.5E-3</c:v>
                </c:pt>
                <c:pt idx="609">
                  <c:v>1.2999999999999999E-3</c:v>
                </c:pt>
                <c:pt idx="610">
                  <c:v>1.4E-3</c:v>
                </c:pt>
                <c:pt idx="611">
                  <c:v>1.4E-3</c:v>
                </c:pt>
                <c:pt idx="612">
                  <c:v>1.5E-3</c:v>
                </c:pt>
                <c:pt idx="613">
                  <c:v>1.2999999999999999E-3</c:v>
                </c:pt>
                <c:pt idx="614">
                  <c:v>1E-3</c:v>
                </c:pt>
                <c:pt idx="615">
                  <c:v>5.9999999999999995E-4</c:v>
                </c:pt>
                <c:pt idx="616">
                  <c:v>4.0000000000000002E-4</c:v>
                </c:pt>
                <c:pt idx="617">
                  <c:v>4.0000000000000002E-4</c:v>
                </c:pt>
                <c:pt idx="618">
                  <c:v>4.0000000000000002E-4</c:v>
                </c:pt>
                <c:pt idx="619">
                  <c:v>2.0000000000000001E-4</c:v>
                </c:pt>
                <c:pt idx="620">
                  <c:v>1E-4</c:v>
                </c:pt>
                <c:pt idx="621">
                  <c:v>2.0000000000000001E-4</c:v>
                </c:pt>
                <c:pt idx="622">
                  <c:v>1E-4</c:v>
                </c:pt>
                <c:pt idx="623">
                  <c:v>1E-4</c:v>
                </c:pt>
                <c:pt idx="624">
                  <c:v>2.9999999999999997E-4</c:v>
                </c:pt>
                <c:pt idx="625">
                  <c:v>8.9999999999999998E-4</c:v>
                </c:pt>
                <c:pt idx="626">
                  <c:v>8.0000000000000004E-4</c:v>
                </c:pt>
                <c:pt idx="627">
                  <c:v>8.0000000000000004E-4</c:v>
                </c:pt>
                <c:pt idx="628">
                  <c:v>8.9999999999999998E-4</c:v>
                </c:pt>
              </c:numCache>
            </c:numRef>
          </c:val>
          <c:smooth val="0"/>
          <c:extLst xmlns:c16r2="http://schemas.microsoft.com/office/drawing/2015/06/chart">
            <c:ext xmlns:c16="http://schemas.microsoft.com/office/drawing/2014/chart" uri="{C3380CC4-5D6E-409C-BE32-E72D297353CC}">
              <c16:uniqueId val="{00000001-0C78-4795-A4E3-D43911991FD2}"/>
            </c:ext>
          </c:extLst>
        </c:ser>
        <c:dLbls>
          <c:showLegendKey val="0"/>
          <c:showVal val="0"/>
          <c:showCatName val="0"/>
          <c:showSerName val="0"/>
          <c:showPercent val="0"/>
          <c:showBubbleSize val="0"/>
        </c:dLbls>
        <c:smooth val="0"/>
        <c:axId val="312068936"/>
        <c:axId val="312064624"/>
      </c:lineChart>
      <c:dateAx>
        <c:axId val="312068936"/>
        <c:scaling>
          <c:orientation val="minMax"/>
          <c:max val="41395"/>
          <c:min val="21916"/>
        </c:scaling>
        <c:delete val="0"/>
        <c:axPos val="b"/>
        <c:numFmt formatCode="yyyy" sourceLinked="0"/>
        <c:majorTickMark val="out"/>
        <c:minorTickMark val="none"/>
        <c:tickLblPos val="nextTo"/>
        <c:txPr>
          <a:bodyPr/>
          <a:lstStyle/>
          <a:p>
            <a:pPr>
              <a:defRPr sz="1800">
                <a:latin typeface="Arial" pitchFamily="34" charset="0"/>
                <a:cs typeface="Arial" pitchFamily="34" charset="0"/>
              </a:defRPr>
            </a:pPr>
            <a:endParaRPr lang="en-US"/>
          </a:p>
        </c:txPr>
        <c:crossAx val="312064624"/>
        <c:crossesAt val="-1000"/>
        <c:auto val="1"/>
        <c:lblOffset val="100"/>
        <c:baseTimeUnit val="months"/>
        <c:majorUnit val="5"/>
        <c:majorTimeUnit val="years"/>
        <c:minorUnit val="1"/>
        <c:minorTimeUnit val="years"/>
      </c:dateAx>
      <c:valAx>
        <c:axId val="312064624"/>
        <c:scaling>
          <c:orientation val="minMax"/>
          <c:max val="0.18"/>
          <c:min val="-0.02"/>
        </c:scaling>
        <c:delete val="0"/>
        <c:axPos val="l"/>
        <c:majorGridlines>
          <c:spPr>
            <a:ln>
              <a:solidFill>
                <a:srgbClr val="DDDDDD"/>
              </a:solidFill>
            </a:ln>
          </c:spPr>
        </c:majorGridlines>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12068936"/>
        <c:crosses val="autoZero"/>
        <c:crossBetween val="between"/>
        <c:majorUnit val="0.04"/>
        <c:minorUnit val="0.01"/>
      </c:valAx>
      <c:spPr>
        <a:solidFill>
          <a:schemeClr val="bg1"/>
        </a:solidFill>
        <a:ln>
          <a:solidFill>
            <a:schemeClr val="tx1"/>
          </a:solidFill>
        </a:ln>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diamond"/>
            <c:size val="11"/>
            <c:spPr>
              <a:solidFill>
                <a:srgbClr val="CC0066"/>
              </a:solidFill>
              <a:ln>
                <a:solidFill>
                  <a:srgbClr val="808080"/>
                </a:solidFill>
              </a:ln>
            </c:spPr>
          </c:marker>
          <c:xVal>
            <c:numRef>
              <c:f>Sheet1!$B$12:$B$107</c:f>
              <c:numCache>
                <c:formatCode>0.00</c:formatCode>
                <c:ptCount val="96"/>
                <c:pt idx="0">
                  <c:v>2.7676363636363641</c:v>
                </c:pt>
                <c:pt idx="1">
                  <c:v>3.0975454545454539</c:v>
                </c:pt>
                <c:pt idx="2">
                  <c:v>1.906363636363636</c:v>
                </c:pt>
                <c:pt idx="3">
                  <c:v>3.916363636363636</c:v>
                </c:pt>
                <c:pt idx="4">
                  <c:v>3.1391818181818181</c:v>
                </c:pt>
                <c:pt idx="5">
                  <c:v>7.0614545454545468</c:v>
                </c:pt>
                <c:pt idx="6">
                  <c:v>2.1725454545454541</c:v>
                </c:pt>
                <c:pt idx="7">
                  <c:v>1.6113636363636361</c:v>
                </c:pt>
                <c:pt idx="8">
                  <c:v>3.8013636363636372</c:v>
                </c:pt>
                <c:pt idx="9">
                  <c:v>2.1394545454545462</c:v>
                </c:pt>
                <c:pt idx="10">
                  <c:v>2.5584545454545449</c:v>
                </c:pt>
                <c:pt idx="11">
                  <c:v>4.8307272727272696</c:v>
                </c:pt>
                <c:pt idx="12">
                  <c:v>6.7293636363636402</c:v>
                </c:pt>
                <c:pt idx="13">
                  <c:v>6.4067272727272719</c:v>
                </c:pt>
                <c:pt idx="14">
                  <c:v>10.63636363636364</c:v>
                </c:pt>
                <c:pt idx="15">
                  <c:v>2.08518181818182</c:v>
                </c:pt>
                <c:pt idx="16">
                  <c:v>1.9954545454545449</c:v>
                </c:pt>
                <c:pt idx="17">
                  <c:v>2.6422727272727271</c:v>
                </c:pt>
                <c:pt idx="18">
                  <c:v>2.6662727272727271</c:v>
                </c:pt>
                <c:pt idx="19">
                  <c:v>2.1460909090909088</c:v>
                </c:pt>
                <c:pt idx="20">
                  <c:v>7.5111818181818171</c:v>
                </c:pt>
                <c:pt idx="21">
                  <c:v>10.62127272727272</c:v>
                </c:pt>
                <c:pt idx="22">
                  <c:v>4.2701818181818174</c:v>
                </c:pt>
                <c:pt idx="23">
                  <c:v>1.861272727272727</c:v>
                </c:pt>
                <c:pt idx="24">
                  <c:v>6.3879090909090896</c:v>
                </c:pt>
                <c:pt idx="25">
                  <c:v>1.599818181818182</c:v>
                </c:pt>
                <c:pt idx="26">
                  <c:v>17.696090909090909</c:v>
                </c:pt>
                <c:pt idx="27">
                  <c:v>3.363</c:v>
                </c:pt>
                <c:pt idx="28">
                  <c:v>2.9180909090909091</c:v>
                </c:pt>
                <c:pt idx="29">
                  <c:v>5.9409999999999998</c:v>
                </c:pt>
                <c:pt idx="30">
                  <c:v>6.0108181818181814</c:v>
                </c:pt>
                <c:pt idx="31">
                  <c:v>6.1344545454545436</c:v>
                </c:pt>
                <c:pt idx="32">
                  <c:v>20.657833333333329</c:v>
                </c:pt>
                <c:pt idx="33">
                  <c:v>2.0727272727272732</c:v>
                </c:pt>
                <c:pt idx="34">
                  <c:v>2.2689090909090912</c:v>
                </c:pt>
                <c:pt idx="35">
                  <c:v>11.16209090909091</c:v>
                </c:pt>
                <c:pt idx="36">
                  <c:v>-0.30327272727272703</c:v>
                </c:pt>
                <c:pt idx="37">
                  <c:v>9.1490000000000009</c:v>
                </c:pt>
                <c:pt idx="38">
                  <c:v>8.1063636363636373</c:v>
                </c:pt>
                <c:pt idx="39">
                  <c:v>3.400727272727273</c:v>
                </c:pt>
                <c:pt idx="40">
                  <c:v>8.5543636363636377</c:v>
                </c:pt>
                <c:pt idx="41">
                  <c:v>9.0707272727272752</c:v>
                </c:pt>
                <c:pt idx="42">
                  <c:v>5.1894545454545451</c:v>
                </c:pt>
                <c:pt idx="43">
                  <c:v>2.665909090909091</c:v>
                </c:pt>
                <c:pt idx="44">
                  <c:v>6.9454545454545462</c:v>
                </c:pt>
                <c:pt idx="45">
                  <c:v>2.887909090909091</c:v>
                </c:pt>
                <c:pt idx="46">
                  <c:v>10.3199090909091</c:v>
                </c:pt>
                <c:pt idx="47">
                  <c:v>14.28727272727272</c:v>
                </c:pt>
                <c:pt idx="48">
                  <c:v>2.1409090909090911</c:v>
                </c:pt>
                <c:pt idx="49">
                  <c:v>3.487090909090909</c:v>
                </c:pt>
                <c:pt idx="50">
                  <c:v>2.471545454545454</c:v>
                </c:pt>
                <c:pt idx="51">
                  <c:v>6.2598181818181819</c:v>
                </c:pt>
                <c:pt idx="52">
                  <c:v>5.1199999999999983</c:v>
                </c:pt>
                <c:pt idx="53">
                  <c:v>11.56063636363637</c:v>
                </c:pt>
                <c:pt idx="54">
                  <c:v>9.1027272727272752</c:v>
                </c:pt>
                <c:pt idx="55">
                  <c:v>7.7077000000000009</c:v>
                </c:pt>
                <c:pt idx="56">
                  <c:v>10.795090909090909</c:v>
                </c:pt>
                <c:pt idx="57">
                  <c:v>7.1599999999999966</c:v>
                </c:pt>
                <c:pt idx="58">
                  <c:v>5.9094545454545457</c:v>
                </c:pt>
                <c:pt idx="59">
                  <c:v>2.1579999999999999</c:v>
                </c:pt>
                <c:pt idx="60">
                  <c:v>2.6487272727272742</c:v>
                </c:pt>
                <c:pt idx="61">
                  <c:v>12.459545454545459</c:v>
                </c:pt>
                <c:pt idx="62">
                  <c:v>7.9671818181818157</c:v>
                </c:pt>
                <c:pt idx="63">
                  <c:v>7.4817272727272721</c:v>
                </c:pt>
                <c:pt idx="64">
                  <c:v>5.113999999999999</c:v>
                </c:pt>
                <c:pt idx="65">
                  <c:v>3.425636363636364</c:v>
                </c:pt>
                <c:pt idx="66">
                  <c:v>15.4379090909091</c:v>
                </c:pt>
                <c:pt idx="67">
                  <c:v>13.323454545454551</c:v>
                </c:pt>
                <c:pt idx="68">
                  <c:v>7.6149090909090891</c:v>
                </c:pt>
                <c:pt idx="69">
                  <c:v>2.3877272727272731</c:v>
                </c:pt>
                <c:pt idx="70">
                  <c:v>21.46672727272728</c:v>
                </c:pt>
                <c:pt idx="71">
                  <c:v>8.2040000000000006</c:v>
                </c:pt>
                <c:pt idx="72">
                  <c:v>8.6266363636363632</c:v>
                </c:pt>
                <c:pt idx="73">
                  <c:v>1.6087272727272719</c:v>
                </c:pt>
                <c:pt idx="74">
                  <c:v>4.6135454545454504</c:v>
                </c:pt>
                <c:pt idx="75">
                  <c:v>8.387272727272725</c:v>
                </c:pt>
                <c:pt idx="76">
                  <c:v>5.9592727272727304</c:v>
                </c:pt>
                <c:pt idx="77">
                  <c:v>2.8889999999999998</c:v>
                </c:pt>
                <c:pt idx="78">
                  <c:v>10.603</c:v>
                </c:pt>
                <c:pt idx="79">
                  <c:v>3.1890000000000001</c:v>
                </c:pt>
                <c:pt idx="80">
                  <c:v>2.8455454545454542</c:v>
                </c:pt>
                <c:pt idx="81">
                  <c:v>2.6629090909090909</c:v>
                </c:pt>
                <c:pt idx="82">
                  <c:v>7.1513636363636399</c:v>
                </c:pt>
                <c:pt idx="83">
                  <c:v>1.8582727272727271</c:v>
                </c:pt>
                <c:pt idx="84">
                  <c:v>0.92990909090909102</c:v>
                </c:pt>
                <c:pt idx="85">
                  <c:v>6.3460909090909086</c:v>
                </c:pt>
                <c:pt idx="86">
                  <c:v>2.5265454545454542</c:v>
                </c:pt>
                <c:pt idx="87">
                  <c:v>6.6716363636363631</c:v>
                </c:pt>
                <c:pt idx="88">
                  <c:v>21.83127272727274</c:v>
                </c:pt>
                <c:pt idx="89">
                  <c:v>6.4815454545454543</c:v>
                </c:pt>
                <c:pt idx="90">
                  <c:v>1.982272727272727</c:v>
                </c:pt>
                <c:pt idx="91">
                  <c:v>2.4851818181818182</c:v>
                </c:pt>
                <c:pt idx="92">
                  <c:v>8.4075454545454544</c:v>
                </c:pt>
                <c:pt idx="93">
                  <c:v>6.9530909090909097</c:v>
                </c:pt>
                <c:pt idx="94">
                  <c:v>11.10454545454545</c:v>
                </c:pt>
                <c:pt idx="95">
                  <c:v>16.49218181818182</c:v>
                </c:pt>
              </c:numCache>
            </c:numRef>
          </c:xVal>
          <c:yVal>
            <c:numRef>
              <c:f>Sheet1!$C$12:$C$107</c:f>
              <c:numCache>
                <c:formatCode>0.000</c:formatCode>
                <c:ptCount val="96"/>
                <c:pt idx="0">
                  <c:v>7.1727470372664133</c:v>
                </c:pt>
                <c:pt idx="1">
                  <c:v>2.3601893939393941</c:v>
                </c:pt>
                <c:pt idx="2">
                  <c:v>6.6812121212121243</c:v>
                </c:pt>
                <c:pt idx="3">
                  <c:v>10.874918683522999</c:v>
                </c:pt>
                <c:pt idx="4">
                  <c:v>4.5912605945298903</c:v>
                </c:pt>
                <c:pt idx="5">
                  <c:v>9.4352146463939395</c:v>
                </c:pt>
                <c:pt idx="6">
                  <c:v>1.73649393939394</c:v>
                </c:pt>
                <c:pt idx="7">
                  <c:v>2.969409090909092</c:v>
                </c:pt>
                <c:pt idx="8">
                  <c:v>3.6938636363636359</c:v>
                </c:pt>
                <c:pt idx="9">
                  <c:v>2.6037878787878781</c:v>
                </c:pt>
                <c:pt idx="10">
                  <c:v>3.8172151515151498</c:v>
                </c:pt>
                <c:pt idx="11">
                  <c:v>7.1822153309758292</c:v>
                </c:pt>
                <c:pt idx="12">
                  <c:v>16.017298642060311</c:v>
                </c:pt>
                <c:pt idx="13">
                  <c:v>3.4921113636363641</c:v>
                </c:pt>
                <c:pt idx="14">
                  <c:v>13.68285714285714</c:v>
                </c:pt>
                <c:pt idx="15">
                  <c:v>2.8346136363636361</c:v>
                </c:pt>
                <c:pt idx="16">
                  <c:v>5.4652889612423543</c:v>
                </c:pt>
                <c:pt idx="17">
                  <c:v>4.2872916666625009</c:v>
                </c:pt>
                <c:pt idx="18">
                  <c:v>2.8658428566981589</c:v>
                </c:pt>
                <c:pt idx="19">
                  <c:v>6.4</c:v>
                </c:pt>
                <c:pt idx="20">
                  <c:v>8.5496363636363668</c:v>
                </c:pt>
                <c:pt idx="21">
                  <c:v>1.211979056160382</c:v>
                </c:pt>
                <c:pt idx="22">
                  <c:v>2.9945653901888258</c:v>
                </c:pt>
                <c:pt idx="23">
                  <c:v>2.6873333333333331</c:v>
                </c:pt>
                <c:pt idx="24">
                  <c:v>25.38388701560898</c:v>
                </c:pt>
                <c:pt idx="25">
                  <c:v>2.9808332499999999</c:v>
                </c:pt>
                <c:pt idx="26">
                  <c:v>22.138370865962059</c:v>
                </c:pt>
                <c:pt idx="27">
                  <c:v>3.3098869275048601</c:v>
                </c:pt>
                <c:pt idx="28">
                  <c:v>6.3106060606060579</c:v>
                </c:pt>
                <c:pt idx="29">
                  <c:v>4.8278030303030297</c:v>
                </c:pt>
                <c:pt idx="30">
                  <c:v>8.5934900523628546</c:v>
                </c:pt>
                <c:pt idx="31">
                  <c:v>10.374167884706671</c:v>
                </c:pt>
                <c:pt idx="32">
                  <c:v>11.493194444444439</c:v>
                </c:pt>
                <c:pt idx="33">
                  <c:v>5.1062035828939401</c:v>
                </c:pt>
                <c:pt idx="34">
                  <c:v>2.8498318181818179</c:v>
                </c:pt>
                <c:pt idx="35">
                  <c:v>15.97431818181817</c:v>
                </c:pt>
                <c:pt idx="36">
                  <c:v>0.16881818181818201</c:v>
                </c:pt>
                <c:pt idx="37">
                  <c:v>5.5254545454545454</c:v>
                </c:pt>
                <c:pt idx="38">
                  <c:v>7.3779301767676753</c:v>
                </c:pt>
                <c:pt idx="39">
                  <c:v>2.6874682291458329</c:v>
                </c:pt>
                <c:pt idx="40">
                  <c:v>10.546670814692311</c:v>
                </c:pt>
                <c:pt idx="41">
                  <c:v>18.57693388417653</c:v>
                </c:pt>
                <c:pt idx="42">
                  <c:v>4.6728838384242373</c:v>
                </c:pt>
                <c:pt idx="43">
                  <c:v>6.8032196969696948</c:v>
                </c:pt>
                <c:pt idx="44">
                  <c:v>8.7276946969696994</c:v>
                </c:pt>
                <c:pt idx="45">
                  <c:v>4.5224318181818157</c:v>
                </c:pt>
                <c:pt idx="46">
                  <c:v>12.5296095234979</c:v>
                </c:pt>
                <c:pt idx="47">
                  <c:v>25.24930870852889</c:v>
                </c:pt>
                <c:pt idx="48">
                  <c:v>2.7947159090909102</c:v>
                </c:pt>
                <c:pt idx="49">
                  <c:v>5.5997916666666674</c:v>
                </c:pt>
                <c:pt idx="50">
                  <c:v>3.4156492424242431</c:v>
                </c:pt>
                <c:pt idx="51">
                  <c:v>8.8199408379614397</c:v>
                </c:pt>
                <c:pt idx="52">
                  <c:v>7.979242424242428</c:v>
                </c:pt>
                <c:pt idx="53">
                  <c:v>12.383636363636359</c:v>
                </c:pt>
                <c:pt idx="54">
                  <c:v>9.416875000000001</c:v>
                </c:pt>
                <c:pt idx="55">
                  <c:v>4.251683333333335</c:v>
                </c:pt>
                <c:pt idx="56">
                  <c:v>15.87458365972166</c:v>
                </c:pt>
                <c:pt idx="57">
                  <c:v>8.7330303030303007</c:v>
                </c:pt>
                <c:pt idx="58">
                  <c:v>4.1827272727272717</c:v>
                </c:pt>
                <c:pt idx="59">
                  <c:v>4.4809999999999999</c:v>
                </c:pt>
                <c:pt idx="60">
                  <c:v>5.6605110585520242</c:v>
                </c:pt>
                <c:pt idx="61">
                  <c:v>11.042272727272721</c:v>
                </c:pt>
                <c:pt idx="62">
                  <c:v>8.2418719696969731</c:v>
                </c:pt>
                <c:pt idx="63">
                  <c:v>8.9281060609090925</c:v>
                </c:pt>
                <c:pt idx="64">
                  <c:v>5.9976136363636376</c:v>
                </c:pt>
                <c:pt idx="65">
                  <c:v>7.3599015151515141</c:v>
                </c:pt>
                <c:pt idx="66">
                  <c:v>21.471354166583328</c:v>
                </c:pt>
                <c:pt idx="67">
                  <c:v>10.66076388888891</c:v>
                </c:pt>
                <c:pt idx="68">
                  <c:v>9.6223795384263653</c:v>
                </c:pt>
                <c:pt idx="69">
                  <c:v>0.38291666666666702</c:v>
                </c:pt>
                <c:pt idx="70">
                  <c:v>13.06770687056556</c:v>
                </c:pt>
                <c:pt idx="71">
                  <c:v>5.1650627565441196</c:v>
                </c:pt>
                <c:pt idx="72">
                  <c:v>18.10840151515152</c:v>
                </c:pt>
                <c:pt idx="73">
                  <c:v>1.386742424242424</c:v>
                </c:pt>
                <c:pt idx="74">
                  <c:v>5.71075</c:v>
                </c:pt>
                <c:pt idx="75">
                  <c:v>5.1518017676767656</c:v>
                </c:pt>
                <c:pt idx="76">
                  <c:v>8.8713636363636361</c:v>
                </c:pt>
                <c:pt idx="77">
                  <c:v>2.924848484848483</c:v>
                </c:pt>
                <c:pt idx="78">
                  <c:v>12.4444696969697</c:v>
                </c:pt>
                <c:pt idx="79">
                  <c:v>7.024621212121211</c:v>
                </c:pt>
                <c:pt idx="80">
                  <c:v>5.3993489583333334</c:v>
                </c:pt>
                <c:pt idx="81">
                  <c:v>5.745007575757576</c:v>
                </c:pt>
                <c:pt idx="82">
                  <c:v>8.3237121212121181</c:v>
                </c:pt>
                <c:pt idx="83">
                  <c:v>2.687999242424242</c:v>
                </c:pt>
                <c:pt idx="84">
                  <c:v>1.1512272727272721</c:v>
                </c:pt>
                <c:pt idx="85">
                  <c:v>7.9029643939393912</c:v>
                </c:pt>
                <c:pt idx="86">
                  <c:v>2.3617707549381382</c:v>
                </c:pt>
                <c:pt idx="87">
                  <c:v>5.6190530808080776</c:v>
                </c:pt>
                <c:pt idx="88">
                  <c:v>37.373593749999998</c:v>
                </c:pt>
                <c:pt idx="89">
                  <c:v>9.3164511229015705</c:v>
                </c:pt>
                <c:pt idx="90">
                  <c:v>3.8605568181818182</c:v>
                </c:pt>
                <c:pt idx="91">
                  <c:v>2.4843181818181801</c:v>
                </c:pt>
                <c:pt idx="92">
                  <c:v>11.99775</c:v>
                </c:pt>
                <c:pt idx="93">
                  <c:v>6.3519426214285719</c:v>
                </c:pt>
                <c:pt idx="94">
                  <c:v>14.70077361686514</c:v>
                </c:pt>
                <c:pt idx="95">
                  <c:v>20.59416516203704</c:v>
                </c:pt>
              </c:numCache>
            </c:numRef>
          </c:yVal>
          <c:smooth val="0"/>
          <c:extLst xmlns:c16r2="http://schemas.microsoft.com/office/drawing/2015/06/chart">
            <c:ext xmlns:c16="http://schemas.microsoft.com/office/drawing/2014/chart" uri="{C3380CC4-5D6E-409C-BE32-E72D297353CC}">
              <c16:uniqueId val="{00000000-4B4C-4EBF-9DED-8F725D5C6EEC}"/>
            </c:ext>
          </c:extLst>
        </c:ser>
        <c:dLbls>
          <c:showLegendKey val="0"/>
          <c:showVal val="0"/>
          <c:showCatName val="0"/>
          <c:showSerName val="0"/>
          <c:showPercent val="0"/>
          <c:showBubbleSize val="0"/>
        </c:dLbls>
        <c:axId val="312065016"/>
        <c:axId val="312068544"/>
      </c:scatterChart>
      <c:valAx>
        <c:axId val="312065016"/>
        <c:scaling>
          <c:orientation val="minMax"/>
          <c:max val="25"/>
          <c:min val="-5"/>
        </c:scaling>
        <c:delete val="0"/>
        <c:axPos val="b"/>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12068544"/>
        <c:crossesAt val="0"/>
        <c:crossBetween val="midCat"/>
        <c:majorUnit val="5"/>
        <c:minorUnit val="1"/>
      </c:valAx>
      <c:valAx>
        <c:axId val="312068544"/>
        <c:scaling>
          <c:orientation val="minMax"/>
          <c:max val="40"/>
          <c:min val="0"/>
        </c:scaling>
        <c:delete val="0"/>
        <c:axPos val="l"/>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12065016"/>
        <c:crossesAt val="-1000"/>
        <c:crossBetween val="midCat"/>
        <c:majorUnit val="5"/>
        <c:minorUnit val="1"/>
      </c:valAx>
      <c:spPr>
        <a:solidFill>
          <a:schemeClr val="bg1"/>
        </a:solidFill>
        <a:ln>
          <a:solidFill>
            <a:schemeClr val="tx1"/>
          </a:solid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733969172062894E-2"/>
          <c:y val="2.3402329512144701E-2"/>
          <c:w val="0.79973010950827506"/>
          <c:h val="0.90101836666587898"/>
        </c:manualLayout>
      </c:layout>
      <c:lineChart>
        <c:grouping val="standard"/>
        <c:varyColors val="0"/>
        <c:ser>
          <c:idx val="0"/>
          <c:order val="0"/>
          <c:tx>
            <c:strRef>
              <c:f>Sheet1!$I$14</c:f>
              <c:strCache>
                <c:ptCount val="1"/>
                <c:pt idx="0">
                  <c:v>CPI (1965 = 100)</c:v>
                </c:pt>
              </c:strCache>
            </c:strRef>
          </c:tx>
          <c:spPr>
            <a:ln w="47625">
              <a:solidFill>
                <a:srgbClr val="FF0000"/>
              </a:solidFill>
            </a:ln>
          </c:spPr>
          <c:marker>
            <c:symbol val="none"/>
          </c:marker>
          <c:cat>
            <c:numRef>
              <c:f>Sheet1!$A$15:$A$583</c:f>
              <c:numCache>
                <c:formatCode>yyyy\-mm\-dd</c:formatCode>
                <c:ptCount val="569"/>
                <c:pt idx="0">
                  <c:v>23743</c:v>
                </c:pt>
                <c:pt idx="1">
                  <c:v>23774</c:v>
                </c:pt>
                <c:pt idx="2">
                  <c:v>23802</c:v>
                </c:pt>
                <c:pt idx="3">
                  <c:v>23833</c:v>
                </c:pt>
                <c:pt idx="4">
                  <c:v>23863</c:v>
                </c:pt>
                <c:pt idx="5">
                  <c:v>23894</c:v>
                </c:pt>
                <c:pt idx="6">
                  <c:v>23924</c:v>
                </c:pt>
                <c:pt idx="7">
                  <c:v>23955</c:v>
                </c:pt>
                <c:pt idx="8">
                  <c:v>23986</c:v>
                </c:pt>
                <c:pt idx="9">
                  <c:v>24016</c:v>
                </c:pt>
                <c:pt idx="10">
                  <c:v>24047</c:v>
                </c:pt>
                <c:pt idx="11">
                  <c:v>24077</c:v>
                </c:pt>
                <c:pt idx="12">
                  <c:v>24108</c:v>
                </c:pt>
                <c:pt idx="13">
                  <c:v>24139</c:v>
                </c:pt>
                <c:pt idx="14">
                  <c:v>24167</c:v>
                </c:pt>
                <c:pt idx="15">
                  <c:v>24198</c:v>
                </c:pt>
                <c:pt idx="16">
                  <c:v>24228</c:v>
                </c:pt>
                <c:pt idx="17">
                  <c:v>24259</c:v>
                </c:pt>
                <c:pt idx="18">
                  <c:v>24289</c:v>
                </c:pt>
                <c:pt idx="19">
                  <c:v>24320</c:v>
                </c:pt>
                <c:pt idx="20">
                  <c:v>24351</c:v>
                </c:pt>
                <c:pt idx="21">
                  <c:v>24381</c:v>
                </c:pt>
                <c:pt idx="22">
                  <c:v>24412</c:v>
                </c:pt>
                <c:pt idx="23">
                  <c:v>24442</c:v>
                </c:pt>
                <c:pt idx="24">
                  <c:v>24473</c:v>
                </c:pt>
                <c:pt idx="25">
                  <c:v>24504</c:v>
                </c:pt>
                <c:pt idx="26">
                  <c:v>24532</c:v>
                </c:pt>
                <c:pt idx="27">
                  <c:v>24563</c:v>
                </c:pt>
                <c:pt idx="28">
                  <c:v>24593</c:v>
                </c:pt>
                <c:pt idx="29">
                  <c:v>24624</c:v>
                </c:pt>
                <c:pt idx="30">
                  <c:v>24654</c:v>
                </c:pt>
                <c:pt idx="31">
                  <c:v>24685</c:v>
                </c:pt>
                <c:pt idx="32">
                  <c:v>24716</c:v>
                </c:pt>
                <c:pt idx="33">
                  <c:v>24746</c:v>
                </c:pt>
                <c:pt idx="34">
                  <c:v>24777</c:v>
                </c:pt>
                <c:pt idx="35">
                  <c:v>24807</c:v>
                </c:pt>
                <c:pt idx="36">
                  <c:v>24838</c:v>
                </c:pt>
                <c:pt idx="37">
                  <c:v>24869</c:v>
                </c:pt>
                <c:pt idx="38">
                  <c:v>24898</c:v>
                </c:pt>
                <c:pt idx="39">
                  <c:v>24929</c:v>
                </c:pt>
                <c:pt idx="40">
                  <c:v>24959</c:v>
                </c:pt>
                <c:pt idx="41">
                  <c:v>24990</c:v>
                </c:pt>
                <c:pt idx="42">
                  <c:v>25020</c:v>
                </c:pt>
                <c:pt idx="43">
                  <c:v>25051</c:v>
                </c:pt>
                <c:pt idx="44">
                  <c:v>25082</c:v>
                </c:pt>
                <c:pt idx="45">
                  <c:v>25112</c:v>
                </c:pt>
                <c:pt idx="46">
                  <c:v>25143</c:v>
                </c:pt>
                <c:pt idx="47">
                  <c:v>25173</c:v>
                </c:pt>
                <c:pt idx="48">
                  <c:v>25204</c:v>
                </c:pt>
                <c:pt idx="49">
                  <c:v>25235</c:v>
                </c:pt>
                <c:pt idx="50">
                  <c:v>25263</c:v>
                </c:pt>
                <c:pt idx="51">
                  <c:v>25294</c:v>
                </c:pt>
                <c:pt idx="52">
                  <c:v>25324</c:v>
                </c:pt>
                <c:pt idx="53">
                  <c:v>25355</c:v>
                </c:pt>
                <c:pt idx="54">
                  <c:v>25385</c:v>
                </c:pt>
                <c:pt idx="55">
                  <c:v>25416</c:v>
                </c:pt>
                <c:pt idx="56">
                  <c:v>25447</c:v>
                </c:pt>
                <c:pt idx="57">
                  <c:v>25477</c:v>
                </c:pt>
                <c:pt idx="58">
                  <c:v>25508</c:v>
                </c:pt>
                <c:pt idx="59">
                  <c:v>25538</c:v>
                </c:pt>
                <c:pt idx="60">
                  <c:v>25569</c:v>
                </c:pt>
                <c:pt idx="61">
                  <c:v>25600</c:v>
                </c:pt>
                <c:pt idx="62">
                  <c:v>25628</c:v>
                </c:pt>
                <c:pt idx="63">
                  <c:v>25659</c:v>
                </c:pt>
                <c:pt idx="64">
                  <c:v>25689</c:v>
                </c:pt>
                <c:pt idx="65">
                  <c:v>25720</c:v>
                </c:pt>
                <c:pt idx="66">
                  <c:v>25750</c:v>
                </c:pt>
                <c:pt idx="67">
                  <c:v>25781</c:v>
                </c:pt>
                <c:pt idx="68">
                  <c:v>25812</c:v>
                </c:pt>
                <c:pt idx="69">
                  <c:v>25842</c:v>
                </c:pt>
                <c:pt idx="70">
                  <c:v>25873</c:v>
                </c:pt>
                <c:pt idx="71">
                  <c:v>25903</c:v>
                </c:pt>
                <c:pt idx="72">
                  <c:v>25934</c:v>
                </c:pt>
                <c:pt idx="73">
                  <c:v>25965</c:v>
                </c:pt>
                <c:pt idx="74">
                  <c:v>25993</c:v>
                </c:pt>
                <c:pt idx="75">
                  <c:v>26024</c:v>
                </c:pt>
                <c:pt idx="76">
                  <c:v>26054</c:v>
                </c:pt>
                <c:pt idx="77">
                  <c:v>26085</c:v>
                </c:pt>
                <c:pt idx="78">
                  <c:v>26115</c:v>
                </c:pt>
                <c:pt idx="79">
                  <c:v>26146</c:v>
                </c:pt>
                <c:pt idx="80">
                  <c:v>26177</c:v>
                </c:pt>
                <c:pt idx="81">
                  <c:v>26207</c:v>
                </c:pt>
                <c:pt idx="82">
                  <c:v>26238</c:v>
                </c:pt>
                <c:pt idx="83">
                  <c:v>26268</c:v>
                </c:pt>
                <c:pt idx="84">
                  <c:v>26299</c:v>
                </c:pt>
                <c:pt idx="85">
                  <c:v>26330</c:v>
                </c:pt>
                <c:pt idx="86">
                  <c:v>26359</c:v>
                </c:pt>
                <c:pt idx="87">
                  <c:v>26390</c:v>
                </c:pt>
                <c:pt idx="88">
                  <c:v>26420</c:v>
                </c:pt>
                <c:pt idx="89">
                  <c:v>26451</c:v>
                </c:pt>
                <c:pt idx="90">
                  <c:v>26481</c:v>
                </c:pt>
                <c:pt idx="91">
                  <c:v>26512</c:v>
                </c:pt>
                <c:pt idx="92">
                  <c:v>26543</c:v>
                </c:pt>
                <c:pt idx="93">
                  <c:v>26573</c:v>
                </c:pt>
                <c:pt idx="94">
                  <c:v>26604</c:v>
                </c:pt>
                <c:pt idx="95">
                  <c:v>26634</c:v>
                </c:pt>
                <c:pt idx="96">
                  <c:v>26665</c:v>
                </c:pt>
                <c:pt idx="97">
                  <c:v>26696</c:v>
                </c:pt>
                <c:pt idx="98">
                  <c:v>26724</c:v>
                </c:pt>
                <c:pt idx="99">
                  <c:v>26755</c:v>
                </c:pt>
                <c:pt idx="100">
                  <c:v>26785</c:v>
                </c:pt>
                <c:pt idx="101">
                  <c:v>26816</c:v>
                </c:pt>
                <c:pt idx="102">
                  <c:v>26846</c:v>
                </c:pt>
                <c:pt idx="103">
                  <c:v>26877</c:v>
                </c:pt>
                <c:pt idx="104">
                  <c:v>26908</c:v>
                </c:pt>
                <c:pt idx="105">
                  <c:v>26938</c:v>
                </c:pt>
                <c:pt idx="106">
                  <c:v>26969</c:v>
                </c:pt>
                <c:pt idx="107">
                  <c:v>26999</c:v>
                </c:pt>
                <c:pt idx="108">
                  <c:v>27030</c:v>
                </c:pt>
                <c:pt idx="109">
                  <c:v>27061</c:v>
                </c:pt>
                <c:pt idx="110">
                  <c:v>27089</c:v>
                </c:pt>
                <c:pt idx="111">
                  <c:v>27120</c:v>
                </c:pt>
                <c:pt idx="112">
                  <c:v>27150</c:v>
                </c:pt>
                <c:pt idx="113">
                  <c:v>27181</c:v>
                </c:pt>
                <c:pt idx="114">
                  <c:v>27211</c:v>
                </c:pt>
                <c:pt idx="115">
                  <c:v>27242</c:v>
                </c:pt>
                <c:pt idx="116">
                  <c:v>27273</c:v>
                </c:pt>
                <c:pt idx="117">
                  <c:v>27303</c:v>
                </c:pt>
                <c:pt idx="118">
                  <c:v>27334</c:v>
                </c:pt>
                <c:pt idx="119">
                  <c:v>27364</c:v>
                </c:pt>
                <c:pt idx="120">
                  <c:v>27395</c:v>
                </c:pt>
                <c:pt idx="121">
                  <c:v>27426</c:v>
                </c:pt>
                <c:pt idx="122">
                  <c:v>27454</c:v>
                </c:pt>
                <c:pt idx="123">
                  <c:v>27485</c:v>
                </c:pt>
                <c:pt idx="124">
                  <c:v>27515</c:v>
                </c:pt>
                <c:pt idx="125">
                  <c:v>27546</c:v>
                </c:pt>
                <c:pt idx="126">
                  <c:v>27576</c:v>
                </c:pt>
                <c:pt idx="127">
                  <c:v>27607</c:v>
                </c:pt>
                <c:pt idx="128">
                  <c:v>27638</c:v>
                </c:pt>
                <c:pt idx="129">
                  <c:v>27668</c:v>
                </c:pt>
                <c:pt idx="130">
                  <c:v>27699</c:v>
                </c:pt>
                <c:pt idx="131">
                  <c:v>27729</c:v>
                </c:pt>
                <c:pt idx="132">
                  <c:v>27760</c:v>
                </c:pt>
                <c:pt idx="133">
                  <c:v>27791</c:v>
                </c:pt>
                <c:pt idx="134">
                  <c:v>27820</c:v>
                </c:pt>
                <c:pt idx="135">
                  <c:v>27851</c:v>
                </c:pt>
                <c:pt idx="136">
                  <c:v>27881</c:v>
                </c:pt>
                <c:pt idx="137">
                  <c:v>27912</c:v>
                </c:pt>
                <c:pt idx="138">
                  <c:v>27942</c:v>
                </c:pt>
                <c:pt idx="139">
                  <c:v>27973</c:v>
                </c:pt>
                <c:pt idx="140">
                  <c:v>28004</c:v>
                </c:pt>
                <c:pt idx="141">
                  <c:v>28034</c:v>
                </c:pt>
                <c:pt idx="142">
                  <c:v>28065</c:v>
                </c:pt>
                <c:pt idx="143">
                  <c:v>28095</c:v>
                </c:pt>
                <c:pt idx="144">
                  <c:v>28126</c:v>
                </c:pt>
                <c:pt idx="145">
                  <c:v>28157</c:v>
                </c:pt>
                <c:pt idx="146">
                  <c:v>28185</c:v>
                </c:pt>
                <c:pt idx="147">
                  <c:v>28216</c:v>
                </c:pt>
                <c:pt idx="148">
                  <c:v>28246</c:v>
                </c:pt>
                <c:pt idx="149">
                  <c:v>28277</c:v>
                </c:pt>
                <c:pt idx="150">
                  <c:v>28307</c:v>
                </c:pt>
                <c:pt idx="151">
                  <c:v>28338</c:v>
                </c:pt>
                <c:pt idx="152">
                  <c:v>28369</c:v>
                </c:pt>
                <c:pt idx="153">
                  <c:v>28399</c:v>
                </c:pt>
                <c:pt idx="154">
                  <c:v>28430</c:v>
                </c:pt>
                <c:pt idx="155">
                  <c:v>28460</c:v>
                </c:pt>
                <c:pt idx="156">
                  <c:v>28491</c:v>
                </c:pt>
                <c:pt idx="157">
                  <c:v>28522</c:v>
                </c:pt>
                <c:pt idx="158">
                  <c:v>28550</c:v>
                </c:pt>
                <c:pt idx="159">
                  <c:v>28581</c:v>
                </c:pt>
                <c:pt idx="160">
                  <c:v>28611</c:v>
                </c:pt>
                <c:pt idx="161">
                  <c:v>28642</c:v>
                </c:pt>
                <c:pt idx="162">
                  <c:v>28672</c:v>
                </c:pt>
                <c:pt idx="163">
                  <c:v>28703</c:v>
                </c:pt>
                <c:pt idx="164">
                  <c:v>28734</c:v>
                </c:pt>
                <c:pt idx="165">
                  <c:v>28764</c:v>
                </c:pt>
                <c:pt idx="166">
                  <c:v>28795</c:v>
                </c:pt>
                <c:pt idx="167">
                  <c:v>28825</c:v>
                </c:pt>
                <c:pt idx="168">
                  <c:v>28856</c:v>
                </c:pt>
                <c:pt idx="169">
                  <c:v>28887</c:v>
                </c:pt>
                <c:pt idx="170">
                  <c:v>28915</c:v>
                </c:pt>
                <c:pt idx="171">
                  <c:v>28946</c:v>
                </c:pt>
                <c:pt idx="172">
                  <c:v>28976</c:v>
                </c:pt>
                <c:pt idx="173">
                  <c:v>29007</c:v>
                </c:pt>
                <c:pt idx="174">
                  <c:v>29037</c:v>
                </c:pt>
                <c:pt idx="175">
                  <c:v>29068</c:v>
                </c:pt>
                <c:pt idx="176">
                  <c:v>29099</c:v>
                </c:pt>
                <c:pt idx="177">
                  <c:v>29129</c:v>
                </c:pt>
                <c:pt idx="178">
                  <c:v>29160</c:v>
                </c:pt>
                <c:pt idx="179">
                  <c:v>29190</c:v>
                </c:pt>
                <c:pt idx="180">
                  <c:v>29221</c:v>
                </c:pt>
                <c:pt idx="181">
                  <c:v>29252</c:v>
                </c:pt>
                <c:pt idx="182">
                  <c:v>29281</c:v>
                </c:pt>
                <c:pt idx="183">
                  <c:v>29312</c:v>
                </c:pt>
                <c:pt idx="184">
                  <c:v>29342</c:v>
                </c:pt>
                <c:pt idx="185">
                  <c:v>29373</c:v>
                </c:pt>
                <c:pt idx="186">
                  <c:v>29403</c:v>
                </c:pt>
                <c:pt idx="187">
                  <c:v>29434</c:v>
                </c:pt>
                <c:pt idx="188">
                  <c:v>29465</c:v>
                </c:pt>
                <c:pt idx="189">
                  <c:v>29495</c:v>
                </c:pt>
                <c:pt idx="190">
                  <c:v>29526</c:v>
                </c:pt>
                <c:pt idx="191">
                  <c:v>29556</c:v>
                </c:pt>
                <c:pt idx="192">
                  <c:v>29587</c:v>
                </c:pt>
                <c:pt idx="193">
                  <c:v>29618</c:v>
                </c:pt>
                <c:pt idx="194">
                  <c:v>29646</c:v>
                </c:pt>
                <c:pt idx="195">
                  <c:v>29677</c:v>
                </c:pt>
                <c:pt idx="196">
                  <c:v>29707</c:v>
                </c:pt>
                <c:pt idx="197">
                  <c:v>29738</c:v>
                </c:pt>
                <c:pt idx="198">
                  <c:v>29768</c:v>
                </c:pt>
                <c:pt idx="199">
                  <c:v>29799</c:v>
                </c:pt>
                <c:pt idx="200">
                  <c:v>29830</c:v>
                </c:pt>
                <c:pt idx="201">
                  <c:v>29860</c:v>
                </c:pt>
                <c:pt idx="202">
                  <c:v>29891</c:v>
                </c:pt>
                <c:pt idx="203">
                  <c:v>29921</c:v>
                </c:pt>
                <c:pt idx="204">
                  <c:v>29952</c:v>
                </c:pt>
                <c:pt idx="205">
                  <c:v>29983</c:v>
                </c:pt>
                <c:pt idx="206">
                  <c:v>30011</c:v>
                </c:pt>
                <c:pt idx="207">
                  <c:v>30042</c:v>
                </c:pt>
                <c:pt idx="208">
                  <c:v>30072</c:v>
                </c:pt>
                <c:pt idx="209">
                  <c:v>30103</c:v>
                </c:pt>
                <c:pt idx="210">
                  <c:v>30133</c:v>
                </c:pt>
                <c:pt idx="211">
                  <c:v>30164</c:v>
                </c:pt>
                <c:pt idx="212">
                  <c:v>30195</c:v>
                </c:pt>
                <c:pt idx="213">
                  <c:v>30225</c:v>
                </c:pt>
                <c:pt idx="214">
                  <c:v>30256</c:v>
                </c:pt>
                <c:pt idx="215">
                  <c:v>30286</c:v>
                </c:pt>
                <c:pt idx="216">
                  <c:v>30317</c:v>
                </c:pt>
                <c:pt idx="217">
                  <c:v>30348</c:v>
                </c:pt>
                <c:pt idx="218">
                  <c:v>30376</c:v>
                </c:pt>
                <c:pt idx="219">
                  <c:v>30407</c:v>
                </c:pt>
                <c:pt idx="220">
                  <c:v>30437</c:v>
                </c:pt>
                <c:pt idx="221">
                  <c:v>30468</c:v>
                </c:pt>
                <c:pt idx="222">
                  <c:v>30498</c:v>
                </c:pt>
                <c:pt idx="223">
                  <c:v>30529</c:v>
                </c:pt>
                <c:pt idx="224">
                  <c:v>30560</c:v>
                </c:pt>
                <c:pt idx="225">
                  <c:v>30590</c:v>
                </c:pt>
                <c:pt idx="226">
                  <c:v>30621</c:v>
                </c:pt>
                <c:pt idx="227">
                  <c:v>30651</c:v>
                </c:pt>
                <c:pt idx="228">
                  <c:v>30682</c:v>
                </c:pt>
                <c:pt idx="229">
                  <c:v>30713</c:v>
                </c:pt>
                <c:pt idx="230">
                  <c:v>30742</c:v>
                </c:pt>
                <c:pt idx="231">
                  <c:v>30773</c:v>
                </c:pt>
                <c:pt idx="232">
                  <c:v>30803</c:v>
                </c:pt>
                <c:pt idx="233">
                  <c:v>30834</c:v>
                </c:pt>
                <c:pt idx="234">
                  <c:v>30864</c:v>
                </c:pt>
                <c:pt idx="235">
                  <c:v>30895</c:v>
                </c:pt>
                <c:pt idx="236">
                  <c:v>30926</c:v>
                </c:pt>
                <c:pt idx="237">
                  <c:v>30956</c:v>
                </c:pt>
                <c:pt idx="238">
                  <c:v>30987</c:v>
                </c:pt>
                <c:pt idx="239">
                  <c:v>31017</c:v>
                </c:pt>
                <c:pt idx="240">
                  <c:v>31048</c:v>
                </c:pt>
                <c:pt idx="241">
                  <c:v>31079</c:v>
                </c:pt>
                <c:pt idx="242">
                  <c:v>31107</c:v>
                </c:pt>
                <c:pt idx="243">
                  <c:v>31138</c:v>
                </c:pt>
                <c:pt idx="244">
                  <c:v>31168</c:v>
                </c:pt>
                <c:pt idx="245">
                  <c:v>31199</c:v>
                </c:pt>
                <c:pt idx="246">
                  <c:v>31229</c:v>
                </c:pt>
                <c:pt idx="247">
                  <c:v>31260</c:v>
                </c:pt>
                <c:pt idx="248">
                  <c:v>31291</c:v>
                </c:pt>
                <c:pt idx="249">
                  <c:v>31321</c:v>
                </c:pt>
                <c:pt idx="250">
                  <c:v>31352</c:v>
                </c:pt>
                <c:pt idx="251">
                  <c:v>31382</c:v>
                </c:pt>
                <c:pt idx="252">
                  <c:v>31413</c:v>
                </c:pt>
                <c:pt idx="253">
                  <c:v>31444</c:v>
                </c:pt>
                <c:pt idx="254">
                  <c:v>31472</c:v>
                </c:pt>
                <c:pt idx="255">
                  <c:v>31503</c:v>
                </c:pt>
                <c:pt idx="256">
                  <c:v>31533</c:v>
                </c:pt>
                <c:pt idx="257">
                  <c:v>31564</c:v>
                </c:pt>
                <c:pt idx="258">
                  <c:v>31594</c:v>
                </c:pt>
                <c:pt idx="259">
                  <c:v>31625</c:v>
                </c:pt>
                <c:pt idx="260">
                  <c:v>31656</c:v>
                </c:pt>
                <c:pt idx="261">
                  <c:v>31686</c:v>
                </c:pt>
                <c:pt idx="262">
                  <c:v>31717</c:v>
                </c:pt>
                <c:pt idx="263">
                  <c:v>31747</c:v>
                </c:pt>
                <c:pt idx="264">
                  <c:v>31778</c:v>
                </c:pt>
                <c:pt idx="265">
                  <c:v>31809</c:v>
                </c:pt>
                <c:pt idx="266">
                  <c:v>31837</c:v>
                </c:pt>
                <c:pt idx="267">
                  <c:v>31868</c:v>
                </c:pt>
                <c:pt idx="268">
                  <c:v>31898</c:v>
                </c:pt>
                <c:pt idx="269">
                  <c:v>31929</c:v>
                </c:pt>
                <c:pt idx="270">
                  <c:v>31959</c:v>
                </c:pt>
                <c:pt idx="271">
                  <c:v>31990</c:v>
                </c:pt>
                <c:pt idx="272">
                  <c:v>32021</c:v>
                </c:pt>
                <c:pt idx="273">
                  <c:v>32051</c:v>
                </c:pt>
                <c:pt idx="274">
                  <c:v>32082</c:v>
                </c:pt>
                <c:pt idx="275">
                  <c:v>32112</c:v>
                </c:pt>
                <c:pt idx="276">
                  <c:v>32143</c:v>
                </c:pt>
                <c:pt idx="277">
                  <c:v>32174</c:v>
                </c:pt>
                <c:pt idx="278">
                  <c:v>32203</c:v>
                </c:pt>
                <c:pt idx="279">
                  <c:v>32234</c:v>
                </c:pt>
                <c:pt idx="280">
                  <c:v>32264</c:v>
                </c:pt>
                <c:pt idx="281">
                  <c:v>32295</c:v>
                </c:pt>
                <c:pt idx="282">
                  <c:v>32325</c:v>
                </c:pt>
                <c:pt idx="283">
                  <c:v>32356</c:v>
                </c:pt>
                <c:pt idx="284">
                  <c:v>32387</c:v>
                </c:pt>
                <c:pt idx="285">
                  <c:v>32417</c:v>
                </c:pt>
                <c:pt idx="286">
                  <c:v>32448</c:v>
                </c:pt>
                <c:pt idx="287">
                  <c:v>32478</c:v>
                </c:pt>
                <c:pt idx="288">
                  <c:v>32509</c:v>
                </c:pt>
                <c:pt idx="289">
                  <c:v>32540</c:v>
                </c:pt>
                <c:pt idx="290">
                  <c:v>32568</c:v>
                </c:pt>
                <c:pt idx="291">
                  <c:v>32599</c:v>
                </c:pt>
                <c:pt idx="292">
                  <c:v>32629</c:v>
                </c:pt>
                <c:pt idx="293">
                  <c:v>32660</c:v>
                </c:pt>
                <c:pt idx="294">
                  <c:v>32690</c:v>
                </c:pt>
                <c:pt idx="295">
                  <c:v>32721</c:v>
                </c:pt>
                <c:pt idx="296">
                  <c:v>32752</c:v>
                </c:pt>
                <c:pt idx="297">
                  <c:v>32782</c:v>
                </c:pt>
                <c:pt idx="298">
                  <c:v>32813</c:v>
                </c:pt>
                <c:pt idx="299">
                  <c:v>32843</c:v>
                </c:pt>
                <c:pt idx="300">
                  <c:v>32874</c:v>
                </c:pt>
                <c:pt idx="301">
                  <c:v>32905</c:v>
                </c:pt>
                <c:pt idx="302">
                  <c:v>32933</c:v>
                </c:pt>
                <c:pt idx="303">
                  <c:v>32964</c:v>
                </c:pt>
                <c:pt idx="304">
                  <c:v>32994</c:v>
                </c:pt>
                <c:pt idx="305">
                  <c:v>33025</c:v>
                </c:pt>
                <c:pt idx="306">
                  <c:v>33055</c:v>
                </c:pt>
                <c:pt idx="307">
                  <c:v>33086</c:v>
                </c:pt>
                <c:pt idx="308">
                  <c:v>33117</c:v>
                </c:pt>
                <c:pt idx="309">
                  <c:v>33147</c:v>
                </c:pt>
                <c:pt idx="310">
                  <c:v>33178</c:v>
                </c:pt>
                <c:pt idx="311">
                  <c:v>33208</c:v>
                </c:pt>
                <c:pt idx="312">
                  <c:v>33239</c:v>
                </c:pt>
                <c:pt idx="313">
                  <c:v>33270</c:v>
                </c:pt>
                <c:pt idx="314">
                  <c:v>33298</c:v>
                </c:pt>
                <c:pt idx="315">
                  <c:v>33329</c:v>
                </c:pt>
                <c:pt idx="316">
                  <c:v>33359</c:v>
                </c:pt>
                <c:pt idx="317">
                  <c:v>33390</c:v>
                </c:pt>
                <c:pt idx="318">
                  <c:v>33420</c:v>
                </c:pt>
                <c:pt idx="319">
                  <c:v>33451</c:v>
                </c:pt>
                <c:pt idx="320">
                  <c:v>33482</c:v>
                </c:pt>
                <c:pt idx="321">
                  <c:v>33512</c:v>
                </c:pt>
                <c:pt idx="322">
                  <c:v>33543</c:v>
                </c:pt>
                <c:pt idx="323">
                  <c:v>33573</c:v>
                </c:pt>
                <c:pt idx="324">
                  <c:v>33604</c:v>
                </c:pt>
                <c:pt idx="325">
                  <c:v>33635</c:v>
                </c:pt>
                <c:pt idx="326">
                  <c:v>33664</c:v>
                </c:pt>
                <c:pt idx="327">
                  <c:v>33695</c:v>
                </c:pt>
                <c:pt idx="328">
                  <c:v>33725</c:v>
                </c:pt>
                <c:pt idx="329">
                  <c:v>33756</c:v>
                </c:pt>
                <c:pt idx="330">
                  <c:v>33786</c:v>
                </c:pt>
                <c:pt idx="331">
                  <c:v>33817</c:v>
                </c:pt>
                <c:pt idx="332">
                  <c:v>33848</c:v>
                </c:pt>
                <c:pt idx="333">
                  <c:v>33878</c:v>
                </c:pt>
                <c:pt idx="334">
                  <c:v>33909</c:v>
                </c:pt>
                <c:pt idx="335">
                  <c:v>33939</c:v>
                </c:pt>
                <c:pt idx="336">
                  <c:v>33970</c:v>
                </c:pt>
                <c:pt idx="337">
                  <c:v>34001</c:v>
                </c:pt>
                <c:pt idx="338">
                  <c:v>34029</c:v>
                </c:pt>
                <c:pt idx="339">
                  <c:v>34060</c:v>
                </c:pt>
                <c:pt idx="340">
                  <c:v>34090</c:v>
                </c:pt>
                <c:pt idx="341">
                  <c:v>34121</c:v>
                </c:pt>
                <c:pt idx="342">
                  <c:v>34151</c:v>
                </c:pt>
                <c:pt idx="343">
                  <c:v>34182</c:v>
                </c:pt>
                <c:pt idx="344">
                  <c:v>34213</c:v>
                </c:pt>
                <c:pt idx="345">
                  <c:v>34243</c:v>
                </c:pt>
                <c:pt idx="346">
                  <c:v>34274</c:v>
                </c:pt>
                <c:pt idx="347">
                  <c:v>34304</c:v>
                </c:pt>
                <c:pt idx="348">
                  <c:v>34335</c:v>
                </c:pt>
                <c:pt idx="349">
                  <c:v>34366</c:v>
                </c:pt>
                <c:pt idx="350">
                  <c:v>34394</c:v>
                </c:pt>
                <c:pt idx="351">
                  <c:v>34425</c:v>
                </c:pt>
                <c:pt idx="352">
                  <c:v>34455</c:v>
                </c:pt>
                <c:pt idx="353">
                  <c:v>34486</c:v>
                </c:pt>
                <c:pt idx="354">
                  <c:v>34516</c:v>
                </c:pt>
                <c:pt idx="355">
                  <c:v>34547</c:v>
                </c:pt>
                <c:pt idx="356">
                  <c:v>34578</c:v>
                </c:pt>
                <c:pt idx="357">
                  <c:v>34608</c:v>
                </c:pt>
                <c:pt idx="358">
                  <c:v>34639</c:v>
                </c:pt>
                <c:pt idx="359">
                  <c:v>34669</c:v>
                </c:pt>
                <c:pt idx="360">
                  <c:v>34700</c:v>
                </c:pt>
                <c:pt idx="361">
                  <c:v>34731</c:v>
                </c:pt>
                <c:pt idx="362">
                  <c:v>34759</c:v>
                </c:pt>
                <c:pt idx="363">
                  <c:v>34790</c:v>
                </c:pt>
                <c:pt idx="364">
                  <c:v>34820</c:v>
                </c:pt>
                <c:pt idx="365">
                  <c:v>34851</c:v>
                </c:pt>
                <c:pt idx="366">
                  <c:v>34881</c:v>
                </c:pt>
                <c:pt idx="367">
                  <c:v>34912</c:v>
                </c:pt>
                <c:pt idx="368">
                  <c:v>34943</c:v>
                </c:pt>
                <c:pt idx="369">
                  <c:v>34973</c:v>
                </c:pt>
                <c:pt idx="370">
                  <c:v>35004</c:v>
                </c:pt>
                <c:pt idx="371">
                  <c:v>35034</c:v>
                </c:pt>
                <c:pt idx="372">
                  <c:v>35065</c:v>
                </c:pt>
                <c:pt idx="373">
                  <c:v>35096</c:v>
                </c:pt>
                <c:pt idx="374">
                  <c:v>35125</c:v>
                </c:pt>
                <c:pt idx="375">
                  <c:v>35156</c:v>
                </c:pt>
                <c:pt idx="376">
                  <c:v>35186</c:v>
                </c:pt>
                <c:pt idx="377">
                  <c:v>35217</c:v>
                </c:pt>
                <c:pt idx="378">
                  <c:v>35247</c:v>
                </c:pt>
                <c:pt idx="379">
                  <c:v>35278</c:v>
                </c:pt>
                <c:pt idx="380">
                  <c:v>35309</c:v>
                </c:pt>
                <c:pt idx="381">
                  <c:v>35339</c:v>
                </c:pt>
                <c:pt idx="382">
                  <c:v>35370</c:v>
                </c:pt>
                <c:pt idx="383">
                  <c:v>35400</c:v>
                </c:pt>
                <c:pt idx="384">
                  <c:v>35431</c:v>
                </c:pt>
                <c:pt idx="385">
                  <c:v>35462</c:v>
                </c:pt>
                <c:pt idx="386">
                  <c:v>35490</c:v>
                </c:pt>
                <c:pt idx="387">
                  <c:v>35521</c:v>
                </c:pt>
                <c:pt idx="388">
                  <c:v>35551</c:v>
                </c:pt>
                <c:pt idx="389">
                  <c:v>35582</c:v>
                </c:pt>
                <c:pt idx="390">
                  <c:v>35612</c:v>
                </c:pt>
                <c:pt idx="391">
                  <c:v>35643</c:v>
                </c:pt>
                <c:pt idx="392">
                  <c:v>35674</c:v>
                </c:pt>
                <c:pt idx="393">
                  <c:v>35704</c:v>
                </c:pt>
                <c:pt idx="394">
                  <c:v>35735</c:v>
                </c:pt>
                <c:pt idx="395">
                  <c:v>35765</c:v>
                </c:pt>
                <c:pt idx="396">
                  <c:v>35796</c:v>
                </c:pt>
                <c:pt idx="397">
                  <c:v>35827</c:v>
                </c:pt>
                <c:pt idx="398">
                  <c:v>35855</c:v>
                </c:pt>
                <c:pt idx="399">
                  <c:v>35886</c:v>
                </c:pt>
                <c:pt idx="400">
                  <c:v>35916</c:v>
                </c:pt>
                <c:pt idx="401">
                  <c:v>35947</c:v>
                </c:pt>
                <c:pt idx="402">
                  <c:v>35977</c:v>
                </c:pt>
                <c:pt idx="403">
                  <c:v>36008</c:v>
                </c:pt>
                <c:pt idx="404">
                  <c:v>36039</c:v>
                </c:pt>
                <c:pt idx="405">
                  <c:v>36069</c:v>
                </c:pt>
                <c:pt idx="406">
                  <c:v>36100</c:v>
                </c:pt>
                <c:pt idx="407">
                  <c:v>36130</c:v>
                </c:pt>
                <c:pt idx="408">
                  <c:v>36161</c:v>
                </c:pt>
                <c:pt idx="409">
                  <c:v>36192</c:v>
                </c:pt>
                <c:pt idx="410">
                  <c:v>36220</c:v>
                </c:pt>
                <c:pt idx="411">
                  <c:v>36251</c:v>
                </c:pt>
                <c:pt idx="412">
                  <c:v>36281</c:v>
                </c:pt>
                <c:pt idx="413">
                  <c:v>36312</c:v>
                </c:pt>
                <c:pt idx="414">
                  <c:v>36342</c:v>
                </c:pt>
                <c:pt idx="415">
                  <c:v>36373</c:v>
                </c:pt>
                <c:pt idx="416">
                  <c:v>36404</c:v>
                </c:pt>
                <c:pt idx="417">
                  <c:v>36434</c:v>
                </c:pt>
                <c:pt idx="418">
                  <c:v>36465</c:v>
                </c:pt>
                <c:pt idx="419">
                  <c:v>36495</c:v>
                </c:pt>
                <c:pt idx="420">
                  <c:v>36526</c:v>
                </c:pt>
                <c:pt idx="421">
                  <c:v>36557</c:v>
                </c:pt>
                <c:pt idx="422">
                  <c:v>36586</c:v>
                </c:pt>
                <c:pt idx="423">
                  <c:v>36617</c:v>
                </c:pt>
                <c:pt idx="424">
                  <c:v>36647</c:v>
                </c:pt>
                <c:pt idx="425">
                  <c:v>36678</c:v>
                </c:pt>
                <c:pt idx="426">
                  <c:v>36708</c:v>
                </c:pt>
                <c:pt idx="427">
                  <c:v>36739</c:v>
                </c:pt>
                <c:pt idx="428">
                  <c:v>36770</c:v>
                </c:pt>
                <c:pt idx="429">
                  <c:v>36800</c:v>
                </c:pt>
                <c:pt idx="430">
                  <c:v>36831</c:v>
                </c:pt>
                <c:pt idx="431">
                  <c:v>36861</c:v>
                </c:pt>
                <c:pt idx="432">
                  <c:v>36892</c:v>
                </c:pt>
                <c:pt idx="433">
                  <c:v>36923</c:v>
                </c:pt>
                <c:pt idx="434">
                  <c:v>36951</c:v>
                </c:pt>
                <c:pt idx="435">
                  <c:v>36982</c:v>
                </c:pt>
                <c:pt idx="436">
                  <c:v>37012</c:v>
                </c:pt>
                <c:pt idx="437">
                  <c:v>37043</c:v>
                </c:pt>
                <c:pt idx="438">
                  <c:v>37073</c:v>
                </c:pt>
                <c:pt idx="439">
                  <c:v>37104</c:v>
                </c:pt>
                <c:pt idx="440">
                  <c:v>37135</c:v>
                </c:pt>
                <c:pt idx="441">
                  <c:v>37165</c:v>
                </c:pt>
                <c:pt idx="442">
                  <c:v>37196</c:v>
                </c:pt>
                <c:pt idx="443">
                  <c:v>37226</c:v>
                </c:pt>
                <c:pt idx="444">
                  <c:v>37257</c:v>
                </c:pt>
                <c:pt idx="445">
                  <c:v>37288</c:v>
                </c:pt>
                <c:pt idx="446">
                  <c:v>37316</c:v>
                </c:pt>
                <c:pt idx="447">
                  <c:v>37347</c:v>
                </c:pt>
                <c:pt idx="448">
                  <c:v>37377</c:v>
                </c:pt>
                <c:pt idx="449">
                  <c:v>37408</c:v>
                </c:pt>
                <c:pt idx="450">
                  <c:v>37438</c:v>
                </c:pt>
                <c:pt idx="451">
                  <c:v>37469</c:v>
                </c:pt>
                <c:pt idx="452">
                  <c:v>37500</c:v>
                </c:pt>
                <c:pt idx="453">
                  <c:v>37530</c:v>
                </c:pt>
                <c:pt idx="454">
                  <c:v>37561</c:v>
                </c:pt>
                <c:pt idx="455">
                  <c:v>37591</c:v>
                </c:pt>
                <c:pt idx="456">
                  <c:v>37622</c:v>
                </c:pt>
                <c:pt idx="457">
                  <c:v>37653</c:v>
                </c:pt>
                <c:pt idx="458">
                  <c:v>37681</c:v>
                </c:pt>
                <c:pt idx="459">
                  <c:v>37712</c:v>
                </c:pt>
                <c:pt idx="460">
                  <c:v>37742</c:v>
                </c:pt>
                <c:pt idx="461">
                  <c:v>37773</c:v>
                </c:pt>
                <c:pt idx="462">
                  <c:v>37803</c:v>
                </c:pt>
                <c:pt idx="463">
                  <c:v>37834</c:v>
                </c:pt>
                <c:pt idx="464">
                  <c:v>37865</c:v>
                </c:pt>
                <c:pt idx="465">
                  <c:v>37895</c:v>
                </c:pt>
                <c:pt idx="466">
                  <c:v>37926</c:v>
                </c:pt>
                <c:pt idx="467">
                  <c:v>37956</c:v>
                </c:pt>
                <c:pt idx="468">
                  <c:v>37987</c:v>
                </c:pt>
                <c:pt idx="469">
                  <c:v>38018</c:v>
                </c:pt>
                <c:pt idx="470">
                  <c:v>38047</c:v>
                </c:pt>
                <c:pt idx="471">
                  <c:v>38078</c:v>
                </c:pt>
                <c:pt idx="472">
                  <c:v>38108</c:v>
                </c:pt>
                <c:pt idx="473">
                  <c:v>38139</c:v>
                </c:pt>
                <c:pt idx="474">
                  <c:v>38169</c:v>
                </c:pt>
                <c:pt idx="475">
                  <c:v>38200</c:v>
                </c:pt>
                <c:pt idx="476">
                  <c:v>38231</c:v>
                </c:pt>
                <c:pt idx="477">
                  <c:v>38261</c:v>
                </c:pt>
                <c:pt idx="478">
                  <c:v>38292</c:v>
                </c:pt>
                <c:pt idx="479">
                  <c:v>38322</c:v>
                </c:pt>
                <c:pt idx="480">
                  <c:v>38353</c:v>
                </c:pt>
                <c:pt idx="481">
                  <c:v>38384</c:v>
                </c:pt>
                <c:pt idx="482">
                  <c:v>38412</c:v>
                </c:pt>
                <c:pt idx="483">
                  <c:v>38443</c:v>
                </c:pt>
                <c:pt idx="484">
                  <c:v>38473</c:v>
                </c:pt>
                <c:pt idx="485">
                  <c:v>38504</c:v>
                </c:pt>
                <c:pt idx="486">
                  <c:v>38534</c:v>
                </c:pt>
                <c:pt idx="487">
                  <c:v>38565</c:v>
                </c:pt>
                <c:pt idx="488">
                  <c:v>38596</c:v>
                </c:pt>
                <c:pt idx="489">
                  <c:v>38626</c:v>
                </c:pt>
                <c:pt idx="490">
                  <c:v>38657</c:v>
                </c:pt>
                <c:pt idx="491">
                  <c:v>38687</c:v>
                </c:pt>
                <c:pt idx="492">
                  <c:v>38718</c:v>
                </c:pt>
                <c:pt idx="493">
                  <c:v>38749</c:v>
                </c:pt>
                <c:pt idx="494">
                  <c:v>38777</c:v>
                </c:pt>
                <c:pt idx="495">
                  <c:v>38808</c:v>
                </c:pt>
                <c:pt idx="496">
                  <c:v>38838</c:v>
                </c:pt>
                <c:pt idx="497">
                  <c:v>38869</c:v>
                </c:pt>
                <c:pt idx="498">
                  <c:v>38899</c:v>
                </c:pt>
                <c:pt idx="499">
                  <c:v>38930</c:v>
                </c:pt>
                <c:pt idx="500">
                  <c:v>38961</c:v>
                </c:pt>
                <c:pt idx="501">
                  <c:v>38991</c:v>
                </c:pt>
                <c:pt idx="502">
                  <c:v>39022</c:v>
                </c:pt>
                <c:pt idx="503">
                  <c:v>39052</c:v>
                </c:pt>
                <c:pt idx="504">
                  <c:v>39083</c:v>
                </c:pt>
                <c:pt idx="505">
                  <c:v>39114</c:v>
                </c:pt>
                <c:pt idx="506">
                  <c:v>39142</c:v>
                </c:pt>
                <c:pt idx="507">
                  <c:v>39173</c:v>
                </c:pt>
                <c:pt idx="508">
                  <c:v>39203</c:v>
                </c:pt>
                <c:pt idx="509">
                  <c:v>39234</c:v>
                </c:pt>
                <c:pt idx="510">
                  <c:v>39264</c:v>
                </c:pt>
                <c:pt idx="511">
                  <c:v>39295</c:v>
                </c:pt>
                <c:pt idx="512">
                  <c:v>39326</c:v>
                </c:pt>
                <c:pt idx="513">
                  <c:v>39356</c:v>
                </c:pt>
                <c:pt idx="514">
                  <c:v>39387</c:v>
                </c:pt>
                <c:pt idx="515">
                  <c:v>39417</c:v>
                </c:pt>
                <c:pt idx="516">
                  <c:v>39448</c:v>
                </c:pt>
                <c:pt idx="517">
                  <c:v>39479</c:v>
                </c:pt>
                <c:pt idx="518">
                  <c:v>39508</c:v>
                </c:pt>
                <c:pt idx="519">
                  <c:v>39539</c:v>
                </c:pt>
                <c:pt idx="520">
                  <c:v>39569</c:v>
                </c:pt>
                <c:pt idx="521">
                  <c:v>39600</c:v>
                </c:pt>
                <c:pt idx="522">
                  <c:v>39630</c:v>
                </c:pt>
                <c:pt idx="523">
                  <c:v>39661</c:v>
                </c:pt>
                <c:pt idx="524">
                  <c:v>39692</c:v>
                </c:pt>
                <c:pt idx="525">
                  <c:v>39722</c:v>
                </c:pt>
                <c:pt idx="526">
                  <c:v>39753</c:v>
                </c:pt>
                <c:pt idx="527">
                  <c:v>39783</c:v>
                </c:pt>
                <c:pt idx="528">
                  <c:v>39814</c:v>
                </c:pt>
                <c:pt idx="529">
                  <c:v>39845</c:v>
                </c:pt>
                <c:pt idx="530">
                  <c:v>39873</c:v>
                </c:pt>
                <c:pt idx="531">
                  <c:v>39904</c:v>
                </c:pt>
                <c:pt idx="532">
                  <c:v>39934</c:v>
                </c:pt>
                <c:pt idx="533">
                  <c:v>39965</c:v>
                </c:pt>
                <c:pt idx="534">
                  <c:v>39995</c:v>
                </c:pt>
                <c:pt idx="535">
                  <c:v>40026</c:v>
                </c:pt>
                <c:pt idx="536">
                  <c:v>40057</c:v>
                </c:pt>
                <c:pt idx="537">
                  <c:v>40087</c:v>
                </c:pt>
                <c:pt idx="538">
                  <c:v>40118</c:v>
                </c:pt>
                <c:pt idx="539">
                  <c:v>40148</c:v>
                </c:pt>
                <c:pt idx="540">
                  <c:v>40179</c:v>
                </c:pt>
                <c:pt idx="541">
                  <c:v>40210</c:v>
                </c:pt>
                <c:pt idx="542">
                  <c:v>40238</c:v>
                </c:pt>
                <c:pt idx="543">
                  <c:v>40269</c:v>
                </c:pt>
                <c:pt idx="544">
                  <c:v>40299</c:v>
                </c:pt>
                <c:pt idx="545">
                  <c:v>40330</c:v>
                </c:pt>
                <c:pt idx="546">
                  <c:v>40360</c:v>
                </c:pt>
                <c:pt idx="547">
                  <c:v>40391</c:v>
                </c:pt>
                <c:pt idx="548">
                  <c:v>40422</c:v>
                </c:pt>
                <c:pt idx="549">
                  <c:v>40452</c:v>
                </c:pt>
                <c:pt idx="550">
                  <c:v>40483</c:v>
                </c:pt>
                <c:pt idx="551">
                  <c:v>40513</c:v>
                </c:pt>
                <c:pt idx="552">
                  <c:v>40544</c:v>
                </c:pt>
                <c:pt idx="553">
                  <c:v>40575</c:v>
                </c:pt>
                <c:pt idx="554">
                  <c:v>40603</c:v>
                </c:pt>
                <c:pt idx="555">
                  <c:v>40634</c:v>
                </c:pt>
                <c:pt idx="556">
                  <c:v>40664</c:v>
                </c:pt>
                <c:pt idx="557">
                  <c:v>40695</c:v>
                </c:pt>
                <c:pt idx="558">
                  <c:v>40725</c:v>
                </c:pt>
                <c:pt idx="559">
                  <c:v>40756</c:v>
                </c:pt>
                <c:pt idx="560">
                  <c:v>40787</c:v>
                </c:pt>
                <c:pt idx="561">
                  <c:v>40817</c:v>
                </c:pt>
                <c:pt idx="562">
                  <c:v>40848</c:v>
                </c:pt>
                <c:pt idx="563">
                  <c:v>40878</c:v>
                </c:pt>
                <c:pt idx="564">
                  <c:v>40909</c:v>
                </c:pt>
                <c:pt idx="565">
                  <c:v>40940</c:v>
                </c:pt>
                <c:pt idx="566">
                  <c:v>40969</c:v>
                </c:pt>
                <c:pt idx="567">
                  <c:v>41000</c:v>
                </c:pt>
                <c:pt idx="568">
                  <c:v>41030</c:v>
                </c:pt>
              </c:numCache>
            </c:numRef>
          </c:cat>
          <c:val>
            <c:numRef>
              <c:f>Sheet1!$I$15:$I$583</c:f>
              <c:numCache>
                <c:formatCode>0.00</c:formatCode>
                <c:ptCount val="569"/>
                <c:pt idx="0">
                  <c:v>100</c:v>
                </c:pt>
                <c:pt idx="1">
                  <c:v>100</c:v>
                </c:pt>
                <c:pt idx="2">
                  <c:v>100.0959079283887</c:v>
                </c:pt>
                <c:pt idx="3">
                  <c:v>100.3196930946291</c:v>
                </c:pt>
                <c:pt idx="4">
                  <c:v>100.6393861892583</c:v>
                </c:pt>
                <c:pt idx="5">
                  <c:v>101.0549872122762</c:v>
                </c:pt>
                <c:pt idx="6">
                  <c:v>100.9590792838875</c:v>
                </c:pt>
                <c:pt idx="7">
                  <c:v>100.86317135549869</c:v>
                </c:pt>
                <c:pt idx="8">
                  <c:v>101.0869565217391</c:v>
                </c:pt>
                <c:pt idx="9">
                  <c:v>101.18286445012789</c:v>
                </c:pt>
                <c:pt idx="10">
                  <c:v>101.502557544757</c:v>
                </c:pt>
                <c:pt idx="11">
                  <c:v>101.8222506393862</c:v>
                </c:pt>
                <c:pt idx="12">
                  <c:v>101.9181585677749</c:v>
                </c:pt>
                <c:pt idx="13">
                  <c:v>102.5575447570332</c:v>
                </c:pt>
                <c:pt idx="14">
                  <c:v>102.8772378516624</c:v>
                </c:pt>
                <c:pt idx="15">
                  <c:v>103.1969309462915</c:v>
                </c:pt>
                <c:pt idx="16">
                  <c:v>103.42071611253191</c:v>
                </c:pt>
                <c:pt idx="17">
                  <c:v>103.5166240409207</c:v>
                </c:pt>
                <c:pt idx="18">
                  <c:v>103.74040920716109</c:v>
                </c:pt>
                <c:pt idx="19">
                  <c:v>104.3797953964194</c:v>
                </c:pt>
                <c:pt idx="20">
                  <c:v>104.6994884910486</c:v>
                </c:pt>
                <c:pt idx="21">
                  <c:v>105.0191815856778</c:v>
                </c:pt>
                <c:pt idx="22">
                  <c:v>105.1150895140665</c:v>
                </c:pt>
                <c:pt idx="23">
                  <c:v>105.2429667519182</c:v>
                </c:pt>
                <c:pt idx="24">
                  <c:v>105.1790281329923</c:v>
                </c:pt>
                <c:pt idx="25">
                  <c:v>105.4987212276215</c:v>
                </c:pt>
                <c:pt idx="26">
                  <c:v>105.4987212276215</c:v>
                </c:pt>
                <c:pt idx="27">
                  <c:v>105.8184143222506</c:v>
                </c:pt>
                <c:pt idx="28">
                  <c:v>105.8184143222506</c:v>
                </c:pt>
                <c:pt idx="29">
                  <c:v>106.45780051150891</c:v>
                </c:pt>
                <c:pt idx="30">
                  <c:v>106.77749360613809</c:v>
                </c:pt>
                <c:pt idx="31">
                  <c:v>107.0971867007673</c:v>
                </c:pt>
                <c:pt idx="32">
                  <c:v>107.4168797953964</c:v>
                </c:pt>
                <c:pt idx="33">
                  <c:v>107.7365728900256</c:v>
                </c:pt>
                <c:pt idx="34">
                  <c:v>108.3759590792839</c:v>
                </c:pt>
                <c:pt idx="35">
                  <c:v>108.695652173913</c:v>
                </c:pt>
                <c:pt idx="36">
                  <c:v>109.01534526854221</c:v>
                </c:pt>
                <c:pt idx="37">
                  <c:v>109.33503836317129</c:v>
                </c:pt>
                <c:pt idx="38">
                  <c:v>109.65473145780049</c:v>
                </c:pt>
                <c:pt idx="39">
                  <c:v>109.9744245524296</c:v>
                </c:pt>
                <c:pt idx="40">
                  <c:v>110.2941176470588</c:v>
                </c:pt>
                <c:pt idx="41">
                  <c:v>110.9335038363171</c:v>
                </c:pt>
                <c:pt idx="42">
                  <c:v>111.5728900255754</c:v>
                </c:pt>
                <c:pt idx="43">
                  <c:v>111.89258312020461</c:v>
                </c:pt>
                <c:pt idx="44">
                  <c:v>112.21227621483381</c:v>
                </c:pt>
                <c:pt idx="45">
                  <c:v>112.8516624040921</c:v>
                </c:pt>
                <c:pt idx="46">
                  <c:v>113.1713554987212</c:v>
                </c:pt>
                <c:pt idx="47">
                  <c:v>113.8107416879795</c:v>
                </c:pt>
                <c:pt idx="48">
                  <c:v>114.1304347826087</c:v>
                </c:pt>
                <c:pt idx="49">
                  <c:v>114.4501278772378</c:v>
                </c:pt>
                <c:pt idx="50">
                  <c:v>115.40920716112529</c:v>
                </c:pt>
                <c:pt idx="51">
                  <c:v>116.0485933503836</c:v>
                </c:pt>
                <c:pt idx="52">
                  <c:v>116.3682864450128</c:v>
                </c:pt>
                <c:pt idx="53">
                  <c:v>117.0076726342711</c:v>
                </c:pt>
                <c:pt idx="54">
                  <c:v>117.64705882352941</c:v>
                </c:pt>
                <c:pt idx="55">
                  <c:v>117.96675191815859</c:v>
                </c:pt>
                <c:pt idx="56">
                  <c:v>118.6061381074168</c:v>
                </c:pt>
                <c:pt idx="57">
                  <c:v>119.2455242966752</c:v>
                </c:pt>
                <c:pt idx="58">
                  <c:v>119.8849104859335</c:v>
                </c:pt>
                <c:pt idx="59">
                  <c:v>120.52429667519181</c:v>
                </c:pt>
                <c:pt idx="60">
                  <c:v>121.1636828644501</c:v>
                </c:pt>
                <c:pt idx="61">
                  <c:v>121.8030690537084</c:v>
                </c:pt>
                <c:pt idx="62">
                  <c:v>122.4424552429667</c:v>
                </c:pt>
                <c:pt idx="63">
                  <c:v>123.081841432225</c:v>
                </c:pt>
                <c:pt idx="64">
                  <c:v>123.40153452685421</c:v>
                </c:pt>
                <c:pt idx="65">
                  <c:v>124.0409207161125</c:v>
                </c:pt>
                <c:pt idx="66">
                  <c:v>124.3606138107417</c:v>
                </c:pt>
                <c:pt idx="67">
                  <c:v>124.6803069053708</c:v>
                </c:pt>
                <c:pt idx="68">
                  <c:v>125.3196930946292</c:v>
                </c:pt>
                <c:pt idx="69">
                  <c:v>125.9590792838875</c:v>
                </c:pt>
                <c:pt idx="70">
                  <c:v>126.59846547314579</c:v>
                </c:pt>
                <c:pt idx="71">
                  <c:v>127.2378516624041</c:v>
                </c:pt>
                <c:pt idx="72">
                  <c:v>127.5575447570332</c:v>
                </c:pt>
                <c:pt idx="73">
                  <c:v>127.5575447570332</c:v>
                </c:pt>
                <c:pt idx="74">
                  <c:v>127.8772378516624</c:v>
                </c:pt>
                <c:pt idx="75">
                  <c:v>128.19693094629159</c:v>
                </c:pt>
                <c:pt idx="76">
                  <c:v>128.83631713554999</c:v>
                </c:pt>
                <c:pt idx="77">
                  <c:v>129.47570332480811</c:v>
                </c:pt>
                <c:pt idx="78">
                  <c:v>129.7953964194374</c:v>
                </c:pt>
                <c:pt idx="79">
                  <c:v>130.11508951406651</c:v>
                </c:pt>
                <c:pt idx="80">
                  <c:v>130.4347826086956</c:v>
                </c:pt>
                <c:pt idx="81">
                  <c:v>130.7544757033248</c:v>
                </c:pt>
                <c:pt idx="82">
                  <c:v>131.07416879795389</c:v>
                </c:pt>
                <c:pt idx="83">
                  <c:v>131.39386189258309</c:v>
                </c:pt>
                <c:pt idx="84">
                  <c:v>131.71355498721209</c:v>
                </c:pt>
                <c:pt idx="85">
                  <c:v>132.35294117647061</c:v>
                </c:pt>
                <c:pt idx="86">
                  <c:v>132.35294117647061</c:v>
                </c:pt>
                <c:pt idx="87">
                  <c:v>132.6726342710997</c:v>
                </c:pt>
                <c:pt idx="88">
                  <c:v>132.99232736572901</c:v>
                </c:pt>
                <c:pt idx="89">
                  <c:v>133.31202046035801</c:v>
                </c:pt>
                <c:pt idx="90">
                  <c:v>133.63171355498719</c:v>
                </c:pt>
                <c:pt idx="91">
                  <c:v>133.95140664961639</c:v>
                </c:pt>
                <c:pt idx="92">
                  <c:v>134.59079283887471</c:v>
                </c:pt>
                <c:pt idx="93">
                  <c:v>134.91048593350379</c:v>
                </c:pt>
                <c:pt idx="94">
                  <c:v>135.54987212276211</c:v>
                </c:pt>
                <c:pt idx="95">
                  <c:v>135.86956521739131</c:v>
                </c:pt>
                <c:pt idx="96">
                  <c:v>136.5089514066496</c:v>
                </c:pt>
                <c:pt idx="97">
                  <c:v>137.46803069053709</c:v>
                </c:pt>
                <c:pt idx="98">
                  <c:v>138.7468030690537</c:v>
                </c:pt>
                <c:pt idx="99">
                  <c:v>139.70588235294119</c:v>
                </c:pt>
                <c:pt idx="100">
                  <c:v>140.34526854219951</c:v>
                </c:pt>
                <c:pt idx="101">
                  <c:v>141.304347826087</c:v>
                </c:pt>
                <c:pt idx="102">
                  <c:v>141.304347826087</c:v>
                </c:pt>
                <c:pt idx="103">
                  <c:v>143.86189258312021</c:v>
                </c:pt>
                <c:pt idx="104">
                  <c:v>144.5012787723785</c:v>
                </c:pt>
                <c:pt idx="105">
                  <c:v>145.7800511508951</c:v>
                </c:pt>
                <c:pt idx="106">
                  <c:v>146.7391304347826</c:v>
                </c:pt>
                <c:pt idx="107">
                  <c:v>148.0179028132992</c:v>
                </c:pt>
                <c:pt idx="108">
                  <c:v>149.61636828644501</c:v>
                </c:pt>
                <c:pt idx="109">
                  <c:v>151.2148337595907</c:v>
                </c:pt>
                <c:pt idx="110">
                  <c:v>152.81329923273651</c:v>
                </c:pt>
                <c:pt idx="111">
                  <c:v>153.77237851662409</c:v>
                </c:pt>
                <c:pt idx="112">
                  <c:v>155.37084398976981</c:v>
                </c:pt>
                <c:pt idx="113">
                  <c:v>156.64961636828639</c:v>
                </c:pt>
                <c:pt idx="114">
                  <c:v>157.60869565217399</c:v>
                </c:pt>
                <c:pt idx="115">
                  <c:v>159.52685421994869</c:v>
                </c:pt>
                <c:pt idx="116">
                  <c:v>161.7647058823529</c:v>
                </c:pt>
                <c:pt idx="117">
                  <c:v>163.04347826086951</c:v>
                </c:pt>
                <c:pt idx="118">
                  <c:v>164.64194373401531</c:v>
                </c:pt>
                <c:pt idx="119">
                  <c:v>165.92071611253201</c:v>
                </c:pt>
                <c:pt idx="120">
                  <c:v>167.19948849104861</c:v>
                </c:pt>
                <c:pt idx="121">
                  <c:v>168.15856777493599</c:v>
                </c:pt>
                <c:pt idx="122">
                  <c:v>168.79795396419431</c:v>
                </c:pt>
                <c:pt idx="123">
                  <c:v>169.43734015345271</c:v>
                </c:pt>
                <c:pt idx="124">
                  <c:v>169.7570332480818</c:v>
                </c:pt>
                <c:pt idx="125">
                  <c:v>171.03580562659829</c:v>
                </c:pt>
                <c:pt idx="126">
                  <c:v>172.63427109974421</c:v>
                </c:pt>
                <c:pt idx="127">
                  <c:v>173.27365728900239</c:v>
                </c:pt>
                <c:pt idx="128">
                  <c:v>174.55242966751919</c:v>
                </c:pt>
                <c:pt idx="129">
                  <c:v>175.5115089514066</c:v>
                </c:pt>
                <c:pt idx="130">
                  <c:v>176.79028132992329</c:v>
                </c:pt>
                <c:pt idx="131">
                  <c:v>177.74936061381069</c:v>
                </c:pt>
                <c:pt idx="132">
                  <c:v>178.3887468030691</c:v>
                </c:pt>
                <c:pt idx="133">
                  <c:v>178.70843989769821</c:v>
                </c:pt>
                <c:pt idx="134">
                  <c:v>179.02813299232739</c:v>
                </c:pt>
                <c:pt idx="135">
                  <c:v>179.3478260869565</c:v>
                </c:pt>
                <c:pt idx="136">
                  <c:v>180.30690537084399</c:v>
                </c:pt>
                <c:pt idx="137">
                  <c:v>181.2659846547314</c:v>
                </c:pt>
                <c:pt idx="138">
                  <c:v>182.22506393861889</c:v>
                </c:pt>
                <c:pt idx="139">
                  <c:v>183.18414322250641</c:v>
                </c:pt>
                <c:pt idx="140">
                  <c:v>184.14322250639381</c:v>
                </c:pt>
                <c:pt idx="141">
                  <c:v>185.1023017902813</c:v>
                </c:pt>
                <c:pt idx="142">
                  <c:v>185.74168797953959</c:v>
                </c:pt>
                <c:pt idx="143">
                  <c:v>186.70076726342711</c:v>
                </c:pt>
                <c:pt idx="144">
                  <c:v>187.6598465473146</c:v>
                </c:pt>
                <c:pt idx="145">
                  <c:v>189.5780051150895</c:v>
                </c:pt>
                <c:pt idx="146">
                  <c:v>190.53708439897699</c:v>
                </c:pt>
                <c:pt idx="147">
                  <c:v>191.81585677749359</c:v>
                </c:pt>
                <c:pt idx="148">
                  <c:v>192.455242966752</c:v>
                </c:pt>
                <c:pt idx="149">
                  <c:v>193.4143222506394</c:v>
                </c:pt>
                <c:pt idx="150">
                  <c:v>194.37340153452681</c:v>
                </c:pt>
                <c:pt idx="151">
                  <c:v>195.3324808184143</c:v>
                </c:pt>
                <c:pt idx="152">
                  <c:v>195.97186700767261</c:v>
                </c:pt>
                <c:pt idx="153">
                  <c:v>196.9309462915601</c:v>
                </c:pt>
                <c:pt idx="154">
                  <c:v>198.20971867007671</c:v>
                </c:pt>
                <c:pt idx="155">
                  <c:v>199.1687979539642</c:v>
                </c:pt>
                <c:pt idx="156">
                  <c:v>200.44757033248081</c:v>
                </c:pt>
                <c:pt idx="157">
                  <c:v>201.40664961636821</c:v>
                </c:pt>
                <c:pt idx="158">
                  <c:v>202.68542199488499</c:v>
                </c:pt>
                <c:pt idx="159">
                  <c:v>204.28388746803071</c:v>
                </c:pt>
                <c:pt idx="160">
                  <c:v>206.20204603580561</c:v>
                </c:pt>
                <c:pt idx="161">
                  <c:v>207.80051150895139</c:v>
                </c:pt>
                <c:pt idx="162">
                  <c:v>209.3989769820972</c:v>
                </c:pt>
                <c:pt idx="163">
                  <c:v>210.6777493606138</c:v>
                </c:pt>
                <c:pt idx="164">
                  <c:v>212.5959079283887</c:v>
                </c:pt>
                <c:pt idx="165">
                  <c:v>214.51406649616359</c:v>
                </c:pt>
                <c:pt idx="166">
                  <c:v>215.79283887468031</c:v>
                </c:pt>
                <c:pt idx="167">
                  <c:v>217.07161125319689</c:v>
                </c:pt>
                <c:pt idx="168">
                  <c:v>218.98976982097179</c:v>
                </c:pt>
                <c:pt idx="169">
                  <c:v>221.227621483376</c:v>
                </c:pt>
                <c:pt idx="170">
                  <c:v>223.46547314578001</c:v>
                </c:pt>
                <c:pt idx="171">
                  <c:v>225.70332480818411</c:v>
                </c:pt>
                <c:pt idx="172">
                  <c:v>228.2608695652174</c:v>
                </c:pt>
                <c:pt idx="173">
                  <c:v>230.81841432225059</c:v>
                </c:pt>
                <c:pt idx="174">
                  <c:v>233.375959079284</c:v>
                </c:pt>
                <c:pt idx="175">
                  <c:v>235.6138107416879</c:v>
                </c:pt>
                <c:pt idx="176">
                  <c:v>237.85166240409211</c:v>
                </c:pt>
                <c:pt idx="177">
                  <c:v>240.40920716112529</c:v>
                </c:pt>
                <c:pt idx="178">
                  <c:v>242.96675191815851</c:v>
                </c:pt>
                <c:pt idx="179">
                  <c:v>245.84398976982101</c:v>
                </c:pt>
                <c:pt idx="180">
                  <c:v>249.36061381074171</c:v>
                </c:pt>
                <c:pt idx="181">
                  <c:v>252.55754475703321</c:v>
                </c:pt>
                <c:pt idx="182">
                  <c:v>256.07416879795397</c:v>
                </c:pt>
                <c:pt idx="183">
                  <c:v>258.63171355498702</c:v>
                </c:pt>
                <c:pt idx="184">
                  <c:v>261.18925831202051</c:v>
                </c:pt>
                <c:pt idx="185">
                  <c:v>263.74680306905373</c:v>
                </c:pt>
                <c:pt idx="186">
                  <c:v>264.06649616368281</c:v>
                </c:pt>
                <c:pt idx="187">
                  <c:v>265.98465473145779</c:v>
                </c:pt>
                <c:pt idx="188">
                  <c:v>268.22250639386198</c:v>
                </c:pt>
                <c:pt idx="189">
                  <c:v>270.78005115089508</c:v>
                </c:pt>
                <c:pt idx="190">
                  <c:v>273.65728900255749</c:v>
                </c:pt>
                <c:pt idx="191">
                  <c:v>276.21483375959059</c:v>
                </c:pt>
                <c:pt idx="192">
                  <c:v>278.77237851662392</c:v>
                </c:pt>
                <c:pt idx="193">
                  <c:v>281.3299232736573</c:v>
                </c:pt>
                <c:pt idx="194">
                  <c:v>283.24808184143222</c:v>
                </c:pt>
                <c:pt idx="195">
                  <c:v>284.84654731457789</c:v>
                </c:pt>
                <c:pt idx="196">
                  <c:v>286.76470588235298</c:v>
                </c:pt>
                <c:pt idx="197">
                  <c:v>289.32225063938631</c:v>
                </c:pt>
                <c:pt idx="198">
                  <c:v>292.51918158567759</c:v>
                </c:pt>
                <c:pt idx="199">
                  <c:v>294.75703324808171</c:v>
                </c:pt>
                <c:pt idx="200">
                  <c:v>297.63427109974418</c:v>
                </c:pt>
                <c:pt idx="201">
                  <c:v>298.59335038363167</c:v>
                </c:pt>
                <c:pt idx="202">
                  <c:v>299.87212276214831</c:v>
                </c:pt>
                <c:pt idx="203">
                  <c:v>300.83120204603563</c:v>
                </c:pt>
                <c:pt idx="204">
                  <c:v>301.7902813299234</c:v>
                </c:pt>
                <c:pt idx="205">
                  <c:v>302.74936061381072</c:v>
                </c:pt>
                <c:pt idx="206">
                  <c:v>302.74936061381072</c:v>
                </c:pt>
                <c:pt idx="207">
                  <c:v>303.70843989769799</c:v>
                </c:pt>
                <c:pt idx="208">
                  <c:v>306.58567774936068</c:v>
                </c:pt>
                <c:pt idx="209">
                  <c:v>310.10230179028127</c:v>
                </c:pt>
                <c:pt idx="210">
                  <c:v>311.70076726342711</c:v>
                </c:pt>
                <c:pt idx="211">
                  <c:v>312.34015345268517</c:v>
                </c:pt>
                <c:pt idx="212">
                  <c:v>312.34015345268517</c:v>
                </c:pt>
                <c:pt idx="213">
                  <c:v>313.61892583120198</c:v>
                </c:pt>
                <c:pt idx="214">
                  <c:v>313.29923273657272</c:v>
                </c:pt>
                <c:pt idx="215">
                  <c:v>312.34015345268517</c:v>
                </c:pt>
                <c:pt idx="216">
                  <c:v>312.97953964194357</c:v>
                </c:pt>
                <c:pt idx="217">
                  <c:v>313.29923273657272</c:v>
                </c:pt>
                <c:pt idx="218">
                  <c:v>313.61892583120198</c:v>
                </c:pt>
                <c:pt idx="219">
                  <c:v>315.8567774936061</c:v>
                </c:pt>
                <c:pt idx="220">
                  <c:v>317.13554987212262</c:v>
                </c:pt>
                <c:pt idx="221">
                  <c:v>317.77493606138103</c:v>
                </c:pt>
                <c:pt idx="222">
                  <c:v>319.05370843989772</c:v>
                </c:pt>
                <c:pt idx="223">
                  <c:v>320.0127877237851</c:v>
                </c:pt>
                <c:pt idx="224">
                  <c:v>320.97186700767247</c:v>
                </c:pt>
                <c:pt idx="225">
                  <c:v>322.25063938618922</c:v>
                </c:pt>
                <c:pt idx="226">
                  <c:v>323.20971867007671</c:v>
                </c:pt>
                <c:pt idx="227">
                  <c:v>324.1687979539642</c:v>
                </c:pt>
                <c:pt idx="228">
                  <c:v>326.40664961636821</c:v>
                </c:pt>
                <c:pt idx="229">
                  <c:v>328.00511508951388</c:v>
                </c:pt>
                <c:pt idx="230">
                  <c:v>328.9641943734016</c:v>
                </c:pt>
                <c:pt idx="231">
                  <c:v>330.24296675191812</c:v>
                </c:pt>
                <c:pt idx="232">
                  <c:v>330.88235294117629</c:v>
                </c:pt>
                <c:pt idx="233">
                  <c:v>331.52173913043458</c:v>
                </c:pt>
                <c:pt idx="234">
                  <c:v>332.80051150895139</c:v>
                </c:pt>
                <c:pt idx="235">
                  <c:v>333.75959079283899</c:v>
                </c:pt>
                <c:pt idx="236">
                  <c:v>334.71867007672631</c:v>
                </c:pt>
                <c:pt idx="237">
                  <c:v>335.99744245524278</c:v>
                </c:pt>
                <c:pt idx="238">
                  <c:v>336.63682864450129</c:v>
                </c:pt>
                <c:pt idx="239">
                  <c:v>337.27621483375958</c:v>
                </c:pt>
                <c:pt idx="240">
                  <c:v>337.91560102301798</c:v>
                </c:pt>
                <c:pt idx="241">
                  <c:v>339.83375959079262</c:v>
                </c:pt>
                <c:pt idx="242">
                  <c:v>341.43222506393857</c:v>
                </c:pt>
                <c:pt idx="243">
                  <c:v>342.07161125319692</c:v>
                </c:pt>
                <c:pt idx="244">
                  <c:v>342.71099744245521</c:v>
                </c:pt>
                <c:pt idx="245">
                  <c:v>343.6700767263427</c:v>
                </c:pt>
                <c:pt idx="246">
                  <c:v>344.30946291560099</c:v>
                </c:pt>
                <c:pt idx="247">
                  <c:v>344.94884910485939</c:v>
                </c:pt>
                <c:pt idx="248">
                  <c:v>345.58823529411762</c:v>
                </c:pt>
                <c:pt idx="249">
                  <c:v>346.86700767263432</c:v>
                </c:pt>
                <c:pt idx="250">
                  <c:v>348.46547314577998</c:v>
                </c:pt>
                <c:pt idx="251">
                  <c:v>350.06393861892582</c:v>
                </c:pt>
                <c:pt idx="252">
                  <c:v>351.34271099744251</c:v>
                </c:pt>
                <c:pt idx="253">
                  <c:v>350.70332480818388</c:v>
                </c:pt>
                <c:pt idx="254">
                  <c:v>348.78516624040901</c:v>
                </c:pt>
                <c:pt idx="255">
                  <c:v>347.50639386189238</c:v>
                </c:pt>
                <c:pt idx="256">
                  <c:v>348.46547314577998</c:v>
                </c:pt>
                <c:pt idx="257">
                  <c:v>349.74424552429667</c:v>
                </c:pt>
                <c:pt idx="258">
                  <c:v>350.06393861892582</c:v>
                </c:pt>
                <c:pt idx="259">
                  <c:v>350.38363171355502</c:v>
                </c:pt>
                <c:pt idx="260">
                  <c:v>351.6624040920716</c:v>
                </c:pt>
                <c:pt idx="261">
                  <c:v>352.30179028132989</c:v>
                </c:pt>
                <c:pt idx="262">
                  <c:v>352.94117647058812</c:v>
                </c:pt>
                <c:pt idx="263">
                  <c:v>354.21994884910481</c:v>
                </c:pt>
                <c:pt idx="264">
                  <c:v>356.13810741687962</c:v>
                </c:pt>
                <c:pt idx="265">
                  <c:v>357.41687979539631</c:v>
                </c:pt>
                <c:pt idx="266">
                  <c:v>358.695652173913</c:v>
                </c:pt>
                <c:pt idx="267">
                  <c:v>360.29411764705861</c:v>
                </c:pt>
                <c:pt idx="268">
                  <c:v>361.25319693094627</c:v>
                </c:pt>
                <c:pt idx="269">
                  <c:v>362.85166240409211</c:v>
                </c:pt>
                <c:pt idx="270">
                  <c:v>363.81074168797949</c:v>
                </c:pt>
                <c:pt idx="271">
                  <c:v>365.40920716112532</c:v>
                </c:pt>
                <c:pt idx="272">
                  <c:v>366.68797953964201</c:v>
                </c:pt>
                <c:pt idx="273">
                  <c:v>367.64705882352939</c:v>
                </c:pt>
                <c:pt idx="274">
                  <c:v>368.92583120204603</c:v>
                </c:pt>
                <c:pt idx="275">
                  <c:v>369.56521739130432</c:v>
                </c:pt>
                <c:pt idx="276">
                  <c:v>370.84398976982101</c:v>
                </c:pt>
                <c:pt idx="277">
                  <c:v>371.48337595907901</c:v>
                </c:pt>
                <c:pt idx="278">
                  <c:v>372.44245524296667</c:v>
                </c:pt>
                <c:pt idx="279">
                  <c:v>374.68030690537063</c:v>
                </c:pt>
                <c:pt idx="280">
                  <c:v>375.6393861892584</c:v>
                </c:pt>
                <c:pt idx="281">
                  <c:v>377.23785166240401</c:v>
                </c:pt>
                <c:pt idx="282">
                  <c:v>378.83631713554968</c:v>
                </c:pt>
                <c:pt idx="283">
                  <c:v>380.43478260869563</c:v>
                </c:pt>
                <c:pt idx="284">
                  <c:v>382.03324808184141</c:v>
                </c:pt>
                <c:pt idx="285">
                  <c:v>383.3120204603581</c:v>
                </c:pt>
                <c:pt idx="286">
                  <c:v>384.59079283887462</c:v>
                </c:pt>
                <c:pt idx="287">
                  <c:v>385.86956521739131</c:v>
                </c:pt>
                <c:pt idx="288">
                  <c:v>387.46803069053698</c:v>
                </c:pt>
                <c:pt idx="289">
                  <c:v>388.74680306905373</c:v>
                </c:pt>
                <c:pt idx="290">
                  <c:v>390.66496163682882</c:v>
                </c:pt>
                <c:pt idx="291">
                  <c:v>393.54219948849101</c:v>
                </c:pt>
                <c:pt idx="292">
                  <c:v>395.46035805626582</c:v>
                </c:pt>
                <c:pt idx="293">
                  <c:v>396.73913043478251</c:v>
                </c:pt>
                <c:pt idx="294">
                  <c:v>398.0179028132992</c:v>
                </c:pt>
                <c:pt idx="295">
                  <c:v>398.0179028132992</c:v>
                </c:pt>
                <c:pt idx="296">
                  <c:v>398.97698209718658</c:v>
                </c:pt>
                <c:pt idx="297">
                  <c:v>400.89514066496162</c:v>
                </c:pt>
                <c:pt idx="298">
                  <c:v>402.49360613810722</c:v>
                </c:pt>
                <c:pt idx="299">
                  <c:v>403.77237851662392</c:v>
                </c:pt>
                <c:pt idx="300">
                  <c:v>407.60869565217382</c:v>
                </c:pt>
                <c:pt idx="301">
                  <c:v>409.20716112531971</c:v>
                </c:pt>
                <c:pt idx="302">
                  <c:v>411.12531969309453</c:v>
                </c:pt>
                <c:pt idx="303">
                  <c:v>412.0843989769819</c:v>
                </c:pt>
                <c:pt idx="304">
                  <c:v>412.72378516624019</c:v>
                </c:pt>
                <c:pt idx="305">
                  <c:v>415.28132992327352</c:v>
                </c:pt>
                <c:pt idx="306">
                  <c:v>417.19948849104861</c:v>
                </c:pt>
                <c:pt idx="307">
                  <c:v>420.71611253196909</c:v>
                </c:pt>
                <c:pt idx="308">
                  <c:v>423.59335038363167</c:v>
                </c:pt>
                <c:pt idx="309">
                  <c:v>426.47058823529392</c:v>
                </c:pt>
                <c:pt idx="310">
                  <c:v>427.42966751918152</c:v>
                </c:pt>
                <c:pt idx="311">
                  <c:v>429.02813299232707</c:v>
                </c:pt>
                <c:pt idx="312">
                  <c:v>430.62659846547291</c:v>
                </c:pt>
                <c:pt idx="313">
                  <c:v>430.94629156010222</c:v>
                </c:pt>
                <c:pt idx="314">
                  <c:v>430.94629156010222</c:v>
                </c:pt>
                <c:pt idx="315">
                  <c:v>431.90537084398949</c:v>
                </c:pt>
                <c:pt idx="316">
                  <c:v>433.50383631713549</c:v>
                </c:pt>
                <c:pt idx="317">
                  <c:v>434.78260869565219</c:v>
                </c:pt>
                <c:pt idx="318">
                  <c:v>435.42199488491042</c:v>
                </c:pt>
                <c:pt idx="319">
                  <c:v>436.70076726342711</c:v>
                </c:pt>
                <c:pt idx="320">
                  <c:v>437.97953964194357</c:v>
                </c:pt>
                <c:pt idx="321">
                  <c:v>438.61892583120198</c:v>
                </c:pt>
                <c:pt idx="322">
                  <c:v>440.53708439897702</c:v>
                </c:pt>
                <c:pt idx="323">
                  <c:v>441.81585677749348</c:v>
                </c:pt>
                <c:pt idx="324">
                  <c:v>442.13554987212262</c:v>
                </c:pt>
                <c:pt idx="325">
                  <c:v>443.09462915601023</c:v>
                </c:pt>
                <c:pt idx="326">
                  <c:v>444.69309462915601</c:v>
                </c:pt>
                <c:pt idx="327">
                  <c:v>445.6521739130435</c:v>
                </c:pt>
                <c:pt idx="328">
                  <c:v>446.61125319693099</c:v>
                </c:pt>
                <c:pt idx="329">
                  <c:v>447.89002557544751</c:v>
                </c:pt>
                <c:pt idx="330">
                  <c:v>449.16879795396409</c:v>
                </c:pt>
                <c:pt idx="331">
                  <c:v>450.12787723785169</c:v>
                </c:pt>
                <c:pt idx="332">
                  <c:v>451.08695652173901</c:v>
                </c:pt>
                <c:pt idx="333">
                  <c:v>453.00511508951388</c:v>
                </c:pt>
                <c:pt idx="334">
                  <c:v>454.28388746803063</c:v>
                </c:pt>
                <c:pt idx="335">
                  <c:v>454.9232736572888</c:v>
                </c:pt>
                <c:pt idx="336">
                  <c:v>456.52173913043458</c:v>
                </c:pt>
                <c:pt idx="337">
                  <c:v>457.48081841432219</c:v>
                </c:pt>
                <c:pt idx="338">
                  <c:v>458.12020460358059</c:v>
                </c:pt>
                <c:pt idx="339">
                  <c:v>459.71867007672631</c:v>
                </c:pt>
                <c:pt idx="340">
                  <c:v>460.99744245524272</c:v>
                </c:pt>
                <c:pt idx="341">
                  <c:v>461.31713554987192</c:v>
                </c:pt>
                <c:pt idx="342">
                  <c:v>461.95652173913032</c:v>
                </c:pt>
                <c:pt idx="343">
                  <c:v>462.91560102301798</c:v>
                </c:pt>
                <c:pt idx="344">
                  <c:v>463.55498721227622</c:v>
                </c:pt>
                <c:pt idx="345">
                  <c:v>465.47314578005103</c:v>
                </c:pt>
                <c:pt idx="346">
                  <c:v>466.75191815856749</c:v>
                </c:pt>
                <c:pt idx="347">
                  <c:v>467.71099744245521</c:v>
                </c:pt>
                <c:pt idx="348">
                  <c:v>467.71099744245521</c:v>
                </c:pt>
                <c:pt idx="349">
                  <c:v>468.98976982097179</c:v>
                </c:pt>
                <c:pt idx="350">
                  <c:v>470.26854219948842</c:v>
                </c:pt>
                <c:pt idx="351">
                  <c:v>470.58823529411751</c:v>
                </c:pt>
                <c:pt idx="352">
                  <c:v>471.54731457800489</c:v>
                </c:pt>
                <c:pt idx="353">
                  <c:v>472.82608695652158</c:v>
                </c:pt>
                <c:pt idx="354">
                  <c:v>474.42455242966741</c:v>
                </c:pt>
                <c:pt idx="355">
                  <c:v>476.3427109974424</c:v>
                </c:pt>
                <c:pt idx="356">
                  <c:v>477.30179028132989</c:v>
                </c:pt>
                <c:pt idx="357">
                  <c:v>477.62148337595909</c:v>
                </c:pt>
                <c:pt idx="358">
                  <c:v>478.90025575447561</c:v>
                </c:pt>
                <c:pt idx="359">
                  <c:v>479.8593350383631</c:v>
                </c:pt>
                <c:pt idx="360">
                  <c:v>481.13810741687951</c:v>
                </c:pt>
                <c:pt idx="361">
                  <c:v>482.41687979539631</c:v>
                </c:pt>
                <c:pt idx="362">
                  <c:v>483.37595907928358</c:v>
                </c:pt>
                <c:pt idx="363">
                  <c:v>485.29411764705873</c:v>
                </c:pt>
                <c:pt idx="364">
                  <c:v>486.25319693094622</c:v>
                </c:pt>
                <c:pt idx="365">
                  <c:v>487.21227621483382</c:v>
                </c:pt>
                <c:pt idx="366">
                  <c:v>487.851662404092</c:v>
                </c:pt>
                <c:pt idx="367">
                  <c:v>488.81074168797949</c:v>
                </c:pt>
                <c:pt idx="368">
                  <c:v>489.45012787723761</c:v>
                </c:pt>
                <c:pt idx="369">
                  <c:v>490.72890025575441</c:v>
                </c:pt>
                <c:pt idx="370">
                  <c:v>491.36828644501259</c:v>
                </c:pt>
                <c:pt idx="371">
                  <c:v>492.0076726342711</c:v>
                </c:pt>
                <c:pt idx="372">
                  <c:v>494.56521739130432</c:v>
                </c:pt>
                <c:pt idx="373">
                  <c:v>495.52429667519169</c:v>
                </c:pt>
                <c:pt idx="374">
                  <c:v>497.12276214833759</c:v>
                </c:pt>
                <c:pt idx="375">
                  <c:v>499.04092071611251</c:v>
                </c:pt>
                <c:pt idx="376">
                  <c:v>500</c:v>
                </c:pt>
                <c:pt idx="377">
                  <c:v>500.95907928388732</c:v>
                </c:pt>
                <c:pt idx="378">
                  <c:v>501.91815856777453</c:v>
                </c:pt>
                <c:pt idx="379">
                  <c:v>502.55754475703321</c:v>
                </c:pt>
                <c:pt idx="380">
                  <c:v>504.15601023017888</c:v>
                </c:pt>
                <c:pt idx="381">
                  <c:v>505.75447570332472</c:v>
                </c:pt>
                <c:pt idx="382">
                  <c:v>507.35294117647049</c:v>
                </c:pt>
                <c:pt idx="383">
                  <c:v>508.63171355498702</c:v>
                </c:pt>
                <c:pt idx="384">
                  <c:v>509.59079283887462</c:v>
                </c:pt>
                <c:pt idx="385">
                  <c:v>510.54987212276222</c:v>
                </c:pt>
                <c:pt idx="386">
                  <c:v>510.86956521739131</c:v>
                </c:pt>
                <c:pt idx="387">
                  <c:v>511.18925831202051</c:v>
                </c:pt>
                <c:pt idx="388">
                  <c:v>511.18925831202051</c:v>
                </c:pt>
                <c:pt idx="389">
                  <c:v>512.14833759590783</c:v>
                </c:pt>
                <c:pt idx="390">
                  <c:v>512.78772378516624</c:v>
                </c:pt>
                <c:pt idx="391">
                  <c:v>514.06649616368281</c:v>
                </c:pt>
                <c:pt idx="392">
                  <c:v>515.34526854219939</c:v>
                </c:pt>
                <c:pt idx="393">
                  <c:v>516.304347826087</c:v>
                </c:pt>
                <c:pt idx="394">
                  <c:v>516.94373401534517</c:v>
                </c:pt>
                <c:pt idx="395">
                  <c:v>517.26342710997437</c:v>
                </c:pt>
                <c:pt idx="396">
                  <c:v>517.90281329923266</c:v>
                </c:pt>
                <c:pt idx="397">
                  <c:v>517.90281329923266</c:v>
                </c:pt>
                <c:pt idx="398">
                  <c:v>517.90281329923266</c:v>
                </c:pt>
                <c:pt idx="399">
                  <c:v>518.5421994884905</c:v>
                </c:pt>
                <c:pt idx="400">
                  <c:v>519.82097186700764</c:v>
                </c:pt>
                <c:pt idx="401">
                  <c:v>520.46035805626605</c:v>
                </c:pt>
                <c:pt idx="402">
                  <c:v>521.73913043478251</c:v>
                </c:pt>
                <c:pt idx="403">
                  <c:v>522.37851662404103</c:v>
                </c:pt>
                <c:pt idx="404">
                  <c:v>522.69820971867</c:v>
                </c:pt>
                <c:pt idx="405">
                  <c:v>523.97698209718703</c:v>
                </c:pt>
                <c:pt idx="406">
                  <c:v>524.61636828644498</c:v>
                </c:pt>
                <c:pt idx="407">
                  <c:v>525.57544757033304</c:v>
                </c:pt>
                <c:pt idx="408">
                  <c:v>526.53452685421939</c:v>
                </c:pt>
                <c:pt idx="409">
                  <c:v>526.53452685421939</c:v>
                </c:pt>
                <c:pt idx="410">
                  <c:v>526.85421994884882</c:v>
                </c:pt>
                <c:pt idx="411">
                  <c:v>530.37084398976981</c:v>
                </c:pt>
                <c:pt idx="412">
                  <c:v>530.6905370843989</c:v>
                </c:pt>
                <c:pt idx="413">
                  <c:v>530.6905370843989</c:v>
                </c:pt>
                <c:pt idx="414">
                  <c:v>532.92838874680308</c:v>
                </c:pt>
                <c:pt idx="415">
                  <c:v>534.20716112531932</c:v>
                </c:pt>
                <c:pt idx="416">
                  <c:v>536.44501278772327</c:v>
                </c:pt>
                <c:pt idx="417">
                  <c:v>537.40409207161144</c:v>
                </c:pt>
                <c:pt idx="418">
                  <c:v>538.36317135549848</c:v>
                </c:pt>
                <c:pt idx="419">
                  <c:v>539.64194373401529</c:v>
                </c:pt>
                <c:pt idx="420">
                  <c:v>541.24040920716141</c:v>
                </c:pt>
                <c:pt idx="421">
                  <c:v>543.47826086956513</c:v>
                </c:pt>
                <c:pt idx="422">
                  <c:v>546.67519181585669</c:v>
                </c:pt>
                <c:pt idx="423">
                  <c:v>546.35549872122738</c:v>
                </c:pt>
                <c:pt idx="424">
                  <c:v>547.31457800511498</c:v>
                </c:pt>
                <c:pt idx="425">
                  <c:v>550.51150895140643</c:v>
                </c:pt>
                <c:pt idx="426">
                  <c:v>552.10997442455255</c:v>
                </c:pt>
                <c:pt idx="427">
                  <c:v>552.10997442455255</c:v>
                </c:pt>
                <c:pt idx="428">
                  <c:v>554.98721227621479</c:v>
                </c:pt>
                <c:pt idx="429">
                  <c:v>555.94629156010228</c:v>
                </c:pt>
                <c:pt idx="430">
                  <c:v>556.90537084398966</c:v>
                </c:pt>
                <c:pt idx="431">
                  <c:v>558.18414322250646</c:v>
                </c:pt>
                <c:pt idx="432">
                  <c:v>561.38107416879802</c:v>
                </c:pt>
                <c:pt idx="433">
                  <c:v>562.65984654731483</c:v>
                </c:pt>
                <c:pt idx="434">
                  <c:v>562.97953964194369</c:v>
                </c:pt>
                <c:pt idx="435">
                  <c:v>563.93861892583118</c:v>
                </c:pt>
                <c:pt idx="436">
                  <c:v>566.81585677749342</c:v>
                </c:pt>
                <c:pt idx="437">
                  <c:v>568.09462915601011</c:v>
                </c:pt>
                <c:pt idx="438">
                  <c:v>567.13554987212274</c:v>
                </c:pt>
                <c:pt idx="439">
                  <c:v>567.13554987212274</c:v>
                </c:pt>
                <c:pt idx="440">
                  <c:v>569.37340153452703</c:v>
                </c:pt>
                <c:pt idx="441">
                  <c:v>567.77493606138103</c:v>
                </c:pt>
                <c:pt idx="442">
                  <c:v>567.45524296675183</c:v>
                </c:pt>
                <c:pt idx="443">
                  <c:v>567.13554987212274</c:v>
                </c:pt>
                <c:pt idx="444">
                  <c:v>568.09462915601011</c:v>
                </c:pt>
                <c:pt idx="445">
                  <c:v>569.05370843989783</c:v>
                </c:pt>
                <c:pt idx="446">
                  <c:v>570.65217391304338</c:v>
                </c:pt>
                <c:pt idx="447">
                  <c:v>573.209718670077</c:v>
                </c:pt>
                <c:pt idx="448">
                  <c:v>573.84910485933472</c:v>
                </c:pt>
                <c:pt idx="449">
                  <c:v>574.16879795396414</c:v>
                </c:pt>
                <c:pt idx="450">
                  <c:v>575.4475703324805</c:v>
                </c:pt>
                <c:pt idx="451">
                  <c:v>577.04603580562639</c:v>
                </c:pt>
                <c:pt idx="452">
                  <c:v>578.00511508951388</c:v>
                </c:pt>
                <c:pt idx="453">
                  <c:v>579.28388746803103</c:v>
                </c:pt>
                <c:pt idx="454">
                  <c:v>580.24296675191783</c:v>
                </c:pt>
                <c:pt idx="455">
                  <c:v>581.20204603580567</c:v>
                </c:pt>
                <c:pt idx="456">
                  <c:v>583.75959079283859</c:v>
                </c:pt>
                <c:pt idx="457">
                  <c:v>586.95652173913038</c:v>
                </c:pt>
                <c:pt idx="458">
                  <c:v>587.91560102301787</c:v>
                </c:pt>
                <c:pt idx="459">
                  <c:v>585.67774936061403</c:v>
                </c:pt>
                <c:pt idx="460">
                  <c:v>584.71867007672665</c:v>
                </c:pt>
                <c:pt idx="461">
                  <c:v>585.35805626598437</c:v>
                </c:pt>
                <c:pt idx="462">
                  <c:v>587.27621483375935</c:v>
                </c:pt>
                <c:pt idx="463">
                  <c:v>589.83375959079274</c:v>
                </c:pt>
                <c:pt idx="464">
                  <c:v>591.75191815856772</c:v>
                </c:pt>
                <c:pt idx="465">
                  <c:v>591.11253196930954</c:v>
                </c:pt>
                <c:pt idx="466">
                  <c:v>591.43222506393795</c:v>
                </c:pt>
                <c:pt idx="467">
                  <c:v>593.03069053708452</c:v>
                </c:pt>
                <c:pt idx="468">
                  <c:v>595.58823529411768</c:v>
                </c:pt>
                <c:pt idx="469">
                  <c:v>596.86700767263392</c:v>
                </c:pt>
                <c:pt idx="470">
                  <c:v>598.14578005115095</c:v>
                </c:pt>
                <c:pt idx="471">
                  <c:v>599.10485933503833</c:v>
                </c:pt>
                <c:pt idx="472">
                  <c:v>601.66240409207137</c:v>
                </c:pt>
                <c:pt idx="473">
                  <c:v>603.90025575447544</c:v>
                </c:pt>
                <c:pt idx="474">
                  <c:v>604.53964194373373</c:v>
                </c:pt>
                <c:pt idx="475">
                  <c:v>604.85933503836304</c:v>
                </c:pt>
                <c:pt idx="476">
                  <c:v>606.77749360613825</c:v>
                </c:pt>
                <c:pt idx="477">
                  <c:v>609.9744245524297</c:v>
                </c:pt>
                <c:pt idx="478">
                  <c:v>612.85166240409148</c:v>
                </c:pt>
                <c:pt idx="479">
                  <c:v>612.85166240409148</c:v>
                </c:pt>
                <c:pt idx="480">
                  <c:v>612.53196930946262</c:v>
                </c:pt>
                <c:pt idx="481">
                  <c:v>615.08951406649635</c:v>
                </c:pt>
                <c:pt idx="482">
                  <c:v>617.32736572889996</c:v>
                </c:pt>
                <c:pt idx="483">
                  <c:v>619.24552429667506</c:v>
                </c:pt>
                <c:pt idx="484">
                  <c:v>618.92583120204597</c:v>
                </c:pt>
                <c:pt idx="485">
                  <c:v>619.24552429667506</c:v>
                </c:pt>
                <c:pt idx="486">
                  <c:v>623.08184143222502</c:v>
                </c:pt>
                <c:pt idx="487">
                  <c:v>626.91815856777498</c:v>
                </c:pt>
                <c:pt idx="488">
                  <c:v>635.54987212276217</c:v>
                </c:pt>
                <c:pt idx="489">
                  <c:v>636.50895140664954</c:v>
                </c:pt>
                <c:pt idx="490">
                  <c:v>633.31202046035787</c:v>
                </c:pt>
                <c:pt idx="491">
                  <c:v>633.31202046035787</c:v>
                </c:pt>
                <c:pt idx="492">
                  <c:v>637.14833759590795</c:v>
                </c:pt>
                <c:pt idx="493">
                  <c:v>637.46803069053703</c:v>
                </c:pt>
                <c:pt idx="494">
                  <c:v>638.42710997442418</c:v>
                </c:pt>
                <c:pt idx="495">
                  <c:v>641.62404092071597</c:v>
                </c:pt>
                <c:pt idx="496">
                  <c:v>643.54219948849084</c:v>
                </c:pt>
                <c:pt idx="497">
                  <c:v>645.14066496163684</c:v>
                </c:pt>
                <c:pt idx="498">
                  <c:v>648.65728900255738</c:v>
                </c:pt>
                <c:pt idx="499">
                  <c:v>651.53452685421962</c:v>
                </c:pt>
                <c:pt idx="500">
                  <c:v>648.33759590792818</c:v>
                </c:pt>
                <c:pt idx="501">
                  <c:v>645.46035805626605</c:v>
                </c:pt>
                <c:pt idx="502">
                  <c:v>645.78005115089525</c:v>
                </c:pt>
                <c:pt idx="503">
                  <c:v>649.29667519181578</c:v>
                </c:pt>
                <c:pt idx="504">
                  <c:v>650.37404092071608</c:v>
                </c:pt>
                <c:pt idx="505">
                  <c:v>652.89641943734011</c:v>
                </c:pt>
                <c:pt idx="506">
                  <c:v>656.29156010230179</c:v>
                </c:pt>
                <c:pt idx="507">
                  <c:v>658.26086956521738</c:v>
                </c:pt>
                <c:pt idx="508">
                  <c:v>660.98145780051141</c:v>
                </c:pt>
                <c:pt idx="509">
                  <c:v>662.5127877237851</c:v>
                </c:pt>
                <c:pt idx="510">
                  <c:v>663.69245524296673</c:v>
                </c:pt>
                <c:pt idx="511">
                  <c:v>663.89705882352916</c:v>
                </c:pt>
                <c:pt idx="512">
                  <c:v>666.71035805626605</c:v>
                </c:pt>
                <c:pt idx="513">
                  <c:v>668.76598465473137</c:v>
                </c:pt>
                <c:pt idx="514">
                  <c:v>674.02173913043453</c:v>
                </c:pt>
                <c:pt idx="515">
                  <c:v>675.97506393861897</c:v>
                </c:pt>
                <c:pt idx="516">
                  <c:v>678.38554987212274</c:v>
                </c:pt>
                <c:pt idx="517">
                  <c:v>679.74104859335034</c:v>
                </c:pt>
                <c:pt idx="518">
                  <c:v>682.35613810741665</c:v>
                </c:pt>
                <c:pt idx="519">
                  <c:v>684.05051150895133</c:v>
                </c:pt>
                <c:pt idx="520">
                  <c:v>687.99872122762167</c:v>
                </c:pt>
                <c:pt idx="521">
                  <c:v>695.2365728900254</c:v>
                </c:pt>
                <c:pt idx="522">
                  <c:v>700.41560102301787</c:v>
                </c:pt>
                <c:pt idx="523">
                  <c:v>699.32544757033247</c:v>
                </c:pt>
                <c:pt idx="524">
                  <c:v>699.71867007672665</c:v>
                </c:pt>
                <c:pt idx="525">
                  <c:v>693.62531969309441</c:v>
                </c:pt>
                <c:pt idx="526">
                  <c:v>681.18286445012802</c:v>
                </c:pt>
                <c:pt idx="527">
                  <c:v>675.83439897698236</c:v>
                </c:pt>
                <c:pt idx="528">
                  <c:v>677.62787723785175</c:v>
                </c:pt>
                <c:pt idx="529">
                  <c:v>680.3804347826084</c:v>
                </c:pt>
                <c:pt idx="530">
                  <c:v>679.54283887468023</c:v>
                </c:pt>
                <c:pt idx="531">
                  <c:v>680.00319693094627</c:v>
                </c:pt>
                <c:pt idx="532">
                  <c:v>680.87276214833753</c:v>
                </c:pt>
                <c:pt idx="533">
                  <c:v>686.52173913043453</c:v>
                </c:pt>
                <c:pt idx="534">
                  <c:v>686.46419437340137</c:v>
                </c:pt>
                <c:pt idx="535">
                  <c:v>688.87148337595909</c:v>
                </c:pt>
                <c:pt idx="536">
                  <c:v>690.16304347826099</c:v>
                </c:pt>
                <c:pt idx="537">
                  <c:v>692.05882352941171</c:v>
                </c:pt>
                <c:pt idx="538">
                  <c:v>694.09526854219951</c:v>
                </c:pt>
                <c:pt idx="539">
                  <c:v>694.78900255754502</c:v>
                </c:pt>
                <c:pt idx="540">
                  <c:v>695.23337595907958</c:v>
                </c:pt>
                <c:pt idx="541">
                  <c:v>695.00319693094616</c:v>
                </c:pt>
                <c:pt idx="542">
                  <c:v>695.14066496163673</c:v>
                </c:pt>
                <c:pt idx="543">
                  <c:v>694.92647058823525</c:v>
                </c:pt>
                <c:pt idx="544">
                  <c:v>694.31585677749342</c:v>
                </c:pt>
                <c:pt idx="545">
                  <c:v>694.39258312020434</c:v>
                </c:pt>
                <c:pt idx="546">
                  <c:v>695.80882352941171</c:v>
                </c:pt>
                <c:pt idx="547">
                  <c:v>697.12915601023019</c:v>
                </c:pt>
                <c:pt idx="548">
                  <c:v>698.09462915601023</c:v>
                </c:pt>
                <c:pt idx="549">
                  <c:v>700.19181585677745</c:v>
                </c:pt>
                <c:pt idx="550">
                  <c:v>701.53772378516601</c:v>
                </c:pt>
                <c:pt idx="551">
                  <c:v>704.64833759590783</c:v>
                </c:pt>
                <c:pt idx="552">
                  <c:v>706.63682864450118</c:v>
                </c:pt>
                <c:pt idx="553">
                  <c:v>709.74424552429662</c:v>
                </c:pt>
                <c:pt idx="554">
                  <c:v>713.5326086956519</c:v>
                </c:pt>
                <c:pt idx="555">
                  <c:v>716.20843989769833</c:v>
                </c:pt>
                <c:pt idx="556">
                  <c:v>718.13938618925818</c:v>
                </c:pt>
                <c:pt idx="557">
                  <c:v>718.78836317135574</c:v>
                </c:pt>
                <c:pt idx="558">
                  <c:v>720.9558823529411</c:v>
                </c:pt>
                <c:pt idx="559">
                  <c:v>723.35677749360582</c:v>
                </c:pt>
                <c:pt idx="560">
                  <c:v>725.28772378516624</c:v>
                </c:pt>
                <c:pt idx="561">
                  <c:v>725.07672634271103</c:v>
                </c:pt>
                <c:pt idx="562">
                  <c:v>725.74808184143217</c:v>
                </c:pt>
                <c:pt idx="563">
                  <c:v>725.80882352941171</c:v>
                </c:pt>
                <c:pt idx="564">
                  <c:v>727.31777493606148</c:v>
                </c:pt>
                <c:pt idx="565">
                  <c:v>730.28452685421962</c:v>
                </c:pt>
                <c:pt idx="566">
                  <c:v>732.41048593350376</c:v>
                </c:pt>
                <c:pt idx="567">
                  <c:v>732.66304347826076</c:v>
                </c:pt>
                <c:pt idx="568">
                  <c:v>730.58503836317163</c:v>
                </c:pt>
              </c:numCache>
            </c:numRef>
          </c:val>
          <c:smooth val="0"/>
          <c:extLst xmlns:c16r2="http://schemas.microsoft.com/office/drawing/2015/06/chart">
            <c:ext xmlns:c16="http://schemas.microsoft.com/office/drawing/2014/chart" uri="{C3380CC4-5D6E-409C-BE32-E72D297353CC}">
              <c16:uniqueId val="{00000000-6859-4193-AD67-8D5F6411ED8E}"/>
            </c:ext>
          </c:extLst>
        </c:ser>
        <c:ser>
          <c:idx val="1"/>
          <c:order val="1"/>
          <c:tx>
            <c:strRef>
              <c:f>Sheet1!$D$14</c:f>
              <c:strCache>
                <c:ptCount val="1"/>
                <c:pt idx="0">
                  <c:v>AHETPI (1965 = 100)</c:v>
                </c:pt>
              </c:strCache>
            </c:strRef>
          </c:tx>
          <c:spPr>
            <a:ln w="47625">
              <a:solidFill>
                <a:srgbClr val="0000FF"/>
              </a:solidFill>
            </a:ln>
          </c:spPr>
          <c:marker>
            <c:symbol val="none"/>
          </c:marker>
          <c:cat>
            <c:numRef>
              <c:f>Sheet1!$A$15:$A$583</c:f>
              <c:numCache>
                <c:formatCode>yyyy\-mm\-dd</c:formatCode>
                <c:ptCount val="569"/>
                <c:pt idx="0">
                  <c:v>23743</c:v>
                </c:pt>
                <c:pt idx="1">
                  <c:v>23774</c:v>
                </c:pt>
                <c:pt idx="2">
                  <c:v>23802</c:v>
                </c:pt>
                <c:pt idx="3">
                  <c:v>23833</c:v>
                </c:pt>
                <c:pt idx="4">
                  <c:v>23863</c:v>
                </c:pt>
                <c:pt idx="5">
                  <c:v>23894</c:v>
                </c:pt>
                <c:pt idx="6">
                  <c:v>23924</c:v>
                </c:pt>
                <c:pt idx="7">
                  <c:v>23955</c:v>
                </c:pt>
                <c:pt idx="8">
                  <c:v>23986</c:v>
                </c:pt>
                <c:pt idx="9">
                  <c:v>24016</c:v>
                </c:pt>
                <c:pt idx="10">
                  <c:v>24047</c:v>
                </c:pt>
                <c:pt idx="11">
                  <c:v>24077</c:v>
                </c:pt>
                <c:pt idx="12">
                  <c:v>24108</c:v>
                </c:pt>
                <c:pt idx="13">
                  <c:v>24139</c:v>
                </c:pt>
                <c:pt idx="14">
                  <c:v>24167</c:v>
                </c:pt>
                <c:pt idx="15">
                  <c:v>24198</c:v>
                </c:pt>
                <c:pt idx="16">
                  <c:v>24228</c:v>
                </c:pt>
                <c:pt idx="17">
                  <c:v>24259</c:v>
                </c:pt>
                <c:pt idx="18">
                  <c:v>24289</c:v>
                </c:pt>
                <c:pt idx="19">
                  <c:v>24320</c:v>
                </c:pt>
                <c:pt idx="20">
                  <c:v>24351</c:v>
                </c:pt>
                <c:pt idx="21">
                  <c:v>24381</c:v>
                </c:pt>
                <c:pt idx="22">
                  <c:v>24412</c:v>
                </c:pt>
                <c:pt idx="23">
                  <c:v>24442</c:v>
                </c:pt>
                <c:pt idx="24">
                  <c:v>24473</c:v>
                </c:pt>
                <c:pt idx="25">
                  <c:v>24504</c:v>
                </c:pt>
                <c:pt idx="26">
                  <c:v>24532</c:v>
                </c:pt>
                <c:pt idx="27">
                  <c:v>24563</c:v>
                </c:pt>
                <c:pt idx="28">
                  <c:v>24593</c:v>
                </c:pt>
                <c:pt idx="29">
                  <c:v>24624</c:v>
                </c:pt>
                <c:pt idx="30">
                  <c:v>24654</c:v>
                </c:pt>
                <c:pt idx="31">
                  <c:v>24685</c:v>
                </c:pt>
                <c:pt idx="32">
                  <c:v>24716</c:v>
                </c:pt>
                <c:pt idx="33">
                  <c:v>24746</c:v>
                </c:pt>
                <c:pt idx="34">
                  <c:v>24777</c:v>
                </c:pt>
                <c:pt idx="35">
                  <c:v>24807</c:v>
                </c:pt>
                <c:pt idx="36">
                  <c:v>24838</c:v>
                </c:pt>
                <c:pt idx="37">
                  <c:v>24869</c:v>
                </c:pt>
                <c:pt idx="38">
                  <c:v>24898</c:v>
                </c:pt>
                <c:pt idx="39">
                  <c:v>24929</c:v>
                </c:pt>
                <c:pt idx="40">
                  <c:v>24959</c:v>
                </c:pt>
                <c:pt idx="41">
                  <c:v>24990</c:v>
                </c:pt>
                <c:pt idx="42">
                  <c:v>25020</c:v>
                </c:pt>
                <c:pt idx="43">
                  <c:v>25051</c:v>
                </c:pt>
                <c:pt idx="44">
                  <c:v>25082</c:v>
                </c:pt>
                <c:pt idx="45">
                  <c:v>25112</c:v>
                </c:pt>
                <c:pt idx="46">
                  <c:v>25143</c:v>
                </c:pt>
                <c:pt idx="47">
                  <c:v>25173</c:v>
                </c:pt>
                <c:pt idx="48">
                  <c:v>25204</c:v>
                </c:pt>
                <c:pt idx="49">
                  <c:v>25235</c:v>
                </c:pt>
                <c:pt idx="50">
                  <c:v>25263</c:v>
                </c:pt>
                <c:pt idx="51">
                  <c:v>25294</c:v>
                </c:pt>
                <c:pt idx="52">
                  <c:v>25324</c:v>
                </c:pt>
                <c:pt idx="53">
                  <c:v>25355</c:v>
                </c:pt>
                <c:pt idx="54">
                  <c:v>25385</c:v>
                </c:pt>
                <c:pt idx="55">
                  <c:v>25416</c:v>
                </c:pt>
                <c:pt idx="56">
                  <c:v>25447</c:v>
                </c:pt>
                <c:pt idx="57">
                  <c:v>25477</c:v>
                </c:pt>
                <c:pt idx="58">
                  <c:v>25508</c:v>
                </c:pt>
                <c:pt idx="59">
                  <c:v>25538</c:v>
                </c:pt>
                <c:pt idx="60">
                  <c:v>25569</c:v>
                </c:pt>
                <c:pt idx="61">
                  <c:v>25600</c:v>
                </c:pt>
                <c:pt idx="62">
                  <c:v>25628</c:v>
                </c:pt>
                <c:pt idx="63">
                  <c:v>25659</c:v>
                </c:pt>
                <c:pt idx="64">
                  <c:v>25689</c:v>
                </c:pt>
                <c:pt idx="65">
                  <c:v>25720</c:v>
                </c:pt>
                <c:pt idx="66">
                  <c:v>25750</c:v>
                </c:pt>
                <c:pt idx="67">
                  <c:v>25781</c:v>
                </c:pt>
                <c:pt idx="68">
                  <c:v>25812</c:v>
                </c:pt>
                <c:pt idx="69">
                  <c:v>25842</c:v>
                </c:pt>
                <c:pt idx="70">
                  <c:v>25873</c:v>
                </c:pt>
                <c:pt idx="71">
                  <c:v>25903</c:v>
                </c:pt>
                <c:pt idx="72">
                  <c:v>25934</c:v>
                </c:pt>
                <c:pt idx="73">
                  <c:v>25965</c:v>
                </c:pt>
                <c:pt idx="74">
                  <c:v>25993</c:v>
                </c:pt>
                <c:pt idx="75">
                  <c:v>26024</c:v>
                </c:pt>
                <c:pt idx="76">
                  <c:v>26054</c:v>
                </c:pt>
                <c:pt idx="77">
                  <c:v>26085</c:v>
                </c:pt>
                <c:pt idx="78">
                  <c:v>26115</c:v>
                </c:pt>
                <c:pt idx="79">
                  <c:v>26146</c:v>
                </c:pt>
                <c:pt idx="80">
                  <c:v>26177</c:v>
                </c:pt>
                <c:pt idx="81">
                  <c:v>26207</c:v>
                </c:pt>
                <c:pt idx="82">
                  <c:v>26238</c:v>
                </c:pt>
                <c:pt idx="83">
                  <c:v>26268</c:v>
                </c:pt>
                <c:pt idx="84">
                  <c:v>26299</c:v>
                </c:pt>
                <c:pt idx="85">
                  <c:v>26330</c:v>
                </c:pt>
                <c:pt idx="86">
                  <c:v>26359</c:v>
                </c:pt>
                <c:pt idx="87">
                  <c:v>26390</c:v>
                </c:pt>
                <c:pt idx="88">
                  <c:v>26420</c:v>
                </c:pt>
                <c:pt idx="89">
                  <c:v>26451</c:v>
                </c:pt>
                <c:pt idx="90">
                  <c:v>26481</c:v>
                </c:pt>
                <c:pt idx="91">
                  <c:v>26512</c:v>
                </c:pt>
                <c:pt idx="92">
                  <c:v>26543</c:v>
                </c:pt>
                <c:pt idx="93">
                  <c:v>26573</c:v>
                </c:pt>
                <c:pt idx="94">
                  <c:v>26604</c:v>
                </c:pt>
                <c:pt idx="95">
                  <c:v>26634</c:v>
                </c:pt>
                <c:pt idx="96">
                  <c:v>26665</c:v>
                </c:pt>
                <c:pt idx="97">
                  <c:v>26696</c:v>
                </c:pt>
                <c:pt idx="98">
                  <c:v>26724</c:v>
                </c:pt>
                <c:pt idx="99">
                  <c:v>26755</c:v>
                </c:pt>
                <c:pt idx="100">
                  <c:v>26785</c:v>
                </c:pt>
                <c:pt idx="101">
                  <c:v>26816</c:v>
                </c:pt>
                <c:pt idx="102">
                  <c:v>26846</c:v>
                </c:pt>
                <c:pt idx="103">
                  <c:v>26877</c:v>
                </c:pt>
                <c:pt idx="104">
                  <c:v>26908</c:v>
                </c:pt>
                <c:pt idx="105">
                  <c:v>26938</c:v>
                </c:pt>
                <c:pt idx="106">
                  <c:v>26969</c:v>
                </c:pt>
                <c:pt idx="107">
                  <c:v>26999</c:v>
                </c:pt>
                <c:pt idx="108">
                  <c:v>27030</c:v>
                </c:pt>
                <c:pt idx="109">
                  <c:v>27061</c:v>
                </c:pt>
                <c:pt idx="110">
                  <c:v>27089</c:v>
                </c:pt>
                <c:pt idx="111">
                  <c:v>27120</c:v>
                </c:pt>
                <c:pt idx="112">
                  <c:v>27150</c:v>
                </c:pt>
                <c:pt idx="113">
                  <c:v>27181</c:v>
                </c:pt>
                <c:pt idx="114">
                  <c:v>27211</c:v>
                </c:pt>
                <c:pt idx="115">
                  <c:v>27242</c:v>
                </c:pt>
                <c:pt idx="116">
                  <c:v>27273</c:v>
                </c:pt>
                <c:pt idx="117">
                  <c:v>27303</c:v>
                </c:pt>
                <c:pt idx="118">
                  <c:v>27334</c:v>
                </c:pt>
                <c:pt idx="119">
                  <c:v>27364</c:v>
                </c:pt>
                <c:pt idx="120">
                  <c:v>27395</c:v>
                </c:pt>
                <c:pt idx="121">
                  <c:v>27426</c:v>
                </c:pt>
                <c:pt idx="122">
                  <c:v>27454</c:v>
                </c:pt>
                <c:pt idx="123">
                  <c:v>27485</c:v>
                </c:pt>
                <c:pt idx="124">
                  <c:v>27515</c:v>
                </c:pt>
                <c:pt idx="125">
                  <c:v>27546</c:v>
                </c:pt>
                <c:pt idx="126">
                  <c:v>27576</c:v>
                </c:pt>
                <c:pt idx="127">
                  <c:v>27607</c:v>
                </c:pt>
                <c:pt idx="128">
                  <c:v>27638</c:v>
                </c:pt>
                <c:pt idx="129">
                  <c:v>27668</c:v>
                </c:pt>
                <c:pt idx="130">
                  <c:v>27699</c:v>
                </c:pt>
                <c:pt idx="131">
                  <c:v>27729</c:v>
                </c:pt>
                <c:pt idx="132">
                  <c:v>27760</c:v>
                </c:pt>
                <c:pt idx="133">
                  <c:v>27791</c:v>
                </c:pt>
                <c:pt idx="134">
                  <c:v>27820</c:v>
                </c:pt>
                <c:pt idx="135">
                  <c:v>27851</c:v>
                </c:pt>
                <c:pt idx="136">
                  <c:v>27881</c:v>
                </c:pt>
                <c:pt idx="137">
                  <c:v>27912</c:v>
                </c:pt>
                <c:pt idx="138">
                  <c:v>27942</c:v>
                </c:pt>
                <c:pt idx="139">
                  <c:v>27973</c:v>
                </c:pt>
                <c:pt idx="140">
                  <c:v>28004</c:v>
                </c:pt>
                <c:pt idx="141">
                  <c:v>28034</c:v>
                </c:pt>
                <c:pt idx="142">
                  <c:v>28065</c:v>
                </c:pt>
                <c:pt idx="143">
                  <c:v>28095</c:v>
                </c:pt>
                <c:pt idx="144">
                  <c:v>28126</c:v>
                </c:pt>
                <c:pt idx="145">
                  <c:v>28157</c:v>
                </c:pt>
                <c:pt idx="146">
                  <c:v>28185</c:v>
                </c:pt>
                <c:pt idx="147">
                  <c:v>28216</c:v>
                </c:pt>
                <c:pt idx="148">
                  <c:v>28246</c:v>
                </c:pt>
                <c:pt idx="149">
                  <c:v>28277</c:v>
                </c:pt>
                <c:pt idx="150">
                  <c:v>28307</c:v>
                </c:pt>
                <c:pt idx="151">
                  <c:v>28338</c:v>
                </c:pt>
                <c:pt idx="152">
                  <c:v>28369</c:v>
                </c:pt>
                <c:pt idx="153">
                  <c:v>28399</c:v>
                </c:pt>
                <c:pt idx="154">
                  <c:v>28430</c:v>
                </c:pt>
                <c:pt idx="155">
                  <c:v>28460</c:v>
                </c:pt>
                <c:pt idx="156">
                  <c:v>28491</c:v>
                </c:pt>
                <c:pt idx="157">
                  <c:v>28522</c:v>
                </c:pt>
                <c:pt idx="158">
                  <c:v>28550</c:v>
                </c:pt>
                <c:pt idx="159">
                  <c:v>28581</c:v>
                </c:pt>
                <c:pt idx="160">
                  <c:v>28611</c:v>
                </c:pt>
                <c:pt idx="161">
                  <c:v>28642</c:v>
                </c:pt>
                <c:pt idx="162">
                  <c:v>28672</c:v>
                </c:pt>
                <c:pt idx="163">
                  <c:v>28703</c:v>
                </c:pt>
                <c:pt idx="164">
                  <c:v>28734</c:v>
                </c:pt>
                <c:pt idx="165">
                  <c:v>28764</c:v>
                </c:pt>
                <c:pt idx="166">
                  <c:v>28795</c:v>
                </c:pt>
                <c:pt idx="167">
                  <c:v>28825</c:v>
                </c:pt>
                <c:pt idx="168">
                  <c:v>28856</c:v>
                </c:pt>
                <c:pt idx="169">
                  <c:v>28887</c:v>
                </c:pt>
                <c:pt idx="170">
                  <c:v>28915</c:v>
                </c:pt>
                <c:pt idx="171">
                  <c:v>28946</c:v>
                </c:pt>
                <c:pt idx="172">
                  <c:v>28976</c:v>
                </c:pt>
                <c:pt idx="173">
                  <c:v>29007</c:v>
                </c:pt>
                <c:pt idx="174">
                  <c:v>29037</c:v>
                </c:pt>
                <c:pt idx="175">
                  <c:v>29068</c:v>
                </c:pt>
                <c:pt idx="176">
                  <c:v>29099</c:v>
                </c:pt>
                <c:pt idx="177">
                  <c:v>29129</c:v>
                </c:pt>
                <c:pt idx="178">
                  <c:v>29160</c:v>
                </c:pt>
                <c:pt idx="179">
                  <c:v>29190</c:v>
                </c:pt>
                <c:pt idx="180">
                  <c:v>29221</c:v>
                </c:pt>
                <c:pt idx="181">
                  <c:v>29252</c:v>
                </c:pt>
                <c:pt idx="182">
                  <c:v>29281</c:v>
                </c:pt>
                <c:pt idx="183">
                  <c:v>29312</c:v>
                </c:pt>
                <c:pt idx="184">
                  <c:v>29342</c:v>
                </c:pt>
                <c:pt idx="185">
                  <c:v>29373</c:v>
                </c:pt>
                <c:pt idx="186">
                  <c:v>29403</c:v>
                </c:pt>
                <c:pt idx="187">
                  <c:v>29434</c:v>
                </c:pt>
                <c:pt idx="188">
                  <c:v>29465</c:v>
                </c:pt>
                <c:pt idx="189">
                  <c:v>29495</c:v>
                </c:pt>
                <c:pt idx="190">
                  <c:v>29526</c:v>
                </c:pt>
                <c:pt idx="191">
                  <c:v>29556</c:v>
                </c:pt>
                <c:pt idx="192">
                  <c:v>29587</c:v>
                </c:pt>
                <c:pt idx="193">
                  <c:v>29618</c:v>
                </c:pt>
                <c:pt idx="194">
                  <c:v>29646</c:v>
                </c:pt>
                <c:pt idx="195">
                  <c:v>29677</c:v>
                </c:pt>
                <c:pt idx="196">
                  <c:v>29707</c:v>
                </c:pt>
                <c:pt idx="197">
                  <c:v>29738</c:v>
                </c:pt>
                <c:pt idx="198">
                  <c:v>29768</c:v>
                </c:pt>
                <c:pt idx="199">
                  <c:v>29799</c:v>
                </c:pt>
                <c:pt idx="200">
                  <c:v>29830</c:v>
                </c:pt>
                <c:pt idx="201">
                  <c:v>29860</c:v>
                </c:pt>
                <c:pt idx="202">
                  <c:v>29891</c:v>
                </c:pt>
                <c:pt idx="203">
                  <c:v>29921</c:v>
                </c:pt>
                <c:pt idx="204">
                  <c:v>29952</c:v>
                </c:pt>
                <c:pt idx="205">
                  <c:v>29983</c:v>
                </c:pt>
                <c:pt idx="206">
                  <c:v>30011</c:v>
                </c:pt>
                <c:pt idx="207">
                  <c:v>30042</c:v>
                </c:pt>
                <c:pt idx="208">
                  <c:v>30072</c:v>
                </c:pt>
                <c:pt idx="209">
                  <c:v>30103</c:v>
                </c:pt>
                <c:pt idx="210">
                  <c:v>30133</c:v>
                </c:pt>
                <c:pt idx="211">
                  <c:v>30164</c:v>
                </c:pt>
                <c:pt idx="212">
                  <c:v>30195</c:v>
                </c:pt>
                <c:pt idx="213">
                  <c:v>30225</c:v>
                </c:pt>
                <c:pt idx="214">
                  <c:v>30256</c:v>
                </c:pt>
                <c:pt idx="215">
                  <c:v>30286</c:v>
                </c:pt>
                <c:pt idx="216">
                  <c:v>30317</c:v>
                </c:pt>
                <c:pt idx="217">
                  <c:v>30348</c:v>
                </c:pt>
                <c:pt idx="218">
                  <c:v>30376</c:v>
                </c:pt>
                <c:pt idx="219">
                  <c:v>30407</c:v>
                </c:pt>
                <c:pt idx="220">
                  <c:v>30437</c:v>
                </c:pt>
                <c:pt idx="221">
                  <c:v>30468</c:v>
                </c:pt>
                <c:pt idx="222">
                  <c:v>30498</c:v>
                </c:pt>
                <c:pt idx="223">
                  <c:v>30529</c:v>
                </c:pt>
                <c:pt idx="224">
                  <c:v>30560</c:v>
                </c:pt>
                <c:pt idx="225">
                  <c:v>30590</c:v>
                </c:pt>
                <c:pt idx="226">
                  <c:v>30621</c:v>
                </c:pt>
                <c:pt idx="227">
                  <c:v>30651</c:v>
                </c:pt>
                <c:pt idx="228">
                  <c:v>30682</c:v>
                </c:pt>
                <c:pt idx="229">
                  <c:v>30713</c:v>
                </c:pt>
                <c:pt idx="230">
                  <c:v>30742</c:v>
                </c:pt>
                <c:pt idx="231">
                  <c:v>30773</c:v>
                </c:pt>
                <c:pt idx="232">
                  <c:v>30803</c:v>
                </c:pt>
                <c:pt idx="233">
                  <c:v>30834</c:v>
                </c:pt>
                <c:pt idx="234">
                  <c:v>30864</c:v>
                </c:pt>
                <c:pt idx="235">
                  <c:v>30895</c:v>
                </c:pt>
                <c:pt idx="236">
                  <c:v>30926</c:v>
                </c:pt>
                <c:pt idx="237">
                  <c:v>30956</c:v>
                </c:pt>
                <c:pt idx="238">
                  <c:v>30987</c:v>
                </c:pt>
                <c:pt idx="239">
                  <c:v>31017</c:v>
                </c:pt>
                <c:pt idx="240">
                  <c:v>31048</c:v>
                </c:pt>
                <c:pt idx="241">
                  <c:v>31079</c:v>
                </c:pt>
                <c:pt idx="242">
                  <c:v>31107</c:v>
                </c:pt>
                <c:pt idx="243">
                  <c:v>31138</c:v>
                </c:pt>
                <c:pt idx="244">
                  <c:v>31168</c:v>
                </c:pt>
                <c:pt idx="245">
                  <c:v>31199</c:v>
                </c:pt>
                <c:pt idx="246">
                  <c:v>31229</c:v>
                </c:pt>
                <c:pt idx="247">
                  <c:v>31260</c:v>
                </c:pt>
                <c:pt idx="248">
                  <c:v>31291</c:v>
                </c:pt>
                <c:pt idx="249">
                  <c:v>31321</c:v>
                </c:pt>
                <c:pt idx="250">
                  <c:v>31352</c:v>
                </c:pt>
                <c:pt idx="251">
                  <c:v>31382</c:v>
                </c:pt>
                <c:pt idx="252">
                  <c:v>31413</c:v>
                </c:pt>
                <c:pt idx="253">
                  <c:v>31444</c:v>
                </c:pt>
                <c:pt idx="254">
                  <c:v>31472</c:v>
                </c:pt>
                <c:pt idx="255">
                  <c:v>31503</c:v>
                </c:pt>
                <c:pt idx="256">
                  <c:v>31533</c:v>
                </c:pt>
                <c:pt idx="257">
                  <c:v>31564</c:v>
                </c:pt>
                <c:pt idx="258">
                  <c:v>31594</c:v>
                </c:pt>
                <c:pt idx="259">
                  <c:v>31625</c:v>
                </c:pt>
                <c:pt idx="260">
                  <c:v>31656</c:v>
                </c:pt>
                <c:pt idx="261">
                  <c:v>31686</c:v>
                </c:pt>
                <c:pt idx="262">
                  <c:v>31717</c:v>
                </c:pt>
                <c:pt idx="263">
                  <c:v>31747</c:v>
                </c:pt>
                <c:pt idx="264">
                  <c:v>31778</c:v>
                </c:pt>
                <c:pt idx="265">
                  <c:v>31809</c:v>
                </c:pt>
                <c:pt idx="266">
                  <c:v>31837</c:v>
                </c:pt>
                <c:pt idx="267">
                  <c:v>31868</c:v>
                </c:pt>
                <c:pt idx="268">
                  <c:v>31898</c:v>
                </c:pt>
                <c:pt idx="269">
                  <c:v>31929</c:v>
                </c:pt>
                <c:pt idx="270">
                  <c:v>31959</c:v>
                </c:pt>
                <c:pt idx="271">
                  <c:v>31990</c:v>
                </c:pt>
                <c:pt idx="272">
                  <c:v>32021</c:v>
                </c:pt>
                <c:pt idx="273">
                  <c:v>32051</c:v>
                </c:pt>
                <c:pt idx="274">
                  <c:v>32082</c:v>
                </c:pt>
                <c:pt idx="275">
                  <c:v>32112</c:v>
                </c:pt>
                <c:pt idx="276">
                  <c:v>32143</c:v>
                </c:pt>
                <c:pt idx="277">
                  <c:v>32174</c:v>
                </c:pt>
                <c:pt idx="278">
                  <c:v>32203</c:v>
                </c:pt>
                <c:pt idx="279">
                  <c:v>32234</c:v>
                </c:pt>
                <c:pt idx="280">
                  <c:v>32264</c:v>
                </c:pt>
                <c:pt idx="281">
                  <c:v>32295</c:v>
                </c:pt>
                <c:pt idx="282">
                  <c:v>32325</c:v>
                </c:pt>
                <c:pt idx="283">
                  <c:v>32356</c:v>
                </c:pt>
                <c:pt idx="284">
                  <c:v>32387</c:v>
                </c:pt>
                <c:pt idx="285">
                  <c:v>32417</c:v>
                </c:pt>
                <c:pt idx="286">
                  <c:v>32448</c:v>
                </c:pt>
                <c:pt idx="287">
                  <c:v>32478</c:v>
                </c:pt>
                <c:pt idx="288">
                  <c:v>32509</c:v>
                </c:pt>
                <c:pt idx="289">
                  <c:v>32540</c:v>
                </c:pt>
                <c:pt idx="290">
                  <c:v>32568</c:v>
                </c:pt>
                <c:pt idx="291">
                  <c:v>32599</c:v>
                </c:pt>
                <c:pt idx="292">
                  <c:v>32629</c:v>
                </c:pt>
                <c:pt idx="293">
                  <c:v>32660</c:v>
                </c:pt>
                <c:pt idx="294">
                  <c:v>32690</c:v>
                </c:pt>
                <c:pt idx="295">
                  <c:v>32721</c:v>
                </c:pt>
                <c:pt idx="296">
                  <c:v>32752</c:v>
                </c:pt>
                <c:pt idx="297">
                  <c:v>32782</c:v>
                </c:pt>
                <c:pt idx="298">
                  <c:v>32813</c:v>
                </c:pt>
                <c:pt idx="299">
                  <c:v>32843</c:v>
                </c:pt>
                <c:pt idx="300">
                  <c:v>32874</c:v>
                </c:pt>
                <c:pt idx="301">
                  <c:v>32905</c:v>
                </c:pt>
                <c:pt idx="302">
                  <c:v>32933</c:v>
                </c:pt>
                <c:pt idx="303">
                  <c:v>32964</c:v>
                </c:pt>
                <c:pt idx="304">
                  <c:v>32994</c:v>
                </c:pt>
                <c:pt idx="305">
                  <c:v>33025</c:v>
                </c:pt>
                <c:pt idx="306">
                  <c:v>33055</c:v>
                </c:pt>
                <c:pt idx="307">
                  <c:v>33086</c:v>
                </c:pt>
                <c:pt idx="308">
                  <c:v>33117</c:v>
                </c:pt>
                <c:pt idx="309">
                  <c:v>33147</c:v>
                </c:pt>
                <c:pt idx="310">
                  <c:v>33178</c:v>
                </c:pt>
                <c:pt idx="311">
                  <c:v>33208</c:v>
                </c:pt>
                <c:pt idx="312">
                  <c:v>33239</c:v>
                </c:pt>
                <c:pt idx="313">
                  <c:v>33270</c:v>
                </c:pt>
                <c:pt idx="314">
                  <c:v>33298</c:v>
                </c:pt>
                <c:pt idx="315">
                  <c:v>33329</c:v>
                </c:pt>
                <c:pt idx="316">
                  <c:v>33359</c:v>
                </c:pt>
                <c:pt idx="317">
                  <c:v>33390</c:v>
                </c:pt>
                <c:pt idx="318">
                  <c:v>33420</c:v>
                </c:pt>
                <c:pt idx="319">
                  <c:v>33451</c:v>
                </c:pt>
                <c:pt idx="320">
                  <c:v>33482</c:v>
                </c:pt>
                <c:pt idx="321">
                  <c:v>33512</c:v>
                </c:pt>
                <c:pt idx="322">
                  <c:v>33543</c:v>
                </c:pt>
                <c:pt idx="323">
                  <c:v>33573</c:v>
                </c:pt>
                <c:pt idx="324">
                  <c:v>33604</c:v>
                </c:pt>
                <c:pt idx="325">
                  <c:v>33635</c:v>
                </c:pt>
                <c:pt idx="326">
                  <c:v>33664</c:v>
                </c:pt>
                <c:pt idx="327">
                  <c:v>33695</c:v>
                </c:pt>
                <c:pt idx="328">
                  <c:v>33725</c:v>
                </c:pt>
                <c:pt idx="329">
                  <c:v>33756</c:v>
                </c:pt>
                <c:pt idx="330">
                  <c:v>33786</c:v>
                </c:pt>
                <c:pt idx="331">
                  <c:v>33817</c:v>
                </c:pt>
                <c:pt idx="332">
                  <c:v>33848</c:v>
                </c:pt>
                <c:pt idx="333">
                  <c:v>33878</c:v>
                </c:pt>
                <c:pt idx="334">
                  <c:v>33909</c:v>
                </c:pt>
                <c:pt idx="335">
                  <c:v>33939</c:v>
                </c:pt>
                <c:pt idx="336">
                  <c:v>33970</c:v>
                </c:pt>
                <c:pt idx="337">
                  <c:v>34001</c:v>
                </c:pt>
                <c:pt idx="338">
                  <c:v>34029</c:v>
                </c:pt>
                <c:pt idx="339">
                  <c:v>34060</c:v>
                </c:pt>
                <c:pt idx="340">
                  <c:v>34090</c:v>
                </c:pt>
                <c:pt idx="341">
                  <c:v>34121</c:v>
                </c:pt>
                <c:pt idx="342">
                  <c:v>34151</c:v>
                </c:pt>
                <c:pt idx="343">
                  <c:v>34182</c:v>
                </c:pt>
                <c:pt idx="344">
                  <c:v>34213</c:v>
                </c:pt>
                <c:pt idx="345">
                  <c:v>34243</c:v>
                </c:pt>
                <c:pt idx="346">
                  <c:v>34274</c:v>
                </c:pt>
                <c:pt idx="347">
                  <c:v>34304</c:v>
                </c:pt>
                <c:pt idx="348">
                  <c:v>34335</c:v>
                </c:pt>
                <c:pt idx="349">
                  <c:v>34366</c:v>
                </c:pt>
                <c:pt idx="350">
                  <c:v>34394</c:v>
                </c:pt>
                <c:pt idx="351">
                  <c:v>34425</c:v>
                </c:pt>
                <c:pt idx="352">
                  <c:v>34455</c:v>
                </c:pt>
                <c:pt idx="353">
                  <c:v>34486</c:v>
                </c:pt>
                <c:pt idx="354">
                  <c:v>34516</c:v>
                </c:pt>
                <c:pt idx="355">
                  <c:v>34547</c:v>
                </c:pt>
                <c:pt idx="356">
                  <c:v>34578</c:v>
                </c:pt>
                <c:pt idx="357">
                  <c:v>34608</c:v>
                </c:pt>
                <c:pt idx="358">
                  <c:v>34639</c:v>
                </c:pt>
                <c:pt idx="359">
                  <c:v>34669</c:v>
                </c:pt>
                <c:pt idx="360">
                  <c:v>34700</c:v>
                </c:pt>
                <c:pt idx="361">
                  <c:v>34731</c:v>
                </c:pt>
                <c:pt idx="362">
                  <c:v>34759</c:v>
                </c:pt>
                <c:pt idx="363">
                  <c:v>34790</c:v>
                </c:pt>
                <c:pt idx="364">
                  <c:v>34820</c:v>
                </c:pt>
                <c:pt idx="365">
                  <c:v>34851</c:v>
                </c:pt>
                <c:pt idx="366">
                  <c:v>34881</c:v>
                </c:pt>
                <c:pt idx="367">
                  <c:v>34912</c:v>
                </c:pt>
                <c:pt idx="368">
                  <c:v>34943</c:v>
                </c:pt>
                <c:pt idx="369">
                  <c:v>34973</c:v>
                </c:pt>
                <c:pt idx="370">
                  <c:v>35004</c:v>
                </c:pt>
                <c:pt idx="371">
                  <c:v>35034</c:v>
                </c:pt>
                <c:pt idx="372">
                  <c:v>35065</c:v>
                </c:pt>
                <c:pt idx="373">
                  <c:v>35096</c:v>
                </c:pt>
                <c:pt idx="374">
                  <c:v>35125</c:v>
                </c:pt>
                <c:pt idx="375">
                  <c:v>35156</c:v>
                </c:pt>
                <c:pt idx="376">
                  <c:v>35186</c:v>
                </c:pt>
                <c:pt idx="377">
                  <c:v>35217</c:v>
                </c:pt>
                <c:pt idx="378">
                  <c:v>35247</c:v>
                </c:pt>
                <c:pt idx="379">
                  <c:v>35278</c:v>
                </c:pt>
                <c:pt idx="380">
                  <c:v>35309</c:v>
                </c:pt>
                <c:pt idx="381">
                  <c:v>35339</c:v>
                </c:pt>
                <c:pt idx="382">
                  <c:v>35370</c:v>
                </c:pt>
                <c:pt idx="383">
                  <c:v>35400</c:v>
                </c:pt>
                <c:pt idx="384">
                  <c:v>35431</c:v>
                </c:pt>
                <c:pt idx="385">
                  <c:v>35462</c:v>
                </c:pt>
                <c:pt idx="386">
                  <c:v>35490</c:v>
                </c:pt>
                <c:pt idx="387">
                  <c:v>35521</c:v>
                </c:pt>
                <c:pt idx="388">
                  <c:v>35551</c:v>
                </c:pt>
                <c:pt idx="389">
                  <c:v>35582</c:v>
                </c:pt>
                <c:pt idx="390">
                  <c:v>35612</c:v>
                </c:pt>
                <c:pt idx="391">
                  <c:v>35643</c:v>
                </c:pt>
                <c:pt idx="392">
                  <c:v>35674</c:v>
                </c:pt>
                <c:pt idx="393">
                  <c:v>35704</c:v>
                </c:pt>
                <c:pt idx="394">
                  <c:v>35735</c:v>
                </c:pt>
                <c:pt idx="395">
                  <c:v>35765</c:v>
                </c:pt>
                <c:pt idx="396">
                  <c:v>35796</c:v>
                </c:pt>
                <c:pt idx="397">
                  <c:v>35827</c:v>
                </c:pt>
                <c:pt idx="398">
                  <c:v>35855</c:v>
                </c:pt>
                <c:pt idx="399">
                  <c:v>35886</c:v>
                </c:pt>
                <c:pt idx="400">
                  <c:v>35916</c:v>
                </c:pt>
                <c:pt idx="401">
                  <c:v>35947</c:v>
                </c:pt>
                <c:pt idx="402">
                  <c:v>35977</c:v>
                </c:pt>
                <c:pt idx="403">
                  <c:v>36008</c:v>
                </c:pt>
                <c:pt idx="404">
                  <c:v>36039</c:v>
                </c:pt>
                <c:pt idx="405">
                  <c:v>36069</c:v>
                </c:pt>
                <c:pt idx="406">
                  <c:v>36100</c:v>
                </c:pt>
                <c:pt idx="407">
                  <c:v>36130</c:v>
                </c:pt>
                <c:pt idx="408">
                  <c:v>36161</c:v>
                </c:pt>
                <c:pt idx="409">
                  <c:v>36192</c:v>
                </c:pt>
                <c:pt idx="410">
                  <c:v>36220</c:v>
                </c:pt>
                <c:pt idx="411">
                  <c:v>36251</c:v>
                </c:pt>
                <c:pt idx="412">
                  <c:v>36281</c:v>
                </c:pt>
                <c:pt idx="413">
                  <c:v>36312</c:v>
                </c:pt>
                <c:pt idx="414">
                  <c:v>36342</c:v>
                </c:pt>
                <c:pt idx="415">
                  <c:v>36373</c:v>
                </c:pt>
                <c:pt idx="416">
                  <c:v>36404</c:v>
                </c:pt>
                <c:pt idx="417">
                  <c:v>36434</c:v>
                </c:pt>
                <c:pt idx="418">
                  <c:v>36465</c:v>
                </c:pt>
                <c:pt idx="419">
                  <c:v>36495</c:v>
                </c:pt>
                <c:pt idx="420">
                  <c:v>36526</c:v>
                </c:pt>
                <c:pt idx="421">
                  <c:v>36557</c:v>
                </c:pt>
                <c:pt idx="422">
                  <c:v>36586</c:v>
                </c:pt>
                <c:pt idx="423">
                  <c:v>36617</c:v>
                </c:pt>
                <c:pt idx="424">
                  <c:v>36647</c:v>
                </c:pt>
                <c:pt idx="425">
                  <c:v>36678</c:v>
                </c:pt>
                <c:pt idx="426">
                  <c:v>36708</c:v>
                </c:pt>
                <c:pt idx="427">
                  <c:v>36739</c:v>
                </c:pt>
                <c:pt idx="428">
                  <c:v>36770</c:v>
                </c:pt>
                <c:pt idx="429">
                  <c:v>36800</c:v>
                </c:pt>
                <c:pt idx="430">
                  <c:v>36831</c:v>
                </c:pt>
                <c:pt idx="431">
                  <c:v>36861</c:v>
                </c:pt>
                <c:pt idx="432">
                  <c:v>36892</c:v>
                </c:pt>
                <c:pt idx="433">
                  <c:v>36923</c:v>
                </c:pt>
                <c:pt idx="434">
                  <c:v>36951</c:v>
                </c:pt>
                <c:pt idx="435">
                  <c:v>36982</c:v>
                </c:pt>
                <c:pt idx="436">
                  <c:v>37012</c:v>
                </c:pt>
                <c:pt idx="437">
                  <c:v>37043</c:v>
                </c:pt>
                <c:pt idx="438">
                  <c:v>37073</c:v>
                </c:pt>
                <c:pt idx="439">
                  <c:v>37104</c:v>
                </c:pt>
                <c:pt idx="440">
                  <c:v>37135</c:v>
                </c:pt>
                <c:pt idx="441">
                  <c:v>37165</c:v>
                </c:pt>
                <c:pt idx="442">
                  <c:v>37196</c:v>
                </c:pt>
                <c:pt idx="443">
                  <c:v>37226</c:v>
                </c:pt>
                <c:pt idx="444">
                  <c:v>37257</c:v>
                </c:pt>
                <c:pt idx="445">
                  <c:v>37288</c:v>
                </c:pt>
                <c:pt idx="446">
                  <c:v>37316</c:v>
                </c:pt>
                <c:pt idx="447">
                  <c:v>37347</c:v>
                </c:pt>
                <c:pt idx="448">
                  <c:v>37377</c:v>
                </c:pt>
                <c:pt idx="449">
                  <c:v>37408</c:v>
                </c:pt>
                <c:pt idx="450">
                  <c:v>37438</c:v>
                </c:pt>
                <c:pt idx="451">
                  <c:v>37469</c:v>
                </c:pt>
                <c:pt idx="452">
                  <c:v>37500</c:v>
                </c:pt>
                <c:pt idx="453">
                  <c:v>37530</c:v>
                </c:pt>
                <c:pt idx="454">
                  <c:v>37561</c:v>
                </c:pt>
                <c:pt idx="455">
                  <c:v>37591</c:v>
                </c:pt>
                <c:pt idx="456">
                  <c:v>37622</c:v>
                </c:pt>
                <c:pt idx="457">
                  <c:v>37653</c:v>
                </c:pt>
                <c:pt idx="458">
                  <c:v>37681</c:v>
                </c:pt>
                <c:pt idx="459">
                  <c:v>37712</c:v>
                </c:pt>
                <c:pt idx="460">
                  <c:v>37742</c:v>
                </c:pt>
                <c:pt idx="461">
                  <c:v>37773</c:v>
                </c:pt>
                <c:pt idx="462">
                  <c:v>37803</c:v>
                </c:pt>
                <c:pt idx="463">
                  <c:v>37834</c:v>
                </c:pt>
                <c:pt idx="464">
                  <c:v>37865</c:v>
                </c:pt>
                <c:pt idx="465">
                  <c:v>37895</c:v>
                </c:pt>
                <c:pt idx="466">
                  <c:v>37926</c:v>
                </c:pt>
                <c:pt idx="467">
                  <c:v>37956</c:v>
                </c:pt>
                <c:pt idx="468">
                  <c:v>37987</c:v>
                </c:pt>
                <c:pt idx="469">
                  <c:v>38018</c:v>
                </c:pt>
                <c:pt idx="470">
                  <c:v>38047</c:v>
                </c:pt>
                <c:pt idx="471">
                  <c:v>38078</c:v>
                </c:pt>
                <c:pt idx="472">
                  <c:v>38108</c:v>
                </c:pt>
                <c:pt idx="473">
                  <c:v>38139</c:v>
                </c:pt>
                <c:pt idx="474">
                  <c:v>38169</c:v>
                </c:pt>
                <c:pt idx="475">
                  <c:v>38200</c:v>
                </c:pt>
                <c:pt idx="476">
                  <c:v>38231</c:v>
                </c:pt>
                <c:pt idx="477">
                  <c:v>38261</c:v>
                </c:pt>
                <c:pt idx="478">
                  <c:v>38292</c:v>
                </c:pt>
                <c:pt idx="479">
                  <c:v>38322</c:v>
                </c:pt>
                <c:pt idx="480">
                  <c:v>38353</c:v>
                </c:pt>
                <c:pt idx="481">
                  <c:v>38384</c:v>
                </c:pt>
                <c:pt idx="482">
                  <c:v>38412</c:v>
                </c:pt>
                <c:pt idx="483">
                  <c:v>38443</c:v>
                </c:pt>
                <c:pt idx="484">
                  <c:v>38473</c:v>
                </c:pt>
                <c:pt idx="485">
                  <c:v>38504</c:v>
                </c:pt>
                <c:pt idx="486">
                  <c:v>38534</c:v>
                </c:pt>
                <c:pt idx="487">
                  <c:v>38565</c:v>
                </c:pt>
                <c:pt idx="488">
                  <c:v>38596</c:v>
                </c:pt>
                <c:pt idx="489">
                  <c:v>38626</c:v>
                </c:pt>
                <c:pt idx="490">
                  <c:v>38657</c:v>
                </c:pt>
                <c:pt idx="491">
                  <c:v>38687</c:v>
                </c:pt>
                <c:pt idx="492">
                  <c:v>38718</c:v>
                </c:pt>
                <c:pt idx="493">
                  <c:v>38749</c:v>
                </c:pt>
                <c:pt idx="494">
                  <c:v>38777</c:v>
                </c:pt>
                <c:pt idx="495">
                  <c:v>38808</c:v>
                </c:pt>
                <c:pt idx="496">
                  <c:v>38838</c:v>
                </c:pt>
                <c:pt idx="497">
                  <c:v>38869</c:v>
                </c:pt>
                <c:pt idx="498">
                  <c:v>38899</c:v>
                </c:pt>
                <c:pt idx="499">
                  <c:v>38930</c:v>
                </c:pt>
                <c:pt idx="500">
                  <c:v>38961</c:v>
                </c:pt>
                <c:pt idx="501">
                  <c:v>38991</c:v>
                </c:pt>
                <c:pt idx="502">
                  <c:v>39022</c:v>
                </c:pt>
                <c:pt idx="503">
                  <c:v>39052</c:v>
                </c:pt>
                <c:pt idx="504">
                  <c:v>39083</c:v>
                </c:pt>
                <c:pt idx="505">
                  <c:v>39114</c:v>
                </c:pt>
                <c:pt idx="506">
                  <c:v>39142</c:v>
                </c:pt>
                <c:pt idx="507">
                  <c:v>39173</c:v>
                </c:pt>
                <c:pt idx="508">
                  <c:v>39203</c:v>
                </c:pt>
                <c:pt idx="509">
                  <c:v>39234</c:v>
                </c:pt>
                <c:pt idx="510">
                  <c:v>39264</c:v>
                </c:pt>
                <c:pt idx="511">
                  <c:v>39295</c:v>
                </c:pt>
                <c:pt idx="512">
                  <c:v>39326</c:v>
                </c:pt>
                <c:pt idx="513">
                  <c:v>39356</c:v>
                </c:pt>
                <c:pt idx="514">
                  <c:v>39387</c:v>
                </c:pt>
                <c:pt idx="515">
                  <c:v>39417</c:v>
                </c:pt>
                <c:pt idx="516">
                  <c:v>39448</c:v>
                </c:pt>
                <c:pt idx="517">
                  <c:v>39479</c:v>
                </c:pt>
                <c:pt idx="518">
                  <c:v>39508</c:v>
                </c:pt>
                <c:pt idx="519">
                  <c:v>39539</c:v>
                </c:pt>
                <c:pt idx="520">
                  <c:v>39569</c:v>
                </c:pt>
                <c:pt idx="521">
                  <c:v>39600</c:v>
                </c:pt>
                <c:pt idx="522">
                  <c:v>39630</c:v>
                </c:pt>
                <c:pt idx="523">
                  <c:v>39661</c:v>
                </c:pt>
                <c:pt idx="524">
                  <c:v>39692</c:v>
                </c:pt>
                <c:pt idx="525">
                  <c:v>39722</c:v>
                </c:pt>
                <c:pt idx="526">
                  <c:v>39753</c:v>
                </c:pt>
                <c:pt idx="527">
                  <c:v>39783</c:v>
                </c:pt>
                <c:pt idx="528">
                  <c:v>39814</c:v>
                </c:pt>
                <c:pt idx="529">
                  <c:v>39845</c:v>
                </c:pt>
                <c:pt idx="530">
                  <c:v>39873</c:v>
                </c:pt>
                <c:pt idx="531">
                  <c:v>39904</c:v>
                </c:pt>
                <c:pt idx="532">
                  <c:v>39934</c:v>
                </c:pt>
                <c:pt idx="533">
                  <c:v>39965</c:v>
                </c:pt>
                <c:pt idx="534">
                  <c:v>39995</c:v>
                </c:pt>
                <c:pt idx="535">
                  <c:v>40026</c:v>
                </c:pt>
                <c:pt idx="536">
                  <c:v>40057</c:v>
                </c:pt>
                <c:pt idx="537">
                  <c:v>40087</c:v>
                </c:pt>
                <c:pt idx="538">
                  <c:v>40118</c:v>
                </c:pt>
                <c:pt idx="539">
                  <c:v>40148</c:v>
                </c:pt>
                <c:pt idx="540">
                  <c:v>40179</c:v>
                </c:pt>
                <c:pt idx="541">
                  <c:v>40210</c:v>
                </c:pt>
                <c:pt idx="542">
                  <c:v>40238</c:v>
                </c:pt>
                <c:pt idx="543">
                  <c:v>40269</c:v>
                </c:pt>
                <c:pt idx="544">
                  <c:v>40299</c:v>
                </c:pt>
                <c:pt idx="545">
                  <c:v>40330</c:v>
                </c:pt>
                <c:pt idx="546">
                  <c:v>40360</c:v>
                </c:pt>
                <c:pt idx="547">
                  <c:v>40391</c:v>
                </c:pt>
                <c:pt idx="548">
                  <c:v>40422</c:v>
                </c:pt>
                <c:pt idx="549">
                  <c:v>40452</c:v>
                </c:pt>
                <c:pt idx="550">
                  <c:v>40483</c:v>
                </c:pt>
                <c:pt idx="551">
                  <c:v>40513</c:v>
                </c:pt>
                <c:pt idx="552">
                  <c:v>40544</c:v>
                </c:pt>
                <c:pt idx="553">
                  <c:v>40575</c:v>
                </c:pt>
                <c:pt idx="554">
                  <c:v>40603</c:v>
                </c:pt>
                <c:pt idx="555">
                  <c:v>40634</c:v>
                </c:pt>
                <c:pt idx="556">
                  <c:v>40664</c:v>
                </c:pt>
                <c:pt idx="557">
                  <c:v>40695</c:v>
                </c:pt>
                <c:pt idx="558">
                  <c:v>40725</c:v>
                </c:pt>
                <c:pt idx="559">
                  <c:v>40756</c:v>
                </c:pt>
                <c:pt idx="560">
                  <c:v>40787</c:v>
                </c:pt>
                <c:pt idx="561">
                  <c:v>40817</c:v>
                </c:pt>
                <c:pt idx="562">
                  <c:v>40848</c:v>
                </c:pt>
                <c:pt idx="563">
                  <c:v>40878</c:v>
                </c:pt>
                <c:pt idx="564">
                  <c:v>40909</c:v>
                </c:pt>
                <c:pt idx="565">
                  <c:v>40940</c:v>
                </c:pt>
                <c:pt idx="566">
                  <c:v>40969</c:v>
                </c:pt>
                <c:pt idx="567">
                  <c:v>41000</c:v>
                </c:pt>
                <c:pt idx="568">
                  <c:v>41030</c:v>
                </c:pt>
              </c:numCache>
            </c:numRef>
          </c:cat>
          <c:val>
            <c:numRef>
              <c:f>Sheet1!$D$15:$D$583</c:f>
              <c:numCache>
                <c:formatCode>0.00</c:formatCode>
                <c:ptCount val="569"/>
                <c:pt idx="0">
                  <c:v>100.00002600000001</c:v>
                </c:pt>
                <c:pt idx="1">
                  <c:v>100.387623</c:v>
                </c:pt>
                <c:pt idx="2">
                  <c:v>100.77522</c:v>
                </c:pt>
                <c:pt idx="3">
                  <c:v>100.77522</c:v>
                </c:pt>
                <c:pt idx="4">
                  <c:v>101.550414</c:v>
                </c:pt>
                <c:pt idx="5">
                  <c:v>101.550414</c:v>
                </c:pt>
                <c:pt idx="6">
                  <c:v>101.938011</c:v>
                </c:pt>
                <c:pt idx="7">
                  <c:v>102.325608</c:v>
                </c:pt>
                <c:pt idx="8">
                  <c:v>102.713205</c:v>
                </c:pt>
                <c:pt idx="9">
                  <c:v>103.100802</c:v>
                </c:pt>
                <c:pt idx="10">
                  <c:v>103.488399</c:v>
                </c:pt>
                <c:pt idx="11">
                  <c:v>103.875996</c:v>
                </c:pt>
                <c:pt idx="12">
                  <c:v>103.875996</c:v>
                </c:pt>
                <c:pt idx="13">
                  <c:v>104.263593</c:v>
                </c:pt>
                <c:pt idx="14">
                  <c:v>104.65119</c:v>
                </c:pt>
                <c:pt idx="15">
                  <c:v>105.038787</c:v>
                </c:pt>
                <c:pt idx="16">
                  <c:v>105.426384</c:v>
                </c:pt>
                <c:pt idx="17">
                  <c:v>105.426384</c:v>
                </c:pt>
                <c:pt idx="18">
                  <c:v>106.201578</c:v>
                </c:pt>
                <c:pt idx="19">
                  <c:v>106.589175</c:v>
                </c:pt>
                <c:pt idx="20">
                  <c:v>106.976772</c:v>
                </c:pt>
                <c:pt idx="21">
                  <c:v>107.364369</c:v>
                </c:pt>
                <c:pt idx="22">
                  <c:v>107.751966</c:v>
                </c:pt>
                <c:pt idx="23">
                  <c:v>107.751966</c:v>
                </c:pt>
                <c:pt idx="24">
                  <c:v>108.139563</c:v>
                </c:pt>
                <c:pt idx="25">
                  <c:v>108.91475699999999</c:v>
                </c:pt>
                <c:pt idx="26">
                  <c:v>108.91475699999999</c:v>
                </c:pt>
                <c:pt idx="27">
                  <c:v>109.30235399999999</c:v>
                </c:pt>
                <c:pt idx="28">
                  <c:v>109.68995099999999</c:v>
                </c:pt>
                <c:pt idx="29">
                  <c:v>110.07754799999999</c:v>
                </c:pt>
                <c:pt idx="30">
                  <c:v>110.85274200000001</c:v>
                </c:pt>
                <c:pt idx="31">
                  <c:v>111.24033900000001</c:v>
                </c:pt>
                <c:pt idx="32">
                  <c:v>111.62793600000001</c:v>
                </c:pt>
                <c:pt idx="33">
                  <c:v>112.015533</c:v>
                </c:pt>
                <c:pt idx="34">
                  <c:v>112.790727</c:v>
                </c:pt>
                <c:pt idx="35">
                  <c:v>113.178324</c:v>
                </c:pt>
                <c:pt idx="36">
                  <c:v>113.953518</c:v>
                </c:pt>
                <c:pt idx="37">
                  <c:v>114.341115</c:v>
                </c:pt>
                <c:pt idx="38">
                  <c:v>115.116309</c:v>
                </c:pt>
                <c:pt idx="39">
                  <c:v>115.503906</c:v>
                </c:pt>
                <c:pt idx="40">
                  <c:v>116.2791</c:v>
                </c:pt>
                <c:pt idx="41">
                  <c:v>116.666697</c:v>
                </c:pt>
                <c:pt idx="42">
                  <c:v>117.441891</c:v>
                </c:pt>
                <c:pt idx="43">
                  <c:v>117.441891</c:v>
                </c:pt>
                <c:pt idx="44">
                  <c:v>118.604682</c:v>
                </c:pt>
                <c:pt idx="45">
                  <c:v>118.992279</c:v>
                </c:pt>
                <c:pt idx="46">
                  <c:v>119.767473</c:v>
                </c:pt>
                <c:pt idx="47">
                  <c:v>120.54266699999999</c:v>
                </c:pt>
                <c:pt idx="48">
                  <c:v>120.93026399999999</c:v>
                </c:pt>
                <c:pt idx="49">
                  <c:v>121.70545799999999</c:v>
                </c:pt>
                <c:pt idx="50">
                  <c:v>122.09305500000001</c:v>
                </c:pt>
                <c:pt idx="51">
                  <c:v>122.86824900000001</c:v>
                </c:pt>
                <c:pt idx="52">
                  <c:v>123.643443</c:v>
                </c:pt>
                <c:pt idx="53">
                  <c:v>124.03104</c:v>
                </c:pt>
                <c:pt idx="54">
                  <c:v>124.806234</c:v>
                </c:pt>
                <c:pt idx="55">
                  <c:v>125.581428</c:v>
                </c:pt>
                <c:pt idx="56">
                  <c:v>126.356622</c:v>
                </c:pt>
                <c:pt idx="57">
                  <c:v>127.131816</c:v>
                </c:pt>
                <c:pt idx="58">
                  <c:v>127.519413</c:v>
                </c:pt>
                <c:pt idx="59">
                  <c:v>127.90701</c:v>
                </c:pt>
                <c:pt idx="60">
                  <c:v>128.29460700000001</c:v>
                </c:pt>
                <c:pt idx="61">
                  <c:v>129.06980100000001</c:v>
                </c:pt>
                <c:pt idx="62">
                  <c:v>129.84499500000001</c:v>
                </c:pt>
                <c:pt idx="63">
                  <c:v>130.23259200000001</c:v>
                </c:pt>
                <c:pt idx="64">
                  <c:v>131.00778600000001</c:v>
                </c:pt>
                <c:pt idx="65">
                  <c:v>131.39538300000001</c:v>
                </c:pt>
                <c:pt idx="66">
                  <c:v>132.17057700000001</c:v>
                </c:pt>
                <c:pt idx="67">
                  <c:v>132.94577100000001</c:v>
                </c:pt>
                <c:pt idx="68">
                  <c:v>133.72096500000001</c:v>
                </c:pt>
                <c:pt idx="69">
                  <c:v>134.10856200000001</c:v>
                </c:pt>
                <c:pt idx="70">
                  <c:v>134.49615900000001</c:v>
                </c:pt>
                <c:pt idx="71">
                  <c:v>135.65895</c:v>
                </c:pt>
                <c:pt idx="72">
                  <c:v>136.434144</c:v>
                </c:pt>
                <c:pt idx="73">
                  <c:v>137.209338</c:v>
                </c:pt>
                <c:pt idx="74">
                  <c:v>137.984532</c:v>
                </c:pt>
                <c:pt idx="75">
                  <c:v>138.372129</c:v>
                </c:pt>
                <c:pt idx="76">
                  <c:v>139.53492</c:v>
                </c:pt>
                <c:pt idx="77">
                  <c:v>140.310114</c:v>
                </c:pt>
                <c:pt idx="78">
                  <c:v>140.697711</c:v>
                </c:pt>
                <c:pt idx="79">
                  <c:v>141.860502</c:v>
                </c:pt>
                <c:pt idx="80">
                  <c:v>142.248099</c:v>
                </c:pt>
                <c:pt idx="81">
                  <c:v>142.635696</c:v>
                </c:pt>
                <c:pt idx="82">
                  <c:v>143.023293</c:v>
                </c:pt>
                <c:pt idx="83">
                  <c:v>144.57368099999999</c:v>
                </c:pt>
                <c:pt idx="84">
                  <c:v>147.28685999999999</c:v>
                </c:pt>
                <c:pt idx="85">
                  <c:v>148.06205399999999</c:v>
                </c:pt>
                <c:pt idx="86">
                  <c:v>148.8372480000001</c:v>
                </c:pt>
                <c:pt idx="87">
                  <c:v>149.61244199999999</c:v>
                </c:pt>
                <c:pt idx="88">
                  <c:v>150.00003899999999</c:v>
                </c:pt>
                <c:pt idx="89">
                  <c:v>150.38763599999999</c:v>
                </c:pt>
                <c:pt idx="90">
                  <c:v>151.16283000000001</c:v>
                </c:pt>
                <c:pt idx="91">
                  <c:v>151.93802400000001</c:v>
                </c:pt>
                <c:pt idx="92">
                  <c:v>152.71321800000001</c:v>
                </c:pt>
                <c:pt idx="93">
                  <c:v>153.87600900000001</c:v>
                </c:pt>
                <c:pt idx="94">
                  <c:v>154.26360600000001</c:v>
                </c:pt>
                <c:pt idx="95">
                  <c:v>155.42639700000001</c:v>
                </c:pt>
                <c:pt idx="96">
                  <c:v>156.20159100000001</c:v>
                </c:pt>
                <c:pt idx="97">
                  <c:v>156.58918800000001</c:v>
                </c:pt>
                <c:pt idx="98">
                  <c:v>157.36438200000001</c:v>
                </c:pt>
                <c:pt idx="99">
                  <c:v>158.13957600000001</c:v>
                </c:pt>
                <c:pt idx="100">
                  <c:v>158.91477</c:v>
                </c:pt>
                <c:pt idx="101">
                  <c:v>159.689964</c:v>
                </c:pt>
                <c:pt idx="102">
                  <c:v>160.852755</c:v>
                </c:pt>
                <c:pt idx="103">
                  <c:v>161.240352</c:v>
                </c:pt>
                <c:pt idx="104">
                  <c:v>162.403143</c:v>
                </c:pt>
                <c:pt idx="105">
                  <c:v>163.178337</c:v>
                </c:pt>
                <c:pt idx="106">
                  <c:v>163.953531</c:v>
                </c:pt>
                <c:pt idx="107">
                  <c:v>164.728725</c:v>
                </c:pt>
                <c:pt idx="108">
                  <c:v>165.116322</c:v>
                </c:pt>
                <c:pt idx="109">
                  <c:v>166.279113</c:v>
                </c:pt>
                <c:pt idx="110">
                  <c:v>167.05430699999999</c:v>
                </c:pt>
                <c:pt idx="111">
                  <c:v>168.21709799999999</c:v>
                </c:pt>
                <c:pt idx="112">
                  <c:v>170.15508299999999</c:v>
                </c:pt>
                <c:pt idx="113">
                  <c:v>171.70547099999999</c:v>
                </c:pt>
                <c:pt idx="114">
                  <c:v>172.48066499999999</c:v>
                </c:pt>
                <c:pt idx="115">
                  <c:v>174.03105300000001</c:v>
                </c:pt>
                <c:pt idx="116">
                  <c:v>175.58144100000001</c:v>
                </c:pt>
                <c:pt idx="117">
                  <c:v>176.74423200000001</c:v>
                </c:pt>
                <c:pt idx="118">
                  <c:v>177.13182900000001</c:v>
                </c:pt>
                <c:pt idx="119">
                  <c:v>178.68221700000009</c:v>
                </c:pt>
                <c:pt idx="120">
                  <c:v>178.68221700000009</c:v>
                </c:pt>
                <c:pt idx="121">
                  <c:v>179.45741100000001</c:v>
                </c:pt>
                <c:pt idx="122">
                  <c:v>180.62020200000001</c:v>
                </c:pt>
                <c:pt idx="123">
                  <c:v>180.62020200000001</c:v>
                </c:pt>
                <c:pt idx="124">
                  <c:v>181.39539600000001</c:v>
                </c:pt>
                <c:pt idx="125">
                  <c:v>182.945784</c:v>
                </c:pt>
                <c:pt idx="126">
                  <c:v>183.333381</c:v>
                </c:pt>
                <c:pt idx="127">
                  <c:v>184.883769</c:v>
                </c:pt>
                <c:pt idx="128">
                  <c:v>185.658963</c:v>
                </c:pt>
                <c:pt idx="129">
                  <c:v>186.434157</c:v>
                </c:pt>
                <c:pt idx="130">
                  <c:v>187.984545</c:v>
                </c:pt>
                <c:pt idx="131">
                  <c:v>188.759739</c:v>
                </c:pt>
                <c:pt idx="132">
                  <c:v>189.92253000000011</c:v>
                </c:pt>
                <c:pt idx="133">
                  <c:v>191.47291799999999</c:v>
                </c:pt>
                <c:pt idx="134">
                  <c:v>192.24811199999999</c:v>
                </c:pt>
                <c:pt idx="135">
                  <c:v>193.02330599999999</c:v>
                </c:pt>
                <c:pt idx="136">
                  <c:v>194.57369399999999</c:v>
                </c:pt>
                <c:pt idx="137">
                  <c:v>195.34888799999999</c:v>
                </c:pt>
                <c:pt idx="138">
                  <c:v>196.51167899999999</c:v>
                </c:pt>
                <c:pt idx="139">
                  <c:v>198.44966400000001</c:v>
                </c:pt>
                <c:pt idx="140">
                  <c:v>199.61245500000001</c:v>
                </c:pt>
                <c:pt idx="141">
                  <c:v>200.38764900000001</c:v>
                </c:pt>
                <c:pt idx="142">
                  <c:v>201.93803700000001</c:v>
                </c:pt>
                <c:pt idx="143">
                  <c:v>202.71323100000001</c:v>
                </c:pt>
                <c:pt idx="144">
                  <c:v>203.87602200000001</c:v>
                </c:pt>
                <c:pt idx="145">
                  <c:v>205.42641</c:v>
                </c:pt>
                <c:pt idx="146">
                  <c:v>206.589201</c:v>
                </c:pt>
                <c:pt idx="147">
                  <c:v>208.139589</c:v>
                </c:pt>
                <c:pt idx="148">
                  <c:v>209.30238000000011</c:v>
                </c:pt>
                <c:pt idx="149">
                  <c:v>210.465171</c:v>
                </c:pt>
                <c:pt idx="150">
                  <c:v>211.627962</c:v>
                </c:pt>
                <c:pt idx="151">
                  <c:v>212.403156</c:v>
                </c:pt>
                <c:pt idx="152">
                  <c:v>213.56594699999999</c:v>
                </c:pt>
                <c:pt idx="153">
                  <c:v>215.50393199999999</c:v>
                </c:pt>
                <c:pt idx="154">
                  <c:v>216.66672299999999</c:v>
                </c:pt>
                <c:pt idx="155">
                  <c:v>217.44191699999999</c:v>
                </c:pt>
                <c:pt idx="156">
                  <c:v>219.37990199999999</c:v>
                </c:pt>
                <c:pt idx="157">
                  <c:v>220.54269300000001</c:v>
                </c:pt>
                <c:pt idx="158">
                  <c:v>222.09308100000001</c:v>
                </c:pt>
                <c:pt idx="159">
                  <c:v>224.41866300000001</c:v>
                </c:pt>
                <c:pt idx="160">
                  <c:v>225.58145400000001</c:v>
                </c:pt>
                <c:pt idx="161">
                  <c:v>227.51943900000001</c:v>
                </c:pt>
                <c:pt idx="162">
                  <c:v>228.68223000000009</c:v>
                </c:pt>
                <c:pt idx="163">
                  <c:v>229.845021</c:v>
                </c:pt>
                <c:pt idx="164">
                  <c:v>231.395409</c:v>
                </c:pt>
                <c:pt idx="165">
                  <c:v>233.720991</c:v>
                </c:pt>
                <c:pt idx="166">
                  <c:v>234.883782</c:v>
                </c:pt>
                <c:pt idx="167">
                  <c:v>236.43416999999999</c:v>
                </c:pt>
                <c:pt idx="168">
                  <c:v>237.98455799999999</c:v>
                </c:pt>
                <c:pt idx="169">
                  <c:v>239.53494599999999</c:v>
                </c:pt>
                <c:pt idx="170">
                  <c:v>241.08533399999999</c:v>
                </c:pt>
                <c:pt idx="171">
                  <c:v>241.08533399999999</c:v>
                </c:pt>
                <c:pt idx="172">
                  <c:v>243.41091599999999</c:v>
                </c:pt>
                <c:pt idx="173">
                  <c:v>244.96130400000001</c:v>
                </c:pt>
                <c:pt idx="174">
                  <c:v>246.51169200000001</c:v>
                </c:pt>
                <c:pt idx="175">
                  <c:v>248.06208000000001</c:v>
                </c:pt>
                <c:pt idx="176">
                  <c:v>250.00006500000001</c:v>
                </c:pt>
                <c:pt idx="177">
                  <c:v>250.77525900000001</c:v>
                </c:pt>
                <c:pt idx="178">
                  <c:v>252.325647</c:v>
                </c:pt>
                <c:pt idx="179">
                  <c:v>254.65122900000009</c:v>
                </c:pt>
                <c:pt idx="180">
                  <c:v>254.65122900000009</c:v>
                </c:pt>
                <c:pt idx="181">
                  <c:v>256.97681099999983</c:v>
                </c:pt>
                <c:pt idx="182">
                  <c:v>259.68999000000002</c:v>
                </c:pt>
                <c:pt idx="183">
                  <c:v>260.46518400000002</c:v>
                </c:pt>
                <c:pt idx="184">
                  <c:v>262.01557200000002</c:v>
                </c:pt>
                <c:pt idx="185">
                  <c:v>264.34115400000002</c:v>
                </c:pt>
                <c:pt idx="186">
                  <c:v>265.89154200000002</c:v>
                </c:pt>
                <c:pt idx="187">
                  <c:v>267.82952699999998</c:v>
                </c:pt>
                <c:pt idx="188">
                  <c:v>269.37991499999998</c:v>
                </c:pt>
                <c:pt idx="189">
                  <c:v>272.09309400000001</c:v>
                </c:pt>
                <c:pt idx="190">
                  <c:v>274.80627299999998</c:v>
                </c:pt>
                <c:pt idx="191">
                  <c:v>276.35666100000009</c:v>
                </c:pt>
                <c:pt idx="192">
                  <c:v>278.68224300000008</c:v>
                </c:pt>
                <c:pt idx="193">
                  <c:v>280.23263100000003</c:v>
                </c:pt>
                <c:pt idx="194">
                  <c:v>282.55821300000002</c:v>
                </c:pt>
                <c:pt idx="195">
                  <c:v>284.10860100000002</c:v>
                </c:pt>
                <c:pt idx="196">
                  <c:v>285.65898900000002</c:v>
                </c:pt>
                <c:pt idx="197">
                  <c:v>287.59697399999982</c:v>
                </c:pt>
                <c:pt idx="198">
                  <c:v>289.1473620000001</c:v>
                </c:pt>
                <c:pt idx="199">
                  <c:v>291.86054100000001</c:v>
                </c:pt>
                <c:pt idx="200">
                  <c:v>293.41092900000001</c:v>
                </c:pt>
                <c:pt idx="201">
                  <c:v>294.18612300000001</c:v>
                </c:pt>
                <c:pt idx="202">
                  <c:v>296.12410799999992</c:v>
                </c:pt>
                <c:pt idx="203">
                  <c:v>296.12410799999992</c:v>
                </c:pt>
                <c:pt idx="204">
                  <c:v>299.22488400000009</c:v>
                </c:pt>
                <c:pt idx="205">
                  <c:v>299.61248100000012</c:v>
                </c:pt>
                <c:pt idx="206">
                  <c:v>300.77527199999997</c:v>
                </c:pt>
                <c:pt idx="207">
                  <c:v>301.162869</c:v>
                </c:pt>
                <c:pt idx="208">
                  <c:v>303.48845099999983</c:v>
                </c:pt>
                <c:pt idx="209">
                  <c:v>304.263645</c:v>
                </c:pt>
                <c:pt idx="210">
                  <c:v>305.81403299999999</c:v>
                </c:pt>
                <c:pt idx="211">
                  <c:v>307.75201800000002</c:v>
                </c:pt>
                <c:pt idx="212">
                  <c:v>307.75201800000002</c:v>
                </c:pt>
                <c:pt idx="213">
                  <c:v>308.52721200000002</c:v>
                </c:pt>
                <c:pt idx="214">
                  <c:v>309.30240600000002</c:v>
                </c:pt>
                <c:pt idx="215">
                  <c:v>310.85279400000002</c:v>
                </c:pt>
                <c:pt idx="216">
                  <c:v>312.40318200000002</c:v>
                </c:pt>
                <c:pt idx="217">
                  <c:v>313.95357000000001</c:v>
                </c:pt>
                <c:pt idx="218">
                  <c:v>313.95357000000001</c:v>
                </c:pt>
                <c:pt idx="219">
                  <c:v>315.11636099999998</c:v>
                </c:pt>
                <c:pt idx="220">
                  <c:v>316.66674899999998</c:v>
                </c:pt>
                <c:pt idx="221">
                  <c:v>317.44194299999992</c:v>
                </c:pt>
                <c:pt idx="222">
                  <c:v>318.99233099999992</c:v>
                </c:pt>
                <c:pt idx="223">
                  <c:v>317.82954000000001</c:v>
                </c:pt>
                <c:pt idx="224">
                  <c:v>320.15512200000001</c:v>
                </c:pt>
                <c:pt idx="225">
                  <c:v>322.09310699999992</c:v>
                </c:pt>
                <c:pt idx="226">
                  <c:v>322.48070399999978</c:v>
                </c:pt>
                <c:pt idx="227">
                  <c:v>322.86830099999997</c:v>
                </c:pt>
                <c:pt idx="228">
                  <c:v>324.80628600000011</c:v>
                </c:pt>
                <c:pt idx="229">
                  <c:v>324.41868899999992</c:v>
                </c:pt>
                <c:pt idx="230">
                  <c:v>325.96907700000003</c:v>
                </c:pt>
                <c:pt idx="231">
                  <c:v>327.51946500000003</c:v>
                </c:pt>
                <c:pt idx="232">
                  <c:v>327.131868</c:v>
                </c:pt>
                <c:pt idx="233">
                  <c:v>328.68225600000011</c:v>
                </c:pt>
                <c:pt idx="234">
                  <c:v>330.23264399999999</c:v>
                </c:pt>
                <c:pt idx="235">
                  <c:v>330.23264399999999</c:v>
                </c:pt>
                <c:pt idx="236">
                  <c:v>331.78303199999988</c:v>
                </c:pt>
                <c:pt idx="237">
                  <c:v>331.39543500000002</c:v>
                </c:pt>
                <c:pt idx="238">
                  <c:v>332.17062900000002</c:v>
                </c:pt>
                <c:pt idx="239">
                  <c:v>333.72101699999979</c:v>
                </c:pt>
                <c:pt idx="240">
                  <c:v>333.72101699999979</c:v>
                </c:pt>
                <c:pt idx="241">
                  <c:v>334.88380799999999</c:v>
                </c:pt>
                <c:pt idx="242">
                  <c:v>336.04659900000001</c:v>
                </c:pt>
                <c:pt idx="243">
                  <c:v>336.82179300000001</c:v>
                </c:pt>
                <c:pt idx="244">
                  <c:v>337.20938999999993</c:v>
                </c:pt>
                <c:pt idx="245">
                  <c:v>338.75977799999998</c:v>
                </c:pt>
                <c:pt idx="246">
                  <c:v>338.75977799999998</c:v>
                </c:pt>
                <c:pt idx="247">
                  <c:v>339.92256900000001</c:v>
                </c:pt>
                <c:pt idx="248">
                  <c:v>341.08535999999998</c:v>
                </c:pt>
                <c:pt idx="249">
                  <c:v>340.69776300000001</c:v>
                </c:pt>
                <c:pt idx="250">
                  <c:v>341.86055399999998</c:v>
                </c:pt>
                <c:pt idx="251">
                  <c:v>343.79853899999978</c:v>
                </c:pt>
                <c:pt idx="252">
                  <c:v>343.02334499999978</c:v>
                </c:pt>
                <c:pt idx="253">
                  <c:v>344.18613599999992</c:v>
                </c:pt>
                <c:pt idx="254">
                  <c:v>344.57373299999989</c:v>
                </c:pt>
                <c:pt idx="255">
                  <c:v>344.57373299999989</c:v>
                </c:pt>
                <c:pt idx="256">
                  <c:v>344.96132999999992</c:v>
                </c:pt>
                <c:pt idx="257">
                  <c:v>345.348927</c:v>
                </c:pt>
                <c:pt idx="258">
                  <c:v>345.73652399999992</c:v>
                </c:pt>
                <c:pt idx="259">
                  <c:v>346.5117179999998</c:v>
                </c:pt>
                <c:pt idx="260">
                  <c:v>346.5117179999998</c:v>
                </c:pt>
                <c:pt idx="261">
                  <c:v>347.28691199999992</c:v>
                </c:pt>
                <c:pt idx="262">
                  <c:v>348.83730000000003</c:v>
                </c:pt>
                <c:pt idx="263">
                  <c:v>349.224897</c:v>
                </c:pt>
                <c:pt idx="264">
                  <c:v>349.61249400000008</c:v>
                </c:pt>
                <c:pt idx="265">
                  <c:v>350.77528500000011</c:v>
                </c:pt>
                <c:pt idx="266">
                  <c:v>351.55047900000011</c:v>
                </c:pt>
                <c:pt idx="267">
                  <c:v>351.9380759999998</c:v>
                </c:pt>
                <c:pt idx="268">
                  <c:v>353.10086699999999</c:v>
                </c:pt>
                <c:pt idx="269">
                  <c:v>353.10086699999999</c:v>
                </c:pt>
                <c:pt idx="270">
                  <c:v>353.48846399999991</c:v>
                </c:pt>
                <c:pt idx="271">
                  <c:v>355.81404600000002</c:v>
                </c:pt>
                <c:pt idx="272">
                  <c:v>356.20164299999999</c:v>
                </c:pt>
                <c:pt idx="273">
                  <c:v>357.36443400000007</c:v>
                </c:pt>
                <c:pt idx="274">
                  <c:v>359.30241899999999</c:v>
                </c:pt>
                <c:pt idx="275">
                  <c:v>359.69001600000001</c:v>
                </c:pt>
                <c:pt idx="276">
                  <c:v>360.07761299999999</c:v>
                </c:pt>
                <c:pt idx="277">
                  <c:v>360.07761299999999</c:v>
                </c:pt>
                <c:pt idx="278">
                  <c:v>360.8528070000001</c:v>
                </c:pt>
                <c:pt idx="279">
                  <c:v>362.79079200000001</c:v>
                </c:pt>
                <c:pt idx="280">
                  <c:v>364.72877699999992</c:v>
                </c:pt>
                <c:pt idx="281">
                  <c:v>365.11637400000001</c:v>
                </c:pt>
                <c:pt idx="282">
                  <c:v>366.27916499999992</c:v>
                </c:pt>
                <c:pt idx="283">
                  <c:v>366.66676200000012</c:v>
                </c:pt>
                <c:pt idx="284">
                  <c:v>368.60474700000009</c:v>
                </c:pt>
                <c:pt idx="285">
                  <c:v>370.54273200000011</c:v>
                </c:pt>
                <c:pt idx="286">
                  <c:v>371.317926</c:v>
                </c:pt>
                <c:pt idx="287">
                  <c:v>372.09311999999977</c:v>
                </c:pt>
                <c:pt idx="288">
                  <c:v>374.03110499999991</c:v>
                </c:pt>
                <c:pt idx="289">
                  <c:v>375.193896</c:v>
                </c:pt>
                <c:pt idx="290">
                  <c:v>375.96908999999999</c:v>
                </c:pt>
                <c:pt idx="291">
                  <c:v>377.90707500000002</c:v>
                </c:pt>
                <c:pt idx="292">
                  <c:v>377.13188100000002</c:v>
                </c:pt>
                <c:pt idx="293">
                  <c:v>378.68226900000002</c:v>
                </c:pt>
                <c:pt idx="294">
                  <c:v>380.62025399999999</c:v>
                </c:pt>
                <c:pt idx="295">
                  <c:v>381.00785100000002</c:v>
                </c:pt>
                <c:pt idx="296">
                  <c:v>382.55823900000001</c:v>
                </c:pt>
                <c:pt idx="297">
                  <c:v>384.88382100000001</c:v>
                </c:pt>
                <c:pt idx="298">
                  <c:v>384.88382100000001</c:v>
                </c:pt>
                <c:pt idx="299">
                  <c:v>386.82180599999998</c:v>
                </c:pt>
                <c:pt idx="300">
                  <c:v>388.37219399999992</c:v>
                </c:pt>
                <c:pt idx="301">
                  <c:v>390.69777599999998</c:v>
                </c:pt>
                <c:pt idx="302">
                  <c:v>391.860567</c:v>
                </c:pt>
                <c:pt idx="303">
                  <c:v>392.24816399999992</c:v>
                </c:pt>
                <c:pt idx="304">
                  <c:v>393.79855199999992</c:v>
                </c:pt>
                <c:pt idx="305">
                  <c:v>395.34893999999991</c:v>
                </c:pt>
                <c:pt idx="306">
                  <c:v>396.12413400000003</c:v>
                </c:pt>
                <c:pt idx="307">
                  <c:v>396.89932800000003</c:v>
                </c:pt>
                <c:pt idx="308">
                  <c:v>398.44971600000002</c:v>
                </c:pt>
                <c:pt idx="309">
                  <c:v>399.22491000000002</c:v>
                </c:pt>
                <c:pt idx="310">
                  <c:v>400.00010400000002</c:v>
                </c:pt>
                <c:pt idx="311">
                  <c:v>401.16289499999999</c:v>
                </c:pt>
                <c:pt idx="312">
                  <c:v>402.32568600000008</c:v>
                </c:pt>
                <c:pt idx="313">
                  <c:v>402.71328299999999</c:v>
                </c:pt>
                <c:pt idx="314">
                  <c:v>403.87607400000002</c:v>
                </c:pt>
                <c:pt idx="315">
                  <c:v>405.42646200000001</c:v>
                </c:pt>
                <c:pt idx="316">
                  <c:v>406.58925299999999</c:v>
                </c:pt>
                <c:pt idx="317">
                  <c:v>407.3644470000001</c:v>
                </c:pt>
                <c:pt idx="318">
                  <c:v>408.52723800000001</c:v>
                </c:pt>
                <c:pt idx="319">
                  <c:v>409.30243200000012</c:v>
                </c:pt>
                <c:pt idx="320">
                  <c:v>410.07762600000001</c:v>
                </c:pt>
                <c:pt idx="321">
                  <c:v>410.46522299999998</c:v>
                </c:pt>
                <c:pt idx="322">
                  <c:v>411.24041699999992</c:v>
                </c:pt>
                <c:pt idx="323">
                  <c:v>412.40320799999989</c:v>
                </c:pt>
                <c:pt idx="324">
                  <c:v>412.79080499999998</c:v>
                </c:pt>
                <c:pt idx="325">
                  <c:v>413.56599899999998</c:v>
                </c:pt>
                <c:pt idx="326">
                  <c:v>414.72878999999978</c:v>
                </c:pt>
                <c:pt idx="327">
                  <c:v>415.50398400000012</c:v>
                </c:pt>
                <c:pt idx="328">
                  <c:v>416.27917799999989</c:v>
                </c:pt>
                <c:pt idx="329">
                  <c:v>417.44196899999997</c:v>
                </c:pt>
                <c:pt idx="330">
                  <c:v>418.21716299999991</c:v>
                </c:pt>
                <c:pt idx="331">
                  <c:v>419.37995400000011</c:v>
                </c:pt>
                <c:pt idx="332">
                  <c:v>419.76755100000003</c:v>
                </c:pt>
                <c:pt idx="333">
                  <c:v>420.93034199999983</c:v>
                </c:pt>
                <c:pt idx="334">
                  <c:v>421.31793899999991</c:v>
                </c:pt>
                <c:pt idx="335">
                  <c:v>422.48072999999988</c:v>
                </c:pt>
                <c:pt idx="336">
                  <c:v>423.64352100000002</c:v>
                </c:pt>
                <c:pt idx="337">
                  <c:v>424.41871499999979</c:v>
                </c:pt>
                <c:pt idx="338">
                  <c:v>425.96910300000002</c:v>
                </c:pt>
                <c:pt idx="339">
                  <c:v>426.35669999999999</c:v>
                </c:pt>
                <c:pt idx="340">
                  <c:v>427.13189399999999</c:v>
                </c:pt>
                <c:pt idx="341">
                  <c:v>427.51949100000002</c:v>
                </c:pt>
                <c:pt idx="342">
                  <c:v>428.29468500000007</c:v>
                </c:pt>
                <c:pt idx="343">
                  <c:v>429.45747599999999</c:v>
                </c:pt>
                <c:pt idx="344">
                  <c:v>430.23266999999993</c:v>
                </c:pt>
                <c:pt idx="345">
                  <c:v>431.39546100000013</c:v>
                </c:pt>
                <c:pt idx="346">
                  <c:v>432.17065500000001</c:v>
                </c:pt>
                <c:pt idx="347">
                  <c:v>433.33344599999998</c:v>
                </c:pt>
                <c:pt idx="348">
                  <c:v>434.49623699999989</c:v>
                </c:pt>
                <c:pt idx="349">
                  <c:v>436.04662500000001</c:v>
                </c:pt>
                <c:pt idx="350">
                  <c:v>436.04662500000001</c:v>
                </c:pt>
                <c:pt idx="351">
                  <c:v>436.82181899999978</c:v>
                </c:pt>
                <c:pt idx="352">
                  <c:v>437.98460999999998</c:v>
                </c:pt>
                <c:pt idx="353">
                  <c:v>438.37220700000012</c:v>
                </c:pt>
                <c:pt idx="354">
                  <c:v>439.53499799999997</c:v>
                </c:pt>
                <c:pt idx="355">
                  <c:v>440.31019199999997</c:v>
                </c:pt>
                <c:pt idx="356">
                  <c:v>441.47298300000011</c:v>
                </c:pt>
                <c:pt idx="357">
                  <c:v>443.02337099999983</c:v>
                </c:pt>
                <c:pt idx="358">
                  <c:v>443.79856499999983</c:v>
                </c:pt>
                <c:pt idx="359">
                  <c:v>444.9613559999998</c:v>
                </c:pt>
                <c:pt idx="360">
                  <c:v>445.34895300000011</c:v>
                </c:pt>
                <c:pt idx="361">
                  <c:v>446.89934099999999</c:v>
                </c:pt>
                <c:pt idx="362">
                  <c:v>447.67453499999999</c:v>
                </c:pt>
                <c:pt idx="363">
                  <c:v>448.44972899999999</c:v>
                </c:pt>
                <c:pt idx="364">
                  <c:v>449.22492299999999</c:v>
                </c:pt>
                <c:pt idx="365">
                  <c:v>450.77531099999987</c:v>
                </c:pt>
                <c:pt idx="366">
                  <c:v>452.32569899999999</c:v>
                </c:pt>
                <c:pt idx="367">
                  <c:v>453.10089299999999</c:v>
                </c:pt>
                <c:pt idx="368">
                  <c:v>454.6512810000001</c:v>
                </c:pt>
                <c:pt idx="369">
                  <c:v>455.42647499999993</c:v>
                </c:pt>
                <c:pt idx="370">
                  <c:v>456.58926600000001</c:v>
                </c:pt>
                <c:pt idx="371">
                  <c:v>457.75205699999998</c:v>
                </c:pt>
                <c:pt idx="372">
                  <c:v>459.69004200000001</c:v>
                </c:pt>
                <c:pt idx="373">
                  <c:v>460.07763899999992</c:v>
                </c:pt>
                <c:pt idx="374">
                  <c:v>460.85283300000009</c:v>
                </c:pt>
                <c:pt idx="375">
                  <c:v>463.56601199999989</c:v>
                </c:pt>
                <c:pt idx="376">
                  <c:v>464.34120600000011</c:v>
                </c:pt>
                <c:pt idx="377">
                  <c:v>466.27919100000003</c:v>
                </c:pt>
                <c:pt idx="378">
                  <c:v>467.44198200000011</c:v>
                </c:pt>
                <c:pt idx="379">
                  <c:v>468.60477300000002</c:v>
                </c:pt>
                <c:pt idx="380">
                  <c:v>470.54275799999999</c:v>
                </c:pt>
                <c:pt idx="381">
                  <c:v>471.31795199999999</c:v>
                </c:pt>
                <c:pt idx="382">
                  <c:v>473.25593700000002</c:v>
                </c:pt>
                <c:pt idx="383">
                  <c:v>474.80632500000002</c:v>
                </c:pt>
                <c:pt idx="384">
                  <c:v>476.35671300000001</c:v>
                </c:pt>
                <c:pt idx="385">
                  <c:v>477.51950399999998</c:v>
                </c:pt>
                <c:pt idx="386">
                  <c:v>479.06989199999998</c:v>
                </c:pt>
                <c:pt idx="387">
                  <c:v>480.23268300000012</c:v>
                </c:pt>
                <c:pt idx="388">
                  <c:v>481.78307099999978</c:v>
                </c:pt>
                <c:pt idx="389">
                  <c:v>483.33345899999989</c:v>
                </c:pt>
                <c:pt idx="390">
                  <c:v>484.10865300000012</c:v>
                </c:pt>
                <c:pt idx="391">
                  <c:v>487.20942900000011</c:v>
                </c:pt>
                <c:pt idx="392">
                  <c:v>488.37222000000008</c:v>
                </c:pt>
                <c:pt idx="393">
                  <c:v>490.69780200000002</c:v>
                </c:pt>
                <c:pt idx="394">
                  <c:v>493.02338400000002</c:v>
                </c:pt>
                <c:pt idx="395">
                  <c:v>494.18617499999988</c:v>
                </c:pt>
                <c:pt idx="396">
                  <c:v>495.73656299999982</c:v>
                </c:pt>
                <c:pt idx="397">
                  <c:v>497.67454800000002</c:v>
                </c:pt>
                <c:pt idx="398">
                  <c:v>499.22493600000001</c:v>
                </c:pt>
                <c:pt idx="399">
                  <c:v>500.77532400000001</c:v>
                </c:pt>
                <c:pt idx="400">
                  <c:v>502.32571200000001</c:v>
                </c:pt>
                <c:pt idx="401">
                  <c:v>503.48850299999992</c:v>
                </c:pt>
                <c:pt idx="402">
                  <c:v>504.26369699999998</c:v>
                </c:pt>
                <c:pt idx="403">
                  <c:v>506.97687599999978</c:v>
                </c:pt>
                <c:pt idx="404">
                  <c:v>508.13966700000009</c:v>
                </c:pt>
                <c:pt idx="405">
                  <c:v>509.30245800000012</c:v>
                </c:pt>
                <c:pt idx="406">
                  <c:v>510.46524899999997</c:v>
                </c:pt>
                <c:pt idx="407">
                  <c:v>512.01563700000008</c:v>
                </c:pt>
                <c:pt idx="408">
                  <c:v>514.34121899999957</c:v>
                </c:pt>
                <c:pt idx="409">
                  <c:v>515.50401000000011</c:v>
                </c:pt>
                <c:pt idx="410">
                  <c:v>516.66680100000008</c:v>
                </c:pt>
                <c:pt idx="411">
                  <c:v>518.60478600000033</c:v>
                </c:pt>
                <c:pt idx="412">
                  <c:v>520.54277100000002</c:v>
                </c:pt>
                <c:pt idx="413">
                  <c:v>522.09315900000001</c:v>
                </c:pt>
                <c:pt idx="414">
                  <c:v>524.03114399999981</c:v>
                </c:pt>
                <c:pt idx="415">
                  <c:v>524.80633799999998</c:v>
                </c:pt>
                <c:pt idx="416">
                  <c:v>527.51951700000006</c:v>
                </c:pt>
                <c:pt idx="417">
                  <c:v>528.68230800000003</c:v>
                </c:pt>
                <c:pt idx="418">
                  <c:v>529.45750199999986</c:v>
                </c:pt>
                <c:pt idx="419">
                  <c:v>531.00788999999997</c:v>
                </c:pt>
                <c:pt idx="420">
                  <c:v>532.945875</c:v>
                </c:pt>
                <c:pt idx="421">
                  <c:v>534.88386000000003</c:v>
                </c:pt>
                <c:pt idx="422">
                  <c:v>536.82184499999983</c:v>
                </c:pt>
                <c:pt idx="423">
                  <c:v>538.75983000000008</c:v>
                </c:pt>
                <c:pt idx="424">
                  <c:v>540.31021799999962</c:v>
                </c:pt>
                <c:pt idx="425">
                  <c:v>541.86060599999985</c:v>
                </c:pt>
                <c:pt idx="426">
                  <c:v>543.79859099999999</c:v>
                </c:pt>
                <c:pt idx="427">
                  <c:v>545.3489790000001</c:v>
                </c:pt>
                <c:pt idx="428">
                  <c:v>547.67456100000004</c:v>
                </c:pt>
                <c:pt idx="429">
                  <c:v>549.61254600000007</c:v>
                </c:pt>
                <c:pt idx="430">
                  <c:v>551.93812799999978</c:v>
                </c:pt>
                <c:pt idx="431">
                  <c:v>553.8761129999998</c:v>
                </c:pt>
                <c:pt idx="432">
                  <c:v>553.8761129999998</c:v>
                </c:pt>
                <c:pt idx="433">
                  <c:v>556.97688900000003</c:v>
                </c:pt>
                <c:pt idx="434">
                  <c:v>558.91487400000005</c:v>
                </c:pt>
                <c:pt idx="435">
                  <c:v>560.4652619999996</c:v>
                </c:pt>
                <c:pt idx="436">
                  <c:v>562.01564999999982</c:v>
                </c:pt>
                <c:pt idx="437">
                  <c:v>563.95363500000008</c:v>
                </c:pt>
                <c:pt idx="438">
                  <c:v>564.34123199999988</c:v>
                </c:pt>
                <c:pt idx="439">
                  <c:v>565.89161999999976</c:v>
                </c:pt>
                <c:pt idx="440">
                  <c:v>567.44200799999987</c:v>
                </c:pt>
                <c:pt idx="441">
                  <c:v>568.21720199999982</c:v>
                </c:pt>
                <c:pt idx="442">
                  <c:v>570.5427840000001</c:v>
                </c:pt>
                <c:pt idx="443">
                  <c:v>571.70557500000007</c:v>
                </c:pt>
                <c:pt idx="444">
                  <c:v>572.09317199999998</c:v>
                </c:pt>
                <c:pt idx="445">
                  <c:v>573.25596299999972</c:v>
                </c:pt>
                <c:pt idx="446">
                  <c:v>574.41875400000004</c:v>
                </c:pt>
                <c:pt idx="447">
                  <c:v>575.19394799999998</c:v>
                </c:pt>
                <c:pt idx="448">
                  <c:v>576.74433600000032</c:v>
                </c:pt>
                <c:pt idx="449">
                  <c:v>579.0699179999998</c:v>
                </c:pt>
                <c:pt idx="450">
                  <c:v>580.62030600000003</c:v>
                </c:pt>
                <c:pt idx="451">
                  <c:v>582.17069400000003</c:v>
                </c:pt>
                <c:pt idx="452">
                  <c:v>584.10867900000005</c:v>
                </c:pt>
                <c:pt idx="453">
                  <c:v>586.04666399999974</c:v>
                </c:pt>
                <c:pt idx="454">
                  <c:v>587.59705200000008</c:v>
                </c:pt>
                <c:pt idx="455">
                  <c:v>589.5350370000001</c:v>
                </c:pt>
                <c:pt idx="456">
                  <c:v>589.92263399999979</c:v>
                </c:pt>
                <c:pt idx="457">
                  <c:v>592.63581299999998</c:v>
                </c:pt>
                <c:pt idx="458">
                  <c:v>592.63581299999998</c:v>
                </c:pt>
                <c:pt idx="459">
                  <c:v>592.24821599999996</c:v>
                </c:pt>
                <c:pt idx="460">
                  <c:v>594.18620099999998</c:v>
                </c:pt>
                <c:pt idx="461">
                  <c:v>595.73658899999998</c:v>
                </c:pt>
                <c:pt idx="462">
                  <c:v>596.89938000000006</c:v>
                </c:pt>
                <c:pt idx="463">
                  <c:v>597.67457400000001</c:v>
                </c:pt>
                <c:pt idx="464">
                  <c:v>597.67457400000001</c:v>
                </c:pt>
                <c:pt idx="465">
                  <c:v>598.06217099999981</c:v>
                </c:pt>
                <c:pt idx="466">
                  <c:v>600.00015600000006</c:v>
                </c:pt>
                <c:pt idx="467">
                  <c:v>600.00015600000006</c:v>
                </c:pt>
                <c:pt idx="468">
                  <c:v>601.1629469999998</c:v>
                </c:pt>
                <c:pt idx="469">
                  <c:v>602.71333500000003</c:v>
                </c:pt>
                <c:pt idx="470">
                  <c:v>603.10093200000006</c:v>
                </c:pt>
                <c:pt idx="471">
                  <c:v>604.65132000000006</c:v>
                </c:pt>
                <c:pt idx="472">
                  <c:v>606.20170800000005</c:v>
                </c:pt>
                <c:pt idx="473">
                  <c:v>607.75209599999982</c:v>
                </c:pt>
                <c:pt idx="474">
                  <c:v>608.91488700000002</c:v>
                </c:pt>
                <c:pt idx="475">
                  <c:v>610.46527499999979</c:v>
                </c:pt>
                <c:pt idx="476">
                  <c:v>612.01566299999979</c:v>
                </c:pt>
                <c:pt idx="477">
                  <c:v>613.17845400000033</c:v>
                </c:pt>
                <c:pt idx="478">
                  <c:v>614.34124499999984</c:v>
                </c:pt>
                <c:pt idx="479">
                  <c:v>615.11643900000001</c:v>
                </c:pt>
                <c:pt idx="480">
                  <c:v>616.66682699999978</c:v>
                </c:pt>
                <c:pt idx="481">
                  <c:v>617.44202099999984</c:v>
                </c:pt>
                <c:pt idx="482">
                  <c:v>619.38000600000009</c:v>
                </c:pt>
                <c:pt idx="483">
                  <c:v>620.93039399999998</c:v>
                </c:pt>
                <c:pt idx="484">
                  <c:v>622.09318500000006</c:v>
                </c:pt>
                <c:pt idx="485">
                  <c:v>623.64357300000006</c:v>
                </c:pt>
                <c:pt idx="486">
                  <c:v>626.74434900000006</c:v>
                </c:pt>
                <c:pt idx="487">
                  <c:v>627.13194599999997</c:v>
                </c:pt>
                <c:pt idx="488">
                  <c:v>627.9071399999998</c:v>
                </c:pt>
                <c:pt idx="489">
                  <c:v>631.78311000000008</c:v>
                </c:pt>
                <c:pt idx="490">
                  <c:v>632.17070699999999</c:v>
                </c:pt>
                <c:pt idx="491">
                  <c:v>634.49628899999982</c:v>
                </c:pt>
                <c:pt idx="492">
                  <c:v>636.82187099999999</c:v>
                </c:pt>
                <c:pt idx="493">
                  <c:v>639.1474529999997</c:v>
                </c:pt>
                <c:pt idx="494">
                  <c:v>641.47303500000032</c:v>
                </c:pt>
                <c:pt idx="495">
                  <c:v>645.34900499999981</c:v>
                </c:pt>
                <c:pt idx="496">
                  <c:v>645.73660200000006</c:v>
                </c:pt>
                <c:pt idx="497">
                  <c:v>648.83737799999972</c:v>
                </c:pt>
                <c:pt idx="498">
                  <c:v>651.16295999999988</c:v>
                </c:pt>
                <c:pt idx="499">
                  <c:v>652.713348</c:v>
                </c:pt>
                <c:pt idx="500">
                  <c:v>654.26373599999999</c:v>
                </c:pt>
                <c:pt idx="501">
                  <c:v>656.97691499999996</c:v>
                </c:pt>
                <c:pt idx="502">
                  <c:v>658.52730299999996</c:v>
                </c:pt>
                <c:pt idx="503">
                  <c:v>661.24048200000004</c:v>
                </c:pt>
                <c:pt idx="504">
                  <c:v>663.17846700000007</c:v>
                </c:pt>
                <c:pt idx="505">
                  <c:v>665.11645200000009</c:v>
                </c:pt>
                <c:pt idx="506">
                  <c:v>668.21722799999975</c:v>
                </c:pt>
                <c:pt idx="507">
                  <c:v>670.15521299999978</c:v>
                </c:pt>
                <c:pt idx="508">
                  <c:v>672.48079500000006</c:v>
                </c:pt>
                <c:pt idx="509">
                  <c:v>675.96916799999985</c:v>
                </c:pt>
                <c:pt idx="510">
                  <c:v>677.13195899999982</c:v>
                </c:pt>
                <c:pt idx="511">
                  <c:v>679.06994400000008</c:v>
                </c:pt>
                <c:pt idx="512">
                  <c:v>681.00792899999988</c:v>
                </c:pt>
                <c:pt idx="513">
                  <c:v>682.17072000000007</c:v>
                </c:pt>
                <c:pt idx="514">
                  <c:v>684.10870499999999</c:v>
                </c:pt>
                <c:pt idx="515">
                  <c:v>686.04668999999978</c:v>
                </c:pt>
                <c:pt idx="516">
                  <c:v>687.98467500000004</c:v>
                </c:pt>
                <c:pt idx="517">
                  <c:v>690.31025699999975</c:v>
                </c:pt>
                <c:pt idx="518">
                  <c:v>693.79863</c:v>
                </c:pt>
                <c:pt idx="519">
                  <c:v>695.34901799999989</c:v>
                </c:pt>
                <c:pt idx="520">
                  <c:v>697.67460000000005</c:v>
                </c:pt>
                <c:pt idx="521">
                  <c:v>699.61258500000008</c:v>
                </c:pt>
                <c:pt idx="522">
                  <c:v>702.32576399999982</c:v>
                </c:pt>
                <c:pt idx="523">
                  <c:v>705.03894300000013</c:v>
                </c:pt>
                <c:pt idx="524">
                  <c:v>706.20173399999999</c:v>
                </c:pt>
                <c:pt idx="525">
                  <c:v>708.13971900000001</c:v>
                </c:pt>
                <c:pt idx="526">
                  <c:v>710.46530099999973</c:v>
                </c:pt>
                <c:pt idx="527">
                  <c:v>713.17848000000004</c:v>
                </c:pt>
                <c:pt idx="528">
                  <c:v>713.95367400000009</c:v>
                </c:pt>
                <c:pt idx="529">
                  <c:v>715.50406200000009</c:v>
                </c:pt>
                <c:pt idx="530">
                  <c:v>717.8296439999998</c:v>
                </c:pt>
                <c:pt idx="531">
                  <c:v>718.21724100000006</c:v>
                </c:pt>
                <c:pt idx="532">
                  <c:v>718.99243500000011</c:v>
                </c:pt>
                <c:pt idx="533">
                  <c:v>720.15522599999974</c:v>
                </c:pt>
                <c:pt idx="534">
                  <c:v>721.70561400000008</c:v>
                </c:pt>
                <c:pt idx="535">
                  <c:v>724.0311959999998</c:v>
                </c:pt>
                <c:pt idx="536">
                  <c:v>725.58158400000002</c:v>
                </c:pt>
                <c:pt idx="537">
                  <c:v>727.51956899999982</c:v>
                </c:pt>
                <c:pt idx="538">
                  <c:v>729.06995699999982</c:v>
                </c:pt>
                <c:pt idx="539">
                  <c:v>731.00794200000007</c:v>
                </c:pt>
                <c:pt idx="540">
                  <c:v>732.94592699999987</c:v>
                </c:pt>
                <c:pt idx="541">
                  <c:v>733.72112099999981</c:v>
                </c:pt>
                <c:pt idx="542">
                  <c:v>734.49631499999998</c:v>
                </c:pt>
                <c:pt idx="543">
                  <c:v>736.04670299999998</c:v>
                </c:pt>
                <c:pt idx="544">
                  <c:v>737.20949400000006</c:v>
                </c:pt>
                <c:pt idx="545">
                  <c:v>738.37228499999981</c:v>
                </c:pt>
                <c:pt idx="546">
                  <c:v>739.535076</c:v>
                </c:pt>
                <c:pt idx="547">
                  <c:v>741.08546400000012</c:v>
                </c:pt>
                <c:pt idx="548">
                  <c:v>742.24825499999997</c:v>
                </c:pt>
                <c:pt idx="549">
                  <c:v>745.73662799999977</c:v>
                </c:pt>
                <c:pt idx="550">
                  <c:v>745.34903100000008</c:v>
                </c:pt>
                <c:pt idx="551">
                  <c:v>745.34903100000008</c:v>
                </c:pt>
                <c:pt idx="552">
                  <c:v>749.22500100000002</c:v>
                </c:pt>
                <c:pt idx="553">
                  <c:v>749.22500100000002</c:v>
                </c:pt>
                <c:pt idx="554">
                  <c:v>749.61259799999982</c:v>
                </c:pt>
                <c:pt idx="555">
                  <c:v>751.55058300000007</c:v>
                </c:pt>
                <c:pt idx="556">
                  <c:v>753.10097100000007</c:v>
                </c:pt>
                <c:pt idx="557">
                  <c:v>753.87616499999979</c:v>
                </c:pt>
                <c:pt idx="558">
                  <c:v>756.58934399999998</c:v>
                </c:pt>
                <c:pt idx="559">
                  <c:v>755.81414999999981</c:v>
                </c:pt>
                <c:pt idx="560">
                  <c:v>756.97694100000012</c:v>
                </c:pt>
                <c:pt idx="561">
                  <c:v>758.52732899999978</c:v>
                </c:pt>
                <c:pt idx="562">
                  <c:v>758.9149259999997</c:v>
                </c:pt>
                <c:pt idx="563">
                  <c:v>759.30252299999984</c:v>
                </c:pt>
                <c:pt idx="564">
                  <c:v>760.07771700000001</c:v>
                </c:pt>
                <c:pt idx="565">
                  <c:v>761.62810500000001</c:v>
                </c:pt>
                <c:pt idx="566">
                  <c:v>762.40329900000006</c:v>
                </c:pt>
                <c:pt idx="567">
                  <c:v>763.95368700000006</c:v>
                </c:pt>
                <c:pt idx="568">
                  <c:v>763.5660899999998</c:v>
                </c:pt>
              </c:numCache>
            </c:numRef>
          </c:val>
          <c:smooth val="0"/>
          <c:extLst xmlns:c16r2="http://schemas.microsoft.com/office/drawing/2015/06/chart">
            <c:ext xmlns:c16="http://schemas.microsoft.com/office/drawing/2014/chart" uri="{C3380CC4-5D6E-409C-BE32-E72D297353CC}">
              <c16:uniqueId val="{00000001-6859-4193-AD67-8D5F6411ED8E}"/>
            </c:ext>
          </c:extLst>
        </c:ser>
        <c:dLbls>
          <c:showLegendKey val="0"/>
          <c:showVal val="0"/>
          <c:showCatName val="0"/>
          <c:showSerName val="0"/>
          <c:showPercent val="0"/>
          <c:showBubbleSize val="0"/>
        </c:dLbls>
        <c:marker val="1"/>
        <c:smooth val="0"/>
        <c:axId val="312069328"/>
        <c:axId val="312070112"/>
      </c:lineChart>
      <c:lineChart>
        <c:grouping val="standard"/>
        <c:varyColors val="0"/>
        <c:ser>
          <c:idx val="2"/>
          <c:order val="2"/>
          <c:tx>
            <c:strRef>
              <c:f>Sheet1!$L$14</c:f>
              <c:strCache>
                <c:ptCount val="1"/>
                <c:pt idx="0">
                  <c:v>AHE2012dollars</c:v>
                </c:pt>
              </c:strCache>
            </c:strRef>
          </c:tx>
          <c:spPr>
            <a:ln w="47625">
              <a:solidFill>
                <a:srgbClr val="008000"/>
              </a:solidFill>
            </a:ln>
          </c:spPr>
          <c:marker>
            <c:symbol val="none"/>
          </c:marker>
          <c:cat>
            <c:numRef>
              <c:f>Sheet1!$A$15:$A$583</c:f>
              <c:numCache>
                <c:formatCode>yyyy\-mm\-dd</c:formatCode>
                <c:ptCount val="569"/>
                <c:pt idx="0">
                  <c:v>23743</c:v>
                </c:pt>
                <c:pt idx="1">
                  <c:v>23774</c:v>
                </c:pt>
                <c:pt idx="2">
                  <c:v>23802</c:v>
                </c:pt>
                <c:pt idx="3">
                  <c:v>23833</c:v>
                </c:pt>
                <c:pt idx="4">
                  <c:v>23863</c:v>
                </c:pt>
                <c:pt idx="5">
                  <c:v>23894</c:v>
                </c:pt>
                <c:pt idx="6">
                  <c:v>23924</c:v>
                </c:pt>
                <c:pt idx="7">
                  <c:v>23955</c:v>
                </c:pt>
                <c:pt idx="8">
                  <c:v>23986</c:v>
                </c:pt>
                <c:pt idx="9">
                  <c:v>24016</c:v>
                </c:pt>
                <c:pt idx="10">
                  <c:v>24047</c:v>
                </c:pt>
                <c:pt idx="11">
                  <c:v>24077</c:v>
                </c:pt>
                <c:pt idx="12">
                  <c:v>24108</c:v>
                </c:pt>
                <c:pt idx="13">
                  <c:v>24139</c:v>
                </c:pt>
                <c:pt idx="14">
                  <c:v>24167</c:v>
                </c:pt>
                <c:pt idx="15">
                  <c:v>24198</c:v>
                </c:pt>
                <c:pt idx="16">
                  <c:v>24228</c:v>
                </c:pt>
                <c:pt idx="17">
                  <c:v>24259</c:v>
                </c:pt>
                <c:pt idx="18">
                  <c:v>24289</c:v>
                </c:pt>
                <c:pt idx="19">
                  <c:v>24320</c:v>
                </c:pt>
                <c:pt idx="20">
                  <c:v>24351</c:v>
                </c:pt>
                <c:pt idx="21">
                  <c:v>24381</c:v>
                </c:pt>
                <c:pt idx="22">
                  <c:v>24412</c:v>
                </c:pt>
                <c:pt idx="23">
                  <c:v>24442</c:v>
                </c:pt>
                <c:pt idx="24">
                  <c:v>24473</c:v>
                </c:pt>
                <c:pt idx="25">
                  <c:v>24504</c:v>
                </c:pt>
                <c:pt idx="26">
                  <c:v>24532</c:v>
                </c:pt>
                <c:pt idx="27">
                  <c:v>24563</c:v>
                </c:pt>
                <c:pt idx="28">
                  <c:v>24593</c:v>
                </c:pt>
                <c:pt idx="29">
                  <c:v>24624</c:v>
                </c:pt>
                <c:pt idx="30">
                  <c:v>24654</c:v>
                </c:pt>
                <c:pt idx="31">
                  <c:v>24685</c:v>
                </c:pt>
                <c:pt idx="32">
                  <c:v>24716</c:v>
                </c:pt>
                <c:pt idx="33">
                  <c:v>24746</c:v>
                </c:pt>
                <c:pt idx="34">
                  <c:v>24777</c:v>
                </c:pt>
                <c:pt idx="35">
                  <c:v>24807</c:v>
                </c:pt>
                <c:pt idx="36">
                  <c:v>24838</c:v>
                </c:pt>
                <c:pt idx="37">
                  <c:v>24869</c:v>
                </c:pt>
                <c:pt idx="38">
                  <c:v>24898</c:v>
                </c:pt>
                <c:pt idx="39">
                  <c:v>24929</c:v>
                </c:pt>
                <c:pt idx="40">
                  <c:v>24959</c:v>
                </c:pt>
                <c:pt idx="41">
                  <c:v>24990</c:v>
                </c:pt>
                <c:pt idx="42">
                  <c:v>25020</c:v>
                </c:pt>
                <c:pt idx="43">
                  <c:v>25051</c:v>
                </c:pt>
                <c:pt idx="44">
                  <c:v>25082</c:v>
                </c:pt>
                <c:pt idx="45">
                  <c:v>25112</c:v>
                </c:pt>
                <c:pt idx="46">
                  <c:v>25143</c:v>
                </c:pt>
                <c:pt idx="47">
                  <c:v>25173</c:v>
                </c:pt>
                <c:pt idx="48">
                  <c:v>25204</c:v>
                </c:pt>
                <c:pt idx="49">
                  <c:v>25235</c:v>
                </c:pt>
                <c:pt idx="50">
                  <c:v>25263</c:v>
                </c:pt>
                <c:pt idx="51">
                  <c:v>25294</c:v>
                </c:pt>
                <c:pt idx="52">
                  <c:v>25324</c:v>
                </c:pt>
                <c:pt idx="53">
                  <c:v>25355</c:v>
                </c:pt>
                <c:pt idx="54">
                  <c:v>25385</c:v>
                </c:pt>
                <c:pt idx="55">
                  <c:v>25416</c:v>
                </c:pt>
                <c:pt idx="56">
                  <c:v>25447</c:v>
                </c:pt>
                <c:pt idx="57">
                  <c:v>25477</c:v>
                </c:pt>
                <c:pt idx="58">
                  <c:v>25508</c:v>
                </c:pt>
                <c:pt idx="59">
                  <c:v>25538</c:v>
                </c:pt>
                <c:pt idx="60">
                  <c:v>25569</c:v>
                </c:pt>
                <c:pt idx="61">
                  <c:v>25600</c:v>
                </c:pt>
                <c:pt idx="62">
                  <c:v>25628</c:v>
                </c:pt>
                <c:pt idx="63">
                  <c:v>25659</c:v>
                </c:pt>
                <c:pt idx="64">
                  <c:v>25689</c:v>
                </c:pt>
                <c:pt idx="65">
                  <c:v>25720</c:v>
                </c:pt>
                <c:pt idx="66">
                  <c:v>25750</c:v>
                </c:pt>
                <c:pt idx="67">
                  <c:v>25781</c:v>
                </c:pt>
                <c:pt idx="68">
                  <c:v>25812</c:v>
                </c:pt>
                <c:pt idx="69">
                  <c:v>25842</c:v>
                </c:pt>
                <c:pt idx="70">
                  <c:v>25873</c:v>
                </c:pt>
                <c:pt idx="71">
                  <c:v>25903</c:v>
                </c:pt>
                <c:pt idx="72">
                  <c:v>25934</c:v>
                </c:pt>
                <c:pt idx="73">
                  <c:v>25965</c:v>
                </c:pt>
                <c:pt idx="74">
                  <c:v>25993</c:v>
                </c:pt>
                <c:pt idx="75">
                  <c:v>26024</c:v>
                </c:pt>
                <c:pt idx="76">
                  <c:v>26054</c:v>
                </c:pt>
                <c:pt idx="77">
                  <c:v>26085</c:v>
                </c:pt>
                <c:pt idx="78">
                  <c:v>26115</c:v>
                </c:pt>
                <c:pt idx="79">
                  <c:v>26146</c:v>
                </c:pt>
                <c:pt idx="80">
                  <c:v>26177</c:v>
                </c:pt>
                <c:pt idx="81">
                  <c:v>26207</c:v>
                </c:pt>
                <c:pt idx="82">
                  <c:v>26238</c:v>
                </c:pt>
                <c:pt idx="83">
                  <c:v>26268</c:v>
                </c:pt>
                <c:pt idx="84">
                  <c:v>26299</c:v>
                </c:pt>
                <c:pt idx="85">
                  <c:v>26330</c:v>
                </c:pt>
                <c:pt idx="86">
                  <c:v>26359</c:v>
                </c:pt>
                <c:pt idx="87">
                  <c:v>26390</c:v>
                </c:pt>
                <c:pt idx="88">
                  <c:v>26420</c:v>
                </c:pt>
                <c:pt idx="89">
                  <c:v>26451</c:v>
                </c:pt>
                <c:pt idx="90">
                  <c:v>26481</c:v>
                </c:pt>
                <c:pt idx="91">
                  <c:v>26512</c:v>
                </c:pt>
                <c:pt idx="92">
                  <c:v>26543</c:v>
                </c:pt>
                <c:pt idx="93">
                  <c:v>26573</c:v>
                </c:pt>
                <c:pt idx="94">
                  <c:v>26604</c:v>
                </c:pt>
                <c:pt idx="95">
                  <c:v>26634</c:v>
                </c:pt>
                <c:pt idx="96">
                  <c:v>26665</c:v>
                </c:pt>
                <c:pt idx="97">
                  <c:v>26696</c:v>
                </c:pt>
                <c:pt idx="98">
                  <c:v>26724</c:v>
                </c:pt>
                <c:pt idx="99">
                  <c:v>26755</c:v>
                </c:pt>
                <c:pt idx="100">
                  <c:v>26785</c:v>
                </c:pt>
                <c:pt idx="101">
                  <c:v>26816</c:v>
                </c:pt>
                <c:pt idx="102">
                  <c:v>26846</c:v>
                </c:pt>
                <c:pt idx="103">
                  <c:v>26877</c:v>
                </c:pt>
                <c:pt idx="104">
                  <c:v>26908</c:v>
                </c:pt>
                <c:pt idx="105">
                  <c:v>26938</c:v>
                </c:pt>
                <c:pt idx="106">
                  <c:v>26969</c:v>
                </c:pt>
                <c:pt idx="107">
                  <c:v>26999</c:v>
                </c:pt>
                <c:pt idx="108">
                  <c:v>27030</c:v>
                </c:pt>
                <c:pt idx="109">
                  <c:v>27061</c:v>
                </c:pt>
                <c:pt idx="110">
                  <c:v>27089</c:v>
                </c:pt>
                <c:pt idx="111">
                  <c:v>27120</c:v>
                </c:pt>
                <c:pt idx="112">
                  <c:v>27150</c:v>
                </c:pt>
                <c:pt idx="113">
                  <c:v>27181</c:v>
                </c:pt>
                <c:pt idx="114">
                  <c:v>27211</c:v>
                </c:pt>
                <c:pt idx="115">
                  <c:v>27242</c:v>
                </c:pt>
                <c:pt idx="116">
                  <c:v>27273</c:v>
                </c:pt>
                <c:pt idx="117">
                  <c:v>27303</c:v>
                </c:pt>
                <c:pt idx="118">
                  <c:v>27334</c:v>
                </c:pt>
                <c:pt idx="119">
                  <c:v>27364</c:v>
                </c:pt>
                <c:pt idx="120">
                  <c:v>27395</c:v>
                </c:pt>
                <c:pt idx="121">
                  <c:v>27426</c:v>
                </c:pt>
                <c:pt idx="122">
                  <c:v>27454</c:v>
                </c:pt>
                <c:pt idx="123">
                  <c:v>27485</c:v>
                </c:pt>
                <c:pt idx="124">
                  <c:v>27515</c:v>
                </c:pt>
                <c:pt idx="125">
                  <c:v>27546</c:v>
                </c:pt>
                <c:pt idx="126">
                  <c:v>27576</c:v>
                </c:pt>
                <c:pt idx="127">
                  <c:v>27607</c:v>
                </c:pt>
                <c:pt idx="128">
                  <c:v>27638</c:v>
                </c:pt>
                <c:pt idx="129">
                  <c:v>27668</c:v>
                </c:pt>
                <c:pt idx="130">
                  <c:v>27699</c:v>
                </c:pt>
                <c:pt idx="131">
                  <c:v>27729</c:v>
                </c:pt>
                <c:pt idx="132">
                  <c:v>27760</c:v>
                </c:pt>
                <c:pt idx="133">
                  <c:v>27791</c:v>
                </c:pt>
                <c:pt idx="134">
                  <c:v>27820</c:v>
                </c:pt>
                <c:pt idx="135">
                  <c:v>27851</c:v>
                </c:pt>
                <c:pt idx="136">
                  <c:v>27881</c:v>
                </c:pt>
                <c:pt idx="137">
                  <c:v>27912</c:v>
                </c:pt>
                <c:pt idx="138">
                  <c:v>27942</c:v>
                </c:pt>
                <c:pt idx="139">
                  <c:v>27973</c:v>
                </c:pt>
                <c:pt idx="140">
                  <c:v>28004</c:v>
                </c:pt>
                <c:pt idx="141">
                  <c:v>28034</c:v>
                </c:pt>
                <c:pt idx="142">
                  <c:v>28065</c:v>
                </c:pt>
                <c:pt idx="143">
                  <c:v>28095</c:v>
                </c:pt>
                <c:pt idx="144">
                  <c:v>28126</c:v>
                </c:pt>
                <c:pt idx="145">
                  <c:v>28157</c:v>
                </c:pt>
                <c:pt idx="146">
                  <c:v>28185</c:v>
                </c:pt>
                <c:pt idx="147">
                  <c:v>28216</c:v>
                </c:pt>
                <c:pt idx="148">
                  <c:v>28246</c:v>
                </c:pt>
                <c:pt idx="149">
                  <c:v>28277</c:v>
                </c:pt>
                <c:pt idx="150">
                  <c:v>28307</c:v>
                </c:pt>
                <c:pt idx="151">
                  <c:v>28338</c:v>
                </c:pt>
                <c:pt idx="152">
                  <c:v>28369</c:v>
                </c:pt>
                <c:pt idx="153">
                  <c:v>28399</c:v>
                </c:pt>
                <c:pt idx="154">
                  <c:v>28430</c:v>
                </c:pt>
                <c:pt idx="155">
                  <c:v>28460</c:v>
                </c:pt>
                <c:pt idx="156">
                  <c:v>28491</c:v>
                </c:pt>
                <c:pt idx="157">
                  <c:v>28522</c:v>
                </c:pt>
                <c:pt idx="158">
                  <c:v>28550</c:v>
                </c:pt>
                <c:pt idx="159">
                  <c:v>28581</c:v>
                </c:pt>
                <c:pt idx="160">
                  <c:v>28611</c:v>
                </c:pt>
                <c:pt idx="161">
                  <c:v>28642</c:v>
                </c:pt>
                <c:pt idx="162">
                  <c:v>28672</c:v>
                </c:pt>
                <c:pt idx="163">
                  <c:v>28703</c:v>
                </c:pt>
                <c:pt idx="164">
                  <c:v>28734</c:v>
                </c:pt>
                <c:pt idx="165">
                  <c:v>28764</c:v>
                </c:pt>
                <c:pt idx="166">
                  <c:v>28795</c:v>
                </c:pt>
                <c:pt idx="167">
                  <c:v>28825</c:v>
                </c:pt>
                <c:pt idx="168">
                  <c:v>28856</c:v>
                </c:pt>
                <c:pt idx="169">
                  <c:v>28887</c:v>
                </c:pt>
                <c:pt idx="170">
                  <c:v>28915</c:v>
                </c:pt>
                <c:pt idx="171">
                  <c:v>28946</c:v>
                </c:pt>
                <c:pt idx="172">
                  <c:v>28976</c:v>
                </c:pt>
                <c:pt idx="173">
                  <c:v>29007</c:v>
                </c:pt>
                <c:pt idx="174">
                  <c:v>29037</c:v>
                </c:pt>
                <c:pt idx="175">
                  <c:v>29068</c:v>
                </c:pt>
                <c:pt idx="176">
                  <c:v>29099</c:v>
                </c:pt>
                <c:pt idx="177">
                  <c:v>29129</c:v>
                </c:pt>
                <c:pt idx="178">
                  <c:v>29160</c:v>
                </c:pt>
                <c:pt idx="179">
                  <c:v>29190</c:v>
                </c:pt>
                <c:pt idx="180">
                  <c:v>29221</c:v>
                </c:pt>
                <c:pt idx="181">
                  <c:v>29252</c:v>
                </c:pt>
                <c:pt idx="182">
                  <c:v>29281</c:v>
                </c:pt>
                <c:pt idx="183">
                  <c:v>29312</c:v>
                </c:pt>
                <c:pt idx="184">
                  <c:v>29342</c:v>
                </c:pt>
                <c:pt idx="185">
                  <c:v>29373</c:v>
                </c:pt>
                <c:pt idx="186">
                  <c:v>29403</c:v>
                </c:pt>
                <c:pt idx="187">
                  <c:v>29434</c:v>
                </c:pt>
                <c:pt idx="188">
                  <c:v>29465</c:v>
                </c:pt>
                <c:pt idx="189">
                  <c:v>29495</c:v>
                </c:pt>
                <c:pt idx="190">
                  <c:v>29526</c:v>
                </c:pt>
                <c:pt idx="191">
                  <c:v>29556</c:v>
                </c:pt>
                <c:pt idx="192">
                  <c:v>29587</c:v>
                </c:pt>
                <c:pt idx="193">
                  <c:v>29618</c:v>
                </c:pt>
                <c:pt idx="194">
                  <c:v>29646</c:v>
                </c:pt>
                <c:pt idx="195">
                  <c:v>29677</c:v>
                </c:pt>
                <c:pt idx="196">
                  <c:v>29707</c:v>
                </c:pt>
                <c:pt idx="197">
                  <c:v>29738</c:v>
                </c:pt>
                <c:pt idx="198">
                  <c:v>29768</c:v>
                </c:pt>
                <c:pt idx="199">
                  <c:v>29799</c:v>
                </c:pt>
                <c:pt idx="200">
                  <c:v>29830</c:v>
                </c:pt>
                <c:pt idx="201">
                  <c:v>29860</c:v>
                </c:pt>
                <c:pt idx="202">
                  <c:v>29891</c:v>
                </c:pt>
                <c:pt idx="203">
                  <c:v>29921</c:v>
                </c:pt>
                <c:pt idx="204">
                  <c:v>29952</c:v>
                </c:pt>
                <c:pt idx="205">
                  <c:v>29983</c:v>
                </c:pt>
                <c:pt idx="206">
                  <c:v>30011</c:v>
                </c:pt>
                <c:pt idx="207">
                  <c:v>30042</c:v>
                </c:pt>
                <c:pt idx="208">
                  <c:v>30072</c:v>
                </c:pt>
                <c:pt idx="209">
                  <c:v>30103</c:v>
                </c:pt>
                <c:pt idx="210">
                  <c:v>30133</c:v>
                </c:pt>
                <c:pt idx="211">
                  <c:v>30164</c:v>
                </c:pt>
                <c:pt idx="212">
                  <c:v>30195</c:v>
                </c:pt>
                <c:pt idx="213">
                  <c:v>30225</c:v>
                </c:pt>
                <c:pt idx="214">
                  <c:v>30256</c:v>
                </c:pt>
                <c:pt idx="215">
                  <c:v>30286</c:v>
                </c:pt>
                <c:pt idx="216">
                  <c:v>30317</c:v>
                </c:pt>
                <c:pt idx="217">
                  <c:v>30348</c:v>
                </c:pt>
                <c:pt idx="218">
                  <c:v>30376</c:v>
                </c:pt>
                <c:pt idx="219">
                  <c:v>30407</c:v>
                </c:pt>
                <c:pt idx="220">
                  <c:v>30437</c:v>
                </c:pt>
                <c:pt idx="221">
                  <c:v>30468</c:v>
                </c:pt>
                <c:pt idx="222">
                  <c:v>30498</c:v>
                </c:pt>
                <c:pt idx="223">
                  <c:v>30529</c:v>
                </c:pt>
                <c:pt idx="224">
                  <c:v>30560</c:v>
                </c:pt>
                <c:pt idx="225">
                  <c:v>30590</c:v>
                </c:pt>
                <c:pt idx="226">
                  <c:v>30621</c:v>
                </c:pt>
                <c:pt idx="227">
                  <c:v>30651</c:v>
                </c:pt>
                <c:pt idx="228">
                  <c:v>30682</c:v>
                </c:pt>
                <c:pt idx="229">
                  <c:v>30713</c:v>
                </c:pt>
                <c:pt idx="230">
                  <c:v>30742</c:v>
                </c:pt>
                <c:pt idx="231">
                  <c:v>30773</c:v>
                </c:pt>
                <c:pt idx="232">
                  <c:v>30803</c:v>
                </c:pt>
                <c:pt idx="233">
                  <c:v>30834</c:v>
                </c:pt>
                <c:pt idx="234">
                  <c:v>30864</c:v>
                </c:pt>
                <c:pt idx="235">
                  <c:v>30895</c:v>
                </c:pt>
                <c:pt idx="236">
                  <c:v>30926</c:v>
                </c:pt>
                <c:pt idx="237">
                  <c:v>30956</c:v>
                </c:pt>
                <c:pt idx="238">
                  <c:v>30987</c:v>
                </c:pt>
                <c:pt idx="239">
                  <c:v>31017</c:v>
                </c:pt>
                <c:pt idx="240">
                  <c:v>31048</c:v>
                </c:pt>
                <c:pt idx="241">
                  <c:v>31079</c:v>
                </c:pt>
                <c:pt idx="242">
                  <c:v>31107</c:v>
                </c:pt>
                <c:pt idx="243">
                  <c:v>31138</c:v>
                </c:pt>
                <c:pt idx="244">
                  <c:v>31168</c:v>
                </c:pt>
                <c:pt idx="245">
                  <c:v>31199</c:v>
                </c:pt>
                <c:pt idx="246">
                  <c:v>31229</c:v>
                </c:pt>
                <c:pt idx="247">
                  <c:v>31260</c:v>
                </c:pt>
                <c:pt idx="248">
                  <c:v>31291</c:v>
                </c:pt>
                <c:pt idx="249">
                  <c:v>31321</c:v>
                </c:pt>
                <c:pt idx="250">
                  <c:v>31352</c:v>
                </c:pt>
                <c:pt idx="251">
                  <c:v>31382</c:v>
                </c:pt>
                <c:pt idx="252">
                  <c:v>31413</c:v>
                </c:pt>
                <c:pt idx="253">
                  <c:v>31444</c:v>
                </c:pt>
                <c:pt idx="254">
                  <c:v>31472</c:v>
                </c:pt>
                <c:pt idx="255">
                  <c:v>31503</c:v>
                </c:pt>
                <c:pt idx="256">
                  <c:v>31533</c:v>
                </c:pt>
                <c:pt idx="257">
                  <c:v>31564</c:v>
                </c:pt>
                <c:pt idx="258">
                  <c:v>31594</c:v>
                </c:pt>
                <c:pt idx="259">
                  <c:v>31625</c:v>
                </c:pt>
                <c:pt idx="260">
                  <c:v>31656</c:v>
                </c:pt>
                <c:pt idx="261">
                  <c:v>31686</c:v>
                </c:pt>
                <c:pt idx="262">
                  <c:v>31717</c:v>
                </c:pt>
                <c:pt idx="263">
                  <c:v>31747</c:v>
                </c:pt>
                <c:pt idx="264">
                  <c:v>31778</c:v>
                </c:pt>
                <c:pt idx="265">
                  <c:v>31809</c:v>
                </c:pt>
                <c:pt idx="266">
                  <c:v>31837</c:v>
                </c:pt>
                <c:pt idx="267">
                  <c:v>31868</c:v>
                </c:pt>
                <c:pt idx="268">
                  <c:v>31898</c:v>
                </c:pt>
                <c:pt idx="269">
                  <c:v>31929</c:v>
                </c:pt>
                <c:pt idx="270">
                  <c:v>31959</c:v>
                </c:pt>
                <c:pt idx="271">
                  <c:v>31990</c:v>
                </c:pt>
                <c:pt idx="272">
                  <c:v>32021</c:v>
                </c:pt>
                <c:pt idx="273">
                  <c:v>32051</c:v>
                </c:pt>
                <c:pt idx="274">
                  <c:v>32082</c:v>
                </c:pt>
                <c:pt idx="275">
                  <c:v>32112</c:v>
                </c:pt>
                <c:pt idx="276">
                  <c:v>32143</c:v>
                </c:pt>
                <c:pt idx="277">
                  <c:v>32174</c:v>
                </c:pt>
                <c:pt idx="278">
                  <c:v>32203</c:v>
                </c:pt>
                <c:pt idx="279">
                  <c:v>32234</c:v>
                </c:pt>
                <c:pt idx="280">
                  <c:v>32264</c:v>
                </c:pt>
                <c:pt idx="281">
                  <c:v>32295</c:v>
                </c:pt>
                <c:pt idx="282">
                  <c:v>32325</c:v>
                </c:pt>
                <c:pt idx="283">
                  <c:v>32356</c:v>
                </c:pt>
                <c:pt idx="284">
                  <c:v>32387</c:v>
                </c:pt>
                <c:pt idx="285">
                  <c:v>32417</c:v>
                </c:pt>
                <c:pt idx="286">
                  <c:v>32448</c:v>
                </c:pt>
                <c:pt idx="287">
                  <c:v>32478</c:v>
                </c:pt>
                <c:pt idx="288">
                  <c:v>32509</c:v>
                </c:pt>
                <c:pt idx="289">
                  <c:v>32540</c:v>
                </c:pt>
                <c:pt idx="290">
                  <c:v>32568</c:v>
                </c:pt>
                <c:pt idx="291">
                  <c:v>32599</c:v>
                </c:pt>
                <c:pt idx="292">
                  <c:v>32629</c:v>
                </c:pt>
                <c:pt idx="293">
                  <c:v>32660</c:v>
                </c:pt>
                <c:pt idx="294">
                  <c:v>32690</c:v>
                </c:pt>
                <c:pt idx="295">
                  <c:v>32721</c:v>
                </c:pt>
                <c:pt idx="296">
                  <c:v>32752</c:v>
                </c:pt>
                <c:pt idx="297">
                  <c:v>32782</c:v>
                </c:pt>
                <c:pt idx="298">
                  <c:v>32813</c:v>
                </c:pt>
                <c:pt idx="299">
                  <c:v>32843</c:v>
                </c:pt>
                <c:pt idx="300">
                  <c:v>32874</c:v>
                </c:pt>
                <c:pt idx="301">
                  <c:v>32905</c:v>
                </c:pt>
                <c:pt idx="302">
                  <c:v>32933</c:v>
                </c:pt>
                <c:pt idx="303">
                  <c:v>32964</c:v>
                </c:pt>
                <c:pt idx="304">
                  <c:v>32994</c:v>
                </c:pt>
                <c:pt idx="305">
                  <c:v>33025</c:v>
                </c:pt>
                <c:pt idx="306">
                  <c:v>33055</c:v>
                </c:pt>
                <c:pt idx="307">
                  <c:v>33086</c:v>
                </c:pt>
                <c:pt idx="308">
                  <c:v>33117</c:v>
                </c:pt>
                <c:pt idx="309">
                  <c:v>33147</c:v>
                </c:pt>
                <c:pt idx="310">
                  <c:v>33178</c:v>
                </c:pt>
                <c:pt idx="311">
                  <c:v>33208</c:v>
                </c:pt>
                <c:pt idx="312">
                  <c:v>33239</c:v>
                </c:pt>
                <c:pt idx="313">
                  <c:v>33270</c:v>
                </c:pt>
                <c:pt idx="314">
                  <c:v>33298</c:v>
                </c:pt>
                <c:pt idx="315">
                  <c:v>33329</c:v>
                </c:pt>
                <c:pt idx="316">
                  <c:v>33359</c:v>
                </c:pt>
                <c:pt idx="317">
                  <c:v>33390</c:v>
                </c:pt>
                <c:pt idx="318">
                  <c:v>33420</c:v>
                </c:pt>
                <c:pt idx="319">
                  <c:v>33451</c:v>
                </c:pt>
                <c:pt idx="320">
                  <c:v>33482</c:v>
                </c:pt>
                <c:pt idx="321">
                  <c:v>33512</c:v>
                </c:pt>
                <c:pt idx="322">
                  <c:v>33543</c:v>
                </c:pt>
                <c:pt idx="323">
                  <c:v>33573</c:v>
                </c:pt>
                <c:pt idx="324">
                  <c:v>33604</c:v>
                </c:pt>
                <c:pt idx="325">
                  <c:v>33635</c:v>
                </c:pt>
                <c:pt idx="326">
                  <c:v>33664</c:v>
                </c:pt>
                <c:pt idx="327">
                  <c:v>33695</c:v>
                </c:pt>
                <c:pt idx="328">
                  <c:v>33725</c:v>
                </c:pt>
                <c:pt idx="329">
                  <c:v>33756</c:v>
                </c:pt>
                <c:pt idx="330">
                  <c:v>33786</c:v>
                </c:pt>
                <c:pt idx="331">
                  <c:v>33817</c:v>
                </c:pt>
                <c:pt idx="332">
                  <c:v>33848</c:v>
                </c:pt>
                <c:pt idx="333">
                  <c:v>33878</c:v>
                </c:pt>
                <c:pt idx="334">
                  <c:v>33909</c:v>
                </c:pt>
                <c:pt idx="335">
                  <c:v>33939</c:v>
                </c:pt>
                <c:pt idx="336">
                  <c:v>33970</c:v>
                </c:pt>
                <c:pt idx="337">
                  <c:v>34001</c:v>
                </c:pt>
                <c:pt idx="338">
                  <c:v>34029</c:v>
                </c:pt>
                <c:pt idx="339">
                  <c:v>34060</c:v>
                </c:pt>
                <c:pt idx="340">
                  <c:v>34090</c:v>
                </c:pt>
                <c:pt idx="341">
                  <c:v>34121</c:v>
                </c:pt>
                <c:pt idx="342">
                  <c:v>34151</c:v>
                </c:pt>
                <c:pt idx="343">
                  <c:v>34182</c:v>
                </c:pt>
                <c:pt idx="344">
                  <c:v>34213</c:v>
                </c:pt>
                <c:pt idx="345">
                  <c:v>34243</c:v>
                </c:pt>
                <c:pt idx="346">
                  <c:v>34274</c:v>
                </c:pt>
                <c:pt idx="347">
                  <c:v>34304</c:v>
                </c:pt>
                <c:pt idx="348">
                  <c:v>34335</c:v>
                </c:pt>
                <c:pt idx="349">
                  <c:v>34366</c:v>
                </c:pt>
                <c:pt idx="350">
                  <c:v>34394</c:v>
                </c:pt>
                <c:pt idx="351">
                  <c:v>34425</c:v>
                </c:pt>
                <c:pt idx="352">
                  <c:v>34455</c:v>
                </c:pt>
                <c:pt idx="353">
                  <c:v>34486</c:v>
                </c:pt>
                <c:pt idx="354">
                  <c:v>34516</c:v>
                </c:pt>
                <c:pt idx="355">
                  <c:v>34547</c:v>
                </c:pt>
                <c:pt idx="356">
                  <c:v>34578</c:v>
                </c:pt>
                <c:pt idx="357">
                  <c:v>34608</c:v>
                </c:pt>
                <c:pt idx="358">
                  <c:v>34639</c:v>
                </c:pt>
                <c:pt idx="359">
                  <c:v>34669</c:v>
                </c:pt>
                <c:pt idx="360">
                  <c:v>34700</c:v>
                </c:pt>
                <c:pt idx="361">
                  <c:v>34731</c:v>
                </c:pt>
                <c:pt idx="362">
                  <c:v>34759</c:v>
                </c:pt>
                <c:pt idx="363">
                  <c:v>34790</c:v>
                </c:pt>
                <c:pt idx="364">
                  <c:v>34820</c:v>
                </c:pt>
                <c:pt idx="365">
                  <c:v>34851</c:v>
                </c:pt>
                <c:pt idx="366">
                  <c:v>34881</c:v>
                </c:pt>
                <c:pt idx="367">
                  <c:v>34912</c:v>
                </c:pt>
                <c:pt idx="368">
                  <c:v>34943</c:v>
                </c:pt>
                <c:pt idx="369">
                  <c:v>34973</c:v>
                </c:pt>
                <c:pt idx="370">
                  <c:v>35004</c:v>
                </c:pt>
                <c:pt idx="371">
                  <c:v>35034</c:v>
                </c:pt>
                <c:pt idx="372">
                  <c:v>35065</c:v>
                </c:pt>
                <c:pt idx="373">
                  <c:v>35096</c:v>
                </c:pt>
                <c:pt idx="374">
                  <c:v>35125</c:v>
                </c:pt>
                <c:pt idx="375">
                  <c:v>35156</c:v>
                </c:pt>
                <c:pt idx="376">
                  <c:v>35186</c:v>
                </c:pt>
                <c:pt idx="377">
                  <c:v>35217</c:v>
                </c:pt>
                <c:pt idx="378">
                  <c:v>35247</c:v>
                </c:pt>
                <c:pt idx="379">
                  <c:v>35278</c:v>
                </c:pt>
                <c:pt idx="380">
                  <c:v>35309</c:v>
                </c:pt>
                <c:pt idx="381">
                  <c:v>35339</c:v>
                </c:pt>
                <c:pt idx="382">
                  <c:v>35370</c:v>
                </c:pt>
                <c:pt idx="383">
                  <c:v>35400</c:v>
                </c:pt>
                <c:pt idx="384">
                  <c:v>35431</c:v>
                </c:pt>
                <c:pt idx="385">
                  <c:v>35462</c:v>
                </c:pt>
                <c:pt idx="386">
                  <c:v>35490</c:v>
                </c:pt>
                <c:pt idx="387">
                  <c:v>35521</c:v>
                </c:pt>
                <c:pt idx="388">
                  <c:v>35551</c:v>
                </c:pt>
                <c:pt idx="389">
                  <c:v>35582</c:v>
                </c:pt>
                <c:pt idx="390">
                  <c:v>35612</c:v>
                </c:pt>
                <c:pt idx="391">
                  <c:v>35643</c:v>
                </c:pt>
                <c:pt idx="392">
                  <c:v>35674</c:v>
                </c:pt>
                <c:pt idx="393">
                  <c:v>35704</c:v>
                </c:pt>
                <c:pt idx="394">
                  <c:v>35735</c:v>
                </c:pt>
                <c:pt idx="395">
                  <c:v>35765</c:v>
                </c:pt>
                <c:pt idx="396">
                  <c:v>35796</c:v>
                </c:pt>
                <c:pt idx="397">
                  <c:v>35827</c:v>
                </c:pt>
                <c:pt idx="398">
                  <c:v>35855</c:v>
                </c:pt>
                <c:pt idx="399">
                  <c:v>35886</c:v>
                </c:pt>
                <c:pt idx="400">
                  <c:v>35916</c:v>
                </c:pt>
                <c:pt idx="401">
                  <c:v>35947</c:v>
                </c:pt>
                <c:pt idx="402">
                  <c:v>35977</c:v>
                </c:pt>
                <c:pt idx="403">
                  <c:v>36008</c:v>
                </c:pt>
                <c:pt idx="404">
                  <c:v>36039</c:v>
                </c:pt>
                <c:pt idx="405">
                  <c:v>36069</c:v>
                </c:pt>
                <c:pt idx="406">
                  <c:v>36100</c:v>
                </c:pt>
                <c:pt idx="407">
                  <c:v>36130</c:v>
                </c:pt>
                <c:pt idx="408">
                  <c:v>36161</c:v>
                </c:pt>
                <c:pt idx="409">
                  <c:v>36192</c:v>
                </c:pt>
                <c:pt idx="410">
                  <c:v>36220</c:v>
                </c:pt>
                <c:pt idx="411">
                  <c:v>36251</c:v>
                </c:pt>
                <c:pt idx="412">
                  <c:v>36281</c:v>
                </c:pt>
                <c:pt idx="413">
                  <c:v>36312</c:v>
                </c:pt>
                <c:pt idx="414">
                  <c:v>36342</c:v>
                </c:pt>
                <c:pt idx="415">
                  <c:v>36373</c:v>
                </c:pt>
                <c:pt idx="416">
                  <c:v>36404</c:v>
                </c:pt>
                <c:pt idx="417">
                  <c:v>36434</c:v>
                </c:pt>
                <c:pt idx="418">
                  <c:v>36465</c:v>
                </c:pt>
                <c:pt idx="419">
                  <c:v>36495</c:v>
                </c:pt>
                <c:pt idx="420">
                  <c:v>36526</c:v>
                </c:pt>
                <c:pt idx="421">
                  <c:v>36557</c:v>
                </c:pt>
                <c:pt idx="422">
                  <c:v>36586</c:v>
                </c:pt>
                <c:pt idx="423">
                  <c:v>36617</c:v>
                </c:pt>
                <c:pt idx="424">
                  <c:v>36647</c:v>
                </c:pt>
                <c:pt idx="425">
                  <c:v>36678</c:v>
                </c:pt>
                <c:pt idx="426">
                  <c:v>36708</c:v>
                </c:pt>
                <c:pt idx="427">
                  <c:v>36739</c:v>
                </c:pt>
                <c:pt idx="428">
                  <c:v>36770</c:v>
                </c:pt>
                <c:pt idx="429">
                  <c:v>36800</c:v>
                </c:pt>
                <c:pt idx="430">
                  <c:v>36831</c:v>
                </c:pt>
                <c:pt idx="431">
                  <c:v>36861</c:v>
                </c:pt>
                <c:pt idx="432">
                  <c:v>36892</c:v>
                </c:pt>
                <c:pt idx="433">
                  <c:v>36923</c:v>
                </c:pt>
                <c:pt idx="434">
                  <c:v>36951</c:v>
                </c:pt>
                <c:pt idx="435">
                  <c:v>36982</c:v>
                </c:pt>
                <c:pt idx="436">
                  <c:v>37012</c:v>
                </c:pt>
                <c:pt idx="437">
                  <c:v>37043</c:v>
                </c:pt>
                <c:pt idx="438">
                  <c:v>37073</c:v>
                </c:pt>
                <c:pt idx="439">
                  <c:v>37104</c:v>
                </c:pt>
                <c:pt idx="440">
                  <c:v>37135</c:v>
                </c:pt>
                <c:pt idx="441">
                  <c:v>37165</c:v>
                </c:pt>
                <c:pt idx="442">
                  <c:v>37196</c:v>
                </c:pt>
                <c:pt idx="443">
                  <c:v>37226</c:v>
                </c:pt>
                <c:pt idx="444">
                  <c:v>37257</c:v>
                </c:pt>
                <c:pt idx="445">
                  <c:v>37288</c:v>
                </c:pt>
                <c:pt idx="446">
                  <c:v>37316</c:v>
                </c:pt>
                <c:pt idx="447">
                  <c:v>37347</c:v>
                </c:pt>
                <c:pt idx="448">
                  <c:v>37377</c:v>
                </c:pt>
                <c:pt idx="449">
                  <c:v>37408</c:v>
                </c:pt>
                <c:pt idx="450">
                  <c:v>37438</c:v>
                </c:pt>
                <c:pt idx="451">
                  <c:v>37469</c:v>
                </c:pt>
                <c:pt idx="452">
                  <c:v>37500</c:v>
                </c:pt>
                <c:pt idx="453">
                  <c:v>37530</c:v>
                </c:pt>
                <c:pt idx="454">
                  <c:v>37561</c:v>
                </c:pt>
                <c:pt idx="455">
                  <c:v>37591</c:v>
                </c:pt>
                <c:pt idx="456">
                  <c:v>37622</c:v>
                </c:pt>
                <c:pt idx="457">
                  <c:v>37653</c:v>
                </c:pt>
                <c:pt idx="458">
                  <c:v>37681</c:v>
                </c:pt>
                <c:pt idx="459">
                  <c:v>37712</c:v>
                </c:pt>
                <c:pt idx="460">
                  <c:v>37742</c:v>
                </c:pt>
                <c:pt idx="461">
                  <c:v>37773</c:v>
                </c:pt>
                <c:pt idx="462">
                  <c:v>37803</c:v>
                </c:pt>
                <c:pt idx="463">
                  <c:v>37834</c:v>
                </c:pt>
                <c:pt idx="464">
                  <c:v>37865</c:v>
                </c:pt>
                <c:pt idx="465">
                  <c:v>37895</c:v>
                </c:pt>
                <c:pt idx="466">
                  <c:v>37926</c:v>
                </c:pt>
                <c:pt idx="467">
                  <c:v>37956</c:v>
                </c:pt>
                <c:pt idx="468">
                  <c:v>37987</c:v>
                </c:pt>
                <c:pt idx="469">
                  <c:v>38018</c:v>
                </c:pt>
                <c:pt idx="470">
                  <c:v>38047</c:v>
                </c:pt>
                <c:pt idx="471">
                  <c:v>38078</c:v>
                </c:pt>
                <c:pt idx="472">
                  <c:v>38108</c:v>
                </c:pt>
                <c:pt idx="473">
                  <c:v>38139</c:v>
                </c:pt>
                <c:pt idx="474">
                  <c:v>38169</c:v>
                </c:pt>
                <c:pt idx="475">
                  <c:v>38200</c:v>
                </c:pt>
                <c:pt idx="476">
                  <c:v>38231</c:v>
                </c:pt>
                <c:pt idx="477">
                  <c:v>38261</c:v>
                </c:pt>
                <c:pt idx="478">
                  <c:v>38292</c:v>
                </c:pt>
                <c:pt idx="479">
                  <c:v>38322</c:v>
                </c:pt>
                <c:pt idx="480">
                  <c:v>38353</c:v>
                </c:pt>
                <c:pt idx="481">
                  <c:v>38384</c:v>
                </c:pt>
                <c:pt idx="482">
                  <c:v>38412</c:v>
                </c:pt>
                <c:pt idx="483">
                  <c:v>38443</c:v>
                </c:pt>
                <c:pt idx="484">
                  <c:v>38473</c:v>
                </c:pt>
                <c:pt idx="485">
                  <c:v>38504</c:v>
                </c:pt>
                <c:pt idx="486">
                  <c:v>38534</c:v>
                </c:pt>
                <c:pt idx="487">
                  <c:v>38565</c:v>
                </c:pt>
                <c:pt idx="488">
                  <c:v>38596</c:v>
                </c:pt>
                <c:pt idx="489">
                  <c:v>38626</c:v>
                </c:pt>
                <c:pt idx="490">
                  <c:v>38657</c:v>
                </c:pt>
                <c:pt idx="491">
                  <c:v>38687</c:v>
                </c:pt>
                <c:pt idx="492">
                  <c:v>38718</c:v>
                </c:pt>
                <c:pt idx="493">
                  <c:v>38749</c:v>
                </c:pt>
                <c:pt idx="494">
                  <c:v>38777</c:v>
                </c:pt>
                <c:pt idx="495">
                  <c:v>38808</c:v>
                </c:pt>
                <c:pt idx="496">
                  <c:v>38838</c:v>
                </c:pt>
                <c:pt idx="497">
                  <c:v>38869</c:v>
                </c:pt>
                <c:pt idx="498">
                  <c:v>38899</c:v>
                </c:pt>
                <c:pt idx="499">
                  <c:v>38930</c:v>
                </c:pt>
                <c:pt idx="500">
                  <c:v>38961</c:v>
                </c:pt>
                <c:pt idx="501">
                  <c:v>38991</c:v>
                </c:pt>
                <c:pt idx="502">
                  <c:v>39022</c:v>
                </c:pt>
                <c:pt idx="503">
                  <c:v>39052</c:v>
                </c:pt>
                <c:pt idx="504">
                  <c:v>39083</c:v>
                </c:pt>
                <c:pt idx="505">
                  <c:v>39114</c:v>
                </c:pt>
                <c:pt idx="506">
                  <c:v>39142</c:v>
                </c:pt>
                <c:pt idx="507">
                  <c:v>39173</c:v>
                </c:pt>
                <c:pt idx="508">
                  <c:v>39203</c:v>
                </c:pt>
                <c:pt idx="509">
                  <c:v>39234</c:v>
                </c:pt>
                <c:pt idx="510">
                  <c:v>39264</c:v>
                </c:pt>
                <c:pt idx="511">
                  <c:v>39295</c:v>
                </c:pt>
                <c:pt idx="512">
                  <c:v>39326</c:v>
                </c:pt>
                <c:pt idx="513">
                  <c:v>39356</c:v>
                </c:pt>
                <c:pt idx="514">
                  <c:v>39387</c:v>
                </c:pt>
                <c:pt idx="515">
                  <c:v>39417</c:v>
                </c:pt>
                <c:pt idx="516">
                  <c:v>39448</c:v>
                </c:pt>
                <c:pt idx="517">
                  <c:v>39479</c:v>
                </c:pt>
                <c:pt idx="518">
                  <c:v>39508</c:v>
                </c:pt>
                <c:pt idx="519">
                  <c:v>39539</c:v>
                </c:pt>
                <c:pt idx="520">
                  <c:v>39569</c:v>
                </c:pt>
                <c:pt idx="521">
                  <c:v>39600</c:v>
                </c:pt>
                <c:pt idx="522">
                  <c:v>39630</c:v>
                </c:pt>
                <c:pt idx="523">
                  <c:v>39661</c:v>
                </c:pt>
                <c:pt idx="524">
                  <c:v>39692</c:v>
                </c:pt>
                <c:pt idx="525">
                  <c:v>39722</c:v>
                </c:pt>
                <c:pt idx="526">
                  <c:v>39753</c:v>
                </c:pt>
                <c:pt idx="527">
                  <c:v>39783</c:v>
                </c:pt>
                <c:pt idx="528">
                  <c:v>39814</c:v>
                </c:pt>
                <c:pt idx="529">
                  <c:v>39845</c:v>
                </c:pt>
                <c:pt idx="530">
                  <c:v>39873</c:v>
                </c:pt>
                <c:pt idx="531">
                  <c:v>39904</c:v>
                </c:pt>
                <c:pt idx="532">
                  <c:v>39934</c:v>
                </c:pt>
                <c:pt idx="533">
                  <c:v>39965</c:v>
                </c:pt>
                <c:pt idx="534">
                  <c:v>39995</c:v>
                </c:pt>
                <c:pt idx="535">
                  <c:v>40026</c:v>
                </c:pt>
                <c:pt idx="536">
                  <c:v>40057</c:v>
                </c:pt>
                <c:pt idx="537">
                  <c:v>40087</c:v>
                </c:pt>
                <c:pt idx="538">
                  <c:v>40118</c:v>
                </c:pt>
                <c:pt idx="539">
                  <c:v>40148</c:v>
                </c:pt>
                <c:pt idx="540">
                  <c:v>40179</c:v>
                </c:pt>
                <c:pt idx="541">
                  <c:v>40210</c:v>
                </c:pt>
                <c:pt idx="542">
                  <c:v>40238</c:v>
                </c:pt>
                <c:pt idx="543">
                  <c:v>40269</c:v>
                </c:pt>
                <c:pt idx="544">
                  <c:v>40299</c:v>
                </c:pt>
                <c:pt idx="545">
                  <c:v>40330</c:v>
                </c:pt>
                <c:pt idx="546">
                  <c:v>40360</c:v>
                </c:pt>
                <c:pt idx="547">
                  <c:v>40391</c:v>
                </c:pt>
                <c:pt idx="548">
                  <c:v>40422</c:v>
                </c:pt>
                <c:pt idx="549">
                  <c:v>40452</c:v>
                </c:pt>
                <c:pt idx="550">
                  <c:v>40483</c:v>
                </c:pt>
                <c:pt idx="551">
                  <c:v>40513</c:v>
                </c:pt>
                <c:pt idx="552">
                  <c:v>40544</c:v>
                </c:pt>
                <c:pt idx="553">
                  <c:v>40575</c:v>
                </c:pt>
                <c:pt idx="554">
                  <c:v>40603</c:v>
                </c:pt>
                <c:pt idx="555">
                  <c:v>40634</c:v>
                </c:pt>
                <c:pt idx="556">
                  <c:v>40664</c:v>
                </c:pt>
                <c:pt idx="557">
                  <c:v>40695</c:v>
                </c:pt>
                <c:pt idx="558">
                  <c:v>40725</c:v>
                </c:pt>
                <c:pt idx="559">
                  <c:v>40756</c:v>
                </c:pt>
                <c:pt idx="560">
                  <c:v>40787</c:v>
                </c:pt>
                <c:pt idx="561">
                  <c:v>40817</c:v>
                </c:pt>
                <c:pt idx="562">
                  <c:v>40848</c:v>
                </c:pt>
                <c:pt idx="563">
                  <c:v>40878</c:v>
                </c:pt>
                <c:pt idx="564">
                  <c:v>40909</c:v>
                </c:pt>
                <c:pt idx="565">
                  <c:v>40940</c:v>
                </c:pt>
                <c:pt idx="566">
                  <c:v>40969</c:v>
                </c:pt>
                <c:pt idx="567">
                  <c:v>41000</c:v>
                </c:pt>
                <c:pt idx="568">
                  <c:v>41030</c:v>
                </c:pt>
              </c:numCache>
            </c:numRef>
          </c:cat>
          <c:val>
            <c:numRef>
              <c:f>Sheet1!$L$15:$L$583</c:f>
              <c:numCache>
                <c:formatCode>General</c:formatCode>
                <c:ptCount val="569"/>
                <c:pt idx="0">
                  <c:v>18.84909398976982</c:v>
                </c:pt>
                <c:pt idx="1">
                  <c:v>18.922152493606131</c:v>
                </c:pt>
                <c:pt idx="2">
                  <c:v>18.97701053976364</c:v>
                </c:pt>
                <c:pt idx="3">
                  <c:v>18.934678138942001</c:v>
                </c:pt>
                <c:pt idx="4">
                  <c:v>19.019718551461239</c:v>
                </c:pt>
                <c:pt idx="5">
                  <c:v>18.941497627333121</c:v>
                </c:pt>
                <c:pt idx="6">
                  <c:v>19.031855921469301</c:v>
                </c:pt>
                <c:pt idx="7">
                  <c:v>19.122386053882721</c:v>
                </c:pt>
                <c:pt idx="8">
                  <c:v>19.15232605945604</c:v>
                </c:pt>
                <c:pt idx="9">
                  <c:v>19.2063766192733</c:v>
                </c:pt>
                <c:pt idx="10">
                  <c:v>19.21786110236221</c:v>
                </c:pt>
                <c:pt idx="11">
                  <c:v>19.229273469387749</c:v>
                </c:pt>
                <c:pt idx="12">
                  <c:v>19.211178168130498</c:v>
                </c:pt>
                <c:pt idx="13">
                  <c:v>19.162644326683289</c:v>
                </c:pt>
                <c:pt idx="14">
                  <c:v>19.17411124922312</c:v>
                </c:pt>
                <c:pt idx="15">
                  <c:v>19.185507125154889</c:v>
                </c:pt>
                <c:pt idx="16">
                  <c:v>19.21463493044822</c:v>
                </c:pt>
                <c:pt idx="17">
                  <c:v>19.196832612723899</c:v>
                </c:pt>
                <c:pt idx="18">
                  <c:v>19.29627057010784</c:v>
                </c:pt>
                <c:pt idx="19">
                  <c:v>19.248062787136281</c:v>
                </c:pt>
                <c:pt idx="20">
                  <c:v>19.25906931297709</c:v>
                </c:pt>
                <c:pt idx="21">
                  <c:v>19.270008828006102</c:v>
                </c:pt>
                <c:pt idx="22">
                  <c:v>19.321930048661791</c:v>
                </c:pt>
                <c:pt idx="23">
                  <c:v>19.298452612393671</c:v>
                </c:pt>
                <c:pt idx="24">
                  <c:v>19.3796452887538</c:v>
                </c:pt>
                <c:pt idx="25">
                  <c:v>19.459420303030299</c:v>
                </c:pt>
                <c:pt idx="26">
                  <c:v>19.459420303030299</c:v>
                </c:pt>
                <c:pt idx="27">
                  <c:v>19.469671903323238</c:v>
                </c:pt>
                <c:pt idx="28">
                  <c:v>19.538713293051359</c:v>
                </c:pt>
                <c:pt idx="29">
                  <c:v>19.489990390390389</c:v>
                </c:pt>
                <c:pt idx="30">
                  <c:v>19.568479640718561</c:v>
                </c:pt>
                <c:pt idx="31">
                  <c:v>19.578283283582081</c:v>
                </c:pt>
                <c:pt idx="32">
                  <c:v>19.58802857142857</c:v>
                </c:pt>
                <c:pt idx="33">
                  <c:v>19.597716023738869</c:v>
                </c:pt>
                <c:pt idx="34">
                  <c:v>19.616919469026548</c:v>
                </c:pt>
                <c:pt idx="35">
                  <c:v>19.626436470588221</c:v>
                </c:pt>
                <c:pt idx="36">
                  <c:v>19.70291436950146</c:v>
                </c:pt>
                <c:pt idx="37">
                  <c:v>19.712124269005841</c:v>
                </c:pt>
                <c:pt idx="38">
                  <c:v>19.787906413994179</c:v>
                </c:pt>
                <c:pt idx="39">
                  <c:v>19.796815697674418</c:v>
                </c:pt>
                <c:pt idx="40">
                  <c:v>19.871913043478258</c:v>
                </c:pt>
                <c:pt idx="41">
                  <c:v>19.823235446685871</c:v>
                </c:pt>
                <c:pt idx="42">
                  <c:v>19.840596275071618</c:v>
                </c:pt>
                <c:pt idx="43">
                  <c:v>19.783908857142851</c:v>
                </c:pt>
                <c:pt idx="44">
                  <c:v>19.922866666666661</c:v>
                </c:pt>
                <c:pt idx="45">
                  <c:v>19.874727762039662</c:v>
                </c:pt>
                <c:pt idx="46">
                  <c:v>19.947695762711859</c:v>
                </c:pt>
                <c:pt idx="47">
                  <c:v>19.964016011235941</c:v>
                </c:pt>
                <c:pt idx="48">
                  <c:v>19.97210756302519</c:v>
                </c:pt>
                <c:pt idx="49">
                  <c:v>20.043988268156429</c:v>
                </c:pt>
                <c:pt idx="50">
                  <c:v>19.940721606648189</c:v>
                </c:pt>
                <c:pt idx="51">
                  <c:v>19.956765564738291</c:v>
                </c:pt>
                <c:pt idx="52">
                  <c:v>20.027503571428571</c:v>
                </c:pt>
                <c:pt idx="53">
                  <c:v>19.980502732240421</c:v>
                </c:pt>
                <c:pt idx="54">
                  <c:v>19.996112499999999</c:v>
                </c:pt>
                <c:pt idx="55">
                  <c:v>20.06578536585366</c:v>
                </c:pt>
                <c:pt idx="56">
                  <c:v>20.080809164420501</c:v>
                </c:pt>
                <c:pt idx="57">
                  <c:v>20.09567184986593</c:v>
                </c:pt>
                <c:pt idx="58">
                  <c:v>20.049435466666669</c:v>
                </c:pt>
                <c:pt idx="59">
                  <c:v>20.003689655172401</c:v>
                </c:pt>
                <c:pt idx="60">
                  <c:v>19.958426649076511</c:v>
                </c:pt>
                <c:pt idx="61">
                  <c:v>19.973619685039349</c:v>
                </c:pt>
                <c:pt idx="62">
                  <c:v>19.988654046997379</c:v>
                </c:pt>
                <c:pt idx="63">
                  <c:v>19.94417454545454</c:v>
                </c:pt>
                <c:pt idx="64">
                  <c:v>20.010913471502601</c:v>
                </c:pt>
                <c:pt idx="65">
                  <c:v>19.966663144329878</c:v>
                </c:pt>
                <c:pt idx="66">
                  <c:v>20.032829562981998</c:v>
                </c:pt>
                <c:pt idx="67">
                  <c:v>20.09865666666667</c:v>
                </c:pt>
                <c:pt idx="68">
                  <c:v>20.112707908163259</c:v>
                </c:pt>
                <c:pt idx="69">
                  <c:v>20.068614720812189</c:v>
                </c:pt>
                <c:pt idx="70">
                  <c:v>20.024966919191922</c:v>
                </c:pt>
                <c:pt idx="71">
                  <c:v>20.096595477386931</c:v>
                </c:pt>
                <c:pt idx="72">
                  <c:v>20.160777944862151</c:v>
                </c:pt>
                <c:pt idx="73">
                  <c:v>20.27532781954887</c:v>
                </c:pt>
                <c:pt idx="74">
                  <c:v>20.338902999999991</c:v>
                </c:pt>
                <c:pt idx="75">
                  <c:v>20.345171820448879</c:v>
                </c:pt>
                <c:pt idx="76">
                  <c:v>20.414322580645159</c:v>
                </c:pt>
                <c:pt idx="77">
                  <c:v>20.426363950617279</c:v>
                </c:pt>
                <c:pt idx="78">
                  <c:v>20.432340147783229</c:v>
                </c:pt>
                <c:pt idx="79">
                  <c:v>20.550585257985251</c:v>
                </c:pt>
                <c:pt idx="80">
                  <c:v>20.55622769607843</c:v>
                </c:pt>
                <c:pt idx="81">
                  <c:v>20.561842542787279</c:v>
                </c:pt>
                <c:pt idx="82">
                  <c:v>20.56742999999998</c:v>
                </c:pt>
                <c:pt idx="83">
                  <c:v>20.73979829683698</c:v>
                </c:pt>
                <c:pt idx="84">
                  <c:v>21.07773300970873</c:v>
                </c:pt>
                <c:pt idx="85">
                  <c:v>21.086307729468601</c:v>
                </c:pt>
                <c:pt idx="86">
                  <c:v>21.19670724637681</c:v>
                </c:pt>
                <c:pt idx="87">
                  <c:v>21.25576433734938</c:v>
                </c:pt>
                <c:pt idx="88">
                  <c:v>21.259603124999991</c:v>
                </c:pt>
                <c:pt idx="89">
                  <c:v>21.263423501199021</c:v>
                </c:pt>
                <c:pt idx="90">
                  <c:v>21.32189712918661</c:v>
                </c:pt>
                <c:pt idx="91">
                  <c:v>21.380091646778041</c:v>
                </c:pt>
                <c:pt idx="92">
                  <c:v>21.387087410926359</c:v>
                </c:pt>
                <c:pt idx="93">
                  <c:v>21.498867061611371</c:v>
                </c:pt>
                <c:pt idx="94">
                  <c:v>21.451355188679241</c:v>
                </c:pt>
                <c:pt idx="95">
                  <c:v>21.562194588235279</c:v>
                </c:pt>
                <c:pt idx="96">
                  <c:v>21.568239110070241</c:v>
                </c:pt>
                <c:pt idx="97">
                  <c:v>21.470908837209301</c:v>
                </c:pt>
                <c:pt idx="98">
                  <c:v>21.378332258064511</c:v>
                </c:pt>
                <c:pt idx="99">
                  <c:v>21.336159267734551</c:v>
                </c:pt>
                <c:pt idx="100">
                  <c:v>21.343068337129839</c:v>
                </c:pt>
                <c:pt idx="101">
                  <c:v>21.301611764705889</c:v>
                </c:pt>
                <c:pt idx="102">
                  <c:v>21.456720588235282</c:v>
                </c:pt>
                <c:pt idx="103">
                  <c:v>21.126051555555559</c:v>
                </c:pt>
                <c:pt idx="104">
                  <c:v>21.184250663716821</c:v>
                </c:pt>
                <c:pt idx="105">
                  <c:v>21.098655043859651</c:v>
                </c:pt>
                <c:pt idx="106">
                  <c:v>21.060331372549019</c:v>
                </c:pt>
                <c:pt idx="107">
                  <c:v>20.977100431965439</c:v>
                </c:pt>
                <c:pt idx="108">
                  <c:v>20.801816666666671</c:v>
                </c:pt>
                <c:pt idx="109">
                  <c:v>20.72686744186047</c:v>
                </c:pt>
                <c:pt idx="110">
                  <c:v>20.605677196652721</c:v>
                </c:pt>
                <c:pt idx="111">
                  <c:v>20.61969189189189</c:v>
                </c:pt>
                <c:pt idx="112">
                  <c:v>20.642665226337449</c:v>
                </c:pt>
                <c:pt idx="113">
                  <c:v>20.660706326530601</c:v>
                </c:pt>
                <c:pt idx="114">
                  <c:v>20.627690669371191</c:v>
                </c:pt>
                <c:pt idx="115">
                  <c:v>20.562850300601198</c:v>
                </c:pt>
                <c:pt idx="116">
                  <c:v>20.45903774703557</c:v>
                </c:pt>
                <c:pt idx="117">
                  <c:v>20.43300235294117</c:v>
                </c:pt>
                <c:pt idx="118">
                  <c:v>20.27899786407767</c:v>
                </c:pt>
                <c:pt idx="119">
                  <c:v>20.298833718689789</c:v>
                </c:pt>
                <c:pt idx="120">
                  <c:v>20.143584512428291</c:v>
                </c:pt>
                <c:pt idx="121">
                  <c:v>20.11558954372622</c:v>
                </c:pt>
                <c:pt idx="122">
                  <c:v>20.169239015151511</c:v>
                </c:pt>
                <c:pt idx="123">
                  <c:v>20.093128679245279</c:v>
                </c:pt>
                <c:pt idx="124">
                  <c:v>20.14136271186441</c:v>
                </c:pt>
                <c:pt idx="125">
                  <c:v>20.16163439252335</c:v>
                </c:pt>
                <c:pt idx="126">
                  <c:v>20.017272407407411</c:v>
                </c:pt>
                <c:pt idx="127">
                  <c:v>20.112062546125451</c:v>
                </c:pt>
                <c:pt idx="128">
                  <c:v>20.048430952380929</c:v>
                </c:pt>
                <c:pt idx="129">
                  <c:v>20.02212877959926</c:v>
                </c:pt>
                <c:pt idx="130">
                  <c:v>20.042603074141031</c:v>
                </c:pt>
                <c:pt idx="131">
                  <c:v>20.016663489208639</c:v>
                </c:pt>
                <c:pt idx="132">
                  <c:v>20.067783154121859</c:v>
                </c:pt>
                <c:pt idx="133">
                  <c:v>20.195409302325579</c:v>
                </c:pt>
                <c:pt idx="134">
                  <c:v>20.240962857142851</c:v>
                </c:pt>
                <c:pt idx="135">
                  <c:v>20.286354010695192</c:v>
                </c:pt>
                <c:pt idx="136">
                  <c:v>20.340523758865249</c:v>
                </c:pt>
                <c:pt idx="137">
                  <c:v>20.313511111111112</c:v>
                </c:pt>
                <c:pt idx="138">
                  <c:v>20.326875263157898</c:v>
                </c:pt>
                <c:pt idx="139">
                  <c:v>20.41986457242583</c:v>
                </c:pt>
                <c:pt idx="140">
                  <c:v>20.43253559027778</c:v>
                </c:pt>
                <c:pt idx="141">
                  <c:v>20.405606044904989</c:v>
                </c:pt>
                <c:pt idx="142">
                  <c:v>20.49269655765919</c:v>
                </c:pt>
                <c:pt idx="143">
                  <c:v>20.465688527397251</c:v>
                </c:pt>
                <c:pt idx="144">
                  <c:v>20.477887904599651</c:v>
                </c:pt>
                <c:pt idx="145">
                  <c:v>20.424841483979758</c:v>
                </c:pt>
                <c:pt idx="146">
                  <c:v>20.437062248322139</c:v>
                </c:pt>
                <c:pt idx="147">
                  <c:v>20.453166499999991</c:v>
                </c:pt>
                <c:pt idx="148">
                  <c:v>20.49909966777409</c:v>
                </c:pt>
                <c:pt idx="149">
                  <c:v>20.510770413223131</c:v>
                </c:pt>
                <c:pt idx="150">
                  <c:v>20.522325986842102</c:v>
                </c:pt>
                <c:pt idx="151">
                  <c:v>20.496365957446809</c:v>
                </c:pt>
                <c:pt idx="152">
                  <c:v>20.541333931484498</c:v>
                </c:pt>
                <c:pt idx="153">
                  <c:v>20.626787662337659</c:v>
                </c:pt>
                <c:pt idx="154">
                  <c:v>20.604289193548389</c:v>
                </c:pt>
                <c:pt idx="155">
                  <c:v>20.578434510433379</c:v>
                </c:pt>
                <c:pt idx="156">
                  <c:v>20.629391068580549</c:v>
                </c:pt>
                <c:pt idx="157">
                  <c:v>20.639978253968259</c:v>
                </c:pt>
                <c:pt idx="158">
                  <c:v>20.65393864353312</c:v>
                </c:pt>
                <c:pt idx="159">
                  <c:v>20.706906572769942</c:v>
                </c:pt>
                <c:pt idx="160">
                  <c:v>20.62057581395349</c:v>
                </c:pt>
                <c:pt idx="161">
                  <c:v>20.637746</c:v>
                </c:pt>
                <c:pt idx="162">
                  <c:v>20.584874809160301</c:v>
                </c:pt>
                <c:pt idx="163">
                  <c:v>20.563962215477989</c:v>
                </c:pt>
                <c:pt idx="164">
                  <c:v>20.51588255639097</c:v>
                </c:pt>
                <c:pt idx="165">
                  <c:v>20.536778092399409</c:v>
                </c:pt>
                <c:pt idx="166">
                  <c:v>20.516646222222221</c:v>
                </c:pt>
                <c:pt idx="167">
                  <c:v>20.530407952871869</c:v>
                </c:pt>
                <c:pt idx="168">
                  <c:v>20.484025985401459</c:v>
                </c:pt>
                <c:pt idx="169">
                  <c:v>20.408914161849712</c:v>
                </c:pt>
                <c:pt idx="170">
                  <c:v>20.335306723891271</c:v>
                </c:pt>
                <c:pt idx="171">
                  <c:v>20.133681869688399</c:v>
                </c:pt>
                <c:pt idx="172">
                  <c:v>20.10013389355742</c:v>
                </c:pt>
                <c:pt idx="173">
                  <c:v>20.00402548476454</c:v>
                </c:pt>
                <c:pt idx="174">
                  <c:v>19.910023561643829</c:v>
                </c:pt>
                <c:pt idx="175">
                  <c:v>19.844949796472189</c:v>
                </c:pt>
                <c:pt idx="176">
                  <c:v>19.81181653225806</c:v>
                </c:pt>
                <c:pt idx="177">
                  <c:v>19.661830984042549</c:v>
                </c:pt>
                <c:pt idx="178">
                  <c:v>19.57514171052631</c:v>
                </c:pt>
                <c:pt idx="179">
                  <c:v>19.52434837451235</c:v>
                </c:pt>
                <c:pt idx="180">
                  <c:v>19.249005</c:v>
                </c:pt>
                <c:pt idx="181">
                  <c:v>19.178911518987341</c:v>
                </c:pt>
                <c:pt idx="182">
                  <c:v>19.11524219725343</c:v>
                </c:pt>
                <c:pt idx="183">
                  <c:v>18.982712484548809</c:v>
                </c:pt>
                <c:pt idx="184">
                  <c:v>18.9087211750306</c:v>
                </c:pt>
                <c:pt idx="185">
                  <c:v>18.891565333333329</c:v>
                </c:pt>
                <c:pt idx="186">
                  <c:v>18.979361016949159</c:v>
                </c:pt>
                <c:pt idx="187">
                  <c:v>18.979826562500001</c:v>
                </c:pt>
                <c:pt idx="188">
                  <c:v>18.930424910607861</c:v>
                </c:pt>
                <c:pt idx="189">
                  <c:v>18.94049043683588</c:v>
                </c:pt>
                <c:pt idx="190">
                  <c:v>18.928229322429889</c:v>
                </c:pt>
                <c:pt idx="191">
                  <c:v>18.858767476851849</c:v>
                </c:pt>
                <c:pt idx="192">
                  <c:v>18.84299461009174</c:v>
                </c:pt>
                <c:pt idx="193">
                  <c:v>18.775570568181809</c:v>
                </c:pt>
                <c:pt idx="194">
                  <c:v>18.803180925507899</c:v>
                </c:pt>
                <c:pt idx="195">
                  <c:v>18.800257126823801</c:v>
                </c:pt>
                <c:pt idx="196">
                  <c:v>18.776410144927521</c:v>
                </c:pt>
                <c:pt idx="197">
                  <c:v>18.736688839778999</c:v>
                </c:pt>
                <c:pt idx="198">
                  <c:v>18.631818797814208</c:v>
                </c:pt>
                <c:pt idx="199">
                  <c:v>18.663864533622561</c:v>
                </c:pt>
                <c:pt idx="200">
                  <c:v>18.581626100966691</c:v>
                </c:pt>
                <c:pt idx="201">
                  <c:v>18.57087719486082</c:v>
                </c:pt>
                <c:pt idx="202">
                  <c:v>18.61349978678038</c:v>
                </c:pt>
                <c:pt idx="203">
                  <c:v>18.554158129649309</c:v>
                </c:pt>
                <c:pt idx="204">
                  <c:v>18.68886059322033</c:v>
                </c:pt>
                <c:pt idx="205">
                  <c:v>18.65378785638859</c:v>
                </c:pt>
                <c:pt idx="206">
                  <c:v>18.72618289334741</c:v>
                </c:pt>
                <c:pt idx="207">
                  <c:v>18.691103052631579</c:v>
                </c:pt>
                <c:pt idx="208">
                  <c:v>18.65866955161626</c:v>
                </c:pt>
                <c:pt idx="209">
                  <c:v>18.49419536082474</c:v>
                </c:pt>
                <c:pt idx="210">
                  <c:v>18.493107999999999</c:v>
                </c:pt>
                <c:pt idx="211">
                  <c:v>18.57220450358238</c:v>
                </c:pt>
                <c:pt idx="212">
                  <c:v>18.57220450358238</c:v>
                </c:pt>
                <c:pt idx="213">
                  <c:v>18.54306748216106</c:v>
                </c:pt>
                <c:pt idx="214">
                  <c:v>18.608627142857141</c:v>
                </c:pt>
                <c:pt idx="215">
                  <c:v>18.759329989764581</c:v>
                </c:pt>
                <c:pt idx="216">
                  <c:v>18.814378140960169</c:v>
                </c:pt>
                <c:pt idx="217">
                  <c:v>18.888456122448979</c:v>
                </c:pt>
                <c:pt idx="218">
                  <c:v>18.86920183486238</c:v>
                </c:pt>
                <c:pt idx="219">
                  <c:v>18.80490394736843</c:v>
                </c:pt>
                <c:pt idx="220">
                  <c:v>18.821225705645158</c:v>
                </c:pt>
                <c:pt idx="221">
                  <c:v>18.829337323943651</c:v>
                </c:pt>
                <c:pt idx="222">
                  <c:v>18.845463026052101</c:v>
                </c:pt>
                <c:pt idx="223">
                  <c:v>18.720493506493501</c:v>
                </c:pt>
                <c:pt idx="224">
                  <c:v>18.801125697211159</c:v>
                </c:pt>
                <c:pt idx="225">
                  <c:v>18.839874702380961</c:v>
                </c:pt>
                <c:pt idx="226">
                  <c:v>18.806574085064291</c:v>
                </c:pt>
                <c:pt idx="227">
                  <c:v>18.773470512820509</c:v>
                </c:pt>
                <c:pt idx="228">
                  <c:v>18.75667247796278</c:v>
                </c:pt>
                <c:pt idx="229">
                  <c:v>18.642992105263151</c:v>
                </c:pt>
                <c:pt idx="230">
                  <c:v>18.67747395529641</c:v>
                </c:pt>
                <c:pt idx="231">
                  <c:v>18.693641335914801</c:v>
                </c:pt>
                <c:pt idx="232">
                  <c:v>18.635438454106279</c:v>
                </c:pt>
                <c:pt idx="233">
                  <c:v>18.687646673095461</c:v>
                </c:pt>
                <c:pt idx="234">
                  <c:v>18.703650720461091</c:v>
                </c:pt>
                <c:pt idx="235">
                  <c:v>18.649904597701141</c:v>
                </c:pt>
                <c:pt idx="236">
                  <c:v>18.68377382999045</c:v>
                </c:pt>
                <c:pt idx="237">
                  <c:v>18.590921503330161</c:v>
                </c:pt>
                <c:pt idx="238">
                  <c:v>18.599016049382708</c:v>
                </c:pt>
                <c:pt idx="239">
                  <c:v>18.650402559241702</c:v>
                </c:pt>
                <c:pt idx="240">
                  <c:v>18.6151132450331</c:v>
                </c:pt>
                <c:pt idx="241">
                  <c:v>18.57453697083724</c:v>
                </c:pt>
                <c:pt idx="242">
                  <c:v>18.551770505617981</c:v>
                </c:pt>
                <c:pt idx="243">
                  <c:v>18.559809626168221</c:v>
                </c:pt>
                <c:pt idx="244">
                  <c:v>18.546500932835819</c:v>
                </c:pt>
                <c:pt idx="245">
                  <c:v>18.579776558139521</c:v>
                </c:pt>
                <c:pt idx="246">
                  <c:v>18.545273723305481</c:v>
                </c:pt>
                <c:pt idx="247">
                  <c:v>18.574437349397591</c:v>
                </c:pt>
                <c:pt idx="248">
                  <c:v>18.603493061979648</c:v>
                </c:pt>
                <c:pt idx="249">
                  <c:v>18.513846359447001</c:v>
                </c:pt>
                <c:pt idx="250">
                  <c:v>18.49181779816513</c:v>
                </c:pt>
                <c:pt idx="251">
                  <c:v>18.5117305022831</c:v>
                </c:pt>
                <c:pt idx="252">
                  <c:v>18.40276569608735</c:v>
                </c:pt>
                <c:pt idx="253">
                  <c:v>18.498812762078391</c:v>
                </c:pt>
                <c:pt idx="254">
                  <c:v>18.62149431714024</c:v>
                </c:pt>
                <c:pt idx="255">
                  <c:v>18.69001867525299</c:v>
                </c:pt>
                <c:pt idx="256">
                  <c:v>18.659544036697241</c:v>
                </c:pt>
                <c:pt idx="257">
                  <c:v>18.61220813528336</c:v>
                </c:pt>
                <c:pt idx="258">
                  <c:v>18.616080730593609</c:v>
                </c:pt>
                <c:pt idx="259">
                  <c:v>18.64079726277372</c:v>
                </c:pt>
                <c:pt idx="260">
                  <c:v>18.573012545454539</c:v>
                </c:pt>
                <c:pt idx="261">
                  <c:v>18.58077967332121</c:v>
                </c:pt>
                <c:pt idx="262">
                  <c:v>18.629918478260869</c:v>
                </c:pt>
                <c:pt idx="263">
                  <c:v>18.583287635379051</c:v>
                </c:pt>
                <c:pt idx="264">
                  <c:v>18.50371220825852</c:v>
                </c:pt>
                <c:pt idx="265">
                  <c:v>18.49883139534883</c:v>
                </c:pt>
                <c:pt idx="266">
                  <c:v>18.47361755793224</c:v>
                </c:pt>
                <c:pt idx="267">
                  <c:v>18.4119357586513</c:v>
                </c:pt>
                <c:pt idx="268">
                  <c:v>18.42372539823009</c:v>
                </c:pt>
                <c:pt idx="269">
                  <c:v>18.3425636123348</c:v>
                </c:pt>
                <c:pt idx="270">
                  <c:v>18.31429033391915</c:v>
                </c:pt>
                <c:pt idx="271">
                  <c:v>18.354137007874019</c:v>
                </c:pt>
                <c:pt idx="272">
                  <c:v>18.31005344376635</c:v>
                </c:pt>
                <c:pt idx="273">
                  <c:v>18.32190382608696</c:v>
                </c:pt>
                <c:pt idx="274">
                  <c:v>18.357411525129979</c:v>
                </c:pt>
                <c:pt idx="275">
                  <c:v>18.345420069204149</c:v>
                </c:pt>
                <c:pt idx="276">
                  <c:v>18.301860603448279</c:v>
                </c:pt>
                <c:pt idx="277">
                  <c:v>18.270359982788289</c:v>
                </c:pt>
                <c:pt idx="278">
                  <c:v>18.262543948497839</c:v>
                </c:pt>
                <c:pt idx="279">
                  <c:v>18.250961774744031</c:v>
                </c:pt>
                <c:pt idx="280">
                  <c:v>18.30160910638298</c:v>
                </c:pt>
                <c:pt idx="281">
                  <c:v>18.243426610169479</c:v>
                </c:pt>
                <c:pt idx="282">
                  <c:v>18.224305063291141</c:v>
                </c:pt>
                <c:pt idx="283">
                  <c:v>18.166936302521009</c:v>
                </c:pt>
                <c:pt idx="284">
                  <c:v>18.186542008368178</c:v>
                </c:pt>
                <c:pt idx="285">
                  <c:v>18.221168640533779</c:v>
                </c:pt>
                <c:pt idx="286">
                  <c:v>18.198575727348299</c:v>
                </c:pt>
                <c:pt idx="287">
                  <c:v>18.176132560066279</c:v>
                </c:pt>
                <c:pt idx="288">
                  <c:v>18.195425330033</c:v>
                </c:pt>
                <c:pt idx="289">
                  <c:v>18.191951973684208</c:v>
                </c:pt>
                <c:pt idx="290">
                  <c:v>18.140031914893619</c:v>
                </c:pt>
                <c:pt idx="291">
                  <c:v>18.10022948822095</c:v>
                </c:pt>
                <c:pt idx="292">
                  <c:v>17.975486742118029</c:v>
                </c:pt>
                <c:pt idx="293">
                  <c:v>17.991207010475421</c:v>
                </c:pt>
                <c:pt idx="294">
                  <c:v>18.02518184738955</c:v>
                </c:pt>
                <c:pt idx="295">
                  <c:v>18.043537429718871</c:v>
                </c:pt>
                <c:pt idx="296">
                  <c:v>18.073409374999979</c:v>
                </c:pt>
                <c:pt idx="297">
                  <c:v>18.096276794258369</c:v>
                </c:pt>
                <c:pt idx="298">
                  <c:v>18.024409134233512</c:v>
                </c:pt>
                <c:pt idx="299">
                  <c:v>18.057794615993661</c:v>
                </c:pt>
                <c:pt idx="300">
                  <c:v>17.959533647058819</c:v>
                </c:pt>
                <c:pt idx="301">
                  <c:v>17.99650124999998</c:v>
                </c:pt>
                <c:pt idx="302">
                  <c:v>17.96584735614308</c:v>
                </c:pt>
                <c:pt idx="303">
                  <c:v>17.941762916989909</c:v>
                </c:pt>
                <c:pt idx="304">
                  <c:v>17.98477397366381</c:v>
                </c:pt>
                <c:pt idx="305">
                  <c:v>17.944383371824479</c:v>
                </c:pt>
                <c:pt idx="306">
                  <c:v>17.896903754789271</c:v>
                </c:pt>
                <c:pt idx="307">
                  <c:v>17.78204012158055</c:v>
                </c:pt>
                <c:pt idx="308">
                  <c:v>17.730245735849049</c:v>
                </c:pt>
                <c:pt idx="309">
                  <c:v>17.644888305847079</c:v>
                </c:pt>
                <c:pt idx="310">
                  <c:v>17.639481226626781</c:v>
                </c:pt>
                <c:pt idx="311">
                  <c:v>17.624846870342768</c:v>
                </c:pt>
                <c:pt idx="312">
                  <c:v>17.610321158129182</c:v>
                </c:pt>
                <c:pt idx="313">
                  <c:v>17.614210163204749</c:v>
                </c:pt>
                <c:pt idx="314">
                  <c:v>17.66506928783382</c:v>
                </c:pt>
                <c:pt idx="315">
                  <c:v>17.693504219096969</c:v>
                </c:pt>
                <c:pt idx="316">
                  <c:v>17.67882175516224</c:v>
                </c:pt>
                <c:pt idx="317">
                  <c:v>17.66043213235292</c:v>
                </c:pt>
                <c:pt idx="318">
                  <c:v>17.684835389133632</c:v>
                </c:pt>
                <c:pt idx="319">
                  <c:v>17.66650893118593</c:v>
                </c:pt>
                <c:pt idx="320">
                  <c:v>17.648289489051091</c:v>
                </c:pt>
                <c:pt idx="321">
                  <c:v>17.639219606413992</c:v>
                </c:pt>
                <c:pt idx="322">
                  <c:v>17.59558396226414</c:v>
                </c:pt>
                <c:pt idx="323">
                  <c:v>17.594263965267729</c:v>
                </c:pt>
                <c:pt idx="324">
                  <c:v>17.598066160520609</c:v>
                </c:pt>
                <c:pt idx="325">
                  <c:v>17.592951587301592</c:v>
                </c:pt>
                <c:pt idx="326">
                  <c:v>17.579000000000001</c:v>
                </c:pt>
                <c:pt idx="327">
                  <c:v>17.57395581061693</c:v>
                </c:pt>
                <c:pt idx="328">
                  <c:v>17.568933285612029</c:v>
                </c:pt>
                <c:pt idx="329">
                  <c:v>17.567707280513901</c:v>
                </c:pt>
                <c:pt idx="330">
                  <c:v>17.550222989323832</c:v>
                </c:pt>
                <c:pt idx="331">
                  <c:v>17.561520880681801</c:v>
                </c:pt>
                <c:pt idx="332">
                  <c:v>17.540378525868181</c:v>
                </c:pt>
                <c:pt idx="333">
                  <c:v>17.514489908256881</c:v>
                </c:pt>
                <c:pt idx="334">
                  <c:v>17.481270161857839</c:v>
                </c:pt>
                <c:pt idx="335">
                  <c:v>17.504879128601551</c:v>
                </c:pt>
                <c:pt idx="336">
                  <c:v>17.491597408963582</c:v>
                </c:pt>
                <c:pt idx="337">
                  <c:v>17.48686687631027</c:v>
                </c:pt>
                <c:pt idx="338">
                  <c:v>17.526250732728531</c:v>
                </c:pt>
                <c:pt idx="339">
                  <c:v>17.481203059805281</c:v>
                </c:pt>
                <c:pt idx="340">
                  <c:v>17.464407350901521</c:v>
                </c:pt>
                <c:pt idx="341">
                  <c:v>17.468141441441421</c:v>
                </c:pt>
                <c:pt idx="342">
                  <c:v>17.475594117647059</c:v>
                </c:pt>
                <c:pt idx="343">
                  <c:v>17.48673453038672</c:v>
                </c:pt>
                <c:pt idx="344">
                  <c:v>17.494135862068969</c:v>
                </c:pt>
                <c:pt idx="345">
                  <c:v>17.46913125</c:v>
                </c:pt>
                <c:pt idx="346">
                  <c:v>17.452575684931499</c:v>
                </c:pt>
                <c:pt idx="347">
                  <c:v>17.463649077238529</c:v>
                </c:pt>
                <c:pt idx="348">
                  <c:v>17.510510389610388</c:v>
                </c:pt>
                <c:pt idx="349">
                  <c:v>17.52507668711657</c:v>
                </c:pt>
                <c:pt idx="350">
                  <c:v>17.47742182188987</c:v>
                </c:pt>
                <c:pt idx="351">
                  <c:v>17.496598437500001</c:v>
                </c:pt>
                <c:pt idx="352">
                  <c:v>17.50749220338982</c:v>
                </c:pt>
                <c:pt idx="353">
                  <c:v>17.475594117647059</c:v>
                </c:pt>
                <c:pt idx="354">
                  <c:v>17.462912264150919</c:v>
                </c:pt>
                <c:pt idx="355">
                  <c:v>17.423266577181192</c:v>
                </c:pt>
                <c:pt idx="356">
                  <c:v>17.43417635632953</c:v>
                </c:pt>
                <c:pt idx="357">
                  <c:v>17.48369216867469</c:v>
                </c:pt>
                <c:pt idx="358">
                  <c:v>17.467517690253661</c:v>
                </c:pt>
                <c:pt idx="359">
                  <c:v>17.47828087941372</c:v>
                </c:pt>
                <c:pt idx="360">
                  <c:v>17.447011495016611</c:v>
                </c:pt>
                <c:pt idx="361">
                  <c:v>17.461340689198131</c:v>
                </c:pt>
                <c:pt idx="362">
                  <c:v>17.456923611111112</c:v>
                </c:pt>
                <c:pt idx="363">
                  <c:v>17.418032872200239</c:v>
                </c:pt>
                <c:pt idx="364">
                  <c:v>17.41372735042733</c:v>
                </c:pt>
                <c:pt idx="365">
                  <c:v>17.439429199475061</c:v>
                </c:pt>
                <c:pt idx="366">
                  <c:v>17.4764750327654</c:v>
                </c:pt>
                <c:pt idx="367">
                  <c:v>17.472077370830601</c:v>
                </c:pt>
                <c:pt idx="368">
                  <c:v>17.508959568909209</c:v>
                </c:pt>
                <c:pt idx="369">
                  <c:v>17.493109120521169</c:v>
                </c:pt>
                <c:pt idx="370">
                  <c:v>17.51495159401432</c:v>
                </c:pt>
                <c:pt idx="371">
                  <c:v>17.536737296946061</c:v>
                </c:pt>
                <c:pt idx="372">
                  <c:v>17.51991092436975</c:v>
                </c:pt>
                <c:pt idx="373">
                  <c:v>17.500745096774189</c:v>
                </c:pt>
                <c:pt idx="374">
                  <c:v>17.473865144694539</c:v>
                </c:pt>
                <c:pt idx="375">
                  <c:v>17.50917950032029</c:v>
                </c:pt>
                <c:pt idx="376">
                  <c:v>17.504817519181589</c:v>
                </c:pt>
                <c:pt idx="377">
                  <c:v>17.544223420548821</c:v>
                </c:pt>
                <c:pt idx="378">
                  <c:v>17.554367006369429</c:v>
                </c:pt>
                <c:pt idx="379">
                  <c:v>17.57564522900763</c:v>
                </c:pt>
                <c:pt idx="380">
                  <c:v>17.592376537729852</c:v>
                </c:pt>
                <c:pt idx="381">
                  <c:v>17.565665739570161</c:v>
                </c:pt>
                <c:pt idx="382">
                  <c:v>17.582323062381839</c:v>
                </c:pt>
                <c:pt idx="383">
                  <c:v>17.595573538654921</c:v>
                </c:pt>
                <c:pt idx="384">
                  <c:v>17.619804454203258</c:v>
                </c:pt>
                <c:pt idx="385">
                  <c:v>17.62963456480902</c:v>
                </c:pt>
                <c:pt idx="386">
                  <c:v>17.675805506883609</c:v>
                </c:pt>
                <c:pt idx="387">
                  <c:v>17.707626829268289</c:v>
                </c:pt>
                <c:pt idx="388">
                  <c:v>17.764794308943081</c:v>
                </c:pt>
                <c:pt idx="389">
                  <c:v>17.78858732833957</c:v>
                </c:pt>
                <c:pt idx="390">
                  <c:v>17.794901683291769</c:v>
                </c:pt>
                <c:pt idx="391">
                  <c:v>17.864330783582091</c:v>
                </c:pt>
                <c:pt idx="392">
                  <c:v>17.862532258064501</c:v>
                </c:pt>
                <c:pt idx="393">
                  <c:v>17.914252755417959</c:v>
                </c:pt>
                <c:pt idx="394">
                  <c:v>17.976892022263449</c:v>
                </c:pt>
                <c:pt idx="395">
                  <c:v>18.008153584672431</c:v>
                </c:pt>
                <c:pt idx="396">
                  <c:v>18.042347716049381</c:v>
                </c:pt>
                <c:pt idx="397">
                  <c:v>18.112880740740739</c:v>
                </c:pt>
                <c:pt idx="398">
                  <c:v>18.16930716049383</c:v>
                </c:pt>
                <c:pt idx="399">
                  <c:v>18.203260419235519</c:v>
                </c:pt>
                <c:pt idx="400">
                  <c:v>18.214698154981551</c:v>
                </c:pt>
                <c:pt idx="401">
                  <c:v>18.234433230958221</c:v>
                </c:pt>
                <c:pt idx="402">
                  <c:v>18.217746752450989</c:v>
                </c:pt>
                <c:pt idx="403">
                  <c:v>18.29334859241126</c:v>
                </c:pt>
                <c:pt idx="404">
                  <c:v>18.324091559633029</c:v>
                </c:pt>
                <c:pt idx="405">
                  <c:v>18.32120061012813</c:v>
                </c:pt>
                <c:pt idx="406">
                  <c:v>18.340649542961589</c:v>
                </c:pt>
                <c:pt idx="407">
                  <c:v>18.362783880778579</c:v>
                </c:pt>
                <c:pt idx="408">
                  <c:v>18.412588281724329</c:v>
                </c:pt>
                <c:pt idx="409">
                  <c:v>18.454214329083189</c:v>
                </c:pt>
                <c:pt idx="410">
                  <c:v>18.484617172330079</c:v>
                </c:pt>
                <c:pt idx="411">
                  <c:v>18.430929837251341</c:v>
                </c:pt>
                <c:pt idx="412">
                  <c:v>18.48866030120481</c:v>
                </c:pt>
                <c:pt idx="413">
                  <c:v>18.543727048192771</c:v>
                </c:pt>
                <c:pt idx="414">
                  <c:v>18.534403359328131</c:v>
                </c:pt>
                <c:pt idx="415">
                  <c:v>18.51738827049671</c:v>
                </c:pt>
                <c:pt idx="416">
                  <c:v>18.535473599523218</c:v>
                </c:pt>
                <c:pt idx="417">
                  <c:v>18.54317834622249</c:v>
                </c:pt>
                <c:pt idx="418">
                  <c:v>18.537285154394301</c:v>
                </c:pt>
                <c:pt idx="419">
                  <c:v>18.54751125592416</c:v>
                </c:pt>
                <c:pt idx="420">
                  <c:v>18.560225930301218</c:v>
                </c:pt>
                <c:pt idx="421">
                  <c:v>18.551015294117651</c:v>
                </c:pt>
                <c:pt idx="422">
                  <c:v>18.509350584795321</c:v>
                </c:pt>
                <c:pt idx="423">
                  <c:v>18.587040959625512</c:v>
                </c:pt>
                <c:pt idx="424">
                  <c:v>18.607864369158879</c:v>
                </c:pt>
                <c:pt idx="425">
                  <c:v>18.55288885017422</c:v>
                </c:pt>
                <c:pt idx="426">
                  <c:v>18.56533763752169</c:v>
                </c:pt>
                <c:pt idx="427">
                  <c:v>18.618268037058499</c:v>
                </c:pt>
                <c:pt idx="428">
                  <c:v>18.600728744239628</c:v>
                </c:pt>
                <c:pt idx="429">
                  <c:v>18.63434652098907</c:v>
                </c:pt>
                <c:pt idx="430">
                  <c:v>18.680967164179101</c:v>
                </c:pt>
                <c:pt idx="431">
                  <c:v>18.70361300114547</c:v>
                </c:pt>
                <c:pt idx="432">
                  <c:v>18.597100398633248</c:v>
                </c:pt>
                <c:pt idx="433">
                  <c:v>18.65871017045454</c:v>
                </c:pt>
                <c:pt idx="434">
                  <c:v>18.71300022714367</c:v>
                </c:pt>
                <c:pt idx="435">
                  <c:v>18.732995578231289</c:v>
                </c:pt>
                <c:pt idx="436">
                  <c:v>18.68946136491822</c:v>
                </c:pt>
                <c:pt idx="437">
                  <c:v>18.711693021947099</c:v>
                </c:pt>
                <c:pt idx="438">
                  <c:v>18.756218263810599</c:v>
                </c:pt>
                <c:pt idx="439">
                  <c:v>18.807746335963898</c:v>
                </c:pt>
                <c:pt idx="440">
                  <c:v>18.785150364963499</c:v>
                </c:pt>
                <c:pt idx="441">
                  <c:v>18.863771509009009</c:v>
                </c:pt>
                <c:pt idx="442">
                  <c:v>18.951647549295771</c:v>
                </c:pt>
                <c:pt idx="443">
                  <c:v>19.000976606538892</c:v>
                </c:pt>
                <c:pt idx="444">
                  <c:v>18.981758694428809</c:v>
                </c:pt>
                <c:pt idx="445">
                  <c:v>18.988282752808981</c:v>
                </c:pt>
                <c:pt idx="446">
                  <c:v>18.973502184873929</c:v>
                </c:pt>
                <c:pt idx="447">
                  <c:v>18.91433731176798</c:v>
                </c:pt>
                <c:pt idx="448">
                  <c:v>18.944188077994429</c:v>
                </c:pt>
                <c:pt idx="449">
                  <c:v>19.00998541202673</c:v>
                </c:pt>
                <c:pt idx="450">
                  <c:v>19.01852477777777</c:v>
                </c:pt>
                <c:pt idx="451">
                  <c:v>19.016484986149589</c:v>
                </c:pt>
                <c:pt idx="452">
                  <c:v>19.04812992256635</c:v>
                </c:pt>
                <c:pt idx="453">
                  <c:v>19.069140397350981</c:v>
                </c:pt>
                <c:pt idx="454">
                  <c:v>19.087985234159781</c:v>
                </c:pt>
                <c:pt idx="455">
                  <c:v>19.119338118811879</c:v>
                </c:pt>
                <c:pt idx="456">
                  <c:v>19.048088389923318</c:v>
                </c:pt>
                <c:pt idx="457">
                  <c:v>19.03146966230937</c:v>
                </c:pt>
                <c:pt idx="458">
                  <c:v>19.000423219140821</c:v>
                </c:pt>
                <c:pt idx="459">
                  <c:v>19.060548908296941</c:v>
                </c:pt>
                <c:pt idx="460">
                  <c:v>19.154286003280479</c:v>
                </c:pt>
                <c:pt idx="461">
                  <c:v>19.18328776624795</c:v>
                </c:pt>
                <c:pt idx="462">
                  <c:v>19.157952095808401</c:v>
                </c:pt>
                <c:pt idx="463">
                  <c:v>19.099654959349589</c:v>
                </c:pt>
                <c:pt idx="464">
                  <c:v>19.037743598055101</c:v>
                </c:pt>
                <c:pt idx="465">
                  <c:v>19.070695565170361</c:v>
                </c:pt>
                <c:pt idx="466">
                  <c:v>19.12215113513513</c:v>
                </c:pt>
                <c:pt idx="467">
                  <c:v>19.070608948787061</c:v>
                </c:pt>
                <c:pt idx="468">
                  <c:v>19.025516747181939</c:v>
                </c:pt>
                <c:pt idx="469">
                  <c:v>19.033716389930369</c:v>
                </c:pt>
                <c:pt idx="470">
                  <c:v>19.00523848209513</c:v>
                </c:pt>
                <c:pt idx="471">
                  <c:v>19.023592315901801</c:v>
                </c:pt>
                <c:pt idx="472">
                  <c:v>18.991297980871419</c:v>
                </c:pt>
                <c:pt idx="473">
                  <c:v>18.969313710958179</c:v>
                </c:pt>
                <c:pt idx="474">
                  <c:v>18.985505922792171</c:v>
                </c:pt>
                <c:pt idx="475">
                  <c:v>19.023785676532761</c:v>
                </c:pt>
                <c:pt idx="476">
                  <c:v>19.0118089041096</c:v>
                </c:pt>
                <c:pt idx="477">
                  <c:v>18.94809821802933</c:v>
                </c:pt>
                <c:pt idx="478">
                  <c:v>18.894903234220131</c:v>
                </c:pt>
                <c:pt idx="479">
                  <c:v>18.918745383411579</c:v>
                </c:pt>
                <c:pt idx="480">
                  <c:v>18.976328653444671</c:v>
                </c:pt>
                <c:pt idx="481">
                  <c:v>18.921180405405401</c:v>
                </c:pt>
                <c:pt idx="482">
                  <c:v>18.911763127913002</c:v>
                </c:pt>
                <c:pt idx="483">
                  <c:v>18.900374496644289</c:v>
                </c:pt>
                <c:pt idx="484">
                  <c:v>18.945549328512381</c:v>
                </c:pt>
                <c:pt idx="485">
                  <c:v>18.982960402684569</c:v>
                </c:pt>
                <c:pt idx="486">
                  <c:v>18.95988501795793</c:v>
                </c:pt>
                <c:pt idx="487">
                  <c:v>18.85551687914327</c:v>
                </c:pt>
                <c:pt idx="488">
                  <c:v>18.622421529175039</c:v>
                </c:pt>
                <c:pt idx="489">
                  <c:v>18.709141637368141</c:v>
                </c:pt>
                <c:pt idx="490">
                  <c:v>18.815120494699649</c:v>
                </c:pt>
                <c:pt idx="491">
                  <c:v>18.884336143361921</c:v>
                </c:pt>
                <c:pt idx="492">
                  <c:v>18.839431058705468</c:v>
                </c:pt>
                <c:pt idx="493">
                  <c:v>18.898747392176521</c:v>
                </c:pt>
                <c:pt idx="494">
                  <c:v>18.93901777666499</c:v>
                </c:pt>
                <c:pt idx="495">
                  <c:v>18.958517937219721</c:v>
                </c:pt>
                <c:pt idx="496">
                  <c:v>18.913362245404869</c:v>
                </c:pt>
                <c:pt idx="497">
                  <c:v>18.957096035678891</c:v>
                </c:pt>
                <c:pt idx="498">
                  <c:v>18.921900443568259</c:v>
                </c:pt>
                <c:pt idx="499">
                  <c:v>18.883192737978401</c:v>
                </c:pt>
                <c:pt idx="500">
                  <c:v>19.02137948717948</c:v>
                </c:pt>
                <c:pt idx="501">
                  <c:v>19.18540193164932</c:v>
                </c:pt>
                <c:pt idx="502">
                  <c:v>19.22115707920792</c:v>
                </c:pt>
                <c:pt idx="503">
                  <c:v>19.195817922205809</c:v>
                </c:pt>
                <c:pt idx="504">
                  <c:v>19.220185954374081</c:v>
                </c:pt>
                <c:pt idx="505">
                  <c:v>19.20188085748142</c:v>
                </c:pt>
                <c:pt idx="506">
                  <c:v>19.191601457464639</c:v>
                </c:pt>
                <c:pt idx="507">
                  <c:v>19.189679802237919</c:v>
                </c:pt>
                <c:pt idx="508">
                  <c:v>19.177013615148361</c:v>
                </c:pt>
                <c:pt idx="509">
                  <c:v>19.23193530019206</c:v>
                </c:pt>
                <c:pt idx="510">
                  <c:v>19.230775518658209</c:v>
                </c:pt>
                <c:pt idx="511">
                  <c:v>19.279871332469771</c:v>
                </c:pt>
                <c:pt idx="512">
                  <c:v>19.25330688046337</c:v>
                </c:pt>
                <c:pt idx="513">
                  <c:v>19.226899947416221</c:v>
                </c:pt>
                <c:pt idx="514">
                  <c:v>19.131172154396349</c:v>
                </c:pt>
                <c:pt idx="515">
                  <c:v>19.12992929603443</c:v>
                </c:pt>
                <c:pt idx="516">
                  <c:v>19.115802854867361</c:v>
                </c:pt>
                <c:pt idx="517">
                  <c:v>19.14217121383858</c:v>
                </c:pt>
                <c:pt idx="518">
                  <c:v>19.165171171424419</c:v>
                </c:pt>
                <c:pt idx="519">
                  <c:v>19.160420711217871</c:v>
                </c:pt>
                <c:pt idx="520">
                  <c:v>19.114178972705229</c:v>
                </c:pt>
                <c:pt idx="521">
                  <c:v>18.96773049156204</c:v>
                </c:pt>
                <c:pt idx="522">
                  <c:v>18.900494043543731</c:v>
                </c:pt>
                <c:pt idx="523">
                  <c:v>19.003086322680328</c:v>
                </c:pt>
                <c:pt idx="524">
                  <c:v>19.02373049088051</c:v>
                </c:pt>
                <c:pt idx="525">
                  <c:v>19.243514145073419</c:v>
                </c:pt>
                <c:pt idx="526">
                  <c:v>19.659366745825391</c:v>
                </c:pt>
                <c:pt idx="527">
                  <c:v>19.890619249672419</c:v>
                </c:pt>
                <c:pt idx="528">
                  <c:v>19.85953774733207</c:v>
                </c:pt>
                <c:pt idx="529">
                  <c:v>19.822145256856629</c:v>
                </c:pt>
                <c:pt idx="530">
                  <c:v>19.91108453573327</c:v>
                </c:pt>
                <c:pt idx="531">
                  <c:v>19.90834869890222</c:v>
                </c:pt>
                <c:pt idx="532">
                  <c:v>19.90438333716784</c:v>
                </c:pt>
                <c:pt idx="533">
                  <c:v>19.772527567708529</c:v>
                </c:pt>
                <c:pt idx="534">
                  <c:v>19.81675595875674</c:v>
                </c:pt>
                <c:pt idx="535">
                  <c:v>19.811138718854281</c:v>
                </c:pt>
                <c:pt idx="536">
                  <c:v>19.816407220577801</c:v>
                </c:pt>
                <c:pt idx="537">
                  <c:v>19.814906918087921</c:v>
                </c:pt>
                <c:pt idx="538">
                  <c:v>19.79887372013652</c:v>
                </c:pt>
                <c:pt idx="539">
                  <c:v>19.831680946026779</c:v>
                </c:pt>
                <c:pt idx="540">
                  <c:v>19.871547530912451</c:v>
                </c:pt>
                <c:pt idx="541">
                  <c:v>19.899152748197992</c:v>
                </c:pt>
                <c:pt idx="542">
                  <c:v>19.916237352832962</c:v>
                </c:pt>
                <c:pt idx="543">
                  <c:v>19.96442856288499</c:v>
                </c:pt>
                <c:pt idx="544">
                  <c:v>20.013553333149151</c:v>
                </c:pt>
                <c:pt idx="545">
                  <c:v>20.04290558271871</c:v>
                </c:pt>
                <c:pt idx="546">
                  <c:v>20.033609894830661</c:v>
                </c:pt>
                <c:pt idx="547">
                  <c:v>20.037586741385471</c:v>
                </c:pt>
                <c:pt idx="548">
                  <c:v>20.041270768075321</c:v>
                </c:pt>
                <c:pt idx="549">
                  <c:v>20.07515057985572</c:v>
                </c:pt>
                <c:pt idx="550">
                  <c:v>20.026222128043528</c:v>
                </c:pt>
                <c:pt idx="551">
                  <c:v>19.93781796982044</c:v>
                </c:pt>
                <c:pt idx="552">
                  <c:v>19.985101567165511</c:v>
                </c:pt>
                <c:pt idx="553">
                  <c:v>19.89760238369788</c:v>
                </c:pt>
                <c:pt idx="554">
                  <c:v>19.80219890408749</c:v>
                </c:pt>
                <c:pt idx="555">
                  <c:v>19.779219434897112</c:v>
                </c:pt>
                <c:pt idx="556">
                  <c:v>19.766729925122629</c:v>
                </c:pt>
                <c:pt idx="557">
                  <c:v>19.76921125081725</c:v>
                </c:pt>
                <c:pt idx="558">
                  <c:v>19.780710994834031</c:v>
                </c:pt>
                <c:pt idx="559">
                  <c:v>19.694856938293871</c:v>
                </c:pt>
                <c:pt idx="560">
                  <c:v>19.672642085775969</c:v>
                </c:pt>
                <c:pt idx="561">
                  <c:v>19.718670702456741</c:v>
                </c:pt>
                <c:pt idx="562">
                  <c:v>19.710496533253451</c:v>
                </c:pt>
                <c:pt idx="563">
                  <c:v>19.718912801222721</c:v>
                </c:pt>
                <c:pt idx="564">
                  <c:v>19.698092217753452</c:v>
                </c:pt>
                <c:pt idx="565">
                  <c:v>19.658085959559251</c:v>
                </c:pt>
                <c:pt idx="566">
                  <c:v>19.620974823001511</c:v>
                </c:pt>
                <c:pt idx="567">
                  <c:v>19.654097793408599</c:v>
                </c:pt>
                <c:pt idx="568">
                  <c:v>19.7</c:v>
                </c:pt>
              </c:numCache>
            </c:numRef>
          </c:val>
          <c:smooth val="0"/>
          <c:extLst xmlns:c16r2="http://schemas.microsoft.com/office/drawing/2015/06/chart">
            <c:ext xmlns:c16="http://schemas.microsoft.com/office/drawing/2014/chart" uri="{C3380CC4-5D6E-409C-BE32-E72D297353CC}">
              <c16:uniqueId val="{00000002-6859-4193-AD67-8D5F6411ED8E}"/>
            </c:ext>
          </c:extLst>
        </c:ser>
        <c:dLbls>
          <c:showLegendKey val="0"/>
          <c:showVal val="0"/>
          <c:showCatName val="0"/>
          <c:showSerName val="0"/>
          <c:showPercent val="0"/>
          <c:showBubbleSize val="0"/>
        </c:dLbls>
        <c:marker val="1"/>
        <c:smooth val="0"/>
        <c:axId val="312827400"/>
        <c:axId val="312069720"/>
      </c:lineChart>
      <c:dateAx>
        <c:axId val="312069328"/>
        <c:scaling>
          <c:orientation val="minMax"/>
          <c:max val="41395"/>
          <c:min val="23743"/>
        </c:scaling>
        <c:delete val="0"/>
        <c:axPos val="b"/>
        <c:numFmt formatCode="yyyy" sourceLinked="0"/>
        <c:majorTickMark val="out"/>
        <c:minorTickMark val="none"/>
        <c:tickLblPos val="nextTo"/>
        <c:txPr>
          <a:bodyPr/>
          <a:lstStyle/>
          <a:p>
            <a:pPr>
              <a:defRPr sz="1800">
                <a:latin typeface="Arial" pitchFamily="34" charset="0"/>
                <a:cs typeface="Arial" pitchFamily="34" charset="0"/>
              </a:defRPr>
            </a:pPr>
            <a:endParaRPr lang="en-US"/>
          </a:p>
        </c:txPr>
        <c:crossAx val="312070112"/>
        <c:crosses val="autoZero"/>
        <c:auto val="1"/>
        <c:lblOffset val="100"/>
        <c:baseTimeUnit val="months"/>
        <c:majorUnit val="5"/>
        <c:majorTimeUnit val="years"/>
        <c:minorUnit val="1"/>
        <c:minorTimeUnit val="years"/>
      </c:dateAx>
      <c:valAx>
        <c:axId val="312070112"/>
        <c:scaling>
          <c:orientation val="minMax"/>
          <c:max val="900"/>
          <c:min val="0"/>
        </c:scaling>
        <c:delete val="0"/>
        <c:axPos val="l"/>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12069328"/>
        <c:crosses val="autoZero"/>
        <c:crossBetween val="between"/>
        <c:majorUnit val="100"/>
      </c:valAx>
      <c:valAx>
        <c:axId val="312069720"/>
        <c:scaling>
          <c:orientation val="minMax"/>
          <c:max val="22.5"/>
          <c:min val="0"/>
        </c:scaling>
        <c:delete val="0"/>
        <c:axPos val="r"/>
        <c:numFmt formatCode="&quot;$&quot;#,##0" sourceLinked="0"/>
        <c:majorTickMark val="out"/>
        <c:minorTickMark val="none"/>
        <c:tickLblPos val="nextTo"/>
        <c:txPr>
          <a:bodyPr/>
          <a:lstStyle/>
          <a:p>
            <a:pPr>
              <a:defRPr sz="1800">
                <a:latin typeface="Arial" pitchFamily="34" charset="0"/>
                <a:cs typeface="Arial" pitchFamily="34" charset="0"/>
              </a:defRPr>
            </a:pPr>
            <a:endParaRPr lang="en-US"/>
          </a:p>
        </c:txPr>
        <c:crossAx val="312827400"/>
        <c:crosses val="max"/>
        <c:crossBetween val="between"/>
        <c:majorUnit val="5"/>
        <c:minorUnit val="1"/>
      </c:valAx>
      <c:dateAx>
        <c:axId val="312827400"/>
        <c:scaling>
          <c:orientation val="minMax"/>
        </c:scaling>
        <c:delete val="1"/>
        <c:axPos val="b"/>
        <c:numFmt formatCode="yyyy\-mm\-dd" sourceLinked="1"/>
        <c:majorTickMark val="out"/>
        <c:minorTickMark val="none"/>
        <c:tickLblPos val="nextTo"/>
        <c:crossAx val="312069720"/>
        <c:crosses val="autoZero"/>
        <c:auto val="1"/>
        <c:lblOffset val="100"/>
        <c:baseTimeUnit val="months"/>
      </c:dateAx>
      <c:spPr>
        <a:solidFill>
          <a:schemeClr val="bg1"/>
        </a:solidFill>
        <a:ln>
          <a:solidFill>
            <a:schemeClr val="tx1"/>
          </a:solid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1.wmf"/><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0" name="Rectangle 4"/>
          <p:cNvSpPr>
            <a:spLocks noGrp="1" noRot="1" noChangeAspect="1" noChangeArrowheads="1" noTextEdit="1"/>
          </p:cNvSpPr>
          <p:nvPr>
            <p:ph type="sldImg" idx="2"/>
          </p:nvPr>
        </p:nvSpPr>
        <p:spPr bwMode="auto">
          <a:xfrm>
            <a:off x="1558625" y="650176"/>
            <a:ext cx="3749040" cy="28117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3811979"/>
            <a:ext cx="5486400" cy="47026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58925" y="650875"/>
            <a:ext cx="3748088" cy="281146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7316EC2B-08EB-5643-8FC2-175A300BD619}" type="slidenum">
              <a:rPr lang="en-US" smtClean="0"/>
              <a:pPr>
                <a:defRPr/>
              </a:pPr>
              <a:t>0</a:t>
            </a:fld>
            <a:endParaRPr lang="en-US"/>
          </a:p>
        </p:txBody>
      </p:sp>
    </p:spTree>
    <p:extLst>
      <p:ext uri="{BB962C8B-B14F-4D97-AF65-F5344CB8AC3E}">
        <p14:creationId xmlns:p14="http://schemas.microsoft.com/office/powerpoint/2010/main" val="3446965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13D3FC-A4D8-46F4-8B94-D5C8617151B4}" type="slidenum">
              <a:rPr lang="en-US" smtClean="0"/>
              <a:pPr eaLnBrk="1" hangingPunct="1"/>
              <a:t>9</a:t>
            </a:fld>
            <a:endParaRPr lang="en-US" smtClean="0"/>
          </a:p>
        </p:txBody>
      </p:sp>
      <p:sp>
        <p:nvSpPr>
          <p:cNvPr id="99331" name="Rectangle 2"/>
          <p:cNvSpPr>
            <a:spLocks noGrp="1" noRot="1" noChangeAspect="1" noChangeArrowheads="1" noTextEdit="1"/>
          </p:cNvSpPr>
          <p:nvPr>
            <p:ph type="sldImg"/>
          </p:nvPr>
        </p:nvSpPr>
        <p:spPr>
          <a:xfrm>
            <a:off x="1558925" y="650875"/>
            <a:ext cx="3748088" cy="2811463"/>
          </a:xfrm>
          <a:ln/>
        </p:spPr>
      </p:sp>
      <p:sp>
        <p:nvSpPr>
          <p:cNvPr id="993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25273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B4A6E63-BF31-4082-9776-73EA3FEF8558}" type="slidenum">
              <a:rPr lang="en-US" smtClean="0"/>
              <a:pPr eaLnBrk="1" hangingPunct="1"/>
              <a:t>10</a:t>
            </a:fld>
            <a:endParaRPr lang="en-US" smtClean="0"/>
          </a:p>
        </p:txBody>
      </p:sp>
      <p:sp>
        <p:nvSpPr>
          <p:cNvPr id="100355" name="Rectangle 2"/>
          <p:cNvSpPr>
            <a:spLocks noGrp="1" noRot="1" noChangeAspect="1" noChangeArrowheads="1" noTextEdit="1"/>
          </p:cNvSpPr>
          <p:nvPr>
            <p:ph type="sldImg"/>
          </p:nvPr>
        </p:nvSpPr>
        <p:spPr>
          <a:xfrm>
            <a:off x="1558925" y="650875"/>
            <a:ext cx="3748088" cy="2811463"/>
          </a:xfrm>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182570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30F57B-852D-4A20-80FB-2954FCC44D84}" type="slidenum">
              <a:rPr lang="en-US" smtClean="0"/>
              <a:pPr eaLnBrk="1" hangingPunct="1"/>
              <a:t>11</a:t>
            </a:fld>
            <a:endParaRPr lang="en-US" smtClean="0"/>
          </a:p>
        </p:txBody>
      </p:sp>
      <p:sp>
        <p:nvSpPr>
          <p:cNvPr id="101379" name="Rectangle 2"/>
          <p:cNvSpPr>
            <a:spLocks noGrp="1" noRot="1" noChangeAspect="1" noChangeArrowheads="1" noTextEdit="1"/>
          </p:cNvSpPr>
          <p:nvPr>
            <p:ph type="sldImg"/>
          </p:nvPr>
        </p:nvSpPr>
        <p:spPr>
          <a:xfrm>
            <a:off x="1558925" y="650875"/>
            <a:ext cx="3748088" cy="2811463"/>
          </a:xfrm>
          <a:ln/>
        </p:spPr>
      </p:sp>
      <p:sp>
        <p:nvSpPr>
          <p:cNvPr id="1013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34820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D31F41-B24F-4DD9-B94A-6DA65EBDFFA2}" type="slidenum">
              <a:rPr lang="en-US" smtClean="0"/>
              <a:pPr eaLnBrk="1" hangingPunct="1"/>
              <a:t>12</a:t>
            </a:fld>
            <a:endParaRPr lang="en-US" smtClean="0"/>
          </a:p>
        </p:txBody>
      </p:sp>
      <p:sp>
        <p:nvSpPr>
          <p:cNvPr id="102403" name="Rectangle 2"/>
          <p:cNvSpPr>
            <a:spLocks noGrp="1" noRot="1" noChangeAspect="1" noChangeArrowheads="1" noTextEdit="1"/>
          </p:cNvSpPr>
          <p:nvPr>
            <p:ph type="sldImg"/>
          </p:nvPr>
        </p:nvSpPr>
        <p:spPr>
          <a:xfrm>
            <a:off x="1558925" y="650875"/>
            <a:ext cx="3748088" cy="2811463"/>
          </a:xfrm>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62302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B16CBA-EBA3-844B-A87F-560FFEA47A73}" type="slidenum">
              <a:rPr lang="en-US" sz="1200"/>
              <a:pPr eaLnBrk="1" hangingPunct="1"/>
              <a:t>13</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p>
        </p:txBody>
      </p:sp>
    </p:spTree>
    <p:extLst>
      <p:ext uri="{BB962C8B-B14F-4D97-AF65-F5344CB8AC3E}">
        <p14:creationId xmlns:p14="http://schemas.microsoft.com/office/powerpoint/2010/main" val="1153033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EFBFE3D-C6A2-494A-9536-8E593721DB2F}" type="slidenum">
              <a:rPr lang="en-US" smtClean="0"/>
              <a:pPr/>
              <a:t>14</a:t>
            </a:fld>
            <a:endParaRPr lang="en-US" smtClean="0"/>
          </a:p>
        </p:txBody>
      </p:sp>
      <p:sp>
        <p:nvSpPr>
          <p:cNvPr id="103428" name="Rectangle 3"/>
          <p:cNvSpPr>
            <a:spLocks noGrp="1" noChangeArrowheads="1"/>
          </p:cNvSpPr>
          <p:nvPr>
            <p:ph type="body" idx="1"/>
          </p:nvPr>
        </p:nvSpPr>
        <p:spPr/>
        <p:txBody>
          <a:bodyPr/>
          <a:lstStyle/>
          <a:p>
            <a:pPr>
              <a:lnSpc>
                <a:spcPct val="105000"/>
              </a:lnSpc>
              <a:spcBef>
                <a:spcPts val="0"/>
              </a:spcBef>
            </a:pPr>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821251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3D8980-F13B-4809-B2B6-8BE796606CB6}" type="slidenum">
              <a:rPr lang="en-US" smtClean="0"/>
              <a:pPr eaLnBrk="1" hangingPunct="1"/>
              <a:t>15</a:t>
            </a:fld>
            <a:endParaRPr lang="en-US" smtClean="0"/>
          </a:p>
        </p:txBody>
      </p:sp>
      <p:sp>
        <p:nvSpPr>
          <p:cNvPr id="104451" name="Rectangle 2"/>
          <p:cNvSpPr>
            <a:spLocks noGrp="1" noRot="1" noChangeAspect="1" noChangeArrowheads="1" noTextEdit="1"/>
          </p:cNvSpPr>
          <p:nvPr>
            <p:ph type="sldImg"/>
          </p:nvPr>
        </p:nvSpPr>
        <p:spPr>
          <a:xfrm>
            <a:off x="1558925" y="650875"/>
            <a:ext cx="3748088" cy="2811463"/>
          </a:xfrm>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384105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556609-6B48-4871-A967-2259E5CF6283}" type="slidenum">
              <a:rPr lang="en-US" smtClean="0"/>
              <a:pPr eaLnBrk="1" hangingPunct="1"/>
              <a:t>16</a:t>
            </a:fld>
            <a:endParaRPr lang="en-US" smtClean="0"/>
          </a:p>
        </p:txBody>
      </p:sp>
      <p:sp>
        <p:nvSpPr>
          <p:cNvPr id="105475" name="Rectangle 2"/>
          <p:cNvSpPr>
            <a:spLocks noGrp="1" noRot="1" noChangeAspect="1" noChangeArrowheads="1" noTextEdit="1"/>
          </p:cNvSpPr>
          <p:nvPr>
            <p:ph type="sldImg"/>
          </p:nvPr>
        </p:nvSpPr>
        <p:spPr>
          <a:xfrm>
            <a:off x="1558925" y="650875"/>
            <a:ext cx="3748088" cy="2811463"/>
          </a:xfrm>
          <a:ln/>
        </p:spPr>
      </p:sp>
      <p:sp>
        <p:nvSpPr>
          <p:cNvPr id="1054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09189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26AB76C-84F9-4645-A47A-0089BA70230A}" type="slidenum">
              <a:rPr lang="en-US" smtClean="0"/>
              <a:pPr/>
              <a:t>17</a:t>
            </a:fld>
            <a:endParaRPr lang="en-US" smtClean="0"/>
          </a:p>
        </p:txBody>
      </p:sp>
      <p:sp>
        <p:nvSpPr>
          <p:cNvPr id="106500" name="Rectangle 3"/>
          <p:cNvSpPr>
            <a:spLocks noGrp="1" noChangeArrowheads="1"/>
          </p:cNvSpPr>
          <p:nvPr>
            <p:ph type="body" idx="1"/>
          </p:nvPr>
        </p:nvSpPr>
        <p:spPr/>
        <p:txBody>
          <a:bodyPr/>
          <a:lstStyle/>
          <a:p>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459676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EB2B423-1963-4017-B179-5BFE14C58FE7}" type="slidenum">
              <a:rPr lang="en-US" smtClean="0"/>
              <a:pPr/>
              <a:t>18</a:t>
            </a:fld>
            <a:endParaRPr lang="en-US" smtClean="0"/>
          </a:p>
        </p:txBody>
      </p:sp>
      <p:sp>
        <p:nvSpPr>
          <p:cNvPr id="107524" name="Rectangle 3"/>
          <p:cNvSpPr>
            <a:spLocks noGrp="1" noChangeArrowheads="1"/>
          </p:cNvSpPr>
          <p:nvPr>
            <p:ph type="body" idx="1"/>
          </p:nvPr>
        </p:nvSpPr>
        <p:spPr/>
        <p:txBody>
          <a:bodyPr/>
          <a:lstStyle/>
          <a:p>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82364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a:p>
        </p:txBody>
      </p:sp>
    </p:spTree>
    <p:extLst>
      <p:ext uri="{BB962C8B-B14F-4D97-AF65-F5344CB8AC3E}">
        <p14:creationId xmlns:p14="http://schemas.microsoft.com/office/powerpoint/2010/main" val="4291564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0159DD-0F3E-45A8-8834-1F015FA18868}" type="slidenum">
              <a:rPr lang="en-US" smtClean="0"/>
              <a:pPr eaLnBrk="1" hangingPunct="1"/>
              <a:t>19</a:t>
            </a:fld>
            <a:endParaRPr lang="en-US" smtClean="0"/>
          </a:p>
        </p:txBody>
      </p:sp>
      <p:sp>
        <p:nvSpPr>
          <p:cNvPr id="108547" name="Rectangle 2"/>
          <p:cNvSpPr>
            <a:spLocks noGrp="1" noRot="1" noChangeAspect="1" noChangeArrowheads="1" noTextEdit="1"/>
          </p:cNvSpPr>
          <p:nvPr>
            <p:ph type="sldImg"/>
          </p:nvPr>
        </p:nvSpPr>
        <p:spPr>
          <a:xfrm>
            <a:off x="1558925" y="650875"/>
            <a:ext cx="3748088" cy="2811463"/>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559179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558925" y="650875"/>
            <a:ext cx="3748088" cy="2811463"/>
          </a:xfrm>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Each variable is measured as an annual average over the period 2000-2010.  </a:t>
            </a:r>
          </a:p>
          <a:p>
            <a:endParaRPr lang="en-US" dirty="0" smtClean="0"/>
          </a:p>
          <a:p>
            <a:r>
              <a:rPr lang="en-US" dirty="0" smtClean="0"/>
              <a:t>The strong positive correlation is evidence for the quantity theory of money. </a:t>
            </a:r>
          </a:p>
          <a:p>
            <a:endParaRPr lang="en-US" dirty="0" smtClean="0"/>
          </a:p>
          <a:p>
            <a:r>
              <a:rPr lang="en-US" dirty="0" smtClean="0"/>
              <a:t>Source:</a:t>
            </a:r>
          </a:p>
          <a:p>
            <a:r>
              <a:rPr lang="en-US" sz="1200" b="0" i="1" u="none" strike="noStrike" kern="1200" dirty="0" smtClean="0">
                <a:solidFill>
                  <a:schemeClr val="tx1"/>
                </a:solidFill>
                <a:effectLst/>
                <a:latin typeface="Arial" charset="0"/>
                <a:ea typeface="+mn-ea"/>
                <a:cs typeface="+mn-cs"/>
              </a:rPr>
              <a:t>Money Supply Data - </a:t>
            </a:r>
            <a:r>
              <a:rPr lang="en-US" sz="1200" b="0" i="0" u="none" strike="noStrike" kern="1200" dirty="0" smtClean="0">
                <a:solidFill>
                  <a:schemeClr val="tx1"/>
                </a:solidFill>
                <a:effectLst/>
                <a:latin typeface="Arial" charset="0"/>
                <a:ea typeface="+mn-ea"/>
                <a:cs typeface="+mn-cs"/>
              </a:rPr>
              <a:t>www.imf.org &gt; Data &gt; International Financial Statistics (IFS)</a:t>
            </a:r>
            <a:r>
              <a:rPr lang="en-US" dirty="0" smtClean="0"/>
              <a:t> </a:t>
            </a:r>
          </a:p>
          <a:p>
            <a:r>
              <a:rPr lang="en-US" sz="1200" b="0" i="1" u="none" strike="noStrike" kern="1200" dirty="0" smtClean="0">
                <a:solidFill>
                  <a:schemeClr val="tx1"/>
                </a:solidFill>
                <a:effectLst/>
                <a:latin typeface="Arial" charset="0"/>
                <a:ea typeface="+mn-ea"/>
                <a:cs typeface="+mn-cs"/>
              </a:rPr>
              <a:t>Inflation Data</a:t>
            </a:r>
            <a:r>
              <a:rPr lang="en-US" sz="1200" b="0" i="0" u="none" strike="noStrike" kern="1200" dirty="0" smtClean="0">
                <a:solidFill>
                  <a:schemeClr val="tx1"/>
                </a:solidFill>
                <a:effectLst/>
                <a:latin typeface="Arial" charset="0"/>
                <a:ea typeface="+mn-ea"/>
                <a:cs typeface="+mn-cs"/>
              </a:rPr>
              <a:t> - www.imf.org &gt; Data &gt; World Economic Outlook</a:t>
            </a:r>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7E851E7E-678C-4B38-9FA9-DFC9EFD119FE}" type="slidenum">
              <a:rPr lang="en-US">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698324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558925" y="650875"/>
            <a:ext cx="3748088" cy="2811463"/>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source:  </a:t>
            </a:r>
          </a:p>
          <a:p>
            <a:r>
              <a:rPr lang="en-US" dirty="0" smtClean="0"/>
              <a:t>Federal Reserve Bank of St. Louis</a:t>
            </a:r>
          </a:p>
          <a:p>
            <a:r>
              <a:rPr lang="en-US" dirty="0" smtClean="0"/>
              <a:t>http://research.stlouisfed.org/fred2/</a:t>
            </a:r>
          </a:p>
          <a:p>
            <a:r>
              <a:rPr lang="en-US" dirty="0" smtClean="0"/>
              <a:t>M2SL (percent change from year ago, quarterly aggregation method average)</a:t>
            </a:r>
          </a:p>
          <a:p>
            <a:r>
              <a:rPr lang="en-US" dirty="0" smtClean="0"/>
              <a:t>GDPDEF (percent change from year ago)</a:t>
            </a:r>
          </a:p>
          <a:p>
            <a:endParaRPr lang="en-US" dirty="0" smtClean="0"/>
          </a:p>
        </p:txBody>
      </p:sp>
      <p:sp>
        <p:nvSpPr>
          <p:cNvPr id="4" name="Slide Number Placeholder 3"/>
          <p:cNvSpPr>
            <a:spLocks noGrp="1"/>
          </p:cNvSpPr>
          <p:nvPr>
            <p:ph type="sldNum" sz="quarter" idx="5"/>
          </p:nvPr>
        </p:nvSpPr>
        <p:spPr/>
        <p:txBody>
          <a:bodyPr/>
          <a:lstStyle/>
          <a:p>
            <a:pPr>
              <a:defRPr/>
            </a:pPr>
            <a:fld id="{11ACC2A1-195F-4631-8B46-BA9CF34B543D}" type="slidenum">
              <a:rPr lang="en-US">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744559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558925" y="650875"/>
            <a:ext cx="3748088" cy="2811463"/>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quantity theory of money is intended to explain the long-run relation of inflation and money growth, not the short-run relation.  In the long run, inflation and money growth are positively related, as the theory predicts.  </a:t>
            </a:r>
          </a:p>
          <a:p>
            <a:endParaRPr lang="en-US" dirty="0" smtClean="0"/>
          </a:p>
          <a:p>
            <a:r>
              <a:rPr lang="en-US" dirty="0" smtClean="0"/>
              <a:t>(In the short run, however, inflation and money growth appear highly </a:t>
            </a:r>
            <a:r>
              <a:rPr lang="en-US" i="1" u="none" dirty="0" smtClean="0"/>
              <a:t>negatively</a:t>
            </a:r>
            <a:r>
              <a:rPr lang="en-US" dirty="0" smtClean="0"/>
              <a:t> correlated!  One possible reason is that the causality is reversed in the short run:  when inflation rises – or is expected to rise – the Fed cuts back on money growth.  If the economy slumps and inflation falls, the Fed increases money growth.  </a:t>
            </a:r>
          </a:p>
          <a:p>
            <a:r>
              <a:rPr lang="en-US" dirty="0" smtClean="0"/>
              <a:t>source:  </a:t>
            </a:r>
          </a:p>
          <a:p>
            <a:r>
              <a:rPr lang="en-US" dirty="0" smtClean="0"/>
              <a:t>Federal Reserve Bank of St. Louis</a:t>
            </a:r>
          </a:p>
          <a:p>
            <a:r>
              <a:rPr lang="en-US" dirty="0" smtClean="0"/>
              <a:t>http://research.stlouisfed.org/fred2/</a:t>
            </a:r>
          </a:p>
          <a:p>
            <a:r>
              <a:rPr lang="en-US" dirty="0" smtClean="0"/>
              <a:t>M2SL (percent change from year ago, quarterly aggregation method average)</a:t>
            </a:r>
          </a:p>
          <a:p>
            <a:r>
              <a:rPr lang="en-US" dirty="0" smtClean="0"/>
              <a:t>GDPDEF (percent change from year ago)</a:t>
            </a:r>
          </a:p>
          <a:p>
            <a:endParaRPr lang="en-US" dirty="0" smtClean="0"/>
          </a:p>
        </p:txBody>
      </p:sp>
      <p:sp>
        <p:nvSpPr>
          <p:cNvPr id="4" name="Slide Number Placeholder 3"/>
          <p:cNvSpPr>
            <a:spLocks noGrp="1"/>
          </p:cNvSpPr>
          <p:nvPr>
            <p:ph type="sldNum" sz="quarter" idx="5"/>
          </p:nvPr>
        </p:nvSpPr>
        <p:spPr/>
        <p:txBody>
          <a:bodyPr/>
          <a:lstStyle/>
          <a:p>
            <a:pPr>
              <a:defRPr/>
            </a:pPr>
            <a:fld id="{11ACC2A1-195F-4631-8B46-BA9CF34B543D}" type="slidenum">
              <a:rPr lang="en-US">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218693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13CCF5A-3847-4908-9A01-33CB02852AE9}" type="slidenum">
              <a:rPr lang="en-US" smtClean="0"/>
              <a:pPr/>
              <a:t>23</a:t>
            </a:fld>
            <a:endParaRPr lang="en-US" smtClean="0"/>
          </a:p>
        </p:txBody>
      </p:sp>
      <p:sp>
        <p:nvSpPr>
          <p:cNvPr id="112644" name="Rectangle 3"/>
          <p:cNvSpPr>
            <a:spLocks noGrp="1" noChangeArrowheads="1"/>
          </p:cNvSpPr>
          <p:nvPr>
            <p:ph type="body" idx="1"/>
          </p:nvPr>
        </p:nvSpPr>
        <p:spPr/>
        <p:txBody>
          <a:bodyPr/>
          <a:lstStyle/>
          <a:p>
            <a:endParaRPr lang="en-US" dirty="0" smtClean="0"/>
          </a:p>
          <a:p>
            <a:r>
              <a:rPr lang="en-US" dirty="0" smtClean="0"/>
              <a:t>In the U.S., </a:t>
            </a:r>
            <a:r>
              <a:rPr lang="en-US" dirty="0" err="1" smtClean="0"/>
              <a:t>seigniorage</a:t>
            </a:r>
            <a:r>
              <a:rPr lang="en-US" dirty="0" smtClean="0"/>
              <a:t> accounts for only about 3% of total government revenue.  In Italy and Greece, </a:t>
            </a:r>
            <a:r>
              <a:rPr lang="en-US" dirty="0" err="1" smtClean="0"/>
              <a:t>seigniorage</a:t>
            </a:r>
            <a:r>
              <a:rPr lang="en-US" dirty="0" smtClean="0"/>
              <a:t> has often been more than 10% of total revenue.  In countries experiencing hyperinflation, </a:t>
            </a:r>
            <a:r>
              <a:rPr lang="en-US" dirty="0" err="1" smtClean="0"/>
              <a:t>seigniorage</a:t>
            </a:r>
            <a:r>
              <a:rPr lang="en-US" dirty="0" smtClean="0"/>
              <a:t> is often the government’s main source of revenue, and the need to print money to finance government expenditure is a primary cause of hyperinflation.  </a:t>
            </a:r>
          </a:p>
          <a:p>
            <a:endParaRPr lang="en-US" dirty="0" smtClean="0"/>
          </a:p>
          <a:p>
            <a:r>
              <a:rPr lang="en-US" dirty="0" smtClean="0"/>
              <a:t>See Case Study on p.109 “Paying for the American Revolution.”</a:t>
            </a:r>
          </a:p>
          <a:p>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897638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E4BD2FD-2294-45F6-8E7A-C5217701EDF7}" type="slidenum">
              <a:rPr lang="en-US" smtClean="0"/>
              <a:pPr/>
              <a:t>24</a:t>
            </a:fld>
            <a:endParaRPr lang="en-US" smtClean="0"/>
          </a:p>
        </p:txBody>
      </p:sp>
      <p:sp>
        <p:nvSpPr>
          <p:cNvPr id="113668" name="Rectangle 3"/>
          <p:cNvSpPr>
            <a:spLocks noGrp="1" noChangeArrowheads="1"/>
          </p:cNvSpPr>
          <p:nvPr>
            <p:ph type="body" idx="1"/>
          </p:nvPr>
        </p:nvSpPr>
        <p:spPr/>
        <p:txBody>
          <a:bodyPr/>
          <a:lstStyle/>
          <a:p>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026523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7AA987E-A98A-4084-A113-248C7AD3B50C}" type="slidenum">
              <a:rPr lang="en-US" smtClean="0"/>
              <a:pPr/>
              <a:t>25</a:t>
            </a:fld>
            <a:endParaRPr lang="en-US" smtClean="0"/>
          </a:p>
        </p:txBody>
      </p:sp>
      <p:sp>
        <p:nvSpPr>
          <p:cNvPr id="114692" name="Rectangle 3"/>
          <p:cNvSpPr>
            <a:spLocks noGrp="1" noChangeArrowheads="1"/>
          </p:cNvSpPr>
          <p:nvPr>
            <p:ph type="body" idx="1"/>
          </p:nvPr>
        </p:nvSpPr>
        <p:spPr/>
        <p:txBody>
          <a:bodyPr/>
          <a:lstStyle/>
          <a:p>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955283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558925" y="650875"/>
            <a:ext cx="3748088" cy="2811463"/>
          </a:xfrm>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data are consistent with the Fisher effect:  inflation and the nominal interest rate are very highly correlated.  </a:t>
            </a:r>
          </a:p>
          <a:p>
            <a:endParaRPr lang="en-US" dirty="0" smtClean="0"/>
          </a:p>
          <a:p>
            <a:r>
              <a:rPr lang="en-US" dirty="0" smtClean="0"/>
              <a:t>That</a:t>
            </a:r>
            <a:r>
              <a:rPr lang="en-US" baseline="0" dirty="0" smtClean="0"/>
              <a:t> </a:t>
            </a:r>
            <a:r>
              <a:rPr lang="en-US" dirty="0" smtClean="0"/>
              <a:t>they are not </a:t>
            </a:r>
            <a:r>
              <a:rPr lang="en-US" i="1" u="none" dirty="0" smtClean="0"/>
              <a:t>perfectly</a:t>
            </a:r>
            <a:r>
              <a:rPr lang="en-US" dirty="0" smtClean="0"/>
              <a:t> correlated does not contradict the Fisher effect.  Over time, the saving and investment curves (see Chapter 3) move around, changing the real interest rate, which, in turn, causes the nominal interest rate to change for a given value of inflation.  </a:t>
            </a:r>
          </a:p>
          <a:p>
            <a:endParaRPr lang="en-US" dirty="0" smtClean="0"/>
          </a:p>
          <a:p>
            <a:r>
              <a:rPr lang="en-US" dirty="0" smtClean="0"/>
              <a:t>About the data:</a:t>
            </a:r>
          </a:p>
          <a:p>
            <a:r>
              <a:rPr lang="en-US" dirty="0" smtClean="0"/>
              <a:t>The inflation rate is the percentage change in the CPI from 12 months earlier.  </a:t>
            </a:r>
          </a:p>
          <a:p>
            <a:r>
              <a:rPr lang="en-US" dirty="0" smtClean="0"/>
              <a:t>(CPIAUCSL, monthly, percent change from year ago)</a:t>
            </a:r>
          </a:p>
          <a:p>
            <a:r>
              <a:rPr lang="en-US" dirty="0" smtClean="0"/>
              <a:t>The nominal interest rate is the 3-month Treasury bill rate in the secondary market (TB3MS, monthly)</a:t>
            </a:r>
          </a:p>
          <a:p>
            <a:r>
              <a:rPr lang="en-US" dirty="0" smtClean="0"/>
              <a:t>Data obtained from http://research.stlouisfed.org/fred2/</a:t>
            </a:r>
          </a:p>
          <a:p>
            <a:endParaRPr lang="en-US" dirty="0" smtClean="0"/>
          </a:p>
        </p:txBody>
      </p:sp>
      <p:sp>
        <p:nvSpPr>
          <p:cNvPr id="4" name="Slide Number Placeholder 3"/>
          <p:cNvSpPr>
            <a:spLocks noGrp="1"/>
          </p:cNvSpPr>
          <p:nvPr>
            <p:ph type="sldNum" sz="quarter" idx="5"/>
          </p:nvPr>
        </p:nvSpPr>
        <p:spPr/>
        <p:txBody>
          <a:bodyPr/>
          <a:lstStyle/>
          <a:p>
            <a:pPr>
              <a:defRPr/>
            </a:pPr>
            <a:fld id="{2CDA4EF7-1187-4C72-A041-5604B537B20E}" type="slidenum">
              <a:rPr lang="en-US">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2196492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389B57-02A7-9A43-A72F-2C03C426D46C}" type="slidenum">
              <a:rPr lang="en-US" sz="1200">
                <a:solidFill>
                  <a:srgbClr val="000000"/>
                </a:solidFill>
              </a:rPr>
              <a:pPr eaLnBrk="1" hangingPunct="1"/>
              <a:t>27</a:t>
            </a:fld>
            <a:endParaRPr lang="en-US" sz="1200">
              <a:solidFill>
                <a:srgbClr val="000000"/>
              </a:solidFill>
            </a:endParaRPr>
          </a:p>
        </p:txBody>
      </p:sp>
    </p:spTree>
    <p:extLst>
      <p:ext uri="{BB962C8B-B14F-4D97-AF65-F5344CB8AC3E}">
        <p14:creationId xmlns:p14="http://schemas.microsoft.com/office/powerpoint/2010/main" val="1229931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558925" y="650875"/>
            <a:ext cx="3748088" cy="2811463"/>
          </a:xfrm>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dirty="0" smtClean="0">
                <a:solidFill>
                  <a:schemeClr val="tx1"/>
                </a:solidFill>
                <a:effectLst/>
                <a:latin typeface="Arial" charset="0"/>
                <a:ea typeface="+mn-ea"/>
                <a:cs typeface="+mn-cs"/>
              </a:rPr>
              <a:t>Sources:</a:t>
            </a:r>
            <a:r>
              <a:rPr lang="en-US" dirty="0" smtClean="0"/>
              <a:t> </a:t>
            </a:r>
          </a:p>
          <a:p>
            <a:r>
              <a:rPr lang="en-US" sz="1200" b="0" i="0" u="none" strike="noStrike" kern="1200" dirty="0" smtClean="0">
                <a:solidFill>
                  <a:schemeClr val="tx1"/>
                </a:solidFill>
                <a:effectLst/>
                <a:latin typeface="Arial" charset="0"/>
                <a:ea typeface="+mn-ea"/>
                <a:cs typeface="+mn-cs"/>
              </a:rPr>
              <a:t>Interest Rate Data - www.imf.org &gt; Data &gt; International Financial Statistics (IFS)</a:t>
            </a:r>
            <a:r>
              <a:rPr lang="en-US" dirty="0" smtClean="0"/>
              <a:t> </a:t>
            </a:r>
          </a:p>
          <a:p>
            <a:r>
              <a:rPr lang="en-US" sz="1200" b="0" i="0" u="none" strike="noStrike" kern="1200" dirty="0" smtClean="0">
                <a:solidFill>
                  <a:schemeClr val="tx1"/>
                </a:solidFill>
                <a:effectLst/>
                <a:latin typeface="Arial" charset="0"/>
                <a:ea typeface="+mn-ea"/>
                <a:cs typeface="+mn-cs"/>
              </a:rPr>
              <a:t>Inflation Data - www.imf.org &gt; Data &gt; World Economic Outlook</a:t>
            </a:r>
            <a:r>
              <a:rPr lang="en-US" dirty="0" smtClean="0"/>
              <a:t> </a:t>
            </a:r>
          </a:p>
          <a:p>
            <a:endParaRPr lang="en-US" dirty="0" smtClean="0"/>
          </a:p>
          <a:p>
            <a:r>
              <a:rPr lang="en-US" dirty="0" smtClean="0"/>
              <a:t>Each variable is measured as an annual average over 2000-2010.  </a:t>
            </a:r>
          </a:p>
          <a:p>
            <a:r>
              <a:rPr lang="en-US" dirty="0" smtClean="0"/>
              <a:t>The nominal interest rate is the rate on short-term government debt. </a:t>
            </a:r>
          </a:p>
        </p:txBody>
      </p:sp>
      <p:sp>
        <p:nvSpPr>
          <p:cNvPr id="4" name="Slide Number Placeholder 3"/>
          <p:cNvSpPr>
            <a:spLocks noGrp="1"/>
          </p:cNvSpPr>
          <p:nvPr>
            <p:ph type="sldNum" sz="quarter" idx="5"/>
          </p:nvPr>
        </p:nvSpPr>
        <p:spPr/>
        <p:txBody>
          <a:bodyPr/>
          <a:lstStyle/>
          <a:p>
            <a:pPr>
              <a:defRPr/>
            </a:pPr>
            <a:fld id="{AE531E1B-959A-463E-BC22-5FC24A9E6F35}" type="slidenum">
              <a:rPr lang="en-US">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118492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558925" y="650875"/>
            <a:ext cx="3748088" cy="2811463"/>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11ACC2A1-195F-4631-8B46-BA9CF34B543D}" type="slidenum">
              <a:rPr lang="en-US">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696263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29</a:t>
            </a:fld>
            <a:endParaRPr lang="en-US"/>
          </a:p>
        </p:txBody>
      </p:sp>
    </p:spTree>
    <p:extLst>
      <p:ext uri="{BB962C8B-B14F-4D97-AF65-F5344CB8AC3E}">
        <p14:creationId xmlns:p14="http://schemas.microsoft.com/office/powerpoint/2010/main" val="4188594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pPr algn="ctr"/>
            <a:r>
              <a:rPr lang="en-US" b="1" dirty="0" smtClean="0"/>
              <a:t>Answers,</a:t>
            </a:r>
            <a:r>
              <a:rPr lang="en-US" b="1" baseline="0" dirty="0" smtClean="0"/>
              <a:t> </a:t>
            </a:r>
            <a:r>
              <a:rPr lang="en-US" b="1" dirty="0" smtClean="0"/>
              <a:t>the details:</a:t>
            </a:r>
          </a:p>
          <a:p>
            <a:pPr marL="228600" indent="-228600">
              <a:buAutoNum type="alphaLcPeriod"/>
            </a:pPr>
            <a:r>
              <a:rPr lang="en-US" dirty="0" smtClean="0"/>
              <a:t>First, we need to find </a:t>
            </a:r>
            <a:r>
              <a:rPr lang="en-US" dirty="0" smtClean="0">
                <a:sym typeface="Symbol" pitchFamily="18" charset="2"/>
              </a:rPr>
              <a:t>.  </a:t>
            </a:r>
          </a:p>
          <a:p>
            <a:r>
              <a:rPr lang="en-US" dirty="0" smtClean="0">
                <a:sym typeface="Symbol" pitchFamily="18" charset="2"/>
              </a:rPr>
              <a:t>Constant velocity implies  = (M/M) - (Y/Y) = 5 – 2 = 3.   </a:t>
            </a:r>
          </a:p>
          <a:p>
            <a:r>
              <a:rPr lang="en-US" dirty="0" smtClean="0">
                <a:sym typeface="Symbol" pitchFamily="18" charset="2"/>
              </a:rPr>
              <a:t>Then, </a:t>
            </a:r>
            <a:r>
              <a:rPr lang="en-US" dirty="0" smtClean="0"/>
              <a:t>i = r + </a:t>
            </a:r>
            <a:r>
              <a:rPr lang="en-US" dirty="0" smtClean="0">
                <a:sym typeface="Symbol" pitchFamily="18" charset="2"/>
              </a:rPr>
              <a:t> = 4 + 3 = 7.  </a:t>
            </a:r>
          </a:p>
          <a:p>
            <a:endParaRPr lang="en-US" dirty="0" smtClean="0">
              <a:sym typeface="Symbol" pitchFamily="18" charset="2"/>
            </a:endParaRPr>
          </a:p>
          <a:p>
            <a:r>
              <a:rPr lang="en-US" dirty="0" smtClean="0">
                <a:sym typeface="Symbol" pitchFamily="18" charset="2"/>
              </a:rPr>
              <a:t>b.  Changes in the money growth rate do not affect real GDP or its growth rate.  So, a two-point increase in money growth causes a two-point increase in inflation.  According to the Fisher effect, the nominal interest rate should rise by the increase in inflation:  two points (from i = 7 to i = 9).  </a:t>
            </a:r>
          </a:p>
          <a:p>
            <a:endParaRPr lang="en-US" dirty="0" smtClean="0">
              <a:sym typeface="Symbol" pitchFamily="18" charset="2"/>
            </a:endParaRPr>
          </a:p>
          <a:p>
            <a:r>
              <a:rPr lang="en-US" dirty="0" smtClean="0">
                <a:sym typeface="Symbol" pitchFamily="18" charset="2"/>
              </a:rPr>
              <a:t>c.  = (M/M) – (Y/Y).  If (Y/Y) falls by 1 point, then  will increase by 1 point; the </a:t>
            </a:r>
            <a:r>
              <a:rPr lang="en-US" dirty="0" smtClean="0">
                <a:sym typeface="Symbol" pitchFamily="18" charset="2"/>
              </a:rPr>
              <a:t>CB </a:t>
            </a:r>
            <a:r>
              <a:rPr lang="en-US" dirty="0" smtClean="0">
                <a:sym typeface="Symbol" pitchFamily="18" charset="2"/>
              </a:rPr>
              <a:t>can prevent this by reducing (M/M) by 1 point.   Intuition:  With slower growth in the economy, the volume of transactions will be growing more slowly, which means that the need for new money will grow more slowly. </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30</a:t>
            </a:fld>
            <a:endParaRPr lang="en-US"/>
          </a:p>
        </p:txBody>
      </p:sp>
    </p:spTree>
    <p:extLst>
      <p:ext uri="{BB962C8B-B14F-4D97-AF65-F5344CB8AC3E}">
        <p14:creationId xmlns:p14="http://schemas.microsoft.com/office/powerpoint/2010/main" val="1492946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3F6AC1E-235A-4763-A56F-9AACBD06EFA0}" type="slidenum">
              <a:rPr lang="en-US" smtClean="0"/>
              <a:pPr/>
              <a:t>31</a:t>
            </a:fld>
            <a:endParaRPr lang="en-US" smtClean="0"/>
          </a:p>
        </p:txBody>
      </p:sp>
      <p:sp>
        <p:nvSpPr>
          <p:cNvPr id="136196" name="Rectangle 3"/>
          <p:cNvSpPr>
            <a:spLocks noGrp="1" noChangeArrowheads="1"/>
          </p:cNvSpPr>
          <p:nvPr>
            <p:ph type="body" idx="1"/>
          </p:nvPr>
        </p:nvSpPr>
        <p:spPr/>
        <p:txBody>
          <a:bodyPr/>
          <a:lstStyle/>
          <a:p>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991261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2B749C-F783-8B42-AFEA-175AD853EA5F}" type="slidenum">
              <a:rPr lang="en-US" sz="1200"/>
              <a:pPr eaLnBrk="1" hangingPunct="1"/>
              <a:t>32</a:t>
            </a:fld>
            <a:endParaRPr lang="en-US" sz="1200"/>
          </a:p>
        </p:txBody>
      </p:sp>
      <p:sp>
        <p:nvSpPr>
          <p:cNvPr id="120834" name="Rectangle 2"/>
          <p:cNvSpPr>
            <a:spLocks noGrp="1" noRot="1" noChangeAspect="1" noChangeArrowheads="1" noTextEdit="1"/>
          </p:cNvSpPr>
          <p:nvPr>
            <p:ph type="sldImg"/>
          </p:nvPr>
        </p:nvSpPr>
        <p:spPr>
          <a:xfrm>
            <a:off x="1558925" y="650875"/>
            <a:ext cx="3748088" cy="2811463"/>
          </a:xfrm>
          <a:ln/>
        </p:spPr>
      </p:sp>
      <p:sp>
        <p:nvSpPr>
          <p:cNvPr id="12083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concept of </a:t>
            </a:r>
            <a:r>
              <a:rPr lang="ja-JP" altLang="en-US"/>
              <a:t>“</a:t>
            </a:r>
            <a:r>
              <a:rPr lang="en-US" altLang="ja-JP"/>
              <a:t>money demand</a:t>
            </a:r>
            <a:r>
              <a:rPr lang="ja-JP" altLang="en-US"/>
              <a:t>”</a:t>
            </a:r>
            <a:r>
              <a:rPr lang="en-US" altLang="ja-JP"/>
              <a:t> can be a bit awkward for students the first time they learn it.  A good way to explain it is to imagine that a consumer has a certain amount of wealth, which is divided between money and other assets.  The other assets typically generate some type of income (e.g. interest income in the case of bonds), but are much less liquid than money.  There is therefore a trade-off:  the more money the consumer holds in his portfolio, the more interest income he foregoes;  the less money he holds, the more interest income he makes, but the less liquid is his portfolio.  </a:t>
            </a:r>
          </a:p>
          <a:p>
            <a:endParaRPr lang="en-US"/>
          </a:p>
          <a:p>
            <a:r>
              <a:rPr lang="en-US"/>
              <a:t>With this for background, a consumer</a:t>
            </a:r>
            <a:r>
              <a:rPr lang="ja-JP" altLang="en-US"/>
              <a:t>’</a:t>
            </a:r>
            <a:r>
              <a:rPr lang="en-US" altLang="ja-JP"/>
              <a:t>s </a:t>
            </a:r>
            <a:r>
              <a:rPr lang="ja-JP" altLang="en-US"/>
              <a:t>“</a:t>
            </a:r>
            <a:r>
              <a:rPr lang="en-US" altLang="ja-JP"/>
              <a:t>money demand</a:t>
            </a:r>
            <a:r>
              <a:rPr lang="ja-JP" altLang="en-US"/>
              <a:t>”</a:t>
            </a:r>
            <a:r>
              <a:rPr lang="en-US" altLang="ja-JP"/>
              <a:t> refers to the fraction of his wealth he would like to hold in the form of money (as opposed to less-liquid income-generating assets like bonds).  </a:t>
            </a:r>
          </a:p>
          <a:p>
            <a:endParaRPr lang="en-US"/>
          </a:p>
          <a:p>
            <a:endParaRPr lang="en-US"/>
          </a:p>
        </p:txBody>
      </p:sp>
    </p:spTree>
    <p:extLst>
      <p:ext uri="{BB962C8B-B14F-4D97-AF65-F5344CB8AC3E}">
        <p14:creationId xmlns:p14="http://schemas.microsoft.com/office/powerpoint/2010/main" val="1679480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09C32BF-7851-4A2F-91BE-2EB6569DD76F}" type="slidenum">
              <a:rPr lang="en-US" smtClean="0"/>
              <a:pPr/>
              <a:t>33</a:t>
            </a:fld>
            <a:endParaRPr lang="en-US" smtClean="0"/>
          </a:p>
        </p:txBody>
      </p:sp>
      <p:sp>
        <p:nvSpPr>
          <p:cNvPr id="121860" name="Rectangle 3"/>
          <p:cNvSpPr>
            <a:spLocks noGrp="1" noChangeArrowheads="1"/>
          </p:cNvSpPr>
          <p:nvPr>
            <p:ph type="body" idx="1"/>
          </p:nvPr>
        </p:nvSpPr>
        <p:spPr/>
        <p:txBody>
          <a:bodyPr/>
          <a:lstStyle/>
          <a:p>
            <a:r>
              <a:rPr lang="en-US" dirty="0" smtClean="0"/>
              <a:t>An increase in the nominal interest rate represents the increase in the opportunity cost of holding money rather than bonds, and would motivate the typical consumer to hold less of his wealth in the form of money, and more in the form of bonds (or other interest-earning assets).  </a:t>
            </a:r>
          </a:p>
          <a:p>
            <a:endParaRPr lang="en-US" dirty="0" smtClean="0"/>
          </a:p>
          <a:p>
            <a:r>
              <a:rPr lang="en-US" dirty="0" smtClean="0"/>
              <a:t>An increase in real income (other things equal) causes an increase in the consumer’s consumption and therefore spending.  To facilitate this extra spending, the consumer will require more money.  Thus, the consumer would like a larger fraction of his wealth to be in the form of money (rather than bonds, etc.).  This might involve redeeming/selling. some of his bonds.  Or it might simply involve holding the additional income in the form of money rather than putting it into bonds.  </a:t>
            </a:r>
          </a:p>
          <a:p>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675689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9F5194B-9246-442E-B467-C640F55FA04A}" type="slidenum">
              <a:rPr lang="en-US" smtClean="0"/>
              <a:pPr eaLnBrk="1" hangingPunct="1"/>
              <a:t>34</a:t>
            </a:fld>
            <a:endParaRPr lang="en-US" smtClean="0"/>
          </a:p>
        </p:txBody>
      </p:sp>
      <p:sp>
        <p:nvSpPr>
          <p:cNvPr id="122883" name="Rectangle 2"/>
          <p:cNvSpPr>
            <a:spLocks noGrp="1" noRot="1" noChangeAspect="1" noChangeArrowheads="1" noTextEdit="1"/>
          </p:cNvSpPr>
          <p:nvPr>
            <p:ph type="sldImg"/>
          </p:nvPr>
        </p:nvSpPr>
        <p:spPr>
          <a:xfrm>
            <a:off x="1558925" y="650875"/>
            <a:ext cx="3748088" cy="2811463"/>
          </a:xfrm>
          <a:ln/>
        </p:spPr>
      </p:sp>
      <p:sp>
        <p:nvSpPr>
          <p:cNvPr id="1228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00569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8AAC26-87D9-453D-A02F-E791FDCF1CBF}" type="slidenum">
              <a:rPr lang="en-US" smtClean="0"/>
              <a:pPr eaLnBrk="1" hangingPunct="1"/>
              <a:t>35</a:t>
            </a:fld>
            <a:endParaRPr lang="en-US" smtClean="0"/>
          </a:p>
        </p:txBody>
      </p:sp>
      <p:sp>
        <p:nvSpPr>
          <p:cNvPr id="123907" name="Rectangle 2"/>
          <p:cNvSpPr>
            <a:spLocks noGrp="1" noRot="1" noChangeAspect="1" noChangeArrowheads="1" noTextEdit="1"/>
          </p:cNvSpPr>
          <p:nvPr>
            <p:ph type="sldImg"/>
          </p:nvPr>
        </p:nvSpPr>
        <p:spPr>
          <a:xfrm>
            <a:off x="1558925" y="650875"/>
            <a:ext cx="3748088" cy="281146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74467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1B1684C-B37C-4C39-AECA-52CCA6A0886E}" type="slidenum">
              <a:rPr lang="en-US" smtClean="0"/>
              <a:pPr/>
              <a:t>36</a:t>
            </a:fld>
            <a:endParaRPr lang="en-US" smtClean="0"/>
          </a:p>
        </p:txBody>
      </p:sp>
      <p:sp>
        <p:nvSpPr>
          <p:cNvPr id="124932" name="Rectangle 3"/>
          <p:cNvSpPr>
            <a:spLocks noGrp="1" noChangeArrowheads="1"/>
          </p:cNvSpPr>
          <p:nvPr>
            <p:ph type="body" idx="1"/>
          </p:nvPr>
        </p:nvSpPr>
        <p:spPr/>
        <p:txBody>
          <a:bodyPr/>
          <a:lstStyle/>
          <a:p>
            <a:r>
              <a:rPr lang="en-US" dirty="0" smtClean="0"/>
              <a:t>Again, it is very important for students to learn the logical order in which variables are determined.  I.e., we do not need to know P in order to determine Y.  We do need to know Y in order to determine L, and we need to know L and M in order to determine P.  </a:t>
            </a:r>
          </a:p>
          <a:p>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2037069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6622288-760B-49A7-8A9E-4273BF358269}" type="slidenum">
              <a:rPr lang="en-US" smtClean="0"/>
              <a:pPr/>
              <a:t>37</a:t>
            </a:fld>
            <a:endParaRPr lang="en-US" smtClean="0"/>
          </a:p>
        </p:txBody>
      </p:sp>
      <p:sp>
        <p:nvSpPr>
          <p:cNvPr id="125956" name="Rectangle 3"/>
          <p:cNvSpPr>
            <a:spLocks noGrp="1" noChangeArrowheads="1"/>
          </p:cNvSpPr>
          <p:nvPr>
            <p:ph type="body" idx="1"/>
          </p:nvPr>
        </p:nvSpPr>
        <p:spPr/>
        <p:txBody>
          <a:bodyPr/>
          <a:lstStyle/>
          <a:p>
            <a:r>
              <a:rPr lang="en-US" dirty="0" smtClean="0"/>
              <a:t>This slide shows the connection between the money market equilibrium condition and the (simpler) quantity theory of money, presented earlier in this chapter.  </a:t>
            </a:r>
          </a:p>
          <a:p>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304304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B434AFF-1D2F-4987-B7E5-A8C520920913}" type="slidenum">
              <a:rPr lang="en-US" smtClean="0"/>
              <a:pPr/>
              <a:t>38</a:t>
            </a:fld>
            <a:endParaRPr lang="en-US" smtClean="0"/>
          </a:p>
        </p:txBody>
      </p:sp>
      <p:sp>
        <p:nvSpPr>
          <p:cNvPr id="126980" name="Rectangle 3"/>
          <p:cNvSpPr>
            <a:spLocks noGrp="1" noChangeArrowheads="1"/>
          </p:cNvSpPr>
          <p:nvPr>
            <p:ph type="body" idx="1"/>
          </p:nvPr>
        </p:nvSpPr>
        <p:spPr/>
        <p:txBody>
          <a:bodyPr/>
          <a:lstStyle/>
          <a:p>
            <a:r>
              <a:rPr lang="en-US" dirty="0" smtClean="0"/>
              <a:t>This slide and the next correspond to the subsection of Chapter 5 entitled “Future Money and Current Prices” on pp.114-116.  </a:t>
            </a:r>
          </a:p>
          <a:p>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93165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558925" y="650875"/>
            <a:ext cx="3748088" cy="2811463"/>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long-run trend behavior of inflation.  We will learn</a:t>
            </a:r>
            <a:r>
              <a:rPr lang="en-US" baseline="0" dirty="0" smtClean="0"/>
              <a:t> a simple theory of inflation over the long run and see that its predictions are very consistent with U.S. and international data.  </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11ACC2A1-195F-4631-8B46-BA9CF34B543D}"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3377649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0052D1-5B21-469C-94DB-AC9DB1E88B97}" type="slidenum">
              <a:rPr lang="en-US" smtClean="0"/>
              <a:pPr eaLnBrk="1" hangingPunct="1"/>
              <a:t>39</a:t>
            </a:fld>
            <a:endParaRPr lang="en-US" smtClean="0"/>
          </a:p>
        </p:txBody>
      </p:sp>
      <p:sp>
        <p:nvSpPr>
          <p:cNvPr id="128003" name="Rectangle 2"/>
          <p:cNvSpPr>
            <a:spLocks noGrp="1" noRot="1" noChangeAspect="1" noChangeArrowheads="1" noTextEdit="1"/>
          </p:cNvSpPr>
          <p:nvPr>
            <p:ph type="sldImg"/>
          </p:nvPr>
        </p:nvSpPr>
        <p:spPr>
          <a:xfrm>
            <a:off x="1558925" y="650875"/>
            <a:ext cx="3748088" cy="2811463"/>
          </a:xfrm>
          <a:ln/>
        </p:spPr>
      </p:sp>
      <p:sp>
        <p:nvSpPr>
          <p:cNvPr id="1280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360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ACF0236-0526-4B26-A7F5-C08809F203B2}" type="slidenum">
              <a:rPr lang="en-US" smtClean="0"/>
              <a:pPr/>
              <a:t>40</a:t>
            </a:fld>
            <a:endParaRPr lang="en-US" smtClean="0"/>
          </a:p>
        </p:txBody>
      </p:sp>
      <p:sp>
        <p:nvSpPr>
          <p:cNvPr id="130052" name="Rectangle 3"/>
          <p:cNvSpPr>
            <a:spLocks noGrp="1" noChangeArrowheads="1"/>
          </p:cNvSpPr>
          <p:nvPr>
            <p:ph type="body" idx="1"/>
          </p:nvPr>
        </p:nvSpPr>
        <p:spPr/>
        <p:txBody>
          <a:bodyPr/>
          <a:lstStyle/>
          <a:p>
            <a:r>
              <a:rPr lang="en-US" dirty="0" smtClean="0"/>
              <a:t>Encourage your students to check out the case study “What economists and the public say about inflation” on p.117.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626083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558925" y="650875"/>
            <a:ext cx="3748088" cy="2811463"/>
          </a:xfrm>
          <a:ln/>
        </p:spPr>
      </p:sp>
      <p:sp>
        <p:nvSpPr>
          <p:cNvPr id="3" name="Notes Placeholder 2"/>
          <p:cNvSpPr>
            <a:spLocks noGrp="1"/>
          </p:cNvSpPr>
          <p:nvPr>
            <p:ph type="body" idx="1"/>
          </p:nvPr>
        </p:nvSpPr>
        <p:spPr/>
        <p:txBody>
          <a:bodyPr>
            <a:normAutofit/>
          </a:bodyPr>
          <a:lstStyle/>
          <a:p>
            <a:pPr>
              <a:lnSpc>
                <a:spcPct val="110000"/>
              </a:lnSpc>
              <a:spcBef>
                <a:spcPts val="0"/>
              </a:spcBef>
              <a:defRPr/>
            </a:pPr>
            <a:endParaRPr lang="en-US" dirty="0" smtClean="0"/>
          </a:p>
          <a:p>
            <a:pPr>
              <a:lnSpc>
                <a:spcPct val="110000"/>
              </a:lnSpc>
              <a:spcBef>
                <a:spcPts val="0"/>
              </a:spcBef>
              <a:defRPr/>
            </a:pPr>
            <a:r>
              <a:rPr lang="en-US" dirty="0" smtClean="0"/>
              <a:t>source:  BLS</a:t>
            </a:r>
          </a:p>
          <a:p>
            <a:pPr>
              <a:lnSpc>
                <a:spcPct val="110000"/>
              </a:lnSpc>
              <a:spcBef>
                <a:spcPts val="0"/>
              </a:spcBef>
              <a:defRPr/>
            </a:pPr>
            <a:r>
              <a:rPr lang="en-US" dirty="0" smtClean="0"/>
              <a:t>Obtained from: </a:t>
            </a:r>
            <a:r>
              <a:rPr lang="en-US" dirty="0" smtClean="0">
                <a:hlinkClick r:id="rId3"/>
              </a:rPr>
              <a:t>http://research.stlouisfed.org/fred2/</a:t>
            </a:r>
            <a:endParaRPr lang="en-US" dirty="0" smtClean="0"/>
          </a:p>
          <a:p>
            <a:pPr>
              <a:lnSpc>
                <a:spcPct val="110000"/>
              </a:lnSpc>
              <a:spcBef>
                <a:spcPts val="0"/>
              </a:spcBef>
              <a:defRPr/>
            </a:pPr>
            <a:r>
              <a:rPr lang="en-US" dirty="0" smtClean="0"/>
              <a:t>AHETPI = average hourly earnings:  total private industries monthly</a:t>
            </a:r>
          </a:p>
          <a:p>
            <a:pPr>
              <a:lnSpc>
                <a:spcPct val="110000"/>
              </a:lnSpc>
              <a:spcBef>
                <a:spcPts val="0"/>
              </a:spcBef>
              <a:defRPr/>
            </a:pPr>
            <a:r>
              <a:rPr lang="en-US" dirty="0" smtClean="0"/>
              <a:t>CPIAUCSL = CPI, all urban consumers, seasonally adjusted</a:t>
            </a:r>
          </a:p>
          <a:p>
            <a:pPr>
              <a:lnSpc>
                <a:spcPct val="110000"/>
              </a:lnSpc>
              <a:spcBef>
                <a:spcPts val="0"/>
              </a:spcBef>
              <a:defRPr/>
            </a:pPr>
            <a:endParaRPr lang="en-US" dirty="0" smtClean="0"/>
          </a:p>
        </p:txBody>
      </p:sp>
      <p:sp>
        <p:nvSpPr>
          <p:cNvPr id="4" name="Slide Number Placeholder 3"/>
          <p:cNvSpPr>
            <a:spLocks noGrp="1"/>
          </p:cNvSpPr>
          <p:nvPr>
            <p:ph type="sldNum" sz="quarter" idx="5"/>
          </p:nvPr>
        </p:nvSpPr>
        <p:spPr/>
        <p:txBody>
          <a:bodyPr/>
          <a:lstStyle/>
          <a:p>
            <a:pPr>
              <a:defRPr/>
            </a:pPr>
            <a:fld id="{4B9CC594-D146-4F15-9A38-0CA57C434BC3}" type="slidenum">
              <a:rPr lang="en-US">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4044863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4C31865-8F89-47D5-91C1-2E72495F5CB0}" type="slidenum">
              <a:rPr lang="en-US" smtClean="0"/>
              <a:pPr eaLnBrk="1" hangingPunct="1"/>
              <a:t>42</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5446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4922D4-DCE0-4F67-9EBB-FA9387F40E9D}" type="slidenum">
              <a:rPr lang="en-US" smtClean="0"/>
              <a:pPr eaLnBrk="1" hangingPunct="1"/>
              <a:t>43</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921370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EC146F6-A209-45CE-A667-F15B4CD5459B}" type="slidenum">
              <a:rPr lang="en-US" smtClean="0"/>
              <a:pPr/>
              <a:t>44</a:t>
            </a:fld>
            <a:endParaRPr lang="en-US" smtClean="0"/>
          </a:p>
        </p:txBody>
      </p:sp>
      <p:sp>
        <p:nvSpPr>
          <p:cNvPr id="134148" name="Rectangle 3"/>
          <p:cNvSpPr>
            <a:spLocks noGrp="1" noChangeArrowheads="1"/>
          </p:cNvSpPr>
          <p:nvPr>
            <p:ph type="body" idx="1"/>
          </p:nvPr>
        </p:nvSpPr>
        <p:spPr/>
        <p:txBody>
          <a:bodyPr/>
          <a:lstStyle/>
          <a:p>
            <a:r>
              <a:rPr lang="en-US" smtClean="0"/>
              <a:t>Thanks to ATMs and internet banking, the shoeleather cost is likely to be very small.  </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7142532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CF251E-5738-4867-8843-CFEAB93CA39F}" type="slidenum">
              <a:rPr lang="en-US" smtClean="0"/>
              <a:pPr eaLnBrk="1" hangingPunct="1"/>
              <a:t>45</a:t>
            </a:fld>
            <a:endParaRPr lang="en-US" smtClean="0"/>
          </a:p>
        </p:txBody>
      </p:sp>
      <p:sp>
        <p:nvSpPr>
          <p:cNvPr id="135171" name="Rectangle 2"/>
          <p:cNvSpPr>
            <a:spLocks noGrp="1" noRot="1" noChangeAspect="1" noChangeArrowheads="1" noTextEdit="1"/>
          </p:cNvSpPr>
          <p:nvPr>
            <p:ph type="sldImg"/>
          </p:nvPr>
        </p:nvSpPr>
        <p:spPr>
          <a:xfrm>
            <a:off x="1558925" y="650875"/>
            <a:ext cx="3748088" cy="2811463"/>
          </a:xfrm>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049559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3173E8-9B47-4105-A3CB-0CFFD1B3F607}" type="slidenum">
              <a:rPr lang="en-US" smtClean="0"/>
              <a:pPr eaLnBrk="1" hangingPunct="1"/>
              <a:t>46</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3082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A57AD7A-B5A1-4772-A4EF-66F198D6457D}" type="slidenum">
              <a:rPr lang="en-US" smtClean="0"/>
              <a:pPr/>
              <a:t>47</a:t>
            </a:fld>
            <a:endParaRPr lang="en-US" smtClean="0"/>
          </a:p>
        </p:txBody>
      </p:sp>
      <p:sp>
        <p:nvSpPr>
          <p:cNvPr id="137220" name="Rectangle 3"/>
          <p:cNvSpPr>
            <a:spLocks noGrp="1" noChangeArrowheads="1"/>
          </p:cNvSpPr>
          <p:nvPr>
            <p:ph type="body" idx="1"/>
          </p:nvPr>
        </p:nvSpPr>
        <p:spPr/>
        <p:txBody>
          <a:bodyPr/>
          <a:lstStyle/>
          <a:p>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788651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60C872-3F55-4B93-9382-B5E4E06DDFD7}" type="slidenum">
              <a:rPr lang="en-US" smtClean="0"/>
              <a:pPr eaLnBrk="1" hangingPunct="1"/>
              <a:t>48</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14400" y="3762375"/>
            <a:ext cx="5029200" cy="4695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ts val="0"/>
              </a:spcBef>
            </a:pPr>
            <a:r>
              <a:rPr lang="en-US" dirty="0" smtClean="0"/>
              <a:t>Examples:</a:t>
            </a:r>
          </a:p>
          <a:p>
            <a:pPr marL="285750" lvl="1" indent="-171450">
              <a:lnSpc>
                <a:spcPct val="105000"/>
              </a:lnSpc>
              <a:spcBef>
                <a:spcPts val="600"/>
              </a:spcBef>
              <a:buFontTx/>
              <a:buChar char="•"/>
            </a:pPr>
            <a:r>
              <a:rPr lang="en-US" dirty="0" smtClean="0"/>
              <a:t>Parents trying to decide how much to save for the future college expenses of their (now) young child.</a:t>
            </a:r>
          </a:p>
          <a:p>
            <a:pPr marL="285750" lvl="1" indent="-171450">
              <a:lnSpc>
                <a:spcPct val="105000"/>
              </a:lnSpc>
              <a:spcBef>
                <a:spcPts val="600"/>
              </a:spcBef>
              <a:buFontTx/>
              <a:buChar char="•"/>
            </a:pPr>
            <a:r>
              <a:rPr lang="en-US" dirty="0" smtClean="0"/>
              <a:t>Thirty-</a:t>
            </a:r>
            <a:r>
              <a:rPr lang="en-US" dirty="0" err="1" smtClean="0"/>
              <a:t>somethings</a:t>
            </a:r>
            <a:r>
              <a:rPr lang="en-US" dirty="0" smtClean="0"/>
              <a:t> trying to decide how much to save for retirement.</a:t>
            </a:r>
          </a:p>
          <a:p>
            <a:pPr marL="285750" lvl="1" indent="-171450">
              <a:lnSpc>
                <a:spcPct val="105000"/>
              </a:lnSpc>
              <a:spcBef>
                <a:spcPts val="600"/>
              </a:spcBef>
              <a:buFontTx/>
              <a:buChar char="•"/>
            </a:pPr>
            <a:r>
              <a:rPr lang="en-US" dirty="0" smtClean="0"/>
              <a:t>The CEO of a big corporation trying to decide whether to build a new factory, which will yield a revenue stream for 20 years or more.  </a:t>
            </a:r>
          </a:p>
        </p:txBody>
      </p:sp>
    </p:spTree>
    <p:extLst>
      <p:ext uri="{BB962C8B-B14F-4D97-AF65-F5344CB8AC3E}">
        <p14:creationId xmlns:p14="http://schemas.microsoft.com/office/powerpoint/2010/main" val="112785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558925" y="650875"/>
            <a:ext cx="3748088" cy="2811463"/>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Source:</a:t>
            </a:r>
            <a:r>
              <a:rPr lang="en-US" baseline="0" dirty="0" smtClean="0"/>
              <a:t> OECD, Consumer prices (MEI), Annual inflation (all items, non-food non-energy)</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11ACC2A1-195F-4631-8B46-BA9CF34B543D}"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5190739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8EE544D-9310-45C3-8B4D-5A975045468B}" type="slidenum">
              <a:rPr lang="en-US" smtClean="0"/>
              <a:pPr/>
              <a:t>49</a:t>
            </a:fld>
            <a:endParaRPr lang="en-US" smtClean="0"/>
          </a:p>
        </p:txBody>
      </p:sp>
      <p:sp>
        <p:nvSpPr>
          <p:cNvPr id="139268" name="Rectangle 3"/>
          <p:cNvSpPr>
            <a:spLocks noGrp="1" noChangeArrowheads="1"/>
          </p:cNvSpPr>
          <p:nvPr>
            <p:ph type="body" idx="1"/>
          </p:nvPr>
        </p:nvSpPr>
        <p:spPr/>
        <p:txBody>
          <a:bodyPr/>
          <a:lstStyle/>
          <a:p>
            <a:r>
              <a:rPr lang="en-US" dirty="0" smtClean="0"/>
              <a:t>Ask students this rhetorical question:  Would it upset you if somebody arbitrarily took wealth away from some people and gave it to others?  </a:t>
            </a:r>
          </a:p>
          <a:p>
            <a:endParaRPr lang="en-US" dirty="0" smtClean="0"/>
          </a:p>
          <a:p>
            <a:r>
              <a:rPr lang="en-US" dirty="0" smtClean="0"/>
              <a:t>This, in effect, is what’s happening when inflation turns out different than expected.  </a:t>
            </a:r>
          </a:p>
          <a:p>
            <a:endParaRPr lang="en-US" dirty="0" smtClean="0"/>
          </a:p>
          <a:p>
            <a:r>
              <a:rPr lang="en-US" dirty="0" smtClean="0"/>
              <a:t>Furthermore, it’s impossible to predict when inflation will turn out higher than expected, when it will be lower, and how big the difference will be.  So, these redistributions of purchasing power are arbitrary and random.  </a:t>
            </a:r>
          </a:p>
          <a:p>
            <a:endParaRPr lang="en-US" dirty="0" smtClean="0"/>
          </a:p>
          <a:p>
            <a:r>
              <a:rPr lang="en-US" dirty="0" smtClean="0"/>
              <a:t>The text gives a simple numerical example on p.119.  </a:t>
            </a:r>
          </a:p>
          <a:p>
            <a:endParaRPr lang="en-US" dirty="0" smtClean="0"/>
          </a:p>
          <a:p>
            <a:r>
              <a:rPr lang="en-US" dirty="0" smtClean="0"/>
              <a:t>(In the short run, when many nominal wages are fixed by contracts, there are transfers of purchasing power between firms and their employees whenever inflation is different than expected when the contract was written and signed.)</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23845647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465602-ABA6-423C-AFB5-E089A897F89D}" type="slidenum">
              <a:rPr lang="en-US" smtClean="0"/>
              <a:pPr eaLnBrk="1" hangingPunct="1"/>
              <a:t>50</a:t>
            </a:fld>
            <a:endParaRPr lang="en-US" smtClean="0"/>
          </a:p>
        </p:txBody>
      </p:sp>
      <p:sp>
        <p:nvSpPr>
          <p:cNvPr id="140291" name="Rectangle 2"/>
          <p:cNvSpPr>
            <a:spLocks noGrp="1" noRot="1" noChangeAspect="1" noChangeArrowheads="1" noTextEdit="1"/>
          </p:cNvSpPr>
          <p:nvPr>
            <p:ph type="sldImg"/>
          </p:nvPr>
        </p:nvSpPr>
        <p:spPr>
          <a:xfrm>
            <a:off x="1558925" y="650875"/>
            <a:ext cx="3748088" cy="2811463"/>
          </a:xfrm>
          <a:ln/>
        </p:spPr>
      </p:sp>
      <p:sp>
        <p:nvSpPr>
          <p:cNvPr id="140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7673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F116C43-429F-4DC5-9053-083B3340D0E3}" type="slidenum">
              <a:rPr lang="en-US" smtClean="0"/>
              <a:pPr/>
              <a:t>51</a:t>
            </a:fld>
            <a:endParaRPr lang="en-US" smtClean="0"/>
          </a:p>
        </p:txBody>
      </p:sp>
      <p:sp>
        <p:nvSpPr>
          <p:cNvPr id="141316" name="Rectangle 3"/>
          <p:cNvSpPr>
            <a:spLocks noGrp="1" noChangeArrowheads="1"/>
          </p:cNvSpPr>
          <p:nvPr>
            <p:ph type="body" idx="1"/>
          </p:nvPr>
        </p:nvSpPr>
        <p:spPr/>
        <p:txBody>
          <a:bodyPr/>
          <a:lstStyle/>
          <a:p>
            <a:r>
              <a:rPr lang="en-US" dirty="0" smtClean="0"/>
              <a:t>Students will better appreciate this point when they learn about the natural rate of unemployment in Chapter 7.  In that chapter, we will see how the failure of wages to adjust contributes to a long-term unemployment problem.  </a:t>
            </a:r>
          </a:p>
          <a:p>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1246763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3E79379-92E6-45AF-B4AF-3D5A30C37C33}" type="slidenum">
              <a:rPr lang="en-US" smtClean="0"/>
              <a:pPr/>
              <a:t>52</a:t>
            </a:fld>
            <a:endParaRPr lang="en-US" smtClean="0"/>
          </a:p>
        </p:txBody>
      </p:sp>
      <p:sp>
        <p:nvSpPr>
          <p:cNvPr id="142340" name="Rectangle 3"/>
          <p:cNvSpPr>
            <a:spLocks noGrp="1" noChangeArrowheads="1"/>
          </p:cNvSpPr>
          <p:nvPr>
            <p:ph type="body" idx="1"/>
          </p:nvPr>
        </p:nvSpPr>
        <p:spPr/>
        <p:txBody>
          <a:bodyPr/>
          <a:lstStyle/>
          <a:p>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804510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D29A2A-13CD-4906-9878-ABB581FCF0B7}" type="slidenum">
              <a:rPr lang="en-US" smtClean="0"/>
              <a:pPr eaLnBrk="1" hangingPunct="1"/>
              <a:t>53</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603045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1558925" y="650875"/>
            <a:ext cx="3748088" cy="2811463"/>
          </a:xfrm>
          <a:ln/>
        </p:spPr>
      </p:sp>
      <p:sp>
        <p:nvSpPr>
          <p:cNvPr id="3" name="Notes Placeholder 2"/>
          <p:cNvSpPr>
            <a:spLocks noGrp="1"/>
          </p:cNvSpPr>
          <p:nvPr>
            <p:ph type="body" idx="1"/>
          </p:nvPr>
        </p:nvSpPr>
        <p:spPr>
          <a:xfrm>
            <a:off x="685800" y="3695700"/>
            <a:ext cx="5651500" cy="5108575"/>
          </a:xfrm>
        </p:spPr>
        <p:txBody>
          <a:bodyPr>
            <a:noAutofit/>
          </a:bodyPr>
          <a:lstStyle/>
          <a:p>
            <a:pPr>
              <a:spcBef>
                <a:spcPts val="0"/>
              </a:spcBef>
              <a:defRPr/>
            </a:pPr>
            <a:r>
              <a:rPr lang="en-US" sz="1100" dirty="0" smtClean="0"/>
              <a:t>source:  World Development Indicators, World Bank. </a:t>
            </a:r>
          </a:p>
          <a:p>
            <a:pPr>
              <a:spcBef>
                <a:spcPts val="0"/>
              </a:spcBef>
              <a:defRPr/>
            </a:pPr>
            <a:endParaRPr lang="en-US" sz="1100" dirty="0" smtClean="0"/>
          </a:p>
          <a:p>
            <a:pPr>
              <a:spcBef>
                <a:spcPts val="0"/>
              </a:spcBef>
              <a:defRPr/>
            </a:pPr>
            <a:r>
              <a:rPr lang="en-US" sz="1100" dirty="0" smtClean="0"/>
              <a:t>Notes:</a:t>
            </a:r>
          </a:p>
          <a:p>
            <a:pPr>
              <a:spcBef>
                <a:spcPts val="0"/>
              </a:spcBef>
              <a:defRPr/>
            </a:pPr>
            <a:endParaRPr lang="en-US" sz="1100" dirty="0" smtClean="0"/>
          </a:p>
          <a:p>
            <a:pPr marL="228600" indent="-228600">
              <a:spcBef>
                <a:spcPts val="0"/>
              </a:spcBef>
              <a:buFontTx/>
              <a:buAutoNum type="arabicPeriod"/>
              <a:defRPr/>
            </a:pPr>
            <a:r>
              <a:rPr lang="en-US" sz="1100" dirty="0" smtClean="0"/>
              <a:t>The inflation and money growth figures are computed as annual averages from the end of the first year to the end of the last year shown in each period. </a:t>
            </a:r>
            <a:br>
              <a:rPr lang="en-US" sz="1100" dirty="0" smtClean="0"/>
            </a:br>
            <a:endParaRPr lang="en-US" sz="1100" dirty="0" smtClean="0"/>
          </a:p>
          <a:p>
            <a:pPr marL="228600" indent="-228600">
              <a:spcBef>
                <a:spcPts val="0"/>
              </a:spcBef>
              <a:buFontTx/>
              <a:buAutoNum type="arabicPeriod"/>
              <a:defRPr/>
            </a:pPr>
            <a:r>
              <a:rPr lang="en-US" sz="1100" dirty="0" smtClean="0"/>
              <a:t>During 2008, Zimbabwe’s hyperinflation continued and became spectacular.  The table on this slide excludes 2008 data because it is missing from the WDI database. It’s easy to find estimates of Zimbabwe’s 2008 inflation, for example here:  http://www.cato.org/zimbabwe.  However, I cannot verify their reliability or find good data on Zimbabwe’s money supply in 2008.  </a:t>
            </a:r>
            <a:br>
              <a:rPr lang="en-US" sz="1100" dirty="0" smtClean="0"/>
            </a:br>
            <a:r>
              <a:rPr lang="en-US" sz="1100" dirty="0" smtClean="0"/>
              <a:t>  </a:t>
            </a:r>
            <a:endParaRPr lang="en-US" sz="1100" dirty="0"/>
          </a:p>
        </p:txBody>
      </p:sp>
      <p:sp>
        <p:nvSpPr>
          <p:cNvPr id="4" name="Slide Number Placeholder 3"/>
          <p:cNvSpPr>
            <a:spLocks noGrp="1"/>
          </p:cNvSpPr>
          <p:nvPr>
            <p:ph type="sldNum" sz="quarter" idx="5"/>
          </p:nvPr>
        </p:nvSpPr>
        <p:spPr/>
        <p:txBody>
          <a:bodyPr/>
          <a:lstStyle/>
          <a:p>
            <a:pPr>
              <a:defRPr/>
            </a:pPr>
            <a:fld id="{450726AC-4BBC-4349-961A-44771EBCACCC}" type="slidenum">
              <a:rPr lang="en-US" smtClean="0"/>
              <a:pPr>
                <a:defRPr/>
              </a:pPr>
              <a:t>54</a:t>
            </a:fld>
            <a:endParaRPr lang="en-US"/>
          </a:p>
        </p:txBody>
      </p:sp>
    </p:spTree>
    <p:extLst>
      <p:ext uri="{BB962C8B-B14F-4D97-AF65-F5344CB8AC3E}">
        <p14:creationId xmlns:p14="http://schemas.microsoft.com/office/powerpoint/2010/main" val="3546856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93FB2BC-71C0-45E9-9A5B-126B7B4B06EF}" type="slidenum">
              <a:rPr lang="en-US" smtClean="0"/>
              <a:pPr/>
              <a:t>55</a:t>
            </a:fld>
            <a:endParaRPr lang="en-US" smtClean="0"/>
          </a:p>
        </p:txBody>
      </p:sp>
      <p:sp>
        <p:nvSpPr>
          <p:cNvPr id="145412" name="Rectangle 3"/>
          <p:cNvSpPr>
            <a:spLocks noGrp="1" noChangeArrowheads="1"/>
          </p:cNvSpPr>
          <p:nvPr>
            <p:ph type="body" idx="1"/>
          </p:nvPr>
        </p:nvSpPr>
        <p:spPr/>
        <p:txBody>
          <a:bodyPr/>
          <a:lstStyle/>
          <a:p>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80393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3F0CA4-5A47-1B4A-AEED-9812D219F7EC}" type="slidenum">
              <a:rPr lang="en-US" sz="1200"/>
              <a:pPr eaLnBrk="1" hangingPunct="1"/>
              <a:t>56</a:t>
            </a:fld>
            <a:endParaRPr lang="en-US" sz="120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p>
        </p:txBody>
      </p:sp>
    </p:spTree>
    <p:extLst>
      <p:ext uri="{BB962C8B-B14F-4D97-AF65-F5344CB8AC3E}">
        <p14:creationId xmlns:p14="http://schemas.microsoft.com/office/powerpoint/2010/main" val="2214287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0FCC96-9B67-0A46-99AE-CBF5C9D0B8BC}" type="slidenum">
              <a:rPr lang="en-US" sz="1200"/>
              <a:pPr eaLnBrk="1" hangingPunct="1"/>
              <a:t>57</a:t>
            </a:fld>
            <a:endParaRPr lang="en-US" sz="120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p>
        </p:txBody>
      </p:sp>
    </p:spTree>
    <p:extLst>
      <p:ext uri="{BB962C8B-B14F-4D97-AF65-F5344CB8AC3E}">
        <p14:creationId xmlns:p14="http://schemas.microsoft.com/office/powerpoint/2010/main" val="11788303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7B86C7-13E7-47CC-96FA-3260CCFF48E0}" type="slidenum">
              <a:rPr lang="en-US" smtClean="0"/>
              <a:pPr eaLnBrk="1" hangingPunct="1"/>
              <a:t>58</a:t>
            </a:fld>
            <a:endParaRPr lang="en-US" smtClean="0"/>
          </a:p>
        </p:txBody>
      </p:sp>
      <p:sp>
        <p:nvSpPr>
          <p:cNvPr id="146435" name="Rectangle 2"/>
          <p:cNvSpPr>
            <a:spLocks noGrp="1" noRot="1" noChangeAspect="1" noChangeArrowheads="1" noTextEdit="1"/>
          </p:cNvSpPr>
          <p:nvPr>
            <p:ph type="sldImg"/>
          </p:nvPr>
        </p:nvSpPr>
        <p:spPr>
          <a:xfrm>
            <a:off x="1558925" y="650875"/>
            <a:ext cx="3748088" cy="2811463"/>
          </a:xfrm>
          <a:ln/>
        </p:spPr>
      </p:sp>
      <p:sp>
        <p:nvSpPr>
          <p:cNvPr id="146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0005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4A9E069-C144-47E8-B18C-48AB6EBB4A16}" type="slidenum">
              <a:rPr lang="en-US" smtClean="0"/>
              <a:pPr eaLnBrk="1" hangingPunct="1"/>
              <a:t>5</a:t>
            </a:fld>
            <a:endParaRPr lang="en-US" smtClean="0"/>
          </a:p>
        </p:txBody>
      </p:sp>
      <p:sp>
        <p:nvSpPr>
          <p:cNvPr id="95235" name="Rectangle 2"/>
          <p:cNvSpPr>
            <a:spLocks noGrp="1" noRot="1" noChangeAspect="1" noChangeArrowheads="1" noTextEdit="1"/>
          </p:cNvSpPr>
          <p:nvPr>
            <p:ph type="sldImg"/>
          </p:nvPr>
        </p:nvSpPr>
        <p:spPr>
          <a:xfrm>
            <a:off x="1558925" y="650875"/>
            <a:ext cx="3748088" cy="2811463"/>
          </a:xfrm>
          <a:ln/>
        </p:spPr>
      </p:sp>
      <p:sp>
        <p:nvSpPr>
          <p:cNvPr id="952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9115402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F9B9AE-2B52-4A9F-8EB9-4F15C869929D}" type="slidenum">
              <a:rPr lang="en-US" smtClean="0"/>
              <a:pPr eaLnBrk="1" hangingPunct="1"/>
              <a:t>59</a:t>
            </a:fld>
            <a:endParaRPr lang="en-US" smtClean="0"/>
          </a:p>
        </p:txBody>
      </p:sp>
      <p:sp>
        <p:nvSpPr>
          <p:cNvPr id="147459" name="Rectangle 2"/>
          <p:cNvSpPr>
            <a:spLocks noGrp="1" noRot="1" noChangeAspect="1" noChangeArrowheads="1" noTextEdit="1"/>
          </p:cNvSpPr>
          <p:nvPr>
            <p:ph type="sldImg"/>
          </p:nvPr>
        </p:nvSpPr>
        <p:spPr>
          <a:xfrm>
            <a:off x="1558925" y="650875"/>
            <a:ext cx="3748088" cy="2811463"/>
          </a:xfrm>
          <a:ln/>
        </p:spPr>
      </p:sp>
      <p:sp>
        <p:nvSpPr>
          <p:cNvPr id="1474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3987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3B48379-3C86-412B-855B-22317854D5A2}" type="slidenum">
              <a:rPr lang="en-US" smtClean="0"/>
              <a:pPr/>
              <a:t>6</a:t>
            </a:fld>
            <a:endParaRPr lang="en-US" smtClean="0"/>
          </a:p>
        </p:txBody>
      </p:sp>
      <p:sp>
        <p:nvSpPr>
          <p:cNvPr id="96260" name="Rectangle 3"/>
          <p:cNvSpPr>
            <a:spLocks noGrp="1" noChangeArrowheads="1"/>
          </p:cNvSpPr>
          <p:nvPr>
            <p:ph type="body" idx="1"/>
          </p:nvPr>
        </p:nvSpPr>
        <p:spPr/>
        <p:txBody>
          <a:bodyPr/>
          <a:lstStyle/>
          <a:p>
            <a:r>
              <a:rPr lang="en-US" dirty="0" smtClean="0"/>
              <a:t>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637216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D8DB3C-DD60-4844-872C-C1DFE1002CCC}" type="slidenum">
              <a:rPr lang="en-US" smtClean="0"/>
              <a:pPr eaLnBrk="1" hangingPunct="1"/>
              <a:t>7</a:t>
            </a:fld>
            <a:endParaRPr lang="en-US" smtClean="0"/>
          </a:p>
        </p:txBody>
      </p:sp>
      <p:sp>
        <p:nvSpPr>
          <p:cNvPr id="97283" name="Rectangle 2"/>
          <p:cNvSpPr>
            <a:spLocks noGrp="1" noRot="1" noChangeAspect="1" noChangeArrowheads="1" noTextEdit="1"/>
          </p:cNvSpPr>
          <p:nvPr>
            <p:ph type="sldImg"/>
          </p:nvPr>
        </p:nvSpPr>
        <p:spPr>
          <a:xfrm>
            <a:off x="1558925" y="650875"/>
            <a:ext cx="3748088" cy="2811463"/>
          </a:xfrm>
          <a:ln/>
        </p:spPr>
      </p:sp>
      <p:sp>
        <p:nvSpPr>
          <p:cNvPr id="972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5469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167486E-4B63-4B4E-A594-623AA9A31366}" type="slidenum">
              <a:rPr lang="en-US" smtClean="0"/>
              <a:pPr/>
              <a:t>8</a:t>
            </a:fld>
            <a:endParaRPr lang="en-US" smtClean="0"/>
          </a:p>
        </p:txBody>
      </p:sp>
      <p:sp>
        <p:nvSpPr>
          <p:cNvPr id="98308" name="Rectangle 3"/>
          <p:cNvSpPr>
            <a:spLocks noGrp="1" noChangeArrowheads="1"/>
          </p:cNvSpPr>
          <p:nvPr>
            <p:ph type="body" idx="1"/>
          </p:nvPr>
        </p:nvSpPr>
        <p:spPr/>
        <p:txBody>
          <a:bodyPr/>
          <a:lstStyle/>
          <a:p>
            <a:r>
              <a:rPr lang="en-US" dirty="0" smtClean="0"/>
              <a:t>What is the difference between nominal GDP and the value of transactions? </a:t>
            </a:r>
          </a:p>
          <a:p>
            <a:endParaRPr lang="en-US" dirty="0" smtClean="0"/>
          </a:p>
          <a:p>
            <a:r>
              <a:rPr lang="en-US" dirty="0" smtClean="0"/>
              <a:t>Answer:  nominal GDP includes the value of purchases of final goods; total transactions also includes the value of intermediate goods.  </a:t>
            </a:r>
          </a:p>
          <a:p>
            <a:endParaRPr lang="en-US" dirty="0" smtClean="0"/>
          </a:p>
          <a:p>
            <a:r>
              <a:rPr lang="en-US" dirty="0" smtClean="0"/>
              <a:t>Even though they are different, they are highly correlated.  Also, our models focus on GDP, and there’s lots of great data on GDP.  So from this point on, we’ll use the income version of velocity.  </a:t>
            </a:r>
          </a:p>
          <a:p>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2877933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436367"/>
      </p:ext>
    </p:extLst>
  </p:cSld>
  <p:clrMapOvr>
    <a:masterClrMapping/>
  </p:clrMapOvr>
  <p:transition>
    <p:wipe dir="r"/>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847460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53469932"/>
      </p:ext>
    </p:extLst>
  </p:cSld>
  <p:clrMapOvr>
    <a:masterClrMapping/>
  </p:clrMapOvr>
  <p:transition>
    <p:wipe dir="r"/>
  </p:transition>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347654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60159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029190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926892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03836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011476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1513594"/>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147661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Clr>
                <a:srgbClr val="006699"/>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260987"/>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783427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565777715"/>
      </p:ext>
    </p:extLst>
  </p:cSld>
  <p:clrMapOvr>
    <a:masterClrMapping/>
  </p:clrMapOvr>
  <p:transition>
    <p:wipe dir="r"/>
  </p:transition>
  <p:timing>
    <p:tnLst>
      <p:par>
        <p:cTn id="1" dur="indefinite" restart="never" nodeType="tmRoot"/>
      </p:par>
    </p:tnLst>
  </p:timing>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Clr>
                <a:srgbClr val="006699"/>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791492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721434"/>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155155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2720421"/>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942788"/>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4698085"/>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1954291"/>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821942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391982"/>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6023147"/>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FFDBB7"/>
        </a:solidFill>
        <a:effectLst/>
      </p:bgPr>
    </p:bg>
    <p:spTree>
      <p:nvGrpSpPr>
        <p:cNvPr id="1" name=""/>
        <p:cNvGrpSpPr/>
        <p:nvPr/>
      </p:nvGrpSpPr>
      <p:grpSpPr>
        <a:xfrm>
          <a:off x="0" y="0"/>
          <a:ext cx="0" cy="0"/>
          <a:chOff x="0" y="0"/>
          <a:chExt cx="0" cy="0"/>
        </a:xfrm>
      </p:grpSpPr>
      <p:sp>
        <p:nvSpPr>
          <p:cNvPr id="2" name="Rectangle 5"/>
          <p:cNvSpPr/>
          <p:nvPr userDrawn="1"/>
        </p:nvSpPr>
        <p:spPr>
          <a:xfrm>
            <a:off x="0" y="582613"/>
            <a:ext cx="9144000" cy="3300412"/>
          </a:xfrm>
          <a:prstGeom prst="rect">
            <a:avLst/>
          </a:prstGeom>
          <a:solidFill>
            <a:srgbClr val="96AF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cs typeface="Arial"/>
            </a:endParaRPr>
          </a:p>
        </p:txBody>
      </p:sp>
      <p:sp>
        <p:nvSpPr>
          <p:cNvPr id="3" name="Text Box 39"/>
          <p:cNvSpPr txBox="1">
            <a:spLocks noChangeArrowheads="1"/>
          </p:cNvSpPr>
          <p:nvPr userDrawn="1"/>
        </p:nvSpPr>
        <p:spPr bwMode="auto">
          <a:xfrm>
            <a:off x="0" y="4610100"/>
            <a:ext cx="9144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800" b="1" smtClean="0">
                <a:solidFill>
                  <a:srgbClr val="00458A"/>
                </a:solidFill>
                <a:latin typeface="Book Antiqua" charset="0"/>
              </a:rPr>
              <a:t>MACROECONOMICS</a:t>
            </a:r>
            <a:br>
              <a:rPr lang="en-US" sz="3800" b="1" smtClean="0">
                <a:solidFill>
                  <a:srgbClr val="00458A"/>
                </a:solidFill>
                <a:latin typeface="Book Antiqua" charset="0"/>
              </a:rPr>
            </a:br>
            <a:r>
              <a:rPr lang="en-US" sz="3400" i="1" smtClean="0">
                <a:solidFill>
                  <a:srgbClr val="00458A"/>
                </a:solidFill>
                <a:latin typeface="Book Antiqua" charset="0"/>
              </a:rPr>
              <a:t>and the</a:t>
            </a:r>
            <a:r>
              <a:rPr lang="en-US" sz="3800" b="1" smtClean="0">
                <a:solidFill>
                  <a:srgbClr val="00458A"/>
                </a:solidFill>
                <a:latin typeface="Book Antiqua" charset="0"/>
              </a:rPr>
              <a:t> FINANCIAL SYSTEM</a:t>
            </a:r>
          </a:p>
        </p:txBody>
      </p:sp>
      <p:sp>
        <p:nvSpPr>
          <p:cNvPr id="4" name="Text Box 12"/>
          <p:cNvSpPr txBox="1">
            <a:spLocks noChangeArrowheads="1"/>
          </p:cNvSpPr>
          <p:nvPr userDrawn="1"/>
        </p:nvSpPr>
        <p:spPr bwMode="auto">
          <a:xfrm>
            <a:off x="0" y="6548438"/>
            <a:ext cx="9144000" cy="307975"/>
          </a:xfrm>
          <a:prstGeom prst="rect">
            <a:avLst/>
          </a:prstGeom>
          <a:noFill/>
          <a:ln w="9525">
            <a:noFill/>
            <a:miter lim="800000"/>
            <a:headEnd/>
            <a:tailEnd/>
          </a:ln>
          <a:effectLst/>
        </p:spPr>
        <p:txBody>
          <a:bodyPr>
            <a:spAutoFit/>
          </a:bodyPr>
          <a:lstStyle>
            <a:lvl1pPr eaLnBrk="0" hangingPunct="0">
              <a:tabLst>
                <a:tab pos="8918575" algn="r"/>
              </a:tabLst>
              <a:defRPr>
                <a:solidFill>
                  <a:schemeClr val="tx1"/>
                </a:solidFill>
                <a:latin typeface="Arial" charset="0"/>
                <a:ea typeface="ＭＳ Ｐゴシック" charset="0"/>
                <a:cs typeface="Arial" charset="0"/>
              </a:defRPr>
            </a:lvl1pPr>
            <a:lvl2pPr marL="742950" indent="-285750" eaLnBrk="0" hangingPunct="0">
              <a:tabLst>
                <a:tab pos="8918575" algn="r"/>
              </a:tabLst>
              <a:defRPr>
                <a:solidFill>
                  <a:schemeClr val="tx1"/>
                </a:solidFill>
                <a:latin typeface="Arial" charset="0"/>
                <a:ea typeface="Arial" charset="0"/>
                <a:cs typeface="Arial" charset="0"/>
              </a:defRPr>
            </a:lvl2pPr>
            <a:lvl3pPr marL="1143000" indent="-228600" eaLnBrk="0" hangingPunct="0">
              <a:tabLst>
                <a:tab pos="8918575" algn="r"/>
              </a:tabLst>
              <a:defRPr>
                <a:solidFill>
                  <a:schemeClr val="tx1"/>
                </a:solidFill>
                <a:latin typeface="Arial" charset="0"/>
                <a:ea typeface="Arial" charset="0"/>
                <a:cs typeface="Arial" charset="0"/>
              </a:defRPr>
            </a:lvl3pPr>
            <a:lvl4pPr marL="1600200" indent="-228600" eaLnBrk="0" hangingPunct="0">
              <a:tabLst>
                <a:tab pos="8918575" algn="r"/>
              </a:tabLst>
              <a:defRPr>
                <a:solidFill>
                  <a:schemeClr val="tx1"/>
                </a:solidFill>
                <a:latin typeface="Arial" charset="0"/>
                <a:ea typeface="Arial" charset="0"/>
                <a:cs typeface="Arial" charset="0"/>
              </a:defRPr>
            </a:lvl4pPr>
            <a:lvl5pPr marL="2057400" indent="-228600" eaLnBrk="0" hangingPunct="0">
              <a:tabLst>
                <a:tab pos="8918575" algn="r"/>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8918575" algn="r"/>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8918575" algn="r"/>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8918575" algn="r"/>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8918575" algn="r"/>
              </a:tabLst>
              <a:defRPr>
                <a:solidFill>
                  <a:schemeClr val="tx1"/>
                </a:solidFill>
                <a:latin typeface="Arial" charset="0"/>
                <a:ea typeface="Arial" charset="0"/>
                <a:cs typeface="Arial" charset="0"/>
              </a:defRPr>
            </a:lvl9pPr>
          </a:lstStyle>
          <a:p>
            <a:pPr eaLnBrk="1" hangingPunct="1">
              <a:spcBef>
                <a:spcPct val="50000"/>
              </a:spcBef>
              <a:defRPr/>
            </a:pPr>
            <a:r>
              <a:rPr lang="en-US" sz="1400" i="1" smtClean="0">
                <a:solidFill>
                  <a:srgbClr val="969696"/>
                </a:solidFill>
                <a:latin typeface="Times New Roman" charset="0"/>
              </a:rPr>
              <a:t>© 2011 Worth Publishers, all rights reserved	PowerPoint® slides by Ron Cronovich</a:t>
            </a:r>
          </a:p>
        </p:txBody>
      </p:sp>
      <p:sp>
        <p:nvSpPr>
          <p:cNvPr id="5" name="Text Box 38"/>
          <p:cNvSpPr txBox="1">
            <a:spLocks noChangeArrowheads="1"/>
          </p:cNvSpPr>
          <p:nvPr userDrawn="1"/>
        </p:nvSpPr>
        <p:spPr bwMode="auto">
          <a:xfrm>
            <a:off x="0" y="5899150"/>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2800" smtClean="0">
                <a:solidFill>
                  <a:srgbClr val="00458A"/>
                </a:solidFill>
                <a:latin typeface="Book Antiqua" charset="0"/>
              </a:rPr>
              <a:t>N. Gregory Mankiw &amp; Laurence M. Ball</a:t>
            </a:r>
          </a:p>
        </p:txBody>
      </p:sp>
      <p:sp>
        <p:nvSpPr>
          <p:cNvPr id="6" name="Rectangle 2"/>
          <p:cNvSpPr txBox="1">
            <a:spLocks noChangeArrowheads="1"/>
          </p:cNvSpPr>
          <p:nvPr userDrawn="1"/>
        </p:nvSpPr>
        <p:spPr>
          <a:xfrm>
            <a:off x="0" y="4098925"/>
            <a:ext cx="8629650" cy="2487613"/>
          </a:xfrm>
          <a:prstGeom prst="rect">
            <a:avLst/>
          </a:prstGeom>
          <a:noFill/>
        </p:spPr>
        <p:txBody>
          <a:bodyPr lIns="365760" tIns="91440" bIns="91440"/>
          <a:lstStyle/>
          <a:p>
            <a:pPr>
              <a:lnSpc>
                <a:spcPct val="110000"/>
              </a:lnSpc>
              <a:defRPr/>
            </a:pPr>
            <a:endParaRPr lang="en-US" sz="4400">
              <a:solidFill>
                <a:srgbClr val="FFFFFF"/>
              </a:solidFill>
              <a:effectLst>
                <a:outerShdw blurRad="38100" dist="38100" dir="2700000" algn="tl">
                  <a:srgbClr val="000000"/>
                </a:outerShdw>
              </a:effectLst>
              <a:latin typeface="Albertus Extra Bold" pitchFamily="34" charset="0"/>
              <a:ea typeface="ＭＳ Ｐゴシック" charset="0"/>
              <a:cs typeface="Arial"/>
            </a:endParaRPr>
          </a:p>
        </p:txBody>
      </p:sp>
      <p:sp>
        <p:nvSpPr>
          <p:cNvPr id="7" name="Text Box 9"/>
          <p:cNvSpPr txBox="1">
            <a:spLocks noChangeArrowheads="1"/>
          </p:cNvSpPr>
          <p:nvPr userDrawn="1"/>
        </p:nvSpPr>
        <p:spPr bwMode="auto">
          <a:xfrm>
            <a:off x="241300" y="612775"/>
            <a:ext cx="2014538" cy="49212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US" sz="2600" b="1" smtClean="0">
                <a:solidFill>
                  <a:srgbClr val="FFFFFF"/>
                </a:solidFill>
                <a:effectLst>
                  <a:outerShdw blurRad="38100" dist="38100" dir="2700000" algn="tl">
                    <a:srgbClr val="000000"/>
                  </a:outerShdw>
                </a:effectLst>
                <a:latin typeface="Verdana" charset="0"/>
                <a:cs typeface="Verdana" charset="0"/>
              </a:rPr>
              <a:t>CHAPTER</a:t>
            </a:r>
          </a:p>
        </p:txBody>
      </p:sp>
      <p:pic>
        <p:nvPicPr>
          <p:cNvPr id="8" name="Picture 11" descr="mankiw-ball-cover-image.jpg"/>
          <p:cNvPicPr>
            <a:picLocks noChangeAspect="1"/>
          </p:cNvPicPr>
          <p:nvPr userDrawn="1"/>
        </p:nvPicPr>
        <p:blipFill>
          <a:blip r:embed="rId2">
            <a:extLst>
              <a:ext uri="{28A0092B-C50C-407E-A947-70E740481C1C}">
                <a14:useLocalDpi xmlns:a14="http://schemas.microsoft.com/office/drawing/2010/main" val="0"/>
              </a:ext>
            </a:extLst>
          </a:blip>
          <a:srcRect l="12608" t="13000" r="12608" b="20000"/>
          <a:stretch>
            <a:fillRect/>
          </a:stretch>
        </p:blipFill>
        <p:spPr bwMode="auto">
          <a:xfrm>
            <a:off x="5384800" y="249238"/>
            <a:ext cx="3490913" cy="3943350"/>
          </a:xfrm>
          <a:prstGeom prst="rect">
            <a:avLst/>
          </a:prstGeom>
          <a:noFill/>
          <a:ln w="635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473551"/>
      </p:ext>
    </p:extLst>
  </p:cSld>
  <p:clrMapOvr>
    <a:masterClrMapping/>
  </p:clrMapOvr>
  <p:transition>
    <p:wipe dir="r"/>
  </p:transition>
  <p:timing>
    <p:tnLst>
      <p:par>
        <p:cTn id="1" dur="indefinite" restart="never" nodeType="tmRoot"/>
      </p:par>
    </p:tnLst>
  </p:timing>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58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61884E"/>
              </a:buClr>
              <a:defRPr/>
            </a:lvl1pPr>
            <a:lvl2pPr>
              <a:buClr>
                <a:srgbClr val="99663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6717570"/>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15300408"/>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0625010"/>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077300"/>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2892788"/>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594759"/>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3753156"/>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043476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5507646"/>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8490979"/>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05192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357066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23372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889061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386259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43919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mn-cs"/>
              </a:rPr>
              <a:pPr algn="r">
                <a:defRPr/>
              </a:pPr>
              <a:t>‹#›</a:t>
            </a:fld>
            <a:endParaRPr lang="en-US" sz="1600" dirty="0">
              <a:solidFill>
                <a:srgbClr val="71254B"/>
              </a:solidFill>
              <a:cs typeface="+mn-cs"/>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mn-cs"/>
              </a:rPr>
              <a:t>CHAPTER </a:t>
            </a:r>
            <a:r>
              <a:rPr lang="en-US" sz="1700" b="1" dirty="0" smtClean="0">
                <a:solidFill>
                  <a:srgbClr val="71254B"/>
                </a:solidFill>
                <a:cs typeface="+mn-cs"/>
              </a:rPr>
              <a:t>5</a:t>
            </a:r>
            <a:r>
              <a:rPr lang="en-US" sz="1700" dirty="0" smtClean="0">
                <a:solidFill>
                  <a:srgbClr val="71254B"/>
                </a:solidFill>
                <a:cs typeface="+mn-cs"/>
              </a:rPr>
              <a:t>    </a:t>
            </a:r>
            <a:r>
              <a:rPr lang="en-US" sz="2100" dirty="0" smtClean="0">
                <a:solidFill>
                  <a:srgbClr val="71254B"/>
                </a:solidFill>
                <a:cs typeface="+mn-cs"/>
              </a:rPr>
              <a:t>Inflation</a:t>
            </a:r>
            <a:endParaRPr lang="en-US" sz="2100" dirty="0">
              <a:solidFill>
                <a:srgbClr val="71254B"/>
              </a:solidFill>
              <a:cs typeface="+mn-cs"/>
            </a:endParaRPr>
          </a:p>
        </p:txBody>
      </p:sp>
    </p:spTree>
  </p:cSld>
  <p:clrMap bg1="lt1" tx1="dk1" bg2="lt2" tx2="dk2" accent1="accent1" accent2="accent2" accent3="accent3" accent4="accent4" accent5="accent5" accent6="accent6" hlink="hlink" folHlink="folHlink"/>
  <p:sldLayoutIdLst>
    <p:sldLayoutId id="2147483810"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1</a:t>
            </a:r>
            <a:r>
              <a:rPr lang="en-US" sz="1700" dirty="0">
                <a:solidFill>
                  <a:srgbClr val="71254B"/>
                </a:solidFill>
                <a:cs typeface="Arial"/>
              </a:rPr>
              <a:t>    </a:t>
            </a:r>
            <a:r>
              <a:rPr lang="en-US" sz="2100" dirty="0">
                <a:solidFill>
                  <a:srgbClr val="71254B"/>
                </a:solidFill>
                <a:cs typeface="Arial"/>
              </a:rPr>
              <a:t>The Science of Macroeconomics</a:t>
            </a:r>
          </a:p>
        </p:txBody>
      </p:sp>
    </p:spTree>
    <p:extLst>
      <p:ext uri="{BB962C8B-B14F-4D97-AF65-F5344CB8AC3E}">
        <p14:creationId xmlns:p14="http://schemas.microsoft.com/office/powerpoint/2010/main" val="392456840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5</a:t>
            </a:r>
            <a:r>
              <a:rPr lang="en-US" sz="1700" dirty="0" smtClean="0">
                <a:solidFill>
                  <a:srgbClr val="71254B"/>
                </a:solidFill>
                <a:cs typeface="Arial"/>
              </a:rPr>
              <a:t>    </a:t>
            </a:r>
            <a:r>
              <a:rPr lang="en-US" sz="2100" dirty="0" smtClean="0">
                <a:solidFill>
                  <a:srgbClr val="71254B"/>
                </a:solidFill>
                <a:cs typeface="Arial"/>
              </a:rPr>
              <a:t>Inflation</a:t>
            </a:r>
            <a:endParaRPr lang="en-US" sz="2100" dirty="0">
              <a:solidFill>
                <a:srgbClr val="71254B"/>
              </a:solidFill>
              <a:cs typeface="Arial"/>
            </a:endParaRPr>
          </a:p>
        </p:txBody>
      </p:sp>
    </p:spTree>
    <p:extLst>
      <p:ext uri="{BB962C8B-B14F-4D97-AF65-F5344CB8AC3E}">
        <p14:creationId xmlns:p14="http://schemas.microsoft.com/office/powerpoint/2010/main" val="198448335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ChangeArrowheads="1"/>
          </p:cNvSpPr>
          <p:nvPr/>
        </p:nvSpPr>
        <p:spPr bwMode="auto">
          <a:xfrm>
            <a:off x="8450263" y="6407150"/>
            <a:ext cx="501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fld id="{49027FCF-460D-FA49-AAED-44AA983E598B}" type="slidenum">
              <a:rPr lang="en-US" sz="1600" smtClean="0">
                <a:solidFill>
                  <a:srgbClr val="006666"/>
                </a:solidFill>
                <a:ea typeface="ＭＳ Ｐゴシック" charset="0"/>
                <a:cs typeface="ＭＳ Ｐゴシック" charset="0"/>
              </a:rPr>
              <a:pPr algn="r"/>
              <a:t>‹#›</a:t>
            </a:fld>
            <a:endParaRPr lang="en-US" sz="1600" smtClean="0">
              <a:solidFill>
                <a:srgbClr val="006666"/>
              </a:solidFill>
              <a:ea typeface="ＭＳ Ｐゴシック" charset="0"/>
              <a:cs typeface="ＭＳ Ｐゴシック" charset="0"/>
            </a:endParaRPr>
          </a:p>
        </p:txBody>
      </p:sp>
      <p:sp>
        <p:nvSpPr>
          <p:cNvPr id="3174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1749" name="Rectangle 10"/>
          <p:cNvSpPr>
            <a:spLocks noChangeArrowheads="1"/>
          </p:cNvSpPr>
          <p:nvPr/>
        </p:nvSpPr>
        <p:spPr bwMode="auto">
          <a:xfrm>
            <a:off x="122238" y="6305550"/>
            <a:ext cx="748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smtClean="0">
                <a:solidFill>
                  <a:srgbClr val="006666"/>
                </a:solidFill>
                <a:latin typeface="Book Antiqua" charset="0"/>
                <a:ea typeface="ＭＳ Ｐゴシック" charset="0"/>
                <a:cs typeface="ＭＳ Ｐゴシック" charset="0"/>
              </a:rPr>
              <a:t>CHAPTER 4</a:t>
            </a:r>
            <a:r>
              <a:rPr lang="en-US" smtClean="0">
                <a:solidFill>
                  <a:srgbClr val="006666"/>
                </a:solidFill>
                <a:latin typeface="Book Antiqua" charset="0"/>
                <a:ea typeface="ＭＳ Ｐゴシック" charset="0"/>
                <a:cs typeface="ＭＳ Ｐゴシック" charset="0"/>
              </a:rPr>
              <a:t>    </a:t>
            </a:r>
            <a:r>
              <a:rPr lang="en-US" sz="2200" smtClean="0">
                <a:solidFill>
                  <a:srgbClr val="006666"/>
                </a:solidFill>
                <a:latin typeface="Book Antiqua" charset="0"/>
                <a:ea typeface="ＭＳ Ｐゴシック" charset="0"/>
                <a:cs typeface="ＭＳ Ｐゴシック" charset="0"/>
              </a:rPr>
              <a:t>Money and Inflation</a:t>
            </a:r>
          </a:p>
        </p:txBody>
      </p:sp>
    </p:spTree>
    <p:extLst>
      <p:ext uri="{BB962C8B-B14F-4D97-AF65-F5344CB8AC3E}">
        <p14:creationId xmlns:p14="http://schemas.microsoft.com/office/powerpoint/2010/main" val="151116630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800" b="1">
          <a:solidFill>
            <a:srgbClr val="00458A"/>
          </a:solidFill>
          <a:latin typeface="Book Antiqua" pitchFamily="18" charset="0"/>
          <a:ea typeface="ＭＳ Ｐゴシック" charset="0"/>
          <a:cs typeface="+mj-cs"/>
        </a:defRPr>
      </a:lvl1pPr>
      <a:lvl2pPr algn="l" rtl="0" eaLnBrk="0" fontAlgn="base" hangingPunct="0">
        <a:lnSpc>
          <a:spcPct val="105000"/>
        </a:lnSpc>
        <a:spcBef>
          <a:spcPct val="0"/>
        </a:spcBef>
        <a:spcAft>
          <a:spcPct val="0"/>
        </a:spcAft>
        <a:defRPr sz="3800" b="1">
          <a:solidFill>
            <a:srgbClr val="00458A"/>
          </a:solidFill>
          <a:latin typeface="Book Antiqua" pitchFamily="18" charset="0"/>
          <a:ea typeface="ＭＳ Ｐゴシック" charset="0"/>
          <a:cs typeface="Arial" charset="0"/>
        </a:defRPr>
      </a:lvl2pPr>
      <a:lvl3pPr algn="l" rtl="0" eaLnBrk="0" fontAlgn="base" hangingPunct="0">
        <a:lnSpc>
          <a:spcPct val="105000"/>
        </a:lnSpc>
        <a:spcBef>
          <a:spcPct val="0"/>
        </a:spcBef>
        <a:spcAft>
          <a:spcPct val="0"/>
        </a:spcAft>
        <a:defRPr sz="3800" b="1">
          <a:solidFill>
            <a:srgbClr val="00458A"/>
          </a:solidFill>
          <a:latin typeface="Book Antiqua" pitchFamily="18" charset="0"/>
          <a:ea typeface="ＭＳ Ｐゴシック" charset="0"/>
          <a:cs typeface="Arial" charset="0"/>
        </a:defRPr>
      </a:lvl3pPr>
      <a:lvl4pPr algn="l" rtl="0" eaLnBrk="0" fontAlgn="base" hangingPunct="0">
        <a:lnSpc>
          <a:spcPct val="105000"/>
        </a:lnSpc>
        <a:spcBef>
          <a:spcPct val="0"/>
        </a:spcBef>
        <a:spcAft>
          <a:spcPct val="0"/>
        </a:spcAft>
        <a:defRPr sz="3800" b="1">
          <a:solidFill>
            <a:srgbClr val="00458A"/>
          </a:solidFill>
          <a:latin typeface="Book Antiqua" pitchFamily="18" charset="0"/>
          <a:ea typeface="ＭＳ Ｐゴシック" charset="0"/>
          <a:cs typeface="Arial" charset="0"/>
        </a:defRPr>
      </a:lvl4pPr>
      <a:lvl5pPr algn="l" rtl="0" eaLnBrk="0" fontAlgn="base" hangingPunct="0">
        <a:lnSpc>
          <a:spcPct val="105000"/>
        </a:lnSpc>
        <a:spcBef>
          <a:spcPct val="0"/>
        </a:spcBef>
        <a:spcAft>
          <a:spcPct val="0"/>
        </a:spcAft>
        <a:defRPr sz="3800" b="1">
          <a:solidFill>
            <a:srgbClr val="00458A"/>
          </a:solidFill>
          <a:latin typeface="Book Antiqua" pitchFamily="18" charset="0"/>
          <a:ea typeface="ＭＳ Ｐゴシック"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61884E"/>
        </a:buClr>
        <a:buSzPct val="120000"/>
        <a:buFont typeface="Wingdings"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996633"/>
        </a:buClr>
        <a:buSzPct val="120000"/>
        <a:buFont typeface="Wingdings" charset="0"/>
        <a:buChar char="§"/>
        <a:defRPr sz="27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accent2"/>
        </a:buClr>
        <a:buFont typeface="Wingdings" charset="0"/>
        <a:buChar char="§"/>
        <a:defRPr sz="2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600">
          <a:solidFill>
            <a:schemeClr val="tx1"/>
          </a:solidFill>
          <a:latin typeface="+mn-lt"/>
          <a:ea typeface="Arial" charset="0"/>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7.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 Id="rId9" Type="http://schemas.openxmlformats.org/officeDocument/2006/relationships/image" Target="../media/image14.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vmlDrawing" Target="../drawings/vmlDrawing9.vml"/><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8.wmf"/><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37.xml"/><Relationship Id="rId7" Type="http://schemas.openxmlformats.org/officeDocument/2006/relationships/image" Target="../media/image21.wmf"/><Relationship Id="rId2" Type="http://schemas.openxmlformats.org/officeDocument/2006/relationships/slideLayout" Target="../slideLayouts/slideLayout5.xml"/><Relationship Id="rId1" Type="http://schemas.openxmlformats.org/officeDocument/2006/relationships/vmlDrawing" Target="../drawings/vmlDrawing12.v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 Id="rId9" Type="http://schemas.openxmlformats.org/officeDocument/2006/relationships/image" Target="../media/image19.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2.wmf"/><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40.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3.bin"/><Relationship Id="rId11" Type="http://schemas.openxmlformats.org/officeDocument/2006/relationships/image" Target="../media/image22.wmf"/><Relationship Id="rId5" Type="http://schemas.openxmlformats.org/officeDocument/2006/relationships/image" Target="../media/image23.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5.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22313" y="3598863"/>
            <a:ext cx="7772400" cy="1362075"/>
          </a:xfrm>
        </p:spPr>
        <p:txBody>
          <a:bodyPr/>
          <a:lstStyle/>
          <a:p>
            <a:pPr algn="ctr"/>
            <a:r>
              <a:rPr lang="en-US" dirty="0">
                <a:solidFill>
                  <a:srgbClr val="800000"/>
                </a:solidFill>
                <a:latin typeface="Tahoma" charset="0"/>
              </a:rPr>
              <a:t>Inflation:  </a:t>
            </a:r>
            <a:r>
              <a:rPr lang="en-US" dirty="0" smtClean="0">
                <a:solidFill>
                  <a:srgbClr val="800000"/>
                </a:solidFill>
                <a:latin typeface="Tahoma" charset="0"/>
              </a:rPr>
              <a:t>Its </a:t>
            </a:r>
            <a:r>
              <a:rPr lang="en-US" dirty="0">
                <a:solidFill>
                  <a:srgbClr val="800000"/>
                </a:solidFill>
                <a:latin typeface="Tahoma" charset="0"/>
              </a:rPr>
              <a:t>Causes, Effects, </a:t>
            </a:r>
            <a:r>
              <a:rPr lang="en-US" dirty="0" smtClean="0">
                <a:solidFill>
                  <a:srgbClr val="800000"/>
                </a:solidFill>
                <a:latin typeface="Tahoma" charset="0"/>
              </a:rPr>
              <a:t/>
            </a:r>
            <a:br>
              <a:rPr lang="en-US" dirty="0" smtClean="0">
                <a:solidFill>
                  <a:srgbClr val="800000"/>
                </a:solidFill>
                <a:latin typeface="Tahoma" charset="0"/>
              </a:rPr>
            </a:br>
            <a:r>
              <a:rPr lang="en-US" dirty="0" smtClean="0">
                <a:solidFill>
                  <a:srgbClr val="800000"/>
                </a:solidFill>
                <a:latin typeface="Tahoma" charset="0"/>
              </a:rPr>
              <a:t>and </a:t>
            </a:r>
            <a:r>
              <a:rPr lang="en-US" dirty="0">
                <a:solidFill>
                  <a:srgbClr val="800000"/>
                </a:solidFill>
                <a:latin typeface="Tahoma" charset="0"/>
              </a:rPr>
              <a:t>Social Costs</a:t>
            </a:r>
          </a:p>
        </p:txBody>
      </p:sp>
      <p:sp>
        <p:nvSpPr>
          <p:cNvPr id="5" name="Segnaposto testo 4"/>
          <p:cNvSpPr txBox="1">
            <a:spLocks/>
          </p:cNvSpPr>
          <p:nvPr/>
        </p:nvSpPr>
        <p:spPr bwMode="auto">
          <a:xfrm>
            <a:off x="722313" y="2098675"/>
            <a:ext cx="777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105000"/>
              </a:lnSpc>
              <a:spcBef>
                <a:spcPct val="45000"/>
              </a:spcBef>
              <a:spcAft>
                <a:spcPct val="0"/>
              </a:spcAft>
              <a:buClr>
                <a:srgbClr val="CC6600"/>
              </a:buClr>
              <a:buSzPct val="120000"/>
              <a:buFont typeface="Wingdings"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669900"/>
              </a:buClr>
              <a:buSzPct val="120000"/>
              <a:buFont typeface="Wingdings" charset="0"/>
              <a:buChar char="§"/>
              <a:defRPr sz="27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accent2"/>
              </a:buClr>
              <a:buFont typeface="Wingdings" charset="0"/>
              <a:buChar char="§"/>
              <a:defRPr sz="2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600">
                <a:solidFill>
                  <a:schemeClr val="tx1"/>
                </a:solidFill>
                <a:latin typeface="+mn-lt"/>
                <a:ea typeface="Arial" charset="0"/>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a:lstStyle>
          <a:p>
            <a:pPr algn="ctr">
              <a:defRPr/>
            </a:pPr>
            <a:r>
              <a:rPr lang="it-IT" sz="4000" b="1" cap="all" dirty="0" err="1" smtClean="0">
                <a:solidFill>
                  <a:srgbClr val="660033"/>
                </a:solidFill>
                <a:latin typeface="+mj-lt"/>
                <a:cs typeface="+mj-cs"/>
              </a:rPr>
              <a:t>Chapter</a:t>
            </a:r>
            <a:r>
              <a:rPr lang="it-IT" sz="4000" b="1" cap="all" dirty="0" smtClean="0">
                <a:solidFill>
                  <a:srgbClr val="660033"/>
                </a:solidFill>
                <a:latin typeface="+mj-lt"/>
                <a:cs typeface="+mj-cs"/>
              </a:rPr>
              <a:t> 5</a:t>
            </a:r>
          </a:p>
          <a:p>
            <a:pPr algn="ctr">
              <a:defRPr/>
            </a:pPr>
            <a:endParaRPr lang="it-IT" sz="4000" b="1" cap="all" dirty="0">
              <a:solidFill>
                <a:srgbClr val="660033"/>
              </a:solidFill>
              <a:latin typeface="+mj-lt"/>
              <a:cs typeface="+mj-cs"/>
            </a:endParaRPr>
          </a:p>
        </p:txBody>
      </p:sp>
    </p:spTree>
    <p:extLst>
      <p:ext uri="{BB962C8B-B14F-4D97-AF65-F5344CB8AC3E}">
        <p14:creationId xmlns:p14="http://schemas.microsoft.com/office/powerpoint/2010/main" val="1839684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The quantity equation</a:t>
            </a:r>
          </a:p>
        </p:txBody>
      </p:sp>
      <p:sp>
        <p:nvSpPr>
          <p:cNvPr id="55299" name="Rectangle 3"/>
          <p:cNvSpPr>
            <a:spLocks noGrp="1" noChangeArrowheads="1"/>
          </p:cNvSpPr>
          <p:nvPr>
            <p:ph type="body" idx="1"/>
          </p:nvPr>
        </p:nvSpPr>
        <p:spPr>
          <a:xfrm>
            <a:off x="457200" y="1198563"/>
            <a:ext cx="8062913" cy="4630737"/>
          </a:xfrm>
        </p:spPr>
        <p:txBody>
          <a:bodyPr/>
          <a:lstStyle/>
          <a:p>
            <a:pPr eaLnBrk="1" hangingPunct="1"/>
            <a:r>
              <a:rPr lang="en-US" dirty="0" smtClean="0"/>
              <a:t>The </a:t>
            </a:r>
            <a:r>
              <a:rPr lang="en-US" b="1" dirty="0" smtClean="0">
                <a:solidFill>
                  <a:srgbClr val="CC0000"/>
                </a:solidFill>
              </a:rPr>
              <a:t>quantity equation</a:t>
            </a:r>
            <a:r>
              <a:rPr lang="en-US" dirty="0" smtClean="0"/>
              <a:t/>
            </a:r>
            <a:br>
              <a:rPr lang="en-US" dirty="0" smtClean="0"/>
            </a:br>
            <a:r>
              <a:rPr lang="en-US" dirty="0" smtClean="0"/>
              <a:t>			</a:t>
            </a:r>
            <a:r>
              <a:rPr lang="en-US" b="1" i="1" dirty="0" smtClean="0"/>
              <a:t>M </a:t>
            </a:r>
            <a:r>
              <a:rPr lang="en-US" b="1" dirty="0" smtClean="0">
                <a:sym typeface="Symbol" pitchFamily="18" charset="2"/>
              </a:rPr>
              <a:t> </a:t>
            </a:r>
            <a:r>
              <a:rPr lang="en-US" b="1" i="1" dirty="0" smtClean="0"/>
              <a:t>V</a:t>
            </a:r>
            <a:r>
              <a:rPr lang="en-US" dirty="0" smtClean="0"/>
              <a:t>  =  </a:t>
            </a:r>
            <a:r>
              <a:rPr lang="en-US" b="1" i="1" dirty="0" smtClean="0"/>
              <a:t>P </a:t>
            </a:r>
            <a:r>
              <a:rPr lang="en-US" b="1" dirty="0" smtClean="0">
                <a:sym typeface="Symbol" pitchFamily="18" charset="2"/>
              </a:rPr>
              <a:t> </a:t>
            </a:r>
            <a:r>
              <a:rPr lang="en-US" b="1" i="1" dirty="0" smtClean="0"/>
              <a:t>Y</a:t>
            </a:r>
            <a:r>
              <a:rPr lang="en-US" dirty="0" smtClean="0">
                <a:solidFill>
                  <a:srgbClr val="660033"/>
                </a:solidFill>
              </a:rPr>
              <a:t/>
            </a:r>
            <a:br>
              <a:rPr lang="en-US" dirty="0" smtClean="0">
                <a:solidFill>
                  <a:srgbClr val="660033"/>
                </a:solidFill>
              </a:rPr>
            </a:br>
            <a:r>
              <a:rPr lang="en-US" dirty="0" smtClean="0"/>
              <a:t>follows from the preceding definition of velocity.</a:t>
            </a:r>
          </a:p>
          <a:p>
            <a:pPr eaLnBrk="1" hangingPunct="1">
              <a:spcBef>
                <a:spcPct val="60000"/>
              </a:spcBef>
            </a:pPr>
            <a:r>
              <a:rPr lang="en-US" dirty="0" smtClean="0"/>
              <a:t>It is an </a:t>
            </a:r>
            <a:r>
              <a:rPr lang="en-US" i="1" dirty="0" smtClean="0"/>
              <a:t>identity:</a:t>
            </a:r>
            <a:r>
              <a:rPr lang="en-US" dirty="0" smtClean="0"/>
              <a:t>  </a:t>
            </a:r>
            <a:br>
              <a:rPr lang="en-US" dirty="0" smtClean="0"/>
            </a:br>
            <a:r>
              <a:rPr lang="en-US" dirty="0" smtClean="0"/>
              <a:t>it holds by definition of the variables.</a:t>
            </a:r>
          </a:p>
        </p:txBody>
      </p:sp>
    </p:spTree>
    <p:extLst>
      <p:ext uri="{BB962C8B-B14F-4D97-AF65-F5344CB8AC3E}">
        <p14:creationId xmlns:p14="http://schemas.microsoft.com/office/powerpoint/2010/main" val="4034578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left)">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left)">
                                      <p:cBhvr>
                                        <p:cTn id="12"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466725" y="431800"/>
            <a:ext cx="8245475" cy="939800"/>
          </a:xfrm>
        </p:spPr>
        <p:txBody>
          <a:bodyPr/>
          <a:lstStyle/>
          <a:p>
            <a:pPr eaLnBrk="1" hangingPunct="1"/>
            <a:r>
              <a:rPr lang="en-US" sz="3200" dirty="0" smtClean="0"/>
              <a:t>Money demand (for transactions) and the quantity equation</a:t>
            </a:r>
          </a:p>
        </p:txBody>
      </p:sp>
      <p:sp>
        <p:nvSpPr>
          <p:cNvPr id="35843" name="Rectangle 5"/>
          <p:cNvSpPr>
            <a:spLocks noGrp="1" noChangeArrowheads="1"/>
          </p:cNvSpPr>
          <p:nvPr>
            <p:ph type="body" idx="1"/>
          </p:nvPr>
        </p:nvSpPr>
        <p:spPr>
          <a:xfrm>
            <a:off x="476250" y="1573213"/>
            <a:ext cx="8210550" cy="4552950"/>
          </a:xfrm>
        </p:spPr>
        <p:txBody>
          <a:bodyPr/>
          <a:lstStyle/>
          <a:p>
            <a:pPr eaLnBrk="1" hangingPunct="1"/>
            <a:r>
              <a:rPr lang="en-US" b="1" i="1" dirty="0" smtClean="0"/>
              <a:t>M</a:t>
            </a:r>
            <a:r>
              <a:rPr lang="en-US" dirty="0" smtClean="0"/>
              <a:t>/</a:t>
            </a:r>
            <a:r>
              <a:rPr lang="en-US" b="1" i="1" dirty="0" smtClean="0"/>
              <a:t>P</a:t>
            </a:r>
            <a:r>
              <a:rPr lang="en-US" dirty="0" smtClean="0"/>
              <a:t> = </a:t>
            </a:r>
            <a:r>
              <a:rPr lang="en-US" b="1" dirty="0" smtClean="0">
                <a:solidFill>
                  <a:srgbClr val="CC0000"/>
                </a:solidFill>
              </a:rPr>
              <a:t>real money balances</a:t>
            </a:r>
            <a:r>
              <a:rPr lang="en-US" dirty="0" smtClean="0"/>
              <a:t>, the purchasing power of the money supply.</a:t>
            </a:r>
          </a:p>
          <a:p>
            <a:pPr eaLnBrk="1" hangingPunct="1">
              <a:lnSpc>
                <a:spcPct val="110000"/>
              </a:lnSpc>
              <a:spcBef>
                <a:spcPct val="55000"/>
              </a:spcBef>
            </a:pPr>
            <a:r>
              <a:rPr lang="en-US" dirty="0" smtClean="0"/>
              <a:t>A simple money demand function: </a:t>
            </a:r>
            <a:br>
              <a:rPr lang="en-US" dirty="0" smtClean="0"/>
            </a:br>
            <a:r>
              <a:rPr lang="en-US" dirty="0" smtClean="0"/>
              <a:t>	(</a:t>
            </a:r>
            <a:r>
              <a:rPr lang="en-US" b="1" i="1" dirty="0" smtClean="0"/>
              <a:t>M</a:t>
            </a:r>
            <a:r>
              <a:rPr lang="en-US" dirty="0" smtClean="0"/>
              <a:t>/</a:t>
            </a:r>
            <a:r>
              <a:rPr lang="en-US" b="1" i="1" dirty="0" smtClean="0"/>
              <a:t>P</a:t>
            </a:r>
            <a:r>
              <a:rPr lang="en-US" sz="900" dirty="0" smtClean="0"/>
              <a:t> </a:t>
            </a:r>
            <a:r>
              <a:rPr lang="en-US" dirty="0" smtClean="0"/>
              <a:t>)</a:t>
            </a:r>
            <a:r>
              <a:rPr lang="en-US" baseline="30000" dirty="0" smtClean="0"/>
              <a:t>d</a:t>
            </a:r>
            <a:r>
              <a:rPr lang="en-US" dirty="0" smtClean="0"/>
              <a:t> = </a:t>
            </a:r>
            <a:r>
              <a:rPr lang="en-US" b="1" i="1" dirty="0" smtClean="0"/>
              <a:t>k</a:t>
            </a:r>
            <a:r>
              <a:rPr lang="en-US" sz="900" dirty="0" smtClean="0"/>
              <a:t> </a:t>
            </a:r>
            <a:r>
              <a:rPr lang="en-US" b="1" i="1" dirty="0" smtClean="0"/>
              <a:t>Y</a:t>
            </a:r>
            <a:r>
              <a:rPr lang="en-US" dirty="0" smtClean="0"/>
              <a:t/>
            </a:r>
            <a:br>
              <a:rPr lang="en-US" dirty="0" smtClean="0"/>
            </a:br>
            <a:r>
              <a:rPr lang="en-US" dirty="0" smtClean="0"/>
              <a:t>where</a:t>
            </a:r>
            <a:br>
              <a:rPr lang="en-US" dirty="0" smtClean="0"/>
            </a:br>
            <a:r>
              <a:rPr lang="en-US" b="1" i="1" dirty="0" smtClean="0"/>
              <a:t>k</a:t>
            </a:r>
            <a:r>
              <a:rPr lang="en-US" dirty="0" smtClean="0"/>
              <a:t> = how much money people wish to hold for each euro of income. </a:t>
            </a:r>
            <a:br>
              <a:rPr lang="en-US" dirty="0" smtClean="0"/>
            </a:br>
            <a:r>
              <a:rPr lang="en-US" dirty="0" smtClean="0"/>
              <a:t>    (</a:t>
            </a:r>
            <a:r>
              <a:rPr lang="en-US" b="1" i="1" dirty="0" smtClean="0"/>
              <a:t>k</a:t>
            </a:r>
            <a:r>
              <a:rPr lang="en-US" dirty="0" smtClean="0"/>
              <a:t> </a:t>
            </a:r>
            <a:r>
              <a:rPr lang="en-US" sz="900" dirty="0" smtClean="0"/>
              <a:t> </a:t>
            </a:r>
            <a:r>
              <a:rPr lang="en-US" dirty="0" smtClean="0"/>
              <a:t>is exogenous)</a:t>
            </a:r>
          </a:p>
        </p:txBody>
      </p:sp>
    </p:spTree>
    <p:extLst>
      <p:ext uri="{BB962C8B-B14F-4D97-AF65-F5344CB8AC3E}">
        <p14:creationId xmlns:p14="http://schemas.microsoft.com/office/powerpoint/2010/main" val="345301015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466725" y="431800"/>
            <a:ext cx="8245475" cy="939800"/>
          </a:xfrm>
        </p:spPr>
        <p:txBody>
          <a:bodyPr/>
          <a:lstStyle/>
          <a:p>
            <a:pPr eaLnBrk="1" hangingPunct="1"/>
            <a:r>
              <a:rPr lang="en-US" sz="3200" smtClean="0"/>
              <a:t>Money demand and the quantity equation</a:t>
            </a:r>
          </a:p>
        </p:txBody>
      </p:sp>
      <p:sp>
        <p:nvSpPr>
          <p:cNvPr id="36867" name="Rectangle 5"/>
          <p:cNvSpPr>
            <a:spLocks noGrp="1" noChangeArrowheads="1"/>
          </p:cNvSpPr>
          <p:nvPr>
            <p:ph type="body" idx="1"/>
          </p:nvPr>
        </p:nvSpPr>
        <p:spPr>
          <a:xfrm>
            <a:off x="476250" y="1589088"/>
            <a:ext cx="8210550" cy="4537075"/>
          </a:xfrm>
        </p:spPr>
        <p:txBody>
          <a:bodyPr/>
          <a:lstStyle/>
          <a:p>
            <a:pPr eaLnBrk="1" hangingPunct="1"/>
            <a:r>
              <a:rPr lang="en-US" dirty="0" smtClean="0"/>
              <a:t>money demand: 	(</a:t>
            </a:r>
            <a:r>
              <a:rPr lang="en-US" b="1" i="1" dirty="0" smtClean="0"/>
              <a:t>M</a:t>
            </a:r>
            <a:r>
              <a:rPr lang="en-US" dirty="0" smtClean="0"/>
              <a:t>/</a:t>
            </a:r>
            <a:r>
              <a:rPr lang="en-US" b="1" i="1" dirty="0" smtClean="0"/>
              <a:t>P</a:t>
            </a:r>
            <a:r>
              <a:rPr lang="en-US" sz="900" dirty="0" smtClean="0"/>
              <a:t> </a:t>
            </a:r>
            <a:r>
              <a:rPr lang="en-US" dirty="0" smtClean="0"/>
              <a:t>)</a:t>
            </a:r>
            <a:r>
              <a:rPr lang="en-US" baseline="30000" dirty="0" smtClean="0"/>
              <a:t>d</a:t>
            </a:r>
            <a:r>
              <a:rPr lang="en-US" dirty="0" smtClean="0"/>
              <a:t> = </a:t>
            </a:r>
            <a:r>
              <a:rPr lang="en-US" b="1" i="1" dirty="0" smtClean="0"/>
              <a:t>k</a:t>
            </a:r>
            <a:r>
              <a:rPr lang="en-US" sz="900" dirty="0" smtClean="0"/>
              <a:t> </a:t>
            </a:r>
            <a:r>
              <a:rPr lang="en-US" b="1" i="1" dirty="0" smtClean="0"/>
              <a:t>Y</a:t>
            </a:r>
            <a:r>
              <a:rPr lang="en-US" dirty="0" smtClean="0"/>
              <a:t> </a:t>
            </a:r>
          </a:p>
          <a:p>
            <a:pPr eaLnBrk="1" hangingPunct="1"/>
            <a:r>
              <a:rPr lang="en-US" dirty="0" smtClean="0"/>
              <a:t>quantity equation: 	</a:t>
            </a:r>
            <a:r>
              <a:rPr lang="en-US" sz="2700" b="1" i="1" dirty="0" smtClean="0"/>
              <a:t>M </a:t>
            </a:r>
            <a:r>
              <a:rPr lang="en-US" sz="2700" b="1" dirty="0" smtClean="0">
                <a:sym typeface="Symbol" pitchFamily="18" charset="2"/>
              </a:rPr>
              <a:t> </a:t>
            </a:r>
            <a:r>
              <a:rPr lang="en-US" sz="2700" b="1" i="1" dirty="0" smtClean="0"/>
              <a:t>V</a:t>
            </a:r>
            <a:r>
              <a:rPr lang="en-US" sz="2700" dirty="0" smtClean="0"/>
              <a:t> = </a:t>
            </a:r>
            <a:r>
              <a:rPr lang="en-US" sz="2700" b="1" i="1" dirty="0" smtClean="0"/>
              <a:t>P </a:t>
            </a:r>
            <a:r>
              <a:rPr lang="en-US" sz="2700" b="1" dirty="0" smtClean="0">
                <a:sym typeface="Symbol" pitchFamily="18" charset="2"/>
              </a:rPr>
              <a:t> </a:t>
            </a:r>
            <a:r>
              <a:rPr lang="en-US" sz="2700" b="1" i="1" dirty="0" smtClean="0"/>
              <a:t>Y</a:t>
            </a:r>
            <a:endParaRPr lang="en-US" dirty="0" smtClean="0"/>
          </a:p>
          <a:p>
            <a:pPr eaLnBrk="1" hangingPunct="1"/>
            <a:r>
              <a:rPr lang="en-US" dirty="0" smtClean="0"/>
              <a:t>The connection between them:  </a:t>
            </a:r>
            <a:r>
              <a:rPr lang="en-US" b="1" i="1" dirty="0" smtClean="0"/>
              <a:t>k</a:t>
            </a:r>
            <a:r>
              <a:rPr lang="en-US" dirty="0" smtClean="0"/>
              <a:t> = 1/</a:t>
            </a:r>
            <a:r>
              <a:rPr lang="en-US" b="1" i="1" dirty="0" smtClean="0"/>
              <a:t>V</a:t>
            </a:r>
          </a:p>
          <a:p>
            <a:pPr eaLnBrk="1" hangingPunct="1"/>
            <a:r>
              <a:rPr lang="en-US" dirty="0" smtClean="0"/>
              <a:t>When people hold lots of money relative </a:t>
            </a:r>
            <a:br>
              <a:rPr lang="en-US" dirty="0" smtClean="0"/>
            </a:br>
            <a:r>
              <a:rPr lang="en-US" dirty="0" smtClean="0"/>
              <a:t>to their incomes (</a:t>
            </a:r>
            <a:r>
              <a:rPr lang="en-US" b="1" i="1" dirty="0" smtClean="0"/>
              <a:t>k</a:t>
            </a:r>
            <a:r>
              <a:rPr lang="en-US" dirty="0" smtClean="0"/>
              <a:t> </a:t>
            </a:r>
            <a:r>
              <a:rPr lang="en-US" sz="900" dirty="0" smtClean="0"/>
              <a:t> </a:t>
            </a:r>
            <a:r>
              <a:rPr lang="en-US" dirty="0" smtClean="0"/>
              <a:t>is large), </a:t>
            </a:r>
            <a:br>
              <a:rPr lang="en-US" dirty="0" smtClean="0"/>
            </a:br>
            <a:r>
              <a:rPr lang="en-US" dirty="0" smtClean="0"/>
              <a:t>money changes hands infrequently (</a:t>
            </a:r>
            <a:r>
              <a:rPr lang="en-US" b="1" i="1" dirty="0" smtClean="0"/>
              <a:t>V</a:t>
            </a:r>
            <a:r>
              <a:rPr lang="en-US" dirty="0" smtClean="0"/>
              <a:t> </a:t>
            </a:r>
            <a:r>
              <a:rPr lang="en-US" sz="900" dirty="0" smtClean="0"/>
              <a:t> </a:t>
            </a:r>
            <a:r>
              <a:rPr lang="en-US" dirty="0" smtClean="0"/>
              <a:t>is small).</a:t>
            </a:r>
          </a:p>
        </p:txBody>
      </p:sp>
    </p:spTree>
    <p:extLst>
      <p:ext uri="{BB962C8B-B14F-4D97-AF65-F5344CB8AC3E}">
        <p14:creationId xmlns:p14="http://schemas.microsoft.com/office/powerpoint/2010/main" val="424106441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7"/>
          <p:cNvSpPr>
            <a:spLocks noGrp="1" noChangeArrowheads="1"/>
          </p:cNvSpPr>
          <p:nvPr>
            <p:ph type="title"/>
          </p:nvPr>
        </p:nvSpPr>
        <p:spPr/>
        <p:txBody>
          <a:bodyPr/>
          <a:lstStyle/>
          <a:p>
            <a:pPr eaLnBrk="1" hangingPunct="1"/>
            <a:r>
              <a:rPr lang="en-US" sz="3300" dirty="0" smtClean="0"/>
              <a:t>Back to the quantity theory of money</a:t>
            </a:r>
          </a:p>
        </p:txBody>
      </p:sp>
      <p:sp>
        <p:nvSpPr>
          <p:cNvPr id="61448" name="Rectangle 8"/>
          <p:cNvSpPr>
            <a:spLocks noGrp="1" noChangeArrowheads="1"/>
          </p:cNvSpPr>
          <p:nvPr>
            <p:ph type="body" idx="1"/>
          </p:nvPr>
        </p:nvSpPr>
        <p:spPr>
          <a:xfrm>
            <a:off x="457200" y="1420813"/>
            <a:ext cx="8229600" cy="2266950"/>
          </a:xfrm>
        </p:spPr>
        <p:txBody>
          <a:bodyPr/>
          <a:lstStyle/>
          <a:p>
            <a:pPr eaLnBrk="1" hangingPunct="1">
              <a:spcBef>
                <a:spcPct val="60000"/>
              </a:spcBef>
            </a:pPr>
            <a:r>
              <a:rPr lang="en-US" smtClean="0"/>
              <a:t>starts with quantity equation</a:t>
            </a:r>
          </a:p>
          <a:p>
            <a:pPr eaLnBrk="1" hangingPunct="1">
              <a:spcBef>
                <a:spcPct val="60000"/>
              </a:spcBef>
            </a:pPr>
            <a:r>
              <a:rPr lang="en-US" smtClean="0"/>
              <a:t>assumes </a:t>
            </a:r>
            <a:r>
              <a:rPr lang="en-US" b="1" i="1" smtClean="0"/>
              <a:t>V</a:t>
            </a:r>
            <a:r>
              <a:rPr lang="en-US" smtClean="0"/>
              <a:t>  is constant &amp; exogenous:</a:t>
            </a:r>
          </a:p>
          <a:p>
            <a:pPr eaLnBrk="1" hangingPunct="1">
              <a:spcBef>
                <a:spcPct val="60000"/>
              </a:spcBef>
              <a:buFont typeface="Wingdings" pitchFamily="2" charset="2"/>
              <a:buNone/>
            </a:pPr>
            <a:r>
              <a:rPr lang="en-US" smtClean="0"/>
              <a:t>Then, quantity equation becomes:</a:t>
            </a:r>
          </a:p>
        </p:txBody>
      </p:sp>
      <p:graphicFrame>
        <p:nvGraphicFramePr>
          <p:cNvPr id="61444" name="Object 2"/>
          <p:cNvGraphicFramePr>
            <a:graphicFrameLocks noChangeAspect="1"/>
          </p:cNvGraphicFramePr>
          <p:nvPr>
            <p:extLst>
              <p:ext uri="{D42A27DB-BD31-4B8C-83A1-F6EECF244321}">
                <p14:modId xmlns:p14="http://schemas.microsoft.com/office/powerpoint/2010/main" val="499997611"/>
              </p:ext>
            </p:extLst>
          </p:nvPr>
        </p:nvGraphicFramePr>
        <p:xfrm>
          <a:off x="7061200" y="2079625"/>
          <a:ext cx="1127125" cy="577850"/>
        </p:xfrm>
        <a:graphic>
          <a:graphicData uri="http://schemas.openxmlformats.org/presentationml/2006/ole">
            <mc:AlternateContent xmlns:mc="http://schemas.openxmlformats.org/markup-compatibility/2006">
              <mc:Choice xmlns:v="urn:schemas-microsoft-com:vml" Requires="v">
                <p:oleObj spid="_x0000_s3258" name="Equation" r:id="rId4" imgW="469800" imgH="241200" progId="Equation.DSMT4">
                  <p:embed/>
                </p:oleObj>
              </mc:Choice>
              <mc:Fallback>
                <p:oleObj name="Equation" r:id="rId4" imgW="469800" imgH="241200" progId="Equation.DSMT4">
                  <p:embed/>
                  <p:pic>
                    <p:nvPicPr>
                      <p:cNvPr id="0" name=""/>
                      <p:cNvPicPr>
                        <a:picLocks noChangeAspect="1" noChangeArrowheads="1"/>
                      </p:cNvPicPr>
                      <p:nvPr/>
                    </p:nvPicPr>
                    <p:blipFill>
                      <a:blip r:embed="rId5"/>
                      <a:srcRect/>
                      <a:stretch>
                        <a:fillRect/>
                      </a:stretch>
                    </p:blipFill>
                    <p:spPr bwMode="auto">
                      <a:xfrm>
                        <a:off x="7061200" y="2079625"/>
                        <a:ext cx="11271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46" name="Object 3"/>
          <p:cNvGraphicFramePr>
            <a:graphicFrameLocks noChangeAspect="1"/>
          </p:cNvGraphicFramePr>
          <p:nvPr>
            <p:extLst>
              <p:ext uri="{D42A27DB-BD31-4B8C-83A1-F6EECF244321}">
                <p14:modId xmlns:p14="http://schemas.microsoft.com/office/powerpoint/2010/main" val="184257283"/>
              </p:ext>
            </p:extLst>
          </p:nvPr>
        </p:nvGraphicFramePr>
        <p:xfrm>
          <a:off x="2651125" y="3817113"/>
          <a:ext cx="3290888" cy="665163"/>
        </p:xfrm>
        <a:graphic>
          <a:graphicData uri="http://schemas.openxmlformats.org/presentationml/2006/ole">
            <mc:AlternateContent xmlns:mc="http://schemas.openxmlformats.org/markup-compatibility/2006">
              <mc:Choice xmlns:v="urn:schemas-microsoft-com:vml" Requires="v">
                <p:oleObj spid="_x0000_s3259" name="Equation" r:id="rId6" imgW="1193760" imgH="241200" progId="Equation.DSMT4">
                  <p:embed/>
                </p:oleObj>
              </mc:Choice>
              <mc:Fallback>
                <p:oleObj name="Equation" r:id="rId6" imgW="1193760" imgH="241200" progId="Equation.DSMT4">
                  <p:embed/>
                  <p:pic>
                    <p:nvPicPr>
                      <p:cNvPr id="0" name=""/>
                      <p:cNvPicPr>
                        <a:picLocks noChangeAspect="1" noChangeArrowheads="1"/>
                      </p:cNvPicPr>
                      <p:nvPr/>
                    </p:nvPicPr>
                    <p:blipFill>
                      <a:blip r:embed="rId7"/>
                      <a:srcRect/>
                      <a:stretch>
                        <a:fillRect/>
                      </a:stretch>
                    </p:blipFill>
                    <p:spPr bwMode="auto">
                      <a:xfrm>
                        <a:off x="2651125" y="3817113"/>
                        <a:ext cx="3290888"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827306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8">
                                            <p:txEl>
                                              <p:pRg st="0" end="0"/>
                                            </p:txEl>
                                          </p:spTgt>
                                        </p:tgtEl>
                                        <p:attrNameLst>
                                          <p:attrName>style.visibility</p:attrName>
                                        </p:attrNameLst>
                                      </p:cBhvr>
                                      <p:to>
                                        <p:strVal val="visible"/>
                                      </p:to>
                                    </p:set>
                                    <p:animEffect transition="in" filter="wipe(left)">
                                      <p:cBhvr>
                                        <p:cTn id="7" dur="500"/>
                                        <p:tgtEl>
                                          <p:spTgt spid="614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8">
                                            <p:txEl>
                                              <p:pRg st="1" end="1"/>
                                            </p:txEl>
                                          </p:spTgt>
                                        </p:tgtEl>
                                        <p:attrNameLst>
                                          <p:attrName>style.visibility</p:attrName>
                                        </p:attrNameLst>
                                      </p:cBhvr>
                                      <p:to>
                                        <p:strVal val="visible"/>
                                      </p:to>
                                    </p:set>
                                    <p:animEffect transition="in" filter="wipe(left)">
                                      <p:cBhvr>
                                        <p:cTn id="12" dur="500"/>
                                        <p:tgtEl>
                                          <p:spTgt spid="61448">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61444"/>
                                        </p:tgtEl>
                                        <p:attrNameLst>
                                          <p:attrName>style.visibility</p:attrName>
                                        </p:attrNameLst>
                                      </p:cBhvr>
                                      <p:to>
                                        <p:strVal val="visible"/>
                                      </p:to>
                                    </p:set>
                                    <p:animEffect transition="in" filter="wipe(left)">
                                      <p:cBhvr>
                                        <p:cTn id="16" dur="500"/>
                                        <p:tgtEl>
                                          <p:spTgt spid="614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1448">
                                            <p:txEl>
                                              <p:pRg st="2" end="2"/>
                                            </p:txEl>
                                          </p:spTgt>
                                        </p:tgtEl>
                                        <p:attrNameLst>
                                          <p:attrName>style.visibility</p:attrName>
                                        </p:attrNameLst>
                                      </p:cBhvr>
                                      <p:to>
                                        <p:strVal val="visible"/>
                                      </p:to>
                                    </p:set>
                                    <p:animEffect transition="in" filter="wipe(left)">
                                      <p:cBhvr>
                                        <p:cTn id="21" dur="500"/>
                                        <p:tgtEl>
                                          <p:spTgt spid="61448">
                                            <p:txEl>
                                              <p:pRg st="2" end="2"/>
                                            </p:txEl>
                                          </p:spTgt>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61446"/>
                                        </p:tgtEl>
                                        <p:attrNameLst>
                                          <p:attrName>style.visibility</p:attrName>
                                        </p:attrNameLst>
                                      </p:cBhvr>
                                      <p:to>
                                        <p:strVal val="visible"/>
                                      </p:to>
                                    </p:set>
                                    <p:animEffect transition="in" filter="wipe(left)">
                                      <p:cBhvr>
                                        <p:cTn id="25"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7"/>
          <p:cNvSpPr>
            <a:spLocks noGrp="1" noChangeArrowheads="1"/>
          </p:cNvSpPr>
          <p:nvPr>
            <p:ph type="title"/>
          </p:nvPr>
        </p:nvSpPr>
        <p:spPr>
          <a:xfrm>
            <a:off x="466725" y="196850"/>
            <a:ext cx="8245475" cy="939800"/>
          </a:xfrm>
        </p:spPr>
        <p:txBody>
          <a:bodyPr/>
          <a:lstStyle/>
          <a:p>
            <a:pPr eaLnBrk="1" hangingPunct="1"/>
            <a:r>
              <a:rPr lang="en-US" sz="3300">
                <a:latin typeface="Tahoma" charset="0"/>
              </a:rPr>
              <a:t>Velocity of money in Italy, 1861-1992</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47750"/>
            <a:ext cx="8770937" cy="577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1456500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The quantity theory of money</a:t>
            </a:r>
            <a:r>
              <a:rPr lang="en-US" sz="2700" i="1" dirty="0" smtClean="0"/>
              <a:t>, cont.</a:t>
            </a:r>
          </a:p>
        </p:txBody>
      </p:sp>
      <p:sp>
        <p:nvSpPr>
          <p:cNvPr id="63491" name="Rectangle 3"/>
          <p:cNvSpPr>
            <a:spLocks noGrp="1" noChangeArrowheads="1"/>
          </p:cNvSpPr>
          <p:nvPr>
            <p:ph type="body" idx="1"/>
          </p:nvPr>
        </p:nvSpPr>
        <p:spPr>
          <a:xfrm>
            <a:off x="635000" y="2055813"/>
            <a:ext cx="7823200" cy="4283075"/>
          </a:xfrm>
        </p:spPr>
        <p:txBody>
          <a:bodyPr/>
          <a:lstStyle/>
          <a:p>
            <a:pPr marL="0" indent="0" eaLnBrk="1" hangingPunct="1">
              <a:spcBef>
                <a:spcPct val="40000"/>
              </a:spcBef>
              <a:buClr>
                <a:srgbClr val="CC0000"/>
              </a:buClr>
              <a:buFont typeface="Wingdings" pitchFamily="2" charset="2"/>
              <a:buNone/>
            </a:pPr>
            <a:r>
              <a:rPr lang="en-US" sz="2700" dirty="0" smtClean="0"/>
              <a:t>How the price level is determined:</a:t>
            </a:r>
          </a:p>
          <a:p>
            <a:pPr marL="404813" lvl="1" indent="-290513" eaLnBrk="1" hangingPunct="1">
              <a:lnSpc>
                <a:spcPct val="105000"/>
              </a:lnSpc>
              <a:spcBef>
                <a:spcPct val="40000"/>
              </a:spcBef>
              <a:buClr>
                <a:srgbClr val="008000"/>
              </a:buClr>
            </a:pPr>
            <a:r>
              <a:rPr lang="en-US" dirty="0" smtClean="0"/>
              <a:t>With </a:t>
            </a:r>
            <a:r>
              <a:rPr lang="en-US" b="1" i="1" dirty="0" smtClean="0"/>
              <a:t>V</a:t>
            </a:r>
            <a:r>
              <a:rPr lang="en-US" dirty="0" smtClean="0"/>
              <a:t>  constant, the money supply determines nominal GDP (</a:t>
            </a:r>
            <a:r>
              <a:rPr lang="en-US" b="1" i="1" dirty="0" smtClean="0"/>
              <a:t>P </a:t>
            </a:r>
            <a:r>
              <a:rPr lang="en-US" dirty="0" smtClean="0">
                <a:sym typeface="Symbol" pitchFamily="18" charset="2"/>
              </a:rPr>
              <a:t> </a:t>
            </a:r>
            <a:r>
              <a:rPr lang="en-US" b="1" i="1" dirty="0" smtClean="0"/>
              <a:t>Y </a:t>
            </a:r>
            <a:r>
              <a:rPr lang="en-US" dirty="0" smtClean="0"/>
              <a:t>).</a:t>
            </a:r>
          </a:p>
          <a:p>
            <a:pPr marL="404813" lvl="1" indent="-290513" eaLnBrk="1" hangingPunct="1">
              <a:lnSpc>
                <a:spcPct val="105000"/>
              </a:lnSpc>
              <a:spcBef>
                <a:spcPct val="40000"/>
              </a:spcBef>
              <a:buClr>
                <a:srgbClr val="008000"/>
              </a:buClr>
            </a:pPr>
            <a:r>
              <a:rPr lang="en-US" dirty="0" smtClean="0"/>
              <a:t>Real GDP is determined by the economy’s supplies of  </a:t>
            </a:r>
            <a:r>
              <a:rPr lang="en-US" b="1" i="1" dirty="0" smtClean="0"/>
              <a:t>K</a:t>
            </a:r>
            <a:r>
              <a:rPr lang="en-US" dirty="0" smtClean="0"/>
              <a:t>  and </a:t>
            </a:r>
            <a:r>
              <a:rPr lang="en-US" b="1" i="1" dirty="0" smtClean="0"/>
              <a:t>L</a:t>
            </a:r>
            <a:r>
              <a:rPr lang="en-US" dirty="0" smtClean="0"/>
              <a:t>  and the production function (Chap. 3).</a:t>
            </a:r>
          </a:p>
          <a:p>
            <a:pPr marL="404813" lvl="1" indent="-290513" eaLnBrk="1" hangingPunct="1">
              <a:lnSpc>
                <a:spcPct val="105000"/>
              </a:lnSpc>
              <a:spcBef>
                <a:spcPct val="40000"/>
              </a:spcBef>
              <a:buClr>
                <a:srgbClr val="008000"/>
              </a:buClr>
            </a:pPr>
            <a:r>
              <a:rPr lang="en-US" dirty="0" smtClean="0"/>
              <a:t>The price level is </a:t>
            </a:r>
            <a:br>
              <a:rPr lang="en-US" dirty="0" smtClean="0"/>
            </a:br>
            <a:r>
              <a:rPr lang="en-US" b="1" i="1" dirty="0" smtClean="0"/>
              <a:t>P</a:t>
            </a:r>
            <a:r>
              <a:rPr lang="en-US" dirty="0" smtClean="0"/>
              <a:t> = (nominal GDP)/(real GDP).</a:t>
            </a:r>
          </a:p>
        </p:txBody>
      </p:sp>
      <p:graphicFrame>
        <p:nvGraphicFramePr>
          <p:cNvPr id="38916" name="Object 2"/>
          <p:cNvGraphicFramePr>
            <a:graphicFrameLocks noChangeAspect="1"/>
          </p:cNvGraphicFramePr>
          <p:nvPr>
            <p:extLst>
              <p:ext uri="{D42A27DB-BD31-4B8C-83A1-F6EECF244321}">
                <p14:modId xmlns:p14="http://schemas.microsoft.com/office/powerpoint/2010/main" val="3013884492"/>
              </p:ext>
            </p:extLst>
          </p:nvPr>
        </p:nvGraphicFramePr>
        <p:xfrm>
          <a:off x="2860675" y="1233488"/>
          <a:ext cx="3194050" cy="646112"/>
        </p:xfrm>
        <a:graphic>
          <a:graphicData uri="http://schemas.openxmlformats.org/presentationml/2006/ole">
            <mc:AlternateContent xmlns:mc="http://schemas.openxmlformats.org/markup-compatibility/2006">
              <mc:Choice xmlns:v="urn:schemas-microsoft-com:vml" Requires="v">
                <p:oleObj spid="_x0000_s4192" name="Equation" r:id="rId4" imgW="1193760" imgH="241200" progId="Equation.DSMT4">
                  <p:embed/>
                </p:oleObj>
              </mc:Choice>
              <mc:Fallback>
                <p:oleObj name="Equation" r:id="rId4" imgW="1193760" imgH="241200" progId="Equation.DSMT4">
                  <p:embed/>
                  <p:pic>
                    <p:nvPicPr>
                      <p:cNvPr id="0" name=""/>
                      <p:cNvPicPr>
                        <a:picLocks noChangeAspect="1" noChangeArrowheads="1"/>
                      </p:cNvPicPr>
                      <p:nvPr/>
                    </p:nvPicPr>
                    <p:blipFill>
                      <a:blip r:embed="rId5"/>
                      <a:srcRect/>
                      <a:stretch>
                        <a:fillRect/>
                      </a:stretch>
                    </p:blipFill>
                    <p:spPr bwMode="auto">
                      <a:xfrm>
                        <a:off x="2860675" y="1233488"/>
                        <a:ext cx="3194050"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51210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wipe(left)">
                                      <p:cBhvr>
                                        <p:cTn id="12" dur="500"/>
                                        <p:tgtEl>
                                          <p:spTgt spid="63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wipe(left)">
                                      <p:cBhvr>
                                        <p:cTn id="17" dur="500"/>
                                        <p:tgtEl>
                                          <p:spTgt spid="63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wipe(left)">
                                      <p:cBhvr>
                                        <p:cTn id="22" dur="500"/>
                                        <p:tgtEl>
                                          <p:spTgt spid="63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The quantity theory of money</a:t>
            </a:r>
            <a:r>
              <a:rPr lang="en-US" sz="2700" i="1" dirty="0" smtClean="0"/>
              <a:t>, cont.</a:t>
            </a:r>
          </a:p>
        </p:txBody>
      </p:sp>
      <p:sp>
        <p:nvSpPr>
          <p:cNvPr id="65539" name="Rectangle 3"/>
          <p:cNvSpPr>
            <a:spLocks noGrp="1" noChangeArrowheads="1"/>
          </p:cNvSpPr>
          <p:nvPr>
            <p:ph type="body" idx="1"/>
          </p:nvPr>
        </p:nvSpPr>
        <p:spPr>
          <a:xfrm>
            <a:off x="569913" y="1420813"/>
            <a:ext cx="7813675" cy="2133600"/>
          </a:xfrm>
        </p:spPr>
        <p:txBody>
          <a:bodyPr/>
          <a:lstStyle/>
          <a:p>
            <a:pPr eaLnBrk="1" hangingPunct="1"/>
            <a:r>
              <a:rPr lang="en-US" sz="2700" i="1" dirty="0" smtClean="0"/>
              <a:t>Recall from Chapter 2:  </a:t>
            </a:r>
            <a:br>
              <a:rPr lang="en-US" sz="2700" i="1" dirty="0" smtClean="0"/>
            </a:br>
            <a:r>
              <a:rPr lang="en-US" sz="2700" dirty="0" smtClean="0"/>
              <a:t>The growth rate of a product equals </a:t>
            </a:r>
            <a:br>
              <a:rPr lang="en-US" sz="2700" dirty="0" smtClean="0"/>
            </a:br>
            <a:r>
              <a:rPr lang="en-US" sz="2700" dirty="0" smtClean="0"/>
              <a:t>the sum of the growth rates.  </a:t>
            </a:r>
          </a:p>
          <a:p>
            <a:pPr eaLnBrk="1" hangingPunct="1"/>
            <a:r>
              <a:rPr lang="en-US" sz="2700" dirty="0" smtClean="0"/>
              <a:t>The quantity equation in growth rates:</a:t>
            </a:r>
          </a:p>
        </p:txBody>
      </p:sp>
      <p:graphicFrame>
        <p:nvGraphicFramePr>
          <p:cNvPr id="65540" name="Object 2"/>
          <p:cNvGraphicFramePr>
            <a:graphicFrameLocks noChangeAspect="1"/>
          </p:cNvGraphicFramePr>
          <p:nvPr/>
        </p:nvGraphicFramePr>
        <p:xfrm>
          <a:off x="2443163" y="3532188"/>
          <a:ext cx="3581400" cy="844550"/>
        </p:xfrm>
        <a:graphic>
          <a:graphicData uri="http://schemas.openxmlformats.org/presentationml/2006/ole">
            <mc:AlternateContent xmlns:mc="http://schemas.openxmlformats.org/markup-compatibility/2006">
              <mc:Choice xmlns:v="urn:schemas-microsoft-com:vml" Requires="v">
                <p:oleObj spid="_x0000_s5306" name="Equation" r:id="rId4" imgW="1675673" imgH="393529" progId="Equation.DSMT4">
                  <p:embed/>
                </p:oleObj>
              </mc:Choice>
              <mc:Fallback>
                <p:oleObj name="Equation" r:id="rId4" imgW="1675673"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3163" y="3532188"/>
                        <a:ext cx="358140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
          <p:cNvGrpSpPr>
            <a:grpSpLocks/>
          </p:cNvGrpSpPr>
          <p:nvPr/>
        </p:nvGrpSpPr>
        <p:grpSpPr bwMode="auto">
          <a:xfrm>
            <a:off x="2930525" y="4392613"/>
            <a:ext cx="5764213" cy="1765300"/>
            <a:chOff x="1832" y="2592"/>
            <a:chExt cx="3631" cy="1112"/>
          </a:xfrm>
        </p:grpSpPr>
        <p:sp>
          <p:nvSpPr>
            <p:cNvPr id="39942" name="Line 6"/>
            <p:cNvSpPr>
              <a:spLocks noChangeShapeType="1"/>
            </p:cNvSpPr>
            <p:nvPr/>
          </p:nvSpPr>
          <p:spPr bwMode="auto">
            <a:xfrm>
              <a:off x="2400" y="2592"/>
              <a:ext cx="192"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9943" name="Object 3"/>
            <p:cNvGraphicFramePr>
              <a:graphicFrameLocks noChangeAspect="1"/>
            </p:cNvGraphicFramePr>
            <p:nvPr/>
          </p:nvGraphicFramePr>
          <p:xfrm>
            <a:off x="1832" y="2897"/>
            <a:ext cx="3631" cy="807"/>
          </p:xfrm>
          <a:graphic>
            <a:graphicData uri="http://schemas.openxmlformats.org/presentationml/2006/ole">
              <mc:AlternateContent xmlns:mc="http://schemas.openxmlformats.org/markup-compatibility/2006">
                <mc:Choice xmlns:v="urn:schemas-microsoft-com:vml" Requires="v">
                  <p:oleObj spid="_x0000_s5307" name="Equation" r:id="rId6" imgW="2743200" imgH="609600" progId="Equation.DSMT4">
                    <p:embed/>
                  </p:oleObj>
                </mc:Choice>
                <mc:Fallback>
                  <p:oleObj name="Equation" r:id="rId6" imgW="2743200" imgH="609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2" y="2897"/>
                          <a:ext cx="3631" cy="80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3490499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strips(downRight)">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strips(downRight)">
                                      <p:cBhvr>
                                        <p:cTn id="12" dur="500"/>
                                        <p:tgtEl>
                                          <p:spTgt spid="65539">
                                            <p:txEl>
                                              <p:pRg st="1" end="1"/>
                                            </p:txEl>
                                          </p:spTgt>
                                        </p:tgtEl>
                                      </p:cBhvr>
                                    </p:animEffect>
                                  </p:childTnLst>
                                </p:cTn>
                              </p:par>
                            </p:childTnLst>
                          </p:cTn>
                        </p:par>
                        <p:par>
                          <p:cTn id="13" fill="hold" nodeType="afterGroup">
                            <p:stCondLst>
                              <p:cond delay="500"/>
                            </p:stCondLst>
                            <p:childTnLst>
                              <p:par>
                                <p:cTn id="14" presetID="18" presetClass="entr" presetSubtype="6" fill="hold" nodeType="afterEffect">
                                  <p:stCondLst>
                                    <p:cond delay="0"/>
                                  </p:stCondLst>
                                  <p:childTnLst>
                                    <p:set>
                                      <p:cBhvr>
                                        <p:cTn id="15" dur="1" fill="hold">
                                          <p:stCondLst>
                                            <p:cond delay="0"/>
                                          </p:stCondLst>
                                        </p:cTn>
                                        <p:tgtEl>
                                          <p:spTgt spid="65540"/>
                                        </p:tgtEl>
                                        <p:attrNameLst>
                                          <p:attrName>style.visibility</p:attrName>
                                        </p:attrNameLst>
                                      </p:cBhvr>
                                      <p:to>
                                        <p:strVal val="visible"/>
                                      </p:to>
                                    </p:set>
                                    <p:animEffect transition="in" filter="strips(downRight)">
                                      <p:cBhvr>
                                        <p:cTn id="16" dur="500"/>
                                        <p:tgtEl>
                                          <p:spTgt spid="655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9"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up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The quantity theory of money</a:t>
            </a:r>
            <a:r>
              <a:rPr lang="en-US" sz="2700" i="1" dirty="0" smtClean="0"/>
              <a:t>, cont.</a:t>
            </a:r>
          </a:p>
        </p:txBody>
      </p:sp>
      <p:sp>
        <p:nvSpPr>
          <p:cNvPr id="67587" name="Rectangle 3"/>
          <p:cNvSpPr>
            <a:spLocks noGrp="1" noChangeArrowheads="1"/>
          </p:cNvSpPr>
          <p:nvPr>
            <p:ph type="body" idx="1"/>
          </p:nvPr>
        </p:nvSpPr>
        <p:spPr>
          <a:xfrm>
            <a:off x="561975" y="1552575"/>
            <a:ext cx="4489450" cy="1038225"/>
          </a:xfrm>
        </p:spPr>
        <p:txBody>
          <a:bodyPr/>
          <a:lstStyle/>
          <a:p>
            <a:pPr marL="0" indent="0" eaLnBrk="1" hangingPunct="1">
              <a:lnSpc>
                <a:spcPct val="110000"/>
              </a:lnSpc>
              <a:buClr>
                <a:srgbClr val="66FF66"/>
              </a:buClr>
              <a:buFont typeface="Wingdings" pitchFamily="2" charset="2"/>
              <a:buNone/>
            </a:pPr>
            <a:r>
              <a:rPr lang="en-US" sz="2900" b="1" i="1" dirty="0" smtClean="0">
                <a:sym typeface="Symbol" pitchFamily="18" charset="2"/>
              </a:rPr>
              <a:t></a:t>
            </a:r>
            <a:r>
              <a:rPr lang="en-US" sz="2700" dirty="0" smtClean="0">
                <a:sym typeface="Symbol" pitchFamily="18" charset="2"/>
              </a:rPr>
              <a:t>  (Greek letter </a:t>
            </a:r>
            <a:r>
              <a:rPr lang="en-US" sz="2700" i="1" dirty="0" smtClean="0">
                <a:sym typeface="Symbol" pitchFamily="18" charset="2"/>
              </a:rPr>
              <a:t>pi</a:t>
            </a:r>
            <a:r>
              <a:rPr lang="en-US" sz="1100" i="1" dirty="0" smtClean="0">
                <a:sym typeface="Symbol" pitchFamily="18" charset="2"/>
              </a:rPr>
              <a:t> </a:t>
            </a:r>
            <a:r>
              <a:rPr lang="en-US" sz="2700" dirty="0" smtClean="0">
                <a:sym typeface="Symbol" pitchFamily="18" charset="2"/>
              </a:rPr>
              <a:t>) </a:t>
            </a:r>
            <a:br>
              <a:rPr lang="en-US" sz="2700" dirty="0" smtClean="0">
                <a:sym typeface="Symbol" pitchFamily="18" charset="2"/>
              </a:rPr>
            </a:br>
            <a:r>
              <a:rPr lang="en-US" sz="2700" dirty="0" smtClean="0">
                <a:sym typeface="Symbol" pitchFamily="18" charset="2"/>
              </a:rPr>
              <a:t>denotes the inflation rate:</a:t>
            </a:r>
            <a:endParaRPr lang="en-US" sz="2700" dirty="0" smtClean="0"/>
          </a:p>
        </p:txBody>
      </p:sp>
      <p:graphicFrame>
        <p:nvGraphicFramePr>
          <p:cNvPr id="67588" name="Object 2"/>
          <p:cNvGraphicFramePr>
            <a:graphicFrameLocks noChangeAspect="1"/>
          </p:cNvGraphicFramePr>
          <p:nvPr/>
        </p:nvGraphicFramePr>
        <p:xfrm>
          <a:off x="4921250" y="3000375"/>
          <a:ext cx="2646363" cy="831850"/>
        </p:xfrm>
        <a:graphic>
          <a:graphicData uri="http://schemas.openxmlformats.org/presentationml/2006/ole">
            <mc:AlternateContent xmlns:mc="http://schemas.openxmlformats.org/markup-compatibility/2006">
              <mc:Choice xmlns:v="urn:schemas-microsoft-com:vml" Requires="v">
                <p:oleObj spid="_x0000_s6421" name="Equation" r:id="rId4" imgW="1256755" imgH="393529" progId="Equation.DSMT4">
                  <p:embed/>
                </p:oleObj>
              </mc:Choice>
              <mc:Fallback>
                <p:oleObj name="Equation" r:id="rId4" imgW="1256755"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50" y="3000375"/>
                        <a:ext cx="2646363"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589" name="Object 3"/>
          <p:cNvGraphicFramePr>
            <a:graphicFrameLocks noChangeAspect="1"/>
          </p:cNvGraphicFramePr>
          <p:nvPr/>
        </p:nvGraphicFramePr>
        <p:xfrm>
          <a:off x="5429250" y="1698625"/>
          <a:ext cx="1519238" cy="946150"/>
        </p:xfrm>
        <a:graphic>
          <a:graphicData uri="http://schemas.openxmlformats.org/presentationml/2006/ole">
            <mc:AlternateContent xmlns:mc="http://schemas.openxmlformats.org/markup-compatibility/2006">
              <mc:Choice xmlns:v="urn:schemas-microsoft-com:vml" Requires="v">
                <p:oleObj spid="_x0000_s6422" name="Equation" r:id="rId6" imgW="634725" imgH="393529" progId="Equation.DSMT4">
                  <p:embed/>
                </p:oleObj>
              </mc:Choice>
              <mc:Fallback>
                <p:oleObj name="Equation" r:id="rId6" imgW="634725" imgH="39352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0" y="1698625"/>
                        <a:ext cx="1519238"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590" name="Object 4"/>
          <p:cNvGraphicFramePr>
            <a:graphicFrameLocks noChangeAspect="1"/>
          </p:cNvGraphicFramePr>
          <p:nvPr/>
        </p:nvGraphicFramePr>
        <p:xfrm>
          <a:off x="4799013" y="4341813"/>
          <a:ext cx="2800350" cy="1101725"/>
        </p:xfrm>
        <a:graphic>
          <a:graphicData uri="http://schemas.openxmlformats.org/presentationml/2006/ole">
            <mc:AlternateContent xmlns:mc="http://schemas.openxmlformats.org/markup-compatibility/2006">
              <mc:Choice xmlns:v="urn:schemas-microsoft-com:vml" Requires="v">
                <p:oleObj spid="_x0000_s6423" name="Equation" r:id="rId8" imgW="1143000" imgH="393700" progId="Equation.DSMT4">
                  <p:embed/>
                </p:oleObj>
              </mc:Choice>
              <mc:Fallback>
                <p:oleObj name="Equation" r:id="rId8" imgW="1143000" imgH="393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l="-3999" t="-11620" r="-3999" b="-11620"/>
                      <a:stretch>
                        <a:fillRect/>
                      </a:stretch>
                    </p:blipFill>
                    <p:spPr bwMode="auto">
                      <a:xfrm>
                        <a:off x="4799013" y="4341813"/>
                        <a:ext cx="2800350" cy="1101725"/>
                      </a:xfrm>
                      <a:prstGeom prst="rect">
                        <a:avLst/>
                      </a:prstGeom>
                      <a:solidFill>
                        <a:srgbClr val="FFFFCC"/>
                      </a:solidFill>
                      <a:ln>
                        <a:noFill/>
                      </a:ln>
                      <a:effectLst>
                        <a:outerShdw dist="107763" dir="2700000" algn="ctr" rotWithShape="0">
                          <a:srgbClr val="808080"/>
                        </a:outerShdw>
                      </a:effectLst>
                      <a:extLst/>
                    </p:spPr>
                  </p:pic>
                </p:oleObj>
              </mc:Fallback>
            </mc:AlternateContent>
          </a:graphicData>
        </a:graphic>
      </p:graphicFrame>
      <p:sp>
        <p:nvSpPr>
          <p:cNvPr id="67591" name="Rectangle 7"/>
          <p:cNvSpPr>
            <a:spLocks noChangeArrowheads="1"/>
          </p:cNvSpPr>
          <p:nvPr/>
        </p:nvSpPr>
        <p:spPr bwMode="auto">
          <a:xfrm>
            <a:off x="561975" y="2873375"/>
            <a:ext cx="358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66FF66"/>
              </a:buClr>
              <a:buSzPct val="120000"/>
              <a:buFont typeface="Wingdings" pitchFamily="2" charset="2"/>
              <a:buNone/>
            </a:pPr>
            <a:r>
              <a:rPr lang="en-US" sz="2700"/>
              <a:t>The result from the </a:t>
            </a:r>
            <a:br>
              <a:rPr lang="en-US" sz="2700"/>
            </a:br>
            <a:r>
              <a:rPr lang="en-US" sz="2700"/>
              <a:t>preceding slide:</a:t>
            </a:r>
          </a:p>
        </p:txBody>
      </p:sp>
      <p:sp>
        <p:nvSpPr>
          <p:cNvPr id="67592" name="Rectangle 8"/>
          <p:cNvSpPr>
            <a:spLocks noChangeArrowheads="1"/>
          </p:cNvSpPr>
          <p:nvPr/>
        </p:nvSpPr>
        <p:spPr bwMode="auto">
          <a:xfrm>
            <a:off x="612775" y="4310063"/>
            <a:ext cx="289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66FF66"/>
              </a:buClr>
              <a:buSzPct val="120000"/>
              <a:buFont typeface="Wingdings" pitchFamily="2" charset="2"/>
              <a:buNone/>
            </a:pPr>
            <a:r>
              <a:rPr lang="en-US" sz="2700"/>
              <a:t>Solve this result </a:t>
            </a:r>
            <a:br>
              <a:rPr lang="en-US" sz="2700"/>
            </a:br>
            <a:r>
              <a:rPr lang="en-US" sz="2700"/>
              <a:t>for </a:t>
            </a:r>
            <a:r>
              <a:rPr lang="en-US" sz="2700">
                <a:sym typeface="Symbol" pitchFamily="18" charset="2"/>
              </a:rPr>
              <a:t>:</a:t>
            </a:r>
            <a:endParaRPr lang="en-US" sz="2700"/>
          </a:p>
        </p:txBody>
      </p:sp>
    </p:spTree>
    <p:extLst>
      <p:ext uri="{BB962C8B-B14F-4D97-AF65-F5344CB8AC3E}">
        <p14:creationId xmlns:p14="http://schemas.microsoft.com/office/powerpoint/2010/main" val="32240851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strips(downLeft)">
                                      <p:cBhvr>
                                        <p:cTn id="7" dur="500"/>
                                        <p:tgtEl>
                                          <p:spTgt spid="67587">
                                            <p:txEl>
                                              <p:pRg st="0" end="0"/>
                                            </p:txEl>
                                          </p:spTgt>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67589"/>
                                        </p:tgtEl>
                                        <p:attrNameLst>
                                          <p:attrName>style.visibility</p:attrName>
                                        </p:attrNameLst>
                                      </p:cBhvr>
                                      <p:to>
                                        <p:strVal val="visible"/>
                                      </p:to>
                                    </p:set>
                                    <p:animEffect transition="in" filter="strips(downRight)">
                                      <p:cBhvr>
                                        <p:cTn id="11" dur="500"/>
                                        <p:tgtEl>
                                          <p:spTgt spid="675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67591"/>
                                        </p:tgtEl>
                                        <p:attrNameLst>
                                          <p:attrName>style.visibility</p:attrName>
                                        </p:attrNameLst>
                                      </p:cBhvr>
                                      <p:to>
                                        <p:strVal val="visible"/>
                                      </p:to>
                                    </p:set>
                                    <p:animEffect transition="in" filter="strips(downLeft)">
                                      <p:cBhvr>
                                        <p:cTn id="16" dur="500"/>
                                        <p:tgtEl>
                                          <p:spTgt spid="67591"/>
                                        </p:tgtEl>
                                      </p:cBhvr>
                                    </p:animEffect>
                                  </p:childTnLst>
                                </p:cTn>
                              </p:par>
                            </p:childTnLst>
                          </p:cTn>
                        </p:par>
                        <p:par>
                          <p:cTn id="17" fill="hold" nodeType="afterGroup">
                            <p:stCondLst>
                              <p:cond delay="500"/>
                            </p:stCondLst>
                            <p:childTnLst>
                              <p:par>
                                <p:cTn id="18" presetID="18" presetClass="entr" presetSubtype="6" fill="hold" nodeType="afterEffect">
                                  <p:stCondLst>
                                    <p:cond delay="0"/>
                                  </p:stCondLst>
                                  <p:childTnLst>
                                    <p:set>
                                      <p:cBhvr>
                                        <p:cTn id="19" dur="1" fill="hold">
                                          <p:stCondLst>
                                            <p:cond delay="0"/>
                                          </p:stCondLst>
                                        </p:cTn>
                                        <p:tgtEl>
                                          <p:spTgt spid="67588"/>
                                        </p:tgtEl>
                                        <p:attrNameLst>
                                          <p:attrName>style.visibility</p:attrName>
                                        </p:attrNameLst>
                                      </p:cBhvr>
                                      <p:to>
                                        <p:strVal val="visible"/>
                                      </p:to>
                                    </p:set>
                                    <p:animEffect transition="in" filter="strips(downRight)">
                                      <p:cBhvr>
                                        <p:cTn id="20" dur="500"/>
                                        <p:tgtEl>
                                          <p:spTgt spid="675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67592"/>
                                        </p:tgtEl>
                                        <p:attrNameLst>
                                          <p:attrName>style.visibility</p:attrName>
                                        </p:attrNameLst>
                                      </p:cBhvr>
                                      <p:to>
                                        <p:strVal val="visible"/>
                                      </p:to>
                                    </p:set>
                                    <p:animEffect transition="in" filter="strips(downLeft)">
                                      <p:cBhvr>
                                        <p:cTn id="25" dur="500"/>
                                        <p:tgtEl>
                                          <p:spTgt spid="67592"/>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67590"/>
                                        </p:tgtEl>
                                        <p:attrNameLst>
                                          <p:attrName>style.visibility</p:attrName>
                                        </p:attrNameLst>
                                      </p:cBhvr>
                                      <p:to>
                                        <p:strVal val="visible"/>
                                      </p:to>
                                    </p:set>
                                    <p:animEffect transition="in" filter="fade">
                                      <p:cBhvr>
                                        <p:cTn id="29"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P spid="67591" grpId="0" autoUpdateAnimBg="0"/>
      <p:bldP spid="6759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The quantity theory of money</a:t>
            </a:r>
            <a:r>
              <a:rPr lang="en-US" sz="2700" i="1" dirty="0" smtClean="0"/>
              <a:t>, cont.</a:t>
            </a:r>
          </a:p>
        </p:txBody>
      </p:sp>
      <p:sp>
        <p:nvSpPr>
          <p:cNvPr id="69635" name="Rectangle 3"/>
          <p:cNvSpPr>
            <a:spLocks noGrp="1" noChangeArrowheads="1"/>
          </p:cNvSpPr>
          <p:nvPr>
            <p:ph type="body" idx="1"/>
          </p:nvPr>
        </p:nvSpPr>
        <p:spPr>
          <a:xfrm>
            <a:off x="254000" y="2561167"/>
            <a:ext cx="8720667" cy="3809999"/>
          </a:xfrm>
        </p:spPr>
        <p:txBody>
          <a:bodyPr/>
          <a:lstStyle/>
          <a:p>
            <a:pPr eaLnBrk="1" hangingPunct="1">
              <a:spcBef>
                <a:spcPct val="50000"/>
              </a:spcBef>
            </a:pPr>
            <a:r>
              <a:rPr lang="en-US" sz="2700" dirty="0" smtClean="0"/>
              <a:t>Economic growth requires a certain amount of money supply growth to facilitate the growth in transactions.  </a:t>
            </a:r>
          </a:p>
          <a:p>
            <a:pPr eaLnBrk="1" hangingPunct="1">
              <a:spcBef>
                <a:spcPct val="50000"/>
              </a:spcBef>
            </a:pPr>
            <a:r>
              <a:rPr lang="en-US" sz="2700" dirty="0" smtClean="0"/>
              <a:t>Money growth in excess of this amount leads to inflation.</a:t>
            </a:r>
          </a:p>
          <a:p>
            <a:pPr eaLnBrk="1" hangingPunct="1">
              <a:spcBef>
                <a:spcPct val="50000"/>
              </a:spcBef>
            </a:pPr>
            <a:r>
              <a:rPr lang="en-US" sz="2700" dirty="0">
                <a:latin typeface="Arial" charset="0"/>
                <a:cs typeface="Arial" charset="0"/>
              </a:rPr>
              <a:t>Simplified classical theory: Y is given (it depends on F, K and L, which are given), </a:t>
            </a:r>
            <a:r>
              <a:rPr lang="en-US" sz="2700" dirty="0" smtClean="0">
                <a:latin typeface="Arial" charset="0"/>
                <a:cs typeface="Arial" charset="0"/>
              </a:rPr>
              <a:t>so</a:t>
            </a:r>
            <a:endParaRPr lang="en-US" sz="2700" dirty="0">
              <a:latin typeface="Arial" charset="0"/>
              <a:cs typeface="Arial" charset="0"/>
            </a:endParaRPr>
          </a:p>
        </p:txBody>
      </p:sp>
      <p:graphicFrame>
        <p:nvGraphicFramePr>
          <p:cNvPr id="41988" name="Object 2"/>
          <p:cNvGraphicFramePr>
            <a:graphicFrameLocks noChangeAspect="1"/>
          </p:cNvGraphicFramePr>
          <p:nvPr/>
        </p:nvGraphicFramePr>
        <p:xfrm>
          <a:off x="3048000" y="1250950"/>
          <a:ext cx="2819400" cy="1109663"/>
        </p:xfrm>
        <a:graphic>
          <a:graphicData uri="http://schemas.openxmlformats.org/presentationml/2006/ole">
            <mc:AlternateContent xmlns:mc="http://schemas.openxmlformats.org/markup-compatibility/2006">
              <mc:Choice xmlns:v="urn:schemas-microsoft-com:vml" Requires="v">
                <p:oleObj spid="_x0000_s7285" name="Equation" r:id="rId4" imgW="1143000" imgH="393700" progId="Equation.DSMT4">
                  <p:embed/>
                </p:oleObj>
              </mc:Choice>
              <mc:Fallback>
                <p:oleObj name="Equation" r:id="rId4" imgW="11430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3999" t="-11620" r="-3999" b="-11620"/>
                      <a:stretch>
                        <a:fillRect/>
                      </a:stretch>
                    </p:blipFill>
                    <p:spPr bwMode="auto">
                      <a:xfrm>
                        <a:off x="3048000" y="1250950"/>
                        <a:ext cx="2819400" cy="1109663"/>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3692343554"/>
              </p:ext>
            </p:extLst>
          </p:nvPr>
        </p:nvGraphicFramePr>
        <p:xfrm>
          <a:off x="6136273" y="5274735"/>
          <a:ext cx="1405890" cy="990596"/>
        </p:xfrm>
        <a:graphic>
          <a:graphicData uri="http://schemas.openxmlformats.org/presentationml/2006/ole">
            <mc:AlternateContent xmlns:mc="http://schemas.openxmlformats.org/markup-compatibility/2006">
              <mc:Choice xmlns:v="urn:schemas-microsoft-com:vml" Requires="v">
                <p:oleObj spid="_x0000_s7286" name="Equation" r:id="rId6" imgW="558800" imgH="393700" progId="Equation.3">
                  <p:embed/>
                </p:oleObj>
              </mc:Choice>
              <mc:Fallback>
                <p:oleObj name="Equation" r:id="rId6" imgW="558800" imgH="393700" progId="Equation.3">
                  <p:embed/>
                  <p:pic>
                    <p:nvPicPr>
                      <p:cNvPr id="0" name=""/>
                      <p:cNvPicPr>
                        <a:picLocks noChangeAspect="1" noChangeArrowheads="1"/>
                      </p:cNvPicPr>
                      <p:nvPr/>
                    </p:nvPicPr>
                    <p:blipFill>
                      <a:blip r:embed="rId7"/>
                      <a:srcRect/>
                      <a:stretch>
                        <a:fillRect/>
                      </a:stretch>
                    </p:blipFill>
                    <p:spPr bwMode="auto">
                      <a:xfrm>
                        <a:off x="6136273" y="5274735"/>
                        <a:ext cx="1405890" cy="99059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729037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left)">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wipe(left)">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wipe(left)">
                                      <p:cBhvr>
                                        <p:cTn id="17" dur="500"/>
                                        <p:tgtEl>
                                          <p:spTgt spid="69635">
                                            <p:txEl>
                                              <p:pRg st="2" end="2"/>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The quantity theory of money</a:t>
            </a:r>
            <a:r>
              <a:rPr lang="en-US" sz="2700" i="1" dirty="0" smtClean="0"/>
              <a:t>, cont.</a:t>
            </a:r>
          </a:p>
        </p:txBody>
      </p:sp>
      <p:sp>
        <p:nvSpPr>
          <p:cNvPr id="71683" name="Rectangle 3"/>
          <p:cNvSpPr>
            <a:spLocks noGrp="1" noChangeArrowheads="1"/>
          </p:cNvSpPr>
          <p:nvPr>
            <p:ph type="body" idx="1"/>
          </p:nvPr>
        </p:nvSpPr>
        <p:spPr>
          <a:xfrm>
            <a:off x="574675" y="2608263"/>
            <a:ext cx="7897813" cy="1484312"/>
          </a:xfrm>
          <a:noFill/>
        </p:spPr>
        <p:txBody>
          <a:bodyPr/>
          <a:lstStyle/>
          <a:p>
            <a:pPr marL="0" indent="0" eaLnBrk="1" hangingPunct="1">
              <a:lnSpc>
                <a:spcPct val="115000"/>
              </a:lnSpc>
              <a:buClr>
                <a:schemeClr val="accent1"/>
              </a:buClr>
              <a:buFont typeface="Wingdings" pitchFamily="2" charset="2"/>
              <a:buNone/>
            </a:pPr>
            <a:r>
              <a:rPr lang="en-US" sz="2700" b="1" dirty="0" smtClean="0">
                <a:sym typeface="Symbol" pitchFamily="18" charset="2"/>
              </a:rPr>
              <a:t></a:t>
            </a:r>
            <a:r>
              <a:rPr lang="en-US" sz="2700" b="1" i="1" dirty="0" smtClean="0">
                <a:sym typeface="Symbol" pitchFamily="18" charset="2"/>
              </a:rPr>
              <a:t>Y</a:t>
            </a:r>
            <a:r>
              <a:rPr lang="en-US" sz="2700" i="1" dirty="0" smtClean="0">
                <a:sym typeface="Symbol" pitchFamily="18" charset="2"/>
              </a:rPr>
              <a:t>/</a:t>
            </a:r>
            <a:r>
              <a:rPr lang="en-US" sz="2700" b="1" i="1" dirty="0" smtClean="0">
                <a:sym typeface="Symbol" pitchFamily="18" charset="2"/>
              </a:rPr>
              <a:t>Y</a:t>
            </a:r>
            <a:r>
              <a:rPr lang="en-US" sz="2700" dirty="0" smtClean="0"/>
              <a:t>  depends on growth in the factors of </a:t>
            </a:r>
            <a:br>
              <a:rPr lang="en-US" sz="2700" dirty="0" smtClean="0"/>
            </a:br>
            <a:r>
              <a:rPr lang="en-US" sz="2700" dirty="0" smtClean="0"/>
              <a:t>production and on technological progress </a:t>
            </a:r>
            <a:br>
              <a:rPr lang="en-US" sz="2700" dirty="0" smtClean="0"/>
            </a:br>
            <a:r>
              <a:rPr lang="en-US" sz="2400" dirty="0" smtClean="0"/>
              <a:t>(all of which we take as given, for now)</a:t>
            </a:r>
            <a:r>
              <a:rPr lang="en-US" sz="2700" dirty="0" smtClean="0"/>
              <a:t>.</a:t>
            </a:r>
          </a:p>
        </p:txBody>
      </p:sp>
      <p:graphicFrame>
        <p:nvGraphicFramePr>
          <p:cNvPr id="43012" name="Object 2"/>
          <p:cNvGraphicFramePr>
            <a:graphicFrameLocks noChangeAspect="1"/>
          </p:cNvGraphicFramePr>
          <p:nvPr>
            <p:extLst>
              <p:ext uri="{D42A27DB-BD31-4B8C-83A1-F6EECF244321}">
                <p14:modId xmlns:p14="http://schemas.microsoft.com/office/powerpoint/2010/main" val="176915986"/>
              </p:ext>
            </p:extLst>
          </p:nvPr>
        </p:nvGraphicFramePr>
        <p:xfrm>
          <a:off x="3048000" y="1250950"/>
          <a:ext cx="2819400" cy="1109663"/>
        </p:xfrm>
        <a:graphic>
          <a:graphicData uri="http://schemas.openxmlformats.org/presentationml/2006/ole">
            <mc:AlternateContent xmlns:mc="http://schemas.openxmlformats.org/markup-compatibility/2006">
              <mc:Choice xmlns:v="urn:schemas-microsoft-com:vml" Requires="v">
                <p:oleObj spid="_x0000_s8288" name="Equation" r:id="rId4" imgW="1143000" imgH="393700" progId="Equation.DSMT4">
                  <p:embed/>
                </p:oleObj>
              </mc:Choice>
              <mc:Fallback>
                <p:oleObj name="Equation" r:id="rId4" imgW="11430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3999" t="-11620" r="-3999" b="-11620"/>
                      <a:stretch>
                        <a:fillRect/>
                      </a:stretch>
                    </p:blipFill>
                    <p:spPr bwMode="auto">
                      <a:xfrm>
                        <a:off x="3048000" y="1250950"/>
                        <a:ext cx="2819400" cy="1109663"/>
                      </a:xfrm>
                      <a:prstGeom prst="rect">
                        <a:avLst/>
                      </a:prstGeom>
                      <a:solidFill>
                        <a:srgbClr val="FFFFCC"/>
                      </a:solidFill>
                      <a:ln>
                        <a:noFill/>
                      </a:ln>
                      <a:effectLst>
                        <a:outerShdw dist="107763" dir="2700000" algn="ctr" rotWithShape="0">
                          <a:srgbClr val="808080"/>
                        </a:outerShdw>
                      </a:effectLst>
                      <a:extLst/>
                    </p:spPr>
                  </p:pic>
                </p:oleObj>
              </mc:Fallback>
            </mc:AlternateContent>
          </a:graphicData>
        </a:graphic>
      </p:graphicFrame>
      <p:sp>
        <p:nvSpPr>
          <p:cNvPr id="71685" name="Text Box 5"/>
          <p:cNvSpPr txBox="1">
            <a:spLocks noChangeArrowheads="1"/>
          </p:cNvSpPr>
          <p:nvPr/>
        </p:nvSpPr>
        <p:spPr bwMode="auto">
          <a:xfrm>
            <a:off x="1497720" y="4244975"/>
            <a:ext cx="6404140" cy="1984375"/>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lnSpc>
                <a:spcPct val="115000"/>
              </a:lnSpc>
              <a:spcBef>
                <a:spcPct val="45000"/>
              </a:spcBef>
              <a:buClr>
                <a:schemeClr val="accent1"/>
              </a:buClr>
              <a:buSzPct val="90000"/>
              <a:defRPr/>
            </a:pPr>
            <a:r>
              <a:rPr lang="en-US" sz="2700" i="1" dirty="0">
                <a:cs typeface="+mn-cs"/>
              </a:rPr>
              <a:t>Hence, the </a:t>
            </a:r>
            <a:r>
              <a:rPr lang="en-US" sz="2700" i="1" dirty="0" smtClean="0">
                <a:cs typeface="+mn-cs"/>
              </a:rPr>
              <a:t>quantity theory </a:t>
            </a:r>
            <a:r>
              <a:rPr lang="en-US" sz="2700" i="1" dirty="0">
                <a:cs typeface="+mn-cs"/>
              </a:rPr>
              <a:t>predicts </a:t>
            </a:r>
            <a:br>
              <a:rPr lang="en-US" sz="2700" i="1" dirty="0">
                <a:cs typeface="+mn-cs"/>
              </a:rPr>
            </a:br>
            <a:r>
              <a:rPr lang="en-US" sz="2700" i="1" dirty="0">
                <a:cs typeface="+mn-cs"/>
              </a:rPr>
              <a:t>a one-for-one relation between </a:t>
            </a:r>
            <a:br>
              <a:rPr lang="en-US" sz="2700" i="1" dirty="0">
                <a:cs typeface="+mn-cs"/>
              </a:rPr>
            </a:br>
            <a:r>
              <a:rPr lang="en-US" sz="2700" i="1" dirty="0">
                <a:cs typeface="+mn-cs"/>
              </a:rPr>
              <a:t>changes in the money growth rate and </a:t>
            </a:r>
            <a:br>
              <a:rPr lang="en-US" sz="2700" i="1" dirty="0">
                <a:cs typeface="+mn-cs"/>
              </a:rPr>
            </a:br>
            <a:r>
              <a:rPr lang="en-US" sz="2700" i="1" dirty="0">
                <a:cs typeface="+mn-cs"/>
              </a:rPr>
              <a:t>changes in the inflation rate. </a:t>
            </a:r>
            <a:endParaRPr lang="en-US" sz="2400" dirty="0">
              <a:cs typeface="+mn-cs"/>
            </a:endParaRPr>
          </a:p>
        </p:txBody>
      </p:sp>
    </p:spTree>
    <p:extLst>
      <p:ext uri="{BB962C8B-B14F-4D97-AF65-F5344CB8AC3E}">
        <p14:creationId xmlns:p14="http://schemas.microsoft.com/office/powerpoint/2010/main" val="31313762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wipe(left)">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5"/>
                                        </p:tgtEl>
                                        <p:attrNameLst>
                                          <p:attrName>style.visibility</p:attrName>
                                        </p:attrNameLst>
                                      </p:cBhvr>
                                      <p:to>
                                        <p:strVal val="visible"/>
                                      </p:to>
                                    </p:set>
                                    <p:animEffect transition="in" filter="fade">
                                      <p:cBhvr>
                                        <p:cTn id="12"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2" autoUpdateAnimBg="0"/>
      <p:bldP spid="7168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07788"/>
            <a:ext cx="8245475" cy="559109"/>
          </a:xfrm>
        </p:spPr>
        <p:txBody>
          <a:bodyPr/>
          <a:lstStyle/>
          <a:p>
            <a:pPr algn="ctr"/>
            <a:r>
              <a:rPr lang="en-US" sz="2800" spc="200" dirty="0" smtClean="0">
                <a:solidFill>
                  <a:srgbClr val="D52B6C"/>
                </a:solidFill>
                <a:latin typeface="Tahoma" pitchFamily="34" charset="0"/>
                <a:ea typeface="Tahoma" pitchFamily="34" charset="0"/>
                <a:cs typeface="Tahoma" pitchFamily="34" charset="0"/>
              </a:rPr>
              <a:t>IN THIS CHAPTER, YOU WILL LEARN:</a:t>
            </a:r>
            <a:endParaRPr lang="en-US" sz="2800" spc="2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40030"/>
            <a:ext cx="8210550" cy="5153891"/>
          </a:xfrm>
        </p:spPr>
        <p:txBody>
          <a:bodyPr/>
          <a:lstStyle/>
          <a:p>
            <a:pPr>
              <a:buClr>
                <a:schemeClr val="tx1">
                  <a:lumMod val="50000"/>
                  <a:lumOff val="50000"/>
                </a:schemeClr>
              </a:buClr>
            </a:pPr>
            <a:r>
              <a:rPr lang="en-US" sz="2700" dirty="0"/>
              <a:t>The classical theory of inflation</a:t>
            </a:r>
          </a:p>
          <a:p>
            <a:pPr lvl="1">
              <a:buClr>
                <a:schemeClr val="tx1">
                  <a:lumMod val="50000"/>
                  <a:lumOff val="50000"/>
                </a:schemeClr>
              </a:buClr>
            </a:pPr>
            <a:r>
              <a:rPr lang="en-US" sz="2600" dirty="0"/>
              <a:t>causes</a:t>
            </a:r>
          </a:p>
          <a:p>
            <a:pPr lvl="1">
              <a:buClr>
                <a:schemeClr val="tx1">
                  <a:lumMod val="50000"/>
                  <a:lumOff val="50000"/>
                </a:schemeClr>
              </a:buClr>
            </a:pPr>
            <a:r>
              <a:rPr lang="en-US" sz="2600" dirty="0"/>
              <a:t>effects</a:t>
            </a:r>
          </a:p>
          <a:p>
            <a:pPr lvl="1">
              <a:buClr>
                <a:schemeClr val="tx1">
                  <a:lumMod val="50000"/>
                  <a:lumOff val="50000"/>
                </a:schemeClr>
              </a:buClr>
            </a:pPr>
            <a:r>
              <a:rPr lang="en-US" sz="2600" dirty="0"/>
              <a:t>social costs</a:t>
            </a:r>
          </a:p>
          <a:p>
            <a:pPr>
              <a:buClr>
                <a:schemeClr val="tx1">
                  <a:lumMod val="50000"/>
                  <a:lumOff val="50000"/>
                </a:schemeClr>
              </a:buClr>
            </a:pPr>
            <a:r>
              <a:rPr lang="en-US" sz="2700" dirty="0"/>
              <a:t>“Classical” – assumes prices are flexible &amp; markets clear </a:t>
            </a:r>
          </a:p>
          <a:p>
            <a:pPr>
              <a:buClr>
                <a:schemeClr val="tx1">
                  <a:lumMod val="50000"/>
                  <a:lumOff val="50000"/>
                </a:schemeClr>
              </a:buClr>
            </a:pPr>
            <a:r>
              <a:rPr lang="en-US" sz="2700" dirty="0"/>
              <a:t>Applies to the long run </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1</a:t>
            </a:fld>
            <a:endParaRPr lang="en-US" sz="1600" dirty="0">
              <a:solidFill>
                <a:srgbClr val="006666"/>
              </a:solidFill>
              <a:cs typeface="+mn-cs"/>
            </a:endParaRPr>
          </a:p>
        </p:txBody>
      </p:sp>
    </p:spTree>
    <p:extLst>
      <p:ext uri="{BB962C8B-B14F-4D97-AF65-F5344CB8AC3E}">
        <p14:creationId xmlns:p14="http://schemas.microsoft.com/office/powerpoint/2010/main" val="20949672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6725" y="357188"/>
            <a:ext cx="8245475" cy="1052512"/>
          </a:xfrm>
        </p:spPr>
        <p:txBody>
          <a:bodyPr/>
          <a:lstStyle/>
          <a:p>
            <a:pPr eaLnBrk="1" hangingPunct="1"/>
            <a:r>
              <a:rPr lang="en-US" sz="3200" dirty="0" smtClean="0"/>
              <a:t>Confronting the quantity theory with data</a:t>
            </a:r>
          </a:p>
        </p:txBody>
      </p:sp>
      <p:sp>
        <p:nvSpPr>
          <p:cNvPr id="44035" name="Rectangle 3"/>
          <p:cNvSpPr>
            <a:spLocks noGrp="1" noChangeArrowheads="1"/>
          </p:cNvSpPr>
          <p:nvPr>
            <p:ph type="body" idx="1"/>
          </p:nvPr>
        </p:nvSpPr>
        <p:spPr>
          <a:xfrm>
            <a:off x="476250" y="1525588"/>
            <a:ext cx="8210550" cy="4484687"/>
          </a:xfrm>
        </p:spPr>
        <p:txBody>
          <a:bodyPr/>
          <a:lstStyle/>
          <a:p>
            <a:pPr marL="0" indent="0" eaLnBrk="1" hangingPunct="1">
              <a:spcBef>
                <a:spcPct val="50000"/>
              </a:spcBef>
              <a:buFont typeface="Wingdings" pitchFamily="2" charset="2"/>
              <a:buNone/>
            </a:pPr>
            <a:r>
              <a:rPr lang="en-US" dirty="0" smtClean="0"/>
              <a:t>The quantity theory of money implies:</a:t>
            </a:r>
          </a:p>
          <a:p>
            <a:pPr marL="688975" lvl="1" indent="-398463" eaLnBrk="1" hangingPunct="1">
              <a:lnSpc>
                <a:spcPct val="105000"/>
              </a:lnSpc>
              <a:spcBef>
                <a:spcPct val="50000"/>
              </a:spcBef>
              <a:buFont typeface="Wingdings" pitchFamily="2" charset="2"/>
              <a:buNone/>
            </a:pPr>
            <a:r>
              <a:rPr lang="en-US" sz="2500" b="1" dirty="0" smtClean="0">
                <a:solidFill>
                  <a:srgbClr val="CC6600"/>
                </a:solidFill>
              </a:rPr>
              <a:t>1.	</a:t>
            </a:r>
            <a:r>
              <a:rPr lang="en-US" dirty="0" smtClean="0"/>
              <a:t>Countries with higher money growth rates </a:t>
            </a:r>
            <a:br>
              <a:rPr lang="en-US" dirty="0" smtClean="0"/>
            </a:br>
            <a:r>
              <a:rPr lang="en-US" dirty="0" smtClean="0"/>
              <a:t>should have higher inflation rates.</a:t>
            </a:r>
          </a:p>
          <a:p>
            <a:pPr marL="688975" lvl="1" indent="-398463" eaLnBrk="1" hangingPunct="1">
              <a:lnSpc>
                <a:spcPct val="105000"/>
              </a:lnSpc>
              <a:spcBef>
                <a:spcPct val="50000"/>
              </a:spcBef>
              <a:buFont typeface="Wingdings" pitchFamily="2" charset="2"/>
              <a:buNone/>
            </a:pPr>
            <a:r>
              <a:rPr lang="en-US" sz="2500" b="1" dirty="0" smtClean="0">
                <a:solidFill>
                  <a:srgbClr val="CC6600"/>
                </a:solidFill>
              </a:rPr>
              <a:t>2.	</a:t>
            </a:r>
            <a:r>
              <a:rPr lang="en-US" dirty="0" smtClean="0"/>
              <a:t>The long-run trend in a country’s inflation rate should be similar to the long-run trend in the country’s money growth rate.</a:t>
            </a:r>
          </a:p>
          <a:p>
            <a:pPr marL="0" indent="0" eaLnBrk="1" hangingPunct="1">
              <a:spcBef>
                <a:spcPct val="50000"/>
              </a:spcBef>
              <a:buFont typeface="Wingdings" pitchFamily="2" charset="2"/>
              <a:buNone/>
            </a:pPr>
            <a:r>
              <a:rPr lang="en-US" i="1" dirty="0" smtClean="0"/>
              <a:t>Are the data consistent with these implications?</a:t>
            </a:r>
          </a:p>
        </p:txBody>
      </p:sp>
    </p:spTree>
    <p:extLst>
      <p:ext uri="{BB962C8B-B14F-4D97-AF65-F5344CB8AC3E}">
        <p14:creationId xmlns:p14="http://schemas.microsoft.com/office/powerpoint/2010/main" val="340823953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466725" y="220772"/>
            <a:ext cx="8245475" cy="939800"/>
          </a:xfrm>
        </p:spPr>
        <p:txBody>
          <a:bodyPr/>
          <a:lstStyle/>
          <a:p>
            <a:r>
              <a:rPr lang="en-US" sz="3000" dirty="0" smtClean="0">
                <a:solidFill>
                  <a:srgbClr val="336699"/>
                </a:solidFill>
              </a:rPr>
              <a:t>International data on inflation and </a:t>
            </a:r>
            <a:br>
              <a:rPr lang="en-US" sz="3000" dirty="0" smtClean="0">
                <a:solidFill>
                  <a:srgbClr val="336699"/>
                </a:solidFill>
              </a:rPr>
            </a:br>
            <a:r>
              <a:rPr lang="en-US" sz="3000" dirty="0" smtClean="0">
                <a:solidFill>
                  <a:srgbClr val="336699"/>
                </a:solidFill>
              </a:rPr>
              <a:t>money growth</a:t>
            </a:r>
          </a:p>
        </p:txBody>
      </p:sp>
      <p:sp>
        <p:nvSpPr>
          <p:cNvPr id="4" name="TextBox 3"/>
          <p:cNvSpPr txBox="1"/>
          <p:nvPr/>
        </p:nvSpPr>
        <p:spPr>
          <a:xfrm>
            <a:off x="90129" y="1637734"/>
            <a:ext cx="892552" cy="3548418"/>
          </a:xfrm>
          <a:prstGeom prst="rect">
            <a:avLst/>
          </a:prstGeom>
          <a:noFill/>
        </p:spPr>
        <p:txBody>
          <a:bodyPr vert="vert270">
            <a:spAutoFit/>
          </a:bodyPr>
          <a:lstStyle/>
          <a:p>
            <a:pPr algn="ctr">
              <a:defRPr/>
            </a:pPr>
            <a:r>
              <a:rPr lang="en-US" sz="2400" dirty="0">
                <a:solidFill>
                  <a:srgbClr val="000000"/>
                </a:solidFill>
              </a:rPr>
              <a:t>Inflation rate </a:t>
            </a:r>
            <a:br>
              <a:rPr lang="en-US" sz="2400" dirty="0">
                <a:solidFill>
                  <a:srgbClr val="000000"/>
                </a:solidFill>
              </a:rPr>
            </a:br>
            <a:r>
              <a:rPr lang="en-US" sz="2200" dirty="0" smtClean="0">
                <a:solidFill>
                  <a:srgbClr val="000000"/>
                </a:solidFill>
              </a:rPr>
              <a:t>(percent)</a:t>
            </a:r>
            <a:endParaRPr lang="en-US" sz="2200" dirty="0">
              <a:solidFill>
                <a:srgbClr val="000000"/>
              </a:solidFill>
            </a:endParaRPr>
          </a:p>
        </p:txBody>
      </p:sp>
      <p:sp>
        <p:nvSpPr>
          <p:cNvPr id="45061" name="TextBox 4"/>
          <p:cNvSpPr txBox="1">
            <a:spLocks noChangeArrowheads="1"/>
          </p:cNvSpPr>
          <p:nvPr/>
        </p:nvSpPr>
        <p:spPr bwMode="auto">
          <a:xfrm>
            <a:off x="3467100" y="5994400"/>
            <a:ext cx="3835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solidFill>
                  <a:srgbClr val="000000"/>
                </a:solidFill>
              </a:rPr>
              <a:t>Money supply growth</a:t>
            </a:r>
            <a:br>
              <a:rPr lang="en-US" sz="2400" dirty="0">
                <a:solidFill>
                  <a:srgbClr val="000000"/>
                </a:solidFill>
              </a:rPr>
            </a:br>
            <a:r>
              <a:rPr lang="en-US" sz="2200" dirty="0">
                <a:solidFill>
                  <a:srgbClr val="000000"/>
                </a:solidFill>
              </a:rPr>
              <a:t>(</a:t>
            </a:r>
            <a:r>
              <a:rPr lang="en-US" sz="2200" dirty="0" smtClean="0">
                <a:solidFill>
                  <a:srgbClr val="000000"/>
                </a:solidFill>
              </a:rPr>
              <a:t>percent)</a:t>
            </a:r>
            <a:endParaRPr lang="en-US" sz="2200" dirty="0">
              <a:solidFill>
                <a:srgbClr val="000000"/>
              </a:solidFill>
            </a:endParaRPr>
          </a:p>
        </p:txBody>
      </p:sp>
      <p:graphicFrame>
        <p:nvGraphicFramePr>
          <p:cNvPr id="16" name="Chart 15"/>
          <p:cNvGraphicFramePr>
            <a:graphicFrameLocks noGrp="1"/>
          </p:cNvGraphicFramePr>
          <p:nvPr>
            <p:extLst>
              <p:ext uri="{D42A27DB-BD31-4B8C-83A1-F6EECF244321}">
                <p14:modId xmlns:p14="http://schemas.microsoft.com/office/powerpoint/2010/main" val="3159072245"/>
              </p:ext>
            </p:extLst>
          </p:nvPr>
        </p:nvGraphicFramePr>
        <p:xfrm>
          <a:off x="804672" y="1170432"/>
          <a:ext cx="8046720" cy="492861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a:spLocks noChangeArrowheads="1"/>
          </p:cNvSpPr>
          <p:nvPr/>
        </p:nvSpPr>
        <p:spPr bwMode="auto">
          <a:xfrm>
            <a:off x="5408654" y="5122746"/>
            <a:ext cx="594578" cy="27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i="1" dirty="0" smtClean="0"/>
              <a:t>China</a:t>
            </a:r>
            <a:endParaRPr lang="en-US" sz="1700" i="1" dirty="0"/>
          </a:p>
        </p:txBody>
      </p:sp>
      <p:sp>
        <p:nvSpPr>
          <p:cNvPr id="7" name="TextBox 1"/>
          <p:cNvSpPr txBox="1">
            <a:spLocks noChangeArrowheads="1"/>
          </p:cNvSpPr>
          <p:nvPr/>
        </p:nvSpPr>
        <p:spPr bwMode="auto">
          <a:xfrm>
            <a:off x="6088582" y="2598914"/>
            <a:ext cx="391727" cy="3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i="1" dirty="0" smtClean="0"/>
              <a:t>Iraq</a:t>
            </a:r>
            <a:endParaRPr lang="en-US" sz="1700" i="1" dirty="0"/>
          </a:p>
        </p:txBody>
      </p:sp>
      <p:sp>
        <p:nvSpPr>
          <p:cNvPr id="8" name="TextBox 1"/>
          <p:cNvSpPr txBox="1">
            <a:spLocks noChangeArrowheads="1"/>
          </p:cNvSpPr>
          <p:nvPr/>
        </p:nvSpPr>
        <p:spPr bwMode="auto">
          <a:xfrm>
            <a:off x="6985317" y="2776099"/>
            <a:ext cx="711541" cy="31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i="1" dirty="0"/>
              <a:t>Turkey</a:t>
            </a:r>
          </a:p>
        </p:txBody>
      </p:sp>
      <p:sp>
        <p:nvSpPr>
          <p:cNvPr id="9" name="TextBox 1"/>
          <p:cNvSpPr txBox="1">
            <a:spLocks noChangeArrowheads="1"/>
          </p:cNvSpPr>
          <p:nvPr/>
        </p:nvSpPr>
        <p:spPr bwMode="auto">
          <a:xfrm>
            <a:off x="7399698" y="1595603"/>
            <a:ext cx="774241" cy="27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i="1" dirty="0"/>
              <a:t>Belarus</a:t>
            </a:r>
          </a:p>
        </p:txBody>
      </p:sp>
      <p:sp>
        <p:nvSpPr>
          <p:cNvPr id="10" name="TextBox 1"/>
          <p:cNvSpPr txBox="1">
            <a:spLocks noChangeArrowheads="1"/>
          </p:cNvSpPr>
          <p:nvPr/>
        </p:nvSpPr>
        <p:spPr bwMode="auto">
          <a:xfrm>
            <a:off x="5177414" y="2361068"/>
            <a:ext cx="825818" cy="27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i="1" dirty="0" smtClean="0"/>
              <a:t>Zambia</a:t>
            </a:r>
            <a:endParaRPr lang="en-US" sz="1700" i="1" dirty="0"/>
          </a:p>
        </p:txBody>
      </p:sp>
      <p:cxnSp>
        <p:nvCxnSpPr>
          <p:cNvPr id="11" name="Straight Connector 10"/>
          <p:cNvCxnSpPr/>
          <p:nvPr/>
        </p:nvCxnSpPr>
        <p:spPr>
          <a:xfrm>
            <a:off x="3840480" y="3665551"/>
            <a:ext cx="269728" cy="90799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7040880" y="3841435"/>
            <a:ext cx="477611" cy="3466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6300633" y="2843257"/>
            <a:ext cx="0" cy="242283"/>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876827" y="4979831"/>
            <a:ext cx="523875" cy="23812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3180522" y="3943847"/>
            <a:ext cx="195356" cy="844599"/>
          </a:xfrm>
          <a:prstGeom prst="line">
            <a:avLst/>
          </a:prstGeom>
        </p:spPr>
        <p:style>
          <a:lnRef idx="1">
            <a:schemeClr val="dk1"/>
          </a:lnRef>
          <a:fillRef idx="0">
            <a:schemeClr val="dk1"/>
          </a:fillRef>
          <a:effectRef idx="0">
            <a:schemeClr val="dk1"/>
          </a:effectRef>
          <a:fontRef idx="minor">
            <a:schemeClr val="tx1"/>
          </a:fontRef>
        </p:style>
      </p:cxnSp>
      <p:sp>
        <p:nvSpPr>
          <p:cNvPr id="18" name="TextBox 1"/>
          <p:cNvSpPr txBox="1">
            <a:spLocks noChangeArrowheads="1"/>
          </p:cNvSpPr>
          <p:nvPr/>
        </p:nvSpPr>
        <p:spPr bwMode="auto">
          <a:xfrm>
            <a:off x="2878522" y="3716570"/>
            <a:ext cx="489405" cy="3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i="1" dirty="0" smtClean="0"/>
              <a:t>U.S.</a:t>
            </a:r>
            <a:endParaRPr lang="en-US" sz="1700" i="1" dirty="0"/>
          </a:p>
        </p:txBody>
      </p:sp>
      <p:cxnSp>
        <p:nvCxnSpPr>
          <p:cNvPr id="14" name="Straight Connector 13"/>
          <p:cNvCxnSpPr/>
          <p:nvPr/>
        </p:nvCxnSpPr>
        <p:spPr>
          <a:xfrm>
            <a:off x="1550504" y="5106844"/>
            <a:ext cx="70130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727297" y="1358900"/>
            <a:ext cx="0" cy="4222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1"/>
          <p:cNvSpPr txBox="1">
            <a:spLocks noChangeArrowheads="1"/>
          </p:cNvSpPr>
          <p:nvPr/>
        </p:nvSpPr>
        <p:spPr bwMode="auto">
          <a:xfrm>
            <a:off x="3323641" y="3444838"/>
            <a:ext cx="786568" cy="27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i="1" dirty="0" smtClean="0"/>
              <a:t>Mexico</a:t>
            </a:r>
            <a:endParaRPr lang="en-US" sz="1700" i="1" dirty="0"/>
          </a:p>
        </p:txBody>
      </p:sp>
      <p:sp>
        <p:nvSpPr>
          <p:cNvPr id="27" name="TextBox 1"/>
          <p:cNvSpPr txBox="1">
            <a:spLocks noChangeArrowheads="1"/>
          </p:cNvSpPr>
          <p:nvPr/>
        </p:nvSpPr>
        <p:spPr bwMode="auto">
          <a:xfrm>
            <a:off x="1675171" y="4102551"/>
            <a:ext cx="614271" cy="31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i="1" dirty="0" smtClean="0"/>
              <a:t>Malta</a:t>
            </a:r>
            <a:endParaRPr lang="en-US" sz="1700" i="1" dirty="0"/>
          </a:p>
        </p:txBody>
      </p:sp>
      <p:cxnSp>
        <p:nvCxnSpPr>
          <p:cNvPr id="28" name="Straight Connector 27"/>
          <p:cNvCxnSpPr/>
          <p:nvPr/>
        </p:nvCxnSpPr>
        <p:spPr>
          <a:xfrm flipH="1" flipV="1">
            <a:off x="2011680" y="4343400"/>
            <a:ext cx="76086" cy="472433"/>
          </a:xfrm>
          <a:prstGeom prst="line">
            <a:avLst/>
          </a:prstGeom>
        </p:spPr>
        <p:style>
          <a:lnRef idx="1">
            <a:schemeClr val="dk1"/>
          </a:lnRef>
          <a:fillRef idx="0">
            <a:schemeClr val="dk1"/>
          </a:fillRef>
          <a:effectRef idx="0">
            <a:schemeClr val="dk1"/>
          </a:effectRef>
          <a:fontRef idx="minor">
            <a:schemeClr val="tx1"/>
          </a:fontRef>
        </p:style>
      </p:cxnSp>
      <p:sp>
        <p:nvSpPr>
          <p:cNvPr id="30" name="TextBox 1"/>
          <p:cNvSpPr txBox="1">
            <a:spLocks noChangeArrowheads="1"/>
          </p:cNvSpPr>
          <p:nvPr/>
        </p:nvSpPr>
        <p:spPr bwMode="auto">
          <a:xfrm>
            <a:off x="1903893" y="5165730"/>
            <a:ext cx="723391" cy="27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i="1" dirty="0" smtClean="0"/>
              <a:t>Cyprus</a:t>
            </a:r>
            <a:endParaRPr lang="en-US" sz="1700" i="1" dirty="0"/>
          </a:p>
        </p:txBody>
      </p:sp>
      <p:cxnSp>
        <p:nvCxnSpPr>
          <p:cNvPr id="33" name="Straight Connector 32"/>
          <p:cNvCxnSpPr/>
          <p:nvPr/>
        </p:nvCxnSpPr>
        <p:spPr>
          <a:xfrm flipV="1">
            <a:off x="2331720" y="4937762"/>
            <a:ext cx="174929" cy="274318"/>
          </a:xfrm>
          <a:prstGeom prst="line">
            <a:avLst/>
          </a:prstGeom>
        </p:spPr>
        <p:style>
          <a:lnRef idx="1">
            <a:schemeClr val="dk1"/>
          </a:lnRef>
          <a:fillRef idx="0">
            <a:schemeClr val="dk1"/>
          </a:fillRef>
          <a:effectRef idx="0">
            <a:schemeClr val="dk1"/>
          </a:effectRef>
          <a:fontRef idx="minor">
            <a:schemeClr val="tx1"/>
          </a:fontRef>
        </p:style>
      </p:cxnSp>
      <p:sp>
        <p:nvSpPr>
          <p:cNvPr id="40" name="TextBox 1"/>
          <p:cNvSpPr txBox="1">
            <a:spLocks noChangeArrowheads="1"/>
          </p:cNvSpPr>
          <p:nvPr/>
        </p:nvSpPr>
        <p:spPr bwMode="auto">
          <a:xfrm>
            <a:off x="4702031" y="2808604"/>
            <a:ext cx="711541" cy="31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i="1" dirty="0" smtClean="0"/>
              <a:t>Serbia</a:t>
            </a:r>
            <a:endParaRPr lang="en-US" sz="1700" i="1" dirty="0"/>
          </a:p>
        </p:txBody>
      </p:sp>
      <p:sp>
        <p:nvSpPr>
          <p:cNvPr id="41" name="TextBox 1"/>
          <p:cNvSpPr txBox="1">
            <a:spLocks noChangeArrowheads="1"/>
          </p:cNvSpPr>
          <p:nvPr/>
        </p:nvSpPr>
        <p:spPr bwMode="auto">
          <a:xfrm>
            <a:off x="7763533" y="3155789"/>
            <a:ext cx="989942" cy="27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i="1" dirty="0" smtClean="0"/>
              <a:t>Suriname</a:t>
            </a:r>
            <a:endParaRPr lang="en-US" sz="1700" i="1" dirty="0"/>
          </a:p>
        </p:txBody>
      </p:sp>
      <p:sp>
        <p:nvSpPr>
          <p:cNvPr id="42" name="TextBox 1"/>
          <p:cNvSpPr txBox="1">
            <a:spLocks noChangeArrowheads="1"/>
          </p:cNvSpPr>
          <p:nvPr/>
        </p:nvSpPr>
        <p:spPr bwMode="auto">
          <a:xfrm>
            <a:off x="7537541" y="3747261"/>
            <a:ext cx="790575" cy="27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i="1" dirty="0" smtClean="0"/>
              <a:t>Russia</a:t>
            </a:r>
            <a:endParaRPr lang="en-US" sz="1700" i="1" dirty="0"/>
          </a:p>
        </p:txBody>
      </p:sp>
      <p:cxnSp>
        <p:nvCxnSpPr>
          <p:cNvPr id="44" name="Straight Connector 43"/>
          <p:cNvCxnSpPr/>
          <p:nvPr/>
        </p:nvCxnSpPr>
        <p:spPr>
          <a:xfrm flipH="1" flipV="1">
            <a:off x="5580798" y="2630377"/>
            <a:ext cx="320253" cy="83045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110468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2213007375"/>
              </p:ext>
            </p:extLst>
          </p:nvPr>
        </p:nvGraphicFramePr>
        <p:xfrm>
          <a:off x="209550" y="1245477"/>
          <a:ext cx="8792560" cy="5470634"/>
        </p:xfrm>
        <a:graphic>
          <a:graphicData uri="http://schemas.openxmlformats.org/drawingml/2006/chart">
            <c:chart xmlns:c="http://schemas.openxmlformats.org/drawingml/2006/chart" xmlns:r="http://schemas.openxmlformats.org/officeDocument/2006/relationships" r:id="rId3"/>
          </a:graphicData>
        </a:graphic>
      </p:graphicFrame>
      <p:sp>
        <p:nvSpPr>
          <p:cNvPr id="52226" name="Title 1"/>
          <p:cNvSpPr>
            <a:spLocks noGrp="1"/>
          </p:cNvSpPr>
          <p:nvPr>
            <p:ph type="title"/>
          </p:nvPr>
        </p:nvSpPr>
        <p:spPr>
          <a:xfrm>
            <a:off x="466725" y="220772"/>
            <a:ext cx="8245475" cy="939800"/>
          </a:xfrm>
        </p:spPr>
        <p:txBody>
          <a:bodyPr/>
          <a:lstStyle/>
          <a:p>
            <a:pPr>
              <a:defRPr/>
            </a:pPr>
            <a:r>
              <a:rPr lang="en-US" sz="3000" dirty="0" smtClean="0">
                <a:solidFill>
                  <a:srgbClr val="336699"/>
                </a:solidFill>
                <a:latin typeface="+mj-lt"/>
              </a:rPr>
              <a:t>U.S. inflation and money growth, </a:t>
            </a:r>
            <a:br>
              <a:rPr lang="en-US" sz="3000" dirty="0" smtClean="0">
                <a:solidFill>
                  <a:srgbClr val="336699"/>
                </a:solidFill>
                <a:latin typeface="+mj-lt"/>
              </a:rPr>
            </a:br>
            <a:r>
              <a:rPr lang="en-US" sz="2600" dirty="0" smtClean="0">
                <a:solidFill>
                  <a:srgbClr val="336699"/>
                </a:solidFill>
                <a:latin typeface="+mj-lt"/>
              </a:rPr>
              <a:t>1960</a:t>
            </a:r>
            <a:r>
              <a:rPr lang="en-US" sz="2600" dirty="0" smtClean="0">
                <a:solidFill>
                  <a:srgbClr val="336699"/>
                </a:solidFill>
                <a:latin typeface="Arial"/>
                <a:cs typeface="Arial"/>
              </a:rPr>
              <a:t>–</a:t>
            </a:r>
            <a:r>
              <a:rPr lang="en-US" sz="2600" dirty="0" smtClean="0">
                <a:solidFill>
                  <a:srgbClr val="336699"/>
                </a:solidFill>
                <a:latin typeface="+mj-lt"/>
              </a:rPr>
              <a:t>2012</a:t>
            </a:r>
          </a:p>
        </p:txBody>
      </p:sp>
      <p:grpSp>
        <p:nvGrpSpPr>
          <p:cNvPr id="2" name="Group 119"/>
          <p:cNvGrpSpPr>
            <a:grpSpLocks/>
          </p:cNvGrpSpPr>
          <p:nvPr/>
        </p:nvGrpSpPr>
        <p:grpSpPr bwMode="auto">
          <a:xfrm>
            <a:off x="4814956" y="1609260"/>
            <a:ext cx="2546350" cy="619127"/>
            <a:chOff x="3280" y="1394"/>
            <a:chExt cx="1604" cy="390"/>
          </a:xfrm>
        </p:grpSpPr>
        <p:sp>
          <p:nvSpPr>
            <p:cNvPr id="46088" name="Text Box 120"/>
            <p:cNvSpPr txBox="1">
              <a:spLocks noChangeArrowheads="1"/>
            </p:cNvSpPr>
            <p:nvPr/>
          </p:nvSpPr>
          <p:spPr bwMode="auto">
            <a:xfrm>
              <a:off x="3465" y="1394"/>
              <a:ext cx="1419" cy="2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i="1" dirty="0">
                  <a:solidFill>
                    <a:srgbClr val="006600"/>
                  </a:solidFill>
                </a:rPr>
                <a:t>M2 growth rate</a:t>
              </a:r>
            </a:p>
          </p:txBody>
        </p:sp>
        <p:sp>
          <p:nvSpPr>
            <p:cNvPr id="46089" name="Line 121"/>
            <p:cNvSpPr>
              <a:spLocks noChangeShapeType="1"/>
            </p:cNvSpPr>
            <p:nvPr/>
          </p:nvSpPr>
          <p:spPr bwMode="auto">
            <a:xfrm flipV="1">
              <a:off x="3280" y="1637"/>
              <a:ext cx="225" cy="1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3" name="Group 115"/>
          <p:cNvGrpSpPr>
            <a:grpSpLocks/>
          </p:cNvGrpSpPr>
          <p:nvPr/>
        </p:nvGrpSpPr>
        <p:grpSpPr bwMode="auto">
          <a:xfrm>
            <a:off x="3136609" y="5129576"/>
            <a:ext cx="1493107" cy="844553"/>
            <a:chOff x="2199" y="3047"/>
            <a:chExt cx="797" cy="532"/>
          </a:xfrm>
        </p:grpSpPr>
        <p:sp>
          <p:nvSpPr>
            <p:cNvPr id="46086" name="Line 116"/>
            <p:cNvSpPr>
              <a:spLocks noChangeShapeType="1"/>
            </p:cNvSpPr>
            <p:nvPr/>
          </p:nvSpPr>
          <p:spPr bwMode="auto">
            <a:xfrm flipV="1">
              <a:off x="2849" y="3047"/>
              <a:ext cx="147" cy="1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46087" name="Text Box 117"/>
            <p:cNvSpPr txBox="1">
              <a:spLocks noChangeArrowheads="1"/>
            </p:cNvSpPr>
            <p:nvPr/>
          </p:nvSpPr>
          <p:spPr bwMode="auto">
            <a:xfrm>
              <a:off x="2199" y="3133"/>
              <a:ext cx="702" cy="4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2400"/>
                </a:lnSpc>
                <a:spcBef>
                  <a:spcPts val="0"/>
                </a:spcBef>
              </a:pPr>
              <a:r>
                <a:rPr lang="en-US" sz="2400" i="1" dirty="0">
                  <a:solidFill>
                    <a:srgbClr val="C00000"/>
                  </a:solidFill>
                </a:rPr>
                <a:t>inflation rate</a:t>
              </a:r>
            </a:p>
          </p:txBody>
        </p:sp>
      </p:grpSp>
    </p:spTree>
    <p:extLst>
      <p:ext uri="{BB962C8B-B14F-4D97-AF65-F5344CB8AC3E}">
        <p14:creationId xmlns:p14="http://schemas.microsoft.com/office/powerpoint/2010/main" val="4710211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7" dur="500"/>
                                        <p:tgtEl>
                                          <p:spTgt spid="10">
                                            <p:graphicEl>
                                              <a:chart seriesIdx="0" categoryIdx="-4" bldStep="series"/>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5" dur="500"/>
                                        <p:tgtEl>
                                          <p:spTgt spid="10">
                                            <p:graphicEl>
                                              <a:chart seriesIdx="1" categoryIdx="-4" bldStep="series"/>
                                            </p:graphic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animBg="0"/>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2658733763"/>
              </p:ext>
            </p:extLst>
          </p:nvPr>
        </p:nvGraphicFramePr>
        <p:xfrm>
          <a:off x="209550" y="1245477"/>
          <a:ext cx="8792560" cy="5470634"/>
        </p:xfrm>
        <a:graphic>
          <a:graphicData uri="http://schemas.openxmlformats.org/drawingml/2006/chart">
            <c:chart xmlns:c="http://schemas.openxmlformats.org/drawingml/2006/chart" xmlns:r="http://schemas.openxmlformats.org/officeDocument/2006/relationships" r:id="rId3"/>
          </a:graphicData>
        </a:graphic>
      </p:graphicFrame>
      <p:sp>
        <p:nvSpPr>
          <p:cNvPr id="52226" name="Title 1"/>
          <p:cNvSpPr>
            <a:spLocks noGrp="1"/>
          </p:cNvSpPr>
          <p:nvPr>
            <p:ph type="title"/>
          </p:nvPr>
        </p:nvSpPr>
        <p:spPr>
          <a:xfrm>
            <a:off x="466725" y="220772"/>
            <a:ext cx="8245475" cy="939800"/>
          </a:xfrm>
        </p:spPr>
        <p:txBody>
          <a:bodyPr/>
          <a:lstStyle/>
          <a:p>
            <a:pPr>
              <a:defRPr/>
            </a:pPr>
            <a:r>
              <a:rPr lang="en-US" sz="3000" dirty="0" smtClean="0">
                <a:solidFill>
                  <a:srgbClr val="336699"/>
                </a:solidFill>
                <a:latin typeface="+mj-lt"/>
              </a:rPr>
              <a:t>U.S. inflation and money growth, </a:t>
            </a:r>
            <a:br>
              <a:rPr lang="en-US" sz="3000" dirty="0" smtClean="0">
                <a:solidFill>
                  <a:srgbClr val="336699"/>
                </a:solidFill>
                <a:latin typeface="+mj-lt"/>
              </a:rPr>
            </a:br>
            <a:r>
              <a:rPr lang="en-US" sz="2600" dirty="0" smtClean="0">
                <a:solidFill>
                  <a:srgbClr val="336699"/>
                </a:solidFill>
                <a:latin typeface="+mj-lt"/>
              </a:rPr>
              <a:t>1960</a:t>
            </a:r>
            <a:r>
              <a:rPr lang="en-US" sz="2600" dirty="0" smtClean="0">
                <a:solidFill>
                  <a:srgbClr val="336699"/>
                </a:solidFill>
                <a:latin typeface="Arial"/>
                <a:cs typeface="Arial"/>
              </a:rPr>
              <a:t>–</a:t>
            </a:r>
            <a:r>
              <a:rPr lang="en-US" sz="2600" dirty="0" smtClean="0">
                <a:solidFill>
                  <a:srgbClr val="336699"/>
                </a:solidFill>
                <a:latin typeface="+mj-lt"/>
              </a:rPr>
              <a:t>2012</a:t>
            </a:r>
          </a:p>
        </p:txBody>
      </p:sp>
      <p:sp>
        <p:nvSpPr>
          <p:cNvPr id="11" name="Text Box 118"/>
          <p:cNvSpPr txBox="1">
            <a:spLocks noChangeArrowheads="1"/>
          </p:cNvSpPr>
          <p:nvPr/>
        </p:nvSpPr>
        <p:spPr bwMode="auto">
          <a:xfrm>
            <a:off x="4225925" y="937697"/>
            <a:ext cx="4699000" cy="1200150"/>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i="1" dirty="0">
                <a:solidFill>
                  <a:srgbClr val="000000"/>
                </a:solidFill>
              </a:rPr>
              <a:t>Inflation and money growth </a:t>
            </a:r>
            <a:br>
              <a:rPr lang="en-US" sz="2400" i="1" dirty="0">
                <a:solidFill>
                  <a:srgbClr val="000000"/>
                </a:solidFill>
              </a:rPr>
            </a:br>
            <a:r>
              <a:rPr lang="en-US" sz="2400" i="1" dirty="0">
                <a:solidFill>
                  <a:srgbClr val="000000"/>
                </a:solidFill>
              </a:rPr>
              <a:t>have the same long-run trends, </a:t>
            </a:r>
            <a:br>
              <a:rPr lang="en-US" sz="2400" i="1" dirty="0">
                <a:solidFill>
                  <a:srgbClr val="000000"/>
                </a:solidFill>
              </a:rPr>
            </a:br>
            <a:r>
              <a:rPr lang="en-US" sz="2400" i="1" dirty="0">
                <a:solidFill>
                  <a:srgbClr val="000000"/>
                </a:solidFill>
              </a:rPr>
              <a:t>as the </a:t>
            </a:r>
            <a:r>
              <a:rPr lang="en-US" sz="2400" i="1" dirty="0" smtClean="0">
                <a:solidFill>
                  <a:srgbClr val="000000"/>
                </a:solidFill>
              </a:rPr>
              <a:t>quantity theory </a:t>
            </a:r>
            <a:r>
              <a:rPr lang="en-US" sz="2400" i="1" dirty="0">
                <a:solidFill>
                  <a:srgbClr val="000000"/>
                </a:solidFill>
              </a:rPr>
              <a:t>predicts.</a:t>
            </a:r>
          </a:p>
        </p:txBody>
      </p:sp>
    </p:spTree>
    <p:extLst>
      <p:ext uri="{BB962C8B-B14F-4D97-AF65-F5344CB8AC3E}">
        <p14:creationId xmlns:p14="http://schemas.microsoft.com/office/powerpoint/2010/main" val="2643903937"/>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smtClean="0"/>
              <a:t>Seigniorage</a:t>
            </a:r>
          </a:p>
        </p:txBody>
      </p:sp>
      <p:sp>
        <p:nvSpPr>
          <p:cNvPr id="86021" name="Rectangle 5"/>
          <p:cNvSpPr>
            <a:spLocks noGrp="1" noChangeArrowheads="1"/>
          </p:cNvSpPr>
          <p:nvPr>
            <p:ph type="body" idx="1"/>
          </p:nvPr>
        </p:nvSpPr>
        <p:spPr/>
        <p:txBody>
          <a:bodyPr/>
          <a:lstStyle/>
          <a:p>
            <a:pPr eaLnBrk="1" hangingPunct="1"/>
            <a:r>
              <a:rPr lang="en-US" dirty="0" smtClean="0"/>
              <a:t>To spend more without raising taxes or selling bonds, the </a:t>
            </a:r>
            <a:r>
              <a:rPr lang="en-US" dirty="0" err="1" smtClean="0"/>
              <a:t>govt</a:t>
            </a:r>
            <a:r>
              <a:rPr lang="en-US" dirty="0" smtClean="0"/>
              <a:t> can print money.</a:t>
            </a:r>
          </a:p>
          <a:p>
            <a:pPr eaLnBrk="1" hangingPunct="1"/>
            <a:r>
              <a:rPr lang="en-US" dirty="0" smtClean="0"/>
              <a:t>The “revenue” raised from printing money </a:t>
            </a:r>
            <a:br>
              <a:rPr lang="en-US" dirty="0" smtClean="0"/>
            </a:br>
            <a:r>
              <a:rPr lang="en-US" dirty="0" smtClean="0"/>
              <a:t>is called </a:t>
            </a:r>
            <a:r>
              <a:rPr lang="en-US" b="1" dirty="0" err="1" smtClean="0">
                <a:solidFill>
                  <a:srgbClr val="CC0000"/>
                </a:solidFill>
              </a:rPr>
              <a:t>seigniorage</a:t>
            </a:r>
            <a:r>
              <a:rPr lang="en-US" dirty="0" smtClean="0"/>
              <a:t>  </a:t>
            </a:r>
            <a:br>
              <a:rPr lang="en-US" dirty="0" smtClean="0"/>
            </a:br>
            <a:endParaRPr lang="en-US" dirty="0" smtClean="0"/>
          </a:p>
          <a:p>
            <a:pPr eaLnBrk="1" hangingPunct="1"/>
            <a:r>
              <a:rPr lang="en-US" dirty="0" smtClean="0"/>
              <a:t>The </a:t>
            </a:r>
            <a:r>
              <a:rPr lang="en-US" b="1" dirty="0" smtClean="0">
                <a:solidFill>
                  <a:srgbClr val="CC0000"/>
                </a:solidFill>
              </a:rPr>
              <a:t>inflation tax</a:t>
            </a:r>
            <a:r>
              <a:rPr lang="en-US" dirty="0" smtClean="0"/>
              <a:t>:</a:t>
            </a:r>
            <a:br>
              <a:rPr lang="en-US" dirty="0" smtClean="0"/>
            </a:br>
            <a:r>
              <a:rPr lang="en-US" dirty="0" smtClean="0"/>
              <a:t>Printing money to raise revenue causes inflation.   Inflation is like a tax on people who hold money.</a:t>
            </a:r>
          </a:p>
        </p:txBody>
      </p:sp>
    </p:spTree>
    <p:extLst>
      <p:ext uri="{BB962C8B-B14F-4D97-AF65-F5344CB8AC3E}">
        <p14:creationId xmlns:p14="http://schemas.microsoft.com/office/powerpoint/2010/main" val="6812656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1">
                                            <p:txEl>
                                              <p:pRg st="0" end="0"/>
                                            </p:txEl>
                                          </p:spTgt>
                                        </p:tgtEl>
                                        <p:attrNameLst>
                                          <p:attrName>style.visibility</p:attrName>
                                        </p:attrNameLst>
                                      </p:cBhvr>
                                      <p:to>
                                        <p:strVal val="visible"/>
                                      </p:to>
                                    </p:set>
                                    <p:animEffect transition="in" filter="wipe(left)">
                                      <p:cBhvr>
                                        <p:cTn id="7" dur="500"/>
                                        <p:tgtEl>
                                          <p:spTgt spid="860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1">
                                            <p:txEl>
                                              <p:pRg st="1" end="1"/>
                                            </p:txEl>
                                          </p:spTgt>
                                        </p:tgtEl>
                                        <p:attrNameLst>
                                          <p:attrName>style.visibility</p:attrName>
                                        </p:attrNameLst>
                                      </p:cBhvr>
                                      <p:to>
                                        <p:strVal val="visible"/>
                                      </p:to>
                                    </p:set>
                                    <p:animEffect transition="in" filter="wipe(left)">
                                      <p:cBhvr>
                                        <p:cTn id="12" dur="500"/>
                                        <p:tgtEl>
                                          <p:spTgt spid="860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21">
                                            <p:txEl>
                                              <p:pRg st="2" end="2"/>
                                            </p:txEl>
                                          </p:spTgt>
                                        </p:tgtEl>
                                        <p:attrNameLst>
                                          <p:attrName>style.visibility</p:attrName>
                                        </p:attrNameLst>
                                      </p:cBhvr>
                                      <p:to>
                                        <p:strVal val="visible"/>
                                      </p:to>
                                    </p:set>
                                    <p:animEffect transition="in" filter="wipe(left)">
                                      <p:cBhvr>
                                        <p:cTn id="17" dur="500"/>
                                        <p:tgtEl>
                                          <p:spTgt spid="860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Inflation and interest rates</a:t>
            </a:r>
          </a:p>
        </p:txBody>
      </p:sp>
      <p:sp>
        <p:nvSpPr>
          <p:cNvPr id="88067" name="Rectangle 3"/>
          <p:cNvSpPr>
            <a:spLocks noGrp="1" noChangeArrowheads="1"/>
          </p:cNvSpPr>
          <p:nvPr>
            <p:ph type="body" idx="1"/>
          </p:nvPr>
        </p:nvSpPr>
        <p:spPr/>
        <p:txBody>
          <a:bodyPr/>
          <a:lstStyle/>
          <a:p>
            <a:pPr eaLnBrk="1" hangingPunct="1"/>
            <a:r>
              <a:rPr lang="en-US" smtClean="0"/>
              <a:t>Nominal interest rate, </a:t>
            </a:r>
            <a:r>
              <a:rPr lang="en-US" b="1" i="1" smtClean="0"/>
              <a:t>i</a:t>
            </a:r>
            <a:r>
              <a:rPr lang="en-US" smtClean="0"/>
              <a:t/>
            </a:r>
            <a:br>
              <a:rPr lang="en-US" smtClean="0"/>
            </a:br>
            <a:r>
              <a:rPr lang="en-US" smtClean="0"/>
              <a:t>not adjusted for inflation</a:t>
            </a:r>
          </a:p>
          <a:p>
            <a:pPr eaLnBrk="1" hangingPunct="1"/>
            <a:r>
              <a:rPr lang="en-US" smtClean="0"/>
              <a:t>Real interest rate, </a:t>
            </a:r>
            <a:r>
              <a:rPr lang="en-US" b="1" i="1" smtClean="0"/>
              <a:t>r</a:t>
            </a:r>
            <a:r>
              <a:rPr lang="en-US" smtClean="0"/>
              <a:t/>
            </a:r>
            <a:br>
              <a:rPr lang="en-US" smtClean="0"/>
            </a:br>
            <a:r>
              <a:rPr lang="en-US" smtClean="0"/>
              <a:t>adjusted for inflation:</a:t>
            </a:r>
            <a:br>
              <a:rPr lang="en-US" smtClean="0"/>
            </a:br>
            <a:r>
              <a:rPr lang="en-US" smtClean="0"/>
              <a:t>	</a:t>
            </a:r>
            <a:r>
              <a:rPr lang="en-US" b="1" i="1" smtClean="0"/>
              <a:t>r</a:t>
            </a:r>
            <a:r>
              <a:rPr lang="en-US" smtClean="0"/>
              <a:t>  =  </a:t>
            </a:r>
            <a:r>
              <a:rPr lang="en-US" b="1" i="1" smtClean="0"/>
              <a:t>i</a:t>
            </a:r>
            <a:r>
              <a:rPr lang="en-US" smtClean="0"/>
              <a:t>  </a:t>
            </a:r>
            <a:r>
              <a:rPr lang="en-US" smtClean="0">
                <a:sym typeface="Symbol" pitchFamily="18" charset="2"/>
              </a:rPr>
              <a:t> </a:t>
            </a:r>
            <a:r>
              <a:rPr lang="en-US" b="1" i="1" smtClean="0">
                <a:sym typeface="Symbol" pitchFamily="18" charset="2"/>
              </a:rPr>
              <a:t></a:t>
            </a:r>
          </a:p>
        </p:txBody>
      </p:sp>
    </p:spTree>
    <p:extLst>
      <p:ext uri="{BB962C8B-B14F-4D97-AF65-F5344CB8AC3E}">
        <p14:creationId xmlns:p14="http://schemas.microsoft.com/office/powerpoint/2010/main" val="10463621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wipe(left)">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wipe(left)">
                                      <p:cBhvr>
                                        <p:cTn id="12" dur="500"/>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smtClean="0"/>
              <a:t>The Fisher effect</a:t>
            </a:r>
          </a:p>
        </p:txBody>
      </p:sp>
      <p:sp>
        <p:nvSpPr>
          <p:cNvPr id="90117" name="Rectangle 5"/>
          <p:cNvSpPr>
            <a:spLocks noGrp="1" noChangeArrowheads="1"/>
          </p:cNvSpPr>
          <p:nvPr>
            <p:ph type="body" idx="1"/>
          </p:nvPr>
        </p:nvSpPr>
        <p:spPr/>
        <p:txBody>
          <a:bodyPr/>
          <a:lstStyle/>
          <a:p>
            <a:pPr eaLnBrk="1" hangingPunct="1"/>
            <a:r>
              <a:rPr lang="en-US" dirty="0" smtClean="0">
                <a:sym typeface="Symbol" pitchFamily="18" charset="2"/>
              </a:rPr>
              <a:t>The Fisher equation:</a:t>
            </a:r>
            <a:r>
              <a:rPr lang="en-US" dirty="0" smtClean="0"/>
              <a:t>    </a:t>
            </a:r>
            <a:r>
              <a:rPr lang="en-US" b="1" i="1" dirty="0" err="1" smtClean="0"/>
              <a:t>i</a:t>
            </a:r>
            <a:r>
              <a:rPr lang="en-US" dirty="0" smtClean="0"/>
              <a:t>  = </a:t>
            </a:r>
            <a:r>
              <a:rPr lang="en-US" b="1" i="1" dirty="0" smtClean="0"/>
              <a:t>r</a:t>
            </a:r>
            <a:r>
              <a:rPr lang="en-US" dirty="0" smtClean="0"/>
              <a:t>  + </a:t>
            </a:r>
            <a:r>
              <a:rPr lang="en-US" b="1" i="1" dirty="0" smtClean="0">
                <a:sym typeface="Symbol" pitchFamily="18" charset="2"/>
              </a:rPr>
              <a:t></a:t>
            </a:r>
          </a:p>
          <a:p>
            <a:pPr eaLnBrk="1" hangingPunct="1"/>
            <a:r>
              <a:rPr lang="en-US" dirty="0" smtClean="0">
                <a:sym typeface="Symbol" pitchFamily="18" charset="2"/>
              </a:rPr>
              <a:t>Chap. 3:   </a:t>
            </a:r>
            <a:r>
              <a:rPr lang="en-US" b="1" i="1" dirty="0" smtClean="0">
                <a:latin typeface="Tahoma" pitchFamily="34" charset="0"/>
                <a:sym typeface="Symbol" pitchFamily="18" charset="2"/>
              </a:rPr>
              <a:t>S</a:t>
            </a:r>
            <a:r>
              <a:rPr lang="en-US" dirty="0" smtClean="0">
                <a:sym typeface="Symbol" pitchFamily="18" charset="2"/>
              </a:rPr>
              <a:t>  = </a:t>
            </a:r>
            <a:r>
              <a:rPr lang="en-US" b="1" i="1" dirty="0" smtClean="0">
                <a:latin typeface="Tahoma" pitchFamily="34" charset="0"/>
                <a:sym typeface="Symbol" pitchFamily="18" charset="2"/>
              </a:rPr>
              <a:t>I</a:t>
            </a:r>
            <a:r>
              <a:rPr lang="en-US" dirty="0" smtClean="0">
                <a:sym typeface="Symbol" pitchFamily="18" charset="2"/>
              </a:rPr>
              <a:t>   determines </a:t>
            </a:r>
            <a:r>
              <a:rPr lang="en-US" b="1" i="1" dirty="0" smtClean="0">
                <a:sym typeface="Symbol" pitchFamily="18" charset="2"/>
              </a:rPr>
              <a:t>r</a:t>
            </a:r>
            <a:r>
              <a:rPr lang="en-US" sz="900" dirty="0" smtClean="0">
                <a:sym typeface="Symbol" pitchFamily="18" charset="2"/>
              </a:rPr>
              <a:t> </a:t>
            </a:r>
            <a:r>
              <a:rPr lang="en-US" dirty="0" smtClean="0">
                <a:sym typeface="Symbol" pitchFamily="18" charset="2"/>
              </a:rPr>
              <a:t>. </a:t>
            </a:r>
          </a:p>
          <a:p>
            <a:pPr eaLnBrk="1" hangingPunct="1"/>
            <a:r>
              <a:rPr lang="en-US" dirty="0" smtClean="0">
                <a:sym typeface="Symbol" pitchFamily="18" charset="2"/>
              </a:rPr>
              <a:t>Hence, an increase in </a:t>
            </a:r>
            <a:r>
              <a:rPr lang="en-US" b="1" i="1" dirty="0" smtClean="0">
                <a:sym typeface="Symbol" pitchFamily="18" charset="2"/>
              </a:rPr>
              <a:t></a:t>
            </a:r>
            <a:r>
              <a:rPr lang="en-US" dirty="0" smtClean="0">
                <a:sym typeface="Symbol" pitchFamily="18" charset="2"/>
              </a:rPr>
              <a:t> </a:t>
            </a:r>
            <a:br>
              <a:rPr lang="en-US" dirty="0" smtClean="0">
                <a:sym typeface="Symbol" pitchFamily="18" charset="2"/>
              </a:rPr>
            </a:br>
            <a:r>
              <a:rPr lang="en-US" dirty="0" smtClean="0">
                <a:sym typeface="Symbol" pitchFamily="18" charset="2"/>
              </a:rPr>
              <a:t>causes an equal increase in </a:t>
            </a:r>
            <a:r>
              <a:rPr lang="en-US" b="1" i="1" dirty="0" err="1" smtClean="0">
                <a:sym typeface="Symbol" pitchFamily="18" charset="2"/>
              </a:rPr>
              <a:t>i</a:t>
            </a:r>
            <a:r>
              <a:rPr lang="en-US" dirty="0" smtClean="0">
                <a:sym typeface="Symbol" pitchFamily="18" charset="2"/>
              </a:rPr>
              <a:t>.</a:t>
            </a:r>
          </a:p>
          <a:p>
            <a:pPr eaLnBrk="1" hangingPunct="1"/>
            <a:r>
              <a:rPr lang="en-US" dirty="0" smtClean="0">
                <a:sym typeface="Symbol" pitchFamily="18" charset="2"/>
              </a:rPr>
              <a:t>This one-for-one relationship </a:t>
            </a:r>
            <a:br>
              <a:rPr lang="en-US" dirty="0" smtClean="0">
                <a:sym typeface="Symbol" pitchFamily="18" charset="2"/>
              </a:rPr>
            </a:br>
            <a:r>
              <a:rPr lang="en-US" dirty="0" smtClean="0">
                <a:sym typeface="Symbol" pitchFamily="18" charset="2"/>
              </a:rPr>
              <a:t>is called the </a:t>
            </a:r>
            <a:r>
              <a:rPr lang="en-US" b="1" dirty="0" smtClean="0">
                <a:solidFill>
                  <a:srgbClr val="CC0000"/>
                </a:solidFill>
                <a:sym typeface="Symbol" pitchFamily="18" charset="2"/>
              </a:rPr>
              <a:t>Fisher effect</a:t>
            </a:r>
            <a:r>
              <a:rPr lang="en-US" dirty="0" smtClean="0">
                <a:sym typeface="Symbol" pitchFamily="18" charset="2"/>
              </a:rPr>
              <a:t>.  </a:t>
            </a:r>
          </a:p>
        </p:txBody>
      </p:sp>
    </p:spTree>
    <p:extLst>
      <p:ext uri="{BB962C8B-B14F-4D97-AF65-F5344CB8AC3E}">
        <p14:creationId xmlns:p14="http://schemas.microsoft.com/office/powerpoint/2010/main" val="33900559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7">
                                            <p:txEl>
                                              <p:pRg st="0" end="0"/>
                                            </p:txEl>
                                          </p:spTgt>
                                        </p:tgtEl>
                                        <p:attrNameLst>
                                          <p:attrName>style.visibility</p:attrName>
                                        </p:attrNameLst>
                                      </p:cBhvr>
                                      <p:to>
                                        <p:strVal val="visible"/>
                                      </p:to>
                                    </p:set>
                                    <p:animEffect transition="in" filter="wipe(left)">
                                      <p:cBhvr>
                                        <p:cTn id="7" dur="500"/>
                                        <p:tgtEl>
                                          <p:spTgt spid="901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117">
                                            <p:txEl>
                                              <p:pRg st="1" end="1"/>
                                            </p:txEl>
                                          </p:spTgt>
                                        </p:tgtEl>
                                        <p:attrNameLst>
                                          <p:attrName>style.visibility</p:attrName>
                                        </p:attrNameLst>
                                      </p:cBhvr>
                                      <p:to>
                                        <p:strVal val="visible"/>
                                      </p:to>
                                    </p:set>
                                    <p:animEffect transition="in" filter="wipe(left)">
                                      <p:cBhvr>
                                        <p:cTn id="12" dur="500"/>
                                        <p:tgtEl>
                                          <p:spTgt spid="901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117">
                                            <p:txEl>
                                              <p:pRg st="2" end="2"/>
                                            </p:txEl>
                                          </p:spTgt>
                                        </p:tgtEl>
                                        <p:attrNameLst>
                                          <p:attrName>style.visibility</p:attrName>
                                        </p:attrNameLst>
                                      </p:cBhvr>
                                      <p:to>
                                        <p:strVal val="visible"/>
                                      </p:to>
                                    </p:set>
                                    <p:animEffect transition="in" filter="wipe(left)">
                                      <p:cBhvr>
                                        <p:cTn id="17" dur="500"/>
                                        <p:tgtEl>
                                          <p:spTgt spid="901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117">
                                            <p:txEl>
                                              <p:pRg st="3" end="3"/>
                                            </p:txEl>
                                          </p:spTgt>
                                        </p:tgtEl>
                                        <p:attrNameLst>
                                          <p:attrName>style.visibility</p:attrName>
                                        </p:attrNameLst>
                                      </p:cBhvr>
                                      <p:to>
                                        <p:strVal val="visible"/>
                                      </p:to>
                                    </p:set>
                                    <p:animEffect transition="in" filter="wipe(left)">
                                      <p:cBhvr>
                                        <p:cTn id="22" dur="500"/>
                                        <p:tgtEl>
                                          <p:spTgt spid="901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3725365537"/>
              </p:ext>
            </p:extLst>
          </p:nvPr>
        </p:nvGraphicFramePr>
        <p:xfrm>
          <a:off x="237522" y="1298448"/>
          <a:ext cx="8741664" cy="5376672"/>
        </p:xfrm>
        <a:graphic>
          <a:graphicData uri="http://schemas.openxmlformats.org/drawingml/2006/chart">
            <c:chart xmlns:c="http://schemas.openxmlformats.org/drawingml/2006/chart" xmlns:r="http://schemas.openxmlformats.org/officeDocument/2006/relationships" r:id="rId3"/>
          </a:graphicData>
        </a:graphic>
      </p:graphicFrame>
      <p:sp>
        <p:nvSpPr>
          <p:cNvPr id="56322" name="Title 1"/>
          <p:cNvSpPr>
            <a:spLocks noGrp="1"/>
          </p:cNvSpPr>
          <p:nvPr>
            <p:ph type="title"/>
          </p:nvPr>
        </p:nvSpPr>
        <p:spPr/>
        <p:txBody>
          <a:bodyPr/>
          <a:lstStyle/>
          <a:p>
            <a:pPr>
              <a:defRPr/>
            </a:pPr>
            <a:r>
              <a:rPr lang="en-US" sz="3000" dirty="0" smtClean="0">
                <a:solidFill>
                  <a:srgbClr val="336699"/>
                </a:solidFill>
                <a:latin typeface="+mj-lt"/>
              </a:rPr>
              <a:t>U.S. inflation and nominal interest rates, </a:t>
            </a:r>
            <a:br>
              <a:rPr lang="en-US" sz="3000" dirty="0" smtClean="0">
                <a:solidFill>
                  <a:srgbClr val="336699"/>
                </a:solidFill>
                <a:latin typeface="+mj-lt"/>
              </a:rPr>
            </a:br>
            <a:r>
              <a:rPr lang="en-US" sz="2700" dirty="0" smtClean="0">
                <a:solidFill>
                  <a:srgbClr val="336699"/>
                </a:solidFill>
                <a:latin typeface="+mj-lt"/>
              </a:rPr>
              <a:t>1960</a:t>
            </a:r>
            <a:r>
              <a:rPr lang="en-US" sz="2700" dirty="0" smtClean="0">
                <a:solidFill>
                  <a:srgbClr val="336699"/>
                </a:solidFill>
                <a:latin typeface="Arial"/>
                <a:cs typeface="Arial"/>
              </a:rPr>
              <a:t>–</a:t>
            </a:r>
            <a:r>
              <a:rPr lang="en-US" sz="2700" dirty="0" smtClean="0">
                <a:solidFill>
                  <a:srgbClr val="336699"/>
                </a:solidFill>
                <a:latin typeface="+mj-lt"/>
              </a:rPr>
              <a:t>2012</a:t>
            </a:r>
          </a:p>
        </p:txBody>
      </p:sp>
      <p:grpSp>
        <p:nvGrpSpPr>
          <p:cNvPr id="2" name="Group 14"/>
          <p:cNvGrpSpPr>
            <a:grpSpLocks/>
          </p:cNvGrpSpPr>
          <p:nvPr/>
        </p:nvGrpSpPr>
        <p:grpSpPr bwMode="auto">
          <a:xfrm>
            <a:off x="2680659" y="4880604"/>
            <a:ext cx="2008188" cy="1158875"/>
            <a:chOff x="2743200" y="4612958"/>
            <a:chExt cx="2008683" cy="1160575"/>
          </a:xfrm>
        </p:grpSpPr>
        <p:sp>
          <p:nvSpPr>
            <p:cNvPr id="51208" name="TextBox 3"/>
            <p:cNvSpPr txBox="1">
              <a:spLocks noChangeArrowheads="1"/>
            </p:cNvSpPr>
            <p:nvPr/>
          </p:nvSpPr>
          <p:spPr bwMode="auto">
            <a:xfrm>
              <a:off x="2743200" y="5311868"/>
              <a:ext cx="20086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solidFill>
                    <a:srgbClr val="000000"/>
                  </a:solidFill>
                </a:rPr>
                <a:t>inflation rate</a:t>
              </a:r>
            </a:p>
          </p:txBody>
        </p:sp>
        <p:cxnSp>
          <p:nvCxnSpPr>
            <p:cNvPr id="7" name="Straight Connector 6"/>
            <p:cNvCxnSpPr/>
            <p:nvPr/>
          </p:nvCxnSpPr>
          <p:spPr>
            <a:xfrm rot="5400000" flipH="1" flipV="1">
              <a:off x="3644640" y="4702362"/>
              <a:ext cx="793324" cy="614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15"/>
          <p:cNvGrpSpPr>
            <a:grpSpLocks/>
          </p:cNvGrpSpPr>
          <p:nvPr/>
        </p:nvGrpSpPr>
        <p:grpSpPr bwMode="auto">
          <a:xfrm>
            <a:off x="5103696" y="2197282"/>
            <a:ext cx="1976438" cy="1500187"/>
            <a:chOff x="5174105" y="2026169"/>
            <a:chExt cx="1976203" cy="1500546"/>
          </a:xfrm>
        </p:grpSpPr>
        <p:sp>
          <p:nvSpPr>
            <p:cNvPr id="51206" name="TextBox 4"/>
            <p:cNvSpPr txBox="1">
              <a:spLocks noChangeArrowheads="1"/>
            </p:cNvSpPr>
            <p:nvPr/>
          </p:nvSpPr>
          <p:spPr bwMode="auto">
            <a:xfrm>
              <a:off x="5174105" y="2026169"/>
              <a:ext cx="19762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solidFill>
                    <a:srgbClr val="000000"/>
                  </a:solidFill>
                </a:rPr>
                <a:t>nominal interest rate</a:t>
              </a:r>
            </a:p>
          </p:txBody>
        </p:sp>
        <p:cxnSp>
          <p:nvCxnSpPr>
            <p:cNvPr id="9" name="Straight Connector 8"/>
            <p:cNvCxnSpPr/>
            <p:nvPr/>
          </p:nvCxnSpPr>
          <p:spPr>
            <a:xfrm rot="5400000" flipH="1" flipV="1">
              <a:off x="5358106" y="2885314"/>
              <a:ext cx="711370" cy="571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94912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left)">
                                      <p:cBhvr>
                                        <p:cTn id="7" dur="500"/>
                                        <p:tgtEl>
                                          <p:spTgt spid="11">
                                            <p:graphicEl>
                                              <a:chart seriesIdx="0" categoryIdx="-4" bldStep="series"/>
                                            </p:graphicEl>
                                          </p:spTgt>
                                        </p:tgtEl>
                                      </p:cBhvr>
                                    </p:animEffect>
                                  </p:childTnLst>
                                </p:cTn>
                              </p:par>
                              <p:par>
                                <p:cTn id="8" presetID="18" presetClass="entr" presetSubtype="3"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up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15" dur="500"/>
                                        <p:tgtEl>
                                          <p:spTgt spid="11">
                                            <p:graphicEl>
                                              <a:chart seriesIdx="1" categoryIdx="-4" bldStep="series"/>
                                            </p:graphicEl>
                                          </p:spTgt>
                                        </p:tgtEl>
                                      </p:cBhvr>
                                    </p:animEffect>
                                  </p:childTnLst>
                                </p:cTn>
                              </p:par>
                              <p:par>
                                <p:cTn id="16" presetID="18" presetClass="entr" presetSubtype="3"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upRigh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animBg="0"/>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466725" y="236538"/>
            <a:ext cx="8345488" cy="939800"/>
          </a:xfrm>
        </p:spPr>
        <p:txBody>
          <a:bodyPr/>
          <a:lstStyle/>
          <a:p>
            <a:pPr>
              <a:defRPr/>
            </a:pPr>
            <a:r>
              <a:rPr lang="en-US" sz="3000" dirty="0" smtClean="0">
                <a:latin typeface="+mj-lt"/>
                <a:ea typeface="+mj-ea"/>
              </a:rPr>
              <a:t>Italian inflation and nominal interest rates</a:t>
            </a:r>
            <a:r>
              <a:rPr lang="en-US" sz="3000" dirty="0">
                <a:latin typeface="+mj-lt"/>
                <a:ea typeface="+mj-ea"/>
              </a:rPr>
              <a:t>,</a:t>
            </a:r>
            <a:r>
              <a:rPr lang="en-US" sz="3000" dirty="0" smtClean="0">
                <a:latin typeface="+mj-lt"/>
                <a:ea typeface="+mj-ea"/>
              </a:rPr>
              <a:t/>
            </a:r>
            <a:br>
              <a:rPr lang="en-US" sz="3000" dirty="0" smtClean="0">
                <a:latin typeface="+mj-lt"/>
                <a:ea typeface="+mj-ea"/>
              </a:rPr>
            </a:br>
            <a:r>
              <a:rPr lang="en-US" sz="2700" dirty="0" smtClean="0">
                <a:latin typeface="+mj-lt"/>
                <a:ea typeface="+mj-ea"/>
              </a:rPr>
              <a:t>1861-1992</a:t>
            </a: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88" y="1441450"/>
            <a:ext cx="7302500" cy="482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5716" name="CasellaDiTesto 3"/>
          <p:cNvSpPr txBox="1">
            <a:spLocks noChangeArrowheads="1"/>
          </p:cNvSpPr>
          <p:nvPr/>
        </p:nvSpPr>
        <p:spPr bwMode="auto">
          <a:xfrm>
            <a:off x="576263" y="6469063"/>
            <a:ext cx="7720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smtClean="0">
                <a:solidFill>
                  <a:srgbClr val="000000"/>
                </a:solidFill>
              </a:rPr>
              <a:t>Gold standard 1861-1973, with an interruption between the two world wars</a:t>
            </a:r>
          </a:p>
        </p:txBody>
      </p:sp>
    </p:spTree>
    <p:extLst>
      <p:ext uri="{BB962C8B-B14F-4D97-AF65-F5344CB8AC3E}">
        <p14:creationId xmlns:p14="http://schemas.microsoft.com/office/powerpoint/2010/main" val="3477777256"/>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3000" dirty="0" smtClean="0">
                <a:solidFill>
                  <a:srgbClr val="336699"/>
                </a:solidFill>
              </a:rPr>
              <a:t>Inflation and nominal interest rates </a:t>
            </a:r>
            <a:br>
              <a:rPr lang="en-US" sz="3000" dirty="0" smtClean="0">
                <a:solidFill>
                  <a:srgbClr val="336699"/>
                </a:solidFill>
              </a:rPr>
            </a:br>
            <a:r>
              <a:rPr lang="en-US" sz="3000" dirty="0" smtClean="0">
                <a:solidFill>
                  <a:srgbClr val="336699"/>
                </a:solidFill>
              </a:rPr>
              <a:t>in 96 countries</a:t>
            </a:r>
          </a:p>
        </p:txBody>
      </p:sp>
      <p:sp>
        <p:nvSpPr>
          <p:cNvPr id="52228" name="TextBox 3"/>
          <p:cNvSpPr txBox="1">
            <a:spLocks noChangeArrowheads="1"/>
          </p:cNvSpPr>
          <p:nvPr/>
        </p:nvSpPr>
        <p:spPr bwMode="auto">
          <a:xfrm>
            <a:off x="-98956" y="1409700"/>
            <a:ext cx="17383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200" dirty="0">
                <a:solidFill>
                  <a:srgbClr val="000000"/>
                </a:solidFill>
              </a:rPr>
              <a:t>Nominal </a:t>
            </a:r>
            <a:br>
              <a:rPr lang="en-US" sz="2200" dirty="0">
                <a:solidFill>
                  <a:srgbClr val="000000"/>
                </a:solidFill>
              </a:rPr>
            </a:br>
            <a:r>
              <a:rPr lang="en-US" sz="2200" dirty="0">
                <a:solidFill>
                  <a:srgbClr val="000000"/>
                </a:solidFill>
              </a:rPr>
              <a:t>interest rate</a:t>
            </a:r>
            <a:br>
              <a:rPr lang="en-US" sz="2200" dirty="0">
                <a:solidFill>
                  <a:srgbClr val="000000"/>
                </a:solidFill>
              </a:rPr>
            </a:br>
            <a:r>
              <a:rPr lang="en-US" sz="2000" dirty="0">
                <a:solidFill>
                  <a:srgbClr val="000000"/>
                </a:solidFill>
              </a:rPr>
              <a:t>(</a:t>
            </a:r>
            <a:r>
              <a:rPr lang="en-US" sz="2000" dirty="0" smtClean="0">
                <a:solidFill>
                  <a:srgbClr val="000000"/>
                </a:solidFill>
              </a:rPr>
              <a:t>percent)</a:t>
            </a:r>
            <a:endParaRPr lang="en-US" sz="2000" dirty="0">
              <a:solidFill>
                <a:srgbClr val="000000"/>
              </a:solidFill>
            </a:endParaRPr>
          </a:p>
        </p:txBody>
      </p:sp>
      <p:sp>
        <p:nvSpPr>
          <p:cNvPr id="52229" name="TextBox 4"/>
          <p:cNvSpPr txBox="1">
            <a:spLocks noChangeArrowheads="1"/>
          </p:cNvSpPr>
          <p:nvPr/>
        </p:nvSpPr>
        <p:spPr bwMode="auto">
          <a:xfrm>
            <a:off x="3013075" y="6029325"/>
            <a:ext cx="46926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200" dirty="0">
                <a:solidFill>
                  <a:srgbClr val="000000"/>
                </a:solidFill>
              </a:rPr>
              <a:t>Inflation rate</a:t>
            </a:r>
            <a:br>
              <a:rPr lang="en-US" sz="2200" dirty="0">
                <a:solidFill>
                  <a:srgbClr val="000000"/>
                </a:solidFill>
              </a:rPr>
            </a:br>
            <a:r>
              <a:rPr lang="en-US" sz="2000" dirty="0">
                <a:solidFill>
                  <a:srgbClr val="000000"/>
                </a:solidFill>
              </a:rPr>
              <a:t>(</a:t>
            </a:r>
            <a:r>
              <a:rPr lang="en-US" sz="2000" dirty="0" smtClean="0">
                <a:solidFill>
                  <a:srgbClr val="000000"/>
                </a:solidFill>
              </a:rPr>
              <a:t>percent)</a:t>
            </a:r>
            <a:endParaRPr lang="en-US" sz="2000" dirty="0">
              <a:solidFill>
                <a:srgbClr val="000000"/>
              </a:solidFill>
            </a:endParaRPr>
          </a:p>
        </p:txBody>
      </p:sp>
      <p:graphicFrame>
        <p:nvGraphicFramePr>
          <p:cNvPr id="24" name="Chart 23"/>
          <p:cNvGraphicFramePr>
            <a:graphicFrameLocks noGrp="1"/>
          </p:cNvGraphicFramePr>
          <p:nvPr>
            <p:extLst>
              <p:ext uri="{D42A27DB-BD31-4B8C-83A1-F6EECF244321}">
                <p14:modId xmlns:p14="http://schemas.microsoft.com/office/powerpoint/2010/main" val="1739253378"/>
              </p:ext>
            </p:extLst>
          </p:nvPr>
        </p:nvGraphicFramePr>
        <p:xfrm>
          <a:off x="1837944" y="1124712"/>
          <a:ext cx="7306056" cy="50840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3"/>
          <p:cNvSpPr txBox="1">
            <a:spLocks noChangeArrowheads="1"/>
          </p:cNvSpPr>
          <p:nvPr/>
        </p:nvSpPr>
        <p:spPr bwMode="auto">
          <a:xfrm>
            <a:off x="6171942" y="2622102"/>
            <a:ext cx="785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dirty="0" smtClean="0"/>
              <a:t>Malawi</a:t>
            </a:r>
            <a:endParaRPr lang="en-US" i="1" dirty="0"/>
          </a:p>
        </p:txBody>
      </p:sp>
      <p:sp>
        <p:nvSpPr>
          <p:cNvPr id="8" name="Text Box 12"/>
          <p:cNvSpPr txBox="1">
            <a:spLocks noChangeArrowheads="1"/>
          </p:cNvSpPr>
          <p:nvPr/>
        </p:nvSpPr>
        <p:spPr bwMode="auto">
          <a:xfrm>
            <a:off x="3776224" y="2588616"/>
            <a:ext cx="1009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dirty="0" smtClean="0"/>
              <a:t>Georgia</a:t>
            </a:r>
            <a:endParaRPr lang="en-US" i="1" dirty="0"/>
          </a:p>
        </p:txBody>
      </p:sp>
      <p:sp>
        <p:nvSpPr>
          <p:cNvPr id="9" name="Text Box 12"/>
          <p:cNvSpPr txBox="1">
            <a:spLocks noChangeArrowheads="1"/>
          </p:cNvSpPr>
          <p:nvPr/>
        </p:nvSpPr>
        <p:spPr bwMode="auto">
          <a:xfrm>
            <a:off x="7008056" y="1441599"/>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dirty="0"/>
              <a:t>Turkey</a:t>
            </a:r>
          </a:p>
        </p:txBody>
      </p:sp>
      <p:sp>
        <p:nvSpPr>
          <p:cNvPr id="10" name="Text Box 11"/>
          <p:cNvSpPr txBox="1">
            <a:spLocks noChangeArrowheads="1"/>
          </p:cNvSpPr>
          <p:nvPr/>
        </p:nvSpPr>
        <p:spPr bwMode="auto">
          <a:xfrm>
            <a:off x="7079254" y="3045133"/>
            <a:ext cx="7888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dirty="0" smtClean="0"/>
              <a:t>Ghana</a:t>
            </a:r>
            <a:endParaRPr lang="en-US" i="1" dirty="0"/>
          </a:p>
        </p:txBody>
      </p:sp>
      <p:sp>
        <p:nvSpPr>
          <p:cNvPr id="11" name="Text Box 11"/>
          <p:cNvSpPr txBox="1">
            <a:spLocks noChangeArrowheads="1"/>
          </p:cNvSpPr>
          <p:nvPr/>
        </p:nvSpPr>
        <p:spPr bwMode="auto">
          <a:xfrm>
            <a:off x="7209911" y="4420582"/>
            <a:ext cx="44955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dirty="0" smtClean="0"/>
              <a:t>Iraq</a:t>
            </a:r>
            <a:endParaRPr lang="en-US" i="1" dirty="0"/>
          </a:p>
        </p:txBody>
      </p:sp>
      <p:sp>
        <p:nvSpPr>
          <p:cNvPr id="12" name="Line 16"/>
          <p:cNvSpPr>
            <a:spLocks noChangeShapeType="1"/>
          </p:cNvSpPr>
          <p:nvPr/>
        </p:nvSpPr>
        <p:spPr bwMode="auto">
          <a:xfrm>
            <a:off x="2834640" y="5486401"/>
            <a:ext cx="246592" cy="1544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11"/>
          <p:cNvSpPr txBox="1">
            <a:spLocks noChangeArrowheads="1"/>
          </p:cNvSpPr>
          <p:nvPr/>
        </p:nvSpPr>
        <p:spPr bwMode="auto">
          <a:xfrm>
            <a:off x="2553803" y="4705984"/>
            <a:ext cx="668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dirty="0"/>
              <a:t>U.S.</a:t>
            </a:r>
          </a:p>
        </p:txBody>
      </p:sp>
      <p:sp>
        <p:nvSpPr>
          <p:cNvPr id="14" name="Line 16"/>
          <p:cNvSpPr>
            <a:spLocks noChangeShapeType="1"/>
          </p:cNvSpPr>
          <p:nvPr/>
        </p:nvSpPr>
        <p:spPr bwMode="auto">
          <a:xfrm flipH="1" flipV="1">
            <a:off x="3498111" y="4431215"/>
            <a:ext cx="407899" cy="404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11"/>
          <p:cNvSpPr txBox="1">
            <a:spLocks noChangeArrowheads="1"/>
          </p:cNvSpPr>
          <p:nvPr/>
        </p:nvSpPr>
        <p:spPr bwMode="auto">
          <a:xfrm>
            <a:off x="2722077" y="4185302"/>
            <a:ext cx="95679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dirty="0" smtClean="0"/>
              <a:t>Poland</a:t>
            </a:r>
            <a:endParaRPr lang="en-US" i="1" dirty="0"/>
          </a:p>
        </p:txBody>
      </p:sp>
      <p:sp>
        <p:nvSpPr>
          <p:cNvPr id="16" name="Line 16"/>
          <p:cNvSpPr>
            <a:spLocks noChangeShapeType="1"/>
          </p:cNvSpPr>
          <p:nvPr/>
        </p:nvSpPr>
        <p:spPr bwMode="auto">
          <a:xfrm>
            <a:off x="5314153" y="5141907"/>
            <a:ext cx="457200" cy="137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Text Box 11"/>
          <p:cNvSpPr txBox="1">
            <a:spLocks noChangeArrowheads="1"/>
          </p:cNvSpPr>
          <p:nvPr/>
        </p:nvSpPr>
        <p:spPr bwMode="auto">
          <a:xfrm>
            <a:off x="2326635" y="5248057"/>
            <a:ext cx="8135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dirty="0" smtClean="0"/>
              <a:t>Japan</a:t>
            </a:r>
            <a:endParaRPr lang="en-US" i="1" dirty="0"/>
          </a:p>
        </p:txBody>
      </p:sp>
      <p:sp>
        <p:nvSpPr>
          <p:cNvPr id="18" name="Line 18"/>
          <p:cNvSpPr>
            <a:spLocks noChangeShapeType="1"/>
          </p:cNvSpPr>
          <p:nvPr/>
        </p:nvSpPr>
        <p:spPr bwMode="auto">
          <a:xfrm>
            <a:off x="3884744" y="3480717"/>
            <a:ext cx="375039" cy="12760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6"/>
          <p:cNvSpPr>
            <a:spLocks noChangeShapeType="1"/>
          </p:cNvSpPr>
          <p:nvPr/>
        </p:nvSpPr>
        <p:spPr bwMode="auto">
          <a:xfrm flipH="1" flipV="1">
            <a:off x="3061461" y="4960544"/>
            <a:ext cx="641350" cy="492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Text Box 12"/>
          <p:cNvSpPr txBox="1">
            <a:spLocks noChangeArrowheads="1"/>
          </p:cNvSpPr>
          <p:nvPr/>
        </p:nvSpPr>
        <p:spPr bwMode="auto">
          <a:xfrm>
            <a:off x="4121565" y="3646902"/>
            <a:ext cx="69124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dirty="0" smtClean="0"/>
              <a:t>Brazil</a:t>
            </a:r>
            <a:endParaRPr lang="en-US" i="1" dirty="0"/>
          </a:p>
        </p:txBody>
      </p:sp>
      <p:sp>
        <p:nvSpPr>
          <p:cNvPr id="21" name="Text Box 12"/>
          <p:cNvSpPr txBox="1">
            <a:spLocks noChangeArrowheads="1"/>
          </p:cNvSpPr>
          <p:nvPr/>
        </p:nvSpPr>
        <p:spPr bwMode="auto">
          <a:xfrm>
            <a:off x="5658588" y="5153068"/>
            <a:ext cx="149815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dirty="0" smtClean="0"/>
              <a:t>Kazakhstan</a:t>
            </a:r>
            <a:endParaRPr lang="en-US" i="1" dirty="0"/>
          </a:p>
        </p:txBody>
      </p:sp>
      <p:sp>
        <p:nvSpPr>
          <p:cNvPr id="22" name="Text Box 13"/>
          <p:cNvSpPr txBox="1">
            <a:spLocks noChangeArrowheads="1"/>
          </p:cNvSpPr>
          <p:nvPr/>
        </p:nvSpPr>
        <p:spPr bwMode="auto">
          <a:xfrm>
            <a:off x="3403608" y="3216712"/>
            <a:ext cx="785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dirty="0" smtClean="0"/>
              <a:t>Mexico</a:t>
            </a:r>
            <a:endParaRPr lang="en-US" i="1" dirty="0"/>
          </a:p>
        </p:txBody>
      </p:sp>
    </p:spTree>
    <p:extLst>
      <p:ext uri="{BB962C8B-B14F-4D97-AF65-F5344CB8AC3E}">
        <p14:creationId xmlns:p14="http://schemas.microsoft.com/office/powerpoint/2010/main" val="3419997898"/>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3270705235"/>
              </p:ext>
            </p:extLst>
          </p:nvPr>
        </p:nvGraphicFramePr>
        <p:xfrm>
          <a:off x="209550" y="1245477"/>
          <a:ext cx="8792560" cy="5470634"/>
        </p:xfrm>
        <a:graphic>
          <a:graphicData uri="http://schemas.openxmlformats.org/drawingml/2006/chart">
            <c:chart xmlns:c="http://schemas.openxmlformats.org/drawingml/2006/chart" xmlns:r="http://schemas.openxmlformats.org/officeDocument/2006/relationships" r:id="rId3"/>
          </a:graphicData>
        </a:graphic>
      </p:graphicFrame>
      <p:sp>
        <p:nvSpPr>
          <p:cNvPr id="52226" name="Title 1"/>
          <p:cNvSpPr>
            <a:spLocks noGrp="1"/>
          </p:cNvSpPr>
          <p:nvPr>
            <p:ph type="title"/>
          </p:nvPr>
        </p:nvSpPr>
        <p:spPr>
          <a:xfrm>
            <a:off x="466725" y="222890"/>
            <a:ext cx="8245475" cy="939800"/>
          </a:xfrm>
        </p:spPr>
        <p:txBody>
          <a:bodyPr/>
          <a:lstStyle/>
          <a:p>
            <a:pPr>
              <a:defRPr/>
            </a:pPr>
            <a:r>
              <a:rPr lang="en-US" sz="3000" dirty="0" smtClean="0">
                <a:solidFill>
                  <a:srgbClr val="336699"/>
                </a:solidFill>
                <a:latin typeface="+mj-lt"/>
              </a:rPr>
              <a:t>U.S. inflation and its trend, </a:t>
            </a:r>
            <a:br>
              <a:rPr lang="en-US" sz="3000" dirty="0" smtClean="0">
                <a:solidFill>
                  <a:srgbClr val="336699"/>
                </a:solidFill>
                <a:latin typeface="+mj-lt"/>
              </a:rPr>
            </a:br>
            <a:r>
              <a:rPr lang="en-US" sz="2600" dirty="0" smtClean="0">
                <a:solidFill>
                  <a:srgbClr val="336699"/>
                </a:solidFill>
                <a:latin typeface="+mj-lt"/>
              </a:rPr>
              <a:t>1960</a:t>
            </a:r>
            <a:r>
              <a:rPr lang="en-US" sz="2600" dirty="0" smtClean="0">
                <a:solidFill>
                  <a:srgbClr val="336699"/>
                </a:solidFill>
                <a:latin typeface="Arial"/>
                <a:cs typeface="Arial"/>
              </a:rPr>
              <a:t>–</a:t>
            </a:r>
            <a:r>
              <a:rPr lang="en-US" sz="2600" dirty="0" smtClean="0">
                <a:solidFill>
                  <a:srgbClr val="336699"/>
                </a:solidFill>
                <a:latin typeface="+mj-lt"/>
              </a:rPr>
              <a:t>2012</a:t>
            </a:r>
          </a:p>
        </p:txBody>
      </p:sp>
      <p:grpSp>
        <p:nvGrpSpPr>
          <p:cNvPr id="17" name="Group 71"/>
          <p:cNvGrpSpPr>
            <a:grpSpLocks/>
          </p:cNvGrpSpPr>
          <p:nvPr/>
        </p:nvGrpSpPr>
        <p:grpSpPr bwMode="auto">
          <a:xfrm>
            <a:off x="4524440" y="1773626"/>
            <a:ext cx="2624138" cy="830263"/>
            <a:chOff x="2936" y="913"/>
            <a:chExt cx="1653" cy="523"/>
          </a:xfrm>
        </p:grpSpPr>
        <p:sp>
          <p:nvSpPr>
            <p:cNvPr id="18" name="Line 72"/>
            <p:cNvSpPr>
              <a:spLocks noChangeShapeType="1"/>
            </p:cNvSpPr>
            <p:nvPr/>
          </p:nvSpPr>
          <p:spPr bwMode="auto">
            <a:xfrm flipV="1">
              <a:off x="2936" y="1152"/>
              <a:ext cx="478"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Text Box 73"/>
            <p:cNvSpPr txBox="1">
              <a:spLocks noChangeArrowheads="1"/>
            </p:cNvSpPr>
            <p:nvPr/>
          </p:nvSpPr>
          <p:spPr bwMode="auto">
            <a:xfrm>
              <a:off x="3301" y="913"/>
              <a:ext cx="1288" cy="52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dirty="0">
                  <a:solidFill>
                    <a:srgbClr val="000000"/>
                  </a:solidFill>
                </a:rPr>
                <a:t>% change in </a:t>
              </a:r>
              <a:r>
                <a:rPr lang="en-US" sz="2400" i="1" dirty="0" smtClean="0">
                  <a:solidFill>
                    <a:srgbClr val="000000"/>
                  </a:solidFill>
                </a:rPr>
                <a:t/>
              </a:r>
              <a:br>
                <a:rPr lang="en-US" sz="2400" i="1" dirty="0" smtClean="0">
                  <a:solidFill>
                    <a:srgbClr val="000000"/>
                  </a:solidFill>
                </a:rPr>
              </a:br>
              <a:r>
                <a:rPr lang="en-US" sz="2400" i="1" dirty="0" smtClean="0">
                  <a:solidFill>
                    <a:srgbClr val="000000"/>
                  </a:solidFill>
                </a:rPr>
                <a:t>GDP deflator</a:t>
              </a:r>
              <a:endParaRPr lang="en-US" sz="2400" i="1" dirty="0">
                <a:solidFill>
                  <a:srgbClr val="000000"/>
                </a:solidFill>
              </a:endParaRPr>
            </a:p>
          </p:txBody>
        </p:sp>
      </p:grpSp>
    </p:spTree>
    <p:extLst>
      <p:ext uri="{BB962C8B-B14F-4D97-AF65-F5344CB8AC3E}">
        <p14:creationId xmlns:p14="http://schemas.microsoft.com/office/powerpoint/2010/main" val="418301110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EXERCISE:</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Applying the theory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436916"/>
            <a:ext cx="8210550" cy="5265509"/>
          </a:xfrm>
        </p:spPr>
        <p:txBody>
          <a:bodyPr/>
          <a:lstStyle/>
          <a:p>
            <a:pPr marL="0" indent="0" eaLnBrk="1" hangingPunct="1">
              <a:spcBef>
                <a:spcPct val="25000"/>
              </a:spcBef>
              <a:buNone/>
              <a:defRPr/>
            </a:pPr>
            <a:r>
              <a:rPr lang="en-US" sz="2700" dirty="0"/>
              <a:t>Suppose </a:t>
            </a:r>
            <a:r>
              <a:rPr lang="en-US" sz="2700" b="1" i="1" dirty="0"/>
              <a:t>V</a:t>
            </a:r>
            <a:r>
              <a:rPr lang="en-US" sz="2700" dirty="0"/>
              <a:t>  is constant, </a:t>
            </a:r>
            <a:r>
              <a:rPr lang="en-US" sz="2700" b="1" i="1" dirty="0"/>
              <a:t>M</a:t>
            </a:r>
            <a:r>
              <a:rPr lang="en-US" sz="2700" dirty="0"/>
              <a:t> </a:t>
            </a:r>
            <a:r>
              <a:rPr lang="en-US" sz="900" dirty="0"/>
              <a:t> </a:t>
            </a:r>
            <a:r>
              <a:rPr lang="en-US" sz="2700" dirty="0"/>
              <a:t>is growing 5% per year, </a:t>
            </a:r>
            <a:br>
              <a:rPr lang="en-US" sz="2700" dirty="0"/>
            </a:br>
            <a:r>
              <a:rPr lang="en-US" sz="2700" b="1" i="1" dirty="0"/>
              <a:t>Y</a:t>
            </a:r>
            <a:r>
              <a:rPr lang="en-US" sz="2700" dirty="0"/>
              <a:t>  is growing 2% per year, and </a:t>
            </a:r>
            <a:r>
              <a:rPr lang="en-US" sz="2700" b="1" i="1" dirty="0"/>
              <a:t>r</a:t>
            </a:r>
            <a:r>
              <a:rPr lang="en-US" sz="2700" dirty="0"/>
              <a:t> </a:t>
            </a:r>
            <a:r>
              <a:rPr lang="en-US" sz="900" dirty="0"/>
              <a:t> </a:t>
            </a:r>
            <a:r>
              <a:rPr lang="en-US" sz="2700" dirty="0"/>
              <a:t>= 4.  </a:t>
            </a:r>
          </a:p>
          <a:p>
            <a:pPr marL="628650" lvl="1" indent="-457200" eaLnBrk="1" hangingPunct="1">
              <a:lnSpc>
                <a:spcPct val="105000"/>
              </a:lnSpc>
              <a:spcBef>
                <a:spcPct val="40000"/>
              </a:spcBef>
              <a:buClr>
                <a:schemeClr val="accent2"/>
              </a:buClr>
              <a:buNone/>
              <a:defRPr/>
            </a:pPr>
            <a:r>
              <a:rPr lang="en-US" b="1" dirty="0">
                <a:solidFill>
                  <a:srgbClr val="5F5F5F"/>
                </a:solidFill>
              </a:rPr>
              <a:t>a.	</a:t>
            </a:r>
            <a:r>
              <a:rPr lang="en-US" dirty="0"/>
              <a:t>Solve for </a:t>
            </a:r>
            <a:r>
              <a:rPr lang="en-US" b="1" i="1" dirty="0"/>
              <a:t>i</a:t>
            </a:r>
            <a:r>
              <a:rPr lang="en-US" dirty="0"/>
              <a:t>. </a:t>
            </a:r>
          </a:p>
          <a:p>
            <a:pPr marL="628650" lvl="1" indent="-457200" eaLnBrk="1" hangingPunct="1">
              <a:lnSpc>
                <a:spcPct val="105000"/>
              </a:lnSpc>
              <a:spcBef>
                <a:spcPct val="40000"/>
              </a:spcBef>
              <a:buClr>
                <a:schemeClr val="accent2"/>
              </a:buClr>
              <a:buNone/>
              <a:defRPr/>
            </a:pPr>
            <a:r>
              <a:rPr lang="en-US" b="1" dirty="0">
                <a:solidFill>
                  <a:srgbClr val="5F5F5F"/>
                </a:solidFill>
              </a:rPr>
              <a:t>b.	</a:t>
            </a:r>
            <a:r>
              <a:rPr lang="en-US" dirty="0"/>
              <a:t>If the </a:t>
            </a:r>
            <a:r>
              <a:rPr lang="en-US" dirty="0" smtClean="0"/>
              <a:t>CB </a:t>
            </a:r>
            <a:r>
              <a:rPr lang="en-US" dirty="0"/>
              <a:t>increases the money growth rate by </a:t>
            </a:r>
            <a:br>
              <a:rPr lang="en-US" dirty="0"/>
            </a:br>
            <a:r>
              <a:rPr lang="en-US" dirty="0"/>
              <a:t>2 percentage points per year, find </a:t>
            </a:r>
            <a:r>
              <a:rPr lang="en-US" b="1" dirty="0">
                <a:sym typeface="Symbol" pitchFamily="18" charset="2"/>
              </a:rPr>
              <a:t></a:t>
            </a:r>
            <a:r>
              <a:rPr lang="en-US" b="1" i="1" dirty="0"/>
              <a:t>i</a:t>
            </a:r>
            <a:r>
              <a:rPr lang="en-US" dirty="0"/>
              <a:t>.</a:t>
            </a:r>
          </a:p>
          <a:p>
            <a:pPr marL="628650" lvl="1" indent="-457200" eaLnBrk="1" hangingPunct="1">
              <a:lnSpc>
                <a:spcPct val="105000"/>
              </a:lnSpc>
              <a:spcBef>
                <a:spcPct val="40000"/>
              </a:spcBef>
              <a:buClr>
                <a:schemeClr val="accent2"/>
              </a:buClr>
              <a:buNone/>
              <a:defRPr/>
            </a:pPr>
            <a:r>
              <a:rPr lang="en-US" b="1" dirty="0">
                <a:solidFill>
                  <a:srgbClr val="5F5F5F"/>
                </a:solidFill>
              </a:rPr>
              <a:t>c.</a:t>
            </a:r>
            <a:r>
              <a:rPr lang="en-US" dirty="0">
                <a:solidFill>
                  <a:srgbClr val="5F5F5F"/>
                </a:solidFill>
              </a:rPr>
              <a:t>	</a:t>
            </a:r>
            <a:r>
              <a:rPr lang="en-US" dirty="0"/>
              <a:t>Suppose the growth rate of </a:t>
            </a:r>
            <a:r>
              <a:rPr lang="en-US" b="1" i="1" dirty="0"/>
              <a:t>Y</a:t>
            </a:r>
            <a:r>
              <a:rPr lang="en-US" dirty="0"/>
              <a:t>  falls to 1% per year.  </a:t>
            </a:r>
          </a:p>
          <a:p>
            <a:pPr marL="958850" lvl="2" indent="-274638" eaLnBrk="1" hangingPunct="1">
              <a:lnSpc>
                <a:spcPct val="105000"/>
              </a:lnSpc>
              <a:buClr>
                <a:srgbClr val="008000"/>
              </a:buClr>
              <a:buSzPct val="100000"/>
              <a:defRPr/>
            </a:pPr>
            <a:r>
              <a:rPr lang="en-US" sz="2700" dirty="0"/>
              <a:t>What will happen to </a:t>
            </a:r>
            <a:r>
              <a:rPr lang="en-US" sz="2700" b="1" i="1" dirty="0">
                <a:sym typeface="Symbol" pitchFamily="18" charset="2"/>
              </a:rPr>
              <a:t></a:t>
            </a:r>
            <a:r>
              <a:rPr lang="en-US" sz="1600" b="1" i="1" dirty="0">
                <a:sym typeface="Symbol" pitchFamily="18" charset="2"/>
              </a:rPr>
              <a:t> </a:t>
            </a:r>
            <a:r>
              <a:rPr lang="en-US" sz="2700" dirty="0"/>
              <a:t>?   </a:t>
            </a:r>
          </a:p>
          <a:p>
            <a:pPr marL="958850" lvl="2" indent="-274638" eaLnBrk="1" hangingPunct="1">
              <a:lnSpc>
                <a:spcPct val="105000"/>
              </a:lnSpc>
              <a:buClr>
                <a:srgbClr val="008000"/>
              </a:buClr>
              <a:buSzPct val="100000"/>
              <a:defRPr/>
            </a:pPr>
            <a:r>
              <a:rPr lang="en-US" sz="2700" dirty="0"/>
              <a:t>What must the </a:t>
            </a:r>
            <a:r>
              <a:rPr lang="en-US" sz="2700" dirty="0" smtClean="0"/>
              <a:t>CB </a:t>
            </a:r>
            <a:r>
              <a:rPr lang="en-US" sz="2700" dirty="0"/>
              <a:t>do if it wishes to </a:t>
            </a:r>
            <a:br>
              <a:rPr lang="en-US" sz="2700" dirty="0"/>
            </a:br>
            <a:r>
              <a:rPr lang="en-US" sz="2700" dirty="0"/>
              <a:t>keep </a:t>
            </a:r>
            <a:r>
              <a:rPr lang="en-US" sz="2700" b="1" i="1" dirty="0">
                <a:sym typeface="Symbol" pitchFamily="18" charset="2"/>
              </a:rPr>
              <a:t></a:t>
            </a:r>
            <a:r>
              <a:rPr lang="en-US" sz="2700" dirty="0"/>
              <a:t> </a:t>
            </a:r>
            <a:r>
              <a:rPr lang="en-US" sz="1200" dirty="0"/>
              <a:t> </a:t>
            </a:r>
            <a:r>
              <a:rPr lang="en-US" sz="2700" dirty="0"/>
              <a:t>constant?</a:t>
            </a:r>
            <a:endParaRPr lang="en-US" dirty="0"/>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29</a:t>
            </a:fld>
            <a:endParaRPr lang="en-US" sz="1600" dirty="0">
              <a:solidFill>
                <a:srgbClr val="006666"/>
              </a:solidFill>
              <a:cs typeface="+mn-cs"/>
            </a:endParaRPr>
          </a:p>
        </p:txBody>
      </p:sp>
    </p:spTree>
    <p:extLst>
      <p:ext uri="{BB962C8B-B14F-4D97-AF65-F5344CB8AC3E}">
        <p14:creationId xmlns:p14="http://schemas.microsoft.com/office/powerpoint/2010/main" val="4242012327"/>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ANSWERS</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Applying the theory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2505684"/>
            <a:ext cx="8210550" cy="4233966"/>
          </a:xfrm>
        </p:spPr>
        <p:txBody>
          <a:bodyPr/>
          <a:lstStyle/>
          <a:p>
            <a:pPr marL="628650" lvl="1" indent="-514350">
              <a:lnSpc>
                <a:spcPct val="105000"/>
              </a:lnSpc>
              <a:spcBef>
                <a:spcPct val="45000"/>
              </a:spcBef>
              <a:buClr>
                <a:srgbClr val="669900"/>
              </a:buClr>
              <a:buNone/>
              <a:defRPr/>
            </a:pPr>
            <a:r>
              <a:rPr lang="en-US" b="1" dirty="0">
                <a:solidFill>
                  <a:srgbClr val="5F5F5F"/>
                </a:solidFill>
              </a:rPr>
              <a:t>a.</a:t>
            </a:r>
            <a:r>
              <a:rPr lang="en-US" dirty="0">
                <a:solidFill>
                  <a:srgbClr val="5F5F5F"/>
                </a:solidFill>
              </a:rPr>
              <a:t>	</a:t>
            </a:r>
            <a:r>
              <a:rPr lang="en-US" dirty="0"/>
              <a:t>First, find  </a:t>
            </a:r>
            <a:r>
              <a:rPr lang="en-US" b="1" i="1" dirty="0">
                <a:sym typeface="Symbol" pitchFamily="18" charset="2"/>
              </a:rPr>
              <a:t></a:t>
            </a:r>
            <a:r>
              <a:rPr lang="en-US" dirty="0"/>
              <a:t>  = 5 </a:t>
            </a:r>
            <a:r>
              <a:rPr lang="en-US" dirty="0">
                <a:sym typeface="Symbol" pitchFamily="18" charset="2"/>
              </a:rPr>
              <a:t></a:t>
            </a:r>
            <a:r>
              <a:rPr lang="en-US" dirty="0"/>
              <a:t> 2 = 3.  </a:t>
            </a:r>
          </a:p>
          <a:p>
            <a:pPr marL="628650" lvl="1" indent="-514350">
              <a:lnSpc>
                <a:spcPct val="105000"/>
              </a:lnSpc>
              <a:buClr>
                <a:schemeClr val="accent2"/>
              </a:buClr>
              <a:buNone/>
              <a:defRPr/>
            </a:pPr>
            <a:r>
              <a:rPr lang="en-US" dirty="0"/>
              <a:t>	Then, find </a:t>
            </a:r>
            <a:r>
              <a:rPr lang="en-US" b="1" i="1" dirty="0"/>
              <a:t>i</a:t>
            </a:r>
            <a:r>
              <a:rPr lang="en-US" dirty="0"/>
              <a:t>  = </a:t>
            </a:r>
            <a:r>
              <a:rPr lang="en-US" b="1" i="1" dirty="0"/>
              <a:t>r</a:t>
            </a:r>
            <a:r>
              <a:rPr lang="en-US" dirty="0"/>
              <a:t> + </a:t>
            </a:r>
            <a:r>
              <a:rPr lang="en-US" b="1" i="1" dirty="0">
                <a:sym typeface="Symbol" pitchFamily="18" charset="2"/>
              </a:rPr>
              <a:t></a:t>
            </a:r>
            <a:r>
              <a:rPr lang="en-US" dirty="0">
                <a:sym typeface="Symbol" pitchFamily="18" charset="2"/>
              </a:rPr>
              <a:t> = 4 + 3 = 7.  </a:t>
            </a:r>
            <a:endParaRPr lang="en-US" dirty="0"/>
          </a:p>
          <a:p>
            <a:pPr marL="628650" lvl="1" indent="-514350">
              <a:lnSpc>
                <a:spcPct val="105000"/>
              </a:lnSpc>
              <a:spcBef>
                <a:spcPct val="45000"/>
              </a:spcBef>
              <a:buClr>
                <a:schemeClr val="accent2"/>
              </a:buClr>
              <a:buNone/>
              <a:defRPr/>
            </a:pPr>
            <a:r>
              <a:rPr lang="en-US" b="1" dirty="0">
                <a:solidFill>
                  <a:srgbClr val="5F5F5F"/>
                </a:solidFill>
                <a:sym typeface="Symbol" pitchFamily="18" charset="2"/>
              </a:rPr>
              <a:t>b.</a:t>
            </a:r>
            <a:r>
              <a:rPr lang="en-US" dirty="0">
                <a:solidFill>
                  <a:srgbClr val="5F5F5F"/>
                </a:solidFill>
                <a:sym typeface="Symbol" pitchFamily="18" charset="2"/>
              </a:rPr>
              <a:t>	</a:t>
            </a:r>
            <a:r>
              <a:rPr lang="en-US" dirty="0">
                <a:sym typeface="Symbol" pitchFamily="18" charset="2"/>
              </a:rPr>
              <a:t> </a:t>
            </a:r>
            <a:r>
              <a:rPr lang="en-US" b="1" dirty="0">
                <a:sym typeface="Symbol" pitchFamily="18" charset="2"/>
              </a:rPr>
              <a:t></a:t>
            </a:r>
            <a:r>
              <a:rPr lang="en-US" b="1" i="1" dirty="0"/>
              <a:t>i</a:t>
            </a:r>
            <a:r>
              <a:rPr lang="en-US" dirty="0"/>
              <a:t>  = 2, same as the increase in the money growth rate.  </a:t>
            </a:r>
          </a:p>
          <a:p>
            <a:pPr marL="628650" lvl="1" indent="-514350">
              <a:lnSpc>
                <a:spcPct val="105000"/>
              </a:lnSpc>
              <a:spcBef>
                <a:spcPct val="45000"/>
              </a:spcBef>
              <a:buClr>
                <a:schemeClr val="accent2"/>
              </a:buClr>
              <a:buNone/>
              <a:defRPr/>
            </a:pPr>
            <a:r>
              <a:rPr lang="en-US" b="1" dirty="0">
                <a:solidFill>
                  <a:srgbClr val="5F5F5F"/>
                </a:solidFill>
              </a:rPr>
              <a:t>c.</a:t>
            </a:r>
            <a:r>
              <a:rPr lang="en-US" dirty="0">
                <a:solidFill>
                  <a:srgbClr val="5F5F5F"/>
                </a:solidFill>
              </a:rPr>
              <a:t>	</a:t>
            </a:r>
            <a:r>
              <a:rPr lang="en-US" dirty="0"/>
              <a:t>If the Fed does nothing, </a:t>
            </a:r>
            <a:r>
              <a:rPr lang="en-US" b="1" dirty="0">
                <a:sym typeface="Symbol" pitchFamily="18" charset="2"/>
              </a:rPr>
              <a:t></a:t>
            </a:r>
            <a:r>
              <a:rPr lang="en-US" b="1" i="1" dirty="0">
                <a:sym typeface="Symbol" pitchFamily="18" charset="2"/>
              </a:rPr>
              <a:t></a:t>
            </a:r>
            <a:r>
              <a:rPr lang="en-US" dirty="0">
                <a:sym typeface="Symbol" pitchFamily="18" charset="2"/>
              </a:rPr>
              <a:t> = 1.  </a:t>
            </a:r>
          </a:p>
          <a:p>
            <a:pPr marL="628650" lvl="1" indent="-514350">
              <a:lnSpc>
                <a:spcPct val="105000"/>
              </a:lnSpc>
              <a:buClr>
                <a:schemeClr val="accent2"/>
              </a:buClr>
              <a:buNone/>
              <a:defRPr/>
            </a:pPr>
            <a:r>
              <a:rPr lang="en-US" dirty="0">
                <a:sym typeface="Symbol" pitchFamily="18" charset="2"/>
              </a:rPr>
              <a:t>	To prevent inflation from rising, </a:t>
            </a:r>
            <a:br>
              <a:rPr lang="en-US" dirty="0">
                <a:sym typeface="Symbol" pitchFamily="18" charset="2"/>
              </a:rPr>
            </a:br>
            <a:r>
              <a:rPr lang="en-US" dirty="0" smtClean="0">
                <a:sym typeface="Symbol" pitchFamily="18" charset="2"/>
              </a:rPr>
              <a:t>the CB </a:t>
            </a:r>
            <a:r>
              <a:rPr lang="en-US" dirty="0">
                <a:sym typeface="Symbol" pitchFamily="18" charset="2"/>
              </a:rPr>
              <a:t>must reduce the money growth rate by </a:t>
            </a:r>
            <a:br>
              <a:rPr lang="en-US" dirty="0">
                <a:sym typeface="Symbol" pitchFamily="18" charset="2"/>
              </a:rPr>
            </a:br>
            <a:r>
              <a:rPr lang="en-US" dirty="0">
                <a:sym typeface="Symbol" pitchFamily="18" charset="2"/>
              </a:rPr>
              <a:t>1 percentage point per year.</a:t>
            </a:r>
            <a:endParaRPr lang="en-US" dirty="0"/>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30</a:t>
            </a:fld>
            <a:endParaRPr lang="en-US" sz="1600" dirty="0">
              <a:solidFill>
                <a:srgbClr val="006666"/>
              </a:solidFill>
              <a:cs typeface="Arial"/>
            </a:endParaRPr>
          </a:p>
        </p:txBody>
      </p:sp>
      <p:sp>
        <p:nvSpPr>
          <p:cNvPr id="7" name="Text Box 4"/>
          <p:cNvSpPr txBox="1">
            <a:spLocks noChangeArrowheads="1"/>
          </p:cNvSpPr>
          <p:nvPr/>
        </p:nvSpPr>
        <p:spPr bwMode="auto">
          <a:xfrm>
            <a:off x="522288" y="1439863"/>
            <a:ext cx="81756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ct val="50000"/>
              </a:spcBef>
            </a:pPr>
            <a:r>
              <a:rPr lang="en-US" sz="2700" b="1" i="1" dirty="0"/>
              <a:t>V</a:t>
            </a:r>
            <a:r>
              <a:rPr lang="en-US" sz="2700" dirty="0"/>
              <a:t>  is constant, </a:t>
            </a:r>
            <a:r>
              <a:rPr lang="en-US" sz="2700" b="1" i="1" dirty="0"/>
              <a:t>M</a:t>
            </a:r>
            <a:r>
              <a:rPr lang="en-US" sz="2700" dirty="0"/>
              <a:t>  grows 5% per year, </a:t>
            </a:r>
            <a:br>
              <a:rPr lang="en-US" sz="2700" dirty="0"/>
            </a:br>
            <a:r>
              <a:rPr lang="en-US" sz="2700" b="1" i="1" dirty="0"/>
              <a:t>Y</a:t>
            </a:r>
            <a:r>
              <a:rPr lang="en-US" sz="2700" dirty="0"/>
              <a:t>  grows 2% per year, </a:t>
            </a:r>
            <a:r>
              <a:rPr lang="en-US" sz="2700" b="1" i="1" dirty="0"/>
              <a:t>r</a:t>
            </a:r>
            <a:r>
              <a:rPr lang="en-US" sz="2700" dirty="0"/>
              <a:t>  = 4.</a:t>
            </a:r>
          </a:p>
        </p:txBody>
      </p:sp>
    </p:spTree>
    <p:extLst>
      <p:ext uri="{BB962C8B-B14F-4D97-AF65-F5344CB8AC3E}">
        <p14:creationId xmlns:p14="http://schemas.microsoft.com/office/powerpoint/2010/main" val="4101314686"/>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82613" y="376238"/>
            <a:ext cx="8129587" cy="692150"/>
          </a:xfrm>
        </p:spPr>
        <p:txBody>
          <a:bodyPr/>
          <a:lstStyle/>
          <a:p>
            <a:pPr eaLnBrk="1" hangingPunct="1"/>
            <a:r>
              <a:rPr lang="en-US" smtClean="0"/>
              <a:t>Two real interest rates</a:t>
            </a:r>
          </a:p>
        </p:txBody>
      </p:sp>
      <p:sp>
        <p:nvSpPr>
          <p:cNvPr id="100355" name="Rectangle 3"/>
          <p:cNvSpPr>
            <a:spLocks noGrp="1" noChangeArrowheads="1"/>
          </p:cNvSpPr>
          <p:nvPr>
            <p:ph type="body" idx="1"/>
          </p:nvPr>
        </p:nvSpPr>
        <p:spPr>
          <a:xfrm>
            <a:off x="476250" y="900530"/>
            <a:ext cx="7848600" cy="5238750"/>
          </a:xfrm>
        </p:spPr>
        <p:txBody>
          <a:bodyPr/>
          <a:lstStyle/>
          <a:p>
            <a:pPr eaLnBrk="1" hangingPunct="1">
              <a:spcBef>
                <a:spcPts val="600"/>
              </a:spcBef>
              <a:buFont typeface="Wingdings" pitchFamily="2" charset="2"/>
              <a:buNone/>
            </a:pPr>
            <a:r>
              <a:rPr lang="en-US" dirty="0" smtClean="0">
                <a:sym typeface="Symbol" pitchFamily="18" charset="2"/>
              </a:rPr>
              <a:t>Notation:</a:t>
            </a:r>
          </a:p>
          <a:p>
            <a:pPr eaLnBrk="1" hangingPunct="1">
              <a:spcBef>
                <a:spcPts val="600"/>
              </a:spcBef>
            </a:pPr>
            <a:r>
              <a:rPr lang="en-US" b="1" i="1" dirty="0" smtClean="0">
                <a:sym typeface="Symbol" pitchFamily="18" charset="2"/>
              </a:rPr>
              <a:t></a:t>
            </a:r>
            <a:r>
              <a:rPr lang="en-US" sz="1000" b="1" i="1" dirty="0" smtClean="0">
                <a:sym typeface="Symbol" pitchFamily="18" charset="2"/>
              </a:rPr>
              <a:t> </a:t>
            </a:r>
            <a:r>
              <a:rPr lang="en-US" dirty="0" smtClean="0">
                <a:sym typeface="Symbol" pitchFamily="18" charset="2"/>
              </a:rPr>
              <a:t> = actual inflation rate </a:t>
            </a:r>
            <a:br>
              <a:rPr lang="en-US" dirty="0" smtClean="0">
                <a:sym typeface="Symbol" pitchFamily="18" charset="2"/>
              </a:rPr>
            </a:br>
            <a:r>
              <a:rPr lang="en-US" dirty="0" smtClean="0">
                <a:sym typeface="Symbol" pitchFamily="18" charset="2"/>
              </a:rPr>
              <a:t>	 (not known until after it has occurred)</a:t>
            </a:r>
          </a:p>
          <a:p>
            <a:pPr eaLnBrk="1" hangingPunct="1">
              <a:spcBef>
                <a:spcPts val="600"/>
              </a:spcBef>
            </a:pPr>
            <a:r>
              <a:rPr lang="en-US" i="1" dirty="0" smtClean="0">
                <a:sym typeface="Symbol" pitchFamily="18" charset="2"/>
              </a:rPr>
              <a:t>E</a:t>
            </a:r>
            <a:r>
              <a:rPr lang="en-US" b="1" i="1" dirty="0" smtClean="0">
                <a:sym typeface="Symbol" pitchFamily="18" charset="2"/>
              </a:rPr>
              <a:t></a:t>
            </a:r>
            <a:r>
              <a:rPr lang="en-US" dirty="0" smtClean="0">
                <a:sym typeface="Symbol" pitchFamily="18" charset="2"/>
              </a:rPr>
              <a:t>  = expected inflation rate (N.B. in book expected inflation rate=</a:t>
            </a:r>
            <a:r>
              <a:rPr lang="en-US" b="1" i="1" dirty="0">
                <a:sym typeface="Symbol" pitchFamily="18" charset="2"/>
              </a:rPr>
              <a:t> </a:t>
            </a:r>
            <a:r>
              <a:rPr lang="en-US" b="1" i="1" dirty="0" smtClean="0">
                <a:sym typeface="Symbol" pitchFamily="18" charset="2"/>
              </a:rPr>
              <a:t></a:t>
            </a:r>
            <a:r>
              <a:rPr lang="en-US" i="1" baseline="30000" dirty="0" smtClean="0">
                <a:sym typeface="Symbol" pitchFamily="18" charset="2"/>
              </a:rPr>
              <a:t>e</a:t>
            </a:r>
            <a:r>
              <a:rPr lang="en-US" dirty="0" smtClean="0">
                <a:sym typeface="Symbol" pitchFamily="18" charset="2"/>
              </a:rPr>
              <a:t> )</a:t>
            </a:r>
            <a:endParaRPr lang="en-US" baseline="30000" dirty="0" smtClean="0">
              <a:sym typeface="Symbol" pitchFamily="18" charset="2"/>
            </a:endParaRPr>
          </a:p>
          <a:p>
            <a:pPr eaLnBrk="1" hangingPunct="1">
              <a:spcBef>
                <a:spcPct val="55000"/>
              </a:spcBef>
              <a:buFont typeface="Wingdings" pitchFamily="2" charset="2"/>
              <a:buNone/>
            </a:pPr>
            <a:r>
              <a:rPr lang="en-US" dirty="0" smtClean="0">
                <a:sym typeface="Symbol" pitchFamily="18" charset="2"/>
              </a:rPr>
              <a:t>Two real interest rates:</a:t>
            </a:r>
          </a:p>
          <a:p>
            <a:pPr eaLnBrk="1" hangingPunct="1">
              <a:spcBef>
                <a:spcPts val="600"/>
              </a:spcBef>
            </a:pPr>
            <a:r>
              <a:rPr lang="en-US" b="1" i="1" dirty="0" err="1" smtClean="0">
                <a:sym typeface="Symbol" pitchFamily="18" charset="2"/>
              </a:rPr>
              <a:t>i</a:t>
            </a:r>
            <a:r>
              <a:rPr lang="en-US" dirty="0" smtClean="0">
                <a:sym typeface="Symbol" pitchFamily="18" charset="2"/>
              </a:rPr>
              <a:t>  – </a:t>
            </a:r>
            <a:r>
              <a:rPr lang="en-US" i="1" dirty="0" smtClean="0">
                <a:sym typeface="Symbol" pitchFamily="18" charset="2"/>
              </a:rPr>
              <a:t>E</a:t>
            </a:r>
            <a:r>
              <a:rPr lang="en-US" b="1" i="1" dirty="0" smtClean="0">
                <a:sym typeface="Symbol" pitchFamily="18" charset="2"/>
              </a:rPr>
              <a:t></a:t>
            </a:r>
            <a:r>
              <a:rPr lang="en-US" dirty="0" smtClean="0">
                <a:sym typeface="Symbol" pitchFamily="18" charset="2"/>
              </a:rPr>
              <a:t>  = </a:t>
            </a:r>
            <a:r>
              <a:rPr lang="en-US" b="1" i="1" dirty="0" smtClean="0">
                <a:solidFill>
                  <a:srgbClr val="CC0000"/>
                </a:solidFill>
                <a:sym typeface="Symbol" pitchFamily="18" charset="2"/>
              </a:rPr>
              <a:t>ex ante</a:t>
            </a:r>
            <a:r>
              <a:rPr lang="en-US" sz="900" dirty="0" smtClean="0">
                <a:sym typeface="Symbol" pitchFamily="18" charset="2"/>
              </a:rPr>
              <a:t> </a:t>
            </a:r>
            <a:r>
              <a:rPr lang="en-US" dirty="0" smtClean="0">
                <a:sym typeface="Symbol" pitchFamily="18" charset="2"/>
              </a:rPr>
              <a:t> real interest rate: </a:t>
            </a:r>
            <a:br>
              <a:rPr lang="en-US" dirty="0" smtClean="0">
                <a:sym typeface="Symbol" pitchFamily="18" charset="2"/>
              </a:rPr>
            </a:br>
            <a:r>
              <a:rPr lang="en-US" dirty="0" smtClean="0">
                <a:sym typeface="Symbol" pitchFamily="18" charset="2"/>
              </a:rPr>
              <a:t>the real interest rate people expect </a:t>
            </a:r>
            <a:br>
              <a:rPr lang="en-US" dirty="0" smtClean="0">
                <a:sym typeface="Symbol" pitchFamily="18" charset="2"/>
              </a:rPr>
            </a:br>
            <a:r>
              <a:rPr lang="en-US" dirty="0" smtClean="0">
                <a:sym typeface="Symbol" pitchFamily="18" charset="2"/>
              </a:rPr>
              <a:t>at the time they buy a bond or take out a loan</a:t>
            </a:r>
          </a:p>
          <a:p>
            <a:pPr eaLnBrk="1" hangingPunct="1">
              <a:spcBef>
                <a:spcPts val="600"/>
              </a:spcBef>
            </a:pPr>
            <a:r>
              <a:rPr lang="en-US" b="1" i="1" dirty="0" err="1" smtClean="0">
                <a:sym typeface="Symbol" pitchFamily="18" charset="2"/>
              </a:rPr>
              <a:t>i</a:t>
            </a:r>
            <a:r>
              <a:rPr lang="en-US" dirty="0" smtClean="0">
                <a:sym typeface="Symbol" pitchFamily="18" charset="2"/>
              </a:rPr>
              <a:t>  – </a:t>
            </a:r>
            <a:r>
              <a:rPr lang="en-US" b="1" i="1" dirty="0" smtClean="0">
                <a:sym typeface="Symbol" pitchFamily="18" charset="2"/>
              </a:rPr>
              <a:t></a:t>
            </a:r>
            <a:r>
              <a:rPr lang="en-US" dirty="0" smtClean="0">
                <a:sym typeface="Symbol" pitchFamily="18" charset="2"/>
              </a:rPr>
              <a:t>  = </a:t>
            </a:r>
            <a:r>
              <a:rPr lang="en-US" b="1" i="1" dirty="0" smtClean="0">
                <a:solidFill>
                  <a:srgbClr val="CC0000"/>
                </a:solidFill>
                <a:sym typeface="Symbol" pitchFamily="18" charset="2"/>
              </a:rPr>
              <a:t>ex post</a:t>
            </a:r>
            <a:r>
              <a:rPr lang="en-US" sz="900" b="1" dirty="0" smtClean="0">
                <a:sym typeface="Symbol" pitchFamily="18" charset="2"/>
              </a:rPr>
              <a:t> </a:t>
            </a:r>
            <a:r>
              <a:rPr lang="en-US" b="1" dirty="0" smtClean="0">
                <a:sym typeface="Symbol" pitchFamily="18" charset="2"/>
              </a:rPr>
              <a:t> </a:t>
            </a:r>
            <a:r>
              <a:rPr lang="en-US" dirty="0" smtClean="0">
                <a:sym typeface="Symbol" pitchFamily="18" charset="2"/>
              </a:rPr>
              <a:t>real interest rate:</a:t>
            </a:r>
            <a:br>
              <a:rPr lang="en-US" dirty="0" smtClean="0">
                <a:sym typeface="Symbol" pitchFamily="18" charset="2"/>
              </a:rPr>
            </a:br>
            <a:r>
              <a:rPr lang="en-US" dirty="0" smtClean="0">
                <a:sym typeface="Symbol" pitchFamily="18" charset="2"/>
              </a:rPr>
              <a:t>the real interest rate actually realized</a:t>
            </a:r>
          </a:p>
        </p:txBody>
      </p:sp>
    </p:spTree>
    <p:extLst>
      <p:ext uri="{BB962C8B-B14F-4D97-AF65-F5344CB8AC3E}">
        <p14:creationId xmlns:p14="http://schemas.microsoft.com/office/powerpoint/2010/main" val="2170925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wipe(left)">
                                      <p:cBhvr>
                                        <p:cTn id="7" dur="5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wipe(left)">
                                      <p:cBhvr>
                                        <p:cTn id="12" dur="5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wipe(left)">
                                      <p:cBhvr>
                                        <p:cTn id="17" dur="500"/>
                                        <p:tgtEl>
                                          <p:spTgt spid="100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355">
                                            <p:txEl>
                                              <p:pRg st="3" end="3"/>
                                            </p:txEl>
                                          </p:spTgt>
                                        </p:tgtEl>
                                        <p:attrNameLst>
                                          <p:attrName>style.visibility</p:attrName>
                                        </p:attrNameLst>
                                      </p:cBhvr>
                                      <p:to>
                                        <p:strVal val="visible"/>
                                      </p:to>
                                    </p:set>
                                    <p:animEffect transition="in" filter="wipe(left)">
                                      <p:cBhvr>
                                        <p:cTn id="22" dur="500"/>
                                        <p:tgtEl>
                                          <p:spTgt spid="1003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0355">
                                            <p:txEl>
                                              <p:pRg st="4" end="4"/>
                                            </p:txEl>
                                          </p:spTgt>
                                        </p:tgtEl>
                                        <p:attrNameLst>
                                          <p:attrName>style.visibility</p:attrName>
                                        </p:attrNameLst>
                                      </p:cBhvr>
                                      <p:to>
                                        <p:strVal val="visible"/>
                                      </p:to>
                                    </p:set>
                                    <p:animEffect transition="in" filter="wipe(left)">
                                      <p:cBhvr>
                                        <p:cTn id="27" dur="500"/>
                                        <p:tgtEl>
                                          <p:spTgt spid="1003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0355">
                                            <p:txEl>
                                              <p:pRg st="5" end="5"/>
                                            </p:txEl>
                                          </p:spTgt>
                                        </p:tgtEl>
                                        <p:attrNameLst>
                                          <p:attrName>style.visibility</p:attrName>
                                        </p:attrNameLst>
                                      </p:cBhvr>
                                      <p:to>
                                        <p:strVal val="visible"/>
                                      </p:to>
                                    </p:set>
                                    <p:animEffect transition="in" filter="wipe(left)">
                                      <p:cBhvr>
                                        <p:cTn id="32" dur="500"/>
                                        <p:tgtEl>
                                          <p:spTgt spid="100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4"/>
          <p:cNvSpPr>
            <a:spLocks noGrp="1" noChangeArrowheads="1"/>
          </p:cNvSpPr>
          <p:nvPr>
            <p:ph type="title"/>
          </p:nvPr>
        </p:nvSpPr>
        <p:spPr>
          <a:xfrm>
            <a:off x="466725" y="284163"/>
            <a:ext cx="8245475" cy="1104900"/>
          </a:xfrm>
        </p:spPr>
        <p:txBody>
          <a:bodyPr/>
          <a:lstStyle/>
          <a:p>
            <a:pPr eaLnBrk="1" hangingPunct="1"/>
            <a:r>
              <a:rPr lang="en-US">
                <a:latin typeface="Tahoma" charset="0"/>
              </a:rPr>
              <a:t>Money demand (store of value) and </a:t>
            </a:r>
            <a:br>
              <a:rPr lang="en-US">
                <a:latin typeface="Tahoma" charset="0"/>
              </a:rPr>
            </a:br>
            <a:r>
              <a:rPr lang="en-US">
                <a:latin typeface="Tahoma" charset="0"/>
              </a:rPr>
              <a:t>the nominal interest rate</a:t>
            </a:r>
          </a:p>
        </p:txBody>
      </p:sp>
      <p:sp>
        <p:nvSpPr>
          <p:cNvPr id="119810" name="Rectangle 5"/>
          <p:cNvSpPr>
            <a:spLocks noGrp="1" noChangeArrowheads="1"/>
          </p:cNvSpPr>
          <p:nvPr>
            <p:ph type="body" idx="1"/>
          </p:nvPr>
        </p:nvSpPr>
        <p:spPr>
          <a:xfrm>
            <a:off x="476250" y="1579563"/>
            <a:ext cx="8210550" cy="4665662"/>
          </a:xfrm>
        </p:spPr>
        <p:txBody>
          <a:bodyPr/>
          <a:lstStyle/>
          <a:p>
            <a:pPr eaLnBrk="1" hangingPunct="1"/>
            <a:r>
              <a:rPr lang="en-US" dirty="0">
                <a:latin typeface="Arial" charset="0"/>
              </a:rPr>
              <a:t>In the quantity theory of money, the demand for real money balances depends only on </a:t>
            </a:r>
            <a:r>
              <a:rPr lang="en-US" b="1" i="1" dirty="0">
                <a:latin typeface="Arial" charset="0"/>
              </a:rPr>
              <a:t>Y</a:t>
            </a:r>
            <a:r>
              <a:rPr lang="en-US" dirty="0">
                <a:latin typeface="Arial" charset="0"/>
              </a:rPr>
              <a:t>.  </a:t>
            </a:r>
          </a:p>
          <a:p>
            <a:pPr eaLnBrk="1" hangingPunct="1"/>
            <a:r>
              <a:rPr lang="en-US" dirty="0">
                <a:latin typeface="Arial" charset="0"/>
              </a:rPr>
              <a:t>Holding money has an opportunity cost: </a:t>
            </a:r>
          </a:p>
          <a:p>
            <a:pPr lvl="1" eaLnBrk="1" hangingPunct="1"/>
            <a:r>
              <a:rPr lang="it-IT" dirty="0">
                <a:latin typeface="Arial" charset="0"/>
                <a:cs typeface="Arial" charset="0"/>
              </a:rPr>
              <a:t>f</a:t>
            </a:r>
            <a:r>
              <a:rPr lang="en-US" dirty="0" err="1">
                <a:latin typeface="Arial" charset="0"/>
                <a:cs typeface="Arial" charset="0"/>
              </a:rPr>
              <a:t>orgone</a:t>
            </a:r>
            <a:r>
              <a:rPr lang="en-US" dirty="0">
                <a:latin typeface="Arial" charset="0"/>
                <a:cs typeface="Arial" charset="0"/>
              </a:rPr>
              <a:t> real interest </a:t>
            </a:r>
            <a:r>
              <a:rPr lang="en-US" b="1" i="1" dirty="0">
                <a:latin typeface="Arial" charset="0"/>
                <a:cs typeface="Arial" charset="0"/>
              </a:rPr>
              <a:t>r</a:t>
            </a:r>
            <a:r>
              <a:rPr lang="en-US" dirty="0">
                <a:latin typeface="Arial" charset="0"/>
                <a:cs typeface="Arial" charset="0"/>
              </a:rPr>
              <a:t> on loans (bonds or other interest-earning assets)</a:t>
            </a:r>
          </a:p>
          <a:p>
            <a:pPr lvl="1" eaLnBrk="1" hangingPunct="1"/>
            <a:r>
              <a:rPr lang="it-IT" dirty="0">
                <a:latin typeface="Arial" charset="0"/>
                <a:cs typeface="Arial" charset="0"/>
              </a:rPr>
              <a:t>t</a:t>
            </a:r>
            <a:r>
              <a:rPr lang="en-US" dirty="0">
                <a:latin typeface="Arial" charset="0"/>
                <a:cs typeface="Arial" charset="0"/>
              </a:rPr>
              <a:t>he purchasing power of </a:t>
            </a:r>
            <a:r>
              <a:rPr lang="en-US" b="1" i="1" dirty="0">
                <a:latin typeface="Arial" charset="0"/>
                <a:cs typeface="Arial" charset="0"/>
              </a:rPr>
              <a:t>M</a:t>
            </a:r>
            <a:r>
              <a:rPr lang="en-US" dirty="0">
                <a:latin typeface="Arial" charset="0"/>
                <a:cs typeface="Arial" charset="0"/>
              </a:rPr>
              <a:t> is reduced by </a:t>
            </a:r>
            <a:r>
              <a:rPr lang="en-US" b="1" i="1" dirty="0">
                <a:solidFill>
                  <a:srgbClr val="000000"/>
                </a:solidFill>
                <a:latin typeface="Arial" charset="0"/>
                <a:ea typeface="ＭＳ Ｐゴシック" charset="0"/>
                <a:cs typeface="ＭＳ Ｐゴシック" charset="0"/>
                <a:sym typeface="Symbol" charset="0"/>
              </a:rPr>
              <a:t></a:t>
            </a:r>
          </a:p>
          <a:p>
            <a:pPr eaLnBrk="1" hangingPunct="1"/>
            <a:r>
              <a:rPr lang="en-US" dirty="0">
                <a:solidFill>
                  <a:srgbClr val="000000"/>
                </a:solidFill>
                <a:latin typeface="Arial" charset="0"/>
              </a:rPr>
              <a:t>Expected opportunity </a:t>
            </a:r>
            <a:r>
              <a:rPr lang="en-US" dirty="0" smtClean="0">
                <a:solidFill>
                  <a:srgbClr val="000000"/>
                </a:solidFill>
                <a:latin typeface="Arial" charset="0"/>
              </a:rPr>
              <a:t>cost of holding money: </a:t>
            </a:r>
          </a:p>
          <a:p>
            <a:pPr marL="0" indent="0" eaLnBrk="1" hangingPunct="1">
              <a:buNone/>
            </a:pPr>
            <a:r>
              <a:rPr lang="it-IT" b="1" i="1" dirty="0" smtClean="0">
                <a:latin typeface="Arial" charset="0"/>
                <a:sym typeface="Symbol" charset="0"/>
              </a:rPr>
              <a:t>i</a:t>
            </a:r>
            <a:r>
              <a:rPr lang="en-US" dirty="0" smtClean="0">
                <a:latin typeface="Arial" charset="0"/>
                <a:sym typeface="Symbol" charset="0"/>
              </a:rPr>
              <a:t> </a:t>
            </a:r>
            <a:r>
              <a:rPr lang="en-US" dirty="0">
                <a:latin typeface="Arial" charset="0"/>
                <a:sym typeface="Symbol" charset="0"/>
              </a:rPr>
              <a:t>= </a:t>
            </a:r>
            <a:r>
              <a:rPr lang="en-US" b="1" i="1" dirty="0">
                <a:latin typeface="Arial" charset="0"/>
                <a:sym typeface="Symbol" charset="0"/>
              </a:rPr>
              <a:t>r</a:t>
            </a:r>
            <a:r>
              <a:rPr lang="en-US" dirty="0">
                <a:latin typeface="Arial" charset="0"/>
                <a:sym typeface="Symbol" charset="0"/>
              </a:rPr>
              <a:t> + </a:t>
            </a:r>
            <a:r>
              <a:rPr lang="en-US" i="1" dirty="0">
                <a:latin typeface="Arial" charset="0"/>
                <a:sym typeface="Symbol" charset="0"/>
              </a:rPr>
              <a:t>E</a:t>
            </a:r>
            <a:r>
              <a:rPr lang="en-US" b="1" i="1" dirty="0">
                <a:latin typeface="Arial" charset="0"/>
                <a:sym typeface="Symbol" charset="0"/>
              </a:rPr>
              <a:t></a:t>
            </a:r>
            <a:r>
              <a:rPr lang="en-US" dirty="0">
                <a:latin typeface="Arial" charset="0"/>
                <a:sym typeface="Symbol" charset="0"/>
              </a:rPr>
              <a:t> </a:t>
            </a:r>
            <a:endParaRPr lang="en-US" dirty="0">
              <a:latin typeface="Arial" charset="0"/>
            </a:endParaRPr>
          </a:p>
          <a:p>
            <a:pPr eaLnBrk="1" hangingPunct="1"/>
            <a:r>
              <a:rPr lang="en-US" dirty="0">
                <a:latin typeface="Arial" charset="0"/>
              </a:rPr>
              <a:t>Hence, </a:t>
            </a:r>
            <a:r>
              <a:rPr lang="en-US" dirty="0">
                <a:latin typeface="Arial" charset="0"/>
                <a:sym typeface="Symbol" charset="0"/>
              </a:rPr>
              <a:t></a:t>
            </a:r>
            <a:r>
              <a:rPr lang="en-US" b="1" i="1" dirty="0" err="1">
                <a:latin typeface="Arial" charset="0"/>
              </a:rPr>
              <a:t>i</a:t>
            </a:r>
            <a:r>
              <a:rPr lang="en-US" dirty="0">
                <a:latin typeface="Arial" charset="0"/>
                <a:sym typeface="Symbol" charset="0"/>
              </a:rPr>
              <a:t>    in money demand.  </a:t>
            </a:r>
          </a:p>
        </p:txBody>
      </p:sp>
    </p:spTree>
    <p:extLst>
      <p:ext uri="{BB962C8B-B14F-4D97-AF65-F5344CB8AC3E}">
        <p14:creationId xmlns:p14="http://schemas.microsoft.com/office/powerpoint/2010/main" val="1337797864"/>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The money demand function</a:t>
            </a:r>
          </a:p>
        </p:txBody>
      </p:sp>
      <p:sp>
        <p:nvSpPr>
          <p:cNvPr id="104451" name="Rectangle 3"/>
          <p:cNvSpPr>
            <a:spLocks noGrp="1" noChangeArrowheads="1"/>
          </p:cNvSpPr>
          <p:nvPr>
            <p:ph type="body" idx="4294967295"/>
          </p:nvPr>
        </p:nvSpPr>
        <p:spPr>
          <a:xfrm>
            <a:off x="623888" y="2071688"/>
            <a:ext cx="8031162" cy="4318000"/>
          </a:xfrm>
        </p:spPr>
        <p:txBody>
          <a:bodyPr/>
          <a:lstStyle/>
          <a:p>
            <a:pPr marL="0" indent="0" defTabSz="736600" eaLnBrk="1" hangingPunct="1">
              <a:buClr>
                <a:srgbClr val="339933"/>
              </a:buClr>
              <a:buFont typeface="Wingdings" pitchFamily="2" charset="2"/>
              <a:buNone/>
            </a:pPr>
            <a:r>
              <a:rPr lang="en-US" sz="2700" dirty="0" smtClean="0"/>
              <a:t>(</a:t>
            </a:r>
            <a:r>
              <a:rPr lang="en-US" sz="2700" b="1" i="1" dirty="0" smtClean="0"/>
              <a:t>M</a:t>
            </a:r>
            <a:r>
              <a:rPr lang="en-US" sz="2700" i="1" dirty="0" smtClean="0"/>
              <a:t>/</a:t>
            </a:r>
            <a:r>
              <a:rPr lang="en-US" sz="2700" b="1" i="1" dirty="0" smtClean="0"/>
              <a:t>P</a:t>
            </a:r>
            <a:r>
              <a:rPr lang="en-US" sz="900" b="1" i="1" dirty="0" smtClean="0"/>
              <a:t> </a:t>
            </a:r>
            <a:r>
              <a:rPr lang="en-US" sz="2700" dirty="0" smtClean="0"/>
              <a:t>)</a:t>
            </a:r>
            <a:r>
              <a:rPr lang="en-US" sz="2700" baseline="30000" dirty="0" smtClean="0"/>
              <a:t>d</a:t>
            </a:r>
            <a:r>
              <a:rPr lang="en-US" sz="2700" dirty="0" smtClean="0"/>
              <a:t>  =  real money demand, depends</a:t>
            </a:r>
          </a:p>
          <a:p>
            <a:pPr marL="566738" lvl="1" indent="-290513" defTabSz="736600" eaLnBrk="1" hangingPunct="1">
              <a:buClr>
                <a:srgbClr val="339933"/>
              </a:buClr>
              <a:buSzPct val="110000"/>
            </a:pPr>
            <a:r>
              <a:rPr lang="en-US" dirty="0" smtClean="0"/>
              <a:t>negatively on </a:t>
            </a:r>
            <a:r>
              <a:rPr lang="en-US" b="1" i="1" dirty="0" err="1" smtClean="0"/>
              <a:t>i</a:t>
            </a:r>
            <a:r>
              <a:rPr lang="en-US" b="1" i="1" dirty="0" smtClean="0"/>
              <a:t> </a:t>
            </a:r>
            <a:r>
              <a:rPr lang="en-US" dirty="0" smtClean="0"/>
              <a:t> </a:t>
            </a:r>
          </a:p>
          <a:p>
            <a:pPr marL="1028700" lvl="2" defTabSz="736600" eaLnBrk="1" hangingPunct="1">
              <a:buClr>
                <a:srgbClr val="339933"/>
              </a:buClr>
              <a:buSzPct val="110000"/>
              <a:buFont typeface="Wingdings" pitchFamily="2" charset="2"/>
              <a:buNone/>
            </a:pPr>
            <a:r>
              <a:rPr lang="en-US" sz="2700" b="1" i="1" dirty="0" err="1" smtClean="0"/>
              <a:t>i</a:t>
            </a:r>
            <a:r>
              <a:rPr lang="en-US" sz="2700" dirty="0" smtClean="0"/>
              <a:t>  is the opp. cost of holding money</a:t>
            </a:r>
          </a:p>
          <a:p>
            <a:pPr marL="566738" lvl="1" indent="-290513" defTabSz="736600" eaLnBrk="1" hangingPunct="1">
              <a:buClr>
                <a:srgbClr val="339933"/>
              </a:buClr>
              <a:buSzPct val="110000"/>
            </a:pPr>
            <a:r>
              <a:rPr lang="en-US" dirty="0" smtClean="0"/>
              <a:t>positively on </a:t>
            </a:r>
            <a:r>
              <a:rPr lang="en-US" b="1" i="1" dirty="0" smtClean="0"/>
              <a:t>Y </a:t>
            </a:r>
            <a:r>
              <a:rPr lang="en-US" dirty="0" smtClean="0"/>
              <a:t> </a:t>
            </a:r>
          </a:p>
          <a:p>
            <a:pPr marL="1028700" lvl="2" defTabSz="736600" eaLnBrk="1" hangingPunct="1">
              <a:buClr>
                <a:srgbClr val="339933"/>
              </a:buClr>
              <a:buSzPct val="110000"/>
              <a:buFont typeface="Wingdings" pitchFamily="2" charset="2"/>
              <a:buNone/>
            </a:pPr>
            <a:r>
              <a:rPr lang="en-US" sz="2700" dirty="0" smtClean="0"/>
              <a:t>higher </a:t>
            </a:r>
            <a:r>
              <a:rPr lang="en-US" sz="2700" b="1" i="1" dirty="0" smtClean="0"/>
              <a:t>Y</a:t>
            </a:r>
            <a:r>
              <a:rPr lang="en-US" sz="2700" dirty="0" smtClean="0"/>
              <a:t>  </a:t>
            </a:r>
            <a:r>
              <a:rPr lang="en-US" sz="2700" b="1" dirty="0" smtClean="0">
                <a:sym typeface="Symbol" pitchFamily="18" charset="2"/>
              </a:rPr>
              <a:t></a:t>
            </a:r>
            <a:r>
              <a:rPr lang="en-US" sz="2700" dirty="0" smtClean="0">
                <a:sym typeface="Symbol" pitchFamily="18" charset="2"/>
              </a:rPr>
              <a:t> more spending </a:t>
            </a:r>
          </a:p>
          <a:p>
            <a:pPr marL="1028700" lvl="2" defTabSz="736600" eaLnBrk="1" hangingPunct="1">
              <a:buClr>
                <a:srgbClr val="339933"/>
              </a:buClr>
              <a:buSzPct val="110000"/>
              <a:buFont typeface="Wingdings" pitchFamily="2" charset="2"/>
              <a:buNone/>
            </a:pPr>
            <a:r>
              <a:rPr lang="en-US" sz="2700" b="1" dirty="0" smtClean="0">
                <a:sym typeface="Symbol" pitchFamily="18" charset="2"/>
              </a:rPr>
              <a:t>			 </a:t>
            </a:r>
            <a:r>
              <a:rPr lang="en-US" sz="2700" dirty="0" smtClean="0">
                <a:sym typeface="Symbol" pitchFamily="18" charset="2"/>
              </a:rPr>
              <a:t> so, need more money</a:t>
            </a:r>
            <a:endParaRPr lang="en-US" sz="2700" i="1" dirty="0" smtClean="0"/>
          </a:p>
          <a:p>
            <a:pPr marL="0" indent="0" defTabSz="736600" eaLnBrk="1" hangingPunct="1">
              <a:spcBef>
                <a:spcPct val="50000"/>
              </a:spcBef>
              <a:buClr>
                <a:srgbClr val="339933"/>
              </a:buClr>
              <a:buSzTx/>
              <a:buFont typeface="Wingdings" pitchFamily="2" charset="2"/>
              <a:buNone/>
            </a:pPr>
            <a:r>
              <a:rPr lang="en-US" sz="2700" smtClean="0"/>
              <a:t>(“</a:t>
            </a:r>
            <a:r>
              <a:rPr lang="en-US" sz="2700" b="1" i="1" smtClean="0"/>
              <a:t>L</a:t>
            </a:r>
            <a:r>
              <a:rPr lang="en-US" sz="2700" smtClean="0"/>
              <a:t>” </a:t>
            </a:r>
            <a:r>
              <a:rPr lang="en-US" sz="900" smtClean="0"/>
              <a:t> </a:t>
            </a:r>
            <a:r>
              <a:rPr lang="en-US" sz="2700" smtClean="0"/>
              <a:t>is used for the money demand function because money is the most liquid </a:t>
            </a:r>
            <a:r>
              <a:rPr lang="en-US" sz="2700" dirty="0" smtClean="0"/>
              <a:t>asset.)</a:t>
            </a:r>
          </a:p>
        </p:txBody>
      </p:sp>
      <p:graphicFrame>
        <p:nvGraphicFramePr>
          <p:cNvPr id="57348" name="Object 2"/>
          <p:cNvGraphicFramePr>
            <a:graphicFrameLocks noChangeAspect="1"/>
          </p:cNvGraphicFramePr>
          <p:nvPr/>
        </p:nvGraphicFramePr>
        <p:xfrm>
          <a:off x="2743200" y="1184275"/>
          <a:ext cx="3670300" cy="687388"/>
        </p:xfrm>
        <a:graphic>
          <a:graphicData uri="http://schemas.openxmlformats.org/presentationml/2006/ole">
            <mc:AlternateContent xmlns:mc="http://schemas.openxmlformats.org/markup-compatibility/2006">
              <mc:Choice xmlns:v="urn:schemas-microsoft-com:vml" Requires="v">
                <p:oleObj spid="_x0000_s9311" name="Equation" r:id="rId4" imgW="1219200" imgH="228600" progId="Equation.DSMT4">
                  <p:embed/>
                </p:oleObj>
              </mc:Choice>
              <mc:Fallback>
                <p:oleObj name="Equation" r:id="rId4" imgW="12192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184275"/>
                        <a:ext cx="3670300" cy="68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567342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wipe(left)">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wipe(left)">
                                      <p:cBhvr>
                                        <p:cTn id="12" dur="500"/>
                                        <p:tgtEl>
                                          <p:spTgt spid="104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wipe(left)">
                                      <p:cBhvr>
                                        <p:cTn id="17" dur="500"/>
                                        <p:tgtEl>
                                          <p:spTgt spid="1044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451">
                                            <p:txEl>
                                              <p:pRg st="3" end="3"/>
                                            </p:txEl>
                                          </p:spTgt>
                                        </p:tgtEl>
                                        <p:attrNameLst>
                                          <p:attrName>style.visibility</p:attrName>
                                        </p:attrNameLst>
                                      </p:cBhvr>
                                      <p:to>
                                        <p:strVal val="visible"/>
                                      </p:to>
                                    </p:set>
                                    <p:animEffect transition="in" filter="wipe(left)">
                                      <p:cBhvr>
                                        <p:cTn id="22" dur="500"/>
                                        <p:tgtEl>
                                          <p:spTgt spid="1044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4451">
                                            <p:txEl>
                                              <p:pRg st="4" end="4"/>
                                            </p:txEl>
                                          </p:spTgt>
                                        </p:tgtEl>
                                        <p:attrNameLst>
                                          <p:attrName>style.visibility</p:attrName>
                                        </p:attrNameLst>
                                      </p:cBhvr>
                                      <p:to>
                                        <p:strVal val="visible"/>
                                      </p:to>
                                    </p:set>
                                    <p:animEffect transition="in" filter="wipe(left)">
                                      <p:cBhvr>
                                        <p:cTn id="27" dur="500"/>
                                        <p:tgtEl>
                                          <p:spTgt spid="1044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4451">
                                            <p:txEl>
                                              <p:pRg st="5" end="5"/>
                                            </p:txEl>
                                          </p:spTgt>
                                        </p:tgtEl>
                                        <p:attrNameLst>
                                          <p:attrName>style.visibility</p:attrName>
                                        </p:attrNameLst>
                                      </p:cBhvr>
                                      <p:to>
                                        <p:strVal val="visible"/>
                                      </p:to>
                                    </p:set>
                                    <p:animEffect transition="in" filter="wipe(left)">
                                      <p:cBhvr>
                                        <p:cTn id="32" dur="500"/>
                                        <p:tgtEl>
                                          <p:spTgt spid="1044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4451">
                                            <p:txEl>
                                              <p:pRg st="6" end="6"/>
                                            </p:txEl>
                                          </p:spTgt>
                                        </p:tgtEl>
                                        <p:attrNameLst>
                                          <p:attrName>style.visibility</p:attrName>
                                        </p:attrNameLst>
                                      </p:cBhvr>
                                      <p:to>
                                        <p:strVal val="visible"/>
                                      </p:to>
                                    </p:set>
                                    <p:animEffect transition="in" filter="wipe(left)">
                                      <p:cBhvr>
                                        <p:cTn id="37" dur="500"/>
                                        <p:tgtEl>
                                          <p:spTgt spid="104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4"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The money demand function</a:t>
            </a:r>
          </a:p>
        </p:txBody>
      </p:sp>
      <p:sp>
        <p:nvSpPr>
          <p:cNvPr id="106499" name="Rectangle 3"/>
          <p:cNvSpPr>
            <a:spLocks noGrp="1" noChangeArrowheads="1"/>
          </p:cNvSpPr>
          <p:nvPr>
            <p:ph type="body" idx="4294967295"/>
          </p:nvPr>
        </p:nvSpPr>
        <p:spPr>
          <a:xfrm>
            <a:off x="669925" y="2798763"/>
            <a:ext cx="7648575" cy="3416300"/>
          </a:xfrm>
        </p:spPr>
        <p:txBody>
          <a:bodyPr/>
          <a:lstStyle/>
          <a:p>
            <a:pPr marL="0" indent="0" defTabSz="736600" eaLnBrk="1" hangingPunct="1">
              <a:buClr>
                <a:srgbClr val="339933"/>
              </a:buClr>
              <a:buFont typeface="Wingdings" pitchFamily="2" charset="2"/>
              <a:buNone/>
            </a:pPr>
            <a:r>
              <a:rPr lang="en-US" sz="2700" smtClean="0"/>
              <a:t>When people are deciding whether to hold money or bonds, they don’t know what inflation will turn out to be.  </a:t>
            </a:r>
          </a:p>
          <a:p>
            <a:pPr marL="0" indent="0" defTabSz="736600" eaLnBrk="1" hangingPunct="1">
              <a:buClr>
                <a:srgbClr val="339933"/>
              </a:buClr>
              <a:buFont typeface="Wingdings" pitchFamily="2" charset="2"/>
              <a:buNone/>
            </a:pPr>
            <a:r>
              <a:rPr lang="en-US" sz="2700" smtClean="0"/>
              <a:t>Hence, the nominal interest rate relevant for money demand is  </a:t>
            </a:r>
            <a:r>
              <a:rPr lang="en-US" sz="2700" b="1" i="1" smtClean="0"/>
              <a:t>r</a:t>
            </a:r>
            <a:r>
              <a:rPr lang="en-US" sz="2700" smtClean="0"/>
              <a:t>  + </a:t>
            </a:r>
            <a:r>
              <a:rPr lang="en-US" sz="2700" i="1" smtClean="0"/>
              <a:t>E</a:t>
            </a:r>
            <a:r>
              <a:rPr lang="en-US" sz="2700" b="1" i="1" smtClean="0">
                <a:sym typeface="Symbol" pitchFamily="18" charset="2"/>
              </a:rPr>
              <a:t></a:t>
            </a:r>
            <a:r>
              <a:rPr lang="en-US" sz="2700" smtClean="0">
                <a:sym typeface="Symbol" pitchFamily="18" charset="2"/>
              </a:rPr>
              <a:t>.</a:t>
            </a:r>
            <a:endParaRPr lang="en-US" sz="2700" smtClean="0"/>
          </a:p>
        </p:txBody>
      </p:sp>
      <p:graphicFrame>
        <p:nvGraphicFramePr>
          <p:cNvPr id="58372" name="Object 2"/>
          <p:cNvGraphicFramePr>
            <a:graphicFrameLocks noChangeAspect="1"/>
          </p:cNvGraphicFramePr>
          <p:nvPr/>
        </p:nvGraphicFramePr>
        <p:xfrm>
          <a:off x="2743200" y="1184275"/>
          <a:ext cx="3670300" cy="687388"/>
        </p:xfrm>
        <a:graphic>
          <a:graphicData uri="http://schemas.openxmlformats.org/presentationml/2006/ole">
            <mc:AlternateContent xmlns:mc="http://schemas.openxmlformats.org/markup-compatibility/2006">
              <mc:Choice xmlns:v="urn:schemas-microsoft-com:vml" Requires="v">
                <p:oleObj spid="_x0000_s10426" name="Equation" r:id="rId4" imgW="1219200" imgH="228600" progId="Equation.DSMT4">
                  <p:embed/>
                </p:oleObj>
              </mc:Choice>
              <mc:Fallback>
                <p:oleObj name="Equation" r:id="rId4" imgW="12192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184275"/>
                        <a:ext cx="3670300" cy="68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6501" name="Object 3"/>
          <p:cNvGraphicFramePr>
            <a:graphicFrameLocks noChangeAspect="1"/>
          </p:cNvGraphicFramePr>
          <p:nvPr/>
        </p:nvGraphicFramePr>
        <p:xfrm>
          <a:off x="4370388" y="1951038"/>
          <a:ext cx="3136900" cy="611187"/>
        </p:xfrm>
        <a:graphic>
          <a:graphicData uri="http://schemas.openxmlformats.org/presentationml/2006/ole">
            <mc:AlternateContent xmlns:mc="http://schemas.openxmlformats.org/markup-compatibility/2006">
              <mc:Choice xmlns:v="urn:schemas-microsoft-com:vml" Requires="v">
                <p:oleObj spid="_x0000_s10427" name="Equation" r:id="rId6" imgW="1040948" imgH="203112" progId="Equation.DSMT4">
                  <p:embed/>
                </p:oleObj>
              </mc:Choice>
              <mc:Fallback>
                <p:oleObj name="Equation" r:id="rId6" imgW="1040948" imgH="20311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0388" y="1951038"/>
                        <a:ext cx="3136900"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50965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wipe(left)">
                                      <p:cBhvr>
                                        <p:cTn id="7" dur="5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wipe(left)">
                                      <p:cBhvr>
                                        <p:cTn id="12" dur="500"/>
                                        <p:tgtEl>
                                          <p:spTgt spid="106499">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06501"/>
                                        </p:tgtEl>
                                        <p:attrNameLst>
                                          <p:attrName>style.visibility</p:attrName>
                                        </p:attrNameLst>
                                      </p:cBhvr>
                                      <p:to>
                                        <p:strVal val="visible"/>
                                      </p:to>
                                    </p:set>
                                    <p:animEffect transition="in" filter="fade">
                                      <p:cBhvr>
                                        <p:cTn id="16" dur="5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14475" y="236538"/>
            <a:ext cx="7197725" cy="1074737"/>
          </a:xfrm>
        </p:spPr>
        <p:txBody>
          <a:bodyPr/>
          <a:lstStyle/>
          <a:p>
            <a:pPr eaLnBrk="1" hangingPunct="1"/>
            <a:r>
              <a:rPr lang="en-US" smtClean="0"/>
              <a:t>Equilibrium</a:t>
            </a:r>
          </a:p>
        </p:txBody>
      </p:sp>
      <p:graphicFrame>
        <p:nvGraphicFramePr>
          <p:cNvPr id="59395" name="Object 2"/>
          <p:cNvGraphicFramePr>
            <a:graphicFrameLocks noChangeAspect="1"/>
          </p:cNvGraphicFramePr>
          <p:nvPr/>
        </p:nvGraphicFramePr>
        <p:xfrm>
          <a:off x="2849563" y="1273175"/>
          <a:ext cx="3370262" cy="1012825"/>
        </p:xfrm>
        <a:graphic>
          <a:graphicData uri="http://schemas.openxmlformats.org/presentationml/2006/ole">
            <mc:AlternateContent xmlns:mc="http://schemas.openxmlformats.org/markup-compatibility/2006">
              <mc:Choice xmlns:v="urn:schemas-microsoft-com:vml" Requires="v">
                <p:oleObj spid="_x0000_s11359" name="Equation" r:id="rId4" imgW="1307532" imgH="393529" progId="Equation.DSMT4">
                  <p:embed/>
                </p:oleObj>
              </mc:Choice>
              <mc:Fallback>
                <p:oleObj name="Equation" r:id="rId4" imgW="1307532"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9563" y="1273175"/>
                        <a:ext cx="3370262"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4"/>
          <p:cNvGrpSpPr>
            <a:grpSpLocks/>
          </p:cNvGrpSpPr>
          <p:nvPr/>
        </p:nvGrpSpPr>
        <p:grpSpPr bwMode="auto">
          <a:xfrm>
            <a:off x="838200" y="1905000"/>
            <a:ext cx="2667000" cy="1587500"/>
            <a:chOff x="528" y="1200"/>
            <a:chExt cx="1680" cy="1000"/>
          </a:xfrm>
        </p:grpSpPr>
        <p:sp>
          <p:nvSpPr>
            <p:cNvPr id="59401" name="Line 5"/>
            <p:cNvSpPr>
              <a:spLocks noChangeShapeType="1"/>
            </p:cNvSpPr>
            <p:nvPr/>
          </p:nvSpPr>
          <p:spPr bwMode="auto">
            <a:xfrm flipH="1">
              <a:off x="1344" y="1200"/>
              <a:ext cx="38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2" name="Text Box 6"/>
            <p:cNvSpPr txBox="1">
              <a:spLocks noChangeArrowheads="1"/>
            </p:cNvSpPr>
            <p:nvPr/>
          </p:nvSpPr>
          <p:spPr bwMode="auto">
            <a:xfrm>
              <a:off x="528" y="1678"/>
              <a:ext cx="1680" cy="52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05000"/>
                </a:lnSpc>
                <a:spcBef>
                  <a:spcPct val="50000"/>
                </a:spcBef>
              </a:pPr>
              <a:r>
                <a:rPr lang="en-US" sz="2300"/>
                <a:t>The supply of real money balances</a:t>
              </a:r>
              <a:endParaRPr lang="en-US" sz="2300" b="1" i="1"/>
            </a:p>
          </p:txBody>
        </p:sp>
      </p:grpSp>
      <p:grpSp>
        <p:nvGrpSpPr>
          <p:cNvPr id="3" name="Group 7"/>
          <p:cNvGrpSpPr>
            <a:grpSpLocks/>
          </p:cNvGrpSpPr>
          <p:nvPr/>
        </p:nvGrpSpPr>
        <p:grpSpPr bwMode="auto">
          <a:xfrm>
            <a:off x="4046538" y="2084388"/>
            <a:ext cx="3268662" cy="1666875"/>
            <a:chOff x="2544" y="1296"/>
            <a:chExt cx="2016" cy="1050"/>
          </a:xfrm>
        </p:grpSpPr>
        <p:sp>
          <p:nvSpPr>
            <p:cNvPr id="59398" name="Line 8"/>
            <p:cNvSpPr>
              <a:spLocks noChangeShapeType="1"/>
            </p:cNvSpPr>
            <p:nvPr/>
          </p:nvSpPr>
          <p:spPr bwMode="auto">
            <a:xfrm flipH="1" flipV="1">
              <a:off x="3189" y="1296"/>
              <a:ext cx="363"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9" name="Text Box 9"/>
            <p:cNvSpPr txBox="1">
              <a:spLocks noChangeArrowheads="1"/>
            </p:cNvSpPr>
            <p:nvPr/>
          </p:nvSpPr>
          <p:spPr bwMode="auto">
            <a:xfrm>
              <a:off x="3216" y="1824"/>
              <a:ext cx="1344" cy="52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05000"/>
                </a:lnSpc>
                <a:spcBef>
                  <a:spcPct val="50000"/>
                </a:spcBef>
              </a:pPr>
              <a:r>
                <a:rPr lang="en-US" sz="2300"/>
                <a:t>Real money demand</a:t>
              </a:r>
              <a:endParaRPr lang="en-US" sz="2300" b="1" i="1"/>
            </a:p>
          </p:txBody>
        </p:sp>
        <p:sp>
          <p:nvSpPr>
            <p:cNvPr id="59400" name="Line 10"/>
            <p:cNvSpPr>
              <a:spLocks noChangeShapeType="1"/>
            </p:cNvSpPr>
            <p:nvPr/>
          </p:nvSpPr>
          <p:spPr bwMode="auto">
            <a:xfrm>
              <a:off x="2544" y="1296"/>
              <a:ext cx="12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0821084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100" i="1" smtClean="0"/>
              <a:t>What determines what</a:t>
            </a:r>
          </a:p>
        </p:txBody>
      </p:sp>
      <p:sp>
        <p:nvSpPr>
          <p:cNvPr id="110595" name="Rectangle 3"/>
          <p:cNvSpPr>
            <a:spLocks noGrp="1" noChangeArrowheads="1"/>
          </p:cNvSpPr>
          <p:nvPr>
            <p:ph type="body" idx="4294967295"/>
          </p:nvPr>
        </p:nvSpPr>
        <p:spPr>
          <a:xfrm>
            <a:off x="1023938" y="2438400"/>
            <a:ext cx="7315200" cy="3243263"/>
          </a:xfrm>
        </p:spPr>
        <p:txBody>
          <a:bodyPr/>
          <a:lstStyle/>
          <a:p>
            <a:pPr marL="0" indent="0" eaLnBrk="1" hangingPunct="1">
              <a:lnSpc>
                <a:spcPct val="110000"/>
              </a:lnSpc>
              <a:buFont typeface="Wingdings" pitchFamily="2" charset="2"/>
              <a:buNone/>
              <a:tabLst>
                <a:tab pos="577850" algn="ctr"/>
                <a:tab pos="1833563" algn="l"/>
              </a:tabLst>
            </a:pPr>
            <a:r>
              <a:rPr lang="en-US" sz="2700" u="sng" dirty="0" smtClean="0"/>
              <a:t>variable	how determined </a:t>
            </a:r>
            <a:r>
              <a:rPr lang="en-US" sz="2600" i="1" u="sng" dirty="0" smtClean="0"/>
              <a:t>(in the long run)</a:t>
            </a:r>
          </a:p>
          <a:p>
            <a:pPr marL="0" indent="0" eaLnBrk="1" hangingPunct="1">
              <a:lnSpc>
                <a:spcPct val="110000"/>
              </a:lnSpc>
              <a:buFont typeface="Wingdings" pitchFamily="2" charset="2"/>
              <a:buNone/>
              <a:tabLst>
                <a:tab pos="577850" algn="ctr"/>
                <a:tab pos="1833563" algn="l"/>
              </a:tabLst>
            </a:pPr>
            <a:r>
              <a:rPr lang="en-US" sz="2700" dirty="0" smtClean="0"/>
              <a:t>	</a:t>
            </a:r>
            <a:r>
              <a:rPr lang="en-US" sz="2700" b="1" i="1" dirty="0" smtClean="0"/>
              <a:t>M</a:t>
            </a:r>
            <a:r>
              <a:rPr lang="en-US" sz="2700" dirty="0" smtClean="0"/>
              <a:t>	exogenous (Fed/ECB)</a:t>
            </a:r>
          </a:p>
          <a:p>
            <a:pPr marL="0" indent="0" eaLnBrk="1" hangingPunct="1">
              <a:lnSpc>
                <a:spcPct val="120000"/>
              </a:lnSpc>
              <a:buFont typeface="Wingdings" pitchFamily="2" charset="2"/>
              <a:buNone/>
              <a:tabLst>
                <a:tab pos="577850" algn="ctr"/>
                <a:tab pos="1833563" algn="l"/>
              </a:tabLst>
            </a:pPr>
            <a:r>
              <a:rPr lang="en-US" sz="2700" dirty="0" smtClean="0"/>
              <a:t>	</a:t>
            </a:r>
            <a:r>
              <a:rPr lang="en-US" sz="2700" b="1" i="1" dirty="0" smtClean="0"/>
              <a:t>r</a:t>
            </a:r>
            <a:r>
              <a:rPr lang="en-US" sz="2700" dirty="0" smtClean="0"/>
              <a:t>	adjusts to ensure </a:t>
            </a:r>
            <a:r>
              <a:rPr lang="en-US" sz="2700" b="1" i="1" dirty="0" smtClean="0">
                <a:latin typeface="Tahoma" pitchFamily="34" charset="0"/>
              </a:rPr>
              <a:t>S</a:t>
            </a:r>
            <a:r>
              <a:rPr lang="en-US" sz="2700" dirty="0" smtClean="0">
                <a:latin typeface="Tahoma" pitchFamily="34" charset="0"/>
              </a:rPr>
              <a:t> = </a:t>
            </a:r>
            <a:r>
              <a:rPr lang="en-US" sz="2700" b="1" i="1" dirty="0" smtClean="0">
                <a:latin typeface="Tahoma" pitchFamily="34" charset="0"/>
              </a:rPr>
              <a:t>I</a:t>
            </a:r>
          </a:p>
          <a:p>
            <a:pPr marL="0" indent="0" eaLnBrk="1" hangingPunct="1">
              <a:lnSpc>
                <a:spcPct val="120000"/>
              </a:lnSpc>
              <a:buFont typeface="Wingdings" pitchFamily="2" charset="2"/>
              <a:buNone/>
              <a:tabLst>
                <a:tab pos="577850" algn="ctr"/>
                <a:tab pos="1833563" algn="l"/>
              </a:tabLst>
            </a:pPr>
            <a:r>
              <a:rPr lang="en-US" sz="2700" dirty="0" smtClean="0"/>
              <a:t>	</a:t>
            </a:r>
            <a:r>
              <a:rPr lang="en-US" sz="2700" b="1" i="1" dirty="0" smtClean="0"/>
              <a:t>Y</a:t>
            </a:r>
            <a:r>
              <a:rPr lang="en-US" sz="2700" dirty="0" smtClean="0"/>
              <a:t> </a:t>
            </a:r>
          </a:p>
          <a:p>
            <a:pPr marL="0" indent="0" eaLnBrk="1" hangingPunct="1">
              <a:lnSpc>
                <a:spcPct val="110000"/>
              </a:lnSpc>
              <a:buFont typeface="Wingdings" pitchFamily="2" charset="2"/>
              <a:buNone/>
              <a:tabLst>
                <a:tab pos="577850" algn="ctr"/>
                <a:tab pos="1833563" algn="l"/>
              </a:tabLst>
            </a:pPr>
            <a:r>
              <a:rPr lang="en-US" sz="2700" b="1" i="1" dirty="0" smtClean="0"/>
              <a:t>	P</a:t>
            </a:r>
            <a:r>
              <a:rPr lang="en-US" sz="2700" dirty="0" smtClean="0"/>
              <a:t> 	adjusts to ensure</a:t>
            </a:r>
          </a:p>
        </p:txBody>
      </p:sp>
      <p:graphicFrame>
        <p:nvGraphicFramePr>
          <p:cNvPr id="110597" name="Object 3"/>
          <p:cNvGraphicFramePr>
            <a:graphicFrameLocks noChangeAspect="1"/>
          </p:cNvGraphicFramePr>
          <p:nvPr/>
        </p:nvGraphicFramePr>
        <p:xfrm>
          <a:off x="2941638" y="4421188"/>
          <a:ext cx="2071687" cy="568325"/>
        </p:xfrm>
        <a:graphic>
          <a:graphicData uri="http://schemas.openxmlformats.org/presentationml/2006/ole">
            <mc:AlternateContent xmlns:mc="http://schemas.openxmlformats.org/markup-compatibility/2006">
              <mc:Choice xmlns:v="urn:schemas-microsoft-com:vml" Requires="v">
                <p:oleObj spid="_x0000_s12568" name="Equation" r:id="rId4" imgW="926698" imgH="253890" progId="Equation.DSMT4">
                  <p:embed/>
                </p:oleObj>
              </mc:Choice>
              <mc:Fallback>
                <p:oleObj name="Equation" r:id="rId4" imgW="926698" imgH="25389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1638" y="4421188"/>
                        <a:ext cx="2071687"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599" name="Object 4"/>
          <p:cNvGraphicFramePr>
            <a:graphicFrameLocks noChangeAspect="1"/>
          </p:cNvGraphicFramePr>
          <p:nvPr/>
        </p:nvGraphicFramePr>
        <p:xfrm>
          <a:off x="5670550" y="4902200"/>
          <a:ext cx="1909763" cy="862013"/>
        </p:xfrm>
        <a:graphic>
          <a:graphicData uri="http://schemas.openxmlformats.org/presentationml/2006/ole">
            <mc:AlternateContent xmlns:mc="http://schemas.openxmlformats.org/markup-compatibility/2006">
              <mc:Choice xmlns:v="urn:schemas-microsoft-com:vml" Requires="v">
                <p:oleObj spid="_x0000_s12569" name="Equation" r:id="rId6" imgW="901309" imgH="406224" progId="Equation.DSMT4">
                  <p:embed/>
                </p:oleObj>
              </mc:Choice>
              <mc:Fallback>
                <p:oleObj name="Equation" r:id="rId6" imgW="901309" imgH="40622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0550" y="4902200"/>
                        <a:ext cx="1909763"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22" name="Object 2"/>
          <p:cNvGraphicFramePr>
            <a:graphicFrameLocks noChangeAspect="1"/>
          </p:cNvGraphicFramePr>
          <p:nvPr/>
        </p:nvGraphicFramePr>
        <p:xfrm>
          <a:off x="2849563" y="1273175"/>
          <a:ext cx="3370262" cy="1012825"/>
        </p:xfrm>
        <a:graphic>
          <a:graphicData uri="http://schemas.openxmlformats.org/presentationml/2006/ole">
            <mc:AlternateContent xmlns:mc="http://schemas.openxmlformats.org/markup-compatibility/2006">
              <mc:Choice xmlns:v="urn:schemas-microsoft-com:vml" Requires="v">
                <p:oleObj spid="_x0000_s12570" name="Equation" r:id="rId8" imgW="1307532" imgH="393529" progId="Equation.DSMT4">
                  <p:embed/>
                </p:oleObj>
              </mc:Choice>
              <mc:Fallback>
                <p:oleObj name="Equation" r:id="rId8" imgW="1307532" imgH="39352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9563" y="1273175"/>
                        <a:ext cx="3370262"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372747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Effect transition="in" filter="wipe(left)">
                                      <p:cBhvr>
                                        <p:cTn id="7" dur="500"/>
                                        <p:tgtEl>
                                          <p:spTgt spid="1105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595">
                                            <p:txEl>
                                              <p:pRg st="2" end="2"/>
                                            </p:txEl>
                                          </p:spTgt>
                                        </p:tgtEl>
                                        <p:attrNameLst>
                                          <p:attrName>style.visibility</p:attrName>
                                        </p:attrNameLst>
                                      </p:cBhvr>
                                      <p:to>
                                        <p:strVal val="visible"/>
                                      </p:to>
                                    </p:set>
                                    <p:animEffect transition="in" filter="wipe(left)">
                                      <p:cBhvr>
                                        <p:cTn id="12" dur="500"/>
                                        <p:tgtEl>
                                          <p:spTgt spid="1105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595">
                                            <p:txEl>
                                              <p:pRg st="3" end="3"/>
                                            </p:txEl>
                                          </p:spTgt>
                                        </p:tgtEl>
                                        <p:attrNameLst>
                                          <p:attrName>style.visibility</p:attrName>
                                        </p:attrNameLst>
                                      </p:cBhvr>
                                      <p:to>
                                        <p:strVal val="visible"/>
                                      </p:to>
                                    </p:set>
                                    <p:animEffect transition="in" filter="wipe(left)">
                                      <p:cBhvr>
                                        <p:cTn id="17" dur="500"/>
                                        <p:tgtEl>
                                          <p:spTgt spid="110595">
                                            <p:txEl>
                                              <p:pRg st="3" end="3"/>
                                            </p:txEl>
                                          </p:spTgt>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110597"/>
                                        </p:tgtEl>
                                        <p:attrNameLst>
                                          <p:attrName>style.visibility</p:attrName>
                                        </p:attrNameLst>
                                      </p:cBhvr>
                                      <p:to>
                                        <p:strVal val="visible"/>
                                      </p:to>
                                    </p:set>
                                    <p:animEffect transition="in" filter="wipe(left)">
                                      <p:cBhvr>
                                        <p:cTn id="21" dur="500"/>
                                        <p:tgtEl>
                                          <p:spTgt spid="1105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0595">
                                            <p:txEl>
                                              <p:pRg st="4" end="4"/>
                                            </p:txEl>
                                          </p:spTgt>
                                        </p:tgtEl>
                                        <p:attrNameLst>
                                          <p:attrName>style.visibility</p:attrName>
                                        </p:attrNameLst>
                                      </p:cBhvr>
                                      <p:to>
                                        <p:strVal val="visible"/>
                                      </p:to>
                                    </p:set>
                                    <p:animEffect transition="in" filter="wipe(left)">
                                      <p:cBhvr>
                                        <p:cTn id="26" dur="500"/>
                                        <p:tgtEl>
                                          <p:spTgt spid="110595">
                                            <p:txEl>
                                              <p:pRg st="4" end="4"/>
                                            </p:txEl>
                                          </p:spTgt>
                                        </p:tgtEl>
                                      </p:cBhvr>
                                    </p:animEffect>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110599"/>
                                        </p:tgtEl>
                                        <p:attrNameLst>
                                          <p:attrName>style.visibility</p:attrName>
                                        </p:attrNameLst>
                                      </p:cBhvr>
                                      <p:to>
                                        <p:strVal val="visible"/>
                                      </p:to>
                                    </p:set>
                                    <p:animEffect transition="in" filter="wipe(left)">
                                      <p:cBhvr>
                                        <p:cTn id="30" dur="500"/>
                                        <p:tgtEl>
                                          <p:spTgt spid="110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44650" y="236538"/>
            <a:ext cx="6937375" cy="1195387"/>
          </a:xfrm>
        </p:spPr>
        <p:txBody>
          <a:bodyPr/>
          <a:lstStyle/>
          <a:p>
            <a:pPr eaLnBrk="1" hangingPunct="1"/>
            <a:r>
              <a:rPr lang="en-US" smtClean="0"/>
              <a:t>How </a:t>
            </a:r>
            <a:r>
              <a:rPr lang="en-US" i="1" smtClean="0"/>
              <a:t>P</a:t>
            </a:r>
            <a:r>
              <a:rPr lang="en-US" smtClean="0"/>
              <a:t>  responds to </a:t>
            </a:r>
            <a:r>
              <a:rPr lang="en-US" smtClean="0">
                <a:sym typeface="Symbol" pitchFamily="18" charset="2"/>
              </a:rPr>
              <a:t></a:t>
            </a:r>
            <a:r>
              <a:rPr lang="en-US" i="1" smtClean="0">
                <a:sym typeface="Symbol" pitchFamily="18" charset="2"/>
              </a:rPr>
              <a:t>M</a:t>
            </a:r>
            <a:endParaRPr lang="en-US" i="1" smtClean="0"/>
          </a:p>
        </p:txBody>
      </p:sp>
      <p:sp>
        <p:nvSpPr>
          <p:cNvPr id="61443" name="Rectangle 3"/>
          <p:cNvSpPr>
            <a:spLocks noGrp="1" noChangeArrowheads="1"/>
          </p:cNvSpPr>
          <p:nvPr>
            <p:ph type="body" idx="1"/>
          </p:nvPr>
        </p:nvSpPr>
        <p:spPr>
          <a:xfrm>
            <a:off x="552450" y="2519363"/>
            <a:ext cx="7564438" cy="3263900"/>
          </a:xfrm>
        </p:spPr>
        <p:txBody>
          <a:bodyPr/>
          <a:lstStyle/>
          <a:p>
            <a:pPr eaLnBrk="1" hangingPunct="1">
              <a:lnSpc>
                <a:spcPct val="120000"/>
              </a:lnSpc>
            </a:pPr>
            <a:r>
              <a:rPr lang="en-US" sz="2700" dirty="0" smtClean="0"/>
              <a:t>For given values of </a:t>
            </a:r>
            <a:r>
              <a:rPr lang="en-US" sz="2700" b="1" i="1" dirty="0" smtClean="0"/>
              <a:t>r</a:t>
            </a:r>
            <a:r>
              <a:rPr lang="en-US" sz="2700" dirty="0" smtClean="0"/>
              <a:t>, </a:t>
            </a:r>
            <a:r>
              <a:rPr lang="en-US" sz="2700" b="1" i="1" dirty="0" smtClean="0"/>
              <a:t>Y</a:t>
            </a:r>
            <a:r>
              <a:rPr lang="en-US" sz="2700" dirty="0" smtClean="0"/>
              <a:t>, and </a:t>
            </a:r>
            <a:r>
              <a:rPr lang="en-US" sz="2700" i="1" dirty="0" smtClean="0"/>
              <a:t>E</a:t>
            </a:r>
            <a:r>
              <a:rPr lang="en-US" sz="2700" b="1" i="1" dirty="0" smtClean="0">
                <a:sym typeface="Symbol" pitchFamily="18" charset="2"/>
              </a:rPr>
              <a:t></a:t>
            </a:r>
            <a:r>
              <a:rPr lang="en-US" sz="900" b="1" i="1" dirty="0" smtClean="0">
                <a:sym typeface="Symbol" pitchFamily="18" charset="2"/>
              </a:rPr>
              <a:t> </a:t>
            </a:r>
            <a:r>
              <a:rPr lang="en-US" sz="2700" dirty="0" smtClean="0"/>
              <a:t>, </a:t>
            </a:r>
          </a:p>
          <a:p>
            <a:pPr eaLnBrk="1" hangingPunct="1">
              <a:lnSpc>
                <a:spcPct val="120000"/>
              </a:lnSpc>
              <a:spcBef>
                <a:spcPct val="10000"/>
              </a:spcBef>
              <a:buClr>
                <a:schemeClr val="accent2"/>
              </a:buClr>
              <a:buFont typeface="Wingdings" pitchFamily="2" charset="2"/>
              <a:buNone/>
            </a:pPr>
            <a:r>
              <a:rPr lang="en-US" sz="2700" dirty="0" smtClean="0"/>
              <a:t>	a change in </a:t>
            </a:r>
            <a:r>
              <a:rPr lang="en-US" sz="2700" b="1" i="1" dirty="0" smtClean="0"/>
              <a:t>M</a:t>
            </a:r>
            <a:r>
              <a:rPr lang="en-US" sz="2700" dirty="0" smtClean="0"/>
              <a:t> </a:t>
            </a:r>
            <a:r>
              <a:rPr lang="en-US" sz="900" dirty="0" smtClean="0"/>
              <a:t> </a:t>
            </a:r>
            <a:r>
              <a:rPr lang="en-US" sz="2700" dirty="0" smtClean="0"/>
              <a:t>causes </a:t>
            </a:r>
            <a:r>
              <a:rPr lang="en-US" sz="2700" b="1" i="1" dirty="0" smtClean="0"/>
              <a:t>P</a:t>
            </a:r>
            <a:r>
              <a:rPr lang="en-US" sz="2700" dirty="0" smtClean="0"/>
              <a:t>  to change by the same percentage</a:t>
            </a:r>
            <a:r>
              <a:rPr lang="en-US" sz="2700" dirty="0" smtClean="0">
                <a:latin typeface="Arial"/>
                <a:cs typeface="Arial"/>
              </a:rPr>
              <a:t>—</a:t>
            </a:r>
            <a:r>
              <a:rPr lang="en-US" sz="2700" dirty="0" smtClean="0"/>
              <a:t>just like in the quantity theory of money. </a:t>
            </a:r>
          </a:p>
        </p:txBody>
      </p:sp>
      <p:graphicFrame>
        <p:nvGraphicFramePr>
          <p:cNvPr id="61444" name="Object 2"/>
          <p:cNvGraphicFramePr>
            <a:graphicFrameLocks noChangeAspect="1"/>
          </p:cNvGraphicFramePr>
          <p:nvPr/>
        </p:nvGraphicFramePr>
        <p:xfrm>
          <a:off x="2849563" y="1273175"/>
          <a:ext cx="3370262" cy="1012825"/>
        </p:xfrm>
        <a:graphic>
          <a:graphicData uri="http://schemas.openxmlformats.org/presentationml/2006/ole">
            <mc:AlternateContent xmlns:mc="http://schemas.openxmlformats.org/markup-compatibility/2006">
              <mc:Choice xmlns:v="urn:schemas-microsoft-com:vml" Requires="v">
                <p:oleObj spid="_x0000_s13407" name="Equation" r:id="rId4" imgW="1307532" imgH="393529" progId="Equation.DSMT4">
                  <p:embed/>
                </p:oleObj>
              </mc:Choice>
              <mc:Fallback>
                <p:oleObj name="Equation" r:id="rId4" imgW="1307532"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9563" y="1273175"/>
                        <a:ext cx="3370262"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57659366"/>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000" i="1" smtClean="0"/>
              <a:t>What about </a:t>
            </a:r>
            <a:r>
              <a:rPr lang="en-US" sz="3000" i="1" smtClean="0">
                <a:sym typeface="Symbol" pitchFamily="18" charset="2"/>
              </a:rPr>
              <a:t>expected inflation</a:t>
            </a:r>
            <a:r>
              <a:rPr lang="en-US" sz="3000" i="1" smtClean="0"/>
              <a:t>? </a:t>
            </a:r>
            <a:endParaRPr lang="en-US" sz="3000" i="1" smtClean="0">
              <a:solidFill>
                <a:srgbClr val="FF0000"/>
              </a:solidFill>
            </a:endParaRPr>
          </a:p>
        </p:txBody>
      </p:sp>
      <p:sp>
        <p:nvSpPr>
          <p:cNvPr id="62467" name="Rectangle 3"/>
          <p:cNvSpPr>
            <a:spLocks noGrp="1" noChangeArrowheads="1"/>
          </p:cNvSpPr>
          <p:nvPr>
            <p:ph type="body" idx="1"/>
          </p:nvPr>
        </p:nvSpPr>
        <p:spPr>
          <a:xfrm>
            <a:off x="479425" y="1181100"/>
            <a:ext cx="8229600" cy="4991100"/>
          </a:xfrm>
          <a:solidFill>
            <a:schemeClr val="bg1">
              <a:alpha val="50195"/>
            </a:schemeClr>
          </a:solidFill>
        </p:spPr>
        <p:txBody>
          <a:bodyPr/>
          <a:lstStyle/>
          <a:p>
            <a:pPr eaLnBrk="1" hangingPunct="1"/>
            <a:r>
              <a:rPr lang="en-US" sz="2700" dirty="0" smtClean="0">
                <a:sym typeface="Symbol" pitchFamily="18" charset="2"/>
              </a:rPr>
              <a:t>Over the long run, people don’t consistently </a:t>
            </a:r>
            <a:br>
              <a:rPr lang="en-US" sz="2700" dirty="0" smtClean="0">
                <a:sym typeface="Symbol" pitchFamily="18" charset="2"/>
              </a:rPr>
            </a:br>
            <a:r>
              <a:rPr lang="en-US" sz="2700" dirty="0" smtClean="0">
                <a:sym typeface="Symbol" pitchFamily="18" charset="2"/>
              </a:rPr>
              <a:t>over- or under-forecast inflation, </a:t>
            </a:r>
          </a:p>
          <a:p>
            <a:pPr eaLnBrk="1" hangingPunct="1">
              <a:spcBef>
                <a:spcPct val="20000"/>
              </a:spcBef>
              <a:buFont typeface="Wingdings" pitchFamily="2" charset="2"/>
              <a:buNone/>
            </a:pPr>
            <a:r>
              <a:rPr lang="en-US" sz="2700" dirty="0" smtClean="0">
                <a:sym typeface="Symbol" pitchFamily="18" charset="2"/>
              </a:rPr>
              <a:t>	so </a:t>
            </a:r>
            <a:r>
              <a:rPr lang="en-US" sz="2700" i="1" dirty="0" smtClean="0">
                <a:sym typeface="Symbol" pitchFamily="18" charset="2"/>
              </a:rPr>
              <a:t>E</a:t>
            </a:r>
            <a:r>
              <a:rPr lang="en-US" sz="2700" b="1" i="1" dirty="0" smtClean="0">
                <a:sym typeface="Symbol" pitchFamily="18" charset="2"/>
              </a:rPr>
              <a:t></a:t>
            </a:r>
            <a:r>
              <a:rPr lang="en-US" sz="900" b="1" i="1" dirty="0" smtClean="0">
                <a:sym typeface="Symbol" pitchFamily="18" charset="2"/>
              </a:rPr>
              <a:t> </a:t>
            </a:r>
            <a:r>
              <a:rPr lang="en-US" sz="2700" dirty="0" smtClean="0">
                <a:sym typeface="Symbol" pitchFamily="18" charset="2"/>
              </a:rPr>
              <a:t> = </a:t>
            </a:r>
            <a:r>
              <a:rPr lang="en-US" sz="2700" b="1" i="1" dirty="0" smtClean="0">
                <a:sym typeface="Symbol" pitchFamily="18" charset="2"/>
              </a:rPr>
              <a:t></a:t>
            </a:r>
            <a:r>
              <a:rPr lang="en-US" sz="1000" dirty="0" smtClean="0">
                <a:sym typeface="Symbol" pitchFamily="18" charset="2"/>
              </a:rPr>
              <a:t> </a:t>
            </a:r>
            <a:r>
              <a:rPr lang="en-US" sz="2700" dirty="0" smtClean="0">
                <a:sym typeface="Symbol" pitchFamily="18" charset="2"/>
              </a:rPr>
              <a:t> on average.  </a:t>
            </a:r>
          </a:p>
          <a:p>
            <a:pPr eaLnBrk="1" hangingPunct="1"/>
            <a:r>
              <a:rPr lang="en-US" sz="2700" dirty="0" smtClean="0">
                <a:sym typeface="Symbol" pitchFamily="18" charset="2"/>
              </a:rPr>
              <a:t>In the short run, </a:t>
            </a:r>
            <a:r>
              <a:rPr lang="en-US" sz="2700" i="1" dirty="0" smtClean="0">
                <a:sym typeface="Symbol" pitchFamily="18" charset="2"/>
              </a:rPr>
              <a:t>E</a:t>
            </a:r>
            <a:r>
              <a:rPr lang="en-US" sz="2700" b="1" i="1" dirty="0" smtClean="0">
                <a:sym typeface="Symbol" pitchFamily="18" charset="2"/>
              </a:rPr>
              <a:t></a:t>
            </a:r>
            <a:r>
              <a:rPr lang="en-US" sz="900" b="1" i="1" dirty="0" smtClean="0">
                <a:sym typeface="Symbol" pitchFamily="18" charset="2"/>
              </a:rPr>
              <a:t> </a:t>
            </a:r>
            <a:r>
              <a:rPr lang="en-US" sz="2700" dirty="0" smtClean="0">
                <a:sym typeface="Symbol" pitchFamily="18" charset="2"/>
              </a:rPr>
              <a:t> may change when people </a:t>
            </a:r>
            <a:br>
              <a:rPr lang="en-US" sz="2700" dirty="0" smtClean="0">
                <a:sym typeface="Symbol" pitchFamily="18" charset="2"/>
              </a:rPr>
            </a:br>
            <a:r>
              <a:rPr lang="en-US" sz="2700" dirty="0" smtClean="0">
                <a:sym typeface="Symbol" pitchFamily="18" charset="2"/>
              </a:rPr>
              <a:t>get new information. </a:t>
            </a:r>
          </a:p>
          <a:p>
            <a:pPr eaLnBrk="1" hangingPunct="1"/>
            <a:r>
              <a:rPr lang="en-US" sz="2700" dirty="0" smtClean="0">
                <a:sym typeface="Symbol" pitchFamily="18" charset="2"/>
              </a:rPr>
              <a:t>EX:  Fed announces it will increase </a:t>
            </a:r>
            <a:r>
              <a:rPr lang="en-US" sz="2700" b="1" i="1" dirty="0" smtClean="0">
                <a:sym typeface="Symbol" pitchFamily="18" charset="2"/>
              </a:rPr>
              <a:t>M</a:t>
            </a:r>
            <a:r>
              <a:rPr lang="en-US" sz="2700" dirty="0" smtClean="0">
                <a:sym typeface="Symbol" pitchFamily="18" charset="2"/>
              </a:rPr>
              <a:t> </a:t>
            </a:r>
            <a:r>
              <a:rPr lang="en-US" sz="900" dirty="0" smtClean="0">
                <a:sym typeface="Symbol" pitchFamily="18" charset="2"/>
              </a:rPr>
              <a:t> </a:t>
            </a:r>
            <a:r>
              <a:rPr lang="en-US" sz="2700" dirty="0" smtClean="0">
                <a:sym typeface="Symbol" pitchFamily="18" charset="2"/>
              </a:rPr>
              <a:t>next year.  People will expect next year’s </a:t>
            </a:r>
            <a:r>
              <a:rPr lang="en-US" sz="2700" b="1" i="1" dirty="0" smtClean="0">
                <a:sym typeface="Symbol" pitchFamily="18" charset="2"/>
              </a:rPr>
              <a:t>P</a:t>
            </a:r>
            <a:r>
              <a:rPr lang="en-US" sz="2700" dirty="0" smtClean="0">
                <a:sym typeface="Symbol" pitchFamily="18" charset="2"/>
              </a:rPr>
              <a:t>  to be higher, </a:t>
            </a:r>
            <a:br>
              <a:rPr lang="en-US" sz="2700" dirty="0" smtClean="0">
                <a:sym typeface="Symbol" pitchFamily="18" charset="2"/>
              </a:rPr>
            </a:br>
            <a:r>
              <a:rPr lang="en-US" sz="2700" dirty="0" smtClean="0">
                <a:sym typeface="Symbol" pitchFamily="18" charset="2"/>
              </a:rPr>
              <a:t>so </a:t>
            </a:r>
            <a:r>
              <a:rPr lang="en-US" sz="2700" i="1" dirty="0" smtClean="0">
                <a:sym typeface="Symbol" pitchFamily="18" charset="2"/>
              </a:rPr>
              <a:t>E</a:t>
            </a:r>
            <a:r>
              <a:rPr lang="en-US" sz="2700" b="1" i="1" dirty="0" smtClean="0">
                <a:sym typeface="Symbol" pitchFamily="18" charset="2"/>
              </a:rPr>
              <a:t></a:t>
            </a:r>
            <a:r>
              <a:rPr lang="en-US" sz="2700" dirty="0" smtClean="0">
                <a:sym typeface="Symbol" pitchFamily="18" charset="2"/>
              </a:rPr>
              <a:t>  rises.  </a:t>
            </a:r>
          </a:p>
          <a:p>
            <a:pPr eaLnBrk="1" hangingPunct="1"/>
            <a:r>
              <a:rPr lang="en-US" sz="2700" dirty="0" smtClean="0">
                <a:sym typeface="Symbol" pitchFamily="18" charset="2"/>
              </a:rPr>
              <a:t>This affects </a:t>
            </a:r>
            <a:r>
              <a:rPr lang="en-US" sz="2700" b="1" i="1" dirty="0" smtClean="0">
                <a:sym typeface="Symbol" pitchFamily="18" charset="2"/>
              </a:rPr>
              <a:t>P</a:t>
            </a:r>
            <a:r>
              <a:rPr lang="en-US" sz="2700" dirty="0" smtClean="0">
                <a:sym typeface="Symbol" pitchFamily="18" charset="2"/>
              </a:rPr>
              <a:t> </a:t>
            </a:r>
            <a:r>
              <a:rPr lang="en-US" sz="900" dirty="0" smtClean="0">
                <a:sym typeface="Symbol" pitchFamily="18" charset="2"/>
              </a:rPr>
              <a:t> </a:t>
            </a:r>
            <a:r>
              <a:rPr lang="en-US" sz="2700" dirty="0" smtClean="0">
                <a:sym typeface="Symbol" pitchFamily="18" charset="2"/>
              </a:rPr>
              <a:t>now, even though </a:t>
            </a:r>
            <a:r>
              <a:rPr lang="en-US" sz="2700" b="1" i="1" dirty="0" smtClean="0">
                <a:sym typeface="Symbol" pitchFamily="18" charset="2"/>
              </a:rPr>
              <a:t>M</a:t>
            </a:r>
            <a:r>
              <a:rPr lang="en-US" sz="2700" dirty="0" smtClean="0">
                <a:sym typeface="Symbol" pitchFamily="18" charset="2"/>
              </a:rPr>
              <a:t>  hasn’t changed yet….   </a:t>
            </a:r>
            <a:endParaRPr lang="en-US" sz="2700" i="1" dirty="0" smtClean="0">
              <a:sym typeface="Symbol" pitchFamily="18" charset="2"/>
            </a:endParaRPr>
          </a:p>
        </p:txBody>
      </p:sp>
    </p:spTree>
    <p:extLst>
      <p:ext uri="{BB962C8B-B14F-4D97-AF65-F5344CB8AC3E}">
        <p14:creationId xmlns:p14="http://schemas.microsoft.com/office/powerpoint/2010/main" val="412747694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645756439"/>
              </p:ext>
            </p:extLst>
          </p:nvPr>
        </p:nvGraphicFramePr>
        <p:xfrm>
          <a:off x="209550" y="1245477"/>
          <a:ext cx="8792560" cy="5470634"/>
        </p:xfrm>
        <a:graphic>
          <a:graphicData uri="http://schemas.openxmlformats.org/drawingml/2006/chart">
            <c:chart xmlns:c="http://schemas.openxmlformats.org/drawingml/2006/chart" xmlns:r="http://schemas.openxmlformats.org/officeDocument/2006/relationships" r:id="rId3"/>
          </a:graphicData>
        </a:graphic>
      </p:graphicFrame>
      <p:sp>
        <p:nvSpPr>
          <p:cNvPr id="52226" name="Title 1"/>
          <p:cNvSpPr>
            <a:spLocks noGrp="1"/>
          </p:cNvSpPr>
          <p:nvPr>
            <p:ph type="title"/>
          </p:nvPr>
        </p:nvSpPr>
        <p:spPr>
          <a:xfrm>
            <a:off x="466725" y="222890"/>
            <a:ext cx="8245475" cy="939800"/>
          </a:xfrm>
        </p:spPr>
        <p:txBody>
          <a:bodyPr/>
          <a:lstStyle/>
          <a:p>
            <a:pPr>
              <a:defRPr/>
            </a:pPr>
            <a:r>
              <a:rPr lang="en-US" sz="3000" dirty="0" smtClean="0">
                <a:solidFill>
                  <a:srgbClr val="336699"/>
                </a:solidFill>
                <a:latin typeface="+mj-lt"/>
              </a:rPr>
              <a:t>U.S. inflation and its trend, </a:t>
            </a:r>
            <a:br>
              <a:rPr lang="en-US" sz="3000" dirty="0" smtClean="0">
                <a:solidFill>
                  <a:srgbClr val="336699"/>
                </a:solidFill>
                <a:latin typeface="+mj-lt"/>
              </a:rPr>
            </a:br>
            <a:r>
              <a:rPr lang="en-US" sz="2600" dirty="0" smtClean="0">
                <a:solidFill>
                  <a:srgbClr val="336699"/>
                </a:solidFill>
                <a:latin typeface="+mj-lt"/>
              </a:rPr>
              <a:t>1960</a:t>
            </a:r>
            <a:r>
              <a:rPr lang="en-US" sz="2600" dirty="0" smtClean="0">
                <a:solidFill>
                  <a:srgbClr val="336699"/>
                </a:solidFill>
                <a:latin typeface="Arial"/>
                <a:cs typeface="Arial"/>
              </a:rPr>
              <a:t>–</a:t>
            </a:r>
            <a:r>
              <a:rPr lang="en-US" sz="2600" dirty="0" smtClean="0">
                <a:solidFill>
                  <a:srgbClr val="336699"/>
                </a:solidFill>
                <a:latin typeface="+mj-lt"/>
              </a:rPr>
              <a:t>2012</a:t>
            </a:r>
          </a:p>
        </p:txBody>
      </p:sp>
      <p:grpSp>
        <p:nvGrpSpPr>
          <p:cNvPr id="5" name="Group 68"/>
          <p:cNvGrpSpPr>
            <a:grpSpLocks/>
          </p:cNvGrpSpPr>
          <p:nvPr/>
        </p:nvGrpSpPr>
        <p:grpSpPr bwMode="auto">
          <a:xfrm>
            <a:off x="4997003" y="3270313"/>
            <a:ext cx="2466975" cy="942975"/>
            <a:chOff x="3351" y="1935"/>
            <a:chExt cx="1554" cy="594"/>
          </a:xfrm>
        </p:grpSpPr>
        <p:sp>
          <p:nvSpPr>
            <p:cNvPr id="6" name="Line 69"/>
            <p:cNvSpPr>
              <a:spLocks noChangeShapeType="1"/>
            </p:cNvSpPr>
            <p:nvPr/>
          </p:nvSpPr>
          <p:spPr bwMode="auto">
            <a:xfrm flipV="1">
              <a:off x="3351" y="2163"/>
              <a:ext cx="421" cy="3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70"/>
            <p:cNvSpPr txBox="1">
              <a:spLocks noChangeArrowheads="1"/>
            </p:cNvSpPr>
            <p:nvPr/>
          </p:nvSpPr>
          <p:spPr bwMode="auto">
            <a:xfrm>
              <a:off x="3451" y="1935"/>
              <a:ext cx="1454" cy="2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i="1">
                  <a:solidFill>
                    <a:srgbClr val="000000"/>
                  </a:solidFill>
                </a:rPr>
                <a:t>long-run trend</a:t>
              </a:r>
            </a:p>
          </p:txBody>
        </p:sp>
      </p:grpSp>
    </p:spTree>
    <p:extLst>
      <p:ext uri="{BB962C8B-B14F-4D97-AF65-F5344CB8AC3E}">
        <p14:creationId xmlns:p14="http://schemas.microsoft.com/office/powerpoint/2010/main" val="394793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smtClean="0"/>
              <a:t>How </a:t>
            </a:r>
            <a:r>
              <a:rPr lang="en-US" sz="3200" i="1" smtClean="0"/>
              <a:t>P</a:t>
            </a:r>
            <a:r>
              <a:rPr lang="en-US" sz="3200" smtClean="0"/>
              <a:t>  responds to </a:t>
            </a:r>
            <a:r>
              <a:rPr lang="en-US" sz="3200" smtClean="0">
                <a:sym typeface="Symbol" pitchFamily="18" charset="2"/>
              </a:rPr>
              <a:t></a:t>
            </a:r>
            <a:r>
              <a:rPr lang="en-US" sz="3200" i="1" smtClean="0">
                <a:sym typeface="Symbol" pitchFamily="18" charset="2"/>
              </a:rPr>
              <a:t>E</a:t>
            </a:r>
            <a:r>
              <a:rPr lang="en-US" sz="3700" i="1" smtClean="0">
                <a:sym typeface="Symbol" pitchFamily="18" charset="2"/>
              </a:rPr>
              <a:t></a:t>
            </a:r>
            <a:endParaRPr lang="en-US" sz="3700" baseline="30000" smtClean="0">
              <a:sym typeface="Symbol" pitchFamily="18" charset="2"/>
            </a:endParaRPr>
          </a:p>
        </p:txBody>
      </p:sp>
      <p:graphicFrame>
        <p:nvGraphicFramePr>
          <p:cNvPr id="116740" name="Object 3"/>
          <p:cNvGraphicFramePr>
            <a:graphicFrameLocks noChangeAspect="1"/>
          </p:cNvGraphicFramePr>
          <p:nvPr/>
        </p:nvGraphicFramePr>
        <p:xfrm>
          <a:off x="1474788" y="3160713"/>
          <a:ext cx="5229225" cy="527050"/>
        </p:xfrm>
        <a:graphic>
          <a:graphicData uri="http://schemas.openxmlformats.org/presentationml/2006/ole">
            <mc:AlternateContent xmlns:mc="http://schemas.openxmlformats.org/markup-compatibility/2006">
              <mc:Choice xmlns:v="urn:schemas-microsoft-com:vml" Requires="v">
                <p:oleObj spid="_x0000_s14704" name="Equation" r:id="rId4" imgW="2273300" imgH="228600" progId="Equation.DSMT4">
                  <p:embed/>
                </p:oleObj>
              </mc:Choice>
              <mc:Fallback>
                <p:oleObj name="Equation" r:id="rId4" imgW="22733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788" y="3160713"/>
                        <a:ext cx="52292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741" name="Object 4"/>
          <p:cNvGraphicFramePr>
            <a:graphicFrameLocks noChangeAspect="1"/>
          </p:cNvGraphicFramePr>
          <p:nvPr/>
        </p:nvGraphicFramePr>
        <p:xfrm>
          <a:off x="2460625" y="3749675"/>
          <a:ext cx="2251075" cy="642938"/>
        </p:xfrm>
        <a:graphic>
          <a:graphicData uri="http://schemas.openxmlformats.org/presentationml/2006/ole">
            <mc:AlternateContent xmlns:mc="http://schemas.openxmlformats.org/markup-compatibility/2006">
              <mc:Choice xmlns:v="urn:schemas-microsoft-com:vml" Requires="v">
                <p:oleObj spid="_x0000_s14705" name="Equation" r:id="rId6" imgW="977900" imgH="279400" progId="Equation.DSMT4">
                  <p:embed/>
                </p:oleObj>
              </mc:Choice>
              <mc:Fallback>
                <p:oleObj name="Equation" r:id="rId6" imgW="977900" imgH="279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0625" y="3749675"/>
                        <a:ext cx="22510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742" name="Object 5"/>
          <p:cNvGraphicFramePr>
            <a:graphicFrameLocks noChangeAspect="1"/>
          </p:cNvGraphicFramePr>
          <p:nvPr/>
        </p:nvGraphicFramePr>
        <p:xfrm>
          <a:off x="2484438" y="4492625"/>
          <a:ext cx="4576762" cy="1035050"/>
        </p:xfrm>
        <a:graphic>
          <a:graphicData uri="http://schemas.openxmlformats.org/presentationml/2006/ole">
            <mc:AlternateContent xmlns:mc="http://schemas.openxmlformats.org/markup-compatibility/2006">
              <mc:Choice xmlns:v="urn:schemas-microsoft-com:vml" Requires="v">
                <p:oleObj spid="_x0000_s14706" name="Equation" r:id="rId8" imgW="2019300" imgH="457200" progId="Equation.DSMT4">
                  <p:embed/>
                </p:oleObj>
              </mc:Choice>
              <mc:Fallback>
                <p:oleObj name="Equation" r:id="rId8" imgW="20193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4438" y="4492625"/>
                        <a:ext cx="4576762" cy="103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4" name="Rectangle 7"/>
          <p:cNvSpPr>
            <a:spLocks noGrp="1" noChangeArrowheads="1"/>
          </p:cNvSpPr>
          <p:nvPr>
            <p:ph type="body" idx="1"/>
          </p:nvPr>
        </p:nvSpPr>
        <p:spPr>
          <a:xfrm>
            <a:off x="523875" y="2514600"/>
            <a:ext cx="6732588" cy="666750"/>
          </a:xfrm>
          <a:noFill/>
        </p:spPr>
        <p:txBody>
          <a:bodyPr/>
          <a:lstStyle/>
          <a:p>
            <a:pPr eaLnBrk="1" hangingPunct="1">
              <a:lnSpc>
                <a:spcPct val="110000"/>
              </a:lnSpc>
            </a:pPr>
            <a:r>
              <a:rPr lang="en-US" sz="2700" smtClean="0"/>
              <a:t>For given values of </a:t>
            </a:r>
            <a:r>
              <a:rPr lang="en-US" sz="2700" b="1" i="1" smtClean="0"/>
              <a:t>r</a:t>
            </a:r>
            <a:r>
              <a:rPr lang="en-US" sz="2700" smtClean="0"/>
              <a:t>, </a:t>
            </a:r>
            <a:r>
              <a:rPr lang="en-US" sz="2700" b="1" i="1" smtClean="0"/>
              <a:t>Y</a:t>
            </a:r>
            <a:r>
              <a:rPr lang="en-US" sz="2700" smtClean="0"/>
              <a:t>, and </a:t>
            </a:r>
            <a:r>
              <a:rPr lang="en-US" sz="2700" b="1" i="1" smtClean="0"/>
              <a:t>M</a:t>
            </a:r>
            <a:r>
              <a:rPr lang="en-US" sz="2700" smtClean="0"/>
              <a:t> ,</a:t>
            </a:r>
          </a:p>
        </p:txBody>
      </p:sp>
      <p:graphicFrame>
        <p:nvGraphicFramePr>
          <p:cNvPr id="63495" name="Object 2"/>
          <p:cNvGraphicFramePr>
            <a:graphicFrameLocks noChangeAspect="1"/>
          </p:cNvGraphicFramePr>
          <p:nvPr/>
        </p:nvGraphicFramePr>
        <p:xfrm>
          <a:off x="2849563" y="1273175"/>
          <a:ext cx="3370262" cy="1012825"/>
        </p:xfrm>
        <a:graphic>
          <a:graphicData uri="http://schemas.openxmlformats.org/presentationml/2006/ole">
            <mc:AlternateContent xmlns:mc="http://schemas.openxmlformats.org/markup-compatibility/2006">
              <mc:Choice xmlns:v="urn:schemas-microsoft-com:vml" Requires="v">
                <p:oleObj spid="_x0000_s14707" name="Equation" r:id="rId10" imgW="1307532" imgH="393529" progId="Equation.DSMT4">
                  <p:embed/>
                </p:oleObj>
              </mc:Choice>
              <mc:Fallback>
                <p:oleObj name="Equation" r:id="rId10" imgW="1307532" imgH="393529"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9563" y="1273175"/>
                        <a:ext cx="3370262"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99112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strips(downRight)">
                                      <p:cBhvr>
                                        <p:cTn id="7" dur="500"/>
                                        <p:tgtEl>
                                          <p:spTgt spid="116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Effect transition="in" filter="strips(downRight)">
                                      <p:cBhvr>
                                        <p:cTn id="12" dur="500"/>
                                        <p:tgtEl>
                                          <p:spTgt spid="1167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16742"/>
                                        </p:tgtEl>
                                        <p:attrNameLst>
                                          <p:attrName>style.visibility</p:attrName>
                                        </p:attrNameLst>
                                      </p:cBhvr>
                                      <p:to>
                                        <p:strVal val="visible"/>
                                      </p:to>
                                    </p:set>
                                    <p:animEffect transition="in" filter="strips(downRight)">
                                      <p:cBhvr>
                                        <p:cTn id="17" dur="5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lstStyle/>
          <a:p>
            <a:pPr eaLnBrk="1" hangingPunct="1"/>
            <a:r>
              <a:rPr lang="en-US" smtClean="0"/>
              <a:t>A common misperception</a:t>
            </a:r>
          </a:p>
        </p:txBody>
      </p:sp>
      <p:sp>
        <p:nvSpPr>
          <p:cNvPr id="120837" name="Rectangle 5"/>
          <p:cNvSpPr>
            <a:spLocks noGrp="1" noChangeArrowheads="1"/>
          </p:cNvSpPr>
          <p:nvPr>
            <p:ph type="body" idx="1"/>
          </p:nvPr>
        </p:nvSpPr>
        <p:spPr>
          <a:xfrm>
            <a:off x="457200" y="1312863"/>
            <a:ext cx="8229600" cy="4822825"/>
          </a:xfrm>
        </p:spPr>
        <p:txBody>
          <a:bodyPr/>
          <a:lstStyle/>
          <a:p>
            <a:pPr eaLnBrk="1" hangingPunct="1"/>
            <a:r>
              <a:rPr lang="en-US" dirty="0" smtClean="0"/>
              <a:t>Common misperception: </a:t>
            </a:r>
            <a:br>
              <a:rPr lang="en-US" dirty="0" smtClean="0"/>
            </a:br>
            <a:r>
              <a:rPr lang="en-US" dirty="0" smtClean="0"/>
              <a:t>	</a:t>
            </a:r>
            <a:r>
              <a:rPr lang="en-US" i="1" dirty="0" smtClean="0"/>
              <a:t>inflation reduces real wages</a:t>
            </a:r>
          </a:p>
          <a:p>
            <a:pPr eaLnBrk="1" hangingPunct="1"/>
            <a:r>
              <a:rPr lang="en-US" dirty="0" smtClean="0"/>
              <a:t>This is true only in the short run, when nominal wages are fixed by contracts.</a:t>
            </a:r>
          </a:p>
          <a:p>
            <a:pPr eaLnBrk="1" hangingPunct="1"/>
            <a:r>
              <a:rPr lang="en-US" dirty="0" smtClean="0"/>
              <a:t>(Chap. 3)  In the long run, </a:t>
            </a:r>
            <a:br>
              <a:rPr lang="en-US" dirty="0" smtClean="0"/>
            </a:br>
            <a:r>
              <a:rPr lang="en-US" dirty="0" smtClean="0"/>
              <a:t>the real wage is determined by </a:t>
            </a:r>
            <a:br>
              <a:rPr lang="en-US" dirty="0" smtClean="0"/>
            </a:br>
            <a:r>
              <a:rPr lang="en-US" dirty="0" smtClean="0"/>
              <a:t>labor supply and the marginal product of labor, </a:t>
            </a:r>
            <a:br>
              <a:rPr lang="en-US" dirty="0" smtClean="0"/>
            </a:br>
            <a:r>
              <a:rPr lang="en-US" dirty="0" smtClean="0"/>
              <a:t>not the price level or inflation rate. </a:t>
            </a:r>
          </a:p>
          <a:p>
            <a:pPr eaLnBrk="1" hangingPunct="1"/>
            <a:r>
              <a:rPr lang="en-US" dirty="0" smtClean="0"/>
              <a:t>Consider the data…</a:t>
            </a:r>
          </a:p>
        </p:txBody>
      </p:sp>
    </p:spTree>
    <p:extLst>
      <p:ext uri="{BB962C8B-B14F-4D97-AF65-F5344CB8AC3E}">
        <p14:creationId xmlns:p14="http://schemas.microsoft.com/office/powerpoint/2010/main" val="36618261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37">
                                            <p:txEl>
                                              <p:pRg st="0" end="0"/>
                                            </p:txEl>
                                          </p:spTgt>
                                        </p:tgtEl>
                                        <p:attrNameLst>
                                          <p:attrName>style.visibility</p:attrName>
                                        </p:attrNameLst>
                                      </p:cBhvr>
                                      <p:to>
                                        <p:strVal val="visible"/>
                                      </p:to>
                                    </p:set>
                                    <p:animEffect transition="in" filter="wipe(left)">
                                      <p:cBhvr>
                                        <p:cTn id="7" dur="500"/>
                                        <p:tgtEl>
                                          <p:spTgt spid="1208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837">
                                            <p:txEl>
                                              <p:pRg st="1" end="1"/>
                                            </p:txEl>
                                          </p:spTgt>
                                        </p:tgtEl>
                                        <p:attrNameLst>
                                          <p:attrName>style.visibility</p:attrName>
                                        </p:attrNameLst>
                                      </p:cBhvr>
                                      <p:to>
                                        <p:strVal val="visible"/>
                                      </p:to>
                                    </p:set>
                                    <p:animEffect transition="in" filter="wipe(left)">
                                      <p:cBhvr>
                                        <p:cTn id="12" dur="500"/>
                                        <p:tgtEl>
                                          <p:spTgt spid="1208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837">
                                            <p:txEl>
                                              <p:pRg st="2" end="2"/>
                                            </p:txEl>
                                          </p:spTgt>
                                        </p:tgtEl>
                                        <p:attrNameLst>
                                          <p:attrName>style.visibility</p:attrName>
                                        </p:attrNameLst>
                                      </p:cBhvr>
                                      <p:to>
                                        <p:strVal val="visible"/>
                                      </p:to>
                                    </p:set>
                                    <p:animEffect transition="in" filter="wipe(left)">
                                      <p:cBhvr>
                                        <p:cTn id="17" dur="500"/>
                                        <p:tgtEl>
                                          <p:spTgt spid="12083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0837">
                                            <p:txEl>
                                              <p:pRg st="3" end="3"/>
                                            </p:txEl>
                                          </p:spTgt>
                                        </p:tgtEl>
                                        <p:attrNameLst>
                                          <p:attrName>style.visibility</p:attrName>
                                        </p:attrNameLst>
                                      </p:cBhvr>
                                      <p:to>
                                        <p:strVal val="visible"/>
                                      </p:to>
                                    </p:set>
                                    <p:animEffect transition="in" filter="wipe(left)">
                                      <p:cBhvr>
                                        <p:cTn id="22" dur="500"/>
                                        <p:tgtEl>
                                          <p:spTgt spid="1208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a:xfrm>
            <a:off x="425450" y="166797"/>
            <a:ext cx="8245475" cy="939800"/>
          </a:xfrm>
        </p:spPr>
        <p:txBody>
          <a:bodyPr/>
          <a:lstStyle/>
          <a:p>
            <a:r>
              <a:rPr lang="en-US" sz="3000" dirty="0" smtClean="0">
                <a:solidFill>
                  <a:srgbClr val="336699"/>
                </a:solidFill>
              </a:rPr>
              <a:t>The CPI and Average Hourly Earnings, </a:t>
            </a:r>
            <a:br>
              <a:rPr lang="en-US" sz="3000" dirty="0" smtClean="0">
                <a:solidFill>
                  <a:srgbClr val="336699"/>
                </a:solidFill>
              </a:rPr>
            </a:br>
            <a:r>
              <a:rPr lang="en-US" sz="2700" dirty="0" smtClean="0">
                <a:solidFill>
                  <a:srgbClr val="336699"/>
                </a:solidFill>
              </a:rPr>
              <a:t>1965</a:t>
            </a:r>
            <a:r>
              <a:rPr lang="en-US" sz="2700" dirty="0" smtClean="0">
                <a:solidFill>
                  <a:srgbClr val="336699"/>
                </a:solidFill>
                <a:latin typeface="Arial"/>
                <a:cs typeface="Arial"/>
              </a:rPr>
              <a:t>–</a:t>
            </a:r>
            <a:r>
              <a:rPr lang="en-US" sz="2700" dirty="0" smtClean="0">
                <a:solidFill>
                  <a:srgbClr val="336699"/>
                </a:solidFill>
              </a:rPr>
              <a:t>2012 (U.S.)</a:t>
            </a:r>
          </a:p>
        </p:txBody>
      </p:sp>
      <p:sp>
        <p:nvSpPr>
          <p:cNvPr id="66563" name="TextBox 6"/>
          <p:cNvSpPr txBox="1">
            <a:spLocks noChangeArrowheads="1"/>
          </p:cNvSpPr>
          <p:nvPr/>
        </p:nvSpPr>
        <p:spPr bwMode="auto">
          <a:xfrm rot="-5400000">
            <a:off x="-869000" y="3424238"/>
            <a:ext cx="24463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200" dirty="0">
                <a:solidFill>
                  <a:srgbClr val="000000"/>
                </a:solidFill>
              </a:rPr>
              <a:t>1965 = 100</a:t>
            </a:r>
          </a:p>
        </p:txBody>
      </p:sp>
      <p:sp>
        <p:nvSpPr>
          <p:cNvPr id="66564" name="TextBox 7"/>
          <p:cNvSpPr txBox="1">
            <a:spLocks noChangeArrowheads="1"/>
          </p:cNvSpPr>
          <p:nvPr/>
        </p:nvSpPr>
        <p:spPr bwMode="auto">
          <a:xfrm rot="5400000">
            <a:off x="6425407" y="3682206"/>
            <a:ext cx="4699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dirty="0">
                <a:solidFill>
                  <a:srgbClr val="000000"/>
                </a:solidFill>
              </a:rPr>
              <a:t>Hourly wage in May </a:t>
            </a:r>
            <a:r>
              <a:rPr lang="en-US" sz="2200" dirty="0" smtClean="0">
                <a:solidFill>
                  <a:srgbClr val="000000"/>
                </a:solidFill>
              </a:rPr>
              <a:t>2012 </a:t>
            </a:r>
            <a:r>
              <a:rPr lang="en-US" sz="2200" dirty="0">
                <a:solidFill>
                  <a:srgbClr val="000000"/>
                </a:solidFill>
              </a:rPr>
              <a:t>dollars</a:t>
            </a:r>
          </a:p>
        </p:txBody>
      </p:sp>
      <p:sp>
        <p:nvSpPr>
          <p:cNvPr id="66565" name="AutoShape 7"/>
          <p:cNvSpPr>
            <a:spLocks noChangeAspect="1" noChangeArrowheads="1" noTextEdit="1"/>
          </p:cNvSpPr>
          <p:nvPr/>
        </p:nvSpPr>
        <p:spPr bwMode="auto">
          <a:xfrm>
            <a:off x="723900" y="1119188"/>
            <a:ext cx="7807325"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graphicFrame>
        <p:nvGraphicFramePr>
          <p:cNvPr id="45" name="Chart 44"/>
          <p:cNvGraphicFramePr>
            <a:graphicFrameLocks noGrp="1"/>
          </p:cNvGraphicFramePr>
          <p:nvPr>
            <p:extLst>
              <p:ext uri="{D42A27DB-BD31-4B8C-83A1-F6EECF244321}">
                <p14:modId xmlns:p14="http://schemas.microsoft.com/office/powerpoint/2010/main" val="498223437"/>
              </p:ext>
            </p:extLst>
          </p:nvPr>
        </p:nvGraphicFramePr>
        <p:xfrm>
          <a:off x="628651" y="1223741"/>
          <a:ext cx="8182578" cy="545667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55"/>
          <p:cNvSpPr txBox="1">
            <a:spLocks noChangeArrowheads="1"/>
          </p:cNvSpPr>
          <p:nvPr/>
        </p:nvSpPr>
        <p:spPr bwMode="auto">
          <a:xfrm>
            <a:off x="2947829" y="1310438"/>
            <a:ext cx="44433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sz="2400" i="1" dirty="0">
                <a:solidFill>
                  <a:srgbClr val="006600"/>
                </a:solidFill>
              </a:rPr>
              <a:t>Real average hourly earnings in </a:t>
            </a:r>
            <a:r>
              <a:rPr lang="en-US" sz="2400" i="1" dirty="0" smtClean="0">
                <a:solidFill>
                  <a:srgbClr val="006600"/>
                </a:solidFill>
              </a:rPr>
              <a:t>2012 </a:t>
            </a:r>
            <a:r>
              <a:rPr lang="en-US" sz="2400" i="1" dirty="0">
                <a:solidFill>
                  <a:srgbClr val="006600"/>
                </a:solidFill>
              </a:rPr>
              <a:t>dollars, right scale</a:t>
            </a:r>
          </a:p>
        </p:txBody>
      </p:sp>
      <p:sp>
        <p:nvSpPr>
          <p:cNvPr id="8" name="TextBox 54"/>
          <p:cNvSpPr txBox="1">
            <a:spLocks noChangeArrowheads="1"/>
          </p:cNvSpPr>
          <p:nvPr/>
        </p:nvSpPr>
        <p:spPr bwMode="auto">
          <a:xfrm>
            <a:off x="4773745" y="3929200"/>
            <a:ext cx="2795578" cy="120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sz="2400" i="1" dirty="0">
                <a:solidFill>
                  <a:srgbClr val="0000FF"/>
                </a:solidFill>
              </a:rPr>
              <a:t>Nominal average </a:t>
            </a:r>
            <a:br>
              <a:rPr lang="en-US" sz="2400" i="1" dirty="0">
                <a:solidFill>
                  <a:srgbClr val="0000FF"/>
                </a:solidFill>
              </a:rPr>
            </a:br>
            <a:r>
              <a:rPr lang="en-US" sz="2400" i="1" dirty="0">
                <a:solidFill>
                  <a:srgbClr val="0000FF"/>
                </a:solidFill>
              </a:rPr>
              <a:t>hourly earnings, (1965 = 100)</a:t>
            </a:r>
          </a:p>
        </p:txBody>
      </p:sp>
      <p:sp>
        <p:nvSpPr>
          <p:cNvPr id="9" name="TextBox 53"/>
          <p:cNvSpPr txBox="1">
            <a:spLocks noChangeArrowheads="1"/>
          </p:cNvSpPr>
          <p:nvPr/>
        </p:nvSpPr>
        <p:spPr bwMode="auto">
          <a:xfrm>
            <a:off x="1973121" y="5548528"/>
            <a:ext cx="27887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sz="2400" i="1" dirty="0">
                <a:solidFill>
                  <a:srgbClr val="FF0000"/>
                </a:solidFill>
              </a:rPr>
              <a:t>CPI </a:t>
            </a:r>
            <a:r>
              <a:rPr lang="en-US" sz="2400" i="1" dirty="0" smtClean="0">
                <a:solidFill>
                  <a:srgbClr val="FF0000"/>
                </a:solidFill>
              </a:rPr>
              <a:t>(</a:t>
            </a:r>
            <a:r>
              <a:rPr lang="en-US" sz="2400" i="1" dirty="0">
                <a:solidFill>
                  <a:srgbClr val="FF0000"/>
                </a:solidFill>
              </a:rPr>
              <a:t>1965 = 100)</a:t>
            </a:r>
          </a:p>
        </p:txBody>
      </p:sp>
    </p:spTree>
    <p:extLst>
      <p:ext uri="{BB962C8B-B14F-4D97-AF65-F5344CB8AC3E}">
        <p14:creationId xmlns:p14="http://schemas.microsoft.com/office/powerpoint/2010/main" val="31225594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graphicEl>
                                              <a:chart seriesIdx="0" categoryIdx="-4" bldStep="series"/>
                                            </p:graphicEl>
                                          </p:spTgt>
                                        </p:tgtEl>
                                        <p:attrNameLst>
                                          <p:attrName>style.visibility</p:attrName>
                                        </p:attrNameLst>
                                      </p:cBhvr>
                                      <p:to>
                                        <p:strVal val="visible"/>
                                      </p:to>
                                    </p:set>
                                    <p:animEffect transition="in" filter="wipe(left)">
                                      <p:cBhvr>
                                        <p:cTn id="7" dur="500"/>
                                        <p:tgtEl>
                                          <p:spTgt spid="45">
                                            <p:graphicEl>
                                              <a:chart seriesIdx="0" categoryIdx="-4" bldStep="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5">
                                            <p:graphicEl>
                                              <a:chart seriesIdx="1" categoryIdx="-4" bldStep="series"/>
                                            </p:graphicEl>
                                          </p:spTgt>
                                        </p:tgtEl>
                                        <p:attrNameLst>
                                          <p:attrName>style.visibility</p:attrName>
                                        </p:attrNameLst>
                                      </p:cBhvr>
                                      <p:to>
                                        <p:strVal val="visible"/>
                                      </p:to>
                                    </p:set>
                                    <p:animEffect transition="in" filter="wipe(left)">
                                      <p:cBhvr>
                                        <p:cTn id="15" dur="500"/>
                                        <p:tgtEl>
                                          <p:spTgt spid="45">
                                            <p:graphicEl>
                                              <a:chart seriesIdx="1" categoryIdx="-4" bldStep="series"/>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5">
                                            <p:graphicEl>
                                              <a:chart seriesIdx="2" categoryIdx="-4" bldStep="series"/>
                                            </p:graphicEl>
                                          </p:spTgt>
                                        </p:tgtEl>
                                        <p:attrNameLst>
                                          <p:attrName>style.visibility</p:attrName>
                                        </p:attrNameLst>
                                      </p:cBhvr>
                                      <p:to>
                                        <p:strVal val="visible"/>
                                      </p:to>
                                    </p:set>
                                    <p:animEffect transition="in" filter="wipe(left)">
                                      <p:cBhvr>
                                        <p:cTn id="23" dur="500"/>
                                        <p:tgtEl>
                                          <p:spTgt spid="45">
                                            <p:graphicEl>
                                              <a:chart seriesIdx="2" categoryIdx="-4" bldStep="series"/>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p:bldSub>
          <a:bldChart bld="series" animBg="0"/>
        </p:bldSub>
      </p:bldGraphic>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The classical view of inflation</a:t>
            </a:r>
          </a:p>
        </p:txBody>
      </p:sp>
      <p:sp>
        <p:nvSpPr>
          <p:cNvPr id="67587" name="Rectangle 3"/>
          <p:cNvSpPr>
            <a:spLocks noGrp="1" noChangeArrowheads="1"/>
          </p:cNvSpPr>
          <p:nvPr>
            <p:ph type="body" idx="1"/>
          </p:nvPr>
        </p:nvSpPr>
        <p:spPr>
          <a:xfrm>
            <a:off x="479425" y="1589088"/>
            <a:ext cx="8123238" cy="1557337"/>
          </a:xfrm>
        </p:spPr>
        <p:txBody>
          <a:bodyPr/>
          <a:lstStyle/>
          <a:p>
            <a:pPr eaLnBrk="1" hangingPunct="1"/>
            <a:r>
              <a:rPr lang="en-US" i="1" smtClean="0"/>
              <a:t>The classical view:  </a:t>
            </a:r>
            <a:br>
              <a:rPr lang="en-US" i="1" smtClean="0"/>
            </a:br>
            <a:r>
              <a:rPr lang="en-US" smtClean="0"/>
              <a:t>A change in the price level is merely a change in the units of measurement.</a:t>
            </a:r>
          </a:p>
        </p:txBody>
      </p:sp>
      <p:sp>
        <p:nvSpPr>
          <p:cNvPr id="124932" name="Rectangle 4"/>
          <p:cNvSpPr>
            <a:spLocks noChangeArrowheads="1"/>
          </p:cNvSpPr>
          <p:nvPr/>
        </p:nvSpPr>
        <p:spPr bwMode="auto">
          <a:xfrm>
            <a:off x="1871663" y="3390900"/>
            <a:ext cx="51816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3100" i="1"/>
              <a:t>Then, why is inflation </a:t>
            </a:r>
            <a:br>
              <a:rPr lang="en-US" sz="3100" i="1"/>
            </a:br>
            <a:r>
              <a:rPr lang="en-US" sz="3100" i="1"/>
              <a:t>a social problem?</a:t>
            </a:r>
          </a:p>
        </p:txBody>
      </p:sp>
    </p:spTree>
    <p:extLst>
      <p:ext uri="{BB962C8B-B14F-4D97-AF65-F5344CB8AC3E}">
        <p14:creationId xmlns:p14="http://schemas.microsoft.com/office/powerpoint/2010/main" val="32864275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fade">
                                      <p:cBhvr>
                                        <p:cTn id="7"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The social costs of inflation</a:t>
            </a:r>
          </a:p>
        </p:txBody>
      </p:sp>
      <p:sp>
        <p:nvSpPr>
          <p:cNvPr id="68611" name="Rectangle 3"/>
          <p:cNvSpPr>
            <a:spLocks noGrp="1" noChangeArrowheads="1"/>
          </p:cNvSpPr>
          <p:nvPr>
            <p:ph type="body" idx="1"/>
          </p:nvPr>
        </p:nvSpPr>
        <p:spPr>
          <a:xfrm>
            <a:off x="573088" y="1519238"/>
            <a:ext cx="7399337" cy="3189287"/>
          </a:xfrm>
        </p:spPr>
        <p:txBody>
          <a:bodyPr/>
          <a:lstStyle/>
          <a:p>
            <a:pPr marL="461963" indent="-461963" eaLnBrk="1" hangingPunct="1">
              <a:buFont typeface="Wingdings" pitchFamily="2" charset="2"/>
              <a:buNone/>
            </a:pPr>
            <a:r>
              <a:rPr lang="en-US" smtClean="0"/>
              <a:t>…fall into two categories:</a:t>
            </a:r>
          </a:p>
          <a:p>
            <a:pPr marL="461963" indent="-461963" eaLnBrk="1" hangingPunct="1">
              <a:buFont typeface="Wingdings" pitchFamily="2" charset="2"/>
              <a:buNone/>
            </a:pPr>
            <a:r>
              <a:rPr lang="en-US" sz="2500" b="1" smtClean="0">
                <a:solidFill>
                  <a:srgbClr val="CC6600"/>
                </a:solidFill>
              </a:rPr>
              <a:t>1. 	</a:t>
            </a:r>
            <a:r>
              <a:rPr lang="en-US" smtClean="0"/>
              <a:t>costs when inflation is expected</a:t>
            </a:r>
          </a:p>
          <a:p>
            <a:pPr marL="461963" indent="-461963" eaLnBrk="1" hangingPunct="1">
              <a:buFont typeface="Wingdings" pitchFamily="2" charset="2"/>
              <a:buNone/>
            </a:pPr>
            <a:r>
              <a:rPr lang="en-US" sz="2500" b="1" smtClean="0">
                <a:solidFill>
                  <a:srgbClr val="CC6600"/>
                </a:solidFill>
              </a:rPr>
              <a:t>2. 	</a:t>
            </a:r>
            <a:r>
              <a:rPr lang="en-US" smtClean="0"/>
              <a:t>costs when inflation is different than people had expected  </a:t>
            </a:r>
          </a:p>
        </p:txBody>
      </p:sp>
    </p:spTree>
    <p:extLst>
      <p:ext uri="{BB962C8B-B14F-4D97-AF65-F5344CB8AC3E}">
        <p14:creationId xmlns:p14="http://schemas.microsoft.com/office/powerpoint/2010/main" val="970954336"/>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lnSpc>
                <a:spcPct val="100000"/>
              </a:lnSpc>
            </a:pPr>
            <a:r>
              <a:rPr lang="en-US" sz="2900" smtClean="0"/>
              <a:t>The costs of expected inflation:  </a:t>
            </a:r>
            <a:br>
              <a:rPr lang="en-US" sz="2900" smtClean="0"/>
            </a:br>
            <a:r>
              <a:rPr lang="en-US" sz="2500" smtClean="0">
                <a:solidFill>
                  <a:srgbClr val="990033"/>
                </a:solidFill>
              </a:rPr>
              <a:t>1.</a:t>
            </a:r>
            <a:r>
              <a:rPr lang="en-US" sz="2900" smtClean="0">
                <a:solidFill>
                  <a:srgbClr val="990033"/>
                </a:solidFill>
              </a:rPr>
              <a:t> Shoeleather cost</a:t>
            </a:r>
          </a:p>
        </p:txBody>
      </p:sp>
      <p:sp>
        <p:nvSpPr>
          <p:cNvPr id="129027" name="Rectangle 3"/>
          <p:cNvSpPr>
            <a:spLocks noGrp="1" noChangeArrowheads="1"/>
          </p:cNvSpPr>
          <p:nvPr>
            <p:ph type="body" idx="1"/>
          </p:nvPr>
        </p:nvSpPr>
        <p:spPr>
          <a:xfrm>
            <a:off x="492125" y="1389063"/>
            <a:ext cx="7772400" cy="4921250"/>
          </a:xfrm>
        </p:spPr>
        <p:txBody>
          <a:bodyPr/>
          <a:lstStyle/>
          <a:p>
            <a:pPr eaLnBrk="1" hangingPunct="1"/>
            <a:r>
              <a:rPr lang="en-US" sz="2700" smtClean="0">
                <a:sym typeface="Symbol" pitchFamily="18" charset="2"/>
              </a:rPr>
              <a:t>def:  the costs and inconveniences of reducing money balances to avoid the inflation tax.</a:t>
            </a:r>
            <a:endParaRPr lang="en-US" sz="2700" smtClean="0"/>
          </a:p>
          <a:p>
            <a:pPr eaLnBrk="1" hangingPunct="1"/>
            <a:r>
              <a:rPr lang="en-US" sz="2700" smtClean="0">
                <a:sym typeface="Symbol" pitchFamily="18" charset="2"/>
              </a:rPr>
              <a:t></a:t>
            </a:r>
            <a:r>
              <a:rPr lang="en-US" sz="2700" b="1" i="1" smtClean="0">
                <a:sym typeface="Symbol" pitchFamily="18" charset="2"/>
              </a:rPr>
              <a:t></a:t>
            </a:r>
            <a:r>
              <a:rPr lang="en-US" sz="2700" smtClean="0">
                <a:sym typeface="Symbol" pitchFamily="18" charset="2"/>
              </a:rPr>
              <a:t>    </a:t>
            </a:r>
            <a:r>
              <a:rPr lang="en-US" sz="2700" b="1" i="1" smtClean="0">
                <a:latin typeface="Times New Roman" pitchFamily="18" charset="0"/>
                <a:sym typeface="Symbol" pitchFamily="18" charset="2"/>
              </a:rPr>
              <a:t>i</a:t>
            </a:r>
            <a:r>
              <a:rPr lang="en-US" sz="2700" smtClean="0">
                <a:sym typeface="Symbol" pitchFamily="18" charset="2"/>
              </a:rPr>
              <a:t>  </a:t>
            </a:r>
          </a:p>
          <a:p>
            <a:pPr eaLnBrk="1" hangingPunct="1">
              <a:buFont typeface="Wingdings" pitchFamily="2" charset="2"/>
              <a:buNone/>
            </a:pPr>
            <a:r>
              <a:rPr lang="en-US" sz="2700" smtClean="0">
                <a:sym typeface="Symbol" pitchFamily="18" charset="2"/>
              </a:rPr>
              <a:t>		   real money balances</a:t>
            </a:r>
          </a:p>
          <a:p>
            <a:pPr eaLnBrk="1" hangingPunct="1"/>
            <a:r>
              <a:rPr lang="en-US" sz="2700" smtClean="0"/>
              <a:t>Remember:  In long run, inflation does not </a:t>
            </a:r>
            <a:br>
              <a:rPr lang="en-US" sz="2700" smtClean="0"/>
            </a:br>
            <a:r>
              <a:rPr lang="en-US" sz="2700" smtClean="0"/>
              <a:t>affect real income or real spending.</a:t>
            </a:r>
          </a:p>
          <a:p>
            <a:pPr eaLnBrk="1" hangingPunct="1"/>
            <a:r>
              <a:rPr lang="en-US" sz="2700" smtClean="0">
                <a:sym typeface="Symbol" pitchFamily="18" charset="2"/>
              </a:rPr>
              <a:t>So, same monthly spending but lower average money holdings means more frequent trips to the bank to withdraw smaller amounts of cash. </a:t>
            </a:r>
          </a:p>
        </p:txBody>
      </p:sp>
    </p:spTree>
    <p:extLst>
      <p:ext uri="{BB962C8B-B14F-4D97-AF65-F5344CB8AC3E}">
        <p14:creationId xmlns:p14="http://schemas.microsoft.com/office/powerpoint/2010/main" val="2678885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wipe(left)">
                                      <p:cBhvr>
                                        <p:cTn id="7" dur="5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wipe(left)">
                                      <p:cBhvr>
                                        <p:cTn id="12" dur="500"/>
                                        <p:tgtEl>
                                          <p:spTgt spid="129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027">
                                            <p:txEl>
                                              <p:pRg st="2" end="2"/>
                                            </p:txEl>
                                          </p:spTgt>
                                        </p:tgtEl>
                                        <p:attrNameLst>
                                          <p:attrName>style.visibility</p:attrName>
                                        </p:attrNameLst>
                                      </p:cBhvr>
                                      <p:to>
                                        <p:strVal val="visible"/>
                                      </p:to>
                                    </p:set>
                                    <p:animEffect transition="in" filter="wipe(left)">
                                      <p:cBhvr>
                                        <p:cTn id="17" dur="500"/>
                                        <p:tgtEl>
                                          <p:spTgt spid="129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027">
                                            <p:txEl>
                                              <p:pRg st="3" end="3"/>
                                            </p:txEl>
                                          </p:spTgt>
                                        </p:tgtEl>
                                        <p:attrNameLst>
                                          <p:attrName>style.visibility</p:attrName>
                                        </p:attrNameLst>
                                      </p:cBhvr>
                                      <p:to>
                                        <p:strVal val="visible"/>
                                      </p:to>
                                    </p:set>
                                    <p:animEffect transition="in" filter="wipe(left)">
                                      <p:cBhvr>
                                        <p:cTn id="22" dur="500"/>
                                        <p:tgtEl>
                                          <p:spTgt spid="1290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9027">
                                            <p:txEl>
                                              <p:pRg st="4" end="4"/>
                                            </p:txEl>
                                          </p:spTgt>
                                        </p:tgtEl>
                                        <p:attrNameLst>
                                          <p:attrName>style.visibility</p:attrName>
                                        </p:attrNameLst>
                                      </p:cBhvr>
                                      <p:to>
                                        <p:strVal val="visible"/>
                                      </p:to>
                                    </p:set>
                                    <p:animEffect transition="in" filter="wipe(left)">
                                      <p:cBhvr>
                                        <p:cTn id="27" dur="500"/>
                                        <p:tgtEl>
                                          <p:spTgt spid="129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lnSpc>
                <a:spcPct val="100000"/>
              </a:lnSpc>
            </a:pPr>
            <a:r>
              <a:rPr lang="en-US" sz="2900" smtClean="0"/>
              <a:t>The costs of expected inflation:  </a:t>
            </a:r>
            <a:br>
              <a:rPr lang="en-US" sz="2900" smtClean="0"/>
            </a:br>
            <a:r>
              <a:rPr lang="en-US" sz="2900" smtClean="0"/>
              <a:t> </a:t>
            </a:r>
            <a:r>
              <a:rPr lang="en-US" sz="2500" smtClean="0">
                <a:solidFill>
                  <a:srgbClr val="990033"/>
                </a:solidFill>
              </a:rPr>
              <a:t>2.</a:t>
            </a:r>
            <a:r>
              <a:rPr lang="en-US" sz="2900" smtClean="0">
                <a:solidFill>
                  <a:srgbClr val="990033"/>
                </a:solidFill>
              </a:rPr>
              <a:t> Menu costs</a:t>
            </a:r>
          </a:p>
        </p:txBody>
      </p:sp>
      <p:sp>
        <p:nvSpPr>
          <p:cNvPr id="131075" name="Rectangle 3"/>
          <p:cNvSpPr>
            <a:spLocks noGrp="1" noChangeArrowheads="1"/>
          </p:cNvSpPr>
          <p:nvPr>
            <p:ph type="body" idx="1"/>
          </p:nvPr>
        </p:nvSpPr>
        <p:spPr>
          <a:xfrm>
            <a:off x="450850" y="1481138"/>
            <a:ext cx="7467600" cy="4724400"/>
          </a:xfrm>
        </p:spPr>
        <p:txBody>
          <a:bodyPr/>
          <a:lstStyle/>
          <a:p>
            <a:pPr eaLnBrk="1" hangingPunct="1"/>
            <a:r>
              <a:rPr lang="en-US" sz="2600" dirty="0" err="1" smtClean="0">
                <a:sym typeface="Symbol" pitchFamily="18" charset="2"/>
              </a:rPr>
              <a:t>def</a:t>
            </a:r>
            <a:r>
              <a:rPr lang="en-US" sz="2600" dirty="0" smtClean="0">
                <a:sym typeface="Symbol" pitchFamily="18" charset="2"/>
              </a:rPr>
              <a:t>:  The costs of changing prices.</a:t>
            </a:r>
          </a:p>
          <a:p>
            <a:pPr eaLnBrk="1" hangingPunct="1">
              <a:spcBef>
                <a:spcPct val="50000"/>
              </a:spcBef>
            </a:pPr>
            <a:r>
              <a:rPr lang="en-US" sz="2600" dirty="0" smtClean="0">
                <a:sym typeface="Symbol" pitchFamily="18" charset="2"/>
              </a:rPr>
              <a:t>Examples:</a:t>
            </a:r>
          </a:p>
          <a:p>
            <a:pPr lvl="1" eaLnBrk="1" hangingPunct="1">
              <a:lnSpc>
                <a:spcPct val="105000"/>
              </a:lnSpc>
              <a:buClr>
                <a:srgbClr val="339933"/>
              </a:buClr>
              <a:buSzTx/>
            </a:pPr>
            <a:r>
              <a:rPr lang="en-US" sz="2600" dirty="0" smtClean="0"/>
              <a:t>cost of printing new menus</a:t>
            </a:r>
          </a:p>
          <a:p>
            <a:pPr lvl="1" eaLnBrk="1" hangingPunct="1">
              <a:lnSpc>
                <a:spcPct val="105000"/>
              </a:lnSpc>
              <a:buClr>
                <a:srgbClr val="339933"/>
              </a:buClr>
              <a:buSzTx/>
            </a:pPr>
            <a:r>
              <a:rPr lang="en-US" sz="2600" dirty="0" smtClean="0"/>
              <a:t>cost of printing &amp; mailing new catalogs</a:t>
            </a:r>
          </a:p>
          <a:p>
            <a:pPr eaLnBrk="1" hangingPunct="1">
              <a:spcBef>
                <a:spcPct val="55000"/>
              </a:spcBef>
            </a:pPr>
            <a:r>
              <a:rPr lang="en-US" sz="2600" dirty="0" smtClean="0">
                <a:sym typeface="Symbol" pitchFamily="18" charset="2"/>
              </a:rPr>
              <a:t>The higher is inflation, the more frequently firms must change their prices and incur these costs. </a:t>
            </a:r>
            <a:endParaRPr lang="en-US" sz="2600" dirty="0" smtClean="0">
              <a:sym typeface="Symbol" pitchFamily="18" charset="2"/>
            </a:endParaRPr>
          </a:p>
          <a:p>
            <a:pPr eaLnBrk="1" hangingPunct="1">
              <a:spcBef>
                <a:spcPct val="55000"/>
              </a:spcBef>
            </a:pPr>
            <a:r>
              <a:rPr lang="en-US" sz="2600" dirty="0" smtClean="0">
                <a:sym typeface="Symbol" pitchFamily="18" charset="2"/>
              </a:rPr>
              <a:t>Example: Moscow in the early 1990s: stores give values in $ to avoid excessive menu costs</a:t>
            </a:r>
            <a:r>
              <a:rPr lang="en-US" sz="2600" dirty="0" smtClean="0">
                <a:sym typeface="Symbol" pitchFamily="18" charset="2"/>
              </a:rPr>
              <a:t>   </a:t>
            </a:r>
            <a:endParaRPr lang="en-US" sz="2600" dirty="0" smtClean="0">
              <a:sym typeface="Symbol" pitchFamily="18" charset="2"/>
            </a:endParaRPr>
          </a:p>
          <a:p>
            <a:pPr lvl="1" eaLnBrk="1" hangingPunct="1">
              <a:lnSpc>
                <a:spcPct val="105000"/>
              </a:lnSpc>
              <a:buClr>
                <a:srgbClr val="0066CC"/>
              </a:buClr>
              <a:buSzTx/>
              <a:buFont typeface="Wingdings" pitchFamily="2" charset="2"/>
              <a:buNone/>
            </a:pPr>
            <a:endParaRPr lang="en-US" sz="2800" dirty="0" smtClean="0"/>
          </a:p>
        </p:txBody>
      </p:sp>
    </p:spTree>
    <p:extLst>
      <p:ext uri="{BB962C8B-B14F-4D97-AF65-F5344CB8AC3E}">
        <p14:creationId xmlns:p14="http://schemas.microsoft.com/office/powerpoint/2010/main" val="33889020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wipe(left)">
                                      <p:cBhvr>
                                        <p:cTn id="7" dur="500"/>
                                        <p:tgtEl>
                                          <p:spTgt spid="13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wipe(left)">
                                      <p:cBhvr>
                                        <p:cTn id="12" dur="500"/>
                                        <p:tgtEl>
                                          <p:spTgt spid="131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wipe(left)">
                                      <p:cBhvr>
                                        <p:cTn id="17" dur="500"/>
                                        <p:tgtEl>
                                          <p:spTgt spid="131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1075">
                                            <p:txEl>
                                              <p:pRg st="3" end="3"/>
                                            </p:txEl>
                                          </p:spTgt>
                                        </p:tgtEl>
                                        <p:attrNameLst>
                                          <p:attrName>style.visibility</p:attrName>
                                        </p:attrNameLst>
                                      </p:cBhvr>
                                      <p:to>
                                        <p:strVal val="visible"/>
                                      </p:to>
                                    </p:set>
                                    <p:animEffect transition="in" filter="wipe(left)">
                                      <p:cBhvr>
                                        <p:cTn id="22" dur="500"/>
                                        <p:tgtEl>
                                          <p:spTgt spid="131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1075">
                                            <p:txEl>
                                              <p:pRg st="4" end="4"/>
                                            </p:txEl>
                                          </p:spTgt>
                                        </p:tgtEl>
                                        <p:attrNameLst>
                                          <p:attrName>style.visibility</p:attrName>
                                        </p:attrNameLst>
                                      </p:cBhvr>
                                      <p:to>
                                        <p:strVal val="visible"/>
                                      </p:to>
                                    </p:set>
                                    <p:animEffect transition="in" filter="wipe(left)">
                                      <p:cBhvr>
                                        <p:cTn id="27" dur="500"/>
                                        <p:tgtEl>
                                          <p:spTgt spid="131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1075">
                                            <p:txEl>
                                              <p:pRg st="5" end="5"/>
                                            </p:txEl>
                                          </p:spTgt>
                                        </p:tgtEl>
                                        <p:attrNameLst>
                                          <p:attrName>style.visibility</p:attrName>
                                        </p:attrNameLst>
                                      </p:cBhvr>
                                      <p:to>
                                        <p:strVal val="visible"/>
                                      </p:to>
                                    </p:set>
                                    <p:animEffect transition="in" filter="wipe(left)">
                                      <p:cBhvr>
                                        <p:cTn id="32" dur="500"/>
                                        <p:tgtEl>
                                          <p:spTgt spid="131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lnSpc>
                <a:spcPct val="100000"/>
              </a:lnSpc>
            </a:pPr>
            <a:r>
              <a:rPr lang="en-US" sz="2900" smtClean="0"/>
              <a:t>The costs of expected inflation:  </a:t>
            </a:r>
            <a:br>
              <a:rPr lang="en-US" sz="2900" smtClean="0"/>
            </a:br>
            <a:r>
              <a:rPr lang="en-US" sz="2500" smtClean="0">
                <a:solidFill>
                  <a:srgbClr val="990033"/>
                </a:solidFill>
              </a:rPr>
              <a:t>3.</a:t>
            </a:r>
            <a:r>
              <a:rPr lang="en-US" sz="2900" smtClean="0">
                <a:solidFill>
                  <a:srgbClr val="990033"/>
                </a:solidFill>
              </a:rPr>
              <a:t> Relative price distortions</a:t>
            </a:r>
          </a:p>
        </p:txBody>
      </p:sp>
      <p:sp>
        <p:nvSpPr>
          <p:cNvPr id="133123" name="Rectangle 3"/>
          <p:cNvSpPr>
            <a:spLocks noGrp="1" noChangeArrowheads="1"/>
          </p:cNvSpPr>
          <p:nvPr>
            <p:ph type="body" idx="1"/>
          </p:nvPr>
        </p:nvSpPr>
        <p:spPr>
          <a:xfrm>
            <a:off x="433388" y="1366838"/>
            <a:ext cx="8510587" cy="5105400"/>
          </a:xfrm>
        </p:spPr>
        <p:txBody>
          <a:bodyPr/>
          <a:lstStyle/>
          <a:p>
            <a:pPr eaLnBrk="1" hangingPunct="1"/>
            <a:r>
              <a:rPr lang="en-US" sz="2700" smtClean="0"/>
              <a:t>Firms facing menu costs change prices infrequently.</a:t>
            </a:r>
          </a:p>
          <a:p>
            <a:pPr eaLnBrk="1" hangingPunct="1"/>
            <a:r>
              <a:rPr lang="en-US" sz="2700" smtClean="0"/>
              <a:t>Example:  </a:t>
            </a:r>
            <a:br>
              <a:rPr lang="en-US" sz="2700" smtClean="0"/>
            </a:br>
            <a:r>
              <a:rPr lang="en-US" sz="2700" smtClean="0"/>
              <a:t>A firm issues new catalog each January.  </a:t>
            </a:r>
            <a:br>
              <a:rPr lang="en-US" sz="2700" smtClean="0"/>
            </a:br>
            <a:r>
              <a:rPr lang="en-US" sz="2700" smtClean="0"/>
              <a:t>As the general price level rises throughout the year, the firm’s relative price will fall. </a:t>
            </a:r>
          </a:p>
          <a:p>
            <a:pPr eaLnBrk="1" hangingPunct="1"/>
            <a:r>
              <a:rPr lang="en-US" sz="2700" smtClean="0"/>
              <a:t>Different firms change their prices at different times, leading to relative price distortions…</a:t>
            </a:r>
          </a:p>
          <a:p>
            <a:pPr eaLnBrk="1" hangingPunct="1">
              <a:spcBef>
                <a:spcPct val="20000"/>
              </a:spcBef>
              <a:buClr>
                <a:srgbClr val="0066CC"/>
              </a:buClr>
              <a:buFont typeface="Wingdings" pitchFamily="2" charset="2"/>
              <a:buNone/>
            </a:pPr>
            <a:r>
              <a:rPr lang="en-US" sz="2700" smtClean="0"/>
              <a:t>	…causing microeconomic inefficiencies </a:t>
            </a:r>
            <a:br>
              <a:rPr lang="en-US" sz="2700" smtClean="0"/>
            </a:br>
            <a:r>
              <a:rPr lang="en-US" sz="2700" smtClean="0"/>
              <a:t>in the allocation of resources.  </a:t>
            </a:r>
          </a:p>
        </p:txBody>
      </p:sp>
    </p:spTree>
    <p:extLst>
      <p:ext uri="{BB962C8B-B14F-4D97-AF65-F5344CB8AC3E}">
        <p14:creationId xmlns:p14="http://schemas.microsoft.com/office/powerpoint/2010/main" val="11211672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wipe(left)">
                                      <p:cBhvr>
                                        <p:cTn id="7" dur="500"/>
                                        <p:tgtEl>
                                          <p:spTgt spid="133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wipe(left)">
                                      <p:cBhvr>
                                        <p:cTn id="12" dur="500"/>
                                        <p:tgtEl>
                                          <p:spTgt spid="133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wipe(left)">
                                      <p:cBhvr>
                                        <p:cTn id="17" dur="500"/>
                                        <p:tgtEl>
                                          <p:spTgt spid="133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23">
                                            <p:txEl>
                                              <p:pRg st="3" end="3"/>
                                            </p:txEl>
                                          </p:spTgt>
                                        </p:tgtEl>
                                        <p:attrNameLst>
                                          <p:attrName>style.visibility</p:attrName>
                                        </p:attrNameLst>
                                      </p:cBhvr>
                                      <p:to>
                                        <p:strVal val="visible"/>
                                      </p:to>
                                    </p:set>
                                    <p:animEffect transition="in" filter="wipe(left)">
                                      <p:cBhvr>
                                        <p:cTn id="22" dur="500"/>
                                        <p:tgtEl>
                                          <p:spTgt spid="133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lnSpc>
                <a:spcPct val="100000"/>
              </a:lnSpc>
            </a:pPr>
            <a:r>
              <a:rPr lang="en-US" sz="2900" smtClean="0"/>
              <a:t>The costs of expected inflation:  </a:t>
            </a:r>
            <a:br>
              <a:rPr lang="en-US" sz="2900" smtClean="0"/>
            </a:br>
            <a:r>
              <a:rPr lang="en-US" sz="2900" smtClean="0"/>
              <a:t> </a:t>
            </a:r>
            <a:r>
              <a:rPr lang="en-US" sz="2500" smtClean="0">
                <a:solidFill>
                  <a:srgbClr val="990033"/>
                </a:solidFill>
              </a:rPr>
              <a:t>4.</a:t>
            </a:r>
            <a:r>
              <a:rPr lang="en-US" sz="2900" smtClean="0">
                <a:solidFill>
                  <a:srgbClr val="990033"/>
                </a:solidFill>
              </a:rPr>
              <a:t> Unfair tax treatment</a:t>
            </a:r>
          </a:p>
        </p:txBody>
      </p:sp>
      <p:sp>
        <p:nvSpPr>
          <p:cNvPr id="135171" name="Rectangle 3"/>
          <p:cNvSpPr>
            <a:spLocks noGrp="1" noChangeArrowheads="1"/>
          </p:cNvSpPr>
          <p:nvPr>
            <p:ph type="body" idx="1"/>
          </p:nvPr>
        </p:nvSpPr>
        <p:spPr>
          <a:xfrm>
            <a:off x="504825" y="1276350"/>
            <a:ext cx="7848600" cy="5105400"/>
          </a:xfrm>
        </p:spPr>
        <p:txBody>
          <a:bodyPr/>
          <a:lstStyle/>
          <a:p>
            <a:pPr marL="0" indent="0" eaLnBrk="1" hangingPunct="1">
              <a:spcBef>
                <a:spcPct val="10000"/>
              </a:spcBef>
              <a:buFont typeface="Wingdings" pitchFamily="2" charset="2"/>
              <a:buNone/>
            </a:pPr>
            <a:r>
              <a:rPr lang="en-US" sz="2700" dirty="0" smtClean="0">
                <a:sym typeface="Symbol" pitchFamily="18" charset="2"/>
              </a:rPr>
              <a:t>Some taxes are not adjusted to account for inflation, such as the capital gains tax.  </a:t>
            </a:r>
          </a:p>
          <a:p>
            <a:pPr marL="0" indent="0" eaLnBrk="1" hangingPunct="1">
              <a:spcBef>
                <a:spcPct val="30000"/>
              </a:spcBef>
              <a:buFont typeface="Wingdings" pitchFamily="2" charset="2"/>
              <a:buNone/>
            </a:pPr>
            <a:r>
              <a:rPr lang="en-US" sz="2700" dirty="0" smtClean="0">
                <a:sym typeface="Symbol" pitchFamily="18" charset="2"/>
              </a:rPr>
              <a:t>Example:</a:t>
            </a:r>
          </a:p>
          <a:p>
            <a:pPr marL="569913" lvl="1" indent="-341313" eaLnBrk="1" hangingPunct="1">
              <a:lnSpc>
                <a:spcPct val="105000"/>
              </a:lnSpc>
              <a:spcBef>
                <a:spcPct val="30000"/>
              </a:spcBef>
              <a:buClr>
                <a:srgbClr val="008080"/>
              </a:buClr>
            </a:pPr>
            <a:r>
              <a:rPr lang="en-US" dirty="0" smtClean="0">
                <a:sym typeface="Symbol" pitchFamily="18" charset="2"/>
              </a:rPr>
              <a:t>Jan 1:  you buy $10,000 worth of IBM stock</a:t>
            </a:r>
          </a:p>
          <a:p>
            <a:pPr marL="569913" lvl="1" indent="-341313" eaLnBrk="1" hangingPunct="1">
              <a:lnSpc>
                <a:spcPct val="105000"/>
              </a:lnSpc>
              <a:spcBef>
                <a:spcPct val="30000"/>
              </a:spcBef>
              <a:buClr>
                <a:srgbClr val="008080"/>
              </a:buClr>
            </a:pPr>
            <a:r>
              <a:rPr lang="en-US" dirty="0" smtClean="0">
                <a:sym typeface="Symbol" pitchFamily="18" charset="2"/>
              </a:rPr>
              <a:t>Dec 31:  you sell the stock for $11,000, </a:t>
            </a:r>
            <a:br>
              <a:rPr lang="en-US" dirty="0" smtClean="0">
                <a:sym typeface="Symbol" pitchFamily="18" charset="2"/>
              </a:rPr>
            </a:br>
            <a:r>
              <a:rPr lang="en-US" dirty="0" smtClean="0">
                <a:sym typeface="Symbol" pitchFamily="18" charset="2"/>
              </a:rPr>
              <a:t>so your nominal capital gain is $1,000 (10%). </a:t>
            </a:r>
          </a:p>
          <a:p>
            <a:pPr marL="569913" lvl="1" indent="-341313" eaLnBrk="1" hangingPunct="1">
              <a:lnSpc>
                <a:spcPct val="105000"/>
              </a:lnSpc>
              <a:spcBef>
                <a:spcPct val="30000"/>
              </a:spcBef>
              <a:buClr>
                <a:srgbClr val="008080"/>
              </a:buClr>
            </a:pPr>
            <a:r>
              <a:rPr lang="en-US" dirty="0" smtClean="0">
                <a:sym typeface="Symbol" pitchFamily="18" charset="2"/>
              </a:rPr>
              <a:t>Suppose </a:t>
            </a:r>
            <a:r>
              <a:rPr lang="en-US" b="1" i="1" dirty="0" smtClean="0">
                <a:sym typeface="Symbol" pitchFamily="18" charset="2"/>
              </a:rPr>
              <a:t></a:t>
            </a:r>
            <a:r>
              <a:rPr lang="en-US" dirty="0" smtClean="0">
                <a:sym typeface="Symbol" pitchFamily="18" charset="2"/>
              </a:rPr>
              <a:t> = 10% during the year.  </a:t>
            </a:r>
            <a:br>
              <a:rPr lang="en-US" dirty="0" smtClean="0">
                <a:sym typeface="Symbol" pitchFamily="18" charset="2"/>
              </a:rPr>
            </a:br>
            <a:r>
              <a:rPr lang="en-US" dirty="0" smtClean="0">
                <a:sym typeface="Symbol" pitchFamily="18" charset="2"/>
              </a:rPr>
              <a:t>Your real capital gain is $0.  </a:t>
            </a:r>
          </a:p>
          <a:p>
            <a:pPr marL="569913" lvl="1" indent="-341313" eaLnBrk="1" hangingPunct="1">
              <a:lnSpc>
                <a:spcPct val="105000"/>
              </a:lnSpc>
              <a:spcBef>
                <a:spcPct val="30000"/>
              </a:spcBef>
              <a:buClr>
                <a:srgbClr val="008080"/>
              </a:buClr>
            </a:pPr>
            <a:r>
              <a:rPr lang="en-US" dirty="0" smtClean="0">
                <a:sym typeface="Symbol" pitchFamily="18" charset="2"/>
              </a:rPr>
              <a:t>But the </a:t>
            </a:r>
            <a:r>
              <a:rPr lang="en-US" dirty="0" err="1" smtClean="0">
                <a:sym typeface="Symbol" pitchFamily="18" charset="2"/>
              </a:rPr>
              <a:t>govt</a:t>
            </a:r>
            <a:r>
              <a:rPr lang="en-US" dirty="0" smtClean="0">
                <a:sym typeface="Symbol" pitchFamily="18" charset="2"/>
              </a:rPr>
              <a:t> requires you to pay taxes on your $1,000 nominal gain!!</a:t>
            </a:r>
          </a:p>
        </p:txBody>
      </p:sp>
    </p:spTree>
    <p:extLst>
      <p:ext uri="{BB962C8B-B14F-4D97-AF65-F5344CB8AC3E}">
        <p14:creationId xmlns:p14="http://schemas.microsoft.com/office/powerpoint/2010/main" val="30091630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wipe(left)">
                                      <p:cBhvr>
                                        <p:cTn id="12" dur="5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wipe(left)">
                                      <p:cBhvr>
                                        <p:cTn id="17" dur="5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wipe(left)">
                                      <p:cBhvr>
                                        <p:cTn id="22" dur="500"/>
                                        <p:tgtEl>
                                          <p:spTgt spid="135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wipe(left)">
                                      <p:cBhvr>
                                        <p:cTn id="27" dur="500"/>
                                        <p:tgtEl>
                                          <p:spTgt spid="135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wipe(left)">
                                      <p:cBhvr>
                                        <p:cTn id="32" dur="500"/>
                                        <p:tgtEl>
                                          <p:spTgt spid="135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bldLvl="5"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lnSpc>
                <a:spcPct val="100000"/>
              </a:lnSpc>
            </a:pPr>
            <a:r>
              <a:rPr lang="en-US" sz="2900" smtClean="0"/>
              <a:t>The costs of expected inflation:  </a:t>
            </a:r>
            <a:br>
              <a:rPr lang="en-US" sz="2900" smtClean="0"/>
            </a:br>
            <a:r>
              <a:rPr lang="en-US" sz="2900" smtClean="0"/>
              <a:t> </a:t>
            </a:r>
            <a:r>
              <a:rPr lang="en-US" sz="2500" smtClean="0">
                <a:solidFill>
                  <a:srgbClr val="990033"/>
                </a:solidFill>
              </a:rPr>
              <a:t>5.</a:t>
            </a:r>
            <a:r>
              <a:rPr lang="en-US" sz="2900" smtClean="0">
                <a:solidFill>
                  <a:srgbClr val="990033"/>
                </a:solidFill>
              </a:rPr>
              <a:t> General inconvenience</a:t>
            </a:r>
          </a:p>
        </p:txBody>
      </p:sp>
      <p:sp>
        <p:nvSpPr>
          <p:cNvPr id="137219" name="Rectangle 3"/>
          <p:cNvSpPr>
            <a:spLocks noGrp="1" noChangeArrowheads="1"/>
          </p:cNvSpPr>
          <p:nvPr>
            <p:ph type="body" idx="1"/>
          </p:nvPr>
        </p:nvSpPr>
        <p:spPr>
          <a:xfrm>
            <a:off x="488950" y="1509713"/>
            <a:ext cx="7696200" cy="2819400"/>
          </a:xfrm>
        </p:spPr>
        <p:txBody>
          <a:bodyPr/>
          <a:lstStyle/>
          <a:p>
            <a:pPr eaLnBrk="1" hangingPunct="1"/>
            <a:r>
              <a:rPr lang="en-US" smtClean="0">
                <a:sym typeface="Symbol" pitchFamily="18" charset="2"/>
              </a:rPr>
              <a:t>Inflation makes it harder to compare nominal values from different time periods.</a:t>
            </a:r>
          </a:p>
          <a:p>
            <a:pPr eaLnBrk="1" hangingPunct="1"/>
            <a:r>
              <a:rPr lang="en-US" smtClean="0">
                <a:sym typeface="Symbol" pitchFamily="18" charset="2"/>
              </a:rPr>
              <a:t>This complicates long-range financial planning. </a:t>
            </a:r>
          </a:p>
          <a:p>
            <a:pPr eaLnBrk="1" hangingPunct="1">
              <a:buClr>
                <a:srgbClr val="0066CC"/>
              </a:buClr>
              <a:buFont typeface="Wingdings" pitchFamily="2" charset="2"/>
              <a:buNone/>
            </a:pPr>
            <a:endParaRPr lang="en-US" smtClean="0"/>
          </a:p>
        </p:txBody>
      </p:sp>
    </p:spTree>
    <p:extLst>
      <p:ext uri="{BB962C8B-B14F-4D97-AF65-F5344CB8AC3E}">
        <p14:creationId xmlns:p14="http://schemas.microsoft.com/office/powerpoint/2010/main" val="4236314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wipe(left)">
                                      <p:cBhvr>
                                        <p:cTn id="7" dur="500"/>
                                        <p:tgtEl>
                                          <p:spTgt spid="137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wipe(left)">
                                      <p:cBhvr>
                                        <p:cTn id="12" dur="500"/>
                                        <p:tgtEl>
                                          <p:spTgt spid="137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a:xfrm>
            <a:off x="466725" y="222890"/>
            <a:ext cx="8245475" cy="939800"/>
          </a:xfrm>
        </p:spPr>
        <p:txBody>
          <a:bodyPr/>
          <a:lstStyle/>
          <a:p>
            <a:pPr>
              <a:defRPr/>
            </a:pPr>
            <a:r>
              <a:rPr lang="en-US" sz="3000" dirty="0" smtClean="0">
                <a:solidFill>
                  <a:srgbClr val="336699"/>
                </a:solidFill>
                <a:latin typeface="+mj-lt"/>
              </a:rPr>
              <a:t>Italian inflation and its trend, </a:t>
            </a:r>
            <a:br>
              <a:rPr lang="en-US" sz="3000" dirty="0" smtClean="0">
                <a:solidFill>
                  <a:srgbClr val="336699"/>
                </a:solidFill>
                <a:latin typeface="+mj-lt"/>
              </a:rPr>
            </a:br>
            <a:r>
              <a:rPr lang="en-US" sz="2600" dirty="0" smtClean="0">
                <a:solidFill>
                  <a:srgbClr val="336699"/>
                </a:solidFill>
                <a:latin typeface="+mj-lt"/>
              </a:rPr>
              <a:t>1961</a:t>
            </a:r>
            <a:r>
              <a:rPr lang="en-US" sz="2600" dirty="0" smtClean="0">
                <a:solidFill>
                  <a:srgbClr val="336699"/>
                </a:solidFill>
                <a:latin typeface="Arial"/>
                <a:cs typeface="Arial"/>
              </a:rPr>
              <a:t>–</a:t>
            </a:r>
            <a:r>
              <a:rPr lang="en-US" sz="2600" dirty="0" smtClean="0">
                <a:solidFill>
                  <a:srgbClr val="336699"/>
                </a:solidFill>
                <a:latin typeface="+mj-lt"/>
              </a:rPr>
              <a:t>2012</a:t>
            </a:r>
          </a:p>
        </p:txBody>
      </p:sp>
      <p:pic>
        <p:nvPicPr>
          <p:cNvPr id="2" name="Immagine 1"/>
          <p:cNvPicPr>
            <a:picLocks noChangeAspect="1"/>
          </p:cNvPicPr>
          <p:nvPr/>
        </p:nvPicPr>
        <p:blipFill>
          <a:blip r:embed="rId3"/>
          <a:stretch>
            <a:fillRect/>
          </a:stretch>
        </p:blipFill>
        <p:spPr>
          <a:xfrm>
            <a:off x="892070" y="1224768"/>
            <a:ext cx="7226300" cy="5524500"/>
          </a:xfrm>
          <a:prstGeom prst="rect">
            <a:avLst/>
          </a:prstGeom>
        </p:spPr>
      </p:pic>
      <p:grpSp>
        <p:nvGrpSpPr>
          <p:cNvPr id="5" name="Group 68"/>
          <p:cNvGrpSpPr>
            <a:grpSpLocks/>
          </p:cNvGrpSpPr>
          <p:nvPr/>
        </p:nvGrpSpPr>
        <p:grpSpPr bwMode="auto">
          <a:xfrm>
            <a:off x="4997003" y="3270313"/>
            <a:ext cx="2466975" cy="942975"/>
            <a:chOff x="3351" y="1935"/>
            <a:chExt cx="1554" cy="594"/>
          </a:xfrm>
        </p:grpSpPr>
        <p:sp>
          <p:nvSpPr>
            <p:cNvPr id="6" name="Line 69"/>
            <p:cNvSpPr>
              <a:spLocks noChangeShapeType="1"/>
            </p:cNvSpPr>
            <p:nvPr/>
          </p:nvSpPr>
          <p:spPr bwMode="auto">
            <a:xfrm flipV="1">
              <a:off x="3351" y="2163"/>
              <a:ext cx="421" cy="3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 name="Text Box 70"/>
            <p:cNvSpPr txBox="1">
              <a:spLocks noChangeArrowheads="1"/>
            </p:cNvSpPr>
            <p:nvPr/>
          </p:nvSpPr>
          <p:spPr bwMode="auto">
            <a:xfrm>
              <a:off x="3451" y="1935"/>
              <a:ext cx="1454" cy="2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i="1">
                  <a:solidFill>
                    <a:srgbClr val="000000"/>
                  </a:solidFill>
                </a:rPr>
                <a:t>long-run trend</a:t>
              </a:r>
            </a:p>
          </p:txBody>
        </p:sp>
      </p:grpSp>
      <p:sp>
        <p:nvSpPr>
          <p:cNvPr id="12" name="Line 72"/>
          <p:cNvSpPr>
            <a:spLocks noChangeShapeType="1"/>
          </p:cNvSpPr>
          <p:nvPr/>
        </p:nvSpPr>
        <p:spPr bwMode="auto">
          <a:xfrm flipV="1">
            <a:off x="4058788" y="2153039"/>
            <a:ext cx="758825" cy="346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3" name="Text Box 73"/>
          <p:cNvSpPr txBox="1">
            <a:spLocks noChangeArrowheads="1"/>
          </p:cNvSpPr>
          <p:nvPr/>
        </p:nvSpPr>
        <p:spPr bwMode="auto">
          <a:xfrm>
            <a:off x="4638225" y="1773626"/>
            <a:ext cx="2394757" cy="83099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i="1" dirty="0">
                <a:solidFill>
                  <a:srgbClr val="000000"/>
                </a:solidFill>
              </a:rPr>
              <a:t>% </a:t>
            </a:r>
            <a:r>
              <a:rPr lang="en-US" sz="2400" i="1" dirty="0" smtClean="0">
                <a:solidFill>
                  <a:srgbClr val="000000"/>
                </a:solidFill>
              </a:rPr>
              <a:t>annual change </a:t>
            </a:r>
            <a:r>
              <a:rPr lang="en-US" sz="2400" i="1" dirty="0">
                <a:solidFill>
                  <a:srgbClr val="000000"/>
                </a:solidFill>
              </a:rPr>
              <a:t>in </a:t>
            </a:r>
            <a:r>
              <a:rPr lang="en-US" sz="2400" i="1" dirty="0" smtClean="0">
                <a:solidFill>
                  <a:srgbClr val="000000"/>
                </a:solidFill>
              </a:rPr>
              <a:t>CPI</a:t>
            </a:r>
            <a:endParaRPr lang="en-US" sz="2400" i="1" dirty="0">
              <a:solidFill>
                <a:srgbClr val="000000"/>
              </a:solidFill>
            </a:endParaRPr>
          </a:p>
        </p:txBody>
      </p:sp>
    </p:spTree>
    <p:extLst>
      <p:ext uri="{BB962C8B-B14F-4D97-AF65-F5344CB8AC3E}">
        <p14:creationId xmlns:p14="http://schemas.microsoft.com/office/powerpoint/2010/main" val="274125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92125" y="342900"/>
            <a:ext cx="8161338" cy="857250"/>
          </a:xfrm>
        </p:spPr>
        <p:txBody>
          <a:bodyPr/>
          <a:lstStyle/>
          <a:p>
            <a:pPr eaLnBrk="1" hangingPunct="1">
              <a:lnSpc>
                <a:spcPct val="100000"/>
              </a:lnSpc>
            </a:pPr>
            <a:r>
              <a:rPr lang="en-US" sz="2800" dirty="0" smtClean="0"/>
              <a:t>Additional cost of </a:t>
            </a:r>
            <a:r>
              <a:rPr lang="en-US" sz="2800" i="1" dirty="0" smtClean="0"/>
              <a:t>unexpected</a:t>
            </a:r>
            <a:r>
              <a:rPr lang="en-US" sz="2800" dirty="0" smtClean="0"/>
              <a:t>  inflation:  </a:t>
            </a:r>
            <a:br>
              <a:rPr lang="en-US" sz="2800" dirty="0" smtClean="0"/>
            </a:br>
            <a:r>
              <a:rPr lang="en-US" sz="2800" dirty="0" smtClean="0">
                <a:solidFill>
                  <a:srgbClr val="990033"/>
                </a:solidFill>
              </a:rPr>
              <a:t>Arbitrary redistribution of purchasing power</a:t>
            </a:r>
          </a:p>
        </p:txBody>
      </p:sp>
      <p:sp>
        <p:nvSpPr>
          <p:cNvPr id="139267" name="Rectangle 3"/>
          <p:cNvSpPr>
            <a:spLocks noGrp="1" noChangeArrowheads="1"/>
          </p:cNvSpPr>
          <p:nvPr>
            <p:ph type="body" idx="1"/>
          </p:nvPr>
        </p:nvSpPr>
        <p:spPr>
          <a:xfrm>
            <a:off x="420688" y="1320800"/>
            <a:ext cx="7696200" cy="5105400"/>
          </a:xfrm>
        </p:spPr>
        <p:txBody>
          <a:bodyPr/>
          <a:lstStyle/>
          <a:p>
            <a:pPr marL="344488" indent="-344488" eaLnBrk="1" hangingPunct="1">
              <a:defRPr/>
            </a:pPr>
            <a:r>
              <a:rPr lang="en-US" sz="2700" dirty="0" smtClean="0">
                <a:sym typeface="Symbol" pitchFamily="18" charset="2"/>
              </a:rPr>
              <a:t>Many long-term contracts not indexed, </a:t>
            </a:r>
            <a:br>
              <a:rPr lang="en-US" sz="2700" dirty="0" smtClean="0">
                <a:sym typeface="Symbol" pitchFamily="18" charset="2"/>
              </a:rPr>
            </a:br>
            <a:r>
              <a:rPr lang="en-US" sz="2700" dirty="0" smtClean="0">
                <a:sym typeface="Symbol" pitchFamily="18" charset="2"/>
              </a:rPr>
              <a:t>but based on </a:t>
            </a:r>
            <a:r>
              <a:rPr lang="en-US" sz="2700" i="1" dirty="0" smtClean="0">
                <a:sym typeface="Symbol" pitchFamily="18" charset="2"/>
              </a:rPr>
              <a:t>E</a:t>
            </a:r>
            <a:r>
              <a:rPr lang="en-US" sz="2700" b="1" i="1" dirty="0" smtClean="0">
                <a:sym typeface="Symbol" pitchFamily="18" charset="2"/>
              </a:rPr>
              <a:t></a:t>
            </a:r>
            <a:r>
              <a:rPr lang="en-US" sz="1100" dirty="0" smtClean="0">
                <a:sym typeface="Symbol" pitchFamily="18" charset="2"/>
              </a:rPr>
              <a:t> </a:t>
            </a:r>
            <a:r>
              <a:rPr lang="en-US" sz="2700" dirty="0" smtClean="0">
                <a:sym typeface="Symbol" pitchFamily="18" charset="2"/>
              </a:rPr>
              <a:t>.</a:t>
            </a:r>
          </a:p>
          <a:p>
            <a:pPr marL="344488" indent="-344488" eaLnBrk="1" hangingPunct="1">
              <a:defRPr/>
            </a:pPr>
            <a:r>
              <a:rPr lang="en-US" sz="2700" dirty="0" smtClean="0">
                <a:sym typeface="Symbol" pitchFamily="18" charset="2"/>
              </a:rPr>
              <a:t>If </a:t>
            </a:r>
            <a:r>
              <a:rPr lang="en-US" sz="2700" b="1" i="1" dirty="0" smtClean="0">
                <a:sym typeface="Symbol" pitchFamily="18" charset="2"/>
              </a:rPr>
              <a:t></a:t>
            </a:r>
            <a:r>
              <a:rPr lang="en-US" sz="2700" dirty="0" smtClean="0">
                <a:sym typeface="Symbol" pitchFamily="18" charset="2"/>
              </a:rPr>
              <a:t> </a:t>
            </a:r>
            <a:r>
              <a:rPr lang="en-US" sz="900" dirty="0" smtClean="0">
                <a:sym typeface="Symbol" pitchFamily="18" charset="2"/>
              </a:rPr>
              <a:t> </a:t>
            </a:r>
            <a:r>
              <a:rPr lang="en-US" sz="2700" dirty="0" smtClean="0">
                <a:sym typeface="Symbol" pitchFamily="18" charset="2"/>
              </a:rPr>
              <a:t>turns out different from </a:t>
            </a:r>
            <a:r>
              <a:rPr lang="en-US" sz="2700" i="1" dirty="0" smtClean="0">
                <a:sym typeface="Symbol" pitchFamily="18" charset="2"/>
              </a:rPr>
              <a:t>E</a:t>
            </a:r>
            <a:r>
              <a:rPr lang="en-US" sz="2700" b="1" i="1" dirty="0" smtClean="0">
                <a:sym typeface="Symbol" pitchFamily="18" charset="2"/>
              </a:rPr>
              <a:t></a:t>
            </a:r>
            <a:r>
              <a:rPr lang="en-US" sz="1100" dirty="0" smtClean="0">
                <a:sym typeface="Symbol" pitchFamily="18" charset="2"/>
              </a:rPr>
              <a:t> </a:t>
            </a:r>
            <a:r>
              <a:rPr lang="en-US" sz="2700" dirty="0" smtClean="0">
                <a:sym typeface="Symbol" pitchFamily="18" charset="2"/>
              </a:rPr>
              <a:t>, </a:t>
            </a:r>
            <a:br>
              <a:rPr lang="en-US" sz="2700" dirty="0" smtClean="0">
                <a:sym typeface="Symbol" pitchFamily="18" charset="2"/>
              </a:rPr>
            </a:br>
            <a:r>
              <a:rPr lang="en-US" sz="2700" dirty="0" smtClean="0">
                <a:sym typeface="Symbol" pitchFamily="18" charset="2"/>
              </a:rPr>
              <a:t>then some gain at others’ expense. </a:t>
            </a:r>
          </a:p>
          <a:p>
            <a:pPr marL="344488" indent="-344488" eaLnBrk="1" hangingPunct="1">
              <a:spcBef>
                <a:spcPct val="25000"/>
              </a:spcBef>
              <a:buFont typeface="Wingdings" pitchFamily="2" charset="2"/>
              <a:buNone/>
              <a:defRPr/>
            </a:pPr>
            <a:r>
              <a:rPr lang="en-US" sz="2700" dirty="0" smtClean="0">
                <a:sym typeface="Symbol" pitchFamily="18" charset="2"/>
              </a:rPr>
              <a:t>	Example:  borrowers &amp; lenders </a:t>
            </a:r>
          </a:p>
          <a:p>
            <a:pPr marL="747713" lvl="1" indent="-288925" eaLnBrk="1" hangingPunct="1">
              <a:lnSpc>
                <a:spcPct val="105000"/>
              </a:lnSpc>
              <a:spcBef>
                <a:spcPct val="25000"/>
              </a:spcBef>
              <a:buClr>
                <a:srgbClr val="800080"/>
              </a:buClr>
              <a:buSzPct val="105000"/>
              <a:defRPr/>
            </a:pPr>
            <a:r>
              <a:rPr lang="en-US" sz="2600" dirty="0" smtClean="0"/>
              <a:t>If </a:t>
            </a:r>
            <a:r>
              <a:rPr lang="en-US" sz="2600" b="1" i="1" dirty="0" smtClean="0">
                <a:sym typeface="Symbol" pitchFamily="18" charset="2"/>
              </a:rPr>
              <a:t></a:t>
            </a:r>
            <a:r>
              <a:rPr lang="en-US" sz="2600" dirty="0" smtClean="0">
                <a:sym typeface="Symbol" pitchFamily="18" charset="2"/>
              </a:rPr>
              <a:t> &gt; </a:t>
            </a:r>
            <a:r>
              <a:rPr lang="en-US" sz="2400" i="1" dirty="0" smtClean="0">
                <a:sym typeface="Symbol" pitchFamily="18" charset="2"/>
              </a:rPr>
              <a:t>E</a:t>
            </a:r>
            <a:r>
              <a:rPr lang="en-US" sz="2400" b="1" i="1" dirty="0" smtClean="0">
                <a:sym typeface="Symbol" pitchFamily="18" charset="2"/>
              </a:rPr>
              <a:t></a:t>
            </a:r>
            <a:r>
              <a:rPr lang="en-US" sz="1050" dirty="0" smtClean="0">
                <a:sym typeface="Symbol" pitchFamily="18" charset="2"/>
              </a:rPr>
              <a:t> </a:t>
            </a:r>
            <a:r>
              <a:rPr lang="en-US" sz="2600" dirty="0" smtClean="0">
                <a:sym typeface="Symbol" pitchFamily="18" charset="2"/>
              </a:rPr>
              <a:t>, then  (</a:t>
            </a:r>
            <a:r>
              <a:rPr lang="en-US" sz="2600" b="1" i="1" dirty="0" err="1" smtClean="0">
                <a:sym typeface="Symbol" pitchFamily="18" charset="2"/>
              </a:rPr>
              <a:t>i</a:t>
            </a:r>
            <a:r>
              <a:rPr lang="en-US" sz="2600" dirty="0" smtClean="0">
                <a:sym typeface="Symbol" pitchFamily="18" charset="2"/>
              </a:rPr>
              <a:t> </a:t>
            </a:r>
            <a:r>
              <a:rPr lang="en-US" sz="2600" b="1" dirty="0" smtClean="0">
                <a:sym typeface="Symbol" pitchFamily="18" charset="2"/>
              </a:rPr>
              <a:t> </a:t>
            </a:r>
            <a:r>
              <a:rPr lang="en-US" sz="2600" b="1" i="1" dirty="0" smtClean="0">
                <a:sym typeface="Symbol" pitchFamily="18" charset="2"/>
              </a:rPr>
              <a:t></a:t>
            </a:r>
            <a:r>
              <a:rPr lang="en-US" sz="2600" dirty="0" smtClean="0">
                <a:sym typeface="Symbol" pitchFamily="18" charset="2"/>
              </a:rPr>
              <a:t>) &lt; (</a:t>
            </a:r>
            <a:r>
              <a:rPr lang="en-US" sz="2600" b="1" i="1" dirty="0" err="1" smtClean="0">
                <a:sym typeface="Symbol" pitchFamily="18" charset="2"/>
              </a:rPr>
              <a:t>i</a:t>
            </a:r>
            <a:r>
              <a:rPr lang="en-US" sz="2600" dirty="0" smtClean="0">
                <a:sym typeface="Symbol" pitchFamily="18" charset="2"/>
              </a:rPr>
              <a:t> </a:t>
            </a:r>
            <a:r>
              <a:rPr lang="en-US" sz="2600" b="1" dirty="0" smtClean="0">
                <a:sym typeface="Symbol" pitchFamily="18" charset="2"/>
              </a:rPr>
              <a:t></a:t>
            </a:r>
            <a:r>
              <a:rPr lang="en-US" sz="2600" dirty="0" smtClean="0">
                <a:sym typeface="Symbol" pitchFamily="18" charset="2"/>
              </a:rPr>
              <a:t> </a:t>
            </a:r>
            <a:r>
              <a:rPr lang="en-US" sz="2400" i="1" dirty="0" smtClean="0">
                <a:sym typeface="Symbol" pitchFamily="18" charset="2"/>
              </a:rPr>
              <a:t>E</a:t>
            </a:r>
            <a:r>
              <a:rPr lang="en-US" sz="2400" b="1" i="1" dirty="0" smtClean="0">
                <a:sym typeface="Symbol" pitchFamily="18" charset="2"/>
              </a:rPr>
              <a:t></a:t>
            </a:r>
            <a:r>
              <a:rPr lang="en-US" sz="1050" dirty="0" smtClean="0">
                <a:sym typeface="Symbol" pitchFamily="18" charset="2"/>
              </a:rPr>
              <a:t> </a:t>
            </a:r>
            <a:r>
              <a:rPr lang="en-US" sz="2600" dirty="0" smtClean="0">
                <a:sym typeface="Symbol" pitchFamily="18" charset="2"/>
              </a:rPr>
              <a:t>) </a:t>
            </a:r>
            <a:br>
              <a:rPr lang="en-US" sz="2600" dirty="0" smtClean="0">
                <a:sym typeface="Symbol" pitchFamily="18" charset="2"/>
              </a:rPr>
            </a:br>
            <a:r>
              <a:rPr lang="en-US" sz="2600" dirty="0" smtClean="0">
                <a:sym typeface="Symbol" pitchFamily="18" charset="2"/>
              </a:rPr>
              <a:t>and purchasing power is transferred from lenders to borrowers.</a:t>
            </a:r>
          </a:p>
          <a:p>
            <a:pPr marL="747713" lvl="1" indent="-288925" eaLnBrk="1" hangingPunct="1">
              <a:lnSpc>
                <a:spcPct val="105000"/>
              </a:lnSpc>
              <a:spcBef>
                <a:spcPct val="25000"/>
              </a:spcBef>
              <a:buClr>
                <a:srgbClr val="800080"/>
              </a:buClr>
              <a:buSzPct val="105000"/>
              <a:defRPr/>
            </a:pPr>
            <a:r>
              <a:rPr lang="en-US" sz="2600" dirty="0" smtClean="0"/>
              <a:t>If </a:t>
            </a:r>
            <a:r>
              <a:rPr lang="en-US" sz="2600" b="1" i="1" dirty="0" smtClean="0">
                <a:sym typeface="Symbol" pitchFamily="18" charset="2"/>
              </a:rPr>
              <a:t></a:t>
            </a:r>
            <a:r>
              <a:rPr lang="en-US" sz="2600" dirty="0" smtClean="0">
                <a:sym typeface="Symbol" pitchFamily="18" charset="2"/>
              </a:rPr>
              <a:t> &lt; </a:t>
            </a:r>
            <a:r>
              <a:rPr lang="en-US" sz="2400" i="1" dirty="0" smtClean="0">
                <a:sym typeface="Symbol" pitchFamily="18" charset="2"/>
              </a:rPr>
              <a:t>E</a:t>
            </a:r>
            <a:r>
              <a:rPr lang="en-US" sz="2400" b="1" i="1" dirty="0" smtClean="0">
                <a:sym typeface="Symbol" pitchFamily="18" charset="2"/>
              </a:rPr>
              <a:t></a:t>
            </a:r>
            <a:r>
              <a:rPr lang="en-US" sz="1050" dirty="0" smtClean="0">
                <a:sym typeface="Symbol" pitchFamily="18" charset="2"/>
              </a:rPr>
              <a:t> </a:t>
            </a:r>
            <a:r>
              <a:rPr lang="en-US" sz="2600" dirty="0" smtClean="0">
                <a:sym typeface="Symbol" pitchFamily="18" charset="2"/>
              </a:rPr>
              <a:t>, then purchasing power is transferred from borrowers to lenders.</a:t>
            </a:r>
          </a:p>
        </p:txBody>
      </p:sp>
    </p:spTree>
    <p:extLst>
      <p:ext uri="{BB962C8B-B14F-4D97-AF65-F5344CB8AC3E}">
        <p14:creationId xmlns:p14="http://schemas.microsoft.com/office/powerpoint/2010/main" val="666934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wipe(left)">
                                      <p:cBhvr>
                                        <p:cTn id="7" dur="5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wipe(left)">
                                      <p:cBhvr>
                                        <p:cTn id="12" dur="500"/>
                                        <p:tgtEl>
                                          <p:spTgt spid="139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9267">
                                            <p:txEl>
                                              <p:pRg st="2" end="2"/>
                                            </p:txEl>
                                          </p:spTgt>
                                        </p:tgtEl>
                                        <p:attrNameLst>
                                          <p:attrName>style.visibility</p:attrName>
                                        </p:attrNameLst>
                                      </p:cBhvr>
                                      <p:to>
                                        <p:strVal val="visible"/>
                                      </p:to>
                                    </p:set>
                                    <p:animEffect transition="in" filter="wipe(left)">
                                      <p:cBhvr>
                                        <p:cTn id="17" dur="500"/>
                                        <p:tgtEl>
                                          <p:spTgt spid="139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9267">
                                            <p:txEl>
                                              <p:pRg st="3" end="3"/>
                                            </p:txEl>
                                          </p:spTgt>
                                        </p:tgtEl>
                                        <p:attrNameLst>
                                          <p:attrName>style.visibility</p:attrName>
                                        </p:attrNameLst>
                                      </p:cBhvr>
                                      <p:to>
                                        <p:strVal val="visible"/>
                                      </p:to>
                                    </p:set>
                                    <p:animEffect transition="in" filter="wipe(left)">
                                      <p:cBhvr>
                                        <p:cTn id="22" dur="500"/>
                                        <p:tgtEl>
                                          <p:spTgt spid="139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9267">
                                            <p:txEl>
                                              <p:pRg st="4" end="4"/>
                                            </p:txEl>
                                          </p:spTgt>
                                        </p:tgtEl>
                                        <p:attrNameLst>
                                          <p:attrName>style.visibility</p:attrName>
                                        </p:attrNameLst>
                                      </p:cBhvr>
                                      <p:to>
                                        <p:strVal val="visible"/>
                                      </p:to>
                                    </p:set>
                                    <p:animEffect transition="in" filter="wipe(left)">
                                      <p:cBhvr>
                                        <p:cTn id="27" dur="5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19113" y="363538"/>
            <a:ext cx="7716837" cy="914400"/>
          </a:xfrm>
        </p:spPr>
        <p:txBody>
          <a:bodyPr/>
          <a:lstStyle/>
          <a:p>
            <a:pPr eaLnBrk="1" hangingPunct="1">
              <a:lnSpc>
                <a:spcPct val="90000"/>
              </a:lnSpc>
            </a:pPr>
            <a:r>
              <a:rPr lang="en-US" sz="2900" smtClean="0"/>
              <a:t>Additional cost of high inflation:  </a:t>
            </a:r>
            <a:br>
              <a:rPr lang="en-US" sz="2900" smtClean="0"/>
            </a:br>
            <a:r>
              <a:rPr lang="en-US" sz="2900" smtClean="0">
                <a:solidFill>
                  <a:srgbClr val="990033"/>
                </a:solidFill>
              </a:rPr>
              <a:t>Increased uncertainty</a:t>
            </a:r>
          </a:p>
        </p:txBody>
      </p:sp>
      <p:sp>
        <p:nvSpPr>
          <p:cNvPr id="141315" name="Rectangle 3"/>
          <p:cNvSpPr>
            <a:spLocks noGrp="1" noChangeArrowheads="1"/>
          </p:cNvSpPr>
          <p:nvPr>
            <p:ph type="body" idx="1"/>
          </p:nvPr>
        </p:nvSpPr>
        <p:spPr>
          <a:xfrm>
            <a:off x="503238" y="1393825"/>
            <a:ext cx="7589837" cy="5000625"/>
          </a:xfrm>
        </p:spPr>
        <p:txBody>
          <a:bodyPr/>
          <a:lstStyle/>
          <a:p>
            <a:pPr eaLnBrk="1" hangingPunct="1">
              <a:spcBef>
                <a:spcPct val="65000"/>
              </a:spcBef>
            </a:pPr>
            <a:r>
              <a:rPr lang="en-US" dirty="0" smtClean="0">
                <a:sym typeface="Symbol" pitchFamily="18" charset="2"/>
              </a:rPr>
              <a:t>When inflation is high, it’s more variable and unpredictable:  </a:t>
            </a:r>
            <a:br>
              <a:rPr lang="en-US" dirty="0" smtClean="0">
                <a:sym typeface="Symbol" pitchFamily="18" charset="2"/>
              </a:rPr>
            </a:br>
            <a:r>
              <a:rPr lang="en-US" b="1" i="1" dirty="0" smtClean="0">
                <a:sym typeface="Symbol" pitchFamily="18" charset="2"/>
              </a:rPr>
              <a:t></a:t>
            </a:r>
            <a:r>
              <a:rPr lang="en-US" dirty="0" smtClean="0">
                <a:sym typeface="Symbol" pitchFamily="18" charset="2"/>
              </a:rPr>
              <a:t> </a:t>
            </a:r>
            <a:r>
              <a:rPr lang="en-US" sz="1100" dirty="0" smtClean="0">
                <a:sym typeface="Symbol" pitchFamily="18" charset="2"/>
              </a:rPr>
              <a:t> </a:t>
            </a:r>
            <a:r>
              <a:rPr lang="en-US" dirty="0" smtClean="0">
                <a:sym typeface="Symbol" pitchFamily="18" charset="2"/>
              </a:rPr>
              <a:t>turns out different from </a:t>
            </a:r>
            <a:r>
              <a:rPr lang="en-US" i="1" dirty="0" smtClean="0">
                <a:sym typeface="Symbol" pitchFamily="18" charset="2"/>
              </a:rPr>
              <a:t>E</a:t>
            </a:r>
            <a:r>
              <a:rPr lang="en-US" b="1" i="1" dirty="0" smtClean="0">
                <a:sym typeface="Symbol" pitchFamily="18" charset="2"/>
              </a:rPr>
              <a:t></a:t>
            </a:r>
            <a:r>
              <a:rPr lang="en-US" dirty="0" smtClean="0">
                <a:sym typeface="Symbol" pitchFamily="18" charset="2"/>
              </a:rPr>
              <a:t> </a:t>
            </a:r>
            <a:r>
              <a:rPr lang="en-US" sz="900" dirty="0" smtClean="0">
                <a:sym typeface="Symbol" pitchFamily="18" charset="2"/>
              </a:rPr>
              <a:t> </a:t>
            </a:r>
            <a:r>
              <a:rPr lang="en-US" dirty="0" smtClean="0">
                <a:sym typeface="Symbol" pitchFamily="18" charset="2"/>
              </a:rPr>
              <a:t>more often, </a:t>
            </a:r>
            <a:br>
              <a:rPr lang="en-US" dirty="0" smtClean="0">
                <a:sym typeface="Symbol" pitchFamily="18" charset="2"/>
              </a:rPr>
            </a:br>
            <a:r>
              <a:rPr lang="en-US" dirty="0" smtClean="0">
                <a:sym typeface="Symbol" pitchFamily="18" charset="2"/>
              </a:rPr>
              <a:t>and the differences tend to be larger </a:t>
            </a:r>
            <a:br>
              <a:rPr lang="en-US" dirty="0" smtClean="0">
                <a:sym typeface="Symbol" pitchFamily="18" charset="2"/>
              </a:rPr>
            </a:br>
            <a:r>
              <a:rPr lang="en-US" sz="2400" i="1" dirty="0" smtClean="0">
                <a:sym typeface="Symbol" pitchFamily="18" charset="2"/>
              </a:rPr>
              <a:t>(though not systematically positive or negative) </a:t>
            </a:r>
          </a:p>
          <a:p>
            <a:pPr eaLnBrk="1" hangingPunct="1">
              <a:spcBef>
                <a:spcPct val="55000"/>
              </a:spcBef>
            </a:pPr>
            <a:r>
              <a:rPr lang="en-US" dirty="0" smtClean="0">
                <a:sym typeface="Symbol" pitchFamily="18" charset="2"/>
              </a:rPr>
              <a:t>So, arbitrary redistributions of wealth more likely.  </a:t>
            </a:r>
          </a:p>
          <a:p>
            <a:pPr eaLnBrk="1" hangingPunct="1">
              <a:spcBef>
                <a:spcPct val="55000"/>
              </a:spcBef>
            </a:pPr>
            <a:r>
              <a:rPr lang="en-US" dirty="0" smtClean="0">
                <a:sym typeface="Symbol" pitchFamily="18" charset="2"/>
              </a:rPr>
              <a:t>This creates higher uncertainty, </a:t>
            </a:r>
            <a:br>
              <a:rPr lang="en-US" dirty="0" smtClean="0">
                <a:sym typeface="Symbol" pitchFamily="18" charset="2"/>
              </a:rPr>
            </a:br>
            <a:r>
              <a:rPr lang="en-US" dirty="0" smtClean="0">
                <a:sym typeface="Symbol" pitchFamily="18" charset="2"/>
              </a:rPr>
              <a:t>making risk-averse people worse off.  </a:t>
            </a:r>
          </a:p>
        </p:txBody>
      </p:sp>
    </p:spTree>
    <p:extLst>
      <p:ext uri="{BB962C8B-B14F-4D97-AF65-F5344CB8AC3E}">
        <p14:creationId xmlns:p14="http://schemas.microsoft.com/office/powerpoint/2010/main" val="23274788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wipe(left)">
                                      <p:cBhvr>
                                        <p:cTn id="7" dur="500"/>
                                        <p:tgtEl>
                                          <p:spTgt spid="14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wipe(left)">
                                      <p:cBhvr>
                                        <p:cTn id="12" dur="500"/>
                                        <p:tgtEl>
                                          <p:spTgt spid="141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315">
                                            <p:txEl>
                                              <p:pRg st="2" end="2"/>
                                            </p:txEl>
                                          </p:spTgt>
                                        </p:tgtEl>
                                        <p:attrNameLst>
                                          <p:attrName>style.visibility</p:attrName>
                                        </p:attrNameLst>
                                      </p:cBhvr>
                                      <p:to>
                                        <p:strVal val="visible"/>
                                      </p:to>
                                    </p:set>
                                    <p:animEffect transition="in" filter="wipe(left)">
                                      <p:cBhvr>
                                        <p:cTn id="17" dur="500"/>
                                        <p:tgtEl>
                                          <p:spTgt spid="141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lstStyle/>
          <a:p>
            <a:pPr eaLnBrk="1" hangingPunct="1"/>
            <a:r>
              <a:rPr lang="en-US" dirty="0" smtClean="0"/>
              <a:t>One </a:t>
            </a:r>
            <a:r>
              <a:rPr lang="en-US" i="1" dirty="0" smtClean="0"/>
              <a:t>benefit</a:t>
            </a:r>
            <a:r>
              <a:rPr lang="en-US" dirty="0" smtClean="0"/>
              <a:t> of inflation</a:t>
            </a:r>
          </a:p>
        </p:txBody>
      </p:sp>
      <p:sp>
        <p:nvSpPr>
          <p:cNvPr id="76803" name="Rectangle 5"/>
          <p:cNvSpPr>
            <a:spLocks noGrp="1" noChangeArrowheads="1"/>
          </p:cNvSpPr>
          <p:nvPr>
            <p:ph type="body" idx="1"/>
          </p:nvPr>
        </p:nvSpPr>
        <p:spPr/>
        <p:txBody>
          <a:bodyPr/>
          <a:lstStyle/>
          <a:p>
            <a:pPr eaLnBrk="1" hangingPunct="1"/>
            <a:r>
              <a:rPr lang="en-US" smtClean="0"/>
              <a:t>Nominal wages are rarely reduced, even when the equilibrium real wage falls.  </a:t>
            </a:r>
            <a:br>
              <a:rPr lang="en-US" smtClean="0"/>
            </a:br>
            <a:r>
              <a:rPr lang="en-US" smtClean="0"/>
              <a:t>	This hinders labor market clearing.  </a:t>
            </a:r>
          </a:p>
          <a:p>
            <a:pPr eaLnBrk="1" hangingPunct="1"/>
            <a:r>
              <a:rPr lang="en-US" smtClean="0"/>
              <a:t>Inflation allows the real wages to reach equilibrium levels without nominal wage cuts.</a:t>
            </a:r>
          </a:p>
          <a:p>
            <a:pPr eaLnBrk="1" hangingPunct="1"/>
            <a:r>
              <a:rPr lang="en-US" smtClean="0"/>
              <a:t>Therefore, moderate inflation improves the functioning of labor markets.  </a:t>
            </a:r>
          </a:p>
        </p:txBody>
      </p:sp>
    </p:spTree>
    <p:extLst>
      <p:ext uri="{BB962C8B-B14F-4D97-AF65-F5344CB8AC3E}">
        <p14:creationId xmlns:p14="http://schemas.microsoft.com/office/powerpoint/2010/main" val="3765322108"/>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Hyperinflation</a:t>
            </a:r>
          </a:p>
        </p:txBody>
      </p:sp>
      <p:sp>
        <p:nvSpPr>
          <p:cNvPr id="145411" name="Rectangle 3"/>
          <p:cNvSpPr>
            <a:spLocks noGrp="1" noChangeArrowheads="1"/>
          </p:cNvSpPr>
          <p:nvPr>
            <p:ph type="body" idx="1"/>
          </p:nvPr>
        </p:nvSpPr>
        <p:spPr>
          <a:xfrm>
            <a:off x="498475" y="1423988"/>
            <a:ext cx="8169275" cy="4760912"/>
          </a:xfrm>
        </p:spPr>
        <p:txBody>
          <a:bodyPr/>
          <a:lstStyle/>
          <a:p>
            <a:pPr eaLnBrk="1" hangingPunct="1">
              <a:spcBef>
                <a:spcPts val="1800"/>
              </a:spcBef>
            </a:pPr>
            <a:r>
              <a:rPr lang="en-US" sz="2900" smtClean="0"/>
              <a:t>Common definition:  </a:t>
            </a:r>
            <a:r>
              <a:rPr lang="en-US" sz="3200" b="1" i="1" smtClean="0">
                <a:sym typeface="Symbol" pitchFamily="18" charset="2"/>
              </a:rPr>
              <a:t></a:t>
            </a:r>
            <a:r>
              <a:rPr lang="en-US" sz="1200" b="1" i="1" smtClean="0">
                <a:sym typeface="Symbol" pitchFamily="18" charset="2"/>
              </a:rPr>
              <a:t> </a:t>
            </a:r>
            <a:r>
              <a:rPr lang="en-US" sz="2900" smtClean="0">
                <a:sym typeface="Symbol" pitchFamily="18" charset="2"/>
              </a:rPr>
              <a:t> </a:t>
            </a:r>
            <a:r>
              <a:rPr lang="en-US" sz="2900" b="1" smtClean="0">
                <a:latin typeface="Times New Roman" pitchFamily="18" charset="0"/>
                <a:sym typeface="Symbol" pitchFamily="18" charset="2"/>
              </a:rPr>
              <a:t></a:t>
            </a:r>
            <a:r>
              <a:rPr lang="en-US" sz="2900" smtClean="0">
                <a:sym typeface="Symbol" pitchFamily="18" charset="2"/>
              </a:rPr>
              <a:t> </a:t>
            </a:r>
            <a:r>
              <a:rPr lang="en-US" sz="2900" smtClean="0"/>
              <a:t>50% per month</a:t>
            </a:r>
          </a:p>
          <a:p>
            <a:pPr eaLnBrk="1" hangingPunct="1">
              <a:spcBef>
                <a:spcPts val="1800"/>
              </a:spcBef>
            </a:pPr>
            <a:r>
              <a:rPr lang="en-US" sz="2900" smtClean="0"/>
              <a:t>All the costs of moderate inflation described </a:t>
            </a:r>
            <a:br>
              <a:rPr lang="en-US" sz="2900" smtClean="0"/>
            </a:br>
            <a:r>
              <a:rPr lang="en-US" sz="2900" smtClean="0"/>
              <a:t>above become </a:t>
            </a:r>
            <a:r>
              <a:rPr lang="en-US" sz="3600" b="1" i="1" smtClean="0">
                <a:solidFill>
                  <a:srgbClr val="FF0000"/>
                </a:solidFill>
                <a:latin typeface="Comic Sans MS" pitchFamily="66" charset="0"/>
              </a:rPr>
              <a:t>HUGE</a:t>
            </a:r>
            <a:r>
              <a:rPr lang="en-US" sz="4100" b="1" smtClean="0">
                <a:latin typeface="Comic Sans MS" pitchFamily="66" charset="0"/>
              </a:rPr>
              <a:t> </a:t>
            </a:r>
            <a:r>
              <a:rPr lang="en-US" sz="2900" smtClean="0"/>
              <a:t>under hyperinflation. </a:t>
            </a:r>
          </a:p>
          <a:p>
            <a:pPr eaLnBrk="1" hangingPunct="1">
              <a:spcBef>
                <a:spcPts val="1800"/>
              </a:spcBef>
            </a:pPr>
            <a:r>
              <a:rPr lang="en-US" sz="2900" smtClean="0"/>
              <a:t>Money ceases to function as a store of value, and may not serve its other functions (unit of account, medium of exchange). </a:t>
            </a:r>
          </a:p>
          <a:p>
            <a:pPr eaLnBrk="1" hangingPunct="1">
              <a:spcBef>
                <a:spcPts val="1800"/>
              </a:spcBef>
            </a:pPr>
            <a:r>
              <a:rPr lang="en-US" sz="2900" smtClean="0"/>
              <a:t>People may conduct transactions with barter or a stable foreign currency.  </a:t>
            </a:r>
          </a:p>
        </p:txBody>
      </p:sp>
    </p:spTree>
    <p:extLst>
      <p:ext uri="{BB962C8B-B14F-4D97-AF65-F5344CB8AC3E}">
        <p14:creationId xmlns:p14="http://schemas.microsoft.com/office/powerpoint/2010/main" val="31695525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pPr eaLnBrk="1" hangingPunct="1"/>
            <a:r>
              <a:rPr lang="en-US" smtClean="0"/>
              <a:t>What causes hyperinflation?</a:t>
            </a:r>
          </a:p>
        </p:txBody>
      </p:sp>
      <p:sp>
        <p:nvSpPr>
          <p:cNvPr id="78851" name="Rectangle 5"/>
          <p:cNvSpPr>
            <a:spLocks noGrp="1" noChangeArrowheads="1"/>
          </p:cNvSpPr>
          <p:nvPr>
            <p:ph type="body" idx="1"/>
          </p:nvPr>
        </p:nvSpPr>
        <p:spPr/>
        <p:txBody>
          <a:bodyPr/>
          <a:lstStyle/>
          <a:p>
            <a:pPr eaLnBrk="1" hangingPunct="1"/>
            <a:r>
              <a:rPr lang="en-US" smtClean="0"/>
              <a:t>Hyperinflation is caused by excessive money supply growth:</a:t>
            </a:r>
          </a:p>
          <a:p>
            <a:pPr eaLnBrk="1" hangingPunct="1"/>
            <a:r>
              <a:rPr lang="en-US" smtClean="0"/>
              <a:t>When the central bank prints money, the price level rises.</a:t>
            </a:r>
          </a:p>
          <a:p>
            <a:pPr eaLnBrk="1" hangingPunct="1"/>
            <a:r>
              <a:rPr lang="en-US" smtClean="0"/>
              <a:t>If it prints money rapidly enough, the result is hyperinflation. </a:t>
            </a:r>
          </a:p>
        </p:txBody>
      </p:sp>
    </p:spTree>
    <p:extLst>
      <p:ext uri="{BB962C8B-B14F-4D97-AF65-F5344CB8AC3E}">
        <p14:creationId xmlns:p14="http://schemas.microsoft.com/office/powerpoint/2010/main" val="575305646"/>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EAD5"/>
        </a:solidFill>
        <a:effectLst/>
      </p:bgPr>
    </p:bg>
    <p:spTree>
      <p:nvGrpSpPr>
        <p:cNvPr id="1" name=""/>
        <p:cNvGrpSpPr/>
        <p:nvPr/>
      </p:nvGrpSpPr>
      <p:grpSpPr>
        <a:xfrm>
          <a:off x="0" y="0"/>
          <a:ext cx="0" cy="0"/>
          <a:chOff x="0" y="0"/>
          <a:chExt cx="0" cy="0"/>
        </a:xfrm>
      </p:grpSpPr>
      <p:sp>
        <p:nvSpPr>
          <p:cNvPr id="79874" name="Title 1"/>
          <p:cNvSpPr>
            <a:spLocks noGrp="1"/>
          </p:cNvSpPr>
          <p:nvPr>
            <p:ph type="title"/>
          </p:nvPr>
        </p:nvSpPr>
        <p:spPr>
          <a:xfrm>
            <a:off x="466725" y="146159"/>
            <a:ext cx="8245475" cy="661988"/>
          </a:xfrm>
        </p:spPr>
        <p:txBody>
          <a:bodyPr/>
          <a:lstStyle/>
          <a:p>
            <a:r>
              <a:rPr lang="en-US" sz="2800" smtClean="0">
                <a:solidFill>
                  <a:srgbClr val="336699"/>
                </a:solidFill>
              </a:rPr>
              <a:t>A few examples of hyperinflation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2000830"/>
              </p:ext>
            </p:extLst>
          </p:nvPr>
        </p:nvGraphicFramePr>
        <p:xfrm>
          <a:off x="476250" y="854075"/>
          <a:ext cx="8210550" cy="5768976"/>
        </p:xfrm>
        <a:graphic>
          <a:graphicData uri="http://schemas.openxmlformats.org/drawingml/2006/table">
            <a:tbl>
              <a:tblPr>
                <a:tableStyleId>{5C22544A-7EE6-4342-B048-85BDC9FD1C3A}</a:tableStyleId>
              </a:tblPr>
              <a:tblGrid>
                <a:gridCol w="2446831">
                  <a:extLst>
                    <a:ext uri="{9D8B030D-6E8A-4147-A177-3AD203B41FA5}">
                      <a16:colId xmlns:a16="http://schemas.microsoft.com/office/drawing/2014/main" xmlns="" val="20000"/>
                    </a:ext>
                  </a:extLst>
                </a:gridCol>
                <a:gridCol w="1658444">
                  <a:extLst>
                    <a:ext uri="{9D8B030D-6E8A-4147-A177-3AD203B41FA5}">
                      <a16:colId xmlns:a16="http://schemas.microsoft.com/office/drawing/2014/main" xmlns="" val="20001"/>
                    </a:ext>
                  </a:extLst>
                </a:gridCol>
                <a:gridCol w="2014146">
                  <a:extLst>
                    <a:ext uri="{9D8B030D-6E8A-4147-A177-3AD203B41FA5}">
                      <a16:colId xmlns:a16="http://schemas.microsoft.com/office/drawing/2014/main" xmlns="" val="20002"/>
                    </a:ext>
                  </a:extLst>
                </a:gridCol>
                <a:gridCol w="2091129">
                  <a:extLst>
                    <a:ext uri="{9D8B030D-6E8A-4147-A177-3AD203B41FA5}">
                      <a16:colId xmlns:a16="http://schemas.microsoft.com/office/drawing/2014/main" xmlns="" val="20003"/>
                    </a:ext>
                  </a:extLst>
                </a:gridCol>
              </a:tblGrid>
              <a:tr h="782252">
                <a:tc>
                  <a:txBody>
                    <a:bodyPr/>
                    <a:lstStyle/>
                    <a:p>
                      <a:r>
                        <a:rPr lang="en-US" sz="2200" b="1" i="1" dirty="0" smtClean="0"/>
                        <a:t>country</a:t>
                      </a:r>
                      <a:endParaRPr lang="en-US" sz="2200" b="1" i="1"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1" i="1" dirty="0" smtClean="0"/>
                        <a:t>period</a:t>
                      </a:r>
                      <a:endParaRPr lang="en-US" sz="2200" b="1" i="1"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1" i="1" dirty="0" smtClean="0"/>
                        <a:t>CPI Inflation</a:t>
                      </a:r>
                      <a:r>
                        <a:rPr lang="en-US" sz="2200" b="1" i="1" baseline="0" dirty="0" smtClean="0"/>
                        <a:t> </a:t>
                      </a:r>
                      <a:br>
                        <a:rPr lang="en-US" sz="2200" b="1" i="1" baseline="0" dirty="0" smtClean="0"/>
                      </a:br>
                      <a:r>
                        <a:rPr lang="en-US" sz="2200" b="0" i="1" baseline="0" dirty="0" smtClean="0"/>
                        <a:t>% per year</a:t>
                      </a:r>
                      <a:endParaRPr lang="en-US" sz="2200" b="0" i="1"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1" i="1" dirty="0" smtClean="0"/>
                        <a:t>M2 Growth </a:t>
                      </a:r>
                      <a:br>
                        <a:rPr lang="en-US" sz="2200" b="1" i="1" dirty="0" smtClean="0"/>
                      </a:br>
                      <a:r>
                        <a:rPr lang="en-US" sz="2200" b="0" i="1" dirty="0" smtClean="0"/>
                        <a:t>% per year</a:t>
                      </a:r>
                      <a:endParaRPr lang="en-US" sz="2200" b="0" i="1"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25559">
                <a:tc>
                  <a:txBody>
                    <a:bodyPr/>
                    <a:lstStyle/>
                    <a:p>
                      <a:r>
                        <a:rPr lang="en-US" sz="2200" dirty="0" smtClean="0"/>
                        <a:t>Israel</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1983-85</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338%</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305%</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25559">
                <a:tc>
                  <a:txBody>
                    <a:bodyPr/>
                    <a:lstStyle/>
                    <a:p>
                      <a:r>
                        <a:rPr lang="en-US" sz="2200" dirty="0" smtClean="0"/>
                        <a:t>Brazil</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1987-94</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1,256</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1,451</a:t>
                      </a:r>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25559">
                <a:tc>
                  <a:txBody>
                    <a:bodyPr/>
                    <a:lstStyle/>
                    <a:p>
                      <a:r>
                        <a:rPr lang="en-US" sz="2200" dirty="0" smtClean="0"/>
                        <a:t>Bolivia</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1983-86</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1,818</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1,727</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25559">
                <a:tc>
                  <a:txBody>
                    <a:bodyPr/>
                    <a:lstStyle/>
                    <a:p>
                      <a:r>
                        <a:rPr lang="en-US" sz="2200" dirty="0" smtClean="0"/>
                        <a:t>Ukraine</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1992-94</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2,089</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1,029</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25559">
                <a:tc>
                  <a:txBody>
                    <a:bodyPr/>
                    <a:lstStyle/>
                    <a:p>
                      <a:r>
                        <a:rPr lang="en-US" sz="2200" dirty="0" smtClean="0"/>
                        <a:t>Argentina</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1988-90</a:t>
                      </a:r>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2,671</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1,583</a:t>
                      </a:r>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82252">
                <a:tc>
                  <a:txBody>
                    <a:bodyPr/>
                    <a:lstStyle/>
                    <a:p>
                      <a:r>
                        <a:rPr lang="en-US" sz="2200" dirty="0" smtClean="0"/>
                        <a:t>Dem. Republic </a:t>
                      </a:r>
                      <a:br>
                        <a:rPr lang="en-US" sz="2200" dirty="0" smtClean="0"/>
                      </a:br>
                      <a:r>
                        <a:rPr lang="en-US" sz="2200" dirty="0" smtClean="0"/>
                        <a:t>of Congo / Zaire</a:t>
                      </a:r>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1990-96</a:t>
                      </a:r>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3,039</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2,373</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25559">
                <a:tc>
                  <a:txBody>
                    <a:bodyPr/>
                    <a:lstStyle/>
                    <a:p>
                      <a:r>
                        <a:rPr lang="en-US" sz="2200" dirty="0" smtClean="0"/>
                        <a:t>Angola</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1995-96</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4,145</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4,106</a:t>
                      </a:r>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525559">
                <a:tc>
                  <a:txBody>
                    <a:bodyPr/>
                    <a:lstStyle/>
                    <a:p>
                      <a:r>
                        <a:rPr lang="en-US" sz="2200" dirty="0" smtClean="0"/>
                        <a:t>Peru</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1988-90</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5,050</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3,517</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525559">
                <a:tc>
                  <a:txBody>
                    <a:bodyPr/>
                    <a:lstStyle/>
                    <a:p>
                      <a:r>
                        <a:rPr lang="en-US" sz="2200" dirty="0" smtClean="0"/>
                        <a:t>Zimbabwe</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2005-07</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5,316</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9,914</a:t>
                      </a:r>
                      <a:endParaRPr lang="en-US" sz="2200" dirty="0"/>
                    </a:p>
                  </a:txBody>
                  <a:tcPr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807294867"/>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a:xfrm>
            <a:off x="368300" y="250825"/>
            <a:ext cx="8502650" cy="895350"/>
          </a:xfrm>
        </p:spPr>
        <p:txBody>
          <a:bodyPr/>
          <a:lstStyle/>
          <a:p>
            <a:pPr eaLnBrk="1" hangingPunct="1"/>
            <a:r>
              <a:rPr lang="en-US" sz="3300" smtClean="0"/>
              <a:t>Why governments create hyperinflation</a:t>
            </a:r>
          </a:p>
        </p:txBody>
      </p:sp>
      <p:sp>
        <p:nvSpPr>
          <p:cNvPr id="151557" name="Rectangle 5"/>
          <p:cNvSpPr>
            <a:spLocks noGrp="1" noChangeArrowheads="1"/>
          </p:cNvSpPr>
          <p:nvPr>
            <p:ph type="body" idx="1"/>
          </p:nvPr>
        </p:nvSpPr>
        <p:spPr/>
        <p:txBody>
          <a:bodyPr/>
          <a:lstStyle/>
          <a:p>
            <a:pPr eaLnBrk="1" hangingPunct="1"/>
            <a:r>
              <a:rPr lang="en-US" smtClean="0"/>
              <a:t>When a government cannot raise taxes or sell bonds, it must finance spending increases by printing money.</a:t>
            </a:r>
          </a:p>
          <a:p>
            <a:pPr eaLnBrk="1" hangingPunct="1"/>
            <a:r>
              <a:rPr lang="en-US" smtClean="0"/>
              <a:t>In theory, the solution to hyperinflation is simple:  stop printing money.</a:t>
            </a:r>
          </a:p>
          <a:p>
            <a:pPr eaLnBrk="1" hangingPunct="1"/>
            <a:r>
              <a:rPr lang="en-US" smtClean="0"/>
              <a:t>In the real world, this requires drastic and painful fiscal restraint.  </a:t>
            </a:r>
          </a:p>
        </p:txBody>
      </p:sp>
    </p:spTree>
    <p:extLst>
      <p:ext uri="{BB962C8B-B14F-4D97-AF65-F5344CB8AC3E}">
        <p14:creationId xmlns:p14="http://schemas.microsoft.com/office/powerpoint/2010/main" val="21104685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1557">
                                            <p:txEl>
                                              <p:pRg st="0" end="0"/>
                                            </p:txEl>
                                          </p:spTgt>
                                        </p:tgtEl>
                                        <p:attrNameLst>
                                          <p:attrName>style.visibility</p:attrName>
                                        </p:attrNameLst>
                                      </p:cBhvr>
                                      <p:to>
                                        <p:strVal val="visible"/>
                                      </p:to>
                                    </p:set>
                                    <p:animEffect transition="in" filter="wipe(left)">
                                      <p:cBhvr>
                                        <p:cTn id="7" dur="500"/>
                                        <p:tgtEl>
                                          <p:spTgt spid="151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1557">
                                            <p:txEl>
                                              <p:pRg st="1" end="1"/>
                                            </p:txEl>
                                          </p:spTgt>
                                        </p:tgtEl>
                                        <p:attrNameLst>
                                          <p:attrName>style.visibility</p:attrName>
                                        </p:attrNameLst>
                                      </p:cBhvr>
                                      <p:to>
                                        <p:strVal val="visible"/>
                                      </p:to>
                                    </p:set>
                                    <p:animEffect transition="in" filter="wipe(left)">
                                      <p:cBhvr>
                                        <p:cTn id="12" dur="500"/>
                                        <p:tgtEl>
                                          <p:spTgt spid="1515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1557">
                                            <p:txEl>
                                              <p:pRg st="2" end="2"/>
                                            </p:txEl>
                                          </p:spTgt>
                                        </p:tgtEl>
                                        <p:attrNameLst>
                                          <p:attrName>style.visibility</p:attrName>
                                        </p:attrNameLst>
                                      </p:cBhvr>
                                      <p:to>
                                        <p:strVal val="visible"/>
                                      </p:to>
                                    </p:set>
                                    <p:animEffect transition="in" filter="wipe(left)">
                                      <p:cBhvr>
                                        <p:cTn id="17" dur="500"/>
                                        <p:tgtEl>
                                          <p:spTgt spid="1515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49" name="Rectangle 4"/>
          <p:cNvSpPr>
            <a:spLocks noGrp="1" noChangeArrowheads="1"/>
          </p:cNvSpPr>
          <p:nvPr>
            <p:ph type="title"/>
          </p:nvPr>
        </p:nvSpPr>
        <p:spPr>
          <a:xfrm>
            <a:off x="368300" y="250825"/>
            <a:ext cx="8502650" cy="895350"/>
          </a:xfrm>
        </p:spPr>
        <p:txBody>
          <a:bodyPr/>
          <a:lstStyle/>
          <a:p>
            <a:pPr eaLnBrk="1" hangingPunct="1"/>
            <a:r>
              <a:rPr lang="en-US" sz="3300">
                <a:latin typeface="Tahoma" charset="0"/>
              </a:rPr>
              <a:t>Hyperinflation in Interwar Germany</a:t>
            </a:r>
          </a:p>
        </p:txBody>
      </p:sp>
      <p:pic>
        <p:nvPicPr>
          <p:cNvPr id="181250" name="Picture 2" descr="MankiwMacroEcon7e_fig_04_06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595438"/>
            <a:ext cx="8774112"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190150"/>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Rectangle 4"/>
          <p:cNvSpPr>
            <a:spLocks noGrp="1" noChangeArrowheads="1"/>
          </p:cNvSpPr>
          <p:nvPr>
            <p:ph type="title"/>
          </p:nvPr>
        </p:nvSpPr>
        <p:spPr>
          <a:xfrm>
            <a:off x="368300" y="250825"/>
            <a:ext cx="8502650" cy="895350"/>
          </a:xfrm>
        </p:spPr>
        <p:txBody>
          <a:bodyPr/>
          <a:lstStyle/>
          <a:p>
            <a:pPr eaLnBrk="1" hangingPunct="1"/>
            <a:r>
              <a:rPr lang="en-US" sz="3300">
                <a:latin typeface="Tahoma" charset="0"/>
              </a:rPr>
              <a:t>Hyperinflation in Interwar Germany</a:t>
            </a:r>
          </a:p>
        </p:txBody>
      </p:sp>
      <p:pic>
        <p:nvPicPr>
          <p:cNvPr id="183298" name="Picture 2" descr="MankiwMacroEcon7e_fig_04_06b.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573213"/>
            <a:ext cx="8815388"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57170"/>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a:xfrm>
            <a:off x="628650" y="430213"/>
            <a:ext cx="7829550" cy="762000"/>
          </a:xfrm>
        </p:spPr>
        <p:txBody>
          <a:bodyPr/>
          <a:lstStyle/>
          <a:p>
            <a:pPr eaLnBrk="1" hangingPunct="1"/>
            <a:r>
              <a:rPr lang="en-US" smtClean="0"/>
              <a:t>The Classical Dichotomy</a:t>
            </a:r>
          </a:p>
        </p:txBody>
      </p:sp>
      <p:sp>
        <p:nvSpPr>
          <p:cNvPr id="153605" name="Rectangle 5"/>
          <p:cNvSpPr>
            <a:spLocks noGrp="1" noChangeArrowheads="1"/>
          </p:cNvSpPr>
          <p:nvPr>
            <p:ph type="body" idx="1"/>
          </p:nvPr>
        </p:nvSpPr>
        <p:spPr>
          <a:xfrm>
            <a:off x="585788" y="1292225"/>
            <a:ext cx="8001000" cy="3086100"/>
          </a:xfrm>
        </p:spPr>
        <p:txBody>
          <a:bodyPr/>
          <a:lstStyle/>
          <a:p>
            <a:pPr marL="0" indent="0" eaLnBrk="1" hangingPunct="1">
              <a:buFont typeface="Wingdings" pitchFamily="2" charset="2"/>
              <a:buNone/>
            </a:pPr>
            <a:r>
              <a:rPr lang="en-US" sz="2700" b="1" i="1" dirty="0" smtClean="0">
                <a:solidFill>
                  <a:srgbClr val="CC0000"/>
                </a:solidFill>
              </a:rPr>
              <a:t>Real variables</a:t>
            </a:r>
            <a:r>
              <a:rPr lang="en-US" sz="2700" dirty="0" smtClean="0"/>
              <a:t>:</a:t>
            </a:r>
            <a:r>
              <a:rPr lang="en-US" sz="2700" i="1" dirty="0" smtClean="0">
                <a:solidFill>
                  <a:srgbClr val="CC0000"/>
                </a:solidFill>
              </a:rPr>
              <a:t> </a:t>
            </a:r>
            <a:r>
              <a:rPr lang="en-US" sz="2700" dirty="0" smtClean="0"/>
              <a:t>Measured in physical units – quantities and relative prices, </a:t>
            </a:r>
            <a:r>
              <a:rPr lang="en-US" sz="2700" i="1" dirty="0" smtClean="0"/>
              <a:t>for example:</a:t>
            </a:r>
            <a:r>
              <a:rPr lang="en-US" sz="2700" dirty="0" smtClean="0"/>
              <a:t> </a:t>
            </a:r>
          </a:p>
          <a:p>
            <a:pPr marL="635000" lvl="1" indent="-290513" eaLnBrk="1" hangingPunct="1">
              <a:spcBef>
                <a:spcPct val="25000"/>
              </a:spcBef>
              <a:buClr>
                <a:schemeClr val="accent2"/>
              </a:buClr>
              <a:buSzPct val="110000"/>
            </a:pPr>
            <a:r>
              <a:rPr lang="en-US" dirty="0" smtClean="0"/>
              <a:t>quantity of output produced</a:t>
            </a:r>
          </a:p>
          <a:p>
            <a:pPr marL="635000" lvl="1" indent="-290513" eaLnBrk="1" hangingPunct="1">
              <a:spcBef>
                <a:spcPct val="25000"/>
              </a:spcBef>
              <a:buClr>
                <a:schemeClr val="accent2"/>
              </a:buClr>
              <a:buSzPct val="110000"/>
            </a:pPr>
            <a:r>
              <a:rPr lang="en-US" dirty="0" smtClean="0"/>
              <a:t>real wage:  output earned per hour of work</a:t>
            </a:r>
          </a:p>
          <a:p>
            <a:pPr marL="635000" lvl="1" indent="-290513" eaLnBrk="1" hangingPunct="1">
              <a:spcBef>
                <a:spcPct val="25000"/>
              </a:spcBef>
              <a:buClr>
                <a:schemeClr val="accent2"/>
              </a:buClr>
              <a:buSzPct val="110000"/>
            </a:pPr>
            <a:r>
              <a:rPr lang="en-US" dirty="0" smtClean="0"/>
              <a:t>real interest rate:  output earned in the future </a:t>
            </a:r>
            <a:br>
              <a:rPr lang="en-US" dirty="0" smtClean="0"/>
            </a:br>
            <a:r>
              <a:rPr lang="en-US" dirty="0" smtClean="0"/>
              <a:t>by lending one unit of output today</a:t>
            </a:r>
          </a:p>
        </p:txBody>
      </p:sp>
      <p:sp>
        <p:nvSpPr>
          <p:cNvPr id="153608" name="Rectangle 8"/>
          <p:cNvSpPr>
            <a:spLocks noChangeArrowheads="1"/>
          </p:cNvSpPr>
          <p:nvPr/>
        </p:nvSpPr>
        <p:spPr bwMode="auto">
          <a:xfrm>
            <a:off x="598488" y="2339975"/>
            <a:ext cx="8183562" cy="291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5000"/>
              </a:lnSpc>
              <a:spcBef>
                <a:spcPct val="50000"/>
              </a:spcBef>
              <a:buClr>
                <a:srgbClr val="008080"/>
              </a:buClr>
              <a:buSzPct val="120000"/>
              <a:buFont typeface="Wingdings" pitchFamily="2" charset="2"/>
              <a:buNone/>
            </a:pPr>
            <a:r>
              <a:rPr lang="en-US" sz="2700" b="1" i="1" dirty="0">
                <a:solidFill>
                  <a:srgbClr val="CC0000"/>
                </a:solidFill>
              </a:rPr>
              <a:t>Nominal variables</a:t>
            </a:r>
            <a:r>
              <a:rPr lang="en-US" sz="2700" i="1" dirty="0"/>
              <a:t>:</a:t>
            </a:r>
            <a:r>
              <a:rPr lang="en-US" sz="2700" dirty="0">
                <a:solidFill>
                  <a:srgbClr val="CC0000"/>
                </a:solidFill>
              </a:rPr>
              <a:t>  </a:t>
            </a:r>
            <a:r>
              <a:rPr lang="en-US" sz="2700" dirty="0"/>
              <a:t>Measured in money units, </a:t>
            </a:r>
            <a:r>
              <a:rPr lang="en-US" sz="2700" i="1" dirty="0"/>
              <a:t>e.g.,</a:t>
            </a:r>
          </a:p>
          <a:p>
            <a:pPr marL="463550" lvl="1" indent="-279400">
              <a:spcBef>
                <a:spcPct val="25000"/>
              </a:spcBef>
              <a:buClr>
                <a:srgbClr val="339966"/>
              </a:buClr>
              <a:buSzPct val="110000"/>
              <a:buFont typeface="Wingdings" pitchFamily="2" charset="2"/>
              <a:buChar char="§"/>
            </a:pPr>
            <a:r>
              <a:rPr lang="en-US" sz="2700" dirty="0"/>
              <a:t>nominal wage:  Dollars per hour of work.</a:t>
            </a:r>
          </a:p>
          <a:p>
            <a:pPr marL="463550" lvl="1" indent="-279400">
              <a:spcBef>
                <a:spcPct val="25000"/>
              </a:spcBef>
              <a:buClr>
                <a:srgbClr val="339966"/>
              </a:buClr>
              <a:buSzPct val="110000"/>
              <a:buFont typeface="Wingdings" pitchFamily="2" charset="2"/>
              <a:buChar char="§"/>
            </a:pPr>
            <a:r>
              <a:rPr lang="en-US" sz="2700" dirty="0"/>
              <a:t>nominal interest rate:  Dollars earned in future </a:t>
            </a:r>
            <a:br>
              <a:rPr lang="en-US" sz="2700" dirty="0"/>
            </a:br>
            <a:r>
              <a:rPr lang="en-US" sz="2700" dirty="0"/>
              <a:t>by lending one dollar today.</a:t>
            </a:r>
          </a:p>
          <a:p>
            <a:pPr marL="463550" lvl="1" indent="-279400">
              <a:spcBef>
                <a:spcPct val="25000"/>
              </a:spcBef>
              <a:buClr>
                <a:srgbClr val="339966"/>
              </a:buClr>
              <a:buSzPct val="110000"/>
              <a:buFont typeface="Wingdings" pitchFamily="2" charset="2"/>
              <a:buChar char="§"/>
            </a:pPr>
            <a:r>
              <a:rPr lang="en-US" sz="2700" dirty="0"/>
              <a:t>the price level:  The amount of dollars needed </a:t>
            </a:r>
            <a:br>
              <a:rPr lang="en-US" sz="2700" dirty="0"/>
            </a:br>
            <a:r>
              <a:rPr lang="en-US" sz="2700" dirty="0"/>
              <a:t>to buy a representative basket of goods.</a:t>
            </a:r>
          </a:p>
        </p:txBody>
      </p:sp>
    </p:spTree>
    <p:extLst>
      <p:ext uri="{BB962C8B-B14F-4D97-AF65-F5344CB8AC3E}">
        <p14:creationId xmlns:p14="http://schemas.microsoft.com/office/powerpoint/2010/main" val="26530523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strips(downRight)">
                                      <p:cBhvr>
                                        <p:cTn id="7" dur="500"/>
                                        <p:tgtEl>
                                          <p:spTgt spid="1536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53605">
                                            <p:txEl>
                                              <p:pRg st="1" end="1"/>
                                            </p:txEl>
                                          </p:spTgt>
                                        </p:tgtEl>
                                        <p:attrNameLst>
                                          <p:attrName>style.visibility</p:attrName>
                                        </p:attrNameLst>
                                      </p:cBhvr>
                                      <p:to>
                                        <p:strVal val="visible"/>
                                      </p:to>
                                    </p:set>
                                    <p:animEffect transition="in" filter="strips(downRight)">
                                      <p:cBhvr>
                                        <p:cTn id="12" dur="500"/>
                                        <p:tgtEl>
                                          <p:spTgt spid="1536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53605">
                                            <p:txEl>
                                              <p:pRg st="2" end="2"/>
                                            </p:txEl>
                                          </p:spTgt>
                                        </p:tgtEl>
                                        <p:attrNameLst>
                                          <p:attrName>style.visibility</p:attrName>
                                        </p:attrNameLst>
                                      </p:cBhvr>
                                      <p:to>
                                        <p:strVal val="visible"/>
                                      </p:to>
                                    </p:set>
                                    <p:animEffect transition="in" filter="strips(downRight)">
                                      <p:cBhvr>
                                        <p:cTn id="17" dur="500"/>
                                        <p:tgtEl>
                                          <p:spTgt spid="15360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53605">
                                            <p:txEl>
                                              <p:pRg st="3" end="3"/>
                                            </p:txEl>
                                          </p:spTgt>
                                        </p:tgtEl>
                                        <p:attrNameLst>
                                          <p:attrName>style.visibility</p:attrName>
                                        </p:attrNameLst>
                                      </p:cBhvr>
                                      <p:to>
                                        <p:strVal val="visible"/>
                                      </p:to>
                                    </p:set>
                                    <p:animEffect transition="in" filter="strips(downRight)">
                                      <p:cBhvr>
                                        <p:cTn id="22" dur="500"/>
                                        <p:tgtEl>
                                          <p:spTgt spid="15360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250"/>
                                        <p:tgtEl>
                                          <p:spTgt spid="153605">
                                            <p:txEl>
                                              <p:pRg st="1" end="1"/>
                                            </p:txEl>
                                          </p:spTgt>
                                        </p:tgtEl>
                                      </p:cBhvr>
                                    </p:animEffect>
                                    <p:set>
                                      <p:cBhvr>
                                        <p:cTn id="27" dur="1" fill="hold">
                                          <p:stCondLst>
                                            <p:cond delay="249"/>
                                          </p:stCondLst>
                                        </p:cTn>
                                        <p:tgtEl>
                                          <p:spTgt spid="153605">
                                            <p:txEl>
                                              <p:pRg st="1" end="1"/>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50"/>
                                        <p:tgtEl>
                                          <p:spTgt spid="153605">
                                            <p:txEl>
                                              <p:pRg st="2" end="2"/>
                                            </p:txEl>
                                          </p:spTgt>
                                        </p:tgtEl>
                                      </p:cBhvr>
                                    </p:animEffect>
                                    <p:set>
                                      <p:cBhvr>
                                        <p:cTn id="30" dur="1" fill="hold">
                                          <p:stCondLst>
                                            <p:cond delay="249"/>
                                          </p:stCondLst>
                                        </p:cTn>
                                        <p:tgtEl>
                                          <p:spTgt spid="153605">
                                            <p:txEl>
                                              <p:pRg st="2" end="2"/>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50"/>
                                        <p:tgtEl>
                                          <p:spTgt spid="153605">
                                            <p:txEl>
                                              <p:pRg st="3" end="3"/>
                                            </p:txEl>
                                          </p:spTgt>
                                        </p:tgtEl>
                                      </p:cBhvr>
                                    </p:animEffect>
                                    <p:set>
                                      <p:cBhvr>
                                        <p:cTn id="33" dur="1" fill="hold">
                                          <p:stCondLst>
                                            <p:cond delay="249"/>
                                          </p:stCondLst>
                                        </p:cTn>
                                        <p:tgtEl>
                                          <p:spTgt spid="153605">
                                            <p:txEl>
                                              <p:pRg st="3" end="3"/>
                                            </p:txEl>
                                          </p:spTgt>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3608">
                                            <p:txEl>
                                              <p:pRg st="0" end="0"/>
                                            </p:txEl>
                                          </p:spTgt>
                                        </p:tgtEl>
                                        <p:attrNameLst>
                                          <p:attrName>style.visibility</p:attrName>
                                        </p:attrNameLst>
                                      </p:cBhvr>
                                      <p:to>
                                        <p:strVal val="visible"/>
                                      </p:to>
                                    </p:set>
                                    <p:animEffect transition="in" filter="wipe(left)">
                                      <p:cBhvr>
                                        <p:cTn id="38" dur="500"/>
                                        <p:tgtEl>
                                          <p:spTgt spid="153608">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3608">
                                            <p:txEl>
                                              <p:pRg st="1" end="1"/>
                                            </p:txEl>
                                          </p:spTgt>
                                        </p:tgtEl>
                                        <p:attrNameLst>
                                          <p:attrName>style.visibility</p:attrName>
                                        </p:attrNameLst>
                                      </p:cBhvr>
                                      <p:to>
                                        <p:strVal val="visible"/>
                                      </p:to>
                                    </p:set>
                                    <p:animEffect transition="in" filter="wipe(left)">
                                      <p:cBhvr>
                                        <p:cTn id="43" dur="500"/>
                                        <p:tgtEl>
                                          <p:spTgt spid="153608">
                                            <p:txEl>
                                              <p:pRg st="1" end="1"/>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53608">
                                            <p:txEl>
                                              <p:pRg st="2" end="2"/>
                                            </p:txEl>
                                          </p:spTgt>
                                        </p:tgtEl>
                                        <p:attrNameLst>
                                          <p:attrName>style.visibility</p:attrName>
                                        </p:attrNameLst>
                                      </p:cBhvr>
                                      <p:to>
                                        <p:strVal val="visible"/>
                                      </p:to>
                                    </p:set>
                                    <p:animEffect transition="in" filter="wipe(left)">
                                      <p:cBhvr>
                                        <p:cTn id="48" dur="500"/>
                                        <p:tgtEl>
                                          <p:spTgt spid="153608">
                                            <p:txEl>
                                              <p:pRg st="2" end="2"/>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3608">
                                            <p:txEl>
                                              <p:pRg st="3" end="3"/>
                                            </p:txEl>
                                          </p:spTgt>
                                        </p:tgtEl>
                                        <p:attrNameLst>
                                          <p:attrName>style.visibility</p:attrName>
                                        </p:attrNameLst>
                                      </p:cBhvr>
                                      <p:to>
                                        <p:strVal val="visible"/>
                                      </p:to>
                                    </p:set>
                                    <p:animEffect transition="in" filter="wipe(left)">
                                      <p:cBhvr>
                                        <p:cTn id="53" dur="500"/>
                                        <p:tgtEl>
                                          <p:spTgt spid="1536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uiExpand="1" build="p" bldLvl="4" autoUpdateAnimBg="0"/>
      <p:bldP spid="153608"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The quantity theory of money</a:t>
            </a:r>
          </a:p>
        </p:txBody>
      </p:sp>
      <p:sp>
        <p:nvSpPr>
          <p:cNvPr id="30723" name="Rectangle 3"/>
          <p:cNvSpPr>
            <a:spLocks noGrp="1" noChangeArrowheads="1"/>
          </p:cNvSpPr>
          <p:nvPr>
            <p:ph type="body" idx="1"/>
          </p:nvPr>
        </p:nvSpPr>
        <p:spPr/>
        <p:txBody>
          <a:bodyPr/>
          <a:lstStyle/>
          <a:p>
            <a:pPr eaLnBrk="1" hangingPunct="1"/>
            <a:r>
              <a:rPr lang="en-US" dirty="0" smtClean="0"/>
              <a:t>A simple theory linking the inflation rate to the growth rate of the money supply.</a:t>
            </a:r>
          </a:p>
          <a:p>
            <a:pPr eaLnBrk="1" hangingPunct="1"/>
            <a:r>
              <a:rPr lang="en-US" dirty="0">
                <a:latin typeface="Arial" charset="0"/>
              </a:rPr>
              <a:t>Money demand for </a:t>
            </a:r>
            <a:r>
              <a:rPr lang="en-US" b="1" dirty="0">
                <a:solidFill>
                  <a:srgbClr val="0000FF"/>
                </a:solidFill>
                <a:latin typeface="Arial" charset="0"/>
              </a:rPr>
              <a:t>transactions</a:t>
            </a:r>
          </a:p>
          <a:p>
            <a:pPr eaLnBrk="1" hangingPunct="1"/>
            <a:r>
              <a:rPr lang="en-US" dirty="0" smtClean="0"/>
              <a:t>Begins with the concept of </a:t>
            </a:r>
            <a:r>
              <a:rPr lang="en-US" b="1" dirty="0" smtClean="0">
                <a:solidFill>
                  <a:srgbClr val="CC0000"/>
                </a:solidFill>
              </a:rPr>
              <a:t>velocity</a:t>
            </a:r>
            <a:r>
              <a:rPr lang="en-US" dirty="0" smtClean="0"/>
              <a:t>…</a:t>
            </a:r>
          </a:p>
        </p:txBody>
      </p:sp>
    </p:spTree>
    <p:extLst>
      <p:ext uri="{BB962C8B-B14F-4D97-AF65-F5344CB8AC3E}">
        <p14:creationId xmlns:p14="http://schemas.microsoft.com/office/powerpoint/2010/main" val="3104633826"/>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27063" y="431800"/>
            <a:ext cx="7354887" cy="762000"/>
          </a:xfrm>
        </p:spPr>
        <p:txBody>
          <a:bodyPr/>
          <a:lstStyle/>
          <a:p>
            <a:pPr eaLnBrk="1" hangingPunct="1"/>
            <a:r>
              <a:rPr lang="en-US" smtClean="0"/>
              <a:t>The Classical Dichotomy</a:t>
            </a:r>
          </a:p>
        </p:txBody>
      </p:sp>
      <p:sp>
        <p:nvSpPr>
          <p:cNvPr id="155651" name="Rectangle 3"/>
          <p:cNvSpPr>
            <a:spLocks noGrp="1" noChangeArrowheads="1"/>
          </p:cNvSpPr>
          <p:nvPr>
            <p:ph type="body" idx="1"/>
          </p:nvPr>
        </p:nvSpPr>
        <p:spPr>
          <a:xfrm>
            <a:off x="479425" y="1362075"/>
            <a:ext cx="8242300" cy="5164138"/>
          </a:xfrm>
        </p:spPr>
        <p:txBody>
          <a:bodyPr/>
          <a:lstStyle/>
          <a:p>
            <a:pPr eaLnBrk="1" hangingPunct="1">
              <a:spcBef>
                <a:spcPct val="40000"/>
              </a:spcBef>
            </a:pPr>
            <a:r>
              <a:rPr lang="en-US" dirty="0" smtClean="0"/>
              <a:t>Note:  Real variables were explained in Chap. 3, nominal ones in Chap. 5.   </a:t>
            </a:r>
          </a:p>
          <a:p>
            <a:pPr eaLnBrk="1" hangingPunct="1">
              <a:spcBef>
                <a:spcPts val="1200"/>
              </a:spcBef>
            </a:pPr>
            <a:r>
              <a:rPr lang="en-US" b="1" i="1" dirty="0" smtClean="0">
                <a:solidFill>
                  <a:srgbClr val="CC0000"/>
                </a:solidFill>
              </a:rPr>
              <a:t>Classical dichotomy</a:t>
            </a:r>
            <a:r>
              <a:rPr lang="en-US" dirty="0" smtClean="0"/>
              <a:t>:  </a:t>
            </a:r>
            <a:br>
              <a:rPr lang="en-US" dirty="0" smtClean="0"/>
            </a:br>
            <a:r>
              <a:rPr lang="en-US" dirty="0" smtClean="0"/>
              <a:t>the theoretical separation of real and nominal variables in the classical model, which implies nominal variables do not affect real variables.   </a:t>
            </a:r>
          </a:p>
          <a:p>
            <a:pPr eaLnBrk="1" hangingPunct="1">
              <a:spcBef>
                <a:spcPts val="1200"/>
              </a:spcBef>
            </a:pPr>
            <a:r>
              <a:rPr lang="en-US" b="1" i="1" dirty="0" smtClean="0">
                <a:solidFill>
                  <a:srgbClr val="CC0000"/>
                </a:solidFill>
              </a:rPr>
              <a:t>Neutrality of money</a:t>
            </a:r>
            <a:r>
              <a:rPr lang="en-US" dirty="0" smtClean="0"/>
              <a:t>:  Changes in the money supply do not affect real variables. </a:t>
            </a:r>
          </a:p>
          <a:p>
            <a:pPr eaLnBrk="1" hangingPunct="1">
              <a:spcBef>
                <a:spcPct val="20000"/>
              </a:spcBef>
              <a:buFont typeface="Wingdings" pitchFamily="2" charset="2"/>
              <a:buNone/>
            </a:pPr>
            <a:r>
              <a:rPr lang="en-US" dirty="0" smtClean="0"/>
              <a:t>	In the real world, money is approximately neutral in the long run.  </a:t>
            </a:r>
          </a:p>
        </p:txBody>
      </p:sp>
    </p:spTree>
    <p:extLst>
      <p:ext uri="{BB962C8B-B14F-4D97-AF65-F5344CB8AC3E}">
        <p14:creationId xmlns:p14="http://schemas.microsoft.com/office/powerpoint/2010/main" val="8608948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wipe(left)">
                                      <p:cBhvr>
                                        <p:cTn id="7" dur="500"/>
                                        <p:tgtEl>
                                          <p:spTgt spid="155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5651">
                                            <p:txEl>
                                              <p:pRg st="1" end="1"/>
                                            </p:txEl>
                                          </p:spTgt>
                                        </p:tgtEl>
                                        <p:attrNameLst>
                                          <p:attrName>style.visibility</p:attrName>
                                        </p:attrNameLst>
                                      </p:cBhvr>
                                      <p:to>
                                        <p:strVal val="visible"/>
                                      </p:to>
                                    </p:set>
                                    <p:animEffect transition="in" filter="wipe(left)">
                                      <p:cBhvr>
                                        <p:cTn id="12" dur="500"/>
                                        <p:tgtEl>
                                          <p:spTgt spid="155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5651">
                                            <p:txEl>
                                              <p:pRg st="2" end="2"/>
                                            </p:txEl>
                                          </p:spTgt>
                                        </p:tgtEl>
                                        <p:attrNameLst>
                                          <p:attrName>style.visibility</p:attrName>
                                        </p:attrNameLst>
                                      </p:cBhvr>
                                      <p:to>
                                        <p:strVal val="visible"/>
                                      </p:to>
                                    </p:set>
                                    <p:animEffect transition="in" filter="wipe(left)">
                                      <p:cBhvr>
                                        <p:cTn id="17" dur="500"/>
                                        <p:tgtEl>
                                          <p:spTgt spid="155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5651">
                                            <p:txEl>
                                              <p:pRg st="3" end="3"/>
                                            </p:txEl>
                                          </p:spTgt>
                                        </p:tgtEl>
                                        <p:attrNameLst>
                                          <p:attrName>style.visibility</p:attrName>
                                        </p:attrNameLst>
                                      </p:cBhvr>
                                      <p:to>
                                        <p:strVal val="visible"/>
                                      </p:to>
                                    </p:set>
                                    <p:animEffect transition="in" filter="wipe(left)">
                                      <p:cBhvr>
                                        <p:cTn id="22" dur="500"/>
                                        <p:tgtEl>
                                          <p:spTgt spid="155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bldLvl="4"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51906"/>
            <a:ext cx="8210550" cy="5142016"/>
          </a:xfrm>
        </p:spPr>
        <p:txBody>
          <a:bodyPr/>
          <a:lstStyle/>
          <a:p>
            <a:pPr>
              <a:buClr>
                <a:schemeClr val="tx1">
                  <a:lumMod val="50000"/>
                  <a:lumOff val="50000"/>
                </a:schemeClr>
              </a:buClr>
            </a:pPr>
            <a:r>
              <a:rPr lang="en-US" sz="2700" dirty="0" smtClean="0"/>
              <a:t>Velocity:  the ratio of nominal expenditure to money supply, the rate at which money changes hands</a:t>
            </a:r>
          </a:p>
          <a:p>
            <a:pPr>
              <a:buClr>
                <a:schemeClr val="tx1">
                  <a:lumMod val="50000"/>
                  <a:lumOff val="50000"/>
                </a:schemeClr>
              </a:buClr>
            </a:pPr>
            <a:r>
              <a:rPr lang="en-US" sz="2700" dirty="0" smtClean="0"/>
              <a:t>Quantity theory </a:t>
            </a:r>
            <a:r>
              <a:rPr lang="en-US" sz="2700" dirty="0"/>
              <a:t>of </a:t>
            </a:r>
            <a:r>
              <a:rPr lang="en-US" sz="2700" dirty="0" smtClean="0"/>
              <a:t>money</a:t>
            </a:r>
            <a:endParaRPr lang="en-US" sz="2700" dirty="0"/>
          </a:p>
          <a:p>
            <a:pPr lvl="1">
              <a:buClr>
                <a:schemeClr val="tx1">
                  <a:lumMod val="50000"/>
                  <a:lumOff val="50000"/>
                </a:schemeClr>
              </a:buClr>
            </a:pPr>
            <a:r>
              <a:rPr lang="en-US" sz="2600" dirty="0" smtClean="0"/>
              <a:t>assumes velocity is constant</a:t>
            </a:r>
          </a:p>
          <a:p>
            <a:pPr lvl="1">
              <a:buClr>
                <a:schemeClr val="tx1">
                  <a:lumMod val="50000"/>
                  <a:lumOff val="50000"/>
                </a:schemeClr>
              </a:buClr>
            </a:pPr>
            <a:r>
              <a:rPr lang="en-US" sz="2600" dirty="0" smtClean="0"/>
              <a:t>concludes that the money growth rate determines the inflation rate</a:t>
            </a:r>
          </a:p>
          <a:p>
            <a:pPr lvl="1">
              <a:buClr>
                <a:schemeClr val="tx1">
                  <a:lumMod val="50000"/>
                  <a:lumOff val="50000"/>
                </a:schemeClr>
              </a:buClr>
            </a:pPr>
            <a:r>
              <a:rPr lang="en-US" sz="2600" dirty="0" smtClean="0"/>
              <a:t>applies in the long run</a:t>
            </a:r>
          </a:p>
          <a:p>
            <a:pPr lvl="1">
              <a:buClr>
                <a:schemeClr val="tx1">
                  <a:lumMod val="50000"/>
                  <a:lumOff val="50000"/>
                </a:schemeClr>
              </a:buClr>
            </a:pPr>
            <a:r>
              <a:rPr lang="en-US" sz="2600" dirty="0" smtClean="0"/>
              <a:t>consistent with cross-country and time-series data</a:t>
            </a:r>
            <a:endParaRPr lang="en-US" sz="2700" dirty="0"/>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60</a:t>
            </a:fld>
            <a:endParaRPr lang="en-US" sz="1600" dirty="0">
              <a:solidFill>
                <a:srgbClr val="006666"/>
              </a:solidFill>
              <a:cs typeface="+mn-cs"/>
            </a:endParaRPr>
          </a:p>
        </p:txBody>
      </p:sp>
    </p:spTree>
    <p:extLst>
      <p:ext uri="{BB962C8B-B14F-4D97-AF65-F5344CB8AC3E}">
        <p14:creationId xmlns:p14="http://schemas.microsoft.com/office/powerpoint/2010/main" val="2465409436"/>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51906"/>
            <a:ext cx="8210550" cy="5142016"/>
          </a:xfrm>
        </p:spPr>
        <p:txBody>
          <a:bodyPr/>
          <a:lstStyle/>
          <a:p>
            <a:pPr>
              <a:buClr>
                <a:schemeClr val="tx1">
                  <a:lumMod val="50000"/>
                  <a:lumOff val="50000"/>
                </a:schemeClr>
              </a:buClr>
            </a:pPr>
            <a:r>
              <a:rPr lang="en-US" sz="2700" dirty="0"/>
              <a:t>Nominal interest rate</a:t>
            </a:r>
          </a:p>
          <a:p>
            <a:pPr lvl="1">
              <a:buClr>
                <a:schemeClr val="tx1">
                  <a:lumMod val="50000"/>
                  <a:lumOff val="50000"/>
                </a:schemeClr>
              </a:buClr>
            </a:pPr>
            <a:r>
              <a:rPr lang="en-US" sz="2600" dirty="0"/>
              <a:t>equals real interest rate + inflation rate</a:t>
            </a:r>
          </a:p>
          <a:p>
            <a:pPr lvl="1">
              <a:buClr>
                <a:schemeClr val="tx1">
                  <a:lumMod val="50000"/>
                  <a:lumOff val="50000"/>
                </a:schemeClr>
              </a:buClr>
            </a:pPr>
            <a:r>
              <a:rPr lang="en-US" sz="2600" dirty="0"/>
              <a:t>the opp. cost of holding money</a:t>
            </a:r>
          </a:p>
          <a:p>
            <a:pPr>
              <a:buClr>
                <a:schemeClr val="tx1">
                  <a:lumMod val="50000"/>
                  <a:lumOff val="50000"/>
                </a:schemeClr>
              </a:buClr>
            </a:pPr>
            <a:r>
              <a:rPr lang="en-US" sz="2700" dirty="0"/>
              <a:t>Fisher effect:  Nominal interest rate moves </a:t>
            </a:r>
            <a:br>
              <a:rPr lang="en-US" sz="2700" dirty="0"/>
            </a:br>
            <a:r>
              <a:rPr lang="en-US" sz="2700" dirty="0"/>
              <a:t>one-for-one </a:t>
            </a:r>
            <a:r>
              <a:rPr lang="en-US" sz="2700" dirty="0" smtClean="0"/>
              <a:t>with </a:t>
            </a:r>
            <a:r>
              <a:rPr lang="en-US" sz="2700" dirty="0"/>
              <a:t>expected inflation.  </a:t>
            </a:r>
          </a:p>
          <a:p>
            <a:pPr>
              <a:buClr>
                <a:schemeClr val="tx1">
                  <a:lumMod val="50000"/>
                  <a:lumOff val="50000"/>
                </a:schemeClr>
              </a:buClr>
            </a:pPr>
            <a:r>
              <a:rPr lang="en-US" sz="2700" dirty="0"/>
              <a:t>Money demand</a:t>
            </a:r>
          </a:p>
          <a:p>
            <a:pPr lvl="1">
              <a:buClr>
                <a:schemeClr val="tx1">
                  <a:lumMod val="50000"/>
                  <a:lumOff val="50000"/>
                </a:schemeClr>
              </a:buClr>
            </a:pPr>
            <a:r>
              <a:rPr lang="en-US" sz="2600" dirty="0"/>
              <a:t>depends only on income in the </a:t>
            </a:r>
            <a:r>
              <a:rPr lang="en-US" sz="2600" dirty="0" smtClean="0"/>
              <a:t>quantity theory</a:t>
            </a:r>
            <a:endParaRPr lang="en-US" sz="2600" dirty="0"/>
          </a:p>
          <a:p>
            <a:pPr lvl="1">
              <a:buClr>
                <a:schemeClr val="tx1">
                  <a:lumMod val="50000"/>
                  <a:lumOff val="50000"/>
                </a:schemeClr>
              </a:buClr>
            </a:pPr>
            <a:r>
              <a:rPr lang="en-US" sz="2600" dirty="0"/>
              <a:t>also depends on the nominal interest rate </a:t>
            </a:r>
          </a:p>
          <a:p>
            <a:pPr lvl="1">
              <a:buClr>
                <a:schemeClr val="tx1">
                  <a:lumMod val="50000"/>
                  <a:lumOff val="50000"/>
                </a:schemeClr>
              </a:buClr>
            </a:pPr>
            <a:r>
              <a:rPr lang="en-US" sz="2600" dirty="0"/>
              <a:t>if so, then changes in expected inflation affect the current price level. </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61</a:t>
            </a:fld>
            <a:endParaRPr lang="en-US" sz="1600" dirty="0">
              <a:solidFill>
                <a:srgbClr val="006666"/>
              </a:solidFill>
              <a:cs typeface="+mn-cs"/>
            </a:endParaRPr>
          </a:p>
        </p:txBody>
      </p:sp>
    </p:spTree>
    <p:extLst>
      <p:ext uri="{BB962C8B-B14F-4D97-AF65-F5344CB8AC3E}">
        <p14:creationId xmlns:p14="http://schemas.microsoft.com/office/powerpoint/2010/main" val="628603705"/>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51906"/>
            <a:ext cx="8210550" cy="5142016"/>
          </a:xfrm>
        </p:spPr>
        <p:txBody>
          <a:bodyPr/>
          <a:lstStyle/>
          <a:p>
            <a:pPr marL="0" indent="0">
              <a:buClr>
                <a:schemeClr val="tx1">
                  <a:lumMod val="50000"/>
                  <a:lumOff val="50000"/>
                </a:schemeClr>
              </a:buClr>
              <a:buNone/>
            </a:pPr>
            <a:r>
              <a:rPr lang="en-US" sz="2700" dirty="0"/>
              <a:t>Costs of inflation</a:t>
            </a:r>
          </a:p>
          <a:p>
            <a:pPr>
              <a:buClr>
                <a:schemeClr val="tx1">
                  <a:lumMod val="50000"/>
                  <a:lumOff val="50000"/>
                </a:schemeClr>
              </a:buClr>
            </a:pPr>
            <a:r>
              <a:rPr lang="en-US" sz="2700" i="1" dirty="0"/>
              <a:t>Expected inflation</a:t>
            </a:r>
            <a:r>
              <a:rPr lang="en-US" sz="2700" dirty="0"/>
              <a:t/>
            </a:r>
            <a:br>
              <a:rPr lang="en-US" sz="2700" dirty="0"/>
            </a:br>
            <a:r>
              <a:rPr lang="en-US" sz="2700" dirty="0" err="1"/>
              <a:t>shoeleather</a:t>
            </a:r>
            <a:r>
              <a:rPr lang="en-US" sz="2700" dirty="0"/>
              <a:t> costs, menu costs, </a:t>
            </a:r>
            <a:br>
              <a:rPr lang="en-US" sz="2700" dirty="0"/>
            </a:br>
            <a:r>
              <a:rPr lang="en-US" sz="2700" dirty="0"/>
              <a:t>tax &amp; relative price distortions, </a:t>
            </a:r>
            <a:br>
              <a:rPr lang="en-US" sz="2700" dirty="0"/>
            </a:br>
            <a:r>
              <a:rPr lang="en-US" sz="2700" dirty="0"/>
              <a:t>inconvenience of correcting figures for inflation</a:t>
            </a:r>
          </a:p>
          <a:p>
            <a:pPr>
              <a:buClr>
                <a:schemeClr val="tx1">
                  <a:lumMod val="50000"/>
                  <a:lumOff val="50000"/>
                </a:schemeClr>
              </a:buClr>
            </a:pPr>
            <a:r>
              <a:rPr lang="en-US" sz="2700" i="1" dirty="0"/>
              <a:t>Unexpected inflation</a:t>
            </a:r>
            <a:r>
              <a:rPr lang="en-US" sz="2700" dirty="0"/>
              <a:t/>
            </a:r>
            <a:br>
              <a:rPr lang="en-US" sz="2700" dirty="0"/>
            </a:br>
            <a:r>
              <a:rPr lang="en-US" sz="2700" dirty="0"/>
              <a:t>all of the above plus arbitrary redistributions of wealth between debtors and creditors</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62</a:t>
            </a:fld>
            <a:endParaRPr lang="en-US" sz="1600" dirty="0">
              <a:solidFill>
                <a:srgbClr val="006666"/>
              </a:solidFill>
              <a:cs typeface="+mn-cs"/>
            </a:endParaRPr>
          </a:p>
        </p:txBody>
      </p:sp>
    </p:spTree>
    <p:extLst>
      <p:ext uri="{BB962C8B-B14F-4D97-AF65-F5344CB8AC3E}">
        <p14:creationId xmlns:p14="http://schemas.microsoft.com/office/powerpoint/2010/main" val="3207053469"/>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51906"/>
            <a:ext cx="8210550" cy="5142016"/>
          </a:xfrm>
        </p:spPr>
        <p:txBody>
          <a:bodyPr/>
          <a:lstStyle/>
          <a:p>
            <a:pPr marL="0" indent="0">
              <a:buClr>
                <a:schemeClr val="tx1">
                  <a:lumMod val="50000"/>
                  <a:lumOff val="50000"/>
                </a:schemeClr>
              </a:buClr>
              <a:buNone/>
            </a:pPr>
            <a:r>
              <a:rPr lang="en-US" sz="2700" dirty="0"/>
              <a:t>Hyperinflation</a:t>
            </a:r>
          </a:p>
          <a:p>
            <a:pPr>
              <a:buClr>
                <a:schemeClr val="tx1">
                  <a:lumMod val="50000"/>
                  <a:lumOff val="50000"/>
                </a:schemeClr>
              </a:buClr>
            </a:pPr>
            <a:r>
              <a:rPr lang="en-US" sz="2700" dirty="0"/>
              <a:t>caused by rapid money supply growth when money printed to finance </a:t>
            </a:r>
            <a:r>
              <a:rPr lang="en-US" sz="2700" dirty="0" err="1"/>
              <a:t>govt</a:t>
            </a:r>
            <a:r>
              <a:rPr lang="en-US" sz="2700" dirty="0"/>
              <a:t> budget deficits</a:t>
            </a:r>
          </a:p>
          <a:p>
            <a:pPr>
              <a:buClr>
                <a:schemeClr val="tx1">
                  <a:lumMod val="50000"/>
                  <a:lumOff val="50000"/>
                </a:schemeClr>
              </a:buClr>
            </a:pPr>
            <a:r>
              <a:rPr lang="en-US" sz="2700" dirty="0"/>
              <a:t>stopping it requires fiscal reforms to eliminate </a:t>
            </a:r>
            <a:br>
              <a:rPr lang="en-US" sz="2700" dirty="0"/>
            </a:br>
            <a:r>
              <a:rPr lang="en-US" sz="2700" dirty="0" err="1"/>
              <a:t>govt’s</a:t>
            </a:r>
            <a:r>
              <a:rPr lang="en-US" sz="2700" dirty="0"/>
              <a:t> need for printing money</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63</a:t>
            </a:fld>
            <a:endParaRPr lang="en-US" sz="1600" dirty="0">
              <a:solidFill>
                <a:srgbClr val="006666"/>
              </a:solidFill>
              <a:cs typeface="+mn-cs"/>
            </a:endParaRPr>
          </a:p>
        </p:txBody>
      </p:sp>
    </p:spTree>
    <p:extLst>
      <p:ext uri="{BB962C8B-B14F-4D97-AF65-F5344CB8AC3E}">
        <p14:creationId xmlns:p14="http://schemas.microsoft.com/office/powerpoint/2010/main" val="1852407295"/>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51906"/>
            <a:ext cx="8210550" cy="5142016"/>
          </a:xfrm>
        </p:spPr>
        <p:txBody>
          <a:bodyPr/>
          <a:lstStyle/>
          <a:p>
            <a:pPr marL="0" indent="0">
              <a:buClr>
                <a:schemeClr val="tx1">
                  <a:lumMod val="50000"/>
                  <a:lumOff val="50000"/>
                </a:schemeClr>
              </a:buClr>
              <a:buNone/>
            </a:pPr>
            <a:r>
              <a:rPr lang="en-US" sz="2700" dirty="0"/>
              <a:t>Classical dichotomy</a:t>
            </a:r>
          </a:p>
          <a:p>
            <a:pPr>
              <a:buClr>
                <a:schemeClr val="tx1">
                  <a:lumMod val="50000"/>
                  <a:lumOff val="50000"/>
                </a:schemeClr>
              </a:buClr>
            </a:pPr>
            <a:r>
              <a:rPr lang="en-US" sz="2700" dirty="0"/>
              <a:t>In classical theory, money is </a:t>
            </a:r>
            <a:r>
              <a:rPr lang="en-US" sz="2700" dirty="0" smtClean="0"/>
              <a:t>neutral</a:t>
            </a:r>
            <a:r>
              <a:rPr lang="en-US" sz="2700" dirty="0" smtClean="0">
                <a:latin typeface="Arial"/>
                <a:cs typeface="Arial"/>
              </a:rPr>
              <a:t>—</a:t>
            </a:r>
            <a:r>
              <a:rPr lang="en-US" sz="2700" dirty="0" smtClean="0"/>
              <a:t>does </a:t>
            </a:r>
            <a:r>
              <a:rPr lang="en-US" sz="2700" dirty="0"/>
              <a:t>not affect real variables.  </a:t>
            </a:r>
          </a:p>
          <a:p>
            <a:pPr>
              <a:buClr>
                <a:schemeClr val="tx1">
                  <a:lumMod val="50000"/>
                  <a:lumOff val="50000"/>
                </a:schemeClr>
              </a:buClr>
            </a:pPr>
            <a:r>
              <a:rPr lang="en-US" sz="2700" dirty="0"/>
              <a:t>So, we can study how real variables are determined w/o reference to nominal ones.</a:t>
            </a:r>
          </a:p>
          <a:p>
            <a:pPr>
              <a:buClr>
                <a:schemeClr val="tx1">
                  <a:lumMod val="50000"/>
                  <a:lumOff val="50000"/>
                </a:schemeClr>
              </a:buClr>
            </a:pPr>
            <a:r>
              <a:rPr lang="en-US" sz="2700" dirty="0"/>
              <a:t>Then, money market </a:t>
            </a:r>
            <a:r>
              <a:rPr lang="en-US" sz="2700" dirty="0" err="1"/>
              <a:t>eq’m</a:t>
            </a:r>
            <a:r>
              <a:rPr lang="en-US" sz="2700" dirty="0"/>
              <a:t> determines price level and all nominal variables.  </a:t>
            </a:r>
          </a:p>
          <a:p>
            <a:pPr>
              <a:buClr>
                <a:schemeClr val="tx1">
                  <a:lumMod val="50000"/>
                  <a:lumOff val="50000"/>
                </a:schemeClr>
              </a:buClr>
            </a:pPr>
            <a:r>
              <a:rPr lang="en-US" sz="2700" dirty="0"/>
              <a:t>Most economists believe the economy works this way in the long run.</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64</a:t>
            </a:fld>
            <a:endParaRPr lang="en-US" sz="1600" dirty="0">
              <a:solidFill>
                <a:srgbClr val="006666"/>
              </a:solidFill>
              <a:cs typeface="+mn-cs"/>
            </a:endParaRPr>
          </a:p>
        </p:txBody>
      </p:sp>
    </p:spTree>
    <p:extLst>
      <p:ext uri="{BB962C8B-B14F-4D97-AF65-F5344CB8AC3E}">
        <p14:creationId xmlns:p14="http://schemas.microsoft.com/office/powerpoint/2010/main" val="340392948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smtClean="0"/>
              <a:t>Velocity</a:t>
            </a:r>
          </a:p>
        </p:txBody>
      </p:sp>
      <p:sp>
        <p:nvSpPr>
          <p:cNvPr id="49157" name="Rectangle 5"/>
          <p:cNvSpPr>
            <a:spLocks noGrp="1" noChangeArrowheads="1"/>
          </p:cNvSpPr>
          <p:nvPr>
            <p:ph type="body" idx="1"/>
          </p:nvPr>
        </p:nvSpPr>
        <p:spPr>
          <a:xfrm>
            <a:off x="476250" y="1146175"/>
            <a:ext cx="8210550" cy="4884738"/>
          </a:xfrm>
        </p:spPr>
        <p:txBody>
          <a:bodyPr/>
          <a:lstStyle/>
          <a:p>
            <a:pPr eaLnBrk="1" hangingPunct="1"/>
            <a:r>
              <a:rPr lang="en-US" dirty="0" smtClean="0"/>
              <a:t>basic concept:  </a:t>
            </a:r>
            <a:br>
              <a:rPr lang="en-US" dirty="0" smtClean="0"/>
            </a:br>
            <a:r>
              <a:rPr lang="en-US" dirty="0" smtClean="0"/>
              <a:t>the rate at which money circulates</a:t>
            </a:r>
          </a:p>
          <a:p>
            <a:pPr eaLnBrk="1" hangingPunct="1"/>
            <a:r>
              <a:rPr lang="en-US" dirty="0" smtClean="0"/>
              <a:t>definition:  the number of times the average euro coin changes hands in a given time period</a:t>
            </a:r>
          </a:p>
          <a:p>
            <a:pPr eaLnBrk="1" hangingPunct="1"/>
            <a:r>
              <a:rPr lang="en-US" dirty="0" smtClean="0"/>
              <a:t>example:  In 2012, </a:t>
            </a:r>
          </a:p>
          <a:p>
            <a:pPr lvl="1" eaLnBrk="1" hangingPunct="1"/>
            <a:r>
              <a:rPr lang="en-US" dirty="0" smtClean="0"/>
              <a:t>€500 billion in transactions</a:t>
            </a:r>
          </a:p>
          <a:p>
            <a:pPr lvl="1" eaLnBrk="1" hangingPunct="1"/>
            <a:r>
              <a:rPr lang="en-US" dirty="0" smtClean="0"/>
              <a:t>money supply = €100 billion</a:t>
            </a:r>
          </a:p>
          <a:p>
            <a:pPr lvl="1" eaLnBrk="1" hangingPunct="1"/>
            <a:r>
              <a:rPr lang="en-US" dirty="0" smtClean="0"/>
              <a:t>The average euro is used in five transactions in 2012</a:t>
            </a:r>
          </a:p>
          <a:p>
            <a:pPr lvl="1" eaLnBrk="1" hangingPunct="1"/>
            <a:r>
              <a:rPr lang="en-US" dirty="0" smtClean="0"/>
              <a:t>So, velocity = 5</a:t>
            </a:r>
          </a:p>
        </p:txBody>
      </p:sp>
    </p:spTree>
    <p:extLst>
      <p:ext uri="{BB962C8B-B14F-4D97-AF65-F5344CB8AC3E}">
        <p14:creationId xmlns:p14="http://schemas.microsoft.com/office/powerpoint/2010/main" val="4460254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animEffect transition="in" filter="wipe(left)">
                                      <p:cBhvr>
                                        <p:cTn id="7" dur="500"/>
                                        <p:tgtEl>
                                          <p:spTgt spid="491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7">
                                            <p:txEl>
                                              <p:pRg st="1" end="1"/>
                                            </p:txEl>
                                          </p:spTgt>
                                        </p:tgtEl>
                                        <p:attrNameLst>
                                          <p:attrName>style.visibility</p:attrName>
                                        </p:attrNameLst>
                                      </p:cBhvr>
                                      <p:to>
                                        <p:strVal val="visible"/>
                                      </p:to>
                                    </p:set>
                                    <p:animEffect transition="in" filter="wipe(left)">
                                      <p:cBhvr>
                                        <p:cTn id="12" dur="500"/>
                                        <p:tgtEl>
                                          <p:spTgt spid="491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7">
                                            <p:txEl>
                                              <p:pRg st="2" end="2"/>
                                            </p:txEl>
                                          </p:spTgt>
                                        </p:tgtEl>
                                        <p:attrNameLst>
                                          <p:attrName>style.visibility</p:attrName>
                                        </p:attrNameLst>
                                      </p:cBhvr>
                                      <p:to>
                                        <p:strVal val="visible"/>
                                      </p:to>
                                    </p:set>
                                    <p:animEffect transition="in" filter="wipe(left)">
                                      <p:cBhvr>
                                        <p:cTn id="17" dur="500"/>
                                        <p:tgtEl>
                                          <p:spTgt spid="4915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7">
                                            <p:txEl>
                                              <p:pRg st="3" end="3"/>
                                            </p:txEl>
                                          </p:spTgt>
                                        </p:tgtEl>
                                        <p:attrNameLst>
                                          <p:attrName>style.visibility</p:attrName>
                                        </p:attrNameLst>
                                      </p:cBhvr>
                                      <p:to>
                                        <p:strVal val="visible"/>
                                      </p:to>
                                    </p:set>
                                    <p:animEffect transition="in" filter="wipe(left)">
                                      <p:cBhvr>
                                        <p:cTn id="22" dur="500"/>
                                        <p:tgtEl>
                                          <p:spTgt spid="4915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157">
                                            <p:txEl>
                                              <p:pRg st="4" end="4"/>
                                            </p:txEl>
                                          </p:spTgt>
                                        </p:tgtEl>
                                        <p:attrNameLst>
                                          <p:attrName>style.visibility</p:attrName>
                                        </p:attrNameLst>
                                      </p:cBhvr>
                                      <p:to>
                                        <p:strVal val="visible"/>
                                      </p:to>
                                    </p:set>
                                    <p:animEffect transition="in" filter="wipe(left)">
                                      <p:cBhvr>
                                        <p:cTn id="27" dur="500"/>
                                        <p:tgtEl>
                                          <p:spTgt spid="4915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157">
                                            <p:txEl>
                                              <p:pRg st="5" end="5"/>
                                            </p:txEl>
                                          </p:spTgt>
                                        </p:tgtEl>
                                        <p:attrNameLst>
                                          <p:attrName>style.visibility</p:attrName>
                                        </p:attrNameLst>
                                      </p:cBhvr>
                                      <p:to>
                                        <p:strVal val="visible"/>
                                      </p:to>
                                    </p:set>
                                    <p:animEffect transition="in" filter="wipe(left)">
                                      <p:cBhvr>
                                        <p:cTn id="32" dur="500"/>
                                        <p:tgtEl>
                                          <p:spTgt spid="4915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157">
                                            <p:txEl>
                                              <p:pRg st="6" end="6"/>
                                            </p:txEl>
                                          </p:spTgt>
                                        </p:tgtEl>
                                        <p:attrNameLst>
                                          <p:attrName>style.visibility</p:attrName>
                                        </p:attrNameLst>
                                      </p:cBhvr>
                                      <p:to>
                                        <p:strVal val="visible"/>
                                      </p:to>
                                    </p:set>
                                    <p:animEffect transition="in" filter="wipe(left)">
                                      <p:cBhvr>
                                        <p:cTn id="37" dur="500"/>
                                        <p:tgtEl>
                                          <p:spTgt spid="491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Velocity, cont.</a:t>
            </a:r>
          </a:p>
        </p:txBody>
      </p:sp>
      <p:sp>
        <p:nvSpPr>
          <p:cNvPr id="51203" name="Rectangle 3"/>
          <p:cNvSpPr>
            <a:spLocks noGrp="1" noChangeArrowheads="1"/>
          </p:cNvSpPr>
          <p:nvPr>
            <p:ph type="body" idx="1"/>
          </p:nvPr>
        </p:nvSpPr>
        <p:spPr/>
        <p:txBody>
          <a:bodyPr/>
          <a:lstStyle/>
          <a:p>
            <a:pPr eaLnBrk="1" hangingPunct="1"/>
            <a:r>
              <a:rPr lang="en-US" smtClean="0"/>
              <a:t>This suggests the following definition:</a:t>
            </a:r>
          </a:p>
        </p:txBody>
      </p:sp>
      <p:graphicFrame>
        <p:nvGraphicFramePr>
          <p:cNvPr id="51204" name="Object 2"/>
          <p:cNvGraphicFramePr>
            <a:graphicFrameLocks noChangeAspect="1"/>
          </p:cNvGraphicFramePr>
          <p:nvPr/>
        </p:nvGraphicFramePr>
        <p:xfrm>
          <a:off x="4021138" y="2062163"/>
          <a:ext cx="1112837" cy="930275"/>
        </p:xfrm>
        <a:graphic>
          <a:graphicData uri="http://schemas.openxmlformats.org/presentationml/2006/ole">
            <mc:AlternateContent xmlns:mc="http://schemas.openxmlformats.org/markup-compatibility/2006">
              <mc:Choice xmlns:v="urn:schemas-microsoft-com:vml" Requires="v">
                <p:oleObj spid="_x0000_s1119" name="Equation" r:id="rId4" imgW="469696" imgH="393529" progId="Equation.DSMT4">
                  <p:embed/>
                </p:oleObj>
              </mc:Choice>
              <mc:Fallback>
                <p:oleObj name="Equation" r:id="rId4" imgW="469696"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1138" y="2062163"/>
                        <a:ext cx="1112837"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5" name="Text Box 5"/>
          <p:cNvSpPr txBox="1">
            <a:spLocks noChangeArrowheads="1"/>
          </p:cNvSpPr>
          <p:nvPr/>
        </p:nvSpPr>
        <p:spPr bwMode="auto">
          <a:xfrm>
            <a:off x="1003300" y="2940050"/>
            <a:ext cx="61722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30000"/>
              </a:spcBef>
              <a:buSzPct val="110000"/>
              <a:buFont typeface="Wingdings" pitchFamily="2" charset="2"/>
              <a:buNone/>
            </a:pPr>
            <a:r>
              <a:rPr lang="en-US" sz="2800"/>
              <a:t>where </a:t>
            </a:r>
          </a:p>
          <a:p>
            <a:pPr eaLnBrk="1" hangingPunct="1">
              <a:spcBef>
                <a:spcPct val="30000"/>
              </a:spcBef>
              <a:buSzPct val="110000"/>
              <a:buFont typeface="Wingdings" pitchFamily="2" charset="2"/>
              <a:buNone/>
            </a:pPr>
            <a:r>
              <a:rPr lang="en-US" sz="2800"/>
              <a:t>	</a:t>
            </a:r>
            <a:r>
              <a:rPr lang="en-US" sz="2800" b="1" i="1"/>
              <a:t>V</a:t>
            </a:r>
            <a:r>
              <a:rPr lang="en-US" sz="2800"/>
              <a:t> = velocity</a:t>
            </a:r>
          </a:p>
          <a:p>
            <a:pPr eaLnBrk="1" hangingPunct="1">
              <a:spcBef>
                <a:spcPct val="30000"/>
              </a:spcBef>
              <a:buSzPct val="110000"/>
              <a:buFont typeface="Wingdings" pitchFamily="2" charset="2"/>
              <a:buNone/>
            </a:pPr>
            <a:r>
              <a:rPr lang="en-US" sz="2800"/>
              <a:t>	</a:t>
            </a:r>
            <a:r>
              <a:rPr lang="en-US" sz="2800" b="1" i="1"/>
              <a:t>T</a:t>
            </a:r>
            <a:r>
              <a:rPr lang="en-US" sz="2800"/>
              <a:t> = value of all transactions</a:t>
            </a:r>
          </a:p>
          <a:p>
            <a:pPr eaLnBrk="1" hangingPunct="1">
              <a:spcBef>
                <a:spcPct val="30000"/>
              </a:spcBef>
              <a:buSzPct val="110000"/>
              <a:buFont typeface="Wingdings" pitchFamily="2" charset="2"/>
              <a:buNone/>
            </a:pPr>
            <a:r>
              <a:rPr lang="en-US" sz="2800"/>
              <a:t>	</a:t>
            </a:r>
            <a:r>
              <a:rPr lang="en-US" sz="2800" b="1" i="1"/>
              <a:t>M</a:t>
            </a:r>
            <a:r>
              <a:rPr lang="en-US" sz="2800"/>
              <a:t> = money supply</a:t>
            </a:r>
          </a:p>
          <a:p>
            <a:pPr eaLnBrk="1" hangingPunct="1">
              <a:spcBef>
                <a:spcPct val="30000"/>
              </a:spcBef>
            </a:pPr>
            <a:endParaRPr lang="en-US" sz="2800"/>
          </a:p>
        </p:txBody>
      </p:sp>
    </p:spTree>
    <p:extLst>
      <p:ext uri="{BB962C8B-B14F-4D97-AF65-F5344CB8AC3E}">
        <p14:creationId xmlns:p14="http://schemas.microsoft.com/office/powerpoint/2010/main" val="36170023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fade">
                                      <p:cBhvr>
                                        <p:cTn id="12" dur="500"/>
                                        <p:tgtEl>
                                          <p:spTgt spid="51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5"/>
                                        </p:tgtEl>
                                        <p:attrNameLst>
                                          <p:attrName>style.visibility</p:attrName>
                                        </p:attrNameLst>
                                      </p:cBhvr>
                                      <p:to>
                                        <p:strVal val="visible"/>
                                      </p:to>
                                    </p:set>
                                    <p:animEffect transition="in" filter="wipe(left)">
                                      <p:cBhvr>
                                        <p:cTn id="1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P spid="5120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Velocity, cont.</a:t>
            </a:r>
          </a:p>
        </p:txBody>
      </p:sp>
      <p:sp>
        <p:nvSpPr>
          <p:cNvPr id="33795" name="Rectangle 3"/>
          <p:cNvSpPr>
            <a:spLocks noGrp="1" noChangeArrowheads="1"/>
          </p:cNvSpPr>
          <p:nvPr>
            <p:ph type="body" idx="1"/>
          </p:nvPr>
        </p:nvSpPr>
        <p:spPr/>
        <p:txBody>
          <a:bodyPr/>
          <a:lstStyle/>
          <a:p>
            <a:pPr eaLnBrk="1" hangingPunct="1"/>
            <a:r>
              <a:rPr lang="en-US" smtClean="0"/>
              <a:t>Use nominal GDP as a proxy for total transactions.  </a:t>
            </a:r>
          </a:p>
          <a:p>
            <a:pPr eaLnBrk="1" hangingPunct="1">
              <a:buFont typeface="Wingdings" pitchFamily="2" charset="2"/>
              <a:buNone/>
            </a:pPr>
            <a:r>
              <a:rPr lang="en-US" smtClean="0"/>
              <a:t>		Then,  </a:t>
            </a:r>
          </a:p>
        </p:txBody>
      </p:sp>
      <p:graphicFrame>
        <p:nvGraphicFramePr>
          <p:cNvPr id="53252" name="Object 2"/>
          <p:cNvGraphicFramePr>
            <a:graphicFrameLocks noChangeAspect="1"/>
          </p:cNvGraphicFramePr>
          <p:nvPr/>
        </p:nvGraphicFramePr>
        <p:xfrm>
          <a:off x="3381375" y="2305050"/>
          <a:ext cx="1582738" cy="923925"/>
        </p:xfrm>
        <a:graphic>
          <a:graphicData uri="http://schemas.openxmlformats.org/presentationml/2006/ole">
            <mc:AlternateContent xmlns:mc="http://schemas.openxmlformats.org/markup-compatibility/2006">
              <mc:Choice xmlns:v="urn:schemas-microsoft-com:vml" Requires="v">
                <p:oleObj spid="_x0000_s2143" name="Equation" r:id="rId4" imgW="672808" imgH="393529" progId="Equation.DSMT4">
                  <p:embed/>
                </p:oleObj>
              </mc:Choice>
              <mc:Fallback>
                <p:oleObj name="Equation" r:id="rId4" imgW="672808"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75" y="2305050"/>
                        <a:ext cx="1582738"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3" name="Rectangle 5"/>
          <p:cNvSpPr>
            <a:spLocks noChangeArrowheads="1"/>
          </p:cNvSpPr>
          <p:nvPr/>
        </p:nvSpPr>
        <p:spPr bwMode="auto">
          <a:xfrm>
            <a:off x="1219200" y="3200400"/>
            <a:ext cx="7467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7338" indent="-287338">
              <a:lnSpc>
                <a:spcPct val="120000"/>
              </a:lnSpc>
              <a:buClr>
                <a:srgbClr val="008080"/>
              </a:buClr>
              <a:buSzPct val="120000"/>
              <a:buFont typeface="Wingdings" pitchFamily="2" charset="2"/>
              <a:buNone/>
              <a:tabLst>
                <a:tab pos="803275" algn="ctr"/>
                <a:tab pos="1428750" algn="l"/>
                <a:tab pos="5945188" algn="ctr"/>
              </a:tabLst>
            </a:pPr>
            <a:r>
              <a:rPr lang="en-US" sz="2600" dirty="0"/>
              <a:t>where</a:t>
            </a:r>
          </a:p>
          <a:p>
            <a:pPr marL="287338" indent="-287338">
              <a:lnSpc>
                <a:spcPct val="130000"/>
              </a:lnSpc>
              <a:buClr>
                <a:srgbClr val="008080"/>
              </a:buClr>
              <a:buSzPct val="120000"/>
              <a:buFont typeface="Wingdings" pitchFamily="2" charset="2"/>
              <a:buNone/>
              <a:tabLst>
                <a:tab pos="803275" algn="ctr"/>
                <a:tab pos="1428750" algn="l"/>
                <a:tab pos="5945188" algn="ctr"/>
              </a:tabLst>
            </a:pPr>
            <a:r>
              <a:rPr lang="en-US" sz="2600" dirty="0"/>
              <a:t>		 </a:t>
            </a:r>
            <a:r>
              <a:rPr lang="en-US" sz="2600" b="1" i="1" dirty="0"/>
              <a:t>P</a:t>
            </a:r>
            <a:r>
              <a:rPr lang="en-US" sz="2600" dirty="0"/>
              <a:t> 	= price of output  	 (GDP deflator)</a:t>
            </a:r>
          </a:p>
          <a:p>
            <a:pPr marL="287338" indent="-287338">
              <a:lnSpc>
                <a:spcPct val="130000"/>
              </a:lnSpc>
              <a:buClr>
                <a:srgbClr val="008080"/>
              </a:buClr>
              <a:buSzPct val="120000"/>
              <a:buFont typeface="Wingdings" pitchFamily="2" charset="2"/>
              <a:buNone/>
              <a:tabLst>
                <a:tab pos="803275" algn="ctr"/>
                <a:tab pos="1428750" algn="l"/>
                <a:tab pos="5945188" algn="ctr"/>
              </a:tabLst>
            </a:pPr>
            <a:r>
              <a:rPr lang="en-US" sz="2600" dirty="0"/>
              <a:t>		 </a:t>
            </a:r>
            <a:r>
              <a:rPr lang="en-US" sz="2600" b="1" i="1" dirty="0"/>
              <a:t>Y</a:t>
            </a:r>
            <a:r>
              <a:rPr lang="en-US" sz="2600" dirty="0"/>
              <a:t> 	= quantity of output 	(real GDP)</a:t>
            </a:r>
          </a:p>
          <a:p>
            <a:pPr marL="287338" indent="-287338">
              <a:lnSpc>
                <a:spcPct val="130000"/>
              </a:lnSpc>
              <a:buClr>
                <a:srgbClr val="008080"/>
              </a:buClr>
              <a:buSzPct val="120000"/>
              <a:buFont typeface="Wingdings" pitchFamily="2" charset="2"/>
              <a:buNone/>
              <a:tabLst>
                <a:tab pos="803275" algn="ctr"/>
                <a:tab pos="1428750" algn="l"/>
                <a:tab pos="5945188" algn="ctr"/>
              </a:tabLst>
            </a:pPr>
            <a:r>
              <a:rPr lang="en-US" sz="2600" b="1" i="1" dirty="0"/>
              <a:t>		P </a:t>
            </a:r>
            <a:r>
              <a:rPr lang="en-US" sz="2600" b="1" dirty="0" smtClean="0">
                <a:sym typeface="Symbol" pitchFamily="18" charset="2"/>
              </a:rPr>
              <a:t> </a:t>
            </a:r>
            <a:r>
              <a:rPr lang="en-US" sz="2600" b="1" i="1" dirty="0" smtClean="0"/>
              <a:t>Y</a:t>
            </a:r>
            <a:r>
              <a:rPr lang="en-US" sz="2600" dirty="0" smtClean="0"/>
              <a:t> </a:t>
            </a:r>
            <a:r>
              <a:rPr lang="en-US" sz="2600" dirty="0"/>
              <a:t>	= value of output 	 (nominal GDP)</a:t>
            </a:r>
          </a:p>
        </p:txBody>
      </p:sp>
    </p:spTree>
    <p:extLst>
      <p:ext uri="{BB962C8B-B14F-4D97-AF65-F5344CB8AC3E}">
        <p14:creationId xmlns:p14="http://schemas.microsoft.com/office/powerpoint/2010/main" val="633389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5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3">
                                            <p:txEl>
                                              <p:pRg st="0" end="0"/>
                                            </p:txEl>
                                          </p:spTgt>
                                        </p:tgtEl>
                                        <p:attrNameLst>
                                          <p:attrName>style.visibility</p:attrName>
                                        </p:attrNameLst>
                                      </p:cBhvr>
                                      <p:to>
                                        <p:strVal val="visible"/>
                                      </p:to>
                                    </p:set>
                                    <p:animEffect transition="in" filter="wipe(left)">
                                      <p:cBhvr>
                                        <p:cTn id="12" dur="500"/>
                                        <p:tgtEl>
                                          <p:spTgt spid="53253">
                                            <p:txEl>
                                              <p:pRg st="0" end="0"/>
                                            </p:txEl>
                                          </p:spTgt>
                                        </p:tgtEl>
                                      </p:cBhvr>
                                    </p:animEffect>
                                  </p:childTnLst>
                                </p:cTn>
                              </p:par>
                            </p:childTnLst>
                          </p:cTn>
                        </p:par>
                        <p:par>
                          <p:cTn id="13" fill="hold" nodeType="with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3253">
                                            <p:txEl>
                                              <p:pRg st="1" end="1"/>
                                            </p:txEl>
                                          </p:spTgt>
                                        </p:tgtEl>
                                        <p:attrNameLst>
                                          <p:attrName>style.visibility</p:attrName>
                                        </p:attrNameLst>
                                      </p:cBhvr>
                                      <p:to>
                                        <p:strVal val="visible"/>
                                      </p:to>
                                    </p:set>
                                    <p:animEffect transition="in" filter="wipe(left)">
                                      <p:cBhvr>
                                        <p:cTn id="16" dur="500"/>
                                        <p:tgtEl>
                                          <p:spTgt spid="5325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3253">
                                            <p:txEl>
                                              <p:pRg st="2" end="2"/>
                                            </p:txEl>
                                          </p:spTgt>
                                        </p:tgtEl>
                                        <p:attrNameLst>
                                          <p:attrName>style.visibility</p:attrName>
                                        </p:attrNameLst>
                                      </p:cBhvr>
                                      <p:to>
                                        <p:strVal val="visible"/>
                                      </p:to>
                                    </p:set>
                                    <p:animEffect transition="in" filter="wipe(left)">
                                      <p:cBhvr>
                                        <p:cTn id="21" dur="500"/>
                                        <p:tgtEl>
                                          <p:spTgt spid="5325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3253">
                                            <p:txEl>
                                              <p:pRg st="3" end="3"/>
                                            </p:txEl>
                                          </p:spTgt>
                                        </p:tgtEl>
                                        <p:attrNameLst>
                                          <p:attrName>style.visibility</p:attrName>
                                        </p:attrNameLst>
                                      </p:cBhvr>
                                      <p:to>
                                        <p:strVal val="visible"/>
                                      </p:to>
                                    </p:set>
                                    <p:animEffect transition="in" filter="wipe(left)">
                                      <p:cBhvr>
                                        <p:cTn id="26" dur="500"/>
                                        <p:tgtEl>
                                          <p:spTgt spid="532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uiExpand="1" build="p" autoUpdateAnimBg="0"/>
    </p:bldLst>
  </p:timing>
</p:sld>
</file>

<file path=ppt/theme/theme1.xml><?xml version="1.0" encoding="utf-8"?>
<a:theme xmlns:a="http://schemas.openxmlformats.org/drawingml/2006/main" name="14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7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9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402</TotalTime>
  <Words>3182</Words>
  <Application>Microsoft Office PowerPoint</Application>
  <PresentationFormat>On-screen Show (4:3)</PresentationFormat>
  <Paragraphs>516</Paragraphs>
  <Slides>65</Slides>
  <Notes>60</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65</vt:i4>
      </vt:variant>
    </vt:vector>
  </HeadingPairs>
  <TitlesOfParts>
    <vt:vector size="81" baseType="lpstr">
      <vt:lpstr>ＭＳ Ｐゴシック</vt:lpstr>
      <vt:lpstr>Albertus Extra Bold</vt:lpstr>
      <vt:lpstr>Arial</vt:lpstr>
      <vt:lpstr>Arial Narrow</vt:lpstr>
      <vt:lpstr>Book Antiqua</vt:lpstr>
      <vt:lpstr>Comic Sans MS</vt:lpstr>
      <vt:lpstr>Symbol</vt:lpstr>
      <vt:lpstr>Tahoma</vt:lpstr>
      <vt:lpstr>Times New Roman</vt:lpstr>
      <vt:lpstr>Verdana</vt:lpstr>
      <vt:lpstr>Wingdings</vt:lpstr>
      <vt:lpstr>14_Default Design</vt:lpstr>
      <vt:lpstr>17_Default Design</vt:lpstr>
      <vt:lpstr>15_Default Design</vt:lpstr>
      <vt:lpstr>29_Default Design</vt:lpstr>
      <vt:lpstr>Equation</vt:lpstr>
      <vt:lpstr>Inflation:  Its Causes, Effects,  and Social Costs</vt:lpstr>
      <vt:lpstr>IN THIS CHAPTER, YOU WILL LEARN:</vt:lpstr>
      <vt:lpstr>U.S. inflation and its trend,  1960–2012</vt:lpstr>
      <vt:lpstr>U.S. inflation and its trend,  1960–2012</vt:lpstr>
      <vt:lpstr>Italian inflation and its trend,  1961–2012</vt:lpstr>
      <vt:lpstr>The quantity theory of money</vt:lpstr>
      <vt:lpstr>Velocity</vt:lpstr>
      <vt:lpstr>Velocity, cont.</vt:lpstr>
      <vt:lpstr>Velocity, cont.</vt:lpstr>
      <vt:lpstr>The quantity equation</vt:lpstr>
      <vt:lpstr>Money demand (for transactions) and the quantity equation</vt:lpstr>
      <vt:lpstr>Money demand and the quantity equation</vt:lpstr>
      <vt:lpstr>Back to the quantity theory of money</vt:lpstr>
      <vt:lpstr>Velocity of money in Italy, 1861-1992</vt:lpstr>
      <vt:lpstr>The quantity theory of money, cont.</vt:lpstr>
      <vt:lpstr>The quantity theory of money, cont.</vt:lpstr>
      <vt:lpstr>The quantity theory of money, cont.</vt:lpstr>
      <vt:lpstr>The quantity theory of money, cont.</vt:lpstr>
      <vt:lpstr>The quantity theory of money, cont.</vt:lpstr>
      <vt:lpstr>Confronting the quantity theory with data</vt:lpstr>
      <vt:lpstr>International data on inflation and  money growth</vt:lpstr>
      <vt:lpstr>U.S. inflation and money growth,  1960–2012</vt:lpstr>
      <vt:lpstr>U.S. inflation and money growth,  1960–2012</vt:lpstr>
      <vt:lpstr>Seigniorage</vt:lpstr>
      <vt:lpstr>Inflation and interest rates</vt:lpstr>
      <vt:lpstr>The Fisher effect</vt:lpstr>
      <vt:lpstr>U.S. inflation and nominal interest rates,  1960–2012</vt:lpstr>
      <vt:lpstr>Italian inflation and nominal interest rates, 1861-1992</vt:lpstr>
      <vt:lpstr>Inflation and nominal interest rates  in 96 countries</vt:lpstr>
      <vt:lpstr>EXERCISE: Applying the theory</vt:lpstr>
      <vt:lpstr>ANSWERS Applying the theory</vt:lpstr>
      <vt:lpstr>Two real interest rates</vt:lpstr>
      <vt:lpstr>Money demand (store of value) and  the nominal interest rate</vt:lpstr>
      <vt:lpstr>The money demand function</vt:lpstr>
      <vt:lpstr>The money demand function</vt:lpstr>
      <vt:lpstr>Equilibrium</vt:lpstr>
      <vt:lpstr>What determines what</vt:lpstr>
      <vt:lpstr>How P  responds to M</vt:lpstr>
      <vt:lpstr>What about expected inflation? </vt:lpstr>
      <vt:lpstr>How P  responds to E</vt:lpstr>
      <vt:lpstr>A common misperception</vt:lpstr>
      <vt:lpstr>The CPI and Average Hourly Earnings,  1965–2012 (U.S.)</vt:lpstr>
      <vt:lpstr>The classical view of inflation</vt:lpstr>
      <vt:lpstr>The social costs of inflation</vt:lpstr>
      <vt:lpstr>The costs of expected inflation:   1. Shoeleather cost</vt:lpstr>
      <vt:lpstr>The costs of expected inflation:    2. Menu costs</vt:lpstr>
      <vt:lpstr>The costs of expected inflation:   3. Relative price distortions</vt:lpstr>
      <vt:lpstr>The costs of expected inflation:    4. Unfair tax treatment</vt:lpstr>
      <vt:lpstr>The costs of expected inflation:    5. General inconvenience</vt:lpstr>
      <vt:lpstr>Additional cost of unexpected  inflation:   Arbitrary redistribution of purchasing power</vt:lpstr>
      <vt:lpstr>Additional cost of high inflation:   Increased uncertainty</vt:lpstr>
      <vt:lpstr>One benefit of inflation</vt:lpstr>
      <vt:lpstr>Hyperinflation</vt:lpstr>
      <vt:lpstr>What causes hyperinflation?</vt:lpstr>
      <vt:lpstr>A few examples of hyperinflation</vt:lpstr>
      <vt:lpstr>Why governments create hyperinflation</vt:lpstr>
      <vt:lpstr>Hyperinflation in Interwar Germany</vt:lpstr>
      <vt:lpstr>Hyperinflation in Interwar Germany</vt:lpstr>
      <vt:lpstr>The Classical Dichotomy</vt:lpstr>
      <vt:lpstr>The Classical Dichotomy</vt:lpstr>
      <vt:lpstr>CHAPTER SUMMARY</vt:lpstr>
      <vt:lpstr>CHAPTER SUMMARY</vt:lpstr>
      <vt:lpstr>CHAPTER SUMMARY</vt:lpstr>
      <vt:lpstr>CHAPTER SUMMARY</vt:lpstr>
      <vt:lpstr>CHAPTER SUMMARY</vt:lpstr>
    </vt:vector>
  </TitlesOfParts>
  <Company>UNLV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Mankiw 6e PowerPoints</dc:title>
  <dc:creator>Ron Cronovich</dc:creator>
  <cp:lastModifiedBy>Hartmut Lehmann</cp:lastModifiedBy>
  <cp:revision>242</cp:revision>
  <dcterms:created xsi:type="dcterms:W3CDTF">2006-04-29T00:50:43Z</dcterms:created>
  <dcterms:modified xsi:type="dcterms:W3CDTF">2019-02-17T15:46:03Z</dcterms:modified>
</cp:coreProperties>
</file>