
<file path=[Content_Types].xml><?xml version="1.0" encoding="utf-8"?>
<Types xmlns="http://schemas.openxmlformats.org/package/2006/content-types">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3.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4.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5.xml" ContentType="application/vnd.openxmlformats-officedocument.drawingml.chart+xml"/>
  <Override PartName="/ppt/theme/themeOverride3.xml" ContentType="application/vnd.openxmlformats-officedocument.themeOverr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40" r:id="rId1"/>
    <p:sldMasterId id="2147483833" r:id="rId2"/>
    <p:sldMasterId id="2147483844" r:id="rId3"/>
    <p:sldMasterId id="2147483855" r:id="rId4"/>
    <p:sldMasterId id="2147483866" r:id="rId5"/>
  </p:sldMasterIdLst>
  <p:notesMasterIdLst>
    <p:notesMasterId r:id="rId69"/>
  </p:notesMasterIdLst>
  <p:sldIdLst>
    <p:sldId id="457" r:id="rId6"/>
    <p:sldId id="377" r:id="rId7"/>
    <p:sldId id="458" r:id="rId8"/>
    <p:sldId id="392" r:id="rId9"/>
    <p:sldId id="393" r:id="rId10"/>
    <p:sldId id="394" r:id="rId11"/>
    <p:sldId id="395" r:id="rId12"/>
    <p:sldId id="396" r:id="rId13"/>
    <p:sldId id="397" r:id="rId14"/>
    <p:sldId id="398" r:id="rId15"/>
    <p:sldId id="399" r:id="rId16"/>
    <p:sldId id="401" r:id="rId17"/>
    <p:sldId id="402" r:id="rId18"/>
    <p:sldId id="403" r:id="rId19"/>
    <p:sldId id="404" r:id="rId20"/>
    <p:sldId id="405" r:id="rId21"/>
    <p:sldId id="406" r:id="rId22"/>
    <p:sldId id="407" r:id="rId23"/>
    <p:sldId id="408" r:id="rId24"/>
    <p:sldId id="409" r:id="rId25"/>
    <p:sldId id="410" r:id="rId26"/>
    <p:sldId id="412" r:id="rId27"/>
    <p:sldId id="413" r:id="rId28"/>
    <p:sldId id="385" r:id="rId29"/>
    <p:sldId id="386" r:id="rId30"/>
    <p:sldId id="416" r:id="rId31"/>
    <p:sldId id="418" r:id="rId32"/>
    <p:sldId id="419" r:id="rId33"/>
    <p:sldId id="459" r:id="rId34"/>
    <p:sldId id="460" r:id="rId35"/>
    <p:sldId id="422" r:id="rId36"/>
    <p:sldId id="423" r:id="rId37"/>
    <p:sldId id="425" r:id="rId38"/>
    <p:sldId id="426" r:id="rId39"/>
    <p:sldId id="461" r:id="rId40"/>
    <p:sldId id="462" r:id="rId41"/>
    <p:sldId id="429" r:id="rId42"/>
    <p:sldId id="430" r:id="rId43"/>
    <p:sldId id="463" r:id="rId44"/>
    <p:sldId id="432" r:id="rId45"/>
    <p:sldId id="464" r:id="rId46"/>
    <p:sldId id="465" r:id="rId47"/>
    <p:sldId id="387" r:id="rId48"/>
    <p:sldId id="388" r:id="rId49"/>
    <p:sldId id="466" r:id="rId50"/>
    <p:sldId id="467" r:id="rId51"/>
    <p:sldId id="439" r:id="rId52"/>
    <p:sldId id="440" r:id="rId53"/>
    <p:sldId id="441" r:id="rId54"/>
    <p:sldId id="443" r:id="rId55"/>
    <p:sldId id="444" r:id="rId56"/>
    <p:sldId id="445" r:id="rId57"/>
    <p:sldId id="446" r:id="rId58"/>
    <p:sldId id="447" r:id="rId59"/>
    <p:sldId id="468" r:id="rId60"/>
    <p:sldId id="448" r:id="rId61"/>
    <p:sldId id="449" r:id="rId62"/>
    <p:sldId id="450" r:id="rId63"/>
    <p:sldId id="378" r:id="rId64"/>
    <p:sldId id="391" r:id="rId65"/>
    <p:sldId id="390" r:id="rId66"/>
    <p:sldId id="456" r:id="rId67"/>
    <p:sldId id="389" r:id="rId6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3172">
          <p15:clr>
            <a:srgbClr val="A4A3A4"/>
          </p15:clr>
        </p15:guide>
        <p15:guide id="2" pos="496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336699"/>
    <a:srgbClr val="FFEAD5"/>
    <a:srgbClr val="FFECD9"/>
    <a:srgbClr val="CCFFCC"/>
    <a:srgbClr val="990099"/>
    <a:srgbClr val="FFE0C1"/>
    <a:srgbClr val="FFFFCC"/>
    <a:srgbClr val="CC66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30" autoAdjust="0"/>
    <p:restoredTop sz="61770" autoAdjust="0"/>
  </p:normalViewPr>
  <p:slideViewPr>
    <p:cSldViewPr snapToGrid="0">
      <p:cViewPr varScale="1">
        <p:scale>
          <a:sx n="66" d="100"/>
          <a:sy n="66" d="100"/>
        </p:scale>
        <p:origin x="1086" y="72"/>
      </p:cViewPr>
      <p:guideLst>
        <p:guide orient="horz" pos="3172"/>
        <p:guide pos="4969"/>
      </p:guideLst>
    </p:cSldViewPr>
  </p:slideViewPr>
  <p:notesTextViewPr>
    <p:cViewPr>
      <p:scale>
        <a:sx n="100" d="100"/>
        <a:sy n="100" d="100"/>
      </p:scale>
      <p:origin x="0" y="0"/>
    </p:cViewPr>
  </p:notesTextViewPr>
  <p:sorterViewPr>
    <p:cViewPr>
      <p:scale>
        <a:sx n="70" d="100"/>
        <a:sy n="70" d="100"/>
      </p:scale>
      <p:origin x="0" y="0"/>
    </p:cViewPr>
  </p:sorterViewPr>
  <p:notesViewPr>
    <p:cSldViewPr snapToGrid="0">
      <p:cViewPr>
        <p:scale>
          <a:sx n="85" d="100"/>
          <a:sy n="85" d="100"/>
        </p:scale>
        <p:origin x="-3786" y="-84"/>
      </p:cViewPr>
      <p:guideLst>
        <p:guide orient="horz" pos="2880"/>
        <p:guide pos="2160"/>
      </p:guideLst>
    </p:cSldViewPr>
  </p:notesViewPr>
  <p:gridSpacing cx="45720" cy="4572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Sebastian\Documents\Work%20Folder\Data\Chapter%205%20(6)\Slide%202%20(Chart%201).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Sebastian\Documents\Work%20Folder\Data\Chapter%205%20(6)\Slide%2010%20(Chart%202).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oleObject" Target="file:///C:\Users\Sebastian\Documents\Work%20Folder\Data\Chapter%205%20(6)\Slide%2020%20(NX%20and%20the%20federal%20budget%20deficit).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Sebastian\Documents\Work%20Folder\Data\Chapter%205%20(6)\Slide%2031%20(net%20exports%20and%20the%20real%20exchange%20rate).xlsx" TargetMode="External"/></Relationships>
</file>

<file path=ppt/charts/_rels/chart5.xml.rels><?xml version="1.0" encoding="UTF-8" standalone="yes"?>
<Relationships xmlns="http://schemas.openxmlformats.org/package/2006/relationships"><Relationship Id="rId2" Type="http://schemas.openxmlformats.org/officeDocument/2006/relationships/oleObject" Target="file:///C:\Users\Ron%20Cronovich\Dropbox\!%20MANKIW-WORTH\Mankiw%20IM%208e\data\chap6%20(open%20economy)\Slide%2048%20(Inflation%20differentials%20and%20nominal%20exchange%20rates).xlsx"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137308758726"/>
          <c:y val="3.22778380082984E-2"/>
          <c:w val="0.86297536668535502"/>
          <c:h val="0.84299889694301"/>
        </c:manualLayout>
      </c:layout>
      <c:barChart>
        <c:barDir val="col"/>
        <c:grouping val="clustered"/>
        <c:varyColors val="0"/>
        <c:ser>
          <c:idx val="0"/>
          <c:order val="0"/>
          <c:tx>
            <c:strRef>
              <c:f>Sheet1!$E$1</c:f>
              <c:strCache>
                <c:ptCount val="1"/>
                <c:pt idx="0">
                  <c:v>Exports</c:v>
                </c:pt>
              </c:strCache>
            </c:strRef>
          </c:tx>
          <c:spPr>
            <a:solidFill>
              <a:srgbClr val="008080"/>
            </a:solidFill>
          </c:spPr>
          <c:invertIfNegative val="0"/>
          <c:cat>
            <c:strRef>
              <c:f>Sheet1!$D$2:$D$8</c:f>
              <c:strCache>
                <c:ptCount val="7"/>
                <c:pt idx="0">
                  <c:v>Australia</c:v>
                </c:pt>
                <c:pt idx="1">
                  <c:v>China</c:v>
                </c:pt>
                <c:pt idx="2">
                  <c:v>Germany</c:v>
                </c:pt>
                <c:pt idx="3">
                  <c:v>Greece</c:v>
                </c:pt>
                <c:pt idx="4">
                  <c:v>S. Korea</c:v>
                </c:pt>
                <c:pt idx="5">
                  <c:v>Mexico</c:v>
                </c:pt>
                <c:pt idx="6">
                  <c:v>United States</c:v>
                </c:pt>
              </c:strCache>
            </c:strRef>
          </c:cat>
          <c:val>
            <c:numRef>
              <c:f>Sheet1!$E$2:$E$8</c:f>
              <c:numCache>
                <c:formatCode>General</c:formatCode>
                <c:ptCount val="7"/>
                <c:pt idx="0">
                  <c:v>19.780242018653819</c:v>
                </c:pt>
                <c:pt idx="1">
                  <c:v>29.57170128763067</c:v>
                </c:pt>
                <c:pt idx="2">
                  <c:v>46.826550387596903</c:v>
                </c:pt>
                <c:pt idx="3">
                  <c:v>21.502867363297732</c:v>
                </c:pt>
                <c:pt idx="4">
                  <c:v>52.391645522173633</c:v>
                </c:pt>
                <c:pt idx="5">
                  <c:v>30.287732384252351</c:v>
                </c:pt>
                <c:pt idx="6">
                  <c:v>12.61282826040785</c:v>
                </c:pt>
              </c:numCache>
            </c:numRef>
          </c:val>
          <c:extLst>
            <c:ext xmlns:c16="http://schemas.microsoft.com/office/drawing/2014/chart" uri="{C3380CC4-5D6E-409C-BE32-E72D297353CC}">
              <c16:uniqueId val="{00000000-7FB2-4F3E-82FB-5C0E2FD7ED7B}"/>
            </c:ext>
          </c:extLst>
        </c:ser>
        <c:ser>
          <c:idx val="1"/>
          <c:order val="1"/>
          <c:tx>
            <c:strRef>
              <c:f>Sheet1!$F$1</c:f>
              <c:strCache>
                <c:ptCount val="1"/>
                <c:pt idx="0">
                  <c:v>Imports</c:v>
                </c:pt>
              </c:strCache>
            </c:strRef>
          </c:tx>
          <c:spPr>
            <a:solidFill>
              <a:srgbClr val="990099"/>
            </a:solidFill>
          </c:spPr>
          <c:invertIfNegative val="0"/>
          <c:cat>
            <c:strRef>
              <c:f>Sheet1!$D$2:$D$8</c:f>
              <c:strCache>
                <c:ptCount val="7"/>
                <c:pt idx="0">
                  <c:v>Australia</c:v>
                </c:pt>
                <c:pt idx="1">
                  <c:v>China</c:v>
                </c:pt>
                <c:pt idx="2">
                  <c:v>Germany</c:v>
                </c:pt>
                <c:pt idx="3">
                  <c:v>Greece</c:v>
                </c:pt>
                <c:pt idx="4">
                  <c:v>S. Korea</c:v>
                </c:pt>
                <c:pt idx="5">
                  <c:v>Mexico</c:v>
                </c:pt>
                <c:pt idx="6">
                  <c:v>United States</c:v>
                </c:pt>
              </c:strCache>
            </c:strRef>
          </c:cat>
          <c:val>
            <c:numRef>
              <c:f>Sheet1!$F$2:$F$8</c:f>
              <c:numCache>
                <c:formatCode>General</c:formatCode>
                <c:ptCount val="7"/>
                <c:pt idx="0">
                  <c:v>20.089789901282479</c:v>
                </c:pt>
                <c:pt idx="1">
                  <c:v>25.65546719607579</c:v>
                </c:pt>
                <c:pt idx="2">
                  <c:v>41.357800387596882</c:v>
                </c:pt>
                <c:pt idx="3">
                  <c:v>30.379981761610569</c:v>
                </c:pt>
                <c:pt idx="4">
                  <c:v>49.602158383920113</c:v>
                </c:pt>
                <c:pt idx="5">
                  <c:v>31.735665733293601</c:v>
                </c:pt>
                <c:pt idx="6">
                  <c:v>16.156458507067711</c:v>
                </c:pt>
              </c:numCache>
            </c:numRef>
          </c:val>
          <c:extLst>
            <c:ext xmlns:c16="http://schemas.microsoft.com/office/drawing/2014/chart" uri="{C3380CC4-5D6E-409C-BE32-E72D297353CC}">
              <c16:uniqueId val="{00000001-7FB2-4F3E-82FB-5C0E2FD7ED7B}"/>
            </c:ext>
          </c:extLst>
        </c:ser>
        <c:dLbls>
          <c:showLegendKey val="0"/>
          <c:showVal val="0"/>
          <c:showCatName val="0"/>
          <c:showSerName val="0"/>
          <c:showPercent val="0"/>
          <c:showBubbleSize val="0"/>
        </c:dLbls>
        <c:gapWidth val="150"/>
        <c:axId val="338343240"/>
        <c:axId val="338340888"/>
      </c:barChart>
      <c:catAx>
        <c:axId val="338343240"/>
        <c:scaling>
          <c:orientation val="minMax"/>
        </c:scaling>
        <c:delete val="0"/>
        <c:axPos val="b"/>
        <c:numFmt formatCode="General" sourceLinked="0"/>
        <c:majorTickMark val="out"/>
        <c:minorTickMark val="none"/>
        <c:tickLblPos val="nextTo"/>
        <c:txPr>
          <a:bodyPr/>
          <a:lstStyle/>
          <a:p>
            <a:pPr>
              <a:defRPr sz="1800">
                <a:latin typeface="Arial" pitchFamily="34" charset="0"/>
                <a:cs typeface="Arial" pitchFamily="34" charset="0"/>
              </a:defRPr>
            </a:pPr>
            <a:endParaRPr lang="it-IT"/>
          </a:p>
        </c:txPr>
        <c:crossAx val="338340888"/>
        <c:crosses val="autoZero"/>
        <c:auto val="1"/>
        <c:lblAlgn val="ctr"/>
        <c:lblOffset val="100"/>
        <c:noMultiLvlLbl val="0"/>
      </c:catAx>
      <c:valAx>
        <c:axId val="338340888"/>
        <c:scaling>
          <c:orientation val="minMax"/>
        </c:scaling>
        <c:delete val="0"/>
        <c:axPos val="l"/>
        <c:majorGridlines>
          <c:spPr>
            <a:ln w="6350"/>
          </c:spPr>
        </c:majorGridlines>
        <c:title>
          <c:tx>
            <c:rich>
              <a:bodyPr rot="-5400000" vert="horz"/>
              <a:lstStyle/>
              <a:p>
                <a:pPr>
                  <a:defRPr/>
                </a:pPr>
                <a:r>
                  <a:rPr lang="en-US" sz="2200">
                    <a:latin typeface="Arial" pitchFamily="34" charset="0"/>
                    <a:cs typeface="Arial" pitchFamily="34" charset="0"/>
                  </a:rPr>
                  <a:t>Percent</a:t>
                </a:r>
                <a:r>
                  <a:rPr lang="en-US" sz="2200" baseline="0">
                    <a:latin typeface="Arial" pitchFamily="34" charset="0"/>
                    <a:cs typeface="Arial" pitchFamily="34" charset="0"/>
                  </a:rPr>
                  <a:t> of GDP</a:t>
                </a:r>
                <a:endParaRPr lang="en-US" sz="2200">
                  <a:latin typeface="Arial" pitchFamily="34" charset="0"/>
                  <a:cs typeface="Arial" pitchFamily="34" charset="0"/>
                </a:endParaRPr>
              </a:p>
            </c:rich>
          </c:tx>
          <c:layout>
            <c:manualLayout>
              <c:xMode val="edge"/>
              <c:yMode val="edge"/>
              <c:x val="7.1143389669934996E-3"/>
              <c:y val="0.27221890025859502"/>
            </c:manualLayout>
          </c:layout>
          <c:overlay val="0"/>
        </c:title>
        <c:numFmt formatCode="General" sourceLinked="1"/>
        <c:majorTickMark val="out"/>
        <c:minorTickMark val="none"/>
        <c:tickLblPos val="nextTo"/>
        <c:txPr>
          <a:bodyPr/>
          <a:lstStyle/>
          <a:p>
            <a:pPr>
              <a:defRPr sz="1800">
                <a:latin typeface="Arial" pitchFamily="34" charset="0"/>
                <a:cs typeface="Arial" pitchFamily="34" charset="0"/>
              </a:defRPr>
            </a:pPr>
            <a:endParaRPr lang="it-IT"/>
          </a:p>
        </c:txPr>
        <c:crossAx val="338343240"/>
        <c:crosses val="autoZero"/>
        <c:crossBetween val="between"/>
      </c:valAx>
      <c:spPr>
        <a:solidFill>
          <a:schemeClr val="bg1"/>
        </a:solidFill>
        <a:ln>
          <a:solidFill>
            <a:srgbClr val="000000"/>
          </a:solidFill>
        </a:ln>
      </c:spPr>
    </c:plotArea>
    <c:legend>
      <c:legendPos val="r"/>
      <c:layout>
        <c:manualLayout>
          <c:xMode val="edge"/>
          <c:yMode val="edge"/>
          <c:x val="0.772024803877989"/>
          <c:y val="7.3736844433174895E-2"/>
          <c:w val="0.17791043307086599"/>
          <c:h val="0.14516115113835401"/>
        </c:manualLayout>
      </c:layout>
      <c:overlay val="1"/>
      <c:spPr>
        <a:solidFill>
          <a:srgbClr val="FFECD9"/>
        </a:solidFill>
        <a:effectLst>
          <a:outerShdw blurRad="50800" dist="38100" dir="2700000" algn="tl" rotWithShape="0">
            <a:prstClr val="black">
              <a:alpha val="40000"/>
            </a:prstClr>
          </a:outerShdw>
        </a:effectLst>
      </c:spPr>
      <c:txPr>
        <a:bodyPr/>
        <a:lstStyle/>
        <a:p>
          <a:pPr>
            <a:defRPr sz="2200"/>
          </a:pPr>
          <a:endParaRPr lang="it-IT"/>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609405074365699"/>
          <c:y val="2.28565179352581E-2"/>
          <c:w val="0.72476192038495202"/>
          <c:h val="0.87853178029505696"/>
        </c:manualLayout>
      </c:layout>
      <c:lineChart>
        <c:grouping val="standard"/>
        <c:varyColors val="0"/>
        <c:ser>
          <c:idx val="0"/>
          <c:order val="0"/>
          <c:tx>
            <c:v>Investment (% of GDP)</c:v>
          </c:tx>
          <c:spPr>
            <a:ln w="44450">
              <a:solidFill>
                <a:srgbClr val="993366"/>
              </a:solidFill>
              <a:prstDash val="solid"/>
            </a:ln>
          </c:spPr>
          <c:marker>
            <c:symbol val="none"/>
          </c:marker>
          <c:cat>
            <c:numRef>
              <c:f>Sheet1!$M$8:$M$216</c:f>
              <c:numCache>
                <c:formatCode>m/d/yyyy</c:formatCode>
                <c:ptCount val="209"/>
                <c:pt idx="0">
                  <c:v>21916</c:v>
                </c:pt>
                <c:pt idx="1">
                  <c:v>22007</c:v>
                </c:pt>
                <c:pt idx="2">
                  <c:v>22098</c:v>
                </c:pt>
                <c:pt idx="3">
                  <c:v>22190</c:v>
                </c:pt>
                <c:pt idx="4">
                  <c:v>22282</c:v>
                </c:pt>
                <c:pt idx="5">
                  <c:v>22372</c:v>
                </c:pt>
                <c:pt idx="6">
                  <c:v>22463</c:v>
                </c:pt>
                <c:pt idx="7">
                  <c:v>22555</c:v>
                </c:pt>
                <c:pt idx="8">
                  <c:v>22647</c:v>
                </c:pt>
                <c:pt idx="9">
                  <c:v>22737</c:v>
                </c:pt>
                <c:pt idx="10">
                  <c:v>22828</c:v>
                </c:pt>
                <c:pt idx="11">
                  <c:v>22920</c:v>
                </c:pt>
                <c:pt idx="12">
                  <c:v>23012</c:v>
                </c:pt>
                <c:pt idx="13">
                  <c:v>23102</c:v>
                </c:pt>
                <c:pt idx="14">
                  <c:v>23193</c:v>
                </c:pt>
                <c:pt idx="15">
                  <c:v>23285</c:v>
                </c:pt>
                <c:pt idx="16">
                  <c:v>23377</c:v>
                </c:pt>
                <c:pt idx="17">
                  <c:v>23468</c:v>
                </c:pt>
                <c:pt idx="18">
                  <c:v>23559</c:v>
                </c:pt>
                <c:pt idx="19">
                  <c:v>23651</c:v>
                </c:pt>
                <c:pt idx="20">
                  <c:v>23743</c:v>
                </c:pt>
                <c:pt idx="21">
                  <c:v>23833</c:v>
                </c:pt>
                <c:pt idx="22">
                  <c:v>23924</c:v>
                </c:pt>
                <c:pt idx="23">
                  <c:v>24016</c:v>
                </c:pt>
                <c:pt idx="24">
                  <c:v>24108</c:v>
                </c:pt>
                <c:pt idx="25">
                  <c:v>24198</c:v>
                </c:pt>
                <c:pt idx="26">
                  <c:v>24289</c:v>
                </c:pt>
                <c:pt idx="27">
                  <c:v>24381</c:v>
                </c:pt>
                <c:pt idx="28">
                  <c:v>24473</c:v>
                </c:pt>
                <c:pt idx="29">
                  <c:v>24563</c:v>
                </c:pt>
                <c:pt idx="30">
                  <c:v>24654</c:v>
                </c:pt>
                <c:pt idx="31">
                  <c:v>24746</c:v>
                </c:pt>
                <c:pt idx="32">
                  <c:v>24838</c:v>
                </c:pt>
                <c:pt idx="33">
                  <c:v>24929</c:v>
                </c:pt>
                <c:pt idx="34">
                  <c:v>25020</c:v>
                </c:pt>
                <c:pt idx="35">
                  <c:v>25112</c:v>
                </c:pt>
                <c:pt idx="36">
                  <c:v>25204</c:v>
                </c:pt>
                <c:pt idx="37">
                  <c:v>25294</c:v>
                </c:pt>
                <c:pt idx="38">
                  <c:v>25385</c:v>
                </c:pt>
                <c:pt idx="39">
                  <c:v>25477</c:v>
                </c:pt>
                <c:pt idx="40">
                  <c:v>25569</c:v>
                </c:pt>
                <c:pt idx="41">
                  <c:v>25659</c:v>
                </c:pt>
                <c:pt idx="42">
                  <c:v>25750</c:v>
                </c:pt>
                <c:pt idx="43">
                  <c:v>25842</c:v>
                </c:pt>
                <c:pt idx="44">
                  <c:v>25934</c:v>
                </c:pt>
                <c:pt idx="45">
                  <c:v>26024</c:v>
                </c:pt>
                <c:pt idx="46">
                  <c:v>26115</c:v>
                </c:pt>
                <c:pt idx="47">
                  <c:v>26207</c:v>
                </c:pt>
                <c:pt idx="48">
                  <c:v>26299</c:v>
                </c:pt>
                <c:pt idx="49">
                  <c:v>26390</c:v>
                </c:pt>
                <c:pt idx="50">
                  <c:v>26481</c:v>
                </c:pt>
                <c:pt idx="51">
                  <c:v>26573</c:v>
                </c:pt>
                <c:pt idx="52">
                  <c:v>26665</c:v>
                </c:pt>
                <c:pt idx="53">
                  <c:v>26755</c:v>
                </c:pt>
                <c:pt idx="54">
                  <c:v>26846</c:v>
                </c:pt>
                <c:pt idx="55">
                  <c:v>26938</c:v>
                </c:pt>
                <c:pt idx="56">
                  <c:v>27030</c:v>
                </c:pt>
                <c:pt idx="57">
                  <c:v>27120</c:v>
                </c:pt>
                <c:pt idx="58">
                  <c:v>27211</c:v>
                </c:pt>
                <c:pt idx="59">
                  <c:v>27303</c:v>
                </c:pt>
                <c:pt idx="60">
                  <c:v>27395</c:v>
                </c:pt>
                <c:pt idx="61">
                  <c:v>27485</c:v>
                </c:pt>
                <c:pt idx="62">
                  <c:v>27576</c:v>
                </c:pt>
                <c:pt idx="63">
                  <c:v>27668</c:v>
                </c:pt>
                <c:pt idx="64">
                  <c:v>27760</c:v>
                </c:pt>
                <c:pt idx="65">
                  <c:v>27851</c:v>
                </c:pt>
                <c:pt idx="66">
                  <c:v>27942</c:v>
                </c:pt>
                <c:pt idx="67">
                  <c:v>28034</c:v>
                </c:pt>
                <c:pt idx="68">
                  <c:v>28126</c:v>
                </c:pt>
                <c:pt idx="69">
                  <c:v>28216</c:v>
                </c:pt>
                <c:pt idx="70">
                  <c:v>28307</c:v>
                </c:pt>
                <c:pt idx="71">
                  <c:v>28399</c:v>
                </c:pt>
                <c:pt idx="72">
                  <c:v>28491</c:v>
                </c:pt>
                <c:pt idx="73">
                  <c:v>28581</c:v>
                </c:pt>
                <c:pt idx="74">
                  <c:v>28672</c:v>
                </c:pt>
                <c:pt idx="75">
                  <c:v>28764</c:v>
                </c:pt>
                <c:pt idx="76">
                  <c:v>28856</c:v>
                </c:pt>
                <c:pt idx="77">
                  <c:v>28946</c:v>
                </c:pt>
                <c:pt idx="78">
                  <c:v>29037</c:v>
                </c:pt>
                <c:pt idx="79">
                  <c:v>29129</c:v>
                </c:pt>
                <c:pt idx="80">
                  <c:v>29221</c:v>
                </c:pt>
                <c:pt idx="81">
                  <c:v>29312</c:v>
                </c:pt>
                <c:pt idx="82">
                  <c:v>29403</c:v>
                </c:pt>
                <c:pt idx="83">
                  <c:v>29495</c:v>
                </c:pt>
                <c:pt idx="84">
                  <c:v>29587</c:v>
                </c:pt>
                <c:pt idx="85">
                  <c:v>29677</c:v>
                </c:pt>
                <c:pt idx="86">
                  <c:v>29768</c:v>
                </c:pt>
                <c:pt idx="87">
                  <c:v>29860</c:v>
                </c:pt>
                <c:pt idx="88">
                  <c:v>29952</c:v>
                </c:pt>
                <c:pt idx="89">
                  <c:v>30042</c:v>
                </c:pt>
                <c:pt idx="90">
                  <c:v>30133</c:v>
                </c:pt>
                <c:pt idx="91">
                  <c:v>30225</c:v>
                </c:pt>
                <c:pt idx="92">
                  <c:v>30317</c:v>
                </c:pt>
                <c:pt idx="93">
                  <c:v>30407</c:v>
                </c:pt>
                <c:pt idx="94">
                  <c:v>30498</c:v>
                </c:pt>
                <c:pt idx="95">
                  <c:v>30590</c:v>
                </c:pt>
                <c:pt idx="96">
                  <c:v>30682</c:v>
                </c:pt>
                <c:pt idx="97">
                  <c:v>30773</c:v>
                </c:pt>
                <c:pt idx="98">
                  <c:v>30864</c:v>
                </c:pt>
                <c:pt idx="99">
                  <c:v>30956</c:v>
                </c:pt>
                <c:pt idx="100">
                  <c:v>31048</c:v>
                </c:pt>
                <c:pt idx="101">
                  <c:v>31138</c:v>
                </c:pt>
                <c:pt idx="102">
                  <c:v>31229</c:v>
                </c:pt>
                <c:pt idx="103">
                  <c:v>31321</c:v>
                </c:pt>
                <c:pt idx="104">
                  <c:v>31413</c:v>
                </c:pt>
                <c:pt idx="105">
                  <c:v>31503</c:v>
                </c:pt>
                <c:pt idx="106">
                  <c:v>31594</c:v>
                </c:pt>
                <c:pt idx="107">
                  <c:v>31686</c:v>
                </c:pt>
                <c:pt idx="108">
                  <c:v>31778</c:v>
                </c:pt>
                <c:pt idx="109">
                  <c:v>31868</c:v>
                </c:pt>
                <c:pt idx="110">
                  <c:v>31959</c:v>
                </c:pt>
                <c:pt idx="111">
                  <c:v>32051</c:v>
                </c:pt>
                <c:pt idx="112">
                  <c:v>32143</c:v>
                </c:pt>
                <c:pt idx="113">
                  <c:v>32234</c:v>
                </c:pt>
                <c:pt idx="114">
                  <c:v>32325</c:v>
                </c:pt>
                <c:pt idx="115">
                  <c:v>32417</c:v>
                </c:pt>
                <c:pt idx="116">
                  <c:v>32509</c:v>
                </c:pt>
                <c:pt idx="117">
                  <c:v>32599</c:v>
                </c:pt>
                <c:pt idx="118">
                  <c:v>32690</c:v>
                </c:pt>
                <c:pt idx="119">
                  <c:v>32782</c:v>
                </c:pt>
                <c:pt idx="120">
                  <c:v>32874</c:v>
                </c:pt>
                <c:pt idx="121">
                  <c:v>32964</c:v>
                </c:pt>
                <c:pt idx="122">
                  <c:v>33055</c:v>
                </c:pt>
                <c:pt idx="123">
                  <c:v>33147</c:v>
                </c:pt>
                <c:pt idx="124">
                  <c:v>33239</c:v>
                </c:pt>
                <c:pt idx="125">
                  <c:v>33329</c:v>
                </c:pt>
                <c:pt idx="126">
                  <c:v>33420</c:v>
                </c:pt>
                <c:pt idx="127">
                  <c:v>33512</c:v>
                </c:pt>
                <c:pt idx="128">
                  <c:v>33604</c:v>
                </c:pt>
                <c:pt idx="129">
                  <c:v>33695</c:v>
                </c:pt>
                <c:pt idx="130">
                  <c:v>33786</c:v>
                </c:pt>
                <c:pt idx="131">
                  <c:v>33878</c:v>
                </c:pt>
                <c:pt idx="132">
                  <c:v>33970</c:v>
                </c:pt>
                <c:pt idx="133">
                  <c:v>34060</c:v>
                </c:pt>
                <c:pt idx="134">
                  <c:v>34151</c:v>
                </c:pt>
                <c:pt idx="135">
                  <c:v>34243</c:v>
                </c:pt>
                <c:pt idx="136">
                  <c:v>34335</c:v>
                </c:pt>
                <c:pt idx="137">
                  <c:v>34425</c:v>
                </c:pt>
                <c:pt idx="138">
                  <c:v>34516</c:v>
                </c:pt>
                <c:pt idx="139">
                  <c:v>34608</c:v>
                </c:pt>
                <c:pt idx="140">
                  <c:v>34700</c:v>
                </c:pt>
                <c:pt idx="141">
                  <c:v>34790</c:v>
                </c:pt>
                <c:pt idx="142">
                  <c:v>34881</c:v>
                </c:pt>
                <c:pt idx="143">
                  <c:v>34973</c:v>
                </c:pt>
                <c:pt idx="144">
                  <c:v>35065</c:v>
                </c:pt>
                <c:pt idx="145">
                  <c:v>35156</c:v>
                </c:pt>
                <c:pt idx="146">
                  <c:v>35247</c:v>
                </c:pt>
                <c:pt idx="147">
                  <c:v>35339</c:v>
                </c:pt>
                <c:pt idx="148">
                  <c:v>35431</c:v>
                </c:pt>
                <c:pt idx="149">
                  <c:v>35521</c:v>
                </c:pt>
                <c:pt idx="150">
                  <c:v>35612</c:v>
                </c:pt>
                <c:pt idx="151">
                  <c:v>35704</c:v>
                </c:pt>
                <c:pt idx="152">
                  <c:v>35796</c:v>
                </c:pt>
                <c:pt idx="153">
                  <c:v>35886</c:v>
                </c:pt>
                <c:pt idx="154">
                  <c:v>35977</c:v>
                </c:pt>
                <c:pt idx="155">
                  <c:v>36069</c:v>
                </c:pt>
                <c:pt idx="156">
                  <c:v>36161</c:v>
                </c:pt>
                <c:pt idx="157">
                  <c:v>36251</c:v>
                </c:pt>
                <c:pt idx="158">
                  <c:v>36342</c:v>
                </c:pt>
                <c:pt idx="159">
                  <c:v>36434</c:v>
                </c:pt>
                <c:pt idx="160">
                  <c:v>36526</c:v>
                </c:pt>
                <c:pt idx="161">
                  <c:v>36617</c:v>
                </c:pt>
                <c:pt idx="162">
                  <c:v>36708</c:v>
                </c:pt>
                <c:pt idx="163">
                  <c:v>36800</c:v>
                </c:pt>
                <c:pt idx="164">
                  <c:v>36892</c:v>
                </c:pt>
                <c:pt idx="165">
                  <c:v>36982</c:v>
                </c:pt>
                <c:pt idx="166">
                  <c:v>37073</c:v>
                </c:pt>
                <c:pt idx="167">
                  <c:v>37165</c:v>
                </c:pt>
                <c:pt idx="168">
                  <c:v>37257</c:v>
                </c:pt>
                <c:pt idx="169">
                  <c:v>37347</c:v>
                </c:pt>
                <c:pt idx="170">
                  <c:v>37438</c:v>
                </c:pt>
                <c:pt idx="171">
                  <c:v>37530</c:v>
                </c:pt>
                <c:pt idx="172">
                  <c:v>37622</c:v>
                </c:pt>
                <c:pt idx="173">
                  <c:v>37712</c:v>
                </c:pt>
                <c:pt idx="174">
                  <c:v>37803</c:v>
                </c:pt>
                <c:pt idx="175">
                  <c:v>37895</c:v>
                </c:pt>
                <c:pt idx="176">
                  <c:v>37987</c:v>
                </c:pt>
                <c:pt idx="177">
                  <c:v>38078</c:v>
                </c:pt>
                <c:pt idx="178">
                  <c:v>38169</c:v>
                </c:pt>
                <c:pt idx="179">
                  <c:v>38261</c:v>
                </c:pt>
                <c:pt idx="180">
                  <c:v>38353</c:v>
                </c:pt>
                <c:pt idx="181">
                  <c:v>38443</c:v>
                </c:pt>
                <c:pt idx="182">
                  <c:v>38534</c:v>
                </c:pt>
                <c:pt idx="183">
                  <c:v>38626</c:v>
                </c:pt>
                <c:pt idx="184">
                  <c:v>38718</c:v>
                </c:pt>
                <c:pt idx="185">
                  <c:v>38808</c:v>
                </c:pt>
                <c:pt idx="186">
                  <c:v>38899</c:v>
                </c:pt>
                <c:pt idx="187">
                  <c:v>38991</c:v>
                </c:pt>
                <c:pt idx="188">
                  <c:v>39083</c:v>
                </c:pt>
                <c:pt idx="189">
                  <c:v>39173</c:v>
                </c:pt>
                <c:pt idx="190">
                  <c:v>39264</c:v>
                </c:pt>
                <c:pt idx="191">
                  <c:v>39356</c:v>
                </c:pt>
                <c:pt idx="192">
                  <c:v>39448</c:v>
                </c:pt>
                <c:pt idx="193">
                  <c:v>39539</c:v>
                </c:pt>
                <c:pt idx="194">
                  <c:v>39630</c:v>
                </c:pt>
                <c:pt idx="195">
                  <c:v>39722</c:v>
                </c:pt>
                <c:pt idx="196">
                  <c:v>39814</c:v>
                </c:pt>
                <c:pt idx="197">
                  <c:v>39904</c:v>
                </c:pt>
                <c:pt idx="198">
                  <c:v>39995</c:v>
                </c:pt>
                <c:pt idx="199">
                  <c:v>40087</c:v>
                </c:pt>
                <c:pt idx="200">
                  <c:v>40179</c:v>
                </c:pt>
                <c:pt idx="201">
                  <c:v>40269</c:v>
                </c:pt>
                <c:pt idx="202">
                  <c:v>40360</c:v>
                </c:pt>
                <c:pt idx="203">
                  <c:v>40452</c:v>
                </c:pt>
                <c:pt idx="204">
                  <c:v>40544</c:v>
                </c:pt>
                <c:pt idx="205">
                  <c:v>40634</c:v>
                </c:pt>
                <c:pt idx="206">
                  <c:v>40725</c:v>
                </c:pt>
                <c:pt idx="207">
                  <c:v>40817</c:v>
                </c:pt>
                <c:pt idx="208">
                  <c:v>40909</c:v>
                </c:pt>
              </c:numCache>
            </c:numRef>
          </c:cat>
          <c:val>
            <c:numRef>
              <c:f>Sheet1!$N$8:$N$216</c:f>
              <c:numCache>
                <c:formatCode>General</c:formatCode>
                <c:ptCount val="209"/>
                <c:pt idx="0">
                  <c:v>0.221631878557875</c:v>
                </c:pt>
                <c:pt idx="1">
                  <c:v>0.203914861269479</c:v>
                </c:pt>
                <c:pt idx="2">
                  <c:v>0.20359168241966</c:v>
                </c:pt>
                <c:pt idx="3">
                  <c:v>0.18522054611418701</c:v>
                </c:pt>
                <c:pt idx="4">
                  <c:v>0.19261363636363599</c:v>
                </c:pt>
                <c:pt idx="5">
                  <c:v>0.19628942486085299</c:v>
                </c:pt>
                <c:pt idx="6">
                  <c:v>0.20673339399453999</c:v>
                </c:pt>
                <c:pt idx="7">
                  <c:v>0.20796302879488099</c:v>
                </c:pt>
                <c:pt idx="8">
                  <c:v>0.21246311404270099</c:v>
                </c:pt>
                <c:pt idx="9">
                  <c:v>0.20661865569273</c:v>
                </c:pt>
                <c:pt idx="10">
                  <c:v>0.20847457627118601</c:v>
                </c:pt>
                <c:pt idx="11">
                  <c:v>0.20175290746671201</c:v>
                </c:pt>
                <c:pt idx="12">
                  <c:v>0.20497925311203299</c:v>
                </c:pt>
                <c:pt idx="13">
                  <c:v>0.204515706806283</c:v>
                </c:pt>
                <c:pt idx="14">
                  <c:v>0.20820644334027899</c:v>
                </c:pt>
                <c:pt idx="15">
                  <c:v>0.207261247040253</c:v>
                </c:pt>
                <c:pt idx="16">
                  <c:v>0.20766625615763501</c:v>
                </c:pt>
                <c:pt idx="17">
                  <c:v>0.20519046896342399</c:v>
                </c:pt>
                <c:pt idx="18">
                  <c:v>0.20477255779269199</c:v>
                </c:pt>
                <c:pt idx="19">
                  <c:v>0.20648312611012401</c:v>
                </c:pt>
                <c:pt idx="20">
                  <c:v>0.215466436682478</c:v>
                </c:pt>
                <c:pt idx="21">
                  <c:v>0.21268182460104501</c:v>
                </c:pt>
                <c:pt idx="22">
                  <c:v>0.21538885824600101</c:v>
                </c:pt>
                <c:pt idx="23">
                  <c:v>0.21204013377926401</c:v>
                </c:pt>
                <c:pt idx="24">
                  <c:v>0.22106901920083</c:v>
                </c:pt>
                <c:pt idx="25">
                  <c:v>0.216566226439287</c:v>
                </c:pt>
                <c:pt idx="26">
                  <c:v>0.21485310805699201</c:v>
                </c:pt>
                <c:pt idx="27">
                  <c:v>0.21663155285661201</c:v>
                </c:pt>
                <c:pt idx="28">
                  <c:v>0.211176326730252</c:v>
                </c:pt>
                <c:pt idx="29">
                  <c:v>0.201629575580688</c:v>
                </c:pt>
                <c:pt idx="30">
                  <c:v>0.205017921146953</c:v>
                </c:pt>
                <c:pt idx="31">
                  <c:v>0.20663773894687501</c:v>
                </c:pt>
                <c:pt idx="32">
                  <c:v>0.20504660150034101</c:v>
                </c:pt>
                <c:pt idx="33">
                  <c:v>0.207388563212034</c:v>
                </c:pt>
                <c:pt idx="34">
                  <c:v>0.19960839769389799</c:v>
                </c:pt>
                <c:pt idx="35">
                  <c:v>0.20081179235206201</c:v>
                </c:pt>
                <c:pt idx="36">
                  <c:v>0.20917889478613799</c:v>
                </c:pt>
                <c:pt idx="37">
                  <c:v>0.20397500256121301</c:v>
                </c:pt>
                <c:pt idx="38">
                  <c:v>0.204657231757503</c:v>
                </c:pt>
                <c:pt idx="39">
                  <c:v>0.19392732702837201</c:v>
                </c:pt>
                <c:pt idx="40">
                  <c:v>0.19024678006095799</c:v>
                </c:pt>
                <c:pt idx="41">
                  <c:v>0.1901074436163</c:v>
                </c:pt>
                <c:pt idx="42">
                  <c:v>0.19057591623036599</c:v>
                </c:pt>
                <c:pt idx="43">
                  <c:v>0.184003039802413</c:v>
                </c:pt>
                <c:pt idx="44">
                  <c:v>0.19388033876696101</c:v>
                </c:pt>
                <c:pt idx="45">
                  <c:v>0.19717554522702899</c:v>
                </c:pt>
                <c:pt idx="46">
                  <c:v>0.198226670178211</c:v>
                </c:pt>
                <c:pt idx="47">
                  <c:v>0.191505992704534</c:v>
                </c:pt>
                <c:pt idx="48">
                  <c:v>0.19788253087975799</c:v>
                </c:pt>
                <c:pt idx="49">
                  <c:v>0.20349216710182799</c:v>
                </c:pt>
                <c:pt idx="50">
                  <c:v>0.20291363163371501</c:v>
                </c:pt>
                <c:pt idx="51">
                  <c:v>0.20410383957718001</c:v>
                </c:pt>
                <c:pt idx="52">
                  <c:v>0.20972211819339401</c:v>
                </c:pt>
                <c:pt idx="53">
                  <c:v>0.213415967918338</c:v>
                </c:pt>
                <c:pt idx="54">
                  <c:v>0.20673042352772</c:v>
                </c:pt>
                <c:pt idx="55">
                  <c:v>0.21308842017041499</c:v>
                </c:pt>
                <c:pt idx="56">
                  <c:v>0.20435534047701301</c:v>
                </c:pt>
                <c:pt idx="57">
                  <c:v>0.207974137931035</c:v>
                </c:pt>
                <c:pt idx="58">
                  <c:v>0.20036995441633099</c:v>
                </c:pt>
                <c:pt idx="59">
                  <c:v>0.20273055126223599</c:v>
                </c:pt>
                <c:pt idx="60">
                  <c:v>0.17924047406652199</c:v>
                </c:pt>
                <c:pt idx="61">
                  <c:v>0.17127725856697801</c:v>
                </c:pt>
                <c:pt idx="62">
                  <c:v>0.18154475457170399</c:v>
                </c:pt>
                <c:pt idx="63">
                  <c:v>0.18402473889958601</c:v>
                </c:pt>
                <c:pt idx="64">
                  <c:v>0.194819120717873</c:v>
                </c:pt>
                <c:pt idx="65">
                  <c:v>0.19809333776743199</c:v>
                </c:pt>
                <c:pt idx="66">
                  <c:v>0.196822114599771</c:v>
                </c:pt>
                <c:pt idx="67">
                  <c:v>0.195754842133192</c:v>
                </c:pt>
                <c:pt idx="68">
                  <c:v>0.20299200412690199</c:v>
                </c:pt>
                <c:pt idx="69">
                  <c:v>0.21145022940355099</c:v>
                </c:pt>
                <c:pt idx="70">
                  <c:v>0.21587608906098699</c:v>
                </c:pt>
                <c:pt idx="71">
                  <c:v>0.21408944476028</c:v>
                </c:pt>
                <c:pt idx="72">
                  <c:v>0.21557861430366199</c:v>
                </c:pt>
                <c:pt idx="73">
                  <c:v>0.22332615289928301</c:v>
                </c:pt>
                <c:pt idx="74">
                  <c:v>0.22786056868790699</c:v>
                </c:pt>
                <c:pt idx="75">
                  <c:v>0.23054635761589401</c:v>
                </c:pt>
                <c:pt idx="76">
                  <c:v>0.22741850363333699</c:v>
                </c:pt>
                <c:pt idx="77">
                  <c:v>0.228942368587714</c:v>
                </c:pt>
                <c:pt idx="78">
                  <c:v>0.22760318498288301</c:v>
                </c:pt>
                <c:pt idx="79">
                  <c:v>0.22380988192825399</c:v>
                </c:pt>
                <c:pt idx="80">
                  <c:v>0.222789178077163</c:v>
                </c:pt>
                <c:pt idx="81">
                  <c:v>0.20905425219941301</c:v>
                </c:pt>
                <c:pt idx="82">
                  <c:v>0.194384604337211</c:v>
                </c:pt>
                <c:pt idx="83">
                  <c:v>0.20560491201591599</c:v>
                </c:pt>
                <c:pt idx="84">
                  <c:v>0.21976797535557399</c:v>
                </c:pt>
                <c:pt idx="85">
                  <c:v>0.212981875952404</c:v>
                </c:pt>
                <c:pt idx="86">
                  <c:v>0.219704123386843</c:v>
                </c:pt>
                <c:pt idx="87">
                  <c:v>0.21645224903746799</c:v>
                </c:pt>
                <c:pt idx="88">
                  <c:v>0.19881314954943599</c:v>
                </c:pt>
                <c:pt idx="89">
                  <c:v>0.19855595667869999</c:v>
                </c:pt>
                <c:pt idx="90">
                  <c:v>0.19576105546054201</c:v>
                </c:pt>
                <c:pt idx="91">
                  <c:v>0.18122264150943401</c:v>
                </c:pt>
                <c:pt idx="92">
                  <c:v>0.18175096125406701</c:v>
                </c:pt>
                <c:pt idx="93">
                  <c:v>0.190080983286428</c:v>
                </c:pt>
                <c:pt idx="94">
                  <c:v>0.19609155027738301</c:v>
                </c:pt>
                <c:pt idx="95">
                  <c:v>0.208427103386568</c:v>
                </c:pt>
                <c:pt idx="96">
                  <c:v>0.221305878027</c:v>
                </c:pt>
                <c:pt idx="97">
                  <c:v>0.22325474233929801</c:v>
                </c:pt>
                <c:pt idx="98">
                  <c:v>0.22452213279678099</c:v>
                </c:pt>
                <c:pt idx="99">
                  <c:v>0.221244422409519</c:v>
                </c:pt>
                <c:pt idx="100">
                  <c:v>0.211090061206645</c:v>
                </c:pt>
                <c:pt idx="101">
                  <c:v>0.21392820365447701</c:v>
                </c:pt>
                <c:pt idx="102">
                  <c:v>0.209543714627903</c:v>
                </c:pt>
                <c:pt idx="103">
                  <c:v>0.21425428948526201</c:v>
                </c:pt>
                <c:pt idx="104">
                  <c:v>0.21196148229280801</c:v>
                </c:pt>
                <c:pt idx="105">
                  <c:v>0.208785494664496</c:v>
                </c:pt>
                <c:pt idx="106">
                  <c:v>0.20341549217375801</c:v>
                </c:pt>
                <c:pt idx="107">
                  <c:v>0.20095525278982199</c:v>
                </c:pt>
                <c:pt idx="108">
                  <c:v>0.204680011277136</c:v>
                </c:pt>
                <c:pt idx="109">
                  <c:v>0.202978641688181</c:v>
                </c:pt>
                <c:pt idx="110">
                  <c:v>0.20096547381676999</c:v>
                </c:pt>
                <c:pt idx="111">
                  <c:v>0.20980524666707601</c:v>
                </c:pt>
                <c:pt idx="112">
                  <c:v>0.19785393848765301</c:v>
                </c:pt>
                <c:pt idx="113">
                  <c:v>0.198999861640938</c:v>
                </c:pt>
                <c:pt idx="114">
                  <c:v>0.196799408882321</c:v>
                </c:pt>
                <c:pt idx="115">
                  <c:v>0.19672443344124901</c:v>
                </c:pt>
                <c:pt idx="116">
                  <c:v>0.20058578810887401</c:v>
                </c:pt>
                <c:pt idx="117">
                  <c:v>0.19680577966847601</c:v>
                </c:pt>
                <c:pt idx="118">
                  <c:v>0.19384048148349001</c:v>
                </c:pt>
                <c:pt idx="119">
                  <c:v>0.19162620706953101</c:v>
                </c:pt>
                <c:pt idx="120">
                  <c:v>0.19137716578195901</c:v>
                </c:pt>
                <c:pt idx="121">
                  <c:v>0.18910201124642101</c:v>
                </c:pt>
                <c:pt idx="122">
                  <c:v>0.18504085051105901</c:v>
                </c:pt>
                <c:pt idx="123">
                  <c:v>0.177146767020185</c:v>
                </c:pt>
                <c:pt idx="124">
                  <c:v>0.170810516649094</c:v>
                </c:pt>
                <c:pt idx="125">
                  <c:v>0.16863468634686299</c:v>
                </c:pt>
                <c:pt idx="126">
                  <c:v>0.17024379733828299</c:v>
                </c:pt>
                <c:pt idx="127">
                  <c:v>0.17331144850225699</c:v>
                </c:pt>
                <c:pt idx="128">
                  <c:v>0.167541635033195</c:v>
                </c:pt>
                <c:pt idx="129">
                  <c:v>0.17314779514550799</c:v>
                </c:pt>
                <c:pt idx="130">
                  <c:v>0.171854703663709</c:v>
                </c:pt>
                <c:pt idx="131">
                  <c:v>0.17341690279659999</c:v>
                </c:pt>
                <c:pt idx="132">
                  <c:v>0.175307510123004</c:v>
                </c:pt>
                <c:pt idx="133">
                  <c:v>0.17563833481812599</c:v>
                </c:pt>
                <c:pt idx="134">
                  <c:v>0.173810983359</c:v>
                </c:pt>
                <c:pt idx="135">
                  <c:v>0.17878423199976501</c:v>
                </c:pt>
                <c:pt idx="136">
                  <c:v>0.18133973367262801</c:v>
                </c:pt>
                <c:pt idx="137">
                  <c:v>0.187981772496912</c:v>
                </c:pt>
                <c:pt idx="138">
                  <c:v>0.18533890462435901</c:v>
                </c:pt>
                <c:pt idx="139">
                  <c:v>0.18935735768880599</c:v>
                </c:pt>
                <c:pt idx="140">
                  <c:v>0.19042927323234399</c:v>
                </c:pt>
                <c:pt idx="141">
                  <c:v>0.18593490850757199</c:v>
                </c:pt>
                <c:pt idx="142">
                  <c:v>0.18216705803421701</c:v>
                </c:pt>
                <c:pt idx="143">
                  <c:v>0.18423599602253901</c:v>
                </c:pt>
                <c:pt idx="144">
                  <c:v>0.184506820978765</c:v>
                </c:pt>
                <c:pt idx="145">
                  <c:v>0.18847435897435899</c:v>
                </c:pt>
                <c:pt idx="146">
                  <c:v>0.19330520607650101</c:v>
                </c:pt>
                <c:pt idx="147">
                  <c:v>0.19100087249158701</c:v>
                </c:pt>
                <c:pt idx="148">
                  <c:v>0.193486542951948</c:v>
                </c:pt>
                <c:pt idx="149">
                  <c:v>0.197902571041949</c:v>
                </c:pt>
                <c:pt idx="150">
                  <c:v>0.198420908690948</c:v>
                </c:pt>
                <c:pt idx="151">
                  <c:v>0.19784379886429099</c:v>
                </c:pt>
                <c:pt idx="152">
                  <c:v>0.20248587307862201</c:v>
                </c:pt>
                <c:pt idx="153">
                  <c:v>0.198894074908606</c:v>
                </c:pt>
                <c:pt idx="154">
                  <c:v>0.201837869608464</c:v>
                </c:pt>
                <c:pt idx="155">
                  <c:v>0.20350041539739699</c:v>
                </c:pt>
                <c:pt idx="156">
                  <c:v>0.20700435039241</c:v>
                </c:pt>
                <c:pt idx="157">
                  <c:v>0.20409398439357601</c:v>
                </c:pt>
                <c:pt idx="158">
                  <c:v>0.20559058383217599</c:v>
                </c:pt>
                <c:pt idx="159">
                  <c:v>0.20813514160517099</c:v>
                </c:pt>
                <c:pt idx="160">
                  <c:v>0.205180493331274</c:v>
                </c:pt>
                <c:pt idx="161">
                  <c:v>0.212250354303404</c:v>
                </c:pt>
                <c:pt idx="162">
                  <c:v>0.209333666084352</c:v>
                </c:pt>
                <c:pt idx="163">
                  <c:v>0.207822464411933</c:v>
                </c:pt>
                <c:pt idx="164">
                  <c:v>0.19810921683013399</c:v>
                </c:pt>
                <c:pt idx="165">
                  <c:v>0.19708192169920299</c:v>
                </c:pt>
                <c:pt idx="166">
                  <c:v>0.19258238559174001</c:v>
                </c:pt>
                <c:pt idx="167">
                  <c:v>0.183860176803463</c:v>
                </c:pt>
                <c:pt idx="168">
                  <c:v>0.18724222999038001</c:v>
                </c:pt>
                <c:pt idx="169">
                  <c:v>0.187598449334553</c:v>
                </c:pt>
                <c:pt idx="170">
                  <c:v>0.186624554977247</c:v>
                </c:pt>
                <c:pt idx="171">
                  <c:v>0.18666468528545799</c:v>
                </c:pt>
                <c:pt idx="172">
                  <c:v>0.18558149787828099</c:v>
                </c:pt>
                <c:pt idx="173">
                  <c:v>0.184360129318174</c:v>
                </c:pt>
                <c:pt idx="174">
                  <c:v>0.18719513820401401</c:v>
                </c:pt>
                <c:pt idx="175">
                  <c:v>0.191365595542629</c:v>
                </c:pt>
                <c:pt idx="176">
                  <c:v>0.19111467743466301</c:v>
                </c:pt>
                <c:pt idx="177">
                  <c:v>0.19792738185311501</c:v>
                </c:pt>
                <c:pt idx="178">
                  <c:v>0.199333126680797</c:v>
                </c:pt>
                <c:pt idx="179">
                  <c:v>0.20136259784392799</c:v>
                </c:pt>
                <c:pt idx="180">
                  <c:v>0.20292352246436601</c:v>
                </c:pt>
                <c:pt idx="181">
                  <c:v>0.200208</c:v>
                </c:pt>
                <c:pt idx="182">
                  <c:v>0.20138114168093901</c:v>
                </c:pt>
                <c:pt idx="183">
                  <c:v>0.207938673322275</c:v>
                </c:pt>
                <c:pt idx="184">
                  <c:v>0.20866321212029099</c:v>
                </c:pt>
                <c:pt idx="185">
                  <c:v>0.20850837184180501</c:v>
                </c:pt>
                <c:pt idx="186">
                  <c:v>0.20553421475790601</c:v>
                </c:pt>
                <c:pt idx="187">
                  <c:v>0.20038721455809</c:v>
                </c:pt>
                <c:pt idx="188">
                  <c:v>0.19778318857433599</c:v>
                </c:pt>
                <c:pt idx="189">
                  <c:v>0.19923015282468101</c:v>
                </c:pt>
                <c:pt idx="190">
                  <c:v>0.19635146040690299</c:v>
                </c:pt>
                <c:pt idx="191">
                  <c:v>0.19134650464457101</c:v>
                </c:pt>
                <c:pt idx="192">
                  <c:v>0.18640315540952401</c:v>
                </c:pt>
                <c:pt idx="193">
                  <c:v>0.18461378377441001</c:v>
                </c:pt>
                <c:pt idx="194">
                  <c:v>0.18021410063146501</c:v>
                </c:pt>
                <c:pt idx="195">
                  <c:v>0.172053090180873</c:v>
                </c:pt>
                <c:pt idx="196">
                  <c:v>0.15281746403046001</c:v>
                </c:pt>
                <c:pt idx="197">
                  <c:v>0.144722500920305</c:v>
                </c:pt>
                <c:pt idx="198">
                  <c:v>0.14300492080025901</c:v>
                </c:pt>
                <c:pt idx="199">
                  <c:v>0.148352428411204</c:v>
                </c:pt>
                <c:pt idx="200">
                  <c:v>0.15360101975780799</c:v>
                </c:pt>
                <c:pt idx="201">
                  <c:v>0.16011418460304999</c:v>
                </c:pt>
                <c:pt idx="202">
                  <c:v>0.16182944781075601</c:v>
                </c:pt>
                <c:pt idx="203">
                  <c:v>0.15781768891900999</c:v>
                </c:pt>
                <c:pt idx="204">
                  <c:v>0.15716514884515501</c:v>
                </c:pt>
                <c:pt idx="205">
                  <c:v>0.15810508366194201</c:v>
                </c:pt>
                <c:pt idx="206">
                  <c:v>0.15767555564341301</c:v>
                </c:pt>
                <c:pt idx="207">
                  <c:v>0.16286538637283399</c:v>
                </c:pt>
                <c:pt idx="208">
                  <c:v>0.16316987672845301</c:v>
                </c:pt>
              </c:numCache>
            </c:numRef>
          </c:val>
          <c:smooth val="0"/>
          <c:extLst>
            <c:ext xmlns:c16="http://schemas.microsoft.com/office/drawing/2014/chart" uri="{C3380CC4-5D6E-409C-BE32-E72D297353CC}">
              <c16:uniqueId val="{00000000-E586-4C0F-83D5-73A89DEC1C67}"/>
            </c:ext>
          </c:extLst>
        </c:ser>
        <c:ser>
          <c:idx val="1"/>
          <c:order val="1"/>
          <c:tx>
            <c:v>Savings (% of GDP)</c:v>
          </c:tx>
          <c:spPr>
            <a:ln w="44450">
              <a:solidFill>
                <a:srgbClr val="339966"/>
              </a:solidFill>
              <a:prstDash val="solid"/>
            </a:ln>
          </c:spPr>
          <c:marker>
            <c:symbol val="none"/>
          </c:marker>
          <c:cat>
            <c:numRef>
              <c:f>Sheet1!$Q$8:$Q$215</c:f>
              <c:numCache>
                <c:formatCode>m/d/yyyy</c:formatCode>
                <c:ptCount val="208"/>
                <c:pt idx="0">
                  <c:v>21916</c:v>
                </c:pt>
                <c:pt idx="1">
                  <c:v>22007</c:v>
                </c:pt>
                <c:pt idx="2">
                  <c:v>22098</c:v>
                </c:pt>
                <c:pt idx="3">
                  <c:v>22190</c:v>
                </c:pt>
                <c:pt idx="4">
                  <c:v>22282</c:v>
                </c:pt>
                <c:pt idx="5">
                  <c:v>22372</c:v>
                </c:pt>
                <c:pt idx="6">
                  <c:v>22463</c:v>
                </c:pt>
                <c:pt idx="7">
                  <c:v>22555</c:v>
                </c:pt>
                <c:pt idx="8">
                  <c:v>22647</c:v>
                </c:pt>
                <c:pt idx="9">
                  <c:v>22737</c:v>
                </c:pt>
                <c:pt idx="10">
                  <c:v>22828</c:v>
                </c:pt>
                <c:pt idx="11">
                  <c:v>22920</c:v>
                </c:pt>
                <c:pt idx="12">
                  <c:v>23012</c:v>
                </c:pt>
                <c:pt idx="13">
                  <c:v>23102</c:v>
                </c:pt>
                <c:pt idx="14">
                  <c:v>23193</c:v>
                </c:pt>
                <c:pt idx="15">
                  <c:v>23285</c:v>
                </c:pt>
                <c:pt idx="16">
                  <c:v>23377</c:v>
                </c:pt>
                <c:pt idx="17">
                  <c:v>23468</c:v>
                </c:pt>
                <c:pt idx="18">
                  <c:v>23559</c:v>
                </c:pt>
                <c:pt idx="19">
                  <c:v>23651</c:v>
                </c:pt>
                <c:pt idx="20">
                  <c:v>23743</c:v>
                </c:pt>
                <c:pt idx="21">
                  <c:v>23833</c:v>
                </c:pt>
                <c:pt idx="22">
                  <c:v>23924</c:v>
                </c:pt>
                <c:pt idx="23">
                  <c:v>24016</c:v>
                </c:pt>
                <c:pt idx="24">
                  <c:v>24108</c:v>
                </c:pt>
                <c:pt idx="25">
                  <c:v>24198</c:v>
                </c:pt>
                <c:pt idx="26">
                  <c:v>24289</c:v>
                </c:pt>
                <c:pt idx="27">
                  <c:v>24381</c:v>
                </c:pt>
                <c:pt idx="28">
                  <c:v>24473</c:v>
                </c:pt>
                <c:pt idx="29">
                  <c:v>24563</c:v>
                </c:pt>
                <c:pt idx="30">
                  <c:v>24654</c:v>
                </c:pt>
                <c:pt idx="31">
                  <c:v>24746</c:v>
                </c:pt>
                <c:pt idx="32">
                  <c:v>24838</c:v>
                </c:pt>
                <c:pt idx="33">
                  <c:v>24929</c:v>
                </c:pt>
                <c:pt idx="34">
                  <c:v>25020</c:v>
                </c:pt>
                <c:pt idx="35">
                  <c:v>25112</c:v>
                </c:pt>
                <c:pt idx="36">
                  <c:v>25204</c:v>
                </c:pt>
                <c:pt idx="37">
                  <c:v>25294</c:v>
                </c:pt>
                <c:pt idx="38">
                  <c:v>25385</c:v>
                </c:pt>
                <c:pt idx="39">
                  <c:v>25477</c:v>
                </c:pt>
                <c:pt idx="40">
                  <c:v>25569</c:v>
                </c:pt>
                <c:pt idx="41">
                  <c:v>25659</c:v>
                </c:pt>
                <c:pt idx="42">
                  <c:v>25750</c:v>
                </c:pt>
                <c:pt idx="43">
                  <c:v>25842</c:v>
                </c:pt>
                <c:pt idx="44">
                  <c:v>25934</c:v>
                </c:pt>
                <c:pt idx="45">
                  <c:v>26024</c:v>
                </c:pt>
                <c:pt idx="46">
                  <c:v>26115</c:v>
                </c:pt>
                <c:pt idx="47">
                  <c:v>26207</c:v>
                </c:pt>
                <c:pt idx="48">
                  <c:v>26299</c:v>
                </c:pt>
                <c:pt idx="49">
                  <c:v>26390</c:v>
                </c:pt>
                <c:pt idx="50">
                  <c:v>26481</c:v>
                </c:pt>
                <c:pt idx="51">
                  <c:v>26573</c:v>
                </c:pt>
                <c:pt idx="52">
                  <c:v>26665</c:v>
                </c:pt>
                <c:pt idx="53">
                  <c:v>26755</c:v>
                </c:pt>
                <c:pt idx="54">
                  <c:v>26846</c:v>
                </c:pt>
                <c:pt idx="55">
                  <c:v>26938</c:v>
                </c:pt>
                <c:pt idx="56">
                  <c:v>27030</c:v>
                </c:pt>
                <c:pt idx="57">
                  <c:v>27120</c:v>
                </c:pt>
                <c:pt idx="58">
                  <c:v>27211</c:v>
                </c:pt>
                <c:pt idx="59">
                  <c:v>27303</c:v>
                </c:pt>
                <c:pt idx="60">
                  <c:v>27395</c:v>
                </c:pt>
                <c:pt idx="61">
                  <c:v>27485</c:v>
                </c:pt>
                <c:pt idx="62">
                  <c:v>27576</c:v>
                </c:pt>
                <c:pt idx="63">
                  <c:v>27668</c:v>
                </c:pt>
                <c:pt idx="64">
                  <c:v>27760</c:v>
                </c:pt>
                <c:pt idx="65">
                  <c:v>27851</c:v>
                </c:pt>
                <c:pt idx="66">
                  <c:v>27942</c:v>
                </c:pt>
                <c:pt idx="67">
                  <c:v>28034</c:v>
                </c:pt>
                <c:pt idx="68">
                  <c:v>28126</c:v>
                </c:pt>
                <c:pt idx="69">
                  <c:v>28216</c:v>
                </c:pt>
                <c:pt idx="70">
                  <c:v>28307</c:v>
                </c:pt>
                <c:pt idx="71">
                  <c:v>28399</c:v>
                </c:pt>
                <c:pt idx="72">
                  <c:v>28491</c:v>
                </c:pt>
                <c:pt idx="73">
                  <c:v>28581</c:v>
                </c:pt>
                <c:pt idx="74">
                  <c:v>28672</c:v>
                </c:pt>
                <c:pt idx="75">
                  <c:v>28764</c:v>
                </c:pt>
                <c:pt idx="76">
                  <c:v>28856</c:v>
                </c:pt>
                <c:pt idx="77">
                  <c:v>28946</c:v>
                </c:pt>
                <c:pt idx="78">
                  <c:v>29037</c:v>
                </c:pt>
                <c:pt idx="79">
                  <c:v>29129</c:v>
                </c:pt>
                <c:pt idx="80">
                  <c:v>29221</c:v>
                </c:pt>
                <c:pt idx="81">
                  <c:v>29312</c:v>
                </c:pt>
                <c:pt idx="82">
                  <c:v>29403</c:v>
                </c:pt>
                <c:pt idx="83">
                  <c:v>29495</c:v>
                </c:pt>
                <c:pt idx="84">
                  <c:v>29587</c:v>
                </c:pt>
                <c:pt idx="85">
                  <c:v>29677</c:v>
                </c:pt>
                <c:pt idx="86">
                  <c:v>29768</c:v>
                </c:pt>
                <c:pt idx="87">
                  <c:v>29860</c:v>
                </c:pt>
                <c:pt idx="88">
                  <c:v>29952</c:v>
                </c:pt>
                <c:pt idx="89">
                  <c:v>30042</c:v>
                </c:pt>
                <c:pt idx="90">
                  <c:v>30133</c:v>
                </c:pt>
                <c:pt idx="91">
                  <c:v>30225</c:v>
                </c:pt>
                <c:pt idx="92">
                  <c:v>30317</c:v>
                </c:pt>
                <c:pt idx="93">
                  <c:v>30407</c:v>
                </c:pt>
                <c:pt idx="94">
                  <c:v>30498</c:v>
                </c:pt>
                <c:pt idx="95">
                  <c:v>30590</c:v>
                </c:pt>
                <c:pt idx="96">
                  <c:v>30682</c:v>
                </c:pt>
                <c:pt idx="97">
                  <c:v>30773</c:v>
                </c:pt>
                <c:pt idx="98">
                  <c:v>30864</c:v>
                </c:pt>
                <c:pt idx="99">
                  <c:v>30956</c:v>
                </c:pt>
                <c:pt idx="100">
                  <c:v>31048</c:v>
                </c:pt>
                <c:pt idx="101">
                  <c:v>31138</c:v>
                </c:pt>
                <c:pt idx="102">
                  <c:v>31229</c:v>
                </c:pt>
                <c:pt idx="103">
                  <c:v>31321</c:v>
                </c:pt>
                <c:pt idx="104">
                  <c:v>31413</c:v>
                </c:pt>
                <c:pt idx="105">
                  <c:v>31503</c:v>
                </c:pt>
                <c:pt idx="106">
                  <c:v>31594</c:v>
                </c:pt>
                <c:pt idx="107">
                  <c:v>31686</c:v>
                </c:pt>
                <c:pt idx="108">
                  <c:v>31778</c:v>
                </c:pt>
                <c:pt idx="109">
                  <c:v>31868</c:v>
                </c:pt>
                <c:pt idx="110">
                  <c:v>31959</c:v>
                </c:pt>
                <c:pt idx="111">
                  <c:v>32051</c:v>
                </c:pt>
                <c:pt idx="112">
                  <c:v>32143</c:v>
                </c:pt>
                <c:pt idx="113">
                  <c:v>32234</c:v>
                </c:pt>
                <c:pt idx="114">
                  <c:v>32325</c:v>
                </c:pt>
                <c:pt idx="115">
                  <c:v>32417</c:v>
                </c:pt>
                <c:pt idx="116">
                  <c:v>32509</c:v>
                </c:pt>
                <c:pt idx="117">
                  <c:v>32599</c:v>
                </c:pt>
                <c:pt idx="118">
                  <c:v>32690</c:v>
                </c:pt>
                <c:pt idx="119">
                  <c:v>32782</c:v>
                </c:pt>
                <c:pt idx="120">
                  <c:v>32874</c:v>
                </c:pt>
                <c:pt idx="121">
                  <c:v>32964</c:v>
                </c:pt>
                <c:pt idx="122">
                  <c:v>33055</c:v>
                </c:pt>
                <c:pt idx="123">
                  <c:v>33147</c:v>
                </c:pt>
                <c:pt idx="124">
                  <c:v>33239</c:v>
                </c:pt>
                <c:pt idx="125">
                  <c:v>33329</c:v>
                </c:pt>
                <c:pt idx="126">
                  <c:v>33420</c:v>
                </c:pt>
                <c:pt idx="127">
                  <c:v>33512</c:v>
                </c:pt>
                <c:pt idx="128">
                  <c:v>33604</c:v>
                </c:pt>
                <c:pt idx="129">
                  <c:v>33695</c:v>
                </c:pt>
                <c:pt idx="130">
                  <c:v>33786</c:v>
                </c:pt>
                <c:pt idx="131">
                  <c:v>33878</c:v>
                </c:pt>
                <c:pt idx="132">
                  <c:v>33970</c:v>
                </c:pt>
                <c:pt idx="133">
                  <c:v>34060</c:v>
                </c:pt>
                <c:pt idx="134">
                  <c:v>34151</c:v>
                </c:pt>
                <c:pt idx="135">
                  <c:v>34243</c:v>
                </c:pt>
                <c:pt idx="136">
                  <c:v>34335</c:v>
                </c:pt>
                <c:pt idx="137">
                  <c:v>34425</c:v>
                </c:pt>
                <c:pt idx="138">
                  <c:v>34516</c:v>
                </c:pt>
                <c:pt idx="139">
                  <c:v>34608</c:v>
                </c:pt>
                <c:pt idx="140">
                  <c:v>34700</c:v>
                </c:pt>
                <c:pt idx="141">
                  <c:v>34790</c:v>
                </c:pt>
                <c:pt idx="142">
                  <c:v>34881</c:v>
                </c:pt>
                <c:pt idx="143">
                  <c:v>34973</c:v>
                </c:pt>
                <c:pt idx="144">
                  <c:v>35065</c:v>
                </c:pt>
                <c:pt idx="145">
                  <c:v>35156</c:v>
                </c:pt>
                <c:pt idx="146">
                  <c:v>35247</c:v>
                </c:pt>
                <c:pt idx="147">
                  <c:v>35339</c:v>
                </c:pt>
                <c:pt idx="148">
                  <c:v>35431</c:v>
                </c:pt>
                <c:pt idx="149">
                  <c:v>35521</c:v>
                </c:pt>
                <c:pt idx="150">
                  <c:v>35612</c:v>
                </c:pt>
                <c:pt idx="151">
                  <c:v>35704</c:v>
                </c:pt>
                <c:pt idx="152">
                  <c:v>35796</c:v>
                </c:pt>
                <c:pt idx="153">
                  <c:v>35886</c:v>
                </c:pt>
                <c:pt idx="154">
                  <c:v>35977</c:v>
                </c:pt>
                <c:pt idx="155">
                  <c:v>36069</c:v>
                </c:pt>
                <c:pt idx="156">
                  <c:v>36161</c:v>
                </c:pt>
                <c:pt idx="157">
                  <c:v>36251</c:v>
                </c:pt>
                <c:pt idx="158">
                  <c:v>36342</c:v>
                </c:pt>
                <c:pt idx="159">
                  <c:v>36434</c:v>
                </c:pt>
                <c:pt idx="160">
                  <c:v>36526</c:v>
                </c:pt>
                <c:pt idx="161">
                  <c:v>36617</c:v>
                </c:pt>
                <c:pt idx="162">
                  <c:v>36708</c:v>
                </c:pt>
                <c:pt idx="163">
                  <c:v>36800</c:v>
                </c:pt>
                <c:pt idx="164">
                  <c:v>36892</c:v>
                </c:pt>
                <c:pt idx="165">
                  <c:v>36982</c:v>
                </c:pt>
                <c:pt idx="166">
                  <c:v>37073</c:v>
                </c:pt>
                <c:pt idx="167">
                  <c:v>37165</c:v>
                </c:pt>
                <c:pt idx="168">
                  <c:v>37257</c:v>
                </c:pt>
                <c:pt idx="169">
                  <c:v>37347</c:v>
                </c:pt>
                <c:pt idx="170">
                  <c:v>37438</c:v>
                </c:pt>
                <c:pt idx="171">
                  <c:v>37530</c:v>
                </c:pt>
                <c:pt idx="172">
                  <c:v>37622</c:v>
                </c:pt>
                <c:pt idx="173">
                  <c:v>37712</c:v>
                </c:pt>
                <c:pt idx="174">
                  <c:v>37803</c:v>
                </c:pt>
                <c:pt idx="175">
                  <c:v>37895</c:v>
                </c:pt>
                <c:pt idx="176">
                  <c:v>37987</c:v>
                </c:pt>
                <c:pt idx="177">
                  <c:v>38078</c:v>
                </c:pt>
                <c:pt idx="178">
                  <c:v>38169</c:v>
                </c:pt>
                <c:pt idx="179">
                  <c:v>38261</c:v>
                </c:pt>
                <c:pt idx="180">
                  <c:v>38353</c:v>
                </c:pt>
                <c:pt idx="181">
                  <c:v>38443</c:v>
                </c:pt>
                <c:pt idx="182">
                  <c:v>38534</c:v>
                </c:pt>
                <c:pt idx="183">
                  <c:v>38626</c:v>
                </c:pt>
                <c:pt idx="184">
                  <c:v>38718</c:v>
                </c:pt>
                <c:pt idx="185">
                  <c:v>38808</c:v>
                </c:pt>
                <c:pt idx="186">
                  <c:v>38899</c:v>
                </c:pt>
                <c:pt idx="187">
                  <c:v>38991</c:v>
                </c:pt>
                <c:pt idx="188">
                  <c:v>39083</c:v>
                </c:pt>
                <c:pt idx="189">
                  <c:v>39173</c:v>
                </c:pt>
                <c:pt idx="190">
                  <c:v>39264</c:v>
                </c:pt>
                <c:pt idx="191">
                  <c:v>39356</c:v>
                </c:pt>
                <c:pt idx="192">
                  <c:v>39448</c:v>
                </c:pt>
                <c:pt idx="193">
                  <c:v>39539</c:v>
                </c:pt>
                <c:pt idx="194">
                  <c:v>39630</c:v>
                </c:pt>
                <c:pt idx="195">
                  <c:v>39722</c:v>
                </c:pt>
                <c:pt idx="196">
                  <c:v>39814</c:v>
                </c:pt>
                <c:pt idx="197">
                  <c:v>39904</c:v>
                </c:pt>
                <c:pt idx="198">
                  <c:v>39995</c:v>
                </c:pt>
                <c:pt idx="199">
                  <c:v>40087</c:v>
                </c:pt>
                <c:pt idx="200">
                  <c:v>40179</c:v>
                </c:pt>
                <c:pt idx="201">
                  <c:v>40269</c:v>
                </c:pt>
                <c:pt idx="202">
                  <c:v>40360</c:v>
                </c:pt>
                <c:pt idx="203">
                  <c:v>40452</c:v>
                </c:pt>
                <c:pt idx="204">
                  <c:v>40544</c:v>
                </c:pt>
                <c:pt idx="205">
                  <c:v>40634</c:v>
                </c:pt>
                <c:pt idx="206">
                  <c:v>40725</c:v>
                </c:pt>
                <c:pt idx="207">
                  <c:v>40817</c:v>
                </c:pt>
              </c:numCache>
            </c:numRef>
          </c:cat>
          <c:val>
            <c:numRef>
              <c:f>Sheet1!$R$8:$R$215</c:f>
              <c:numCache>
                <c:formatCode>General</c:formatCode>
                <c:ptCount val="208"/>
                <c:pt idx="0">
                  <c:v>0.22428842504743801</c:v>
                </c:pt>
                <c:pt idx="1">
                  <c:v>0.21056632459141</c:v>
                </c:pt>
                <c:pt idx="2">
                  <c:v>0.20982986767485801</c:v>
                </c:pt>
                <c:pt idx="3">
                  <c:v>0.20068741645980501</c:v>
                </c:pt>
                <c:pt idx="4">
                  <c:v>0.20492424242424201</c:v>
                </c:pt>
                <c:pt idx="5">
                  <c:v>0.20445269016697601</c:v>
                </c:pt>
                <c:pt idx="6">
                  <c:v>0.21310282074613299</c:v>
                </c:pt>
                <c:pt idx="7">
                  <c:v>0.216494845360825</c:v>
                </c:pt>
                <c:pt idx="8">
                  <c:v>0.215934733553203</c:v>
                </c:pt>
                <c:pt idx="9">
                  <c:v>0.21244855967078199</c:v>
                </c:pt>
                <c:pt idx="10">
                  <c:v>0.212881355932203</c:v>
                </c:pt>
                <c:pt idx="11">
                  <c:v>0.21186583515927901</c:v>
                </c:pt>
                <c:pt idx="12">
                  <c:v>0.21327800829875501</c:v>
                </c:pt>
                <c:pt idx="13">
                  <c:v>0.21776832460733</c:v>
                </c:pt>
                <c:pt idx="14">
                  <c:v>0.21397659881391201</c:v>
                </c:pt>
                <c:pt idx="15">
                  <c:v>0.21720599842146801</c:v>
                </c:pt>
                <c:pt idx="16">
                  <c:v>0.21551724137931</c:v>
                </c:pt>
                <c:pt idx="17">
                  <c:v>0.21293064197905601</c:v>
                </c:pt>
                <c:pt idx="18">
                  <c:v>0.21416853094705399</c:v>
                </c:pt>
                <c:pt idx="19">
                  <c:v>0.22158081705151</c:v>
                </c:pt>
                <c:pt idx="20">
                  <c:v>0.225959465286762</c:v>
                </c:pt>
                <c:pt idx="21">
                  <c:v>0.22412088688038401</c:v>
                </c:pt>
                <c:pt idx="22">
                  <c:v>0.21897407611693301</c:v>
                </c:pt>
                <c:pt idx="23">
                  <c:v>0.21297658862876301</c:v>
                </c:pt>
                <c:pt idx="24">
                  <c:v>0.217306694343539</c:v>
                </c:pt>
                <c:pt idx="25">
                  <c:v>0.21451468136940599</c:v>
                </c:pt>
                <c:pt idx="26">
                  <c:v>0.21094439541041499</c:v>
                </c:pt>
                <c:pt idx="27">
                  <c:v>0.21415293097037999</c:v>
                </c:pt>
                <c:pt idx="28">
                  <c:v>0.20555147957935899</c:v>
                </c:pt>
                <c:pt idx="29">
                  <c:v>0.19992703392922301</c:v>
                </c:pt>
                <c:pt idx="30">
                  <c:v>0.20537634408602201</c:v>
                </c:pt>
                <c:pt idx="31">
                  <c:v>0.20863140612173101</c:v>
                </c:pt>
                <c:pt idx="32">
                  <c:v>0.20027278927028899</c:v>
                </c:pt>
                <c:pt idx="33">
                  <c:v>0.201194558124101</c:v>
                </c:pt>
                <c:pt idx="34">
                  <c:v>0.19841183509191801</c:v>
                </c:pt>
                <c:pt idx="35">
                  <c:v>0.200384533219398</c:v>
                </c:pt>
                <c:pt idx="36">
                  <c:v>0.203975439691955</c:v>
                </c:pt>
                <c:pt idx="37">
                  <c:v>0.20120889253150301</c:v>
                </c:pt>
                <c:pt idx="38">
                  <c:v>0.20375388939074601</c:v>
                </c:pt>
                <c:pt idx="39">
                  <c:v>0.19741164758586399</c:v>
                </c:pt>
                <c:pt idx="40">
                  <c:v>0.188968636318946</c:v>
                </c:pt>
                <c:pt idx="41">
                  <c:v>0.18807472655115701</c:v>
                </c:pt>
                <c:pt idx="42">
                  <c:v>0.186387434554974</c:v>
                </c:pt>
                <c:pt idx="43">
                  <c:v>0.17953833000854899</c:v>
                </c:pt>
                <c:pt idx="44">
                  <c:v>0.18413623531554499</c:v>
                </c:pt>
                <c:pt idx="45">
                  <c:v>0.18510904540579201</c:v>
                </c:pt>
                <c:pt idx="46">
                  <c:v>0.18619963128785899</c:v>
                </c:pt>
                <c:pt idx="47">
                  <c:v>0.187163453187424</c:v>
                </c:pt>
                <c:pt idx="48">
                  <c:v>0.18771531804050101</c:v>
                </c:pt>
                <c:pt idx="49">
                  <c:v>0.18374673629242799</c:v>
                </c:pt>
                <c:pt idx="50">
                  <c:v>0.19106699751861</c:v>
                </c:pt>
                <c:pt idx="51">
                  <c:v>0.20340432146743401</c:v>
                </c:pt>
                <c:pt idx="52">
                  <c:v>0.205752378099019</c:v>
                </c:pt>
                <c:pt idx="53">
                  <c:v>0.20568720379146899</c:v>
                </c:pt>
                <c:pt idx="54">
                  <c:v>0.211763859926656</c:v>
                </c:pt>
                <c:pt idx="55">
                  <c:v>0.22167900544768801</c:v>
                </c:pt>
                <c:pt idx="56">
                  <c:v>0.21375734531628099</c:v>
                </c:pt>
                <c:pt idx="57">
                  <c:v>0.201171875</c:v>
                </c:pt>
                <c:pt idx="58">
                  <c:v>0.19766135958247999</c:v>
                </c:pt>
                <c:pt idx="59">
                  <c:v>0.19332818134981999</c:v>
                </c:pt>
                <c:pt idx="60">
                  <c:v>0.178475850643558</c:v>
                </c:pt>
                <c:pt idx="61">
                  <c:v>0.173831775700935</c:v>
                </c:pt>
                <c:pt idx="62">
                  <c:v>0.18551491819056801</c:v>
                </c:pt>
                <c:pt idx="63">
                  <c:v>0.18670867611879299</c:v>
                </c:pt>
                <c:pt idx="64">
                  <c:v>0.19019132005192199</c:v>
                </c:pt>
                <c:pt idx="65">
                  <c:v>0.18977940361379</c:v>
                </c:pt>
                <c:pt idx="66">
                  <c:v>0.18708167818468699</c:v>
                </c:pt>
                <c:pt idx="67">
                  <c:v>0.18291323958609701</c:v>
                </c:pt>
                <c:pt idx="68">
                  <c:v>0.181944802682486</c:v>
                </c:pt>
                <c:pt idx="69">
                  <c:v>0.19539198084979101</c:v>
                </c:pt>
                <c:pt idx="70">
                  <c:v>0.20203291384317501</c:v>
                </c:pt>
                <c:pt idx="71">
                  <c:v>0.20134546143642201</c:v>
                </c:pt>
                <c:pt idx="72">
                  <c:v>0.20175887580847801</c:v>
                </c:pt>
                <c:pt idx="73">
                  <c:v>0.20714819536642201</c:v>
                </c:pt>
                <c:pt idx="74">
                  <c:v>0.20936108256252101</c:v>
                </c:pt>
                <c:pt idx="75">
                  <c:v>0.21175496688741699</c:v>
                </c:pt>
                <c:pt idx="76">
                  <c:v>0.21523971907603601</c:v>
                </c:pt>
                <c:pt idx="77">
                  <c:v>0.20978467384420499</c:v>
                </c:pt>
                <c:pt idx="78">
                  <c:v>0.20475439473785401</c:v>
                </c:pt>
                <c:pt idx="79">
                  <c:v>0.203203730164699</c:v>
                </c:pt>
                <c:pt idx="80">
                  <c:v>0.19610146470393899</c:v>
                </c:pt>
                <c:pt idx="81">
                  <c:v>0.19134897360703801</c:v>
                </c:pt>
                <c:pt idx="82">
                  <c:v>0.190291541002442</c:v>
                </c:pt>
                <c:pt idx="83">
                  <c:v>0.200562549308819</c:v>
                </c:pt>
                <c:pt idx="84">
                  <c:v>0.20121911253850699</c:v>
                </c:pt>
                <c:pt idx="85">
                  <c:v>0.20140712641442099</c:v>
                </c:pt>
                <c:pt idx="86">
                  <c:v>0.21372363865281699</c:v>
                </c:pt>
                <c:pt idx="87">
                  <c:v>0.20975365449024899</c:v>
                </c:pt>
                <c:pt idx="88">
                  <c:v>0.199974881471946</c:v>
                </c:pt>
                <c:pt idx="89">
                  <c:v>0.20417168070597699</c:v>
                </c:pt>
                <c:pt idx="90">
                  <c:v>0.19081358416809199</c:v>
                </c:pt>
                <c:pt idx="91">
                  <c:v>0.169811320754717</c:v>
                </c:pt>
                <c:pt idx="92">
                  <c:v>0.17252292221236301</c:v>
                </c:pt>
                <c:pt idx="93">
                  <c:v>0.169490551949917</c:v>
                </c:pt>
                <c:pt idx="94">
                  <c:v>0.16461765771793399</c:v>
                </c:pt>
                <c:pt idx="95">
                  <c:v>0.17502236924161499</c:v>
                </c:pt>
                <c:pt idx="96">
                  <c:v>0.189867100908757</c:v>
                </c:pt>
                <c:pt idx="97">
                  <c:v>0.19145994931264901</c:v>
                </c:pt>
                <c:pt idx="98">
                  <c:v>0.19413983903420501</c:v>
                </c:pt>
                <c:pt idx="99">
                  <c:v>0.19107585523053999</c:v>
                </c:pt>
                <c:pt idx="100">
                  <c:v>0.18357135917613901</c:v>
                </c:pt>
                <c:pt idx="101">
                  <c:v>0.17908374643772301</c:v>
                </c:pt>
                <c:pt idx="102">
                  <c:v>0.16884672287062899</c:v>
                </c:pt>
                <c:pt idx="103">
                  <c:v>0.16921758862620701</c:v>
                </c:pt>
                <c:pt idx="104">
                  <c:v>0.169884081781672</c:v>
                </c:pt>
                <c:pt idx="105">
                  <c:v>0.162393742087177</c:v>
                </c:pt>
                <c:pt idx="106">
                  <c:v>0.15209404849375499</c:v>
                </c:pt>
                <c:pt idx="107">
                  <c:v>0.152180133383224</c:v>
                </c:pt>
                <c:pt idx="108">
                  <c:v>0.15900761206653499</c:v>
                </c:pt>
                <c:pt idx="109">
                  <c:v>0.161840954189515</c:v>
                </c:pt>
                <c:pt idx="110">
                  <c:v>0.16658621051526901</c:v>
                </c:pt>
                <c:pt idx="111">
                  <c:v>0.17275910794372401</c:v>
                </c:pt>
                <c:pt idx="112">
                  <c:v>0.17362486359778501</c:v>
                </c:pt>
                <c:pt idx="113">
                  <c:v>0.17721819224003299</c:v>
                </c:pt>
                <c:pt idx="114">
                  <c:v>0.178988099867776</c:v>
                </c:pt>
                <c:pt idx="115">
                  <c:v>0.177051990097124</c:v>
                </c:pt>
                <c:pt idx="116">
                  <c:v>0.17991530324795299</c:v>
                </c:pt>
                <c:pt idx="117">
                  <c:v>0.168934281942203</c:v>
                </c:pt>
                <c:pt idx="118">
                  <c:v>0.164904480471362</c:v>
                </c:pt>
                <c:pt idx="119">
                  <c:v>0.160972463586363</c:v>
                </c:pt>
                <c:pt idx="120">
                  <c:v>0.15859918361626499</c:v>
                </c:pt>
                <c:pt idx="121">
                  <c:v>0.162331389933418</c:v>
                </c:pt>
                <c:pt idx="122">
                  <c:v>0.155693433152155</c:v>
                </c:pt>
                <c:pt idx="123">
                  <c:v>0.15620937393089299</c:v>
                </c:pt>
                <c:pt idx="124">
                  <c:v>0.16975613074385201</c:v>
                </c:pt>
                <c:pt idx="125">
                  <c:v>0.158084535390808</c:v>
                </c:pt>
                <c:pt idx="126">
                  <c:v>0.15282496643850399</c:v>
                </c:pt>
                <c:pt idx="127">
                  <c:v>0.15468198604842001</c:v>
                </c:pt>
                <c:pt idx="128">
                  <c:v>0.152502947970343</c:v>
                </c:pt>
                <c:pt idx="129">
                  <c:v>0.15254479603507401</c:v>
                </c:pt>
                <c:pt idx="130">
                  <c:v>0.14219759926131101</c:v>
                </c:pt>
                <c:pt idx="131">
                  <c:v>0.141077368485894</c:v>
                </c:pt>
                <c:pt idx="132">
                  <c:v>0.14328061731224701</c:v>
                </c:pt>
                <c:pt idx="133">
                  <c:v>0.145710963806303</c:v>
                </c:pt>
                <c:pt idx="134">
                  <c:v>0.141141994228728</c:v>
                </c:pt>
                <c:pt idx="135">
                  <c:v>0.14485309225395501</c:v>
                </c:pt>
                <c:pt idx="136">
                  <c:v>0.151497187802727</c:v>
                </c:pt>
                <c:pt idx="137">
                  <c:v>0.15463566287636801</c:v>
                </c:pt>
                <c:pt idx="138">
                  <c:v>0.15447713059816601</c:v>
                </c:pt>
                <c:pt idx="139">
                  <c:v>0.15725283518666699</c:v>
                </c:pt>
                <c:pt idx="140">
                  <c:v>0.16377245918688499</c:v>
                </c:pt>
                <c:pt idx="141">
                  <c:v>0.161981021778732</c:v>
                </c:pt>
                <c:pt idx="142">
                  <c:v>0.16422676954042301</c:v>
                </c:pt>
                <c:pt idx="143">
                  <c:v>0.16757043420616499</c:v>
                </c:pt>
                <c:pt idx="144">
                  <c:v>0.16810243251027701</c:v>
                </c:pt>
                <c:pt idx="145">
                  <c:v>0.16987179487179499</c:v>
                </c:pt>
                <c:pt idx="146">
                  <c:v>0.17280525042127501</c:v>
                </c:pt>
                <c:pt idx="147">
                  <c:v>0.17505920478624001</c:v>
                </c:pt>
                <c:pt idx="148">
                  <c:v>0.17849330219982801</c:v>
                </c:pt>
                <c:pt idx="149">
                  <c:v>0.18362168954185201</c:v>
                </c:pt>
                <c:pt idx="150">
                  <c:v>0.185555119561469</c:v>
                </c:pt>
                <c:pt idx="151">
                  <c:v>0.18458210376570999</c:v>
                </c:pt>
                <c:pt idx="152">
                  <c:v>0.19048671022951899</c:v>
                </c:pt>
                <c:pt idx="153">
                  <c:v>0.18862805508932501</c:v>
                </c:pt>
                <c:pt idx="154">
                  <c:v>0.190127950085903</c:v>
                </c:pt>
                <c:pt idx="155">
                  <c:v>0.18348379950152299</c:v>
                </c:pt>
                <c:pt idx="156">
                  <c:v>0.19085980368580999</c:v>
                </c:pt>
                <c:pt idx="157">
                  <c:v>0.183310637010138</c:v>
                </c:pt>
                <c:pt idx="158">
                  <c:v>0.17802043572104501</c:v>
                </c:pt>
                <c:pt idx="159">
                  <c:v>0.178565109235301</c:v>
                </c:pt>
                <c:pt idx="160">
                  <c:v>0.18821772490859501</c:v>
                </c:pt>
                <c:pt idx="161">
                  <c:v>0.18170487782814501</c:v>
                </c:pt>
                <c:pt idx="162">
                  <c:v>0.18177189917644099</c:v>
                </c:pt>
                <c:pt idx="163">
                  <c:v>0.172214653793757</c:v>
                </c:pt>
                <c:pt idx="164">
                  <c:v>0.17731256947792001</c:v>
                </c:pt>
                <c:pt idx="165">
                  <c:v>0.170260064263734</c:v>
                </c:pt>
                <c:pt idx="166">
                  <c:v>0.16122928230407901</c:v>
                </c:pt>
                <c:pt idx="167">
                  <c:v>0.15086136256278301</c:v>
                </c:pt>
                <c:pt idx="168">
                  <c:v>0.15264747063922199</c:v>
                </c:pt>
                <c:pt idx="169">
                  <c:v>0.14905818768334</c:v>
                </c:pt>
                <c:pt idx="170">
                  <c:v>0.14197744283618499</c:v>
                </c:pt>
                <c:pt idx="171">
                  <c:v>0.14317027185169401</c:v>
                </c:pt>
                <c:pt idx="172">
                  <c:v>0.137342248838106</c:v>
                </c:pt>
                <c:pt idx="173">
                  <c:v>0.13966181118093601</c:v>
                </c:pt>
                <c:pt idx="174">
                  <c:v>0.136142726408473</c:v>
                </c:pt>
                <c:pt idx="175">
                  <c:v>0.14411991449696901</c:v>
                </c:pt>
                <c:pt idx="176">
                  <c:v>0.14288302746356699</c:v>
                </c:pt>
                <c:pt idx="177">
                  <c:v>0.147004565200758</c:v>
                </c:pt>
                <c:pt idx="178">
                  <c:v>0.15078374370617401</c:v>
                </c:pt>
                <c:pt idx="179">
                  <c:v>0.145976129793218</c:v>
                </c:pt>
                <c:pt idx="180">
                  <c:v>0.150503971913475</c:v>
                </c:pt>
                <c:pt idx="181">
                  <c:v>0.15066399999999999</c:v>
                </c:pt>
                <c:pt idx="182">
                  <c:v>0.14999292930880101</c:v>
                </c:pt>
                <c:pt idx="183">
                  <c:v>0.15676593237943201</c:v>
                </c:pt>
                <c:pt idx="184">
                  <c:v>0.164944458796177</c:v>
                </c:pt>
                <c:pt idx="185">
                  <c:v>0.16327342015243401</c:v>
                </c:pt>
                <c:pt idx="186">
                  <c:v>0.16237865523196901</c:v>
                </c:pt>
                <c:pt idx="187">
                  <c:v>0.16604584738151701</c:v>
                </c:pt>
                <c:pt idx="188">
                  <c:v>0.152182287313297</c:v>
                </c:pt>
                <c:pt idx="189">
                  <c:v>0.14882519603915101</c:v>
                </c:pt>
                <c:pt idx="190">
                  <c:v>0.14200563491951099</c:v>
                </c:pt>
                <c:pt idx="191">
                  <c:v>0.14107709146016301</c:v>
                </c:pt>
                <c:pt idx="192">
                  <c:v>0.14082346100224899</c:v>
                </c:pt>
                <c:pt idx="193">
                  <c:v>0.13357150289618799</c:v>
                </c:pt>
                <c:pt idx="194">
                  <c:v>0.13248258087821499</c:v>
                </c:pt>
                <c:pt idx="195">
                  <c:v>0.12712243550139499</c:v>
                </c:pt>
                <c:pt idx="196">
                  <c:v>0.122264047733865</c:v>
                </c:pt>
                <c:pt idx="197">
                  <c:v>0.113829119177716</c:v>
                </c:pt>
                <c:pt idx="198">
                  <c:v>0.107474587838081</c:v>
                </c:pt>
                <c:pt idx="199">
                  <c:v>0.114818916194614</c:v>
                </c:pt>
                <c:pt idx="200">
                  <c:v>0.12035383354695001</c:v>
                </c:pt>
                <c:pt idx="201">
                  <c:v>0.12724118387038799</c:v>
                </c:pt>
                <c:pt idx="202">
                  <c:v>0.12893772893772901</c:v>
                </c:pt>
                <c:pt idx="203">
                  <c:v>0.124656048797018</c:v>
                </c:pt>
                <c:pt idx="204">
                  <c:v>0.127470103175991</c:v>
                </c:pt>
                <c:pt idx="205">
                  <c:v>0.12592587658531401</c:v>
                </c:pt>
                <c:pt idx="206">
                  <c:v>0.13108769710268101</c:v>
                </c:pt>
                <c:pt idx="207">
                  <c:v>0.13591263365406001</c:v>
                </c:pt>
              </c:numCache>
            </c:numRef>
          </c:val>
          <c:smooth val="0"/>
          <c:extLst>
            <c:ext xmlns:c16="http://schemas.microsoft.com/office/drawing/2014/chart" uri="{C3380CC4-5D6E-409C-BE32-E72D297353CC}">
              <c16:uniqueId val="{00000001-E586-4C0F-83D5-73A89DEC1C67}"/>
            </c:ext>
          </c:extLst>
        </c:ser>
        <c:dLbls>
          <c:showLegendKey val="0"/>
          <c:showVal val="0"/>
          <c:showCatName val="0"/>
          <c:showSerName val="0"/>
          <c:showPercent val="0"/>
          <c:showBubbleSize val="0"/>
        </c:dLbls>
        <c:marker val="1"/>
        <c:smooth val="0"/>
        <c:axId val="338344808"/>
        <c:axId val="338345200"/>
      </c:lineChart>
      <c:lineChart>
        <c:grouping val="standard"/>
        <c:varyColors val="0"/>
        <c:ser>
          <c:idx val="2"/>
          <c:order val="2"/>
          <c:tx>
            <c:v>Trade Balance (% of GDP)(Right Axis)</c:v>
          </c:tx>
          <c:spPr>
            <a:ln w="44450">
              <a:solidFill>
                <a:srgbClr val="996633"/>
              </a:solidFill>
              <a:prstDash val="solid"/>
            </a:ln>
          </c:spPr>
          <c:marker>
            <c:symbol val="none"/>
          </c:marker>
          <c:cat>
            <c:numRef>
              <c:f>Sheet1!$S$8:$S$215</c:f>
              <c:numCache>
                <c:formatCode>m/d/yyyy</c:formatCode>
                <c:ptCount val="208"/>
                <c:pt idx="0">
                  <c:v>21916</c:v>
                </c:pt>
                <c:pt idx="1">
                  <c:v>22007</c:v>
                </c:pt>
                <c:pt idx="2">
                  <c:v>22098</c:v>
                </c:pt>
                <c:pt idx="3">
                  <c:v>22190</c:v>
                </c:pt>
                <c:pt idx="4">
                  <c:v>22282</c:v>
                </c:pt>
                <c:pt idx="5">
                  <c:v>22372</c:v>
                </c:pt>
                <c:pt idx="6">
                  <c:v>22463</c:v>
                </c:pt>
                <c:pt idx="7">
                  <c:v>22555</c:v>
                </c:pt>
                <c:pt idx="8">
                  <c:v>22647</c:v>
                </c:pt>
                <c:pt idx="9">
                  <c:v>22737</c:v>
                </c:pt>
                <c:pt idx="10">
                  <c:v>22828</c:v>
                </c:pt>
                <c:pt idx="11">
                  <c:v>22920</c:v>
                </c:pt>
                <c:pt idx="12">
                  <c:v>23012</c:v>
                </c:pt>
                <c:pt idx="13">
                  <c:v>23102</c:v>
                </c:pt>
                <c:pt idx="14">
                  <c:v>23193</c:v>
                </c:pt>
                <c:pt idx="15">
                  <c:v>23285</c:v>
                </c:pt>
                <c:pt idx="16">
                  <c:v>23377</c:v>
                </c:pt>
                <c:pt idx="17">
                  <c:v>23468</c:v>
                </c:pt>
                <c:pt idx="18">
                  <c:v>23559</c:v>
                </c:pt>
                <c:pt idx="19">
                  <c:v>23651</c:v>
                </c:pt>
                <c:pt idx="20">
                  <c:v>23743</c:v>
                </c:pt>
                <c:pt idx="21">
                  <c:v>23833</c:v>
                </c:pt>
                <c:pt idx="22">
                  <c:v>23924</c:v>
                </c:pt>
                <c:pt idx="23">
                  <c:v>24016</c:v>
                </c:pt>
                <c:pt idx="24">
                  <c:v>24108</c:v>
                </c:pt>
                <c:pt idx="25">
                  <c:v>24198</c:v>
                </c:pt>
                <c:pt idx="26">
                  <c:v>24289</c:v>
                </c:pt>
                <c:pt idx="27">
                  <c:v>24381</c:v>
                </c:pt>
                <c:pt idx="28">
                  <c:v>24473</c:v>
                </c:pt>
                <c:pt idx="29">
                  <c:v>24563</c:v>
                </c:pt>
                <c:pt idx="30">
                  <c:v>24654</c:v>
                </c:pt>
                <c:pt idx="31">
                  <c:v>24746</c:v>
                </c:pt>
                <c:pt idx="32">
                  <c:v>24838</c:v>
                </c:pt>
                <c:pt idx="33">
                  <c:v>24929</c:v>
                </c:pt>
                <c:pt idx="34">
                  <c:v>25020</c:v>
                </c:pt>
                <c:pt idx="35">
                  <c:v>25112</c:v>
                </c:pt>
                <c:pt idx="36">
                  <c:v>25204</c:v>
                </c:pt>
                <c:pt idx="37">
                  <c:v>25294</c:v>
                </c:pt>
                <c:pt idx="38">
                  <c:v>25385</c:v>
                </c:pt>
                <c:pt idx="39">
                  <c:v>25477</c:v>
                </c:pt>
                <c:pt idx="40">
                  <c:v>25569</c:v>
                </c:pt>
                <c:pt idx="41">
                  <c:v>25659</c:v>
                </c:pt>
                <c:pt idx="42">
                  <c:v>25750</c:v>
                </c:pt>
                <c:pt idx="43">
                  <c:v>25842</c:v>
                </c:pt>
                <c:pt idx="44">
                  <c:v>25934</c:v>
                </c:pt>
                <c:pt idx="45">
                  <c:v>26024</c:v>
                </c:pt>
                <c:pt idx="46">
                  <c:v>26115</c:v>
                </c:pt>
                <c:pt idx="47">
                  <c:v>26207</c:v>
                </c:pt>
                <c:pt idx="48">
                  <c:v>26299</c:v>
                </c:pt>
                <c:pt idx="49">
                  <c:v>26390</c:v>
                </c:pt>
                <c:pt idx="50">
                  <c:v>26481</c:v>
                </c:pt>
                <c:pt idx="51">
                  <c:v>26573</c:v>
                </c:pt>
                <c:pt idx="52">
                  <c:v>26665</c:v>
                </c:pt>
                <c:pt idx="53">
                  <c:v>26755</c:v>
                </c:pt>
                <c:pt idx="54">
                  <c:v>26846</c:v>
                </c:pt>
                <c:pt idx="55">
                  <c:v>26938</c:v>
                </c:pt>
                <c:pt idx="56">
                  <c:v>27030</c:v>
                </c:pt>
                <c:pt idx="57">
                  <c:v>27120</c:v>
                </c:pt>
                <c:pt idx="58">
                  <c:v>27211</c:v>
                </c:pt>
                <c:pt idx="59">
                  <c:v>27303</c:v>
                </c:pt>
                <c:pt idx="60">
                  <c:v>27395</c:v>
                </c:pt>
                <c:pt idx="61">
                  <c:v>27485</c:v>
                </c:pt>
                <c:pt idx="62">
                  <c:v>27576</c:v>
                </c:pt>
                <c:pt idx="63">
                  <c:v>27668</c:v>
                </c:pt>
                <c:pt idx="64">
                  <c:v>27760</c:v>
                </c:pt>
                <c:pt idx="65">
                  <c:v>27851</c:v>
                </c:pt>
                <c:pt idx="66">
                  <c:v>27942</c:v>
                </c:pt>
                <c:pt idx="67">
                  <c:v>28034</c:v>
                </c:pt>
                <c:pt idx="68">
                  <c:v>28126</c:v>
                </c:pt>
                <c:pt idx="69">
                  <c:v>28216</c:v>
                </c:pt>
                <c:pt idx="70">
                  <c:v>28307</c:v>
                </c:pt>
                <c:pt idx="71">
                  <c:v>28399</c:v>
                </c:pt>
                <c:pt idx="72">
                  <c:v>28491</c:v>
                </c:pt>
                <c:pt idx="73">
                  <c:v>28581</c:v>
                </c:pt>
                <c:pt idx="74">
                  <c:v>28672</c:v>
                </c:pt>
                <c:pt idx="75">
                  <c:v>28764</c:v>
                </c:pt>
                <c:pt idx="76">
                  <c:v>28856</c:v>
                </c:pt>
                <c:pt idx="77">
                  <c:v>28946</c:v>
                </c:pt>
                <c:pt idx="78">
                  <c:v>29037</c:v>
                </c:pt>
                <c:pt idx="79">
                  <c:v>29129</c:v>
                </c:pt>
                <c:pt idx="80">
                  <c:v>29221</c:v>
                </c:pt>
                <c:pt idx="81">
                  <c:v>29312</c:v>
                </c:pt>
                <c:pt idx="82">
                  <c:v>29403</c:v>
                </c:pt>
                <c:pt idx="83">
                  <c:v>29495</c:v>
                </c:pt>
                <c:pt idx="84">
                  <c:v>29587</c:v>
                </c:pt>
                <c:pt idx="85">
                  <c:v>29677</c:v>
                </c:pt>
                <c:pt idx="86">
                  <c:v>29768</c:v>
                </c:pt>
                <c:pt idx="87">
                  <c:v>29860</c:v>
                </c:pt>
                <c:pt idx="88">
                  <c:v>29952</c:v>
                </c:pt>
                <c:pt idx="89">
                  <c:v>30042</c:v>
                </c:pt>
                <c:pt idx="90">
                  <c:v>30133</c:v>
                </c:pt>
                <c:pt idx="91">
                  <c:v>30225</c:v>
                </c:pt>
                <c:pt idx="92">
                  <c:v>30317</c:v>
                </c:pt>
                <c:pt idx="93">
                  <c:v>30407</c:v>
                </c:pt>
                <c:pt idx="94">
                  <c:v>30498</c:v>
                </c:pt>
                <c:pt idx="95">
                  <c:v>30590</c:v>
                </c:pt>
                <c:pt idx="96">
                  <c:v>30682</c:v>
                </c:pt>
                <c:pt idx="97">
                  <c:v>30773</c:v>
                </c:pt>
                <c:pt idx="98">
                  <c:v>30864</c:v>
                </c:pt>
                <c:pt idx="99">
                  <c:v>30956</c:v>
                </c:pt>
                <c:pt idx="100">
                  <c:v>31048</c:v>
                </c:pt>
                <c:pt idx="101">
                  <c:v>31138</c:v>
                </c:pt>
                <c:pt idx="102">
                  <c:v>31229</c:v>
                </c:pt>
                <c:pt idx="103">
                  <c:v>31321</c:v>
                </c:pt>
                <c:pt idx="104">
                  <c:v>31413</c:v>
                </c:pt>
                <c:pt idx="105">
                  <c:v>31503</c:v>
                </c:pt>
                <c:pt idx="106">
                  <c:v>31594</c:v>
                </c:pt>
                <c:pt idx="107">
                  <c:v>31686</c:v>
                </c:pt>
                <c:pt idx="108">
                  <c:v>31778</c:v>
                </c:pt>
                <c:pt idx="109">
                  <c:v>31868</c:v>
                </c:pt>
                <c:pt idx="110">
                  <c:v>31959</c:v>
                </c:pt>
                <c:pt idx="111">
                  <c:v>32051</c:v>
                </c:pt>
                <c:pt idx="112">
                  <c:v>32143</c:v>
                </c:pt>
                <c:pt idx="113">
                  <c:v>32234</c:v>
                </c:pt>
                <c:pt idx="114">
                  <c:v>32325</c:v>
                </c:pt>
                <c:pt idx="115">
                  <c:v>32417</c:v>
                </c:pt>
                <c:pt idx="116">
                  <c:v>32509</c:v>
                </c:pt>
                <c:pt idx="117">
                  <c:v>32599</c:v>
                </c:pt>
                <c:pt idx="118">
                  <c:v>32690</c:v>
                </c:pt>
                <c:pt idx="119">
                  <c:v>32782</c:v>
                </c:pt>
                <c:pt idx="120">
                  <c:v>32874</c:v>
                </c:pt>
                <c:pt idx="121">
                  <c:v>32964</c:v>
                </c:pt>
                <c:pt idx="122">
                  <c:v>33055</c:v>
                </c:pt>
                <c:pt idx="123">
                  <c:v>33147</c:v>
                </c:pt>
                <c:pt idx="124">
                  <c:v>33239</c:v>
                </c:pt>
                <c:pt idx="125">
                  <c:v>33329</c:v>
                </c:pt>
                <c:pt idx="126">
                  <c:v>33420</c:v>
                </c:pt>
                <c:pt idx="127">
                  <c:v>33512</c:v>
                </c:pt>
                <c:pt idx="128">
                  <c:v>33604</c:v>
                </c:pt>
                <c:pt idx="129">
                  <c:v>33695</c:v>
                </c:pt>
                <c:pt idx="130">
                  <c:v>33786</c:v>
                </c:pt>
                <c:pt idx="131">
                  <c:v>33878</c:v>
                </c:pt>
                <c:pt idx="132">
                  <c:v>33970</c:v>
                </c:pt>
                <c:pt idx="133">
                  <c:v>34060</c:v>
                </c:pt>
                <c:pt idx="134">
                  <c:v>34151</c:v>
                </c:pt>
                <c:pt idx="135">
                  <c:v>34243</c:v>
                </c:pt>
                <c:pt idx="136">
                  <c:v>34335</c:v>
                </c:pt>
                <c:pt idx="137">
                  <c:v>34425</c:v>
                </c:pt>
                <c:pt idx="138">
                  <c:v>34516</c:v>
                </c:pt>
                <c:pt idx="139">
                  <c:v>34608</c:v>
                </c:pt>
                <c:pt idx="140">
                  <c:v>34700</c:v>
                </c:pt>
                <c:pt idx="141">
                  <c:v>34790</c:v>
                </c:pt>
                <c:pt idx="142">
                  <c:v>34881</c:v>
                </c:pt>
                <c:pt idx="143">
                  <c:v>34973</c:v>
                </c:pt>
                <c:pt idx="144">
                  <c:v>35065</c:v>
                </c:pt>
                <c:pt idx="145">
                  <c:v>35156</c:v>
                </c:pt>
                <c:pt idx="146">
                  <c:v>35247</c:v>
                </c:pt>
                <c:pt idx="147">
                  <c:v>35339</c:v>
                </c:pt>
                <c:pt idx="148">
                  <c:v>35431</c:v>
                </c:pt>
                <c:pt idx="149">
                  <c:v>35521</c:v>
                </c:pt>
                <c:pt idx="150">
                  <c:v>35612</c:v>
                </c:pt>
                <c:pt idx="151">
                  <c:v>35704</c:v>
                </c:pt>
                <c:pt idx="152">
                  <c:v>35796</c:v>
                </c:pt>
                <c:pt idx="153">
                  <c:v>35886</c:v>
                </c:pt>
                <c:pt idx="154">
                  <c:v>35977</c:v>
                </c:pt>
                <c:pt idx="155">
                  <c:v>36069</c:v>
                </c:pt>
                <c:pt idx="156">
                  <c:v>36161</c:v>
                </c:pt>
                <c:pt idx="157">
                  <c:v>36251</c:v>
                </c:pt>
                <c:pt idx="158">
                  <c:v>36342</c:v>
                </c:pt>
                <c:pt idx="159">
                  <c:v>36434</c:v>
                </c:pt>
                <c:pt idx="160">
                  <c:v>36526</c:v>
                </c:pt>
                <c:pt idx="161">
                  <c:v>36617</c:v>
                </c:pt>
                <c:pt idx="162">
                  <c:v>36708</c:v>
                </c:pt>
                <c:pt idx="163">
                  <c:v>36800</c:v>
                </c:pt>
                <c:pt idx="164">
                  <c:v>36892</c:v>
                </c:pt>
                <c:pt idx="165">
                  <c:v>36982</c:v>
                </c:pt>
                <c:pt idx="166">
                  <c:v>37073</c:v>
                </c:pt>
                <c:pt idx="167">
                  <c:v>37165</c:v>
                </c:pt>
                <c:pt idx="168">
                  <c:v>37257</c:v>
                </c:pt>
                <c:pt idx="169">
                  <c:v>37347</c:v>
                </c:pt>
                <c:pt idx="170">
                  <c:v>37438</c:v>
                </c:pt>
                <c:pt idx="171">
                  <c:v>37530</c:v>
                </c:pt>
                <c:pt idx="172">
                  <c:v>37622</c:v>
                </c:pt>
                <c:pt idx="173">
                  <c:v>37712</c:v>
                </c:pt>
                <c:pt idx="174">
                  <c:v>37803</c:v>
                </c:pt>
                <c:pt idx="175">
                  <c:v>37895</c:v>
                </c:pt>
                <c:pt idx="176">
                  <c:v>37987</c:v>
                </c:pt>
                <c:pt idx="177">
                  <c:v>38078</c:v>
                </c:pt>
                <c:pt idx="178">
                  <c:v>38169</c:v>
                </c:pt>
                <c:pt idx="179">
                  <c:v>38261</c:v>
                </c:pt>
                <c:pt idx="180">
                  <c:v>38353</c:v>
                </c:pt>
                <c:pt idx="181">
                  <c:v>38443</c:v>
                </c:pt>
                <c:pt idx="182">
                  <c:v>38534</c:v>
                </c:pt>
                <c:pt idx="183">
                  <c:v>38626</c:v>
                </c:pt>
                <c:pt idx="184">
                  <c:v>38718</c:v>
                </c:pt>
                <c:pt idx="185">
                  <c:v>38808</c:v>
                </c:pt>
                <c:pt idx="186">
                  <c:v>38899</c:v>
                </c:pt>
                <c:pt idx="187">
                  <c:v>38991</c:v>
                </c:pt>
                <c:pt idx="188">
                  <c:v>39083</c:v>
                </c:pt>
                <c:pt idx="189">
                  <c:v>39173</c:v>
                </c:pt>
                <c:pt idx="190">
                  <c:v>39264</c:v>
                </c:pt>
                <c:pt idx="191">
                  <c:v>39356</c:v>
                </c:pt>
                <c:pt idx="192">
                  <c:v>39448</c:v>
                </c:pt>
                <c:pt idx="193">
                  <c:v>39539</c:v>
                </c:pt>
                <c:pt idx="194">
                  <c:v>39630</c:v>
                </c:pt>
                <c:pt idx="195">
                  <c:v>39722</c:v>
                </c:pt>
                <c:pt idx="196">
                  <c:v>39814</c:v>
                </c:pt>
                <c:pt idx="197">
                  <c:v>39904</c:v>
                </c:pt>
                <c:pt idx="198">
                  <c:v>39995</c:v>
                </c:pt>
                <c:pt idx="199">
                  <c:v>40087</c:v>
                </c:pt>
                <c:pt idx="200">
                  <c:v>40179</c:v>
                </c:pt>
                <c:pt idx="201">
                  <c:v>40269</c:v>
                </c:pt>
                <c:pt idx="202">
                  <c:v>40360</c:v>
                </c:pt>
                <c:pt idx="203">
                  <c:v>40452</c:v>
                </c:pt>
                <c:pt idx="204">
                  <c:v>40544</c:v>
                </c:pt>
                <c:pt idx="205">
                  <c:v>40634</c:v>
                </c:pt>
                <c:pt idx="206">
                  <c:v>40725</c:v>
                </c:pt>
                <c:pt idx="207">
                  <c:v>40817</c:v>
                </c:pt>
              </c:numCache>
            </c:numRef>
          </c:cat>
          <c:val>
            <c:numRef>
              <c:f>Sheet1!$T$8:$T$215</c:f>
              <c:numCache>
                <c:formatCode>General</c:formatCode>
                <c:ptCount val="208"/>
                <c:pt idx="0">
                  <c:v>2.6565464895635898E-3</c:v>
                </c:pt>
                <c:pt idx="1">
                  <c:v>6.65146332193081E-3</c:v>
                </c:pt>
                <c:pt idx="2">
                  <c:v>6.2381852551984798E-3</c:v>
                </c:pt>
                <c:pt idx="3">
                  <c:v>1.54668703456177E-2</c:v>
                </c:pt>
                <c:pt idx="4">
                  <c:v>1.2310606060605999E-2</c:v>
                </c:pt>
                <c:pt idx="5">
                  <c:v>8.1632653061224601E-3</c:v>
                </c:pt>
                <c:pt idx="6">
                  <c:v>6.3694267515923596E-3</c:v>
                </c:pt>
                <c:pt idx="7">
                  <c:v>8.5318165659438207E-3</c:v>
                </c:pt>
                <c:pt idx="8">
                  <c:v>3.4716195105016501E-3</c:v>
                </c:pt>
                <c:pt idx="9">
                  <c:v>5.8299039780521401E-3</c:v>
                </c:pt>
                <c:pt idx="10">
                  <c:v>4.4067796610169603E-3</c:v>
                </c:pt>
                <c:pt idx="11">
                  <c:v>1.0112927692566999E-2</c:v>
                </c:pt>
                <c:pt idx="12">
                  <c:v>8.29875518672199E-3</c:v>
                </c:pt>
                <c:pt idx="13">
                  <c:v>1.32526178010471E-2</c:v>
                </c:pt>
                <c:pt idx="14">
                  <c:v>5.7701554736335802E-3</c:v>
                </c:pt>
                <c:pt idx="15">
                  <c:v>9.9447513812154498E-3</c:v>
                </c:pt>
                <c:pt idx="16">
                  <c:v>7.8509852216748499E-3</c:v>
                </c:pt>
                <c:pt idx="17">
                  <c:v>7.7401730156321496E-3</c:v>
                </c:pt>
                <c:pt idx="18">
                  <c:v>9.3959731543623894E-3</c:v>
                </c:pt>
                <c:pt idx="19">
                  <c:v>1.5097690941385401E-2</c:v>
                </c:pt>
                <c:pt idx="20">
                  <c:v>1.0493028604283401E-2</c:v>
                </c:pt>
                <c:pt idx="21">
                  <c:v>1.14390622793391E-2</c:v>
                </c:pt>
                <c:pt idx="22">
                  <c:v>3.58521787093219E-3</c:v>
                </c:pt>
                <c:pt idx="23">
                  <c:v>9.3645484949833602E-4</c:v>
                </c:pt>
                <c:pt idx="24">
                  <c:v>-3.76232485729114E-3</c:v>
                </c:pt>
                <c:pt idx="25">
                  <c:v>-2.0515450698806999E-3</c:v>
                </c:pt>
                <c:pt idx="26">
                  <c:v>-3.9087126465767201E-3</c:v>
                </c:pt>
                <c:pt idx="27">
                  <c:v>-2.4786218862312098E-3</c:v>
                </c:pt>
                <c:pt idx="28">
                  <c:v>-5.62484715089268E-3</c:v>
                </c:pt>
                <c:pt idx="29">
                  <c:v>-1.70254165146541E-3</c:v>
                </c:pt>
                <c:pt idx="30">
                  <c:v>3.58422939068126E-4</c:v>
                </c:pt>
                <c:pt idx="31">
                  <c:v>1.99366717485636E-3</c:v>
                </c:pt>
                <c:pt idx="32">
                  <c:v>-4.7738122300522703E-3</c:v>
                </c:pt>
                <c:pt idx="33">
                  <c:v>-6.1940050879327703E-3</c:v>
                </c:pt>
                <c:pt idx="34">
                  <c:v>-1.1965626019797299E-3</c:v>
                </c:pt>
                <c:pt idx="35">
                  <c:v>-4.2725913266394898E-4</c:v>
                </c:pt>
                <c:pt idx="36">
                  <c:v>-5.20345509418249E-3</c:v>
                </c:pt>
                <c:pt idx="37">
                  <c:v>-2.76611002971003E-3</c:v>
                </c:pt>
                <c:pt idx="38">
                  <c:v>-9.0334236675701496E-4</c:v>
                </c:pt>
                <c:pt idx="39">
                  <c:v>3.4843205574912901E-3</c:v>
                </c:pt>
                <c:pt idx="40">
                  <c:v>-1.2781437420116E-3</c:v>
                </c:pt>
                <c:pt idx="41">
                  <c:v>-2.0327170651437401E-3</c:v>
                </c:pt>
                <c:pt idx="42">
                  <c:v>-4.1884816753926498E-3</c:v>
                </c:pt>
                <c:pt idx="43">
                  <c:v>-4.4647097938634002E-3</c:v>
                </c:pt>
                <c:pt idx="44">
                  <c:v>-9.7441034514160994E-3</c:v>
                </c:pt>
                <c:pt idx="45">
                  <c:v>-1.2066499821237E-2</c:v>
                </c:pt>
                <c:pt idx="46">
                  <c:v>-1.2027038890352001E-2</c:v>
                </c:pt>
                <c:pt idx="47">
                  <c:v>-4.3425395171095803E-3</c:v>
                </c:pt>
                <c:pt idx="48">
                  <c:v>-1.01672128392572E-2</c:v>
                </c:pt>
                <c:pt idx="49">
                  <c:v>-1.97454308093994E-2</c:v>
                </c:pt>
                <c:pt idx="50">
                  <c:v>-1.1846634115104501E-2</c:v>
                </c:pt>
                <c:pt idx="51">
                  <c:v>-6.9951810974663896E-4</c:v>
                </c:pt>
                <c:pt idx="52">
                  <c:v>-3.9697400943749499E-3</c:v>
                </c:pt>
                <c:pt idx="53">
                  <c:v>-7.7287641268684003E-3</c:v>
                </c:pt>
                <c:pt idx="54">
                  <c:v>5.0334363989357998E-3</c:v>
                </c:pt>
                <c:pt idx="55">
                  <c:v>8.5905852772733306E-3</c:v>
                </c:pt>
                <c:pt idx="56">
                  <c:v>9.4020048392672098E-3</c:v>
                </c:pt>
                <c:pt idx="57">
                  <c:v>-6.8022629310345003E-3</c:v>
                </c:pt>
                <c:pt idx="58">
                  <c:v>-2.7085948338508598E-3</c:v>
                </c:pt>
                <c:pt idx="59">
                  <c:v>-9.4023699124163307E-3</c:v>
                </c:pt>
                <c:pt idx="60">
                  <c:v>-7.64623422964128E-4</c:v>
                </c:pt>
                <c:pt idx="61">
                  <c:v>2.5545171339563799E-3</c:v>
                </c:pt>
                <c:pt idx="62">
                  <c:v>3.9701636188642902E-3</c:v>
                </c:pt>
                <c:pt idx="63">
                  <c:v>2.6839372192076199E-3</c:v>
                </c:pt>
                <c:pt idx="64">
                  <c:v>-4.6278006659517803E-3</c:v>
                </c:pt>
                <c:pt idx="65">
                  <c:v>-8.3139341536415095E-3</c:v>
                </c:pt>
                <c:pt idx="66">
                  <c:v>-9.7404364150840694E-3</c:v>
                </c:pt>
                <c:pt idx="67">
                  <c:v>-1.28416025470947E-2</c:v>
                </c:pt>
                <c:pt idx="68">
                  <c:v>-2.1047201444415801E-2</c:v>
                </c:pt>
                <c:pt idx="69">
                  <c:v>-1.6058248553760202E-2</c:v>
                </c:pt>
                <c:pt idx="70">
                  <c:v>-1.38431752178122E-2</c:v>
                </c:pt>
                <c:pt idx="71">
                  <c:v>-1.27439833238583E-2</c:v>
                </c:pt>
                <c:pt idx="72">
                  <c:v>-1.3819738495184E-2</c:v>
                </c:pt>
                <c:pt idx="73">
                  <c:v>-1.6177957532861501E-2</c:v>
                </c:pt>
                <c:pt idx="74">
                  <c:v>-1.8499486125385399E-2</c:v>
                </c:pt>
                <c:pt idx="75">
                  <c:v>-1.8791390728476801E-2</c:v>
                </c:pt>
                <c:pt idx="76">
                  <c:v>-1.21787845573012E-2</c:v>
                </c:pt>
                <c:pt idx="77">
                  <c:v>-1.9157694743508501E-2</c:v>
                </c:pt>
                <c:pt idx="78">
                  <c:v>-2.28487902450283E-2</c:v>
                </c:pt>
                <c:pt idx="79">
                  <c:v>-2.0606151763555701E-2</c:v>
                </c:pt>
                <c:pt idx="80">
                  <c:v>-2.66877133732242E-2</c:v>
                </c:pt>
                <c:pt idx="81">
                  <c:v>-1.77052785923754E-2</c:v>
                </c:pt>
                <c:pt idx="82">
                  <c:v>-4.09306333476947E-3</c:v>
                </c:pt>
                <c:pt idx="83">
                  <c:v>-5.0423627070970397E-3</c:v>
                </c:pt>
                <c:pt idx="84">
                  <c:v>-1.85488628170676E-2</c:v>
                </c:pt>
                <c:pt idx="85">
                  <c:v>-1.15747495379826E-2</c:v>
                </c:pt>
                <c:pt idx="86">
                  <c:v>-5.9804847340257901E-3</c:v>
                </c:pt>
                <c:pt idx="87">
                  <c:v>-6.6985945472188297E-3</c:v>
                </c:pt>
                <c:pt idx="88">
                  <c:v>1.1617319225093201E-3</c:v>
                </c:pt>
                <c:pt idx="89">
                  <c:v>5.6157240272763902E-3</c:v>
                </c:pt>
                <c:pt idx="90">
                  <c:v>-4.94747129245057E-3</c:v>
                </c:pt>
                <c:pt idx="91">
                  <c:v>-1.1411320754717E-2</c:v>
                </c:pt>
                <c:pt idx="92">
                  <c:v>-9.2280390417036305E-3</c:v>
                </c:pt>
                <c:pt idx="93">
                  <c:v>-2.0590431336511401E-2</c:v>
                </c:pt>
                <c:pt idx="94">
                  <c:v>-3.1473892559449101E-2</c:v>
                </c:pt>
                <c:pt idx="95">
                  <c:v>-3.3404734144952701E-2</c:v>
                </c:pt>
                <c:pt idx="96">
                  <c:v>-3.1438777118243402E-2</c:v>
                </c:pt>
                <c:pt idx="97">
                  <c:v>-3.1794793026649303E-2</c:v>
                </c:pt>
                <c:pt idx="98">
                  <c:v>-3.03822937625754E-2</c:v>
                </c:pt>
                <c:pt idx="99">
                  <c:v>-3.01685671789787E-2</c:v>
                </c:pt>
                <c:pt idx="100">
                  <c:v>-2.7518702030506201E-2</c:v>
                </c:pt>
                <c:pt idx="101">
                  <c:v>-3.4844457216754103E-2</c:v>
                </c:pt>
                <c:pt idx="102">
                  <c:v>-4.0696991757274002E-2</c:v>
                </c:pt>
                <c:pt idx="103">
                  <c:v>-4.5036700859054903E-2</c:v>
                </c:pt>
                <c:pt idx="104">
                  <c:v>-4.2077400511135399E-2</c:v>
                </c:pt>
                <c:pt idx="105">
                  <c:v>-4.6391752577319603E-2</c:v>
                </c:pt>
                <c:pt idx="106">
                  <c:v>-5.1321443680003499E-2</c:v>
                </c:pt>
                <c:pt idx="107">
                  <c:v>-4.8775119406598698E-2</c:v>
                </c:pt>
                <c:pt idx="108">
                  <c:v>-4.5672399210600498E-2</c:v>
                </c:pt>
                <c:pt idx="109">
                  <c:v>-4.1137687498666503E-2</c:v>
                </c:pt>
                <c:pt idx="110">
                  <c:v>-3.43792633015007E-2</c:v>
                </c:pt>
                <c:pt idx="111">
                  <c:v>-3.7046138723352003E-2</c:v>
                </c:pt>
                <c:pt idx="112">
                  <c:v>-2.4229074889867801E-2</c:v>
                </c:pt>
                <c:pt idx="113">
                  <c:v>-2.1781669400905201E-2</c:v>
                </c:pt>
                <c:pt idx="114">
                  <c:v>-1.7811309014544599E-2</c:v>
                </c:pt>
                <c:pt idx="115">
                  <c:v>-1.96724433441249E-2</c:v>
                </c:pt>
                <c:pt idx="116">
                  <c:v>-2.0670484860922E-2</c:v>
                </c:pt>
                <c:pt idx="117">
                  <c:v>-2.7871497726272499E-2</c:v>
                </c:pt>
                <c:pt idx="118">
                  <c:v>-2.8936001012127399E-2</c:v>
                </c:pt>
                <c:pt idx="119">
                  <c:v>-3.0653743483168201E-2</c:v>
                </c:pt>
                <c:pt idx="120">
                  <c:v>-3.27779821656944E-2</c:v>
                </c:pt>
                <c:pt idx="121">
                  <c:v>-2.67706213130024E-2</c:v>
                </c:pt>
                <c:pt idx="122">
                  <c:v>-2.9347417358903401E-2</c:v>
                </c:pt>
                <c:pt idx="123">
                  <c:v>-2.0937393089291802E-2</c:v>
                </c:pt>
                <c:pt idx="124">
                  <c:v>-1.05438590524132E-3</c:v>
                </c:pt>
                <c:pt idx="125">
                  <c:v>-1.0550150956055E-2</c:v>
                </c:pt>
                <c:pt idx="126">
                  <c:v>-1.7418830899779601E-2</c:v>
                </c:pt>
                <c:pt idx="127">
                  <c:v>-1.86294624538367E-2</c:v>
                </c:pt>
                <c:pt idx="128">
                  <c:v>-1.5038687062852401E-2</c:v>
                </c:pt>
                <c:pt idx="129">
                  <c:v>-2.0602999110433302E-2</c:v>
                </c:pt>
                <c:pt idx="130">
                  <c:v>-2.9657104402397601E-2</c:v>
                </c:pt>
                <c:pt idx="131">
                  <c:v>-3.2339534310705902E-2</c:v>
                </c:pt>
                <c:pt idx="132">
                  <c:v>-3.2026892810757102E-2</c:v>
                </c:pt>
                <c:pt idx="133">
                  <c:v>-2.9927371011822902E-2</c:v>
                </c:pt>
                <c:pt idx="134">
                  <c:v>-3.2668989130272198E-2</c:v>
                </c:pt>
                <c:pt idx="135">
                  <c:v>-3.3931139745810003E-2</c:v>
                </c:pt>
                <c:pt idx="136">
                  <c:v>-2.98425458699015E-2</c:v>
                </c:pt>
                <c:pt idx="137">
                  <c:v>-3.3346109620544302E-2</c:v>
                </c:pt>
                <c:pt idx="138">
                  <c:v>-3.0861774026192602E-2</c:v>
                </c:pt>
                <c:pt idx="139">
                  <c:v>-3.2104522502138501E-2</c:v>
                </c:pt>
                <c:pt idx="140">
                  <c:v>-2.6656814045458901E-2</c:v>
                </c:pt>
                <c:pt idx="141">
                  <c:v>-2.3953886728839802E-2</c:v>
                </c:pt>
                <c:pt idx="142">
                  <c:v>-1.7940288493794001E-2</c:v>
                </c:pt>
                <c:pt idx="143">
                  <c:v>-1.6665561816373901E-2</c:v>
                </c:pt>
                <c:pt idx="144">
                  <c:v>-1.6404388468487401E-2</c:v>
                </c:pt>
                <c:pt idx="145">
                  <c:v>-1.8602564102564102E-2</c:v>
                </c:pt>
                <c:pt idx="146">
                  <c:v>-2.04999556552257E-2</c:v>
                </c:pt>
                <c:pt idx="147">
                  <c:v>-1.59416677053471E-2</c:v>
                </c:pt>
                <c:pt idx="148">
                  <c:v>-1.4993240752119901E-2</c:v>
                </c:pt>
                <c:pt idx="149">
                  <c:v>-1.4280881500096701E-2</c:v>
                </c:pt>
                <c:pt idx="150">
                  <c:v>-1.2865789129478399E-2</c:v>
                </c:pt>
                <c:pt idx="151">
                  <c:v>-1.3261695098580901E-2</c:v>
                </c:pt>
                <c:pt idx="152">
                  <c:v>-1.1999162849103601E-2</c:v>
                </c:pt>
                <c:pt idx="153">
                  <c:v>-1.02660198192813E-2</c:v>
                </c:pt>
                <c:pt idx="154">
                  <c:v>-1.1709919522560799E-2</c:v>
                </c:pt>
                <c:pt idx="155">
                  <c:v>-2.00166158958737E-2</c:v>
                </c:pt>
                <c:pt idx="156">
                  <c:v>-1.6144546706599899E-2</c:v>
                </c:pt>
                <c:pt idx="157">
                  <c:v>-2.0783347383438198E-2</c:v>
                </c:pt>
                <c:pt idx="158">
                  <c:v>-2.7570148111131201E-2</c:v>
                </c:pt>
                <c:pt idx="159">
                  <c:v>-2.9570032369869999E-2</c:v>
                </c:pt>
                <c:pt idx="160">
                  <c:v>-1.6962768422678801E-2</c:v>
                </c:pt>
                <c:pt idx="161">
                  <c:v>-3.0545476475259101E-2</c:v>
                </c:pt>
                <c:pt idx="162">
                  <c:v>-2.7561766907911098E-2</c:v>
                </c:pt>
                <c:pt idx="163">
                  <c:v>-3.5607810618176097E-2</c:v>
                </c:pt>
                <c:pt idx="164">
                  <c:v>-2.0796647352214901E-2</c:v>
                </c:pt>
                <c:pt idx="165">
                  <c:v>-2.6821857435469301E-2</c:v>
                </c:pt>
                <c:pt idx="166">
                  <c:v>-3.1353103287660597E-2</c:v>
                </c:pt>
                <c:pt idx="167">
                  <c:v>-3.2998814240680199E-2</c:v>
                </c:pt>
                <c:pt idx="168">
                  <c:v>-3.4594759351157703E-2</c:v>
                </c:pt>
                <c:pt idx="169">
                  <c:v>-3.8540261651213499E-2</c:v>
                </c:pt>
                <c:pt idx="170">
                  <c:v>-4.46471121410617E-2</c:v>
                </c:pt>
                <c:pt idx="171">
                  <c:v>-4.3494413433764603E-2</c:v>
                </c:pt>
                <c:pt idx="172">
                  <c:v>-4.8239249040174903E-2</c:v>
                </c:pt>
                <c:pt idx="173">
                  <c:v>-4.4698318137237097E-2</c:v>
                </c:pt>
                <c:pt idx="174">
                  <c:v>-5.1052411795541597E-2</c:v>
                </c:pt>
                <c:pt idx="175">
                  <c:v>-4.7245681045660001E-2</c:v>
                </c:pt>
                <c:pt idx="176">
                  <c:v>-4.8231649971095497E-2</c:v>
                </c:pt>
                <c:pt idx="177">
                  <c:v>-5.0922816652356102E-2</c:v>
                </c:pt>
                <c:pt idx="178">
                  <c:v>-4.8549382974623599E-2</c:v>
                </c:pt>
                <c:pt idx="179">
                  <c:v>-5.5386468050709799E-2</c:v>
                </c:pt>
                <c:pt idx="180">
                  <c:v>-5.2419550550890703E-2</c:v>
                </c:pt>
                <c:pt idx="181">
                  <c:v>-4.9543999999999998E-2</c:v>
                </c:pt>
                <c:pt idx="182">
                  <c:v>-5.1388212372138302E-2</c:v>
                </c:pt>
                <c:pt idx="183">
                  <c:v>-5.1172740942843402E-2</c:v>
                </c:pt>
                <c:pt idx="184">
                  <c:v>-4.3718753324114498E-2</c:v>
                </c:pt>
                <c:pt idx="185">
                  <c:v>-4.5234951689371701E-2</c:v>
                </c:pt>
                <c:pt idx="186">
                  <c:v>-4.3155559525936499E-2</c:v>
                </c:pt>
                <c:pt idx="187">
                  <c:v>-3.4341367176572803E-2</c:v>
                </c:pt>
                <c:pt idx="188">
                  <c:v>-4.56009012610386E-2</c:v>
                </c:pt>
                <c:pt idx="189">
                  <c:v>-5.0404956785530301E-2</c:v>
                </c:pt>
                <c:pt idx="190">
                  <c:v>-5.4345825487392203E-2</c:v>
                </c:pt>
                <c:pt idx="191">
                  <c:v>-5.0269413184407703E-2</c:v>
                </c:pt>
                <c:pt idx="192">
                  <c:v>-4.5579694407274898E-2</c:v>
                </c:pt>
                <c:pt idx="193">
                  <c:v>-5.1042280878221401E-2</c:v>
                </c:pt>
                <c:pt idx="194">
                  <c:v>-4.77315197532494E-2</c:v>
                </c:pt>
                <c:pt idx="195">
                  <c:v>-4.49306546794776E-2</c:v>
                </c:pt>
                <c:pt idx="196">
                  <c:v>-3.0553416296594801E-2</c:v>
                </c:pt>
                <c:pt idx="197">
                  <c:v>-3.08933817425888E-2</c:v>
                </c:pt>
                <c:pt idx="198">
                  <c:v>-3.5530332962178099E-2</c:v>
                </c:pt>
                <c:pt idx="199">
                  <c:v>-3.3533512216590698E-2</c:v>
                </c:pt>
                <c:pt idx="200">
                  <c:v>-3.3247186210857302E-2</c:v>
                </c:pt>
                <c:pt idx="201">
                  <c:v>-3.28730007326615E-2</c:v>
                </c:pt>
                <c:pt idx="202">
                  <c:v>-3.2891718873027297E-2</c:v>
                </c:pt>
                <c:pt idx="203">
                  <c:v>-3.3161640121992499E-2</c:v>
                </c:pt>
                <c:pt idx="204">
                  <c:v>-2.96950456691642E-2</c:v>
                </c:pt>
                <c:pt idx="205">
                  <c:v>-3.21792070766279E-2</c:v>
                </c:pt>
                <c:pt idx="206">
                  <c:v>-2.6587858540731799E-2</c:v>
                </c:pt>
                <c:pt idx="207">
                  <c:v>-2.6952752718774901E-2</c:v>
                </c:pt>
              </c:numCache>
            </c:numRef>
          </c:val>
          <c:smooth val="0"/>
          <c:extLst>
            <c:ext xmlns:c16="http://schemas.microsoft.com/office/drawing/2014/chart" uri="{C3380CC4-5D6E-409C-BE32-E72D297353CC}">
              <c16:uniqueId val="{00000002-E586-4C0F-83D5-73A89DEC1C67}"/>
            </c:ext>
          </c:extLst>
        </c:ser>
        <c:dLbls>
          <c:showLegendKey val="0"/>
          <c:showVal val="0"/>
          <c:showCatName val="0"/>
          <c:showSerName val="0"/>
          <c:showPercent val="0"/>
          <c:showBubbleSize val="0"/>
        </c:dLbls>
        <c:marker val="1"/>
        <c:smooth val="0"/>
        <c:axId val="338347160"/>
        <c:axId val="338345592"/>
      </c:lineChart>
      <c:dateAx>
        <c:axId val="338344808"/>
        <c:scaling>
          <c:orientation val="minMax"/>
          <c:max val="40909"/>
          <c:min val="21916"/>
        </c:scaling>
        <c:delete val="0"/>
        <c:axPos val="b"/>
        <c:numFmt formatCode="yyyy" sourceLinked="0"/>
        <c:majorTickMark val="out"/>
        <c:minorTickMark val="none"/>
        <c:tickLblPos val="nextTo"/>
        <c:txPr>
          <a:bodyPr rot="0" vert="horz"/>
          <a:lstStyle/>
          <a:p>
            <a:pPr>
              <a:defRPr sz="1800"/>
            </a:pPr>
            <a:endParaRPr lang="it-IT"/>
          </a:p>
        </c:txPr>
        <c:crossAx val="338345200"/>
        <c:crosses val="autoZero"/>
        <c:auto val="1"/>
        <c:lblOffset val="100"/>
        <c:baseTimeUnit val="months"/>
        <c:majorUnit val="5"/>
        <c:majorTimeUnit val="years"/>
      </c:dateAx>
      <c:valAx>
        <c:axId val="338345200"/>
        <c:scaling>
          <c:orientation val="minMax"/>
        </c:scaling>
        <c:delete val="0"/>
        <c:axPos val="l"/>
        <c:majorGridlines>
          <c:spPr>
            <a:ln>
              <a:prstDash val="sysDot"/>
            </a:ln>
          </c:spPr>
        </c:majorGridlines>
        <c:title>
          <c:tx>
            <c:rich>
              <a:bodyPr rot="-5400000" vert="horz"/>
              <a:lstStyle/>
              <a:p>
                <a:pPr>
                  <a:defRPr b="0"/>
                </a:pPr>
                <a:r>
                  <a:rPr lang="en-US" sz="2200" b="0">
                    <a:latin typeface="Arial" pitchFamily="34" charset="0"/>
                    <a:cs typeface="Arial" pitchFamily="34" charset="0"/>
                  </a:rPr>
                  <a:t>Saving,</a:t>
                </a:r>
                <a:r>
                  <a:rPr lang="en-US" sz="2200" b="0" baseline="0">
                    <a:latin typeface="Arial" pitchFamily="34" charset="0"/>
                    <a:cs typeface="Arial" pitchFamily="34" charset="0"/>
                  </a:rPr>
                  <a:t> Investment (% of GDP)</a:t>
                </a:r>
                <a:endParaRPr lang="en-US" sz="2200" b="0">
                  <a:latin typeface="Arial" pitchFamily="34" charset="0"/>
                  <a:cs typeface="Arial" pitchFamily="34" charset="0"/>
                </a:endParaRPr>
              </a:p>
            </c:rich>
          </c:tx>
          <c:layout>
            <c:manualLayout>
              <c:xMode val="edge"/>
              <c:yMode val="edge"/>
              <c:x val="9.1687689907650905E-3"/>
              <c:y val="0.121554849629066"/>
            </c:manualLayout>
          </c:layout>
          <c:overlay val="0"/>
        </c:title>
        <c:numFmt formatCode="0%" sourceLinked="0"/>
        <c:majorTickMark val="out"/>
        <c:minorTickMark val="none"/>
        <c:tickLblPos val="nextTo"/>
        <c:txPr>
          <a:bodyPr/>
          <a:lstStyle/>
          <a:p>
            <a:pPr>
              <a:defRPr sz="1800">
                <a:latin typeface="Arial" pitchFamily="34" charset="0"/>
                <a:cs typeface="Arial" pitchFamily="34" charset="0"/>
              </a:defRPr>
            </a:pPr>
            <a:endParaRPr lang="it-IT"/>
          </a:p>
        </c:txPr>
        <c:crossAx val="338344808"/>
        <c:crosses val="autoZero"/>
        <c:crossBetween val="midCat"/>
      </c:valAx>
      <c:valAx>
        <c:axId val="338345592"/>
        <c:scaling>
          <c:orientation val="minMax"/>
          <c:max val="0.15"/>
          <c:min val="-0.1"/>
        </c:scaling>
        <c:delete val="0"/>
        <c:axPos val="r"/>
        <c:title>
          <c:tx>
            <c:rich>
              <a:bodyPr rot="-5400000" vert="horz"/>
              <a:lstStyle/>
              <a:p>
                <a:pPr>
                  <a:defRPr sz="2200" b="0">
                    <a:latin typeface="Arial" pitchFamily="34" charset="0"/>
                    <a:cs typeface="Arial" pitchFamily="34" charset="0"/>
                  </a:defRPr>
                </a:pPr>
                <a:r>
                  <a:rPr lang="en-US" sz="2200" b="0">
                    <a:latin typeface="Arial" pitchFamily="34" charset="0"/>
                    <a:cs typeface="Arial" pitchFamily="34" charset="0"/>
                  </a:rPr>
                  <a:t>Trade Balance (% of GDP)</a:t>
                </a:r>
              </a:p>
            </c:rich>
          </c:tx>
          <c:layout/>
          <c:overlay val="0"/>
        </c:title>
        <c:numFmt formatCode="0%" sourceLinked="0"/>
        <c:majorTickMark val="out"/>
        <c:minorTickMark val="none"/>
        <c:tickLblPos val="nextTo"/>
        <c:txPr>
          <a:bodyPr/>
          <a:lstStyle/>
          <a:p>
            <a:pPr>
              <a:defRPr sz="1800">
                <a:latin typeface="Arial" pitchFamily="34" charset="0"/>
                <a:cs typeface="Arial" pitchFamily="34" charset="0"/>
              </a:defRPr>
            </a:pPr>
            <a:endParaRPr lang="it-IT"/>
          </a:p>
        </c:txPr>
        <c:crossAx val="338347160"/>
        <c:crosses val="max"/>
        <c:crossBetween val="between"/>
        <c:majorUnit val="0.05"/>
      </c:valAx>
      <c:dateAx>
        <c:axId val="338347160"/>
        <c:scaling>
          <c:orientation val="minMax"/>
          <c:max val="40909"/>
          <c:min val="21916"/>
        </c:scaling>
        <c:delete val="0"/>
        <c:axPos val="t"/>
        <c:numFmt formatCode="m/d/yyyy" sourceLinked="1"/>
        <c:majorTickMark val="none"/>
        <c:minorTickMark val="none"/>
        <c:tickLblPos val="none"/>
        <c:crossAx val="338345592"/>
        <c:crosses val="max"/>
        <c:auto val="1"/>
        <c:lblOffset val="100"/>
        <c:baseTimeUnit val="months"/>
      </c:dateAx>
      <c:spPr>
        <a:solidFill>
          <a:schemeClr val="bg1"/>
        </a:solidFill>
      </c:spPr>
    </c:plotArea>
    <c:plotVisOnly val="1"/>
    <c:dispBlanksAs val="gap"/>
    <c:showDLblsOverMax val="0"/>
  </c:chart>
  <c:spPr>
    <a:noFill/>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021743661258403E-2"/>
          <c:y val="4.3387672028846802E-2"/>
          <c:w val="0.835987838937709"/>
          <c:h val="0.875403697041092"/>
        </c:manualLayout>
      </c:layout>
      <c:lineChart>
        <c:grouping val="standard"/>
        <c:varyColors val="0"/>
        <c:ser>
          <c:idx val="0"/>
          <c:order val="0"/>
          <c:tx>
            <c:v>Federal budget deficit (% of GDP)</c:v>
          </c:tx>
          <c:spPr>
            <a:ln w="38100">
              <a:solidFill>
                <a:srgbClr val="CC6600"/>
              </a:solidFill>
              <a:prstDash val="solid"/>
            </a:ln>
          </c:spPr>
          <c:marker>
            <c:symbol val="none"/>
          </c:marker>
          <c:cat>
            <c:numRef>
              <c:f>Sheet1!$M$8:$M$196</c:f>
              <c:numCache>
                <c:formatCode>m/d/yyyy</c:formatCode>
                <c:ptCount val="189"/>
                <c:pt idx="0">
                  <c:v>23743</c:v>
                </c:pt>
                <c:pt idx="1">
                  <c:v>23833</c:v>
                </c:pt>
                <c:pt idx="2">
                  <c:v>23924</c:v>
                </c:pt>
                <c:pt idx="3">
                  <c:v>24016</c:v>
                </c:pt>
                <c:pt idx="4">
                  <c:v>24108</c:v>
                </c:pt>
                <c:pt idx="5">
                  <c:v>24198</c:v>
                </c:pt>
                <c:pt idx="6">
                  <c:v>24289</c:v>
                </c:pt>
                <c:pt idx="7">
                  <c:v>24381</c:v>
                </c:pt>
                <c:pt idx="8">
                  <c:v>24473</c:v>
                </c:pt>
                <c:pt idx="9">
                  <c:v>24563</c:v>
                </c:pt>
                <c:pt idx="10">
                  <c:v>24654</c:v>
                </c:pt>
                <c:pt idx="11">
                  <c:v>24746</c:v>
                </c:pt>
                <c:pt idx="12">
                  <c:v>24838</c:v>
                </c:pt>
                <c:pt idx="13">
                  <c:v>24929</c:v>
                </c:pt>
                <c:pt idx="14">
                  <c:v>25020</c:v>
                </c:pt>
                <c:pt idx="15">
                  <c:v>25112</c:v>
                </c:pt>
                <c:pt idx="16">
                  <c:v>25204</c:v>
                </c:pt>
                <c:pt idx="17">
                  <c:v>25294</c:v>
                </c:pt>
                <c:pt idx="18">
                  <c:v>25385</c:v>
                </c:pt>
                <c:pt idx="19">
                  <c:v>25477</c:v>
                </c:pt>
                <c:pt idx="20">
                  <c:v>25569</c:v>
                </c:pt>
                <c:pt idx="21">
                  <c:v>25659</c:v>
                </c:pt>
                <c:pt idx="22">
                  <c:v>25750</c:v>
                </c:pt>
                <c:pt idx="23">
                  <c:v>25842</c:v>
                </c:pt>
                <c:pt idx="24">
                  <c:v>25934</c:v>
                </c:pt>
                <c:pt idx="25">
                  <c:v>26024</c:v>
                </c:pt>
                <c:pt idx="26">
                  <c:v>26115</c:v>
                </c:pt>
                <c:pt idx="27">
                  <c:v>26207</c:v>
                </c:pt>
                <c:pt idx="28">
                  <c:v>26299</c:v>
                </c:pt>
                <c:pt idx="29">
                  <c:v>26390</c:v>
                </c:pt>
                <c:pt idx="30">
                  <c:v>26481</c:v>
                </c:pt>
                <c:pt idx="31">
                  <c:v>26573</c:v>
                </c:pt>
                <c:pt idx="32">
                  <c:v>26665</c:v>
                </c:pt>
                <c:pt idx="33">
                  <c:v>26755</c:v>
                </c:pt>
                <c:pt idx="34">
                  <c:v>26846</c:v>
                </c:pt>
                <c:pt idx="35">
                  <c:v>26938</c:v>
                </c:pt>
                <c:pt idx="36">
                  <c:v>27030</c:v>
                </c:pt>
                <c:pt idx="37">
                  <c:v>27120</c:v>
                </c:pt>
                <c:pt idx="38">
                  <c:v>27211</c:v>
                </c:pt>
                <c:pt idx="39">
                  <c:v>27303</c:v>
                </c:pt>
                <c:pt idx="40">
                  <c:v>27395</c:v>
                </c:pt>
                <c:pt idx="41">
                  <c:v>27485</c:v>
                </c:pt>
                <c:pt idx="42">
                  <c:v>27576</c:v>
                </c:pt>
                <c:pt idx="43">
                  <c:v>27668</c:v>
                </c:pt>
                <c:pt idx="44">
                  <c:v>27760</c:v>
                </c:pt>
                <c:pt idx="45">
                  <c:v>27851</c:v>
                </c:pt>
                <c:pt idx="46">
                  <c:v>27942</c:v>
                </c:pt>
                <c:pt idx="47">
                  <c:v>28034</c:v>
                </c:pt>
                <c:pt idx="48">
                  <c:v>28126</c:v>
                </c:pt>
                <c:pt idx="49">
                  <c:v>28216</c:v>
                </c:pt>
                <c:pt idx="50">
                  <c:v>28307</c:v>
                </c:pt>
                <c:pt idx="51">
                  <c:v>28399</c:v>
                </c:pt>
                <c:pt idx="52">
                  <c:v>28491</c:v>
                </c:pt>
                <c:pt idx="53">
                  <c:v>28581</c:v>
                </c:pt>
                <c:pt idx="54">
                  <c:v>28672</c:v>
                </c:pt>
                <c:pt idx="55">
                  <c:v>28764</c:v>
                </c:pt>
                <c:pt idx="56">
                  <c:v>28856</c:v>
                </c:pt>
                <c:pt idx="57">
                  <c:v>28946</c:v>
                </c:pt>
                <c:pt idx="58">
                  <c:v>29037</c:v>
                </c:pt>
                <c:pt idx="59">
                  <c:v>29129</c:v>
                </c:pt>
                <c:pt idx="60">
                  <c:v>29221</c:v>
                </c:pt>
                <c:pt idx="61">
                  <c:v>29312</c:v>
                </c:pt>
                <c:pt idx="62">
                  <c:v>29403</c:v>
                </c:pt>
                <c:pt idx="63">
                  <c:v>29495</c:v>
                </c:pt>
                <c:pt idx="64">
                  <c:v>29587</c:v>
                </c:pt>
                <c:pt idx="65">
                  <c:v>29677</c:v>
                </c:pt>
                <c:pt idx="66">
                  <c:v>29768</c:v>
                </c:pt>
                <c:pt idx="67">
                  <c:v>29860</c:v>
                </c:pt>
                <c:pt idx="68">
                  <c:v>29952</c:v>
                </c:pt>
                <c:pt idx="69">
                  <c:v>30042</c:v>
                </c:pt>
                <c:pt idx="70">
                  <c:v>30133</c:v>
                </c:pt>
                <c:pt idx="71">
                  <c:v>30225</c:v>
                </c:pt>
                <c:pt idx="72">
                  <c:v>30317</c:v>
                </c:pt>
                <c:pt idx="73">
                  <c:v>30407</c:v>
                </c:pt>
                <c:pt idx="74">
                  <c:v>30498</c:v>
                </c:pt>
                <c:pt idx="75">
                  <c:v>30590</c:v>
                </c:pt>
                <c:pt idx="76">
                  <c:v>30682</c:v>
                </c:pt>
                <c:pt idx="77">
                  <c:v>30773</c:v>
                </c:pt>
                <c:pt idx="78">
                  <c:v>30864</c:v>
                </c:pt>
                <c:pt idx="79">
                  <c:v>30956</c:v>
                </c:pt>
                <c:pt idx="80">
                  <c:v>31048</c:v>
                </c:pt>
                <c:pt idx="81">
                  <c:v>31138</c:v>
                </c:pt>
                <c:pt idx="82">
                  <c:v>31229</c:v>
                </c:pt>
                <c:pt idx="83">
                  <c:v>31321</c:v>
                </c:pt>
                <c:pt idx="84">
                  <c:v>31413</c:v>
                </c:pt>
                <c:pt idx="85">
                  <c:v>31503</c:v>
                </c:pt>
                <c:pt idx="86">
                  <c:v>31594</c:v>
                </c:pt>
                <c:pt idx="87">
                  <c:v>31686</c:v>
                </c:pt>
                <c:pt idx="88">
                  <c:v>31778</c:v>
                </c:pt>
                <c:pt idx="89">
                  <c:v>31868</c:v>
                </c:pt>
                <c:pt idx="90">
                  <c:v>31959</c:v>
                </c:pt>
                <c:pt idx="91">
                  <c:v>32051</c:v>
                </c:pt>
                <c:pt idx="92">
                  <c:v>32143</c:v>
                </c:pt>
                <c:pt idx="93">
                  <c:v>32234</c:v>
                </c:pt>
                <c:pt idx="94">
                  <c:v>32325</c:v>
                </c:pt>
                <c:pt idx="95">
                  <c:v>32417</c:v>
                </c:pt>
                <c:pt idx="96">
                  <c:v>32509</c:v>
                </c:pt>
                <c:pt idx="97">
                  <c:v>32599</c:v>
                </c:pt>
                <c:pt idx="98">
                  <c:v>32690</c:v>
                </c:pt>
                <c:pt idx="99">
                  <c:v>32782</c:v>
                </c:pt>
                <c:pt idx="100">
                  <c:v>32874</c:v>
                </c:pt>
                <c:pt idx="101">
                  <c:v>32964</c:v>
                </c:pt>
                <c:pt idx="102">
                  <c:v>33055</c:v>
                </c:pt>
                <c:pt idx="103">
                  <c:v>33147</c:v>
                </c:pt>
                <c:pt idx="104">
                  <c:v>33239</c:v>
                </c:pt>
                <c:pt idx="105">
                  <c:v>33329</c:v>
                </c:pt>
                <c:pt idx="106">
                  <c:v>33420</c:v>
                </c:pt>
                <c:pt idx="107">
                  <c:v>33512</c:v>
                </c:pt>
                <c:pt idx="108">
                  <c:v>33604</c:v>
                </c:pt>
                <c:pt idx="109">
                  <c:v>33695</c:v>
                </c:pt>
                <c:pt idx="110">
                  <c:v>33786</c:v>
                </c:pt>
                <c:pt idx="111">
                  <c:v>33878</c:v>
                </c:pt>
                <c:pt idx="112">
                  <c:v>33970</c:v>
                </c:pt>
                <c:pt idx="113">
                  <c:v>34060</c:v>
                </c:pt>
                <c:pt idx="114">
                  <c:v>34151</c:v>
                </c:pt>
                <c:pt idx="115">
                  <c:v>34243</c:v>
                </c:pt>
                <c:pt idx="116">
                  <c:v>34335</c:v>
                </c:pt>
                <c:pt idx="117">
                  <c:v>34425</c:v>
                </c:pt>
                <c:pt idx="118">
                  <c:v>34516</c:v>
                </c:pt>
                <c:pt idx="119">
                  <c:v>34608</c:v>
                </c:pt>
                <c:pt idx="120">
                  <c:v>34700</c:v>
                </c:pt>
                <c:pt idx="121">
                  <c:v>34790</c:v>
                </c:pt>
                <c:pt idx="122">
                  <c:v>34881</c:v>
                </c:pt>
                <c:pt idx="123">
                  <c:v>34973</c:v>
                </c:pt>
                <c:pt idx="124">
                  <c:v>35065</c:v>
                </c:pt>
                <c:pt idx="125">
                  <c:v>35156</c:v>
                </c:pt>
                <c:pt idx="126">
                  <c:v>35247</c:v>
                </c:pt>
                <c:pt idx="127">
                  <c:v>35339</c:v>
                </c:pt>
                <c:pt idx="128">
                  <c:v>35431</c:v>
                </c:pt>
                <c:pt idx="129">
                  <c:v>35521</c:v>
                </c:pt>
                <c:pt idx="130">
                  <c:v>35612</c:v>
                </c:pt>
                <c:pt idx="131">
                  <c:v>35704</c:v>
                </c:pt>
                <c:pt idx="132">
                  <c:v>35796</c:v>
                </c:pt>
                <c:pt idx="133">
                  <c:v>35886</c:v>
                </c:pt>
                <c:pt idx="134">
                  <c:v>35977</c:v>
                </c:pt>
                <c:pt idx="135">
                  <c:v>36069</c:v>
                </c:pt>
                <c:pt idx="136">
                  <c:v>36161</c:v>
                </c:pt>
                <c:pt idx="137">
                  <c:v>36251</c:v>
                </c:pt>
                <c:pt idx="138">
                  <c:v>36342</c:v>
                </c:pt>
                <c:pt idx="139">
                  <c:v>36434</c:v>
                </c:pt>
                <c:pt idx="140">
                  <c:v>36526</c:v>
                </c:pt>
                <c:pt idx="141">
                  <c:v>36617</c:v>
                </c:pt>
                <c:pt idx="142">
                  <c:v>36708</c:v>
                </c:pt>
                <c:pt idx="143">
                  <c:v>36800</c:v>
                </c:pt>
                <c:pt idx="144">
                  <c:v>36892</c:v>
                </c:pt>
                <c:pt idx="145">
                  <c:v>36982</c:v>
                </c:pt>
                <c:pt idx="146">
                  <c:v>37073</c:v>
                </c:pt>
                <c:pt idx="147">
                  <c:v>37165</c:v>
                </c:pt>
                <c:pt idx="148">
                  <c:v>37257</c:v>
                </c:pt>
                <c:pt idx="149">
                  <c:v>37347</c:v>
                </c:pt>
                <c:pt idx="150">
                  <c:v>37438</c:v>
                </c:pt>
                <c:pt idx="151">
                  <c:v>37530</c:v>
                </c:pt>
                <c:pt idx="152">
                  <c:v>37622</c:v>
                </c:pt>
                <c:pt idx="153">
                  <c:v>37712</c:v>
                </c:pt>
                <c:pt idx="154">
                  <c:v>37803</c:v>
                </c:pt>
                <c:pt idx="155">
                  <c:v>37895</c:v>
                </c:pt>
                <c:pt idx="156">
                  <c:v>37987</c:v>
                </c:pt>
                <c:pt idx="157">
                  <c:v>38078</c:v>
                </c:pt>
                <c:pt idx="158">
                  <c:v>38169</c:v>
                </c:pt>
                <c:pt idx="159">
                  <c:v>38261</c:v>
                </c:pt>
                <c:pt idx="160">
                  <c:v>38353</c:v>
                </c:pt>
                <c:pt idx="161">
                  <c:v>38443</c:v>
                </c:pt>
                <c:pt idx="162">
                  <c:v>38534</c:v>
                </c:pt>
                <c:pt idx="163">
                  <c:v>38626</c:v>
                </c:pt>
                <c:pt idx="164">
                  <c:v>38718</c:v>
                </c:pt>
                <c:pt idx="165">
                  <c:v>38808</c:v>
                </c:pt>
                <c:pt idx="166">
                  <c:v>38899</c:v>
                </c:pt>
                <c:pt idx="167">
                  <c:v>38991</c:v>
                </c:pt>
                <c:pt idx="168">
                  <c:v>39083</c:v>
                </c:pt>
                <c:pt idx="169">
                  <c:v>39173</c:v>
                </c:pt>
                <c:pt idx="170">
                  <c:v>39264</c:v>
                </c:pt>
                <c:pt idx="171">
                  <c:v>39356</c:v>
                </c:pt>
                <c:pt idx="172">
                  <c:v>39448</c:v>
                </c:pt>
                <c:pt idx="173">
                  <c:v>39539</c:v>
                </c:pt>
                <c:pt idx="174">
                  <c:v>39630</c:v>
                </c:pt>
                <c:pt idx="175">
                  <c:v>39722</c:v>
                </c:pt>
                <c:pt idx="176">
                  <c:v>39814</c:v>
                </c:pt>
                <c:pt idx="177">
                  <c:v>39904</c:v>
                </c:pt>
                <c:pt idx="178">
                  <c:v>39995</c:v>
                </c:pt>
                <c:pt idx="179">
                  <c:v>40087</c:v>
                </c:pt>
                <c:pt idx="180">
                  <c:v>40179</c:v>
                </c:pt>
                <c:pt idx="181">
                  <c:v>40269</c:v>
                </c:pt>
                <c:pt idx="182">
                  <c:v>40360</c:v>
                </c:pt>
                <c:pt idx="183">
                  <c:v>40452</c:v>
                </c:pt>
                <c:pt idx="184">
                  <c:v>40544</c:v>
                </c:pt>
                <c:pt idx="185">
                  <c:v>40634</c:v>
                </c:pt>
                <c:pt idx="186">
                  <c:v>40725</c:v>
                </c:pt>
                <c:pt idx="187">
                  <c:v>40817</c:v>
                </c:pt>
                <c:pt idx="188">
                  <c:v>40909</c:v>
                </c:pt>
              </c:numCache>
            </c:numRef>
          </c:cat>
          <c:val>
            <c:numRef>
              <c:f>Sheet1!$N$8:$N$196</c:f>
              <c:numCache>
                <c:formatCode>General</c:formatCode>
                <c:ptCount val="189"/>
                <c:pt idx="0">
                  <c:v>-1.07805088400173E-2</c:v>
                </c:pt>
                <c:pt idx="1">
                  <c:v>-9.4619404038977593E-3</c:v>
                </c:pt>
                <c:pt idx="2">
                  <c:v>6.89464975179261E-4</c:v>
                </c:pt>
                <c:pt idx="3">
                  <c:v>9.3645484949833201E-4</c:v>
                </c:pt>
                <c:pt idx="4">
                  <c:v>-6.3570316554229398E-3</c:v>
                </c:pt>
                <c:pt idx="5">
                  <c:v>-4.3595332734966104E-3</c:v>
                </c:pt>
                <c:pt idx="6">
                  <c:v>-1.89131257092422E-3</c:v>
                </c:pt>
                <c:pt idx="7">
                  <c:v>9.914487544924811E-4</c:v>
                </c:pt>
                <c:pt idx="8">
                  <c:v>1.17388114453412E-2</c:v>
                </c:pt>
                <c:pt idx="9">
                  <c:v>1.26474522680287E-2</c:v>
                </c:pt>
                <c:pt idx="10">
                  <c:v>1.00358422939068E-2</c:v>
                </c:pt>
                <c:pt idx="11">
                  <c:v>1.0320159493374E-2</c:v>
                </c:pt>
                <c:pt idx="12">
                  <c:v>6.8197317572175498E-3</c:v>
                </c:pt>
                <c:pt idx="13">
                  <c:v>8.2955425284813606E-3</c:v>
                </c:pt>
                <c:pt idx="14">
                  <c:v>-1.41411943870337E-3</c:v>
                </c:pt>
                <c:pt idx="15">
                  <c:v>-2.67036957914975E-3</c:v>
                </c:pt>
                <c:pt idx="16">
                  <c:v>-1.4985950671245699E-2</c:v>
                </c:pt>
                <c:pt idx="17">
                  <c:v>-1.16791312365536E-2</c:v>
                </c:pt>
                <c:pt idx="18">
                  <c:v>-5.5204255746261199E-3</c:v>
                </c:pt>
                <c:pt idx="19">
                  <c:v>-2.98656047784968E-3</c:v>
                </c:pt>
                <c:pt idx="20">
                  <c:v>2.4579687346377001E-3</c:v>
                </c:pt>
                <c:pt idx="21">
                  <c:v>1.5680960216823199E-2</c:v>
                </c:pt>
                <c:pt idx="22">
                  <c:v>1.8848167539267002E-2</c:v>
                </c:pt>
                <c:pt idx="23">
                  <c:v>2.2323548969317E-2</c:v>
                </c:pt>
                <c:pt idx="24">
                  <c:v>2.1673800200346101E-2</c:v>
                </c:pt>
                <c:pt idx="25">
                  <c:v>2.7171969967822701E-2</c:v>
                </c:pt>
                <c:pt idx="26">
                  <c:v>2.5897638486524498E-2</c:v>
                </c:pt>
                <c:pt idx="27">
                  <c:v>2.6923745006079601E-2</c:v>
                </c:pt>
                <c:pt idx="28">
                  <c:v>1.9242080497437201E-2</c:v>
                </c:pt>
                <c:pt idx="29">
                  <c:v>2.30091383812011E-2</c:v>
                </c:pt>
                <c:pt idx="30">
                  <c:v>1.36876650924518E-2</c:v>
                </c:pt>
                <c:pt idx="31">
                  <c:v>2.44054096067154E-2</c:v>
                </c:pt>
                <c:pt idx="32">
                  <c:v>1.1459815744139E-2</c:v>
                </c:pt>
                <c:pt idx="33">
                  <c:v>1.1082756106452801E-2</c:v>
                </c:pt>
                <c:pt idx="34">
                  <c:v>7.6939670669447001E-3</c:v>
                </c:pt>
                <c:pt idx="35">
                  <c:v>4.3302137169995703E-3</c:v>
                </c:pt>
                <c:pt idx="36">
                  <c:v>6.1527825786380696E-3</c:v>
                </c:pt>
                <c:pt idx="37">
                  <c:v>7.6778017241379204E-3</c:v>
                </c:pt>
                <c:pt idx="38">
                  <c:v>7.46515161524741E-3</c:v>
                </c:pt>
                <c:pt idx="39">
                  <c:v>1.69371458011334E-2</c:v>
                </c:pt>
                <c:pt idx="40">
                  <c:v>3.09035300114694E-2</c:v>
                </c:pt>
                <c:pt idx="41">
                  <c:v>6.5856697819314705E-2</c:v>
                </c:pt>
                <c:pt idx="42">
                  <c:v>3.8318094321462902E-2</c:v>
                </c:pt>
                <c:pt idx="43">
                  <c:v>3.7750160452768501E-2</c:v>
                </c:pt>
                <c:pt idx="44">
                  <c:v>3.06450702635589E-2</c:v>
                </c:pt>
                <c:pt idx="45">
                  <c:v>2.7713113845471701E-2</c:v>
                </c:pt>
                <c:pt idx="46">
                  <c:v>2.91668933993579E-2</c:v>
                </c:pt>
                <c:pt idx="47">
                  <c:v>3.0140620854338E-2</c:v>
                </c:pt>
                <c:pt idx="48">
                  <c:v>2.4348723239618199E-2</c:v>
                </c:pt>
                <c:pt idx="49">
                  <c:v>2.05964492319968E-2</c:v>
                </c:pt>
                <c:pt idx="50">
                  <c:v>2.2846079380445299E-2</c:v>
                </c:pt>
                <c:pt idx="51">
                  <c:v>2.31191965131704E-2</c:v>
                </c:pt>
                <c:pt idx="52">
                  <c:v>2.2614117537573902E-2</c:v>
                </c:pt>
                <c:pt idx="53">
                  <c:v>1.22653536730118E-2</c:v>
                </c:pt>
                <c:pt idx="54">
                  <c:v>9.4210346008907209E-3</c:v>
                </c:pt>
                <c:pt idx="55">
                  <c:v>7.1192052980132399E-3</c:v>
                </c:pt>
                <c:pt idx="56">
                  <c:v>3.5318475216173399E-3</c:v>
                </c:pt>
                <c:pt idx="57">
                  <c:v>3.5227992400253499E-3</c:v>
                </c:pt>
                <c:pt idx="58">
                  <c:v>5.6160326191483497E-3</c:v>
                </c:pt>
                <c:pt idx="59">
                  <c:v>8.8741821463488094E-3</c:v>
                </c:pt>
                <c:pt idx="60">
                  <c:v>1.2371058331192E-2</c:v>
                </c:pt>
                <c:pt idx="61">
                  <c:v>2.11143695014663E-2</c:v>
                </c:pt>
                <c:pt idx="62">
                  <c:v>2.5779118196179798E-2</c:v>
                </c:pt>
                <c:pt idx="63">
                  <c:v>2.1747333036051201E-2</c:v>
                </c:pt>
                <c:pt idx="64">
                  <c:v>1.3960804876450199E-2</c:v>
                </c:pt>
                <c:pt idx="65">
                  <c:v>1.51736212430697E-2</c:v>
                </c:pt>
                <c:pt idx="66">
                  <c:v>1.7186024551463699E-2</c:v>
                </c:pt>
                <c:pt idx="67">
                  <c:v>2.5949228409553299E-2</c:v>
                </c:pt>
                <c:pt idx="68">
                  <c:v>3.2622688310464998E-2</c:v>
                </c:pt>
                <c:pt idx="69">
                  <c:v>3.3725199790181702E-2</c:v>
                </c:pt>
                <c:pt idx="70">
                  <c:v>4.4954800879550401E-2</c:v>
                </c:pt>
                <c:pt idx="71">
                  <c:v>5.4550943396226403E-2</c:v>
                </c:pt>
                <c:pt idx="72">
                  <c:v>5.21739130434783E-2</c:v>
                </c:pt>
                <c:pt idx="73">
                  <c:v>4.9595083567859397E-2</c:v>
                </c:pt>
                <c:pt idx="74">
                  <c:v>5.2660923866075703E-2</c:v>
                </c:pt>
                <c:pt idx="75">
                  <c:v>4.5253653642797098E-2</c:v>
                </c:pt>
                <c:pt idx="76">
                  <c:v>4.1235488784997602E-2</c:v>
                </c:pt>
                <c:pt idx="77">
                  <c:v>4.2828251798377001E-2</c:v>
                </c:pt>
                <c:pt idx="78">
                  <c:v>4.4064386317907399E-2</c:v>
                </c:pt>
                <c:pt idx="79">
                  <c:v>4.6207238472979702E-2</c:v>
                </c:pt>
                <c:pt idx="80">
                  <c:v>3.6626833770523601E-2</c:v>
                </c:pt>
                <c:pt idx="81">
                  <c:v>4.81356419282995E-2</c:v>
                </c:pt>
                <c:pt idx="82">
                  <c:v>4.1800718596623099E-2</c:v>
                </c:pt>
                <c:pt idx="83">
                  <c:v>4.2767499479009902E-2</c:v>
                </c:pt>
                <c:pt idx="84">
                  <c:v>4.20317634173056E-2</c:v>
                </c:pt>
                <c:pt idx="85">
                  <c:v>4.6504792910110303E-2</c:v>
                </c:pt>
                <c:pt idx="86">
                  <c:v>4.6957451072072699E-2</c:v>
                </c:pt>
                <c:pt idx="87">
                  <c:v>3.9090528910703699E-2</c:v>
                </c:pt>
                <c:pt idx="88">
                  <c:v>3.9448287827199599E-2</c:v>
                </c:pt>
                <c:pt idx="89">
                  <c:v>2.7268653850257101E-2</c:v>
                </c:pt>
                <c:pt idx="90">
                  <c:v>2.9174100115437099E-2</c:v>
                </c:pt>
                <c:pt idx="91">
                  <c:v>3.0451966988183699E-2</c:v>
                </c:pt>
                <c:pt idx="92">
                  <c:v>2.98872408357919E-2</c:v>
                </c:pt>
                <c:pt idx="93">
                  <c:v>2.7236969541240899E-2</c:v>
                </c:pt>
                <c:pt idx="94">
                  <c:v>2.52975033055923E-2</c:v>
                </c:pt>
                <c:pt idx="95">
                  <c:v>2.6242620453247E-2</c:v>
                </c:pt>
                <c:pt idx="96">
                  <c:v>2.1528645784750802E-2</c:v>
                </c:pt>
                <c:pt idx="97">
                  <c:v>2.4735954232066901E-2</c:v>
                </c:pt>
                <c:pt idx="98">
                  <c:v>2.5465849735220199E-2</c:v>
                </c:pt>
                <c:pt idx="99">
                  <c:v>2.59060859594747E-2</c:v>
                </c:pt>
                <c:pt idx="100">
                  <c:v>3.0009985809638901E-2</c:v>
                </c:pt>
                <c:pt idx="101">
                  <c:v>3.04791803222134E-2</c:v>
                </c:pt>
                <c:pt idx="102">
                  <c:v>2.9398694151027201E-2</c:v>
                </c:pt>
                <c:pt idx="103">
                  <c:v>3.1782415326719098E-2</c:v>
                </c:pt>
                <c:pt idx="104">
                  <c:v>2.6767797013707E-2</c:v>
                </c:pt>
                <c:pt idx="105">
                  <c:v>3.6413955048641401E-2</c:v>
                </c:pt>
                <c:pt idx="106">
                  <c:v>3.9876029633558199E-2</c:v>
                </c:pt>
                <c:pt idx="107">
                  <c:v>4.2462043496101803E-2</c:v>
                </c:pt>
                <c:pt idx="108">
                  <c:v>4.78136559678227E-2</c:v>
                </c:pt>
                <c:pt idx="109">
                  <c:v>4.8004829076121497E-2</c:v>
                </c:pt>
                <c:pt idx="110">
                  <c:v>4.9016385745809701E-2</c:v>
                </c:pt>
                <c:pt idx="111">
                  <c:v>4.5983737834175198E-2</c:v>
                </c:pt>
                <c:pt idx="112">
                  <c:v>4.76888990755596E-2</c:v>
                </c:pt>
                <c:pt idx="113">
                  <c:v>4.1584248116327202E-2</c:v>
                </c:pt>
                <c:pt idx="114">
                  <c:v>4.2193083444223498E-2</c:v>
                </c:pt>
                <c:pt idx="115">
                  <c:v>3.6881035545510601E-2</c:v>
                </c:pt>
                <c:pt idx="116">
                  <c:v>3.4180125211457003E-2</c:v>
                </c:pt>
                <c:pt idx="117">
                  <c:v>2.88034297233224E-2</c:v>
                </c:pt>
                <c:pt idx="118">
                  <c:v>3.09318825541939E-2</c:v>
                </c:pt>
                <c:pt idx="119">
                  <c:v>3.0586904334869401E-2</c:v>
                </c:pt>
                <c:pt idx="120">
                  <c:v>3.0296810213884001E-2</c:v>
                </c:pt>
                <c:pt idx="121">
                  <c:v>2.8032301041355099E-2</c:v>
                </c:pt>
                <c:pt idx="122">
                  <c:v>2.8218718550821899E-2</c:v>
                </c:pt>
                <c:pt idx="123">
                  <c:v>2.47530659595625E-2</c:v>
                </c:pt>
                <c:pt idx="124">
                  <c:v>2.54510224922102E-2</c:v>
                </c:pt>
                <c:pt idx="125">
                  <c:v>1.91666666666667E-2</c:v>
                </c:pt>
                <c:pt idx="126">
                  <c:v>1.7522520810369101E-2</c:v>
                </c:pt>
                <c:pt idx="127">
                  <c:v>1.38102954007229E-2</c:v>
                </c:pt>
                <c:pt idx="128">
                  <c:v>1.1355536438490899E-2</c:v>
                </c:pt>
                <c:pt idx="129">
                  <c:v>8.57819447129325E-3</c:v>
                </c:pt>
                <c:pt idx="130">
                  <c:v>4.2212154722410496E-3</c:v>
                </c:pt>
                <c:pt idx="131">
                  <c:v>4.87908108680062E-3</c:v>
                </c:pt>
                <c:pt idx="132">
                  <c:v>-9.1854056693720099E-4</c:v>
                </c:pt>
                <c:pt idx="133">
                  <c:v>-2.3796932839767401E-3</c:v>
                </c:pt>
                <c:pt idx="134">
                  <c:v>-5.91147481689121E-3</c:v>
                </c:pt>
                <c:pt idx="135">
                  <c:v>-5.9152589310440401E-3</c:v>
                </c:pt>
                <c:pt idx="136">
                  <c:v>-8.6461316485582397E-3</c:v>
                </c:pt>
                <c:pt idx="137">
                  <c:v>-1.0386269805243899E-2</c:v>
                </c:pt>
                <c:pt idx="138">
                  <c:v>-1.1004667680301099E-2</c:v>
                </c:pt>
                <c:pt idx="139">
                  <c:v>-1.2136099170457E-2</c:v>
                </c:pt>
                <c:pt idx="140">
                  <c:v>-2.11339409856326E-2</c:v>
                </c:pt>
                <c:pt idx="141">
                  <c:v>-1.7589530711320599E-2</c:v>
                </c:pt>
                <c:pt idx="142">
                  <c:v>-1.8148240578986698E-2</c:v>
                </c:pt>
                <c:pt idx="143">
                  <c:v>-1.7650891429248399E-2</c:v>
                </c:pt>
                <c:pt idx="144">
                  <c:v>-1.5681104957157299E-2</c:v>
                </c:pt>
                <c:pt idx="145">
                  <c:v>-1.15519400464019E-2</c:v>
                </c:pt>
                <c:pt idx="146">
                  <c:v>1.01308077475449E-2</c:v>
                </c:pt>
                <c:pt idx="147">
                  <c:v>1.15683836076004E-3</c:v>
                </c:pt>
                <c:pt idx="148">
                  <c:v>1.9564327011915801E-2</c:v>
                </c:pt>
                <c:pt idx="149">
                  <c:v>2.356181439176E-2</c:v>
                </c:pt>
                <c:pt idx="150">
                  <c:v>2.4566190418344801E-2</c:v>
                </c:pt>
                <c:pt idx="151">
                  <c:v>2.7222320259313301E-2</c:v>
                </c:pt>
                <c:pt idx="152">
                  <c:v>2.7609897679886902E-2</c:v>
                </c:pt>
                <c:pt idx="153">
                  <c:v>3.4054996549093698E-2</c:v>
                </c:pt>
                <c:pt idx="154">
                  <c:v>4.0106262938579003E-2</c:v>
                </c:pt>
                <c:pt idx="155">
                  <c:v>3.3158706241020401E-2</c:v>
                </c:pt>
                <c:pt idx="156">
                  <c:v>3.5306603163098901E-2</c:v>
                </c:pt>
                <c:pt idx="157">
                  <c:v>3.2679016228991199E-2</c:v>
                </c:pt>
                <c:pt idx="158">
                  <c:v>3.02941447517238E-2</c:v>
                </c:pt>
                <c:pt idx="159">
                  <c:v>2.9899619759318399E-2</c:v>
                </c:pt>
                <c:pt idx="160">
                  <c:v>2.3370382953938701E-2</c:v>
                </c:pt>
                <c:pt idx="161">
                  <c:v>2.3047999999999999E-2</c:v>
                </c:pt>
                <c:pt idx="162">
                  <c:v>2.2579073896579399E-2</c:v>
                </c:pt>
                <c:pt idx="163">
                  <c:v>2.07496860805804E-2</c:v>
                </c:pt>
                <c:pt idx="164">
                  <c:v>1.5750604039084001E-2</c:v>
                </c:pt>
                <c:pt idx="165">
                  <c:v>1.7208785932905198E-2</c:v>
                </c:pt>
                <c:pt idx="166">
                  <c:v>1.6042820558632601E-2</c:v>
                </c:pt>
                <c:pt idx="167">
                  <c:v>1.1999234404676E-2</c:v>
                </c:pt>
                <c:pt idx="168">
                  <c:v>1.46527601119308E-2</c:v>
                </c:pt>
                <c:pt idx="169">
                  <c:v>1.6992444622517301E-2</c:v>
                </c:pt>
                <c:pt idx="170">
                  <c:v>1.8766547266780901E-2</c:v>
                </c:pt>
                <c:pt idx="171">
                  <c:v>1.9413184407712E-2</c:v>
                </c:pt>
                <c:pt idx="172">
                  <c:v>2.7238526261218001E-2</c:v>
                </c:pt>
                <c:pt idx="173">
                  <c:v>5.3026256460060303E-2</c:v>
                </c:pt>
                <c:pt idx="174">
                  <c:v>4.4390104966273297E-2</c:v>
                </c:pt>
                <c:pt idx="175">
                  <c:v>4.69900651199784E-2</c:v>
                </c:pt>
                <c:pt idx="176">
                  <c:v>7.1536019922698799E-2</c:v>
                </c:pt>
                <c:pt idx="177">
                  <c:v>9.4044362318736002E-2</c:v>
                </c:pt>
                <c:pt idx="178">
                  <c:v>9.3775367264106901E-2</c:v>
                </c:pt>
                <c:pt idx="179">
                  <c:v>9.0108891633658497E-2</c:v>
                </c:pt>
                <c:pt idx="180">
                  <c:v>8.9074723873959094E-2</c:v>
                </c:pt>
                <c:pt idx="181">
                  <c:v>8.8334093642433595E-2</c:v>
                </c:pt>
                <c:pt idx="182">
                  <c:v>8.6111396391770206E-2</c:v>
                </c:pt>
                <c:pt idx="183">
                  <c:v>8.7245001694340907E-2</c:v>
                </c:pt>
                <c:pt idx="184">
                  <c:v>8.07853212983764E-2</c:v>
                </c:pt>
                <c:pt idx="185">
                  <c:v>8.4954172439518305E-2</c:v>
                </c:pt>
                <c:pt idx="186">
                  <c:v>7.6482100144305801E-2</c:v>
                </c:pt>
                <c:pt idx="187">
                  <c:v>7.2718252673081199E-2</c:v>
                </c:pt>
                <c:pt idx="188">
                  <c:v>6.4636987187783101E-2</c:v>
                </c:pt>
              </c:numCache>
            </c:numRef>
          </c:val>
          <c:smooth val="0"/>
          <c:extLst>
            <c:ext xmlns:c16="http://schemas.microsoft.com/office/drawing/2014/chart" uri="{C3380CC4-5D6E-409C-BE32-E72D297353CC}">
              <c16:uniqueId val="{00000000-35C9-4746-9773-C221666106ED}"/>
            </c:ext>
          </c:extLst>
        </c:ser>
        <c:dLbls>
          <c:showLegendKey val="0"/>
          <c:showVal val="0"/>
          <c:showCatName val="0"/>
          <c:showSerName val="0"/>
          <c:showPercent val="0"/>
          <c:showBubbleSize val="0"/>
        </c:dLbls>
        <c:marker val="1"/>
        <c:smooth val="0"/>
        <c:axId val="338342848"/>
        <c:axId val="338346768"/>
      </c:lineChart>
      <c:lineChart>
        <c:grouping val="standard"/>
        <c:varyColors val="0"/>
        <c:ser>
          <c:idx val="1"/>
          <c:order val="1"/>
          <c:tx>
            <c:v>Net exports (% of GDP) (Right Axis)</c:v>
          </c:tx>
          <c:spPr>
            <a:ln w="38100">
              <a:solidFill>
                <a:srgbClr val="006666"/>
              </a:solidFill>
              <a:prstDash val="solid"/>
            </a:ln>
          </c:spPr>
          <c:marker>
            <c:symbol val="none"/>
          </c:marker>
          <c:cat>
            <c:numRef>
              <c:f>Sheet1!$K$8:$K$196</c:f>
              <c:numCache>
                <c:formatCode>m/d/yyyy</c:formatCode>
                <c:ptCount val="189"/>
                <c:pt idx="0">
                  <c:v>23743</c:v>
                </c:pt>
                <c:pt idx="1">
                  <c:v>23833</c:v>
                </c:pt>
                <c:pt idx="2">
                  <c:v>23924</c:v>
                </c:pt>
                <c:pt idx="3">
                  <c:v>24016</c:v>
                </c:pt>
                <c:pt idx="4">
                  <c:v>24108</c:v>
                </c:pt>
                <c:pt idx="5">
                  <c:v>24198</c:v>
                </c:pt>
                <c:pt idx="6">
                  <c:v>24289</c:v>
                </c:pt>
                <c:pt idx="7">
                  <c:v>24381</c:v>
                </c:pt>
                <c:pt idx="8">
                  <c:v>24473</c:v>
                </c:pt>
                <c:pt idx="9">
                  <c:v>24563</c:v>
                </c:pt>
                <c:pt idx="10">
                  <c:v>24654</c:v>
                </c:pt>
                <c:pt idx="11">
                  <c:v>24746</c:v>
                </c:pt>
                <c:pt idx="12">
                  <c:v>24838</c:v>
                </c:pt>
                <c:pt idx="13">
                  <c:v>24929</c:v>
                </c:pt>
                <c:pt idx="14">
                  <c:v>25020</c:v>
                </c:pt>
                <c:pt idx="15">
                  <c:v>25112</c:v>
                </c:pt>
                <c:pt idx="16">
                  <c:v>25204</c:v>
                </c:pt>
                <c:pt idx="17">
                  <c:v>25294</c:v>
                </c:pt>
                <c:pt idx="18">
                  <c:v>25385</c:v>
                </c:pt>
                <c:pt idx="19">
                  <c:v>25477</c:v>
                </c:pt>
                <c:pt idx="20">
                  <c:v>25569</c:v>
                </c:pt>
                <c:pt idx="21">
                  <c:v>25659</c:v>
                </c:pt>
                <c:pt idx="22">
                  <c:v>25750</c:v>
                </c:pt>
                <c:pt idx="23">
                  <c:v>25842</c:v>
                </c:pt>
                <c:pt idx="24">
                  <c:v>25934</c:v>
                </c:pt>
                <c:pt idx="25">
                  <c:v>26024</c:v>
                </c:pt>
                <c:pt idx="26">
                  <c:v>26115</c:v>
                </c:pt>
                <c:pt idx="27">
                  <c:v>26207</c:v>
                </c:pt>
                <c:pt idx="28">
                  <c:v>26299</c:v>
                </c:pt>
                <c:pt idx="29">
                  <c:v>26390</c:v>
                </c:pt>
                <c:pt idx="30">
                  <c:v>26481</c:v>
                </c:pt>
                <c:pt idx="31">
                  <c:v>26573</c:v>
                </c:pt>
                <c:pt idx="32">
                  <c:v>26665</c:v>
                </c:pt>
                <c:pt idx="33">
                  <c:v>26755</c:v>
                </c:pt>
                <c:pt idx="34">
                  <c:v>26846</c:v>
                </c:pt>
                <c:pt idx="35">
                  <c:v>26938</c:v>
                </c:pt>
                <c:pt idx="36">
                  <c:v>27030</c:v>
                </c:pt>
                <c:pt idx="37">
                  <c:v>27120</c:v>
                </c:pt>
                <c:pt idx="38">
                  <c:v>27211</c:v>
                </c:pt>
                <c:pt idx="39">
                  <c:v>27303</c:v>
                </c:pt>
                <c:pt idx="40">
                  <c:v>27395</c:v>
                </c:pt>
                <c:pt idx="41">
                  <c:v>27485</c:v>
                </c:pt>
                <c:pt idx="42">
                  <c:v>27576</c:v>
                </c:pt>
                <c:pt idx="43">
                  <c:v>27668</c:v>
                </c:pt>
                <c:pt idx="44">
                  <c:v>27760</c:v>
                </c:pt>
                <c:pt idx="45">
                  <c:v>27851</c:v>
                </c:pt>
                <c:pt idx="46">
                  <c:v>27942</c:v>
                </c:pt>
                <c:pt idx="47">
                  <c:v>28034</c:v>
                </c:pt>
                <c:pt idx="48">
                  <c:v>28126</c:v>
                </c:pt>
                <c:pt idx="49">
                  <c:v>28216</c:v>
                </c:pt>
                <c:pt idx="50">
                  <c:v>28307</c:v>
                </c:pt>
                <c:pt idx="51">
                  <c:v>28399</c:v>
                </c:pt>
                <c:pt idx="52">
                  <c:v>28491</c:v>
                </c:pt>
                <c:pt idx="53">
                  <c:v>28581</c:v>
                </c:pt>
                <c:pt idx="54">
                  <c:v>28672</c:v>
                </c:pt>
                <c:pt idx="55">
                  <c:v>28764</c:v>
                </c:pt>
                <c:pt idx="56">
                  <c:v>28856</c:v>
                </c:pt>
                <c:pt idx="57">
                  <c:v>28946</c:v>
                </c:pt>
                <c:pt idx="58">
                  <c:v>29037</c:v>
                </c:pt>
                <c:pt idx="59">
                  <c:v>29129</c:v>
                </c:pt>
                <c:pt idx="60">
                  <c:v>29221</c:v>
                </c:pt>
                <c:pt idx="61">
                  <c:v>29312</c:v>
                </c:pt>
                <c:pt idx="62">
                  <c:v>29403</c:v>
                </c:pt>
                <c:pt idx="63">
                  <c:v>29495</c:v>
                </c:pt>
                <c:pt idx="64">
                  <c:v>29587</c:v>
                </c:pt>
                <c:pt idx="65">
                  <c:v>29677</c:v>
                </c:pt>
                <c:pt idx="66">
                  <c:v>29768</c:v>
                </c:pt>
                <c:pt idx="67">
                  <c:v>29860</c:v>
                </c:pt>
                <c:pt idx="68">
                  <c:v>29952</c:v>
                </c:pt>
                <c:pt idx="69">
                  <c:v>30042</c:v>
                </c:pt>
                <c:pt idx="70">
                  <c:v>30133</c:v>
                </c:pt>
                <c:pt idx="71">
                  <c:v>30225</c:v>
                </c:pt>
                <c:pt idx="72">
                  <c:v>30317</c:v>
                </c:pt>
                <c:pt idx="73">
                  <c:v>30407</c:v>
                </c:pt>
                <c:pt idx="74">
                  <c:v>30498</c:v>
                </c:pt>
                <c:pt idx="75">
                  <c:v>30590</c:v>
                </c:pt>
                <c:pt idx="76">
                  <c:v>30682</c:v>
                </c:pt>
                <c:pt idx="77">
                  <c:v>30773</c:v>
                </c:pt>
                <c:pt idx="78">
                  <c:v>30864</c:v>
                </c:pt>
                <c:pt idx="79">
                  <c:v>30956</c:v>
                </c:pt>
                <c:pt idx="80">
                  <c:v>31048</c:v>
                </c:pt>
                <c:pt idx="81">
                  <c:v>31138</c:v>
                </c:pt>
                <c:pt idx="82">
                  <c:v>31229</c:v>
                </c:pt>
                <c:pt idx="83">
                  <c:v>31321</c:v>
                </c:pt>
                <c:pt idx="84">
                  <c:v>31413</c:v>
                </c:pt>
                <c:pt idx="85">
                  <c:v>31503</c:v>
                </c:pt>
                <c:pt idx="86">
                  <c:v>31594</c:v>
                </c:pt>
                <c:pt idx="87">
                  <c:v>31686</c:v>
                </c:pt>
                <c:pt idx="88">
                  <c:v>31778</c:v>
                </c:pt>
                <c:pt idx="89">
                  <c:v>31868</c:v>
                </c:pt>
                <c:pt idx="90">
                  <c:v>31959</c:v>
                </c:pt>
                <c:pt idx="91">
                  <c:v>32051</c:v>
                </c:pt>
                <c:pt idx="92">
                  <c:v>32143</c:v>
                </c:pt>
                <c:pt idx="93">
                  <c:v>32234</c:v>
                </c:pt>
                <c:pt idx="94">
                  <c:v>32325</c:v>
                </c:pt>
                <c:pt idx="95">
                  <c:v>32417</c:v>
                </c:pt>
                <c:pt idx="96">
                  <c:v>32509</c:v>
                </c:pt>
                <c:pt idx="97">
                  <c:v>32599</c:v>
                </c:pt>
                <c:pt idx="98">
                  <c:v>32690</c:v>
                </c:pt>
                <c:pt idx="99">
                  <c:v>32782</c:v>
                </c:pt>
                <c:pt idx="100">
                  <c:v>32874</c:v>
                </c:pt>
                <c:pt idx="101">
                  <c:v>32964</c:v>
                </c:pt>
                <c:pt idx="102">
                  <c:v>33055</c:v>
                </c:pt>
                <c:pt idx="103">
                  <c:v>33147</c:v>
                </c:pt>
                <c:pt idx="104">
                  <c:v>33239</c:v>
                </c:pt>
                <c:pt idx="105">
                  <c:v>33329</c:v>
                </c:pt>
                <c:pt idx="106">
                  <c:v>33420</c:v>
                </c:pt>
                <c:pt idx="107">
                  <c:v>33512</c:v>
                </c:pt>
                <c:pt idx="108">
                  <c:v>33604</c:v>
                </c:pt>
                <c:pt idx="109">
                  <c:v>33695</c:v>
                </c:pt>
                <c:pt idx="110">
                  <c:v>33786</c:v>
                </c:pt>
                <c:pt idx="111">
                  <c:v>33878</c:v>
                </c:pt>
                <c:pt idx="112">
                  <c:v>33970</c:v>
                </c:pt>
                <c:pt idx="113">
                  <c:v>34060</c:v>
                </c:pt>
                <c:pt idx="114">
                  <c:v>34151</c:v>
                </c:pt>
                <c:pt idx="115">
                  <c:v>34243</c:v>
                </c:pt>
                <c:pt idx="116">
                  <c:v>34335</c:v>
                </c:pt>
                <c:pt idx="117">
                  <c:v>34425</c:v>
                </c:pt>
                <c:pt idx="118">
                  <c:v>34516</c:v>
                </c:pt>
                <c:pt idx="119">
                  <c:v>34608</c:v>
                </c:pt>
                <c:pt idx="120">
                  <c:v>34700</c:v>
                </c:pt>
                <c:pt idx="121">
                  <c:v>34790</c:v>
                </c:pt>
                <c:pt idx="122">
                  <c:v>34881</c:v>
                </c:pt>
                <c:pt idx="123">
                  <c:v>34973</c:v>
                </c:pt>
                <c:pt idx="124">
                  <c:v>35065</c:v>
                </c:pt>
                <c:pt idx="125">
                  <c:v>35156</c:v>
                </c:pt>
                <c:pt idx="126">
                  <c:v>35247</c:v>
                </c:pt>
                <c:pt idx="127">
                  <c:v>35339</c:v>
                </c:pt>
                <c:pt idx="128">
                  <c:v>35431</c:v>
                </c:pt>
                <c:pt idx="129">
                  <c:v>35521</c:v>
                </c:pt>
                <c:pt idx="130">
                  <c:v>35612</c:v>
                </c:pt>
                <c:pt idx="131">
                  <c:v>35704</c:v>
                </c:pt>
                <c:pt idx="132">
                  <c:v>35796</c:v>
                </c:pt>
                <c:pt idx="133">
                  <c:v>35886</c:v>
                </c:pt>
                <c:pt idx="134">
                  <c:v>35977</c:v>
                </c:pt>
                <c:pt idx="135">
                  <c:v>36069</c:v>
                </c:pt>
                <c:pt idx="136">
                  <c:v>36161</c:v>
                </c:pt>
                <c:pt idx="137">
                  <c:v>36251</c:v>
                </c:pt>
                <c:pt idx="138">
                  <c:v>36342</c:v>
                </c:pt>
                <c:pt idx="139">
                  <c:v>36434</c:v>
                </c:pt>
                <c:pt idx="140">
                  <c:v>36526</c:v>
                </c:pt>
                <c:pt idx="141">
                  <c:v>36617</c:v>
                </c:pt>
                <c:pt idx="142">
                  <c:v>36708</c:v>
                </c:pt>
                <c:pt idx="143">
                  <c:v>36800</c:v>
                </c:pt>
                <c:pt idx="144">
                  <c:v>36892</c:v>
                </c:pt>
                <c:pt idx="145">
                  <c:v>36982</c:v>
                </c:pt>
                <c:pt idx="146">
                  <c:v>37073</c:v>
                </c:pt>
                <c:pt idx="147">
                  <c:v>37165</c:v>
                </c:pt>
                <c:pt idx="148">
                  <c:v>37257</c:v>
                </c:pt>
                <c:pt idx="149">
                  <c:v>37347</c:v>
                </c:pt>
                <c:pt idx="150">
                  <c:v>37438</c:v>
                </c:pt>
                <c:pt idx="151">
                  <c:v>37530</c:v>
                </c:pt>
                <c:pt idx="152">
                  <c:v>37622</c:v>
                </c:pt>
                <c:pt idx="153">
                  <c:v>37712</c:v>
                </c:pt>
                <c:pt idx="154">
                  <c:v>37803</c:v>
                </c:pt>
                <c:pt idx="155">
                  <c:v>37895</c:v>
                </c:pt>
                <c:pt idx="156">
                  <c:v>37987</c:v>
                </c:pt>
                <c:pt idx="157">
                  <c:v>38078</c:v>
                </c:pt>
                <c:pt idx="158">
                  <c:v>38169</c:v>
                </c:pt>
                <c:pt idx="159">
                  <c:v>38261</c:v>
                </c:pt>
                <c:pt idx="160">
                  <c:v>38353</c:v>
                </c:pt>
                <c:pt idx="161">
                  <c:v>38443</c:v>
                </c:pt>
                <c:pt idx="162">
                  <c:v>38534</c:v>
                </c:pt>
                <c:pt idx="163">
                  <c:v>38626</c:v>
                </c:pt>
                <c:pt idx="164">
                  <c:v>38718</c:v>
                </c:pt>
                <c:pt idx="165">
                  <c:v>38808</c:v>
                </c:pt>
                <c:pt idx="166">
                  <c:v>38899</c:v>
                </c:pt>
                <c:pt idx="167">
                  <c:v>38991</c:v>
                </c:pt>
                <c:pt idx="168">
                  <c:v>39083</c:v>
                </c:pt>
                <c:pt idx="169">
                  <c:v>39173</c:v>
                </c:pt>
                <c:pt idx="170">
                  <c:v>39264</c:v>
                </c:pt>
                <c:pt idx="171">
                  <c:v>39356</c:v>
                </c:pt>
                <c:pt idx="172">
                  <c:v>39448</c:v>
                </c:pt>
                <c:pt idx="173">
                  <c:v>39539</c:v>
                </c:pt>
                <c:pt idx="174">
                  <c:v>39630</c:v>
                </c:pt>
                <c:pt idx="175">
                  <c:v>39722</c:v>
                </c:pt>
                <c:pt idx="176">
                  <c:v>39814</c:v>
                </c:pt>
                <c:pt idx="177">
                  <c:v>39904</c:v>
                </c:pt>
                <c:pt idx="178">
                  <c:v>39995</c:v>
                </c:pt>
                <c:pt idx="179">
                  <c:v>40087</c:v>
                </c:pt>
                <c:pt idx="180">
                  <c:v>40179</c:v>
                </c:pt>
                <c:pt idx="181">
                  <c:v>40269</c:v>
                </c:pt>
                <c:pt idx="182">
                  <c:v>40360</c:v>
                </c:pt>
                <c:pt idx="183">
                  <c:v>40452</c:v>
                </c:pt>
                <c:pt idx="184">
                  <c:v>40544</c:v>
                </c:pt>
                <c:pt idx="185">
                  <c:v>40634</c:v>
                </c:pt>
                <c:pt idx="186">
                  <c:v>40725</c:v>
                </c:pt>
                <c:pt idx="187">
                  <c:v>40817</c:v>
                </c:pt>
                <c:pt idx="188">
                  <c:v>40909</c:v>
                </c:pt>
              </c:numCache>
            </c:numRef>
          </c:cat>
          <c:val>
            <c:numRef>
              <c:f>Sheet1!$L$8:$L$196</c:f>
              <c:numCache>
                <c:formatCode>General</c:formatCode>
                <c:ptCount val="189"/>
                <c:pt idx="0">
                  <c:v>6.6120454218772402E-3</c:v>
                </c:pt>
                <c:pt idx="1">
                  <c:v>1.0591724332721399E-2</c:v>
                </c:pt>
                <c:pt idx="2">
                  <c:v>6.7567567567567597E-3</c:v>
                </c:pt>
                <c:pt idx="3">
                  <c:v>7.35785953177257E-3</c:v>
                </c:pt>
                <c:pt idx="4">
                  <c:v>5.7083549558899901E-3</c:v>
                </c:pt>
                <c:pt idx="5">
                  <c:v>6.6675214771124503E-3</c:v>
                </c:pt>
                <c:pt idx="6">
                  <c:v>2.7739251040221902E-3</c:v>
                </c:pt>
                <c:pt idx="7">
                  <c:v>4.4615193952162596E-3</c:v>
                </c:pt>
                <c:pt idx="8">
                  <c:v>5.6248471508926401E-3</c:v>
                </c:pt>
                <c:pt idx="9">
                  <c:v>5.4724553082816504E-3</c:v>
                </c:pt>
                <c:pt idx="10">
                  <c:v>3.4647550776582998E-3</c:v>
                </c:pt>
                <c:pt idx="11">
                  <c:v>2.5800398733435001E-3</c:v>
                </c:pt>
                <c:pt idx="12">
                  <c:v>1.25028415548988E-3</c:v>
                </c:pt>
                <c:pt idx="13">
                  <c:v>2.1015374405486099E-3</c:v>
                </c:pt>
                <c:pt idx="14">
                  <c:v>1.41411943870336E-3</c:v>
                </c:pt>
                <c:pt idx="15">
                  <c:v>1.17496261482589E-3</c:v>
                </c:pt>
                <c:pt idx="16">
                  <c:v>2.0813820376730101E-4</c:v>
                </c:pt>
                <c:pt idx="17">
                  <c:v>1.2293822354267001E-3</c:v>
                </c:pt>
                <c:pt idx="18">
                  <c:v>1.0037137408411101E-3</c:v>
                </c:pt>
                <c:pt idx="19">
                  <c:v>3.2852165256346401E-3</c:v>
                </c:pt>
                <c:pt idx="20">
                  <c:v>3.3428374791072599E-3</c:v>
                </c:pt>
                <c:pt idx="21">
                  <c:v>5.2269867389410501E-3</c:v>
                </c:pt>
                <c:pt idx="22">
                  <c:v>3.6173250832936699E-3</c:v>
                </c:pt>
                <c:pt idx="23">
                  <c:v>3.0398024128431601E-3</c:v>
                </c:pt>
                <c:pt idx="24">
                  <c:v>4.0069210454421302E-3</c:v>
                </c:pt>
                <c:pt idx="25">
                  <c:v>-1.78762960314623E-4</c:v>
                </c:pt>
                <c:pt idx="26">
                  <c:v>-8.7788605039065893E-5</c:v>
                </c:pt>
                <c:pt idx="27">
                  <c:v>-1.47646343581727E-3</c:v>
                </c:pt>
                <c:pt idx="28">
                  <c:v>-2.9409293336694398E-3</c:v>
                </c:pt>
                <c:pt idx="29">
                  <c:v>-3.5084856396866799E-3</c:v>
                </c:pt>
                <c:pt idx="30">
                  <c:v>-2.08116545265349E-3</c:v>
                </c:pt>
                <c:pt idx="31">
                  <c:v>-2.4094512669050202E-3</c:v>
                </c:pt>
                <c:pt idx="32">
                  <c:v>-1.04861059096697E-3</c:v>
                </c:pt>
                <c:pt idx="33">
                  <c:v>1.822821728035E-3</c:v>
                </c:pt>
                <c:pt idx="34">
                  <c:v>4.6019989933127198E-3</c:v>
                </c:pt>
                <c:pt idx="35">
                  <c:v>6.2857941053219698E-3</c:v>
                </c:pt>
                <c:pt idx="36">
                  <c:v>4.4244728655374998E-3</c:v>
                </c:pt>
                <c:pt idx="37">
                  <c:v>-1.8184267241379299E-3</c:v>
                </c:pt>
                <c:pt idx="38">
                  <c:v>-4.6244302041355597E-3</c:v>
                </c:pt>
                <c:pt idx="39">
                  <c:v>0</c:v>
                </c:pt>
                <c:pt idx="40">
                  <c:v>1.05135720657576E-2</c:v>
                </c:pt>
                <c:pt idx="41">
                  <c:v>1.34579439252336E-2</c:v>
                </c:pt>
                <c:pt idx="42">
                  <c:v>7.2184793070259896E-3</c:v>
                </c:pt>
                <c:pt idx="43">
                  <c:v>8.0518116576229707E-3</c:v>
                </c:pt>
                <c:pt idx="44">
                  <c:v>2.6525198938992002E-3</c:v>
                </c:pt>
                <c:pt idx="45">
                  <c:v>-2.77131138454717E-4</c:v>
                </c:pt>
                <c:pt idx="46">
                  <c:v>-2.2310496816673E-3</c:v>
                </c:pt>
                <c:pt idx="47">
                  <c:v>-3.50225524011674E-3</c:v>
                </c:pt>
                <c:pt idx="48">
                  <c:v>-1.08847046685582E-2</c:v>
                </c:pt>
                <c:pt idx="49">
                  <c:v>-1.05226411330541E-2</c:v>
                </c:pt>
                <c:pt idx="50">
                  <c:v>-9.9709583736689294E-3</c:v>
                </c:pt>
                <c:pt idx="51">
                  <c:v>-1.40231191965132E-2</c:v>
                </c:pt>
                <c:pt idx="52">
                  <c:v>-1.8007538039179202E-2</c:v>
                </c:pt>
                <c:pt idx="53">
                  <c:v>-9.9353760935508E-3</c:v>
                </c:pt>
                <c:pt idx="54">
                  <c:v>-1.01918465227818E-2</c:v>
                </c:pt>
                <c:pt idx="55">
                  <c:v>-6.7880794701986802E-3</c:v>
                </c:pt>
                <c:pt idx="56">
                  <c:v>-7.3884626314293803E-3</c:v>
                </c:pt>
                <c:pt idx="57">
                  <c:v>-8.7872070930968896E-3</c:v>
                </c:pt>
                <c:pt idx="58">
                  <c:v>-8.8471746740008492E-3</c:v>
                </c:pt>
                <c:pt idx="59">
                  <c:v>-1.0077461081446901E-2</c:v>
                </c:pt>
                <c:pt idx="60">
                  <c:v>-1.31419551411475E-2</c:v>
                </c:pt>
                <c:pt idx="61">
                  <c:v>-5.5718475073313796E-3</c:v>
                </c:pt>
                <c:pt idx="62">
                  <c:v>1.9747235387045799E-3</c:v>
                </c:pt>
                <c:pt idx="63">
                  <c:v>-2.2982197372483099E-3</c:v>
                </c:pt>
                <c:pt idx="64">
                  <c:v>-4.6863734679163703E-3</c:v>
                </c:pt>
                <c:pt idx="65">
                  <c:v>-4.3770061278085798E-3</c:v>
                </c:pt>
                <c:pt idx="66">
                  <c:v>-2.3921938936103202E-3</c:v>
                </c:pt>
                <c:pt idx="67">
                  <c:v>-4.6326728644317198E-3</c:v>
                </c:pt>
                <c:pt idx="68">
                  <c:v>-5.1179000910546698E-3</c:v>
                </c:pt>
                <c:pt idx="69">
                  <c:v>-1.35764756703385E-3</c:v>
                </c:pt>
                <c:pt idx="70">
                  <c:v>-9.0703640361593004E-3</c:v>
                </c:pt>
                <c:pt idx="71">
                  <c:v>-8.9358490566037799E-3</c:v>
                </c:pt>
                <c:pt idx="72">
                  <c:v>-7.2759538598047898E-3</c:v>
                </c:pt>
                <c:pt idx="73">
                  <c:v>-1.3037734765378201E-2</c:v>
                </c:pt>
                <c:pt idx="74">
                  <c:v>-1.81762426472638E-2</c:v>
                </c:pt>
                <c:pt idx="75">
                  <c:v>-1.9359561834006701E-2</c:v>
                </c:pt>
                <c:pt idx="76">
                  <c:v>-2.49514104113043E-2</c:v>
                </c:pt>
                <c:pt idx="77">
                  <c:v>-2.67004582341346E-2</c:v>
                </c:pt>
                <c:pt idx="78">
                  <c:v>-2.6131790744466799E-2</c:v>
                </c:pt>
                <c:pt idx="79">
                  <c:v>-2.6722855726326201E-2</c:v>
                </c:pt>
                <c:pt idx="80">
                  <c:v>-2.23209948508695E-2</c:v>
                </c:pt>
                <c:pt idx="81">
                  <c:v>-2.7636084967789801E-2</c:v>
                </c:pt>
                <c:pt idx="82">
                  <c:v>-2.7851490031233099E-2</c:v>
                </c:pt>
                <c:pt idx="83">
                  <c:v>-3.1236251649802E-2</c:v>
                </c:pt>
                <c:pt idx="84">
                  <c:v>-2.9070828769624E-2</c:v>
                </c:pt>
                <c:pt idx="85">
                  <c:v>-2.9345270392475999E-2</c:v>
                </c:pt>
                <c:pt idx="86">
                  <c:v>-3.10155188920802E-2</c:v>
                </c:pt>
                <c:pt idx="87">
                  <c:v>-2.94059384148086E-2</c:v>
                </c:pt>
                <c:pt idx="88">
                  <c:v>-3.0578386935872101E-2</c:v>
                </c:pt>
                <c:pt idx="89">
                  <c:v>-3.1429363944779902E-2</c:v>
                </c:pt>
                <c:pt idx="90">
                  <c:v>-3.05803337181236E-2</c:v>
                </c:pt>
                <c:pt idx="91">
                  <c:v>-2.98376031619258E-2</c:v>
                </c:pt>
                <c:pt idx="92">
                  <c:v>-2.5138422988319899E-2</c:v>
                </c:pt>
                <c:pt idx="93">
                  <c:v>-2.1188701994347001E-2</c:v>
                </c:pt>
                <c:pt idx="94">
                  <c:v>-1.9483549817220201E-2</c:v>
                </c:pt>
                <c:pt idx="95">
                  <c:v>-2.0700818891639699E-2</c:v>
                </c:pt>
                <c:pt idx="96">
                  <c:v>-1.90474413745499E-2</c:v>
                </c:pt>
                <c:pt idx="97">
                  <c:v>-1.6411177937509201E-2</c:v>
                </c:pt>
                <c:pt idx="98">
                  <c:v>-1.37902365847928E-2</c:v>
                </c:pt>
                <c:pt idx="99">
                  <c:v>-1.4977515810595299E-2</c:v>
                </c:pt>
                <c:pt idx="100">
                  <c:v>-1.5626916136717999E-2</c:v>
                </c:pt>
                <c:pt idx="101">
                  <c:v>-1.1798392382792299E-2</c:v>
                </c:pt>
                <c:pt idx="102">
                  <c:v>-1.27166444467234E-2</c:v>
                </c:pt>
                <c:pt idx="103">
                  <c:v>-1.34279849469723E-2</c:v>
                </c:pt>
                <c:pt idx="104">
                  <c:v>-7.7548382708071103E-3</c:v>
                </c:pt>
                <c:pt idx="105">
                  <c:v>-3.6229453203622899E-3</c:v>
                </c:pt>
                <c:pt idx="106">
                  <c:v>-3.23184778825596E-3</c:v>
                </c:pt>
                <c:pt idx="107">
                  <c:v>-3.4796881411571601E-3</c:v>
                </c:pt>
                <c:pt idx="108">
                  <c:v>-2.9883534979889201E-3</c:v>
                </c:pt>
                <c:pt idx="109">
                  <c:v>-4.9402719532342099E-3</c:v>
                </c:pt>
                <c:pt idx="110">
                  <c:v>-5.7123182622032297E-3</c:v>
                </c:pt>
                <c:pt idx="111">
                  <c:v>-6.9760995441665603E-3</c:v>
                </c:pt>
                <c:pt idx="112">
                  <c:v>-8.2970433188173306E-3</c:v>
                </c:pt>
                <c:pt idx="113">
                  <c:v>-9.3617406797831693E-3</c:v>
                </c:pt>
                <c:pt idx="114">
                  <c:v>-1.01520565764095E-2</c:v>
                </c:pt>
                <c:pt idx="115">
                  <c:v>-1.0772256303384299E-2</c:v>
                </c:pt>
                <c:pt idx="116">
                  <c:v>-1.1668088428784199E-2</c:v>
                </c:pt>
                <c:pt idx="117">
                  <c:v>-1.2960833581761101E-2</c:v>
                </c:pt>
                <c:pt idx="118">
                  <c:v>-1.3558989315460301E-2</c:v>
                </c:pt>
                <c:pt idx="119">
                  <c:v>-1.41138489556028E-2</c:v>
                </c:pt>
                <c:pt idx="120">
                  <c:v>-1.45326162814565E-2</c:v>
                </c:pt>
                <c:pt idx="121">
                  <c:v>-1.5035754098806401E-2</c:v>
                </c:pt>
                <c:pt idx="122">
                  <c:v>-1.01174102650117E-2</c:v>
                </c:pt>
                <c:pt idx="123">
                  <c:v>-9.3602916804772906E-3</c:v>
                </c:pt>
                <c:pt idx="124">
                  <c:v>-1.1665051975596301E-2</c:v>
                </c:pt>
                <c:pt idx="125">
                  <c:v>-1.2025641025641E-2</c:v>
                </c:pt>
                <c:pt idx="126">
                  <c:v>-1.44437264814322E-2</c:v>
                </c:pt>
                <c:pt idx="127">
                  <c:v>-1.1005858157796301E-2</c:v>
                </c:pt>
                <c:pt idx="128">
                  <c:v>-1.32849944697063E-2</c:v>
                </c:pt>
                <c:pt idx="129">
                  <c:v>-1.0233423545331501E-2</c:v>
                </c:pt>
                <c:pt idx="130">
                  <c:v>-1.14388993923828E-2</c:v>
                </c:pt>
                <c:pt idx="131">
                  <c:v>-1.36966975087294E-2</c:v>
                </c:pt>
                <c:pt idx="132">
                  <c:v>-1.56384438295003E-2</c:v>
                </c:pt>
                <c:pt idx="133">
                  <c:v>-1.8600694364610398E-2</c:v>
                </c:pt>
                <c:pt idx="134">
                  <c:v>-1.9655936341441398E-2</c:v>
                </c:pt>
                <c:pt idx="135">
                  <c:v>-1.9617834394904499E-2</c:v>
                </c:pt>
                <c:pt idx="136">
                  <c:v>-2.3172944494239602E-2</c:v>
                </c:pt>
                <c:pt idx="137">
                  <c:v>-2.7116702332317399E-2</c:v>
                </c:pt>
                <c:pt idx="138">
                  <c:v>-3.0079424992823001E-2</c:v>
                </c:pt>
                <c:pt idx="139">
                  <c:v>-3.1485162942223401E-2</c:v>
                </c:pt>
                <c:pt idx="140">
                  <c:v>-3.6860806426695501E-2</c:v>
                </c:pt>
                <c:pt idx="141">
                  <c:v>-3.6626428521172802E-2</c:v>
                </c:pt>
                <c:pt idx="142">
                  <c:v>-3.9520838532567999E-2</c:v>
                </c:pt>
                <c:pt idx="143">
                  <c:v>-4.0474639183399497E-2</c:v>
                </c:pt>
                <c:pt idx="144">
                  <c:v>-3.8897797365495701E-2</c:v>
                </c:pt>
                <c:pt idx="145">
                  <c:v>-3.53159309990001E-2</c:v>
                </c:pt>
                <c:pt idx="146">
                  <c:v>-3.5613088537825598E-2</c:v>
                </c:pt>
                <c:pt idx="147">
                  <c:v>-3.4493063789995303E-2</c:v>
                </c:pt>
                <c:pt idx="148">
                  <c:v>-3.5709183041709898E-2</c:v>
                </c:pt>
                <c:pt idx="149">
                  <c:v>-3.9436327450740001E-2</c:v>
                </c:pt>
                <c:pt idx="150">
                  <c:v>-4.0722502032387399E-2</c:v>
                </c:pt>
                <c:pt idx="151">
                  <c:v>-4.4571789465863002E-2</c:v>
                </c:pt>
                <c:pt idx="152">
                  <c:v>-4.6255304296709897E-2</c:v>
                </c:pt>
                <c:pt idx="153">
                  <c:v>-4.5797159359221198E-2</c:v>
                </c:pt>
                <c:pt idx="154">
                  <c:v>-4.4379881120558698E-2</c:v>
                </c:pt>
                <c:pt idx="155">
                  <c:v>-4.4599992991554802E-2</c:v>
                </c:pt>
                <c:pt idx="156">
                  <c:v>-4.7135868299122502E-2</c:v>
                </c:pt>
                <c:pt idx="157">
                  <c:v>-5.1526409303828097E-2</c:v>
                </c:pt>
                <c:pt idx="158">
                  <c:v>-5.3274465286562801E-2</c:v>
                </c:pt>
                <c:pt idx="159">
                  <c:v>-5.6623693695922898E-2</c:v>
                </c:pt>
                <c:pt idx="160">
                  <c:v>-5.4797844974032901E-2</c:v>
                </c:pt>
                <c:pt idx="161">
                  <c:v>-5.5216000000000001E-2</c:v>
                </c:pt>
                <c:pt idx="162">
                  <c:v>-5.7665414892446899E-2</c:v>
                </c:pt>
                <c:pt idx="163">
                  <c:v>-6.11794068860744E-2</c:v>
                </c:pt>
                <c:pt idx="164">
                  <c:v>-5.89450970261522E-2</c:v>
                </c:pt>
                <c:pt idx="165">
                  <c:v>-5.8617895937106201E-2</c:v>
                </c:pt>
                <c:pt idx="166">
                  <c:v>-5.9980048835685799E-2</c:v>
                </c:pt>
                <c:pt idx="167">
                  <c:v>-5.2583148069080203E-2</c:v>
                </c:pt>
                <c:pt idx="168">
                  <c:v>-5.2687429588981399E-2</c:v>
                </c:pt>
                <c:pt idx="169">
                  <c:v>-5.2207944593898499E-2</c:v>
                </c:pt>
                <c:pt idx="170">
                  <c:v>-4.9793999801786802E-2</c:v>
                </c:pt>
                <c:pt idx="171">
                  <c:v>-4.8711868212050598E-2</c:v>
                </c:pt>
                <c:pt idx="172">
                  <c:v>-5.2004007314048702E-2</c:v>
                </c:pt>
                <c:pt idx="173">
                  <c:v>-5.1756789566785803E-2</c:v>
                </c:pt>
                <c:pt idx="174">
                  <c:v>-5.25803919389237E-2</c:v>
                </c:pt>
                <c:pt idx="175">
                  <c:v>-4.2161102707769599E-2</c:v>
                </c:pt>
                <c:pt idx="176">
                  <c:v>-2.7602438515298301E-2</c:v>
                </c:pt>
                <c:pt idx="177">
                  <c:v>-2.44187641203687E-2</c:v>
                </c:pt>
                <c:pt idx="178">
                  <c:v>-2.9215904601127801E-2</c:v>
                </c:pt>
                <c:pt idx="179">
                  <c:v>-3.10632196146911E-2</c:v>
                </c:pt>
                <c:pt idx="180">
                  <c:v>-3.4724994572030897E-2</c:v>
                </c:pt>
                <c:pt idx="181">
                  <c:v>-3.6716017639171102E-2</c:v>
                </c:pt>
                <c:pt idx="182">
                  <c:v>-3.6992913628427597E-2</c:v>
                </c:pt>
                <c:pt idx="183">
                  <c:v>-3.3900372754998298E-2</c:v>
                </c:pt>
                <c:pt idx="184">
                  <c:v>-3.8425321836451899E-2</c:v>
                </c:pt>
                <c:pt idx="185">
                  <c:v>-3.97727272727273E-2</c:v>
                </c:pt>
                <c:pt idx="186">
                  <c:v>-3.7051679944122701E-2</c:v>
                </c:pt>
                <c:pt idx="187">
                  <c:v>-3.8141180463986797E-2</c:v>
                </c:pt>
                <c:pt idx="188">
                  <c:v>-4.01255338423709E-2</c:v>
                </c:pt>
              </c:numCache>
            </c:numRef>
          </c:val>
          <c:smooth val="0"/>
          <c:extLst>
            <c:ext xmlns:c16="http://schemas.microsoft.com/office/drawing/2014/chart" uri="{C3380CC4-5D6E-409C-BE32-E72D297353CC}">
              <c16:uniqueId val="{00000001-35C9-4746-9773-C221666106ED}"/>
            </c:ext>
          </c:extLst>
        </c:ser>
        <c:dLbls>
          <c:showLegendKey val="0"/>
          <c:showVal val="0"/>
          <c:showCatName val="0"/>
          <c:showSerName val="0"/>
          <c:showPercent val="0"/>
          <c:showBubbleSize val="0"/>
        </c:dLbls>
        <c:marker val="1"/>
        <c:smooth val="0"/>
        <c:axId val="338340496"/>
        <c:axId val="338347552"/>
      </c:lineChart>
      <c:dateAx>
        <c:axId val="338342848"/>
        <c:scaling>
          <c:orientation val="minMax"/>
          <c:max val="40909"/>
          <c:min val="23743"/>
        </c:scaling>
        <c:delete val="0"/>
        <c:axPos val="b"/>
        <c:numFmt formatCode="yyyy" sourceLinked="0"/>
        <c:majorTickMark val="out"/>
        <c:minorTickMark val="none"/>
        <c:tickLblPos val="low"/>
        <c:txPr>
          <a:bodyPr/>
          <a:lstStyle/>
          <a:p>
            <a:pPr>
              <a:defRPr sz="1900">
                <a:latin typeface="Arial" pitchFamily="34" charset="0"/>
                <a:cs typeface="Arial" pitchFamily="34" charset="0"/>
              </a:defRPr>
            </a:pPr>
            <a:endParaRPr lang="it-IT"/>
          </a:p>
        </c:txPr>
        <c:crossAx val="338346768"/>
        <c:crossesAt val="-1000"/>
        <c:auto val="1"/>
        <c:lblOffset val="100"/>
        <c:baseTimeUnit val="months"/>
        <c:majorUnit val="5"/>
        <c:majorTimeUnit val="years"/>
      </c:dateAx>
      <c:valAx>
        <c:axId val="338346768"/>
        <c:scaling>
          <c:orientation val="minMax"/>
          <c:max val="0.1"/>
          <c:min val="-0.04"/>
        </c:scaling>
        <c:delete val="0"/>
        <c:axPos val="l"/>
        <c:title>
          <c:tx>
            <c:rich>
              <a:bodyPr/>
              <a:lstStyle/>
              <a:p>
                <a:pPr>
                  <a:defRPr b="0"/>
                </a:pPr>
                <a:endParaRPr lang="en-US"/>
              </a:p>
            </c:rich>
          </c:tx>
          <c:layout/>
          <c:overlay val="0"/>
        </c:title>
        <c:numFmt formatCode="0%" sourceLinked="0"/>
        <c:majorTickMark val="out"/>
        <c:minorTickMark val="none"/>
        <c:tickLblPos val="nextTo"/>
        <c:txPr>
          <a:bodyPr/>
          <a:lstStyle/>
          <a:p>
            <a:pPr>
              <a:defRPr sz="1900">
                <a:latin typeface="Arial" pitchFamily="34" charset="0"/>
                <a:cs typeface="Arial" pitchFamily="34" charset="0"/>
              </a:defRPr>
            </a:pPr>
            <a:endParaRPr lang="it-IT"/>
          </a:p>
        </c:txPr>
        <c:crossAx val="338342848"/>
        <c:crosses val="autoZero"/>
        <c:crossBetween val="between"/>
        <c:majorUnit val="0.02"/>
      </c:valAx>
      <c:valAx>
        <c:axId val="338347552"/>
        <c:scaling>
          <c:orientation val="minMax"/>
          <c:max val="0.02"/>
          <c:min val="-0.06"/>
        </c:scaling>
        <c:delete val="0"/>
        <c:axPos val="r"/>
        <c:title>
          <c:tx>
            <c:rich>
              <a:bodyPr/>
              <a:lstStyle/>
              <a:p>
                <a:pPr>
                  <a:defRPr b="0"/>
                </a:pPr>
                <a:endParaRPr lang="en-US"/>
              </a:p>
            </c:rich>
          </c:tx>
          <c:layout/>
          <c:overlay val="0"/>
        </c:title>
        <c:numFmt formatCode="0%" sourceLinked="0"/>
        <c:majorTickMark val="out"/>
        <c:minorTickMark val="none"/>
        <c:tickLblPos val="nextTo"/>
        <c:txPr>
          <a:bodyPr/>
          <a:lstStyle/>
          <a:p>
            <a:pPr>
              <a:defRPr sz="1900">
                <a:latin typeface="Arial" pitchFamily="34" charset="0"/>
                <a:cs typeface="Arial" pitchFamily="34" charset="0"/>
              </a:defRPr>
            </a:pPr>
            <a:endParaRPr lang="it-IT"/>
          </a:p>
        </c:txPr>
        <c:crossAx val="338340496"/>
        <c:crosses val="max"/>
        <c:crossBetween val="between"/>
        <c:majorUnit val="0.02"/>
      </c:valAx>
      <c:dateAx>
        <c:axId val="338340496"/>
        <c:scaling>
          <c:orientation val="minMax"/>
          <c:max val="40909"/>
          <c:min val="23743"/>
        </c:scaling>
        <c:delete val="0"/>
        <c:axPos val="t"/>
        <c:numFmt formatCode="m/d/yyyy" sourceLinked="1"/>
        <c:majorTickMark val="none"/>
        <c:minorTickMark val="none"/>
        <c:tickLblPos val="none"/>
        <c:crossAx val="338347552"/>
        <c:crosses val="max"/>
        <c:auto val="1"/>
        <c:lblOffset val="100"/>
        <c:baseTimeUnit val="months"/>
      </c:dateAx>
      <c:spPr>
        <a:solidFill>
          <a:schemeClr val="bg1"/>
        </a:solidFill>
        <a:ln>
          <a:solidFill>
            <a:schemeClr val="tx1"/>
          </a:solidFill>
        </a:ln>
      </c:spPr>
    </c:plotArea>
    <c:plotVisOnly val="1"/>
    <c:dispBlanksAs val="gap"/>
    <c:showDLblsOverMax val="0"/>
  </c:chart>
  <c:spPr>
    <a:noFill/>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0400870769412602E-2"/>
          <c:y val="2.54690445258061E-2"/>
          <c:w val="0.82688062822525898"/>
          <c:h val="0.86847516239518097"/>
        </c:manualLayout>
      </c:layout>
      <c:lineChart>
        <c:grouping val="standard"/>
        <c:varyColors val="0"/>
        <c:ser>
          <c:idx val="1"/>
          <c:order val="1"/>
          <c:tx>
            <c:strRef>
              <c:f>Sheet1!$L$7</c:f>
              <c:strCache>
                <c:ptCount val="1"/>
                <c:pt idx="0">
                  <c:v>Var 1 (Next Exports)</c:v>
                </c:pt>
              </c:strCache>
            </c:strRef>
          </c:tx>
          <c:spPr>
            <a:ln w="38100">
              <a:solidFill>
                <a:srgbClr val="008080"/>
              </a:solidFill>
            </a:ln>
          </c:spPr>
          <c:marker>
            <c:symbol val="none"/>
          </c:marker>
          <c:cat>
            <c:numRef>
              <c:f>Sheet1!$J$8:$J$176</c:f>
              <c:numCache>
                <c:formatCode>0.00</c:formatCode>
                <c:ptCount val="169"/>
                <c:pt idx="0">
                  <c:v>1970</c:v>
                </c:pt>
                <c:pt idx="1">
                  <c:v>1970.25</c:v>
                </c:pt>
                <c:pt idx="2">
                  <c:v>1970.5</c:v>
                </c:pt>
                <c:pt idx="3">
                  <c:v>1970.75</c:v>
                </c:pt>
                <c:pt idx="4">
                  <c:v>1971</c:v>
                </c:pt>
                <c:pt idx="5">
                  <c:v>1971.25</c:v>
                </c:pt>
                <c:pt idx="6">
                  <c:v>1971.5</c:v>
                </c:pt>
                <c:pt idx="7">
                  <c:v>1971.75</c:v>
                </c:pt>
                <c:pt idx="8">
                  <c:v>1972</c:v>
                </c:pt>
                <c:pt idx="9">
                  <c:v>1972.25</c:v>
                </c:pt>
                <c:pt idx="10">
                  <c:v>1972.5</c:v>
                </c:pt>
                <c:pt idx="11">
                  <c:v>1972.75</c:v>
                </c:pt>
                <c:pt idx="12">
                  <c:v>1973</c:v>
                </c:pt>
                <c:pt idx="13">
                  <c:v>1973.25</c:v>
                </c:pt>
                <c:pt idx="14">
                  <c:v>1973.5</c:v>
                </c:pt>
                <c:pt idx="15">
                  <c:v>1973.75</c:v>
                </c:pt>
                <c:pt idx="16">
                  <c:v>1974</c:v>
                </c:pt>
                <c:pt idx="17">
                  <c:v>1974.25</c:v>
                </c:pt>
                <c:pt idx="18">
                  <c:v>1974.5</c:v>
                </c:pt>
                <c:pt idx="19">
                  <c:v>1974.75</c:v>
                </c:pt>
                <c:pt idx="20">
                  <c:v>1975</c:v>
                </c:pt>
                <c:pt idx="21">
                  <c:v>1975.25</c:v>
                </c:pt>
                <c:pt idx="22">
                  <c:v>1975.5</c:v>
                </c:pt>
                <c:pt idx="23">
                  <c:v>1975.75</c:v>
                </c:pt>
                <c:pt idx="24">
                  <c:v>1976</c:v>
                </c:pt>
                <c:pt idx="25">
                  <c:v>1976.25</c:v>
                </c:pt>
                <c:pt idx="26">
                  <c:v>1976.5</c:v>
                </c:pt>
                <c:pt idx="27">
                  <c:v>1976.75</c:v>
                </c:pt>
                <c:pt idx="28">
                  <c:v>1977</c:v>
                </c:pt>
                <c:pt idx="29">
                  <c:v>1977.25</c:v>
                </c:pt>
                <c:pt idx="30">
                  <c:v>1977.5</c:v>
                </c:pt>
                <c:pt idx="31">
                  <c:v>1977.75</c:v>
                </c:pt>
                <c:pt idx="32">
                  <c:v>1978</c:v>
                </c:pt>
                <c:pt idx="33">
                  <c:v>1978.25</c:v>
                </c:pt>
                <c:pt idx="34">
                  <c:v>1978.5</c:v>
                </c:pt>
                <c:pt idx="35">
                  <c:v>1978.75</c:v>
                </c:pt>
                <c:pt idx="36">
                  <c:v>1979</c:v>
                </c:pt>
                <c:pt idx="37">
                  <c:v>1979.25</c:v>
                </c:pt>
                <c:pt idx="38">
                  <c:v>1979.5</c:v>
                </c:pt>
                <c:pt idx="39">
                  <c:v>1979.75</c:v>
                </c:pt>
                <c:pt idx="40">
                  <c:v>1980</c:v>
                </c:pt>
                <c:pt idx="41">
                  <c:v>1980.25</c:v>
                </c:pt>
                <c:pt idx="42">
                  <c:v>1980.5</c:v>
                </c:pt>
                <c:pt idx="43">
                  <c:v>1980.75</c:v>
                </c:pt>
                <c:pt idx="44">
                  <c:v>1981</c:v>
                </c:pt>
                <c:pt idx="45">
                  <c:v>1981.25</c:v>
                </c:pt>
                <c:pt idx="46">
                  <c:v>1981.5</c:v>
                </c:pt>
                <c:pt idx="47">
                  <c:v>1981.75</c:v>
                </c:pt>
                <c:pt idx="48">
                  <c:v>1982</c:v>
                </c:pt>
                <c:pt idx="49">
                  <c:v>1982.25</c:v>
                </c:pt>
                <c:pt idx="50">
                  <c:v>1982.5</c:v>
                </c:pt>
                <c:pt idx="51">
                  <c:v>1982.75</c:v>
                </c:pt>
                <c:pt idx="52">
                  <c:v>1983</c:v>
                </c:pt>
                <c:pt idx="53">
                  <c:v>1983.25</c:v>
                </c:pt>
                <c:pt idx="54">
                  <c:v>1983.5</c:v>
                </c:pt>
                <c:pt idx="55">
                  <c:v>1983.75</c:v>
                </c:pt>
                <c:pt idx="56">
                  <c:v>1984</c:v>
                </c:pt>
                <c:pt idx="57">
                  <c:v>1984.25</c:v>
                </c:pt>
                <c:pt idx="58">
                  <c:v>1984.5</c:v>
                </c:pt>
                <c:pt idx="59">
                  <c:v>1984.75</c:v>
                </c:pt>
                <c:pt idx="60">
                  <c:v>1985</c:v>
                </c:pt>
                <c:pt idx="61">
                  <c:v>1985.25</c:v>
                </c:pt>
                <c:pt idx="62">
                  <c:v>1985.5</c:v>
                </c:pt>
                <c:pt idx="63">
                  <c:v>1985.75</c:v>
                </c:pt>
                <c:pt idx="64">
                  <c:v>1986</c:v>
                </c:pt>
                <c:pt idx="65">
                  <c:v>1986.25</c:v>
                </c:pt>
                <c:pt idx="66">
                  <c:v>1986.5</c:v>
                </c:pt>
                <c:pt idx="67">
                  <c:v>1986.75</c:v>
                </c:pt>
                <c:pt idx="68">
                  <c:v>1987</c:v>
                </c:pt>
                <c:pt idx="69">
                  <c:v>1987.25</c:v>
                </c:pt>
                <c:pt idx="70">
                  <c:v>1987.5</c:v>
                </c:pt>
                <c:pt idx="71">
                  <c:v>1987.75</c:v>
                </c:pt>
                <c:pt idx="72">
                  <c:v>1988</c:v>
                </c:pt>
                <c:pt idx="73">
                  <c:v>1988.25</c:v>
                </c:pt>
                <c:pt idx="74">
                  <c:v>1988.5</c:v>
                </c:pt>
                <c:pt idx="75">
                  <c:v>1988.75</c:v>
                </c:pt>
                <c:pt idx="76">
                  <c:v>1989</c:v>
                </c:pt>
                <c:pt idx="77">
                  <c:v>1989.25</c:v>
                </c:pt>
                <c:pt idx="78">
                  <c:v>1989.5</c:v>
                </c:pt>
                <c:pt idx="79">
                  <c:v>1989.75</c:v>
                </c:pt>
                <c:pt idx="80">
                  <c:v>1990</c:v>
                </c:pt>
                <c:pt idx="81">
                  <c:v>1990.25</c:v>
                </c:pt>
                <c:pt idx="82">
                  <c:v>1990.5</c:v>
                </c:pt>
                <c:pt idx="83">
                  <c:v>1990.75</c:v>
                </c:pt>
                <c:pt idx="84">
                  <c:v>1991</c:v>
                </c:pt>
                <c:pt idx="85">
                  <c:v>1991.25</c:v>
                </c:pt>
                <c:pt idx="86">
                  <c:v>1991.5</c:v>
                </c:pt>
                <c:pt idx="87">
                  <c:v>1991.75</c:v>
                </c:pt>
                <c:pt idx="88">
                  <c:v>1992</c:v>
                </c:pt>
                <c:pt idx="89">
                  <c:v>1992.25</c:v>
                </c:pt>
                <c:pt idx="90">
                  <c:v>1992.5</c:v>
                </c:pt>
                <c:pt idx="91">
                  <c:v>1992.75</c:v>
                </c:pt>
                <c:pt idx="92">
                  <c:v>1993</c:v>
                </c:pt>
                <c:pt idx="93">
                  <c:v>1993.25</c:v>
                </c:pt>
                <c:pt idx="94">
                  <c:v>1993.5</c:v>
                </c:pt>
                <c:pt idx="95">
                  <c:v>1993.75</c:v>
                </c:pt>
                <c:pt idx="96">
                  <c:v>1994</c:v>
                </c:pt>
                <c:pt idx="97">
                  <c:v>1994.25</c:v>
                </c:pt>
                <c:pt idx="98">
                  <c:v>1994.5</c:v>
                </c:pt>
                <c:pt idx="99">
                  <c:v>1994.75</c:v>
                </c:pt>
                <c:pt idx="100">
                  <c:v>1995</c:v>
                </c:pt>
                <c:pt idx="101">
                  <c:v>1995.25</c:v>
                </c:pt>
                <c:pt idx="102">
                  <c:v>1995.5</c:v>
                </c:pt>
                <c:pt idx="103">
                  <c:v>1995.75</c:v>
                </c:pt>
                <c:pt idx="104">
                  <c:v>1996</c:v>
                </c:pt>
                <c:pt idx="105">
                  <c:v>1996.25</c:v>
                </c:pt>
                <c:pt idx="106">
                  <c:v>1996.5</c:v>
                </c:pt>
                <c:pt idx="107">
                  <c:v>1996.75</c:v>
                </c:pt>
                <c:pt idx="108">
                  <c:v>1997</c:v>
                </c:pt>
                <c:pt idx="109">
                  <c:v>1997.25</c:v>
                </c:pt>
                <c:pt idx="110">
                  <c:v>1997.5</c:v>
                </c:pt>
                <c:pt idx="111">
                  <c:v>1997.75</c:v>
                </c:pt>
                <c:pt idx="112">
                  <c:v>1998</c:v>
                </c:pt>
                <c:pt idx="113">
                  <c:v>1998.25</c:v>
                </c:pt>
                <c:pt idx="114">
                  <c:v>1998.5</c:v>
                </c:pt>
                <c:pt idx="115">
                  <c:v>1998.75</c:v>
                </c:pt>
                <c:pt idx="116">
                  <c:v>1999</c:v>
                </c:pt>
                <c:pt idx="117">
                  <c:v>1999.25</c:v>
                </c:pt>
                <c:pt idx="118">
                  <c:v>1999.5</c:v>
                </c:pt>
                <c:pt idx="119">
                  <c:v>1999.75</c:v>
                </c:pt>
                <c:pt idx="120">
                  <c:v>2000</c:v>
                </c:pt>
                <c:pt idx="121">
                  <c:v>2000.25</c:v>
                </c:pt>
                <c:pt idx="122">
                  <c:v>2000.5</c:v>
                </c:pt>
                <c:pt idx="123">
                  <c:v>2000.75</c:v>
                </c:pt>
                <c:pt idx="124">
                  <c:v>2001</c:v>
                </c:pt>
                <c:pt idx="125">
                  <c:v>2001.25</c:v>
                </c:pt>
                <c:pt idx="126">
                  <c:v>2001.5</c:v>
                </c:pt>
                <c:pt idx="127">
                  <c:v>2001.75</c:v>
                </c:pt>
                <c:pt idx="128">
                  <c:v>2002</c:v>
                </c:pt>
                <c:pt idx="129">
                  <c:v>2002.25</c:v>
                </c:pt>
                <c:pt idx="130">
                  <c:v>2002.5</c:v>
                </c:pt>
                <c:pt idx="131">
                  <c:v>2002.75</c:v>
                </c:pt>
                <c:pt idx="132">
                  <c:v>2003</c:v>
                </c:pt>
                <c:pt idx="133">
                  <c:v>2003.25</c:v>
                </c:pt>
                <c:pt idx="134">
                  <c:v>2003.5</c:v>
                </c:pt>
                <c:pt idx="135">
                  <c:v>2003.75</c:v>
                </c:pt>
                <c:pt idx="136">
                  <c:v>2004</c:v>
                </c:pt>
                <c:pt idx="137">
                  <c:v>2004.25</c:v>
                </c:pt>
                <c:pt idx="138">
                  <c:v>2004.5</c:v>
                </c:pt>
                <c:pt idx="139">
                  <c:v>2004.75</c:v>
                </c:pt>
                <c:pt idx="140">
                  <c:v>2005</c:v>
                </c:pt>
                <c:pt idx="141">
                  <c:v>2005.25</c:v>
                </c:pt>
                <c:pt idx="142">
                  <c:v>2005.5</c:v>
                </c:pt>
                <c:pt idx="143">
                  <c:v>2005.75</c:v>
                </c:pt>
                <c:pt idx="144">
                  <c:v>2006</c:v>
                </c:pt>
                <c:pt idx="145">
                  <c:v>2006.25</c:v>
                </c:pt>
                <c:pt idx="146">
                  <c:v>2006.5</c:v>
                </c:pt>
                <c:pt idx="147">
                  <c:v>2006.75</c:v>
                </c:pt>
                <c:pt idx="148">
                  <c:v>2007</c:v>
                </c:pt>
                <c:pt idx="149">
                  <c:v>2007.25</c:v>
                </c:pt>
                <c:pt idx="150">
                  <c:v>2007.5</c:v>
                </c:pt>
                <c:pt idx="151">
                  <c:v>2007.75</c:v>
                </c:pt>
                <c:pt idx="152">
                  <c:v>2008</c:v>
                </c:pt>
                <c:pt idx="153">
                  <c:v>2008.25</c:v>
                </c:pt>
                <c:pt idx="154">
                  <c:v>2008.5</c:v>
                </c:pt>
                <c:pt idx="155">
                  <c:v>2008.75</c:v>
                </c:pt>
                <c:pt idx="156">
                  <c:v>2009</c:v>
                </c:pt>
                <c:pt idx="157">
                  <c:v>2009.25</c:v>
                </c:pt>
                <c:pt idx="158">
                  <c:v>2009.5</c:v>
                </c:pt>
                <c:pt idx="159">
                  <c:v>2009.75</c:v>
                </c:pt>
                <c:pt idx="160">
                  <c:v>2010</c:v>
                </c:pt>
                <c:pt idx="161">
                  <c:v>2010.25</c:v>
                </c:pt>
                <c:pt idx="162">
                  <c:v>2010.5</c:v>
                </c:pt>
                <c:pt idx="163">
                  <c:v>2010.75</c:v>
                </c:pt>
                <c:pt idx="164">
                  <c:v>2011</c:v>
                </c:pt>
                <c:pt idx="165">
                  <c:v>2011.25</c:v>
                </c:pt>
                <c:pt idx="166">
                  <c:v>2011.5</c:v>
                </c:pt>
                <c:pt idx="167">
                  <c:v>2011.75</c:v>
                </c:pt>
                <c:pt idx="168">
                  <c:v>2012</c:v>
                </c:pt>
              </c:numCache>
            </c:numRef>
          </c:cat>
          <c:val>
            <c:numRef>
              <c:f>Sheet1!$L$8:$L$176</c:f>
              <c:numCache>
                <c:formatCode>General</c:formatCode>
                <c:ptCount val="169"/>
                <c:pt idx="12">
                  <c:v>-1.04861059096697E-3</c:v>
                </c:pt>
                <c:pt idx="13">
                  <c:v>1.822821728035E-3</c:v>
                </c:pt>
                <c:pt idx="14">
                  <c:v>4.6019989933127198E-3</c:v>
                </c:pt>
                <c:pt idx="15">
                  <c:v>6.2857941053219698E-3</c:v>
                </c:pt>
                <c:pt idx="16">
                  <c:v>4.4244728655374998E-3</c:v>
                </c:pt>
                <c:pt idx="17">
                  <c:v>-1.8184267241379299E-3</c:v>
                </c:pt>
                <c:pt idx="18">
                  <c:v>-4.6244302041355597E-3</c:v>
                </c:pt>
                <c:pt idx="19">
                  <c:v>0</c:v>
                </c:pt>
                <c:pt idx="20">
                  <c:v>1.05135720657576E-2</c:v>
                </c:pt>
                <c:pt idx="21">
                  <c:v>1.34579439252336E-2</c:v>
                </c:pt>
                <c:pt idx="22">
                  <c:v>7.2184793070259896E-3</c:v>
                </c:pt>
                <c:pt idx="23">
                  <c:v>8.0518116576229707E-3</c:v>
                </c:pt>
                <c:pt idx="24">
                  <c:v>2.6525198938992002E-3</c:v>
                </c:pt>
                <c:pt idx="25">
                  <c:v>-2.77131138454717E-4</c:v>
                </c:pt>
                <c:pt idx="26">
                  <c:v>-2.2310496816673E-3</c:v>
                </c:pt>
                <c:pt idx="27">
                  <c:v>-3.50225524011674E-3</c:v>
                </c:pt>
                <c:pt idx="28">
                  <c:v>-1.08847046685582E-2</c:v>
                </c:pt>
                <c:pt idx="29">
                  <c:v>-1.05226411330541E-2</c:v>
                </c:pt>
                <c:pt idx="30">
                  <c:v>-9.9709583736689294E-3</c:v>
                </c:pt>
                <c:pt idx="31">
                  <c:v>-1.40231191965132E-2</c:v>
                </c:pt>
                <c:pt idx="32">
                  <c:v>-1.8007538039179202E-2</c:v>
                </c:pt>
                <c:pt idx="33">
                  <c:v>-9.9353760935508E-3</c:v>
                </c:pt>
                <c:pt idx="34">
                  <c:v>-1.01918465227818E-2</c:v>
                </c:pt>
                <c:pt idx="35">
                  <c:v>-6.7880794701986802E-3</c:v>
                </c:pt>
                <c:pt idx="36">
                  <c:v>-7.3884626314293803E-3</c:v>
                </c:pt>
                <c:pt idx="37">
                  <c:v>-8.7872070930968896E-3</c:v>
                </c:pt>
                <c:pt idx="38">
                  <c:v>-8.8471746740008492E-3</c:v>
                </c:pt>
                <c:pt idx="39">
                  <c:v>-1.0077461081446901E-2</c:v>
                </c:pt>
                <c:pt idx="40">
                  <c:v>-1.31419551411475E-2</c:v>
                </c:pt>
                <c:pt idx="41">
                  <c:v>-5.5718475073313796E-3</c:v>
                </c:pt>
                <c:pt idx="42">
                  <c:v>1.9747235387045799E-3</c:v>
                </c:pt>
                <c:pt idx="43">
                  <c:v>-2.2982197372483099E-3</c:v>
                </c:pt>
                <c:pt idx="44">
                  <c:v>-4.6863734679163703E-3</c:v>
                </c:pt>
                <c:pt idx="45">
                  <c:v>-4.3770061278085798E-3</c:v>
                </c:pt>
                <c:pt idx="46">
                  <c:v>-2.3921938936103202E-3</c:v>
                </c:pt>
                <c:pt idx="47">
                  <c:v>-4.6326728644317198E-3</c:v>
                </c:pt>
                <c:pt idx="48">
                  <c:v>-5.1179000910546698E-3</c:v>
                </c:pt>
                <c:pt idx="49">
                  <c:v>-1.35764756703385E-3</c:v>
                </c:pt>
                <c:pt idx="50">
                  <c:v>-9.0703640361593004E-3</c:v>
                </c:pt>
                <c:pt idx="51">
                  <c:v>-8.9358490566037799E-3</c:v>
                </c:pt>
                <c:pt idx="52">
                  <c:v>-7.2759538598047898E-3</c:v>
                </c:pt>
                <c:pt idx="53">
                  <c:v>-1.3037734765378201E-2</c:v>
                </c:pt>
                <c:pt idx="54">
                  <c:v>-1.81762426472638E-2</c:v>
                </c:pt>
                <c:pt idx="55">
                  <c:v>-1.9359561834006701E-2</c:v>
                </c:pt>
                <c:pt idx="56">
                  <c:v>-2.49514104113043E-2</c:v>
                </c:pt>
                <c:pt idx="57">
                  <c:v>-2.67004582341346E-2</c:v>
                </c:pt>
                <c:pt idx="58">
                  <c:v>-2.6131790744466799E-2</c:v>
                </c:pt>
                <c:pt idx="59">
                  <c:v>-2.6722855726326201E-2</c:v>
                </c:pt>
                <c:pt idx="60">
                  <c:v>-2.23209948508695E-2</c:v>
                </c:pt>
                <c:pt idx="61">
                  <c:v>-2.7636084967789801E-2</c:v>
                </c:pt>
                <c:pt idx="62">
                  <c:v>-2.7851490031233099E-2</c:v>
                </c:pt>
                <c:pt idx="63">
                  <c:v>-3.1236251649802E-2</c:v>
                </c:pt>
                <c:pt idx="64">
                  <c:v>-2.9070828769624E-2</c:v>
                </c:pt>
                <c:pt idx="65">
                  <c:v>-2.9345270392475999E-2</c:v>
                </c:pt>
                <c:pt idx="66">
                  <c:v>-3.10155188920802E-2</c:v>
                </c:pt>
                <c:pt idx="67">
                  <c:v>-2.94059384148086E-2</c:v>
                </c:pt>
                <c:pt idx="68">
                  <c:v>-3.0578386935872101E-2</c:v>
                </c:pt>
                <c:pt idx="69">
                  <c:v>-3.1429363944779902E-2</c:v>
                </c:pt>
                <c:pt idx="70">
                  <c:v>-3.05803337181236E-2</c:v>
                </c:pt>
                <c:pt idx="71">
                  <c:v>-2.98376031619258E-2</c:v>
                </c:pt>
                <c:pt idx="72">
                  <c:v>-2.5138422988319899E-2</c:v>
                </c:pt>
                <c:pt idx="73">
                  <c:v>-2.1188701994347001E-2</c:v>
                </c:pt>
                <c:pt idx="74">
                  <c:v>-1.9483549817220201E-2</c:v>
                </c:pt>
                <c:pt idx="75">
                  <c:v>-2.0700818891639699E-2</c:v>
                </c:pt>
                <c:pt idx="76">
                  <c:v>-1.90474413745499E-2</c:v>
                </c:pt>
                <c:pt idx="77">
                  <c:v>-1.6411177937509201E-2</c:v>
                </c:pt>
                <c:pt idx="78">
                  <c:v>-1.37902365847928E-2</c:v>
                </c:pt>
                <c:pt idx="79">
                  <c:v>-1.4977515810595299E-2</c:v>
                </c:pt>
                <c:pt idx="80">
                  <c:v>-1.5626916136717999E-2</c:v>
                </c:pt>
                <c:pt idx="81">
                  <c:v>-1.1798392382792299E-2</c:v>
                </c:pt>
                <c:pt idx="82">
                  <c:v>-1.27166444467234E-2</c:v>
                </c:pt>
                <c:pt idx="83">
                  <c:v>-1.34279849469723E-2</c:v>
                </c:pt>
                <c:pt idx="84">
                  <c:v>-7.7548382708071103E-3</c:v>
                </c:pt>
                <c:pt idx="85">
                  <c:v>-3.6229453203622899E-3</c:v>
                </c:pt>
                <c:pt idx="86">
                  <c:v>-3.23184778825596E-3</c:v>
                </c:pt>
                <c:pt idx="87">
                  <c:v>-3.4796881411571601E-3</c:v>
                </c:pt>
                <c:pt idx="88">
                  <c:v>-2.9883534979889201E-3</c:v>
                </c:pt>
                <c:pt idx="89">
                  <c:v>-4.9402719532342099E-3</c:v>
                </c:pt>
                <c:pt idx="90">
                  <c:v>-5.7123182622032297E-3</c:v>
                </c:pt>
                <c:pt idx="91">
                  <c:v>-6.9760995441665603E-3</c:v>
                </c:pt>
                <c:pt idx="92">
                  <c:v>-8.2970433188173306E-3</c:v>
                </c:pt>
                <c:pt idx="93">
                  <c:v>-9.3617406797831693E-3</c:v>
                </c:pt>
                <c:pt idx="94">
                  <c:v>-1.01520565764095E-2</c:v>
                </c:pt>
                <c:pt idx="95">
                  <c:v>-1.0772256303384299E-2</c:v>
                </c:pt>
                <c:pt idx="96">
                  <c:v>-1.1668088428784199E-2</c:v>
                </c:pt>
                <c:pt idx="97">
                  <c:v>-1.2960833581761101E-2</c:v>
                </c:pt>
                <c:pt idx="98">
                  <c:v>-1.3558989315460301E-2</c:v>
                </c:pt>
                <c:pt idx="99">
                  <c:v>-1.41138489556028E-2</c:v>
                </c:pt>
                <c:pt idx="100">
                  <c:v>-1.45326162814565E-2</c:v>
                </c:pt>
                <c:pt idx="101">
                  <c:v>-1.5035754098806401E-2</c:v>
                </c:pt>
                <c:pt idx="102">
                  <c:v>-1.01174102650117E-2</c:v>
                </c:pt>
                <c:pt idx="103">
                  <c:v>-9.3602916804772906E-3</c:v>
                </c:pt>
                <c:pt idx="104">
                  <c:v>-1.1665051975596301E-2</c:v>
                </c:pt>
                <c:pt idx="105">
                  <c:v>-1.2025641025641E-2</c:v>
                </c:pt>
                <c:pt idx="106">
                  <c:v>-1.44437264814322E-2</c:v>
                </c:pt>
                <c:pt idx="107">
                  <c:v>-1.1005858157796301E-2</c:v>
                </c:pt>
                <c:pt idx="108">
                  <c:v>-1.32849944697063E-2</c:v>
                </c:pt>
                <c:pt idx="109">
                  <c:v>-1.0233423545331501E-2</c:v>
                </c:pt>
                <c:pt idx="110">
                  <c:v>-1.14388993923828E-2</c:v>
                </c:pt>
                <c:pt idx="111">
                  <c:v>-1.36966975087294E-2</c:v>
                </c:pt>
                <c:pt idx="112">
                  <c:v>-1.56384438295003E-2</c:v>
                </c:pt>
                <c:pt idx="113">
                  <c:v>-1.8600694364610398E-2</c:v>
                </c:pt>
                <c:pt idx="114">
                  <c:v>-1.9655936341441398E-2</c:v>
                </c:pt>
                <c:pt idx="115">
                  <c:v>-1.9617834394904499E-2</c:v>
                </c:pt>
                <c:pt idx="116">
                  <c:v>-2.3172944494239602E-2</c:v>
                </c:pt>
                <c:pt idx="117">
                  <c:v>-2.7116702332317399E-2</c:v>
                </c:pt>
                <c:pt idx="118">
                  <c:v>-3.0079424992823001E-2</c:v>
                </c:pt>
                <c:pt idx="119">
                  <c:v>-3.1485162942223401E-2</c:v>
                </c:pt>
                <c:pt idx="120">
                  <c:v>-3.6860806426695501E-2</c:v>
                </c:pt>
                <c:pt idx="121">
                  <c:v>-3.6626428521172802E-2</c:v>
                </c:pt>
                <c:pt idx="122">
                  <c:v>-3.9520838532567999E-2</c:v>
                </c:pt>
                <c:pt idx="123">
                  <c:v>-4.0474639183399497E-2</c:v>
                </c:pt>
                <c:pt idx="124">
                  <c:v>-3.8897797365495701E-2</c:v>
                </c:pt>
                <c:pt idx="125">
                  <c:v>-3.53159309990001E-2</c:v>
                </c:pt>
                <c:pt idx="126">
                  <c:v>-3.5613088537825598E-2</c:v>
                </c:pt>
                <c:pt idx="127">
                  <c:v>-3.4493063789995303E-2</c:v>
                </c:pt>
                <c:pt idx="128">
                  <c:v>-3.5709183041709898E-2</c:v>
                </c:pt>
                <c:pt idx="129">
                  <c:v>-3.9436327450740001E-2</c:v>
                </c:pt>
                <c:pt idx="130">
                  <c:v>-4.0722502032387399E-2</c:v>
                </c:pt>
                <c:pt idx="131">
                  <c:v>-4.4571789465863002E-2</c:v>
                </c:pt>
                <c:pt idx="132">
                  <c:v>-4.6255304296709897E-2</c:v>
                </c:pt>
                <c:pt idx="133">
                  <c:v>-4.5797159359221198E-2</c:v>
                </c:pt>
                <c:pt idx="134">
                  <c:v>-4.4379881120558698E-2</c:v>
                </c:pt>
                <c:pt idx="135">
                  <c:v>-4.4599992991554802E-2</c:v>
                </c:pt>
                <c:pt idx="136">
                  <c:v>-4.7135868299122502E-2</c:v>
                </c:pt>
                <c:pt idx="137">
                  <c:v>-5.1526409303828097E-2</c:v>
                </c:pt>
                <c:pt idx="138">
                  <c:v>-5.3274465286562801E-2</c:v>
                </c:pt>
                <c:pt idx="139">
                  <c:v>-5.6623693695922898E-2</c:v>
                </c:pt>
                <c:pt idx="140">
                  <c:v>-5.4797844974032901E-2</c:v>
                </c:pt>
                <c:pt idx="141">
                  <c:v>-5.5216000000000001E-2</c:v>
                </c:pt>
                <c:pt idx="142">
                  <c:v>-5.7665414892446899E-2</c:v>
                </c:pt>
                <c:pt idx="143">
                  <c:v>-6.11794068860744E-2</c:v>
                </c:pt>
                <c:pt idx="144">
                  <c:v>-5.89450970261522E-2</c:v>
                </c:pt>
                <c:pt idx="145">
                  <c:v>-5.8617895937106201E-2</c:v>
                </c:pt>
                <c:pt idx="146">
                  <c:v>-5.9980048835685799E-2</c:v>
                </c:pt>
                <c:pt idx="147">
                  <c:v>-5.2583148069080203E-2</c:v>
                </c:pt>
                <c:pt idx="148">
                  <c:v>-5.2687429588981399E-2</c:v>
                </c:pt>
                <c:pt idx="149">
                  <c:v>-5.2207944593898499E-2</c:v>
                </c:pt>
                <c:pt idx="150">
                  <c:v>-4.9793999801786802E-2</c:v>
                </c:pt>
                <c:pt idx="151">
                  <c:v>-4.8711868212050598E-2</c:v>
                </c:pt>
                <c:pt idx="152">
                  <c:v>-5.2004007314048702E-2</c:v>
                </c:pt>
                <c:pt idx="153">
                  <c:v>-5.1756789566785803E-2</c:v>
                </c:pt>
                <c:pt idx="154">
                  <c:v>-5.25803919389237E-2</c:v>
                </c:pt>
                <c:pt idx="155">
                  <c:v>-4.2161102707769599E-2</c:v>
                </c:pt>
                <c:pt idx="156">
                  <c:v>-2.7602438515298301E-2</c:v>
                </c:pt>
                <c:pt idx="157">
                  <c:v>-2.44187641203687E-2</c:v>
                </c:pt>
                <c:pt idx="158">
                  <c:v>-2.9215904601127801E-2</c:v>
                </c:pt>
                <c:pt idx="159">
                  <c:v>-3.10632196146911E-2</c:v>
                </c:pt>
                <c:pt idx="160">
                  <c:v>-3.4724994572030897E-2</c:v>
                </c:pt>
                <c:pt idx="161">
                  <c:v>-3.6716017639171102E-2</c:v>
                </c:pt>
                <c:pt idx="162">
                  <c:v>-3.6992913628427597E-2</c:v>
                </c:pt>
                <c:pt idx="163">
                  <c:v>-3.3900372754998298E-2</c:v>
                </c:pt>
                <c:pt idx="164">
                  <c:v>-3.8425321836451899E-2</c:v>
                </c:pt>
                <c:pt idx="165">
                  <c:v>-3.97727272727273E-2</c:v>
                </c:pt>
                <c:pt idx="166">
                  <c:v>-3.7051679944122701E-2</c:v>
                </c:pt>
                <c:pt idx="167">
                  <c:v>-3.8141180463986797E-2</c:v>
                </c:pt>
                <c:pt idx="168">
                  <c:v>-4.0202305035636203E-2</c:v>
                </c:pt>
              </c:numCache>
            </c:numRef>
          </c:val>
          <c:smooth val="0"/>
          <c:extLst>
            <c:ext xmlns:c16="http://schemas.microsoft.com/office/drawing/2014/chart" uri="{C3380CC4-5D6E-409C-BE32-E72D297353CC}">
              <c16:uniqueId val="{00000000-55BE-4D27-AEBA-5BF88EBC4259}"/>
            </c:ext>
          </c:extLst>
        </c:ser>
        <c:dLbls>
          <c:showLegendKey val="0"/>
          <c:showVal val="0"/>
          <c:showCatName val="0"/>
          <c:showSerName val="0"/>
          <c:showPercent val="0"/>
          <c:showBubbleSize val="0"/>
        </c:dLbls>
        <c:marker val="1"/>
        <c:smooth val="0"/>
        <c:axId val="338344024"/>
        <c:axId val="338341280"/>
      </c:lineChart>
      <c:lineChart>
        <c:grouping val="standard"/>
        <c:varyColors val="0"/>
        <c:ser>
          <c:idx val="0"/>
          <c:order val="0"/>
          <c:tx>
            <c:strRef>
              <c:f>Sheet1!$K$7</c:f>
              <c:strCache>
                <c:ptCount val="1"/>
                <c:pt idx="0">
                  <c:v>Var 2 RTWDI</c:v>
                </c:pt>
              </c:strCache>
            </c:strRef>
          </c:tx>
          <c:spPr>
            <a:ln w="38100">
              <a:solidFill>
                <a:srgbClr val="CC3300"/>
              </a:solidFill>
            </a:ln>
          </c:spPr>
          <c:marker>
            <c:symbol val="none"/>
          </c:marker>
          <c:cat>
            <c:numRef>
              <c:f>Sheet1!$J$8:$J$176</c:f>
              <c:numCache>
                <c:formatCode>0.00</c:formatCode>
                <c:ptCount val="169"/>
                <c:pt idx="0">
                  <c:v>1970</c:v>
                </c:pt>
                <c:pt idx="1">
                  <c:v>1970.25</c:v>
                </c:pt>
                <c:pt idx="2">
                  <c:v>1970.5</c:v>
                </c:pt>
                <c:pt idx="3">
                  <c:v>1970.75</c:v>
                </c:pt>
                <c:pt idx="4">
                  <c:v>1971</c:v>
                </c:pt>
                <c:pt idx="5">
                  <c:v>1971.25</c:v>
                </c:pt>
                <c:pt idx="6">
                  <c:v>1971.5</c:v>
                </c:pt>
                <c:pt idx="7">
                  <c:v>1971.75</c:v>
                </c:pt>
                <c:pt idx="8">
                  <c:v>1972</c:v>
                </c:pt>
                <c:pt idx="9">
                  <c:v>1972.25</c:v>
                </c:pt>
                <c:pt idx="10">
                  <c:v>1972.5</c:v>
                </c:pt>
                <c:pt idx="11">
                  <c:v>1972.75</c:v>
                </c:pt>
                <c:pt idx="12">
                  <c:v>1973</c:v>
                </c:pt>
                <c:pt idx="13">
                  <c:v>1973.25</c:v>
                </c:pt>
                <c:pt idx="14">
                  <c:v>1973.5</c:v>
                </c:pt>
                <c:pt idx="15">
                  <c:v>1973.75</c:v>
                </c:pt>
                <c:pt idx="16">
                  <c:v>1974</c:v>
                </c:pt>
                <c:pt idx="17">
                  <c:v>1974.25</c:v>
                </c:pt>
                <c:pt idx="18">
                  <c:v>1974.5</c:v>
                </c:pt>
                <c:pt idx="19">
                  <c:v>1974.75</c:v>
                </c:pt>
                <c:pt idx="20">
                  <c:v>1975</c:v>
                </c:pt>
                <c:pt idx="21">
                  <c:v>1975.25</c:v>
                </c:pt>
                <c:pt idx="22">
                  <c:v>1975.5</c:v>
                </c:pt>
                <c:pt idx="23">
                  <c:v>1975.75</c:v>
                </c:pt>
                <c:pt idx="24">
                  <c:v>1976</c:v>
                </c:pt>
                <c:pt idx="25">
                  <c:v>1976.25</c:v>
                </c:pt>
                <c:pt idx="26">
                  <c:v>1976.5</c:v>
                </c:pt>
                <c:pt idx="27">
                  <c:v>1976.75</c:v>
                </c:pt>
                <c:pt idx="28">
                  <c:v>1977</c:v>
                </c:pt>
                <c:pt idx="29">
                  <c:v>1977.25</c:v>
                </c:pt>
                <c:pt idx="30">
                  <c:v>1977.5</c:v>
                </c:pt>
                <c:pt idx="31">
                  <c:v>1977.75</c:v>
                </c:pt>
                <c:pt idx="32">
                  <c:v>1978</c:v>
                </c:pt>
                <c:pt idx="33">
                  <c:v>1978.25</c:v>
                </c:pt>
                <c:pt idx="34">
                  <c:v>1978.5</c:v>
                </c:pt>
                <c:pt idx="35">
                  <c:v>1978.75</c:v>
                </c:pt>
                <c:pt idx="36">
                  <c:v>1979</c:v>
                </c:pt>
                <c:pt idx="37">
                  <c:v>1979.25</c:v>
                </c:pt>
                <c:pt idx="38">
                  <c:v>1979.5</c:v>
                </c:pt>
                <c:pt idx="39">
                  <c:v>1979.75</c:v>
                </c:pt>
                <c:pt idx="40">
                  <c:v>1980</c:v>
                </c:pt>
                <c:pt idx="41">
                  <c:v>1980.25</c:v>
                </c:pt>
                <c:pt idx="42">
                  <c:v>1980.5</c:v>
                </c:pt>
                <c:pt idx="43">
                  <c:v>1980.75</c:v>
                </c:pt>
                <c:pt idx="44">
                  <c:v>1981</c:v>
                </c:pt>
                <c:pt idx="45">
                  <c:v>1981.25</c:v>
                </c:pt>
                <c:pt idx="46">
                  <c:v>1981.5</c:v>
                </c:pt>
                <c:pt idx="47">
                  <c:v>1981.75</c:v>
                </c:pt>
                <c:pt idx="48">
                  <c:v>1982</c:v>
                </c:pt>
                <c:pt idx="49">
                  <c:v>1982.25</c:v>
                </c:pt>
                <c:pt idx="50">
                  <c:v>1982.5</c:v>
                </c:pt>
                <c:pt idx="51">
                  <c:v>1982.75</c:v>
                </c:pt>
                <c:pt idx="52">
                  <c:v>1983</c:v>
                </c:pt>
                <c:pt idx="53">
                  <c:v>1983.25</c:v>
                </c:pt>
                <c:pt idx="54">
                  <c:v>1983.5</c:v>
                </c:pt>
                <c:pt idx="55">
                  <c:v>1983.75</c:v>
                </c:pt>
                <c:pt idx="56">
                  <c:v>1984</c:v>
                </c:pt>
                <c:pt idx="57">
                  <c:v>1984.25</c:v>
                </c:pt>
                <c:pt idx="58">
                  <c:v>1984.5</c:v>
                </c:pt>
                <c:pt idx="59">
                  <c:v>1984.75</c:v>
                </c:pt>
                <c:pt idx="60">
                  <c:v>1985</c:v>
                </c:pt>
                <c:pt idx="61">
                  <c:v>1985.25</c:v>
                </c:pt>
                <c:pt idx="62">
                  <c:v>1985.5</c:v>
                </c:pt>
                <c:pt idx="63">
                  <c:v>1985.75</c:v>
                </c:pt>
                <c:pt idx="64">
                  <c:v>1986</c:v>
                </c:pt>
                <c:pt idx="65">
                  <c:v>1986.25</c:v>
                </c:pt>
                <c:pt idx="66">
                  <c:v>1986.5</c:v>
                </c:pt>
                <c:pt idx="67">
                  <c:v>1986.75</c:v>
                </c:pt>
                <c:pt idx="68">
                  <c:v>1987</c:v>
                </c:pt>
                <c:pt idx="69">
                  <c:v>1987.25</c:v>
                </c:pt>
                <c:pt idx="70">
                  <c:v>1987.5</c:v>
                </c:pt>
                <c:pt idx="71">
                  <c:v>1987.75</c:v>
                </c:pt>
                <c:pt idx="72">
                  <c:v>1988</c:v>
                </c:pt>
                <c:pt idx="73">
                  <c:v>1988.25</c:v>
                </c:pt>
                <c:pt idx="74">
                  <c:v>1988.5</c:v>
                </c:pt>
                <c:pt idx="75">
                  <c:v>1988.75</c:v>
                </c:pt>
                <c:pt idx="76">
                  <c:v>1989</c:v>
                </c:pt>
                <c:pt idx="77">
                  <c:v>1989.25</c:v>
                </c:pt>
                <c:pt idx="78">
                  <c:v>1989.5</c:v>
                </c:pt>
                <c:pt idx="79">
                  <c:v>1989.75</c:v>
                </c:pt>
                <c:pt idx="80">
                  <c:v>1990</c:v>
                </c:pt>
                <c:pt idx="81">
                  <c:v>1990.25</c:v>
                </c:pt>
                <c:pt idx="82">
                  <c:v>1990.5</c:v>
                </c:pt>
                <c:pt idx="83">
                  <c:v>1990.75</c:v>
                </c:pt>
                <c:pt idx="84">
                  <c:v>1991</c:v>
                </c:pt>
                <c:pt idx="85">
                  <c:v>1991.25</c:v>
                </c:pt>
                <c:pt idx="86">
                  <c:v>1991.5</c:v>
                </c:pt>
                <c:pt idx="87">
                  <c:v>1991.75</c:v>
                </c:pt>
                <c:pt idx="88">
                  <c:v>1992</c:v>
                </c:pt>
                <c:pt idx="89">
                  <c:v>1992.25</c:v>
                </c:pt>
                <c:pt idx="90">
                  <c:v>1992.5</c:v>
                </c:pt>
                <c:pt idx="91">
                  <c:v>1992.75</c:v>
                </c:pt>
                <c:pt idx="92">
                  <c:v>1993</c:v>
                </c:pt>
                <c:pt idx="93">
                  <c:v>1993.25</c:v>
                </c:pt>
                <c:pt idx="94">
                  <c:v>1993.5</c:v>
                </c:pt>
                <c:pt idx="95">
                  <c:v>1993.75</c:v>
                </c:pt>
                <c:pt idx="96">
                  <c:v>1994</c:v>
                </c:pt>
                <c:pt idx="97">
                  <c:v>1994.25</c:v>
                </c:pt>
                <c:pt idx="98">
                  <c:v>1994.5</c:v>
                </c:pt>
                <c:pt idx="99">
                  <c:v>1994.75</c:v>
                </c:pt>
                <c:pt idx="100">
                  <c:v>1995</c:v>
                </c:pt>
                <c:pt idx="101">
                  <c:v>1995.25</c:v>
                </c:pt>
                <c:pt idx="102">
                  <c:v>1995.5</c:v>
                </c:pt>
                <c:pt idx="103">
                  <c:v>1995.75</c:v>
                </c:pt>
                <c:pt idx="104">
                  <c:v>1996</c:v>
                </c:pt>
                <c:pt idx="105">
                  <c:v>1996.25</c:v>
                </c:pt>
                <c:pt idx="106">
                  <c:v>1996.5</c:v>
                </c:pt>
                <c:pt idx="107">
                  <c:v>1996.75</c:v>
                </c:pt>
                <c:pt idx="108">
                  <c:v>1997</c:v>
                </c:pt>
                <c:pt idx="109">
                  <c:v>1997.25</c:v>
                </c:pt>
                <c:pt idx="110">
                  <c:v>1997.5</c:v>
                </c:pt>
                <c:pt idx="111">
                  <c:v>1997.75</c:v>
                </c:pt>
                <c:pt idx="112">
                  <c:v>1998</c:v>
                </c:pt>
                <c:pt idx="113">
                  <c:v>1998.25</c:v>
                </c:pt>
                <c:pt idx="114">
                  <c:v>1998.5</c:v>
                </c:pt>
                <c:pt idx="115">
                  <c:v>1998.75</c:v>
                </c:pt>
                <c:pt idx="116">
                  <c:v>1999</c:v>
                </c:pt>
                <c:pt idx="117">
                  <c:v>1999.25</c:v>
                </c:pt>
                <c:pt idx="118">
                  <c:v>1999.5</c:v>
                </c:pt>
                <c:pt idx="119">
                  <c:v>1999.75</c:v>
                </c:pt>
                <c:pt idx="120">
                  <c:v>2000</c:v>
                </c:pt>
                <c:pt idx="121">
                  <c:v>2000.25</c:v>
                </c:pt>
                <c:pt idx="122">
                  <c:v>2000.5</c:v>
                </c:pt>
                <c:pt idx="123">
                  <c:v>2000.75</c:v>
                </c:pt>
                <c:pt idx="124">
                  <c:v>2001</c:v>
                </c:pt>
                <c:pt idx="125">
                  <c:v>2001.25</c:v>
                </c:pt>
                <c:pt idx="126">
                  <c:v>2001.5</c:v>
                </c:pt>
                <c:pt idx="127">
                  <c:v>2001.75</c:v>
                </c:pt>
                <c:pt idx="128">
                  <c:v>2002</c:v>
                </c:pt>
                <c:pt idx="129">
                  <c:v>2002.25</c:v>
                </c:pt>
                <c:pt idx="130">
                  <c:v>2002.5</c:v>
                </c:pt>
                <c:pt idx="131">
                  <c:v>2002.75</c:v>
                </c:pt>
                <c:pt idx="132">
                  <c:v>2003</c:v>
                </c:pt>
                <c:pt idx="133">
                  <c:v>2003.25</c:v>
                </c:pt>
                <c:pt idx="134">
                  <c:v>2003.5</c:v>
                </c:pt>
                <c:pt idx="135">
                  <c:v>2003.75</c:v>
                </c:pt>
                <c:pt idx="136">
                  <c:v>2004</c:v>
                </c:pt>
                <c:pt idx="137">
                  <c:v>2004.25</c:v>
                </c:pt>
                <c:pt idx="138">
                  <c:v>2004.5</c:v>
                </c:pt>
                <c:pt idx="139">
                  <c:v>2004.75</c:v>
                </c:pt>
                <c:pt idx="140">
                  <c:v>2005</c:v>
                </c:pt>
                <c:pt idx="141">
                  <c:v>2005.25</c:v>
                </c:pt>
                <c:pt idx="142">
                  <c:v>2005.5</c:v>
                </c:pt>
                <c:pt idx="143">
                  <c:v>2005.75</c:v>
                </c:pt>
                <c:pt idx="144">
                  <c:v>2006</c:v>
                </c:pt>
                <c:pt idx="145">
                  <c:v>2006.25</c:v>
                </c:pt>
                <c:pt idx="146">
                  <c:v>2006.5</c:v>
                </c:pt>
                <c:pt idx="147">
                  <c:v>2006.75</c:v>
                </c:pt>
                <c:pt idx="148">
                  <c:v>2007</c:v>
                </c:pt>
                <c:pt idx="149">
                  <c:v>2007.25</c:v>
                </c:pt>
                <c:pt idx="150">
                  <c:v>2007.5</c:v>
                </c:pt>
                <c:pt idx="151">
                  <c:v>2007.75</c:v>
                </c:pt>
                <c:pt idx="152">
                  <c:v>2008</c:v>
                </c:pt>
                <c:pt idx="153">
                  <c:v>2008.25</c:v>
                </c:pt>
                <c:pt idx="154">
                  <c:v>2008.5</c:v>
                </c:pt>
                <c:pt idx="155">
                  <c:v>2008.75</c:v>
                </c:pt>
                <c:pt idx="156">
                  <c:v>2009</c:v>
                </c:pt>
                <c:pt idx="157">
                  <c:v>2009.25</c:v>
                </c:pt>
                <c:pt idx="158">
                  <c:v>2009.5</c:v>
                </c:pt>
                <c:pt idx="159">
                  <c:v>2009.75</c:v>
                </c:pt>
                <c:pt idx="160">
                  <c:v>2010</c:v>
                </c:pt>
                <c:pt idx="161">
                  <c:v>2010.25</c:v>
                </c:pt>
                <c:pt idx="162">
                  <c:v>2010.5</c:v>
                </c:pt>
                <c:pt idx="163">
                  <c:v>2010.75</c:v>
                </c:pt>
                <c:pt idx="164">
                  <c:v>2011</c:v>
                </c:pt>
                <c:pt idx="165">
                  <c:v>2011.25</c:v>
                </c:pt>
                <c:pt idx="166">
                  <c:v>2011.5</c:v>
                </c:pt>
                <c:pt idx="167">
                  <c:v>2011.75</c:v>
                </c:pt>
                <c:pt idx="168">
                  <c:v>2012</c:v>
                </c:pt>
              </c:numCache>
            </c:numRef>
          </c:cat>
          <c:val>
            <c:numRef>
              <c:f>Sheet1!$K$8:$K$176</c:f>
              <c:numCache>
                <c:formatCode>General</c:formatCode>
                <c:ptCount val="169"/>
                <c:pt idx="12" formatCode="0.0">
                  <c:v>103.55419999999999</c:v>
                </c:pt>
                <c:pt idx="13" formatCode="0.0">
                  <c:v>99.040800000000004</c:v>
                </c:pt>
                <c:pt idx="14" formatCode="0.0">
                  <c:v>95.82559999999998</c:v>
                </c:pt>
                <c:pt idx="15" formatCode="0.0">
                  <c:v>97.466300000000004</c:v>
                </c:pt>
                <c:pt idx="16" formatCode="0.0">
                  <c:v>97.567700000000002</c:v>
                </c:pt>
                <c:pt idx="17" formatCode="0.0">
                  <c:v>94.078299999999984</c:v>
                </c:pt>
                <c:pt idx="18" formatCode="0.0">
                  <c:v>95.664100000000005</c:v>
                </c:pt>
                <c:pt idx="19" formatCode="0.0">
                  <c:v>95.229799999999983</c:v>
                </c:pt>
                <c:pt idx="20" formatCode="0.0">
                  <c:v>93.037300000000002</c:v>
                </c:pt>
                <c:pt idx="21" formatCode="0.0">
                  <c:v>92.619299999999996</c:v>
                </c:pt>
                <c:pt idx="22" formatCode="0.0">
                  <c:v>95.881600000000006</c:v>
                </c:pt>
                <c:pt idx="23" formatCode="0.0">
                  <c:v>96.269599999999997</c:v>
                </c:pt>
                <c:pt idx="24" formatCode="0.0">
                  <c:v>94.846100000000007</c:v>
                </c:pt>
                <c:pt idx="25" formatCode="0.0">
                  <c:v>94.5274</c:v>
                </c:pt>
                <c:pt idx="26" formatCode="0.0">
                  <c:v>94.117999999999995</c:v>
                </c:pt>
                <c:pt idx="27" formatCode="0.0">
                  <c:v>94.551699999999997</c:v>
                </c:pt>
                <c:pt idx="28" formatCode="0.0">
                  <c:v>94.088099999999983</c:v>
                </c:pt>
                <c:pt idx="29" formatCode="0.0">
                  <c:v>93.827799999999982</c:v>
                </c:pt>
                <c:pt idx="30" formatCode="0.0">
                  <c:v>92.772799999999975</c:v>
                </c:pt>
                <c:pt idx="31" formatCode="0.0">
                  <c:v>90.845299999999995</c:v>
                </c:pt>
                <c:pt idx="32" formatCode="0.0">
                  <c:v>88.867700000000013</c:v>
                </c:pt>
                <c:pt idx="33" formatCode="0.0">
                  <c:v>89.017600000000002</c:v>
                </c:pt>
                <c:pt idx="34" formatCode="0.0">
                  <c:v>85.896900000000002</c:v>
                </c:pt>
                <c:pt idx="35" formatCode="0.0">
                  <c:v>85.428899999999999</c:v>
                </c:pt>
                <c:pt idx="36" formatCode="0.0">
                  <c:v>86.866699999999994</c:v>
                </c:pt>
                <c:pt idx="37" formatCode="0.0">
                  <c:v>88.984800000000007</c:v>
                </c:pt>
                <c:pt idx="38" formatCode="0.0">
                  <c:v>88.121200000000002</c:v>
                </c:pt>
                <c:pt idx="39" formatCode="0.0">
                  <c:v>89.686499999999981</c:v>
                </c:pt>
                <c:pt idx="40" formatCode="0.0">
                  <c:v>90.343599999999995</c:v>
                </c:pt>
                <c:pt idx="41" formatCode="0.0">
                  <c:v>90.797799999999995</c:v>
                </c:pt>
                <c:pt idx="42" formatCode="0.0">
                  <c:v>88.311899999999994</c:v>
                </c:pt>
                <c:pt idx="43" formatCode="0.0">
                  <c:v>89.5608</c:v>
                </c:pt>
                <c:pt idx="44" formatCode="0.0">
                  <c:v>91.396100000000004</c:v>
                </c:pt>
                <c:pt idx="45" formatCode="0.0">
                  <c:v>96.205500000000001</c:v>
                </c:pt>
                <c:pt idx="46" formatCode="0.0">
                  <c:v>100.7804</c:v>
                </c:pt>
                <c:pt idx="47" formatCode="0.0">
                  <c:v>97.946100000000001</c:v>
                </c:pt>
                <c:pt idx="48" formatCode="0.0">
                  <c:v>100.79040000000001</c:v>
                </c:pt>
                <c:pt idx="49" formatCode="0.0">
                  <c:v>104.3794</c:v>
                </c:pt>
                <c:pt idx="50" formatCode="0.0">
                  <c:v>109.8755</c:v>
                </c:pt>
                <c:pt idx="51" formatCode="0.0">
                  <c:v>109.354</c:v>
                </c:pt>
                <c:pt idx="52" formatCode="0.0">
                  <c:v>107.0455</c:v>
                </c:pt>
                <c:pt idx="53" formatCode="0.0">
                  <c:v>109.711</c:v>
                </c:pt>
                <c:pt idx="54" formatCode="0.0">
                  <c:v>112.58410000000001</c:v>
                </c:pt>
                <c:pt idx="55" formatCode="0.0">
                  <c:v>112.9269</c:v>
                </c:pt>
                <c:pt idx="56" formatCode="0.0">
                  <c:v>113.52849999999999</c:v>
                </c:pt>
                <c:pt idx="57" formatCode="0.0">
                  <c:v>114.99339999999999</c:v>
                </c:pt>
                <c:pt idx="58" formatCode="0.0">
                  <c:v>120.3292</c:v>
                </c:pt>
                <c:pt idx="59" formatCode="0.0">
                  <c:v>122.79430000000001</c:v>
                </c:pt>
                <c:pt idx="60" formatCode="0.0">
                  <c:v>127.077</c:v>
                </c:pt>
                <c:pt idx="61" formatCode="0.0">
                  <c:v>125.29510000000001</c:v>
                </c:pt>
                <c:pt idx="62" formatCode="0.0">
                  <c:v>121.86709999999999</c:v>
                </c:pt>
                <c:pt idx="63" formatCode="0.0">
                  <c:v>116.6878</c:v>
                </c:pt>
                <c:pt idx="64" formatCode="0.0">
                  <c:v>111.86499999999999</c:v>
                </c:pt>
                <c:pt idx="65" formatCode="0.0">
                  <c:v>107.5694</c:v>
                </c:pt>
                <c:pt idx="66" formatCode="0.0">
                  <c:v>104.97069999999999</c:v>
                </c:pt>
                <c:pt idx="67" formatCode="0.0">
                  <c:v>105.17619999999999</c:v>
                </c:pt>
                <c:pt idx="68" formatCode="0.0">
                  <c:v>101.3849</c:v>
                </c:pt>
                <c:pt idx="69" formatCode="0.0">
                  <c:v>98.624200000000002</c:v>
                </c:pt>
                <c:pt idx="70" formatCode="0.0">
                  <c:v>99.522899999999979</c:v>
                </c:pt>
                <c:pt idx="71" formatCode="0.0">
                  <c:v>95.095399999999998</c:v>
                </c:pt>
                <c:pt idx="72" formatCode="0.0">
                  <c:v>91.966899999999995</c:v>
                </c:pt>
                <c:pt idx="73" formatCode="0.0">
                  <c:v>90.999799999999993</c:v>
                </c:pt>
                <c:pt idx="74" formatCode="0.0">
                  <c:v>94.367000000000004</c:v>
                </c:pt>
                <c:pt idx="75" formatCode="0.0">
                  <c:v>90.956700000000012</c:v>
                </c:pt>
                <c:pt idx="76" formatCode="0.0">
                  <c:v>91.809100000000001</c:v>
                </c:pt>
                <c:pt idx="77" formatCode="0.0">
                  <c:v>94.703500000000005</c:v>
                </c:pt>
                <c:pt idx="78" formatCode="0.0">
                  <c:v>94.895200000000003</c:v>
                </c:pt>
                <c:pt idx="79" formatCode="0.0">
                  <c:v>93.774000000000001</c:v>
                </c:pt>
                <c:pt idx="80" formatCode="0.0">
                  <c:v>93.305299999999974</c:v>
                </c:pt>
                <c:pt idx="81" formatCode="0.0">
                  <c:v>93.441300000000027</c:v>
                </c:pt>
                <c:pt idx="82" formatCode="0.0">
                  <c:v>90.418000000000006</c:v>
                </c:pt>
                <c:pt idx="83" formatCode="0.0">
                  <c:v>87.726500000000001</c:v>
                </c:pt>
                <c:pt idx="84" formatCode="0.0">
                  <c:v>88.212700000000012</c:v>
                </c:pt>
                <c:pt idx="85" formatCode="0.0">
                  <c:v>91.344200000000001</c:v>
                </c:pt>
                <c:pt idx="86" formatCode="0.0">
                  <c:v>90.996200000000002</c:v>
                </c:pt>
                <c:pt idx="87" formatCode="0.0">
                  <c:v>88.162799999999976</c:v>
                </c:pt>
                <c:pt idx="88" formatCode="0.0">
                  <c:v>88.206800000000001</c:v>
                </c:pt>
                <c:pt idx="89" formatCode="0.0">
                  <c:v>88.206000000000003</c:v>
                </c:pt>
                <c:pt idx="90" formatCode="0.0">
                  <c:v>85.655099999999976</c:v>
                </c:pt>
                <c:pt idx="91" formatCode="0.0">
                  <c:v>89.072999999999979</c:v>
                </c:pt>
                <c:pt idx="92" formatCode="0.0">
                  <c:v>90.470299999999995</c:v>
                </c:pt>
                <c:pt idx="93" formatCode="0.0">
                  <c:v>88.274500000000003</c:v>
                </c:pt>
                <c:pt idx="94" formatCode="0.0">
                  <c:v>88.60899999999998</c:v>
                </c:pt>
                <c:pt idx="95" formatCode="0.0">
                  <c:v>89.15949999999998</c:v>
                </c:pt>
                <c:pt idx="96" formatCode="0.0">
                  <c:v>91.000100000000003</c:v>
                </c:pt>
                <c:pt idx="97" formatCode="0.0">
                  <c:v>90.068700000000007</c:v>
                </c:pt>
                <c:pt idx="98" formatCode="0.0">
                  <c:v>87.782399999999981</c:v>
                </c:pt>
                <c:pt idx="99" formatCode="0.0">
                  <c:v>86.975799999999978</c:v>
                </c:pt>
                <c:pt idx="100" formatCode="0.0">
                  <c:v>88.757499999999993</c:v>
                </c:pt>
                <c:pt idx="101" formatCode="0.0">
                  <c:v>84.430199999999999</c:v>
                </c:pt>
                <c:pt idx="102" formatCode="0.0">
                  <c:v>85.593100000000007</c:v>
                </c:pt>
                <c:pt idx="103" formatCode="0.0">
                  <c:v>87.266599999999997</c:v>
                </c:pt>
                <c:pt idx="104" formatCode="0.0">
                  <c:v>88.238600000000005</c:v>
                </c:pt>
                <c:pt idx="105" formatCode="0.0">
                  <c:v>88.522000000000006</c:v>
                </c:pt>
                <c:pt idx="106" formatCode="0.0">
                  <c:v>88.435300000000012</c:v>
                </c:pt>
                <c:pt idx="107" formatCode="0.0">
                  <c:v>88.866500000000002</c:v>
                </c:pt>
                <c:pt idx="108" formatCode="0.0">
                  <c:v>91.182899999999975</c:v>
                </c:pt>
                <c:pt idx="109" formatCode="0.0">
                  <c:v>91.792000000000002</c:v>
                </c:pt>
                <c:pt idx="110" formatCode="0.0">
                  <c:v>93.275000000000006</c:v>
                </c:pt>
                <c:pt idx="111" formatCode="0.0">
                  <c:v>96.657899999999998</c:v>
                </c:pt>
                <c:pt idx="112" formatCode="0.0">
                  <c:v>100.8523</c:v>
                </c:pt>
                <c:pt idx="113" formatCode="0.0">
                  <c:v>101.0245</c:v>
                </c:pt>
                <c:pt idx="114" formatCode="0.0">
                  <c:v>103.5029</c:v>
                </c:pt>
                <c:pt idx="115" formatCode="0.0">
                  <c:v>99.421400000000006</c:v>
                </c:pt>
                <c:pt idx="116" formatCode="0.0">
                  <c:v>99.962400000000002</c:v>
                </c:pt>
                <c:pt idx="117" formatCode="0.0">
                  <c:v>100.9669</c:v>
                </c:pt>
                <c:pt idx="118" formatCode="0.0">
                  <c:v>100.64</c:v>
                </c:pt>
                <c:pt idx="119" formatCode="0.0">
                  <c:v>99.787599999999998</c:v>
                </c:pt>
                <c:pt idx="120" formatCode="0.0">
                  <c:v>100.8938</c:v>
                </c:pt>
                <c:pt idx="121" formatCode="0.0">
                  <c:v>103.4298</c:v>
                </c:pt>
                <c:pt idx="122" formatCode="0.0">
                  <c:v>104.6885</c:v>
                </c:pt>
                <c:pt idx="123" formatCode="0.0">
                  <c:v>107.4573</c:v>
                </c:pt>
                <c:pt idx="124" formatCode="0.0">
                  <c:v>108.51990000000001</c:v>
                </c:pt>
                <c:pt idx="125" formatCode="0.0">
                  <c:v>110.7803</c:v>
                </c:pt>
                <c:pt idx="126" formatCode="0.0">
                  <c:v>110.3703</c:v>
                </c:pt>
                <c:pt idx="127" formatCode="0.0">
                  <c:v>110.78959999999999</c:v>
                </c:pt>
                <c:pt idx="128" formatCode="0.0">
                  <c:v>112.3772</c:v>
                </c:pt>
                <c:pt idx="129" formatCode="0.0">
                  <c:v>110.55800000000001</c:v>
                </c:pt>
                <c:pt idx="130" formatCode="0.0">
                  <c:v>108.6942</c:v>
                </c:pt>
                <c:pt idx="131" formatCode="0.0">
                  <c:v>109.45959999999999</c:v>
                </c:pt>
                <c:pt idx="132" formatCode="0.0">
                  <c:v>107.27719999999999</c:v>
                </c:pt>
                <c:pt idx="133" formatCode="0.0">
                  <c:v>103.2944</c:v>
                </c:pt>
                <c:pt idx="134" formatCode="0.0">
                  <c:v>103.59829999999999</c:v>
                </c:pt>
                <c:pt idx="135" formatCode="0.0">
                  <c:v>100.3027</c:v>
                </c:pt>
                <c:pt idx="136" formatCode="0.0">
                  <c:v>98.490799999999993</c:v>
                </c:pt>
                <c:pt idx="137" formatCode="0.0">
                  <c:v>100.80459999999999</c:v>
                </c:pt>
                <c:pt idx="138" formatCode="0.0">
                  <c:v>99.939800000000005</c:v>
                </c:pt>
                <c:pt idx="139" formatCode="0.0">
                  <c:v>96.709000000000003</c:v>
                </c:pt>
                <c:pt idx="140" formatCode="0.0">
                  <c:v>95.626599999999982</c:v>
                </c:pt>
                <c:pt idx="141" formatCode="0.0">
                  <c:v>96.845299999999995</c:v>
                </c:pt>
                <c:pt idx="142" formatCode="0.0">
                  <c:v>97.912400000000005</c:v>
                </c:pt>
                <c:pt idx="143" formatCode="0.0">
                  <c:v>98.924199999999999</c:v>
                </c:pt>
                <c:pt idx="144" formatCode="0.0">
                  <c:v>97.481800000000007</c:v>
                </c:pt>
                <c:pt idx="145" formatCode="0.0">
                  <c:v>96.320399999999978</c:v>
                </c:pt>
                <c:pt idx="146" formatCode="0.0">
                  <c:v>96.288499999999999</c:v>
                </c:pt>
                <c:pt idx="147" formatCode="0.0">
                  <c:v>94.778699999999986</c:v>
                </c:pt>
                <c:pt idx="148" formatCode="0.0">
                  <c:v>94.777699999999996</c:v>
                </c:pt>
                <c:pt idx="149" formatCode="0.0">
                  <c:v>92.916799999999995</c:v>
                </c:pt>
                <c:pt idx="150" formatCode="0.0">
                  <c:v>90.964799999999997</c:v>
                </c:pt>
                <c:pt idx="151" formatCode="0.0">
                  <c:v>87.85939999999998</c:v>
                </c:pt>
                <c:pt idx="152" formatCode="0.0">
                  <c:v>86.010900000000007</c:v>
                </c:pt>
                <c:pt idx="153" formatCode="0.0">
                  <c:v>84.534000000000006</c:v>
                </c:pt>
                <c:pt idx="154" formatCode="0.0">
                  <c:v>86.700700000000012</c:v>
                </c:pt>
                <c:pt idx="155" formatCode="0.0">
                  <c:v>93.898300000000006</c:v>
                </c:pt>
                <c:pt idx="156" formatCode="0.0">
                  <c:v>95.848299999999995</c:v>
                </c:pt>
                <c:pt idx="157" formatCode="0.0">
                  <c:v>92.402500000000003</c:v>
                </c:pt>
                <c:pt idx="158" formatCode="0.0">
                  <c:v>89.749200000000002</c:v>
                </c:pt>
                <c:pt idx="159" formatCode="0.0">
                  <c:v>87.543599999999998</c:v>
                </c:pt>
                <c:pt idx="160" formatCode="0.0">
                  <c:v>87.997799999999998</c:v>
                </c:pt>
                <c:pt idx="161" formatCode="0.0">
                  <c:v>88.694500000000005</c:v>
                </c:pt>
                <c:pt idx="162" formatCode="0.0">
                  <c:v>87.455799999999982</c:v>
                </c:pt>
                <c:pt idx="163" formatCode="0.0">
                  <c:v>84.331999999999994</c:v>
                </c:pt>
                <c:pt idx="164" formatCode="0.0">
                  <c:v>83.155899999999974</c:v>
                </c:pt>
                <c:pt idx="165" formatCode="0.0">
                  <c:v>81.212999999999994</c:v>
                </c:pt>
                <c:pt idx="166" formatCode="0.0">
                  <c:v>81.724400000000003</c:v>
                </c:pt>
                <c:pt idx="167" formatCode="0.0">
                  <c:v>84.509600000000006</c:v>
                </c:pt>
                <c:pt idx="168" formatCode="0.0">
                  <c:v>83.855399999999975</c:v>
                </c:pt>
              </c:numCache>
            </c:numRef>
          </c:val>
          <c:smooth val="0"/>
          <c:extLst>
            <c:ext xmlns:c16="http://schemas.microsoft.com/office/drawing/2014/chart" uri="{C3380CC4-5D6E-409C-BE32-E72D297353CC}">
              <c16:uniqueId val="{00000001-55BE-4D27-AEBA-5BF88EBC4259}"/>
            </c:ext>
          </c:extLst>
        </c:ser>
        <c:dLbls>
          <c:showLegendKey val="0"/>
          <c:showVal val="0"/>
          <c:showCatName val="0"/>
          <c:showSerName val="0"/>
          <c:showPercent val="0"/>
          <c:showBubbleSize val="0"/>
        </c:dLbls>
        <c:marker val="1"/>
        <c:smooth val="0"/>
        <c:axId val="338341672"/>
        <c:axId val="338343632"/>
      </c:lineChart>
      <c:catAx>
        <c:axId val="338344024"/>
        <c:scaling>
          <c:orientation val="minMax"/>
        </c:scaling>
        <c:delete val="0"/>
        <c:axPos val="b"/>
        <c:numFmt formatCode="0" sourceLinked="0"/>
        <c:majorTickMark val="out"/>
        <c:minorTickMark val="none"/>
        <c:tickLblPos val="nextTo"/>
        <c:txPr>
          <a:bodyPr/>
          <a:lstStyle/>
          <a:p>
            <a:pPr>
              <a:defRPr sz="1900">
                <a:latin typeface="Arial" pitchFamily="34" charset="0"/>
                <a:cs typeface="Arial" pitchFamily="34" charset="0"/>
              </a:defRPr>
            </a:pPr>
            <a:endParaRPr lang="it-IT"/>
          </a:p>
        </c:txPr>
        <c:crossAx val="338341280"/>
        <c:crossesAt val="-1000"/>
        <c:auto val="1"/>
        <c:lblAlgn val="ctr"/>
        <c:lblOffset val="100"/>
        <c:tickLblSkip val="20"/>
        <c:tickMarkSkip val="20"/>
        <c:noMultiLvlLbl val="0"/>
      </c:catAx>
      <c:valAx>
        <c:axId val="338341280"/>
        <c:scaling>
          <c:orientation val="minMax"/>
          <c:max val="0.04"/>
          <c:min val="-0.08"/>
        </c:scaling>
        <c:delete val="0"/>
        <c:axPos val="l"/>
        <c:numFmt formatCode="0%" sourceLinked="0"/>
        <c:majorTickMark val="out"/>
        <c:minorTickMark val="none"/>
        <c:tickLblPos val="nextTo"/>
        <c:txPr>
          <a:bodyPr/>
          <a:lstStyle/>
          <a:p>
            <a:pPr>
              <a:defRPr sz="1900">
                <a:latin typeface="Arial" pitchFamily="34" charset="0"/>
                <a:cs typeface="Arial" pitchFamily="34" charset="0"/>
              </a:defRPr>
            </a:pPr>
            <a:endParaRPr lang="it-IT"/>
          </a:p>
        </c:txPr>
        <c:crossAx val="338344024"/>
        <c:crosses val="autoZero"/>
        <c:crossBetween val="between"/>
        <c:majorUnit val="0.02"/>
      </c:valAx>
      <c:valAx>
        <c:axId val="338343632"/>
        <c:scaling>
          <c:orientation val="minMax"/>
        </c:scaling>
        <c:delete val="0"/>
        <c:axPos val="r"/>
        <c:numFmt formatCode="General" sourceLinked="1"/>
        <c:majorTickMark val="out"/>
        <c:minorTickMark val="none"/>
        <c:tickLblPos val="nextTo"/>
        <c:txPr>
          <a:bodyPr/>
          <a:lstStyle/>
          <a:p>
            <a:pPr>
              <a:defRPr sz="1900">
                <a:latin typeface="Arial" pitchFamily="34" charset="0"/>
                <a:cs typeface="Arial" pitchFamily="34" charset="0"/>
              </a:defRPr>
            </a:pPr>
            <a:endParaRPr lang="it-IT"/>
          </a:p>
        </c:txPr>
        <c:crossAx val="338341672"/>
        <c:crosses val="max"/>
        <c:crossBetween val="between"/>
      </c:valAx>
      <c:catAx>
        <c:axId val="338341672"/>
        <c:scaling>
          <c:orientation val="minMax"/>
        </c:scaling>
        <c:delete val="1"/>
        <c:axPos val="b"/>
        <c:numFmt formatCode="0.00" sourceLinked="1"/>
        <c:majorTickMark val="out"/>
        <c:minorTickMark val="none"/>
        <c:tickLblPos val="nextTo"/>
        <c:crossAx val="338343632"/>
        <c:crosses val="autoZero"/>
        <c:auto val="1"/>
        <c:lblAlgn val="ctr"/>
        <c:lblOffset val="100"/>
        <c:noMultiLvlLbl val="0"/>
      </c:catAx>
      <c:spPr>
        <a:solidFill>
          <a:schemeClr val="bg1"/>
        </a:solidFill>
        <a:ln>
          <a:solidFill>
            <a:schemeClr val="tx1"/>
          </a:solidFill>
        </a:ln>
      </c:spPr>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7358510447307"/>
          <c:y val="3.6533329306535002E-2"/>
          <c:w val="0.844787410654537"/>
          <c:h val="0.85005853958091104"/>
        </c:manualLayout>
      </c:layout>
      <c:scatterChart>
        <c:scatterStyle val="lineMarker"/>
        <c:varyColors val="0"/>
        <c:ser>
          <c:idx val="0"/>
          <c:order val="0"/>
          <c:tx>
            <c:strRef>
              <c:f>data!$B$8</c:f>
              <c:strCache>
                <c:ptCount val="1"/>
                <c:pt idx="0">
                  <c:v>Inflation Differential</c:v>
                </c:pt>
              </c:strCache>
            </c:strRef>
          </c:tx>
          <c:spPr>
            <a:ln w="28575">
              <a:noFill/>
            </a:ln>
          </c:spPr>
          <c:marker>
            <c:symbol val="square"/>
            <c:size val="8"/>
            <c:spPr>
              <a:solidFill>
                <a:srgbClr val="990099"/>
              </a:solidFill>
            </c:spPr>
          </c:marker>
          <c:xVal>
            <c:numRef>
              <c:f>data!$B$9:$B$23</c:f>
              <c:numCache>
                <c:formatCode>0.00%</c:formatCode>
                <c:ptCount val="15"/>
                <c:pt idx="0">
                  <c:v>7.28952548339776E-3</c:v>
                </c:pt>
                <c:pt idx="1">
                  <c:v>-2.566490142056E-3</c:v>
                </c:pt>
                <c:pt idx="2">
                  <c:v>-2.30280985210557E-3</c:v>
                </c:pt>
                <c:pt idx="3">
                  <c:v>3.9836142968195799E-2</c:v>
                </c:pt>
                <c:pt idx="4">
                  <c:v>-2.5321857298972E-2</c:v>
                </c:pt>
                <c:pt idx="5">
                  <c:v>9.0884432784155804E-3</c:v>
                </c:pt>
                <c:pt idx="6">
                  <c:v>2.4026544116786799E-2</c:v>
                </c:pt>
                <c:pt idx="7">
                  <c:v>4.0920297875735997E-3</c:v>
                </c:pt>
                <c:pt idx="8">
                  <c:v>-2.6046129606477398E-3</c:v>
                </c:pt>
                <c:pt idx="9">
                  <c:v>6.6429090097938598E-2</c:v>
                </c:pt>
                <c:pt idx="10">
                  <c:v>-6.5193648858394302E-3</c:v>
                </c:pt>
                <c:pt idx="11">
                  <c:v>3.74155438266668E-2</c:v>
                </c:pt>
                <c:pt idx="12">
                  <c:v>-7.7765104472037397E-3</c:v>
                </c:pt>
                <c:pt idx="13">
                  <c:v>-1.40854721328093E-2</c:v>
                </c:pt>
                <c:pt idx="14">
                  <c:v>-1.79711601845457E-3</c:v>
                </c:pt>
              </c:numCache>
            </c:numRef>
          </c:xVal>
          <c:yVal>
            <c:numRef>
              <c:f>data!$C$9:$C$23</c:f>
              <c:numCache>
                <c:formatCode>0.00%</c:formatCode>
                <c:ptCount val="15"/>
                <c:pt idx="0">
                  <c:v>-4.0710354799148002E-2</c:v>
                </c:pt>
                <c:pt idx="1">
                  <c:v>-3.42182323251531E-2</c:v>
                </c:pt>
                <c:pt idx="2">
                  <c:v>-3.3273701489357099E-2</c:v>
                </c:pt>
                <c:pt idx="3">
                  <c:v>6.2382640777672402E-2</c:v>
                </c:pt>
                <c:pt idx="4">
                  <c:v>-1.7513350393647702E-2</c:v>
                </c:pt>
                <c:pt idx="5">
                  <c:v>7.3923113098800404E-3</c:v>
                </c:pt>
                <c:pt idx="6">
                  <c:v>3.2108162152978799E-2</c:v>
                </c:pt>
                <c:pt idx="7">
                  <c:v>-3.9092513452538197E-2</c:v>
                </c:pt>
                <c:pt idx="8">
                  <c:v>-3.4812947647571701E-2</c:v>
                </c:pt>
                <c:pt idx="9">
                  <c:v>4.9888276304949103E-2</c:v>
                </c:pt>
                <c:pt idx="10">
                  <c:v>-2.2605281601636999E-2</c:v>
                </c:pt>
                <c:pt idx="11">
                  <c:v>1.8850446578078699E-2</c:v>
                </c:pt>
                <c:pt idx="12">
                  <c:v>-1.9232075063403901E-2</c:v>
                </c:pt>
                <c:pt idx="13">
                  <c:v>-4.5870943916984999E-2</c:v>
                </c:pt>
                <c:pt idx="14">
                  <c:v>1.26532938804975E-3</c:v>
                </c:pt>
              </c:numCache>
            </c:numRef>
          </c:yVal>
          <c:smooth val="0"/>
          <c:extLst>
            <c:ext xmlns:c16="http://schemas.microsoft.com/office/drawing/2014/chart" uri="{C3380CC4-5D6E-409C-BE32-E72D297353CC}">
              <c16:uniqueId val="{00000000-98E0-4E41-96A8-4EF1164C1E16}"/>
            </c:ext>
          </c:extLst>
        </c:ser>
        <c:dLbls>
          <c:showLegendKey val="0"/>
          <c:showVal val="0"/>
          <c:showCatName val="0"/>
          <c:showSerName val="0"/>
          <c:showPercent val="0"/>
          <c:showBubbleSize val="0"/>
        </c:dLbls>
        <c:axId val="338837368"/>
        <c:axId val="338838936"/>
      </c:scatterChart>
      <c:valAx>
        <c:axId val="338837368"/>
        <c:scaling>
          <c:orientation val="minMax"/>
          <c:max val="0.08"/>
          <c:min val="-0.04"/>
        </c:scaling>
        <c:delete val="0"/>
        <c:axPos val="b"/>
        <c:numFmt formatCode="0%" sourceLinked="0"/>
        <c:majorTickMark val="out"/>
        <c:minorTickMark val="none"/>
        <c:tickLblPos val="nextTo"/>
        <c:txPr>
          <a:bodyPr/>
          <a:lstStyle/>
          <a:p>
            <a:pPr>
              <a:defRPr sz="2100">
                <a:latin typeface="Arial" pitchFamily="34" charset="0"/>
                <a:cs typeface="Arial" pitchFamily="34" charset="0"/>
              </a:defRPr>
            </a:pPr>
            <a:endParaRPr lang="it-IT"/>
          </a:p>
        </c:txPr>
        <c:crossAx val="338838936"/>
        <c:crossesAt val="-100"/>
        <c:crossBetween val="midCat"/>
        <c:majorUnit val="0.02"/>
        <c:minorUnit val="0.01"/>
      </c:valAx>
      <c:valAx>
        <c:axId val="338838936"/>
        <c:scaling>
          <c:orientation val="minMax"/>
        </c:scaling>
        <c:delete val="0"/>
        <c:axPos val="l"/>
        <c:numFmt formatCode="0%" sourceLinked="0"/>
        <c:majorTickMark val="out"/>
        <c:minorTickMark val="none"/>
        <c:tickLblPos val="nextTo"/>
        <c:txPr>
          <a:bodyPr/>
          <a:lstStyle/>
          <a:p>
            <a:pPr>
              <a:defRPr sz="2100">
                <a:latin typeface="Arial" pitchFamily="34" charset="0"/>
                <a:cs typeface="Arial" pitchFamily="34" charset="0"/>
              </a:defRPr>
            </a:pPr>
            <a:endParaRPr lang="it-IT"/>
          </a:p>
        </c:txPr>
        <c:crossAx val="338837368"/>
        <c:crossesAt val="-100"/>
        <c:crossBetween val="midCat"/>
      </c:valAx>
      <c:spPr>
        <a:solidFill>
          <a:schemeClr val="bg1"/>
        </a:solidFill>
        <a:ln>
          <a:solidFill>
            <a:schemeClr val="tx1"/>
          </a:solidFill>
        </a:ln>
      </c:spPr>
    </c:plotArea>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image" Target="../media/image31.emf"/><Relationship Id="rId4" Type="http://schemas.openxmlformats.org/officeDocument/2006/relationships/image" Target="../media/image3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5" Type="http://schemas.openxmlformats.org/officeDocument/2006/relationships/image" Target="../media/image10.wmf"/><Relationship Id="rId4" Type="http://schemas.openxmlformats.org/officeDocument/2006/relationships/image" Target="../media/image9.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37.wmf"/><Relationship Id="rId1" Type="http://schemas.openxmlformats.org/officeDocument/2006/relationships/image" Target="../media/image47.wmf"/><Relationship Id="rId4" Type="http://schemas.openxmlformats.org/officeDocument/2006/relationships/image" Target="../media/image48.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6.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4"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5" Type="http://schemas.openxmlformats.org/officeDocument/2006/relationships/image" Target="../media/image24.wmf"/><Relationship Id="rId4" Type="http://schemas.openxmlformats.org/officeDocument/2006/relationships/image" Target="../media/image2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5.wmf"/><Relationship Id="rId7" Type="http://schemas.openxmlformats.org/officeDocument/2006/relationships/image" Target="../media/image29.wmf"/><Relationship Id="rId2" Type="http://schemas.openxmlformats.org/officeDocument/2006/relationships/image" Target="../media/image21.wmf"/><Relationship Id="rId1" Type="http://schemas.openxmlformats.org/officeDocument/2006/relationships/image" Target="../media/image20.wmf"/><Relationship Id="rId6" Type="http://schemas.openxmlformats.org/officeDocument/2006/relationships/image" Target="../media/image28.wmf"/><Relationship Id="rId5" Type="http://schemas.openxmlformats.org/officeDocument/2006/relationships/image" Target="../media/image27.wmf"/><Relationship Id="rId4" Type="http://schemas.openxmlformats.org/officeDocument/2006/relationships/image" Target="../media/image2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20" name="Rectangle 4"/>
          <p:cNvSpPr>
            <a:spLocks noGrp="1" noRot="1" noChangeAspect="1" noChangeArrowheads="1" noTextEdit="1"/>
          </p:cNvSpPr>
          <p:nvPr>
            <p:ph type="sldImg" idx="2"/>
          </p:nvPr>
        </p:nvSpPr>
        <p:spPr bwMode="auto">
          <a:xfrm>
            <a:off x="1558625" y="650176"/>
            <a:ext cx="3749040" cy="281178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p:cNvSpPr>
            <a:spLocks noGrp="1" noChangeArrowheads="1"/>
          </p:cNvSpPr>
          <p:nvPr>
            <p:ph type="body" sz="quarter" idx="3"/>
          </p:nvPr>
        </p:nvSpPr>
        <p:spPr bwMode="auto">
          <a:xfrm>
            <a:off x="685800" y="3811979"/>
            <a:ext cx="5486400" cy="470262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CF67D070-B369-4BEA-91A4-C0F09C415F4C}" type="slidenum">
              <a:rPr lang="en-US"/>
              <a:pPr>
                <a:defRPr/>
              </a:pPr>
              <a:t>‹N›</a:t>
            </a:fld>
            <a:endParaRPr lang="en-US"/>
          </a:p>
        </p:txBody>
      </p:sp>
    </p:spTree>
    <p:extLst>
      <p:ext uri="{BB962C8B-B14F-4D97-AF65-F5344CB8AC3E}">
        <p14:creationId xmlns:p14="http://schemas.microsoft.com/office/powerpoint/2010/main" val="31649176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558925" y="650875"/>
            <a:ext cx="3748088" cy="2811463"/>
          </a:xfrm>
        </p:spPr>
      </p:sp>
      <p:sp>
        <p:nvSpPr>
          <p:cNvPr id="3" name="Segnaposto note 2"/>
          <p:cNvSpPr>
            <a:spLocks noGrp="1"/>
          </p:cNvSpPr>
          <p:nvPr>
            <p:ph type="body" idx="1"/>
          </p:nvPr>
        </p:nvSpPr>
        <p:spPr/>
        <p:txBody>
          <a:bodyPr/>
          <a:lstStyle/>
          <a:p>
            <a:r>
              <a:rPr lang="en-US" sz="1200" dirty="0" smtClean="0"/>
              <a:t>Chapter 6 extends the long-run analysis of Chapters 3 and 5 to a small open economy.  </a:t>
            </a:r>
          </a:p>
          <a:p>
            <a:endParaRPr lang="en-US" dirty="0" smtClean="0"/>
          </a:p>
        </p:txBody>
      </p:sp>
      <p:sp>
        <p:nvSpPr>
          <p:cNvPr id="4" name="Segnaposto numero diapositiva 3"/>
          <p:cNvSpPr>
            <a:spLocks noGrp="1"/>
          </p:cNvSpPr>
          <p:nvPr>
            <p:ph type="sldNum" sz="quarter" idx="10"/>
          </p:nvPr>
        </p:nvSpPr>
        <p:spPr/>
        <p:txBody>
          <a:bodyPr/>
          <a:lstStyle/>
          <a:p>
            <a:pPr>
              <a:defRPr/>
            </a:pPr>
            <a:fld id="{CF67D070-B369-4BEA-91A4-C0F09C415F4C}" type="slidenum">
              <a:rPr lang="en-US" smtClean="0"/>
              <a:pPr>
                <a:defRPr/>
              </a:pPr>
              <a:t>0</a:t>
            </a:fld>
            <a:endParaRPr lang="en-US"/>
          </a:p>
        </p:txBody>
      </p:sp>
    </p:spTree>
    <p:extLst>
      <p:ext uri="{BB962C8B-B14F-4D97-AF65-F5344CB8AC3E}">
        <p14:creationId xmlns:p14="http://schemas.microsoft.com/office/powerpoint/2010/main" val="2218183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70980DEE-FDCB-48A4-92D4-40AA5DDB8378}" type="slidenum">
              <a:rPr lang="en-US" smtClean="0"/>
              <a:pPr/>
              <a:t>9</a:t>
            </a:fld>
            <a:endParaRPr lang="en-US"/>
          </a:p>
        </p:txBody>
      </p:sp>
      <p:sp>
        <p:nvSpPr>
          <p:cNvPr id="110596" name="Rectangle 3"/>
          <p:cNvSpPr>
            <a:spLocks noGrp="1" noChangeArrowheads="1"/>
          </p:cNvSpPr>
          <p:nvPr>
            <p:ph type="body" idx="1"/>
          </p:nvPr>
        </p:nvSpPr>
        <p:spPr>
          <a:xfrm>
            <a:off x="685800" y="3624147"/>
            <a:ext cx="5486400" cy="4890462"/>
          </a:xfrm>
        </p:spPr>
        <p:txBody>
          <a:bodyPr/>
          <a:lstStyle/>
          <a:p>
            <a:r>
              <a:rPr lang="en-US" dirty="0" smtClean="0"/>
              <a:t>In chapter 3, we examined a closed economy model of the loanable funds market.  Savers could only lend money to domestic borrowers.  Firms borrowing to finance their investment could only borrow from domestic savers.  Thus, S = I.  </a:t>
            </a:r>
          </a:p>
          <a:p>
            <a:r>
              <a:rPr lang="en-US" dirty="0" smtClean="0"/>
              <a:t>	But in an open economy, S need not equal I.  A country’s supply of loanable funds can be used to finance domestic investment, or to finance foreign investment (e.g. buying bonds from a foreign company that needs funding to build a new factory in its country).  </a:t>
            </a:r>
          </a:p>
          <a:p>
            <a:r>
              <a:rPr lang="en-US" dirty="0" smtClean="0"/>
              <a:t>	Similarly, domestic firms can finance their investment projects by borrowing loanable funds from domestic savers or by borrowing them from foreign savers.  </a:t>
            </a:r>
          </a:p>
          <a:p>
            <a:r>
              <a:rPr lang="en-US" dirty="0" smtClean="0"/>
              <a:t>	International borrowing and lending is called “international capital flows” even though it’s not the physical capital that is flowing abroad -- we don’t see factories uprooted and shipped to Mexico. Rather, what can flow internationally is “loanable funds,” or financial capital, which of course is used to finance the purchase of physical capital.  </a:t>
            </a:r>
          </a:p>
          <a:p>
            <a:r>
              <a:rPr lang="en-US" dirty="0" smtClean="0"/>
              <a:t>	Note:  foreign investment might involve the purchase of financial assets – stocks and bonds and so forth – or physical assets, such as direct ownership in office buildings or factories.  In either case, a person in one country ends up owning/financing part of the capital stock of another country.  </a:t>
            </a:r>
          </a:p>
          <a:p>
            <a:r>
              <a:rPr lang="en-US" dirty="0" smtClean="0"/>
              <a:t>	The equation “net capital outflow = S – I”  shows that, if a country’s savers supply more funds than its firms wish to borrow for investment, the excess of loanable funds will flow abroad in the form of net capital outflow (the purchase of foreign assets).  Alternatively, if firms wish to borrow more than domestic savers wish to lend, then the firms borrow the excess on international financial markets; in this case, there’s a net inflow of loanable funds, and S &lt; I.  </a:t>
            </a:r>
          </a:p>
        </p:txBody>
      </p:sp>
      <p:sp>
        <p:nvSpPr>
          <p:cNvPr id="4" name="Slide Image Placeholder 3"/>
          <p:cNvSpPr>
            <a:spLocks noGrp="1" noRot="1" noChangeAspect="1"/>
          </p:cNvSpPr>
          <p:nvPr>
            <p:ph type="sldImg"/>
          </p:nvPr>
        </p:nvSpPr>
        <p:spPr>
          <a:xfrm>
            <a:off x="1558925" y="650875"/>
            <a:ext cx="3748088" cy="2811463"/>
          </a:xfrm>
        </p:spPr>
      </p:sp>
    </p:spTree>
    <p:extLst>
      <p:ext uri="{BB962C8B-B14F-4D97-AF65-F5344CB8AC3E}">
        <p14:creationId xmlns:p14="http://schemas.microsoft.com/office/powerpoint/2010/main" val="2166494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F5321A21-1E22-4AD0-B3F5-C9020F938988}" type="slidenum">
              <a:rPr lang="en-US" smtClean="0"/>
              <a:pPr/>
              <a:t>10</a:t>
            </a:fld>
            <a:endParaRPr lang="en-US"/>
          </a:p>
        </p:txBody>
      </p:sp>
      <p:sp>
        <p:nvSpPr>
          <p:cNvPr id="111620" name="Rectangle 3"/>
          <p:cNvSpPr>
            <a:spLocks noGrp="1" noChangeArrowheads="1"/>
          </p:cNvSpPr>
          <p:nvPr>
            <p:ph type="body" idx="1"/>
          </p:nvPr>
        </p:nvSpPr>
        <p:spPr/>
        <p:txBody>
          <a:bodyPr/>
          <a:lstStyle/>
          <a:p>
            <a:r>
              <a:rPr lang="en-US" dirty="0" smtClean="0"/>
              <a:t>This equation says that the net outflow of goods &amp; services (net exports) equals the net outflow of financial capital (or loanable funds).</a:t>
            </a:r>
          </a:p>
          <a:p>
            <a:endParaRPr lang="en-US" dirty="0" smtClean="0"/>
          </a:p>
          <a:p>
            <a:r>
              <a:rPr lang="en-US" dirty="0" smtClean="0"/>
              <a:t>While the identity and its derivation are very simple, we learn a very important lesson from it:  </a:t>
            </a:r>
          </a:p>
          <a:p>
            <a:endParaRPr lang="en-US" dirty="0" smtClean="0"/>
          </a:p>
          <a:p>
            <a:r>
              <a:rPr lang="en-US" dirty="0" smtClean="0"/>
              <a:t>A country (such as the U.S.) with persistent, large trade deficits </a:t>
            </a:r>
            <a:br>
              <a:rPr lang="en-US" dirty="0" smtClean="0"/>
            </a:br>
            <a:r>
              <a:rPr lang="en-US" dirty="0" smtClean="0"/>
              <a:t>(NX &lt; 0) also has low saving, relative to its investment, </a:t>
            </a:r>
            <a:br>
              <a:rPr lang="en-US" dirty="0" smtClean="0"/>
            </a:br>
            <a:r>
              <a:rPr lang="en-US" dirty="0" smtClean="0"/>
              <a:t>and is a net borrower of assets.  </a:t>
            </a:r>
          </a:p>
          <a:p>
            <a:endParaRPr lang="en-US" dirty="0" smtClean="0"/>
          </a:p>
        </p:txBody>
      </p:sp>
      <p:sp>
        <p:nvSpPr>
          <p:cNvPr id="4" name="Slide Image Placeholder 3"/>
          <p:cNvSpPr>
            <a:spLocks noGrp="1" noRot="1" noChangeAspect="1"/>
          </p:cNvSpPr>
          <p:nvPr>
            <p:ph type="sldImg"/>
          </p:nvPr>
        </p:nvSpPr>
        <p:spPr/>
      </p:sp>
    </p:spTree>
    <p:extLst>
      <p:ext uri="{BB962C8B-B14F-4D97-AF65-F5344CB8AC3E}">
        <p14:creationId xmlns:p14="http://schemas.microsoft.com/office/powerpoint/2010/main" val="3493592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xfrm>
            <a:off x="1558925" y="650875"/>
            <a:ext cx="3748088" cy="2811463"/>
          </a:xfrm>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Notice that investment &gt; saving pretty consistently beginning in the early 1980s.  </a:t>
            </a:r>
          </a:p>
          <a:p>
            <a:endParaRPr lang="en-US" dirty="0" smtClean="0"/>
          </a:p>
          <a:p>
            <a:r>
              <a:rPr lang="en-US" dirty="0" smtClean="0"/>
              <a:t>The trade balance is measured on the right-hand scale;</a:t>
            </a:r>
            <a:r>
              <a:rPr lang="en-US" baseline="0" dirty="0" smtClean="0"/>
              <a:t> note that the location of 0% is different on </a:t>
            </a:r>
            <a:r>
              <a:rPr lang="en-US" dirty="0" smtClean="0"/>
              <a:t>the two scales.   </a:t>
            </a:r>
          </a:p>
          <a:p>
            <a:endParaRPr lang="en-US" dirty="0" smtClean="0"/>
          </a:p>
          <a:p>
            <a:r>
              <a:rPr lang="en-US" dirty="0" smtClean="0"/>
              <a:t>source:  Federal Reserve Bank of St. Louis</a:t>
            </a:r>
          </a:p>
          <a:p>
            <a:r>
              <a:rPr lang="en-US" dirty="0" smtClean="0"/>
              <a:t>notes:</a:t>
            </a:r>
          </a:p>
          <a:p>
            <a:r>
              <a:rPr lang="en-US" dirty="0" smtClean="0"/>
              <a:t>Investment was constructed as the sum of Gross Private Domestic Investment (GPDI), Federal Government Defense Investment (DGI), Federal Government Nondefense Investment (NDGI), and State &amp; Local Investment (SLINV).  </a:t>
            </a:r>
          </a:p>
          <a:p>
            <a:r>
              <a:rPr lang="en-US" dirty="0" smtClean="0"/>
              <a:t>Saving is simply Gross Saving (GSAVE).  The Trade Balance was constructed as saving minus investment.  </a:t>
            </a:r>
          </a:p>
        </p:txBody>
      </p:sp>
      <p:sp>
        <p:nvSpPr>
          <p:cNvPr id="4" name="Slide Number Placeholder 3"/>
          <p:cNvSpPr>
            <a:spLocks noGrp="1"/>
          </p:cNvSpPr>
          <p:nvPr>
            <p:ph type="sldNum" sz="quarter" idx="5"/>
          </p:nvPr>
        </p:nvSpPr>
        <p:spPr/>
        <p:txBody>
          <a:bodyPr/>
          <a:lstStyle/>
          <a:p>
            <a:pPr>
              <a:defRPr/>
            </a:pPr>
            <a:fld id="{2E3C3717-A6CB-4A75-8F90-B96B013DD858}" type="slidenum">
              <a:rPr lang="en-US">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val="2837284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4D8B4C3C-4402-4086-98DF-4B5BCDEB22EE}" type="slidenum">
              <a:rPr lang="en-US" smtClean="0"/>
              <a:pPr/>
              <a:t>12</a:t>
            </a:fld>
            <a:endParaRPr lang="en-US"/>
          </a:p>
        </p:txBody>
      </p:sp>
      <p:sp>
        <p:nvSpPr>
          <p:cNvPr id="114692" name="Rectangle 3"/>
          <p:cNvSpPr>
            <a:spLocks noGrp="1" noChangeArrowheads="1"/>
          </p:cNvSpPr>
          <p:nvPr>
            <p:ph type="body" idx="1"/>
          </p:nvPr>
        </p:nvSpPr>
        <p:spPr/>
        <p:txBody>
          <a:bodyPr/>
          <a:lstStyle/>
          <a:p>
            <a:pPr>
              <a:lnSpc>
                <a:spcPct val="105000"/>
              </a:lnSpc>
              <a:spcBef>
                <a:spcPts val="0"/>
              </a:spcBef>
            </a:pPr>
            <a:r>
              <a:rPr lang="en-US" dirty="0" smtClean="0"/>
              <a:t>Source:  Bureau of Economic Analysis,  http://www.bea.gov</a:t>
            </a:r>
          </a:p>
          <a:p>
            <a:pPr>
              <a:lnSpc>
                <a:spcPct val="105000"/>
              </a:lnSpc>
              <a:spcBef>
                <a:spcPts val="0"/>
              </a:spcBef>
            </a:pPr>
            <a:r>
              <a:rPr lang="en-US" dirty="0" smtClean="0"/>
              <a:t>Look for “International Investment Position” under “International” or “International Economic Accounts”</a:t>
            </a:r>
          </a:p>
          <a:p>
            <a:pPr>
              <a:lnSpc>
                <a:spcPct val="105000"/>
              </a:lnSpc>
              <a:spcBef>
                <a:spcPts val="0"/>
              </a:spcBef>
            </a:pPr>
            <a:endParaRPr lang="en-US" dirty="0" smtClean="0"/>
          </a:p>
          <a:p>
            <a:pPr>
              <a:lnSpc>
                <a:spcPct val="105000"/>
              </a:lnSpc>
              <a:spcBef>
                <a:spcPts val="0"/>
              </a:spcBef>
            </a:pPr>
            <a:r>
              <a:rPr lang="en-US" dirty="0" smtClean="0"/>
              <a:t>The U.S.’ net indebtedness to the rest of the world (henceforth NIROW) is $4 trillion as of the end of 2011.</a:t>
            </a:r>
          </a:p>
          <a:p>
            <a:pPr>
              <a:lnSpc>
                <a:spcPct val="105000"/>
              </a:lnSpc>
              <a:spcBef>
                <a:spcPts val="0"/>
              </a:spcBef>
            </a:pPr>
            <a:endParaRPr lang="en-US" dirty="0" smtClean="0"/>
          </a:p>
          <a:p>
            <a:pPr>
              <a:lnSpc>
                <a:spcPct val="105000"/>
              </a:lnSpc>
              <a:spcBef>
                <a:spcPts val="0"/>
              </a:spcBef>
            </a:pPr>
            <a:r>
              <a:rPr lang="en-US" dirty="0" smtClean="0"/>
              <a:t>The U.S. NIROW is bigger than any other country’s NIROW, which is why the U.S. has earned the dubious distinction of being “the world’s largest debtor nation.”  </a:t>
            </a:r>
          </a:p>
          <a:p>
            <a:pPr>
              <a:lnSpc>
                <a:spcPct val="105000"/>
              </a:lnSpc>
              <a:spcBef>
                <a:spcPts val="0"/>
              </a:spcBef>
            </a:pPr>
            <a:endParaRPr lang="en-US" dirty="0" smtClean="0"/>
          </a:p>
          <a:p>
            <a:pPr>
              <a:lnSpc>
                <a:spcPct val="105000"/>
              </a:lnSpc>
              <a:spcBef>
                <a:spcPts val="0"/>
              </a:spcBef>
            </a:pPr>
            <a:r>
              <a:rPr lang="en-US" dirty="0" smtClean="0"/>
              <a:t>Servicing this huge debt, of course, uses up some of our GDP each year, though fortunately relatively little:  the U.S., so far, has been able to borrow from abroad at lower interest rates than it lends to abroad.  </a:t>
            </a:r>
          </a:p>
          <a:p>
            <a:pPr>
              <a:lnSpc>
                <a:spcPct val="105000"/>
              </a:lnSpc>
              <a:spcBef>
                <a:spcPts val="0"/>
              </a:spcBef>
            </a:pPr>
            <a:endParaRPr lang="en-US" dirty="0" smtClean="0"/>
          </a:p>
          <a:p>
            <a:pPr>
              <a:lnSpc>
                <a:spcPct val="105000"/>
              </a:lnSpc>
              <a:spcBef>
                <a:spcPts val="0"/>
              </a:spcBef>
            </a:pPr>
            <a:r>
              <a:rPr lang="en-US" dirty="0" smtClean="0"/>
              <a:t>However, this may well change.  Just as credit card companies raise your interest rate when your balance rises above a certain level, the countries that hold U.S. assets may well require higher interest rates to make them willing to continue to finance our trade deficits.  </a:t>
            </a:r>
          </a:p>
          <a:p>
            <a:pPr>
              <a:lnSpc>
                <a:spcPct val="105000"/>
              </a:lnSpc>
              <a:spcBef>
                <a:spcPts val="0"/>
              </a:spcBef>
            </a:pPr>
            <a:endParaRPr lang="en-US" dirty="0" smtClean="0"/>
          </a:p>
          <a:p>
            <a:pPr>
              <a:lnSpc>
                <a:spcPct val="105000"/>
              </a:lnSpc>
              <a:spcBef>
                <a:spcPts val="0"/>
              </a:spcBef>
            </a:pPr>
            <a:r>
              <a:rPr lang="en-US" dirty="0" smtClean="0"/>
              <a:t>How did it get to this point?  Why do we have such huge trade deficits year after year?  How do government policies affect the trade deficit?  These are the questions we will learn about in the rest of this chapter. </a:t>
            </a:r>
          </a:p>
          <a:p>
            <a:pPr>
              <a:lnSpc>
                <a:spcPct val="105000"/>
              </a:lnSpc>
              <a:spcBef>
                <a:spcPts val="0"/>
              </a:spcBef>
            </a:pPr>
            <a:endParaRPr lang="en-US" dirty="0" smtClean="0"/>
          </a:p>
          <a:p>
            <a:pPr>
              <a:lnSpc>
                <a:spcPct val="105000"/>
              </a:lnSpc>
              <a:spcBef>
                <a:spcPts val="0"/>
              </a:spcBef>
            </a:pPr>
            <a:r>
              <a:rPr lang="en-US" dirty="0" smtClean="0"/>
              <a:t>--</a:t>
            </a:r>
          </a:p>
          <a:p>
            <a:pPr>
              <a:lnSpc>
                <a:spcPct val="105000"/>
              </a:lnSpc>
              <a:spcBef>
                <a:spcPts val="0"/>
              </a:spcBef>
            </a:pPr>
            <a:r>
              <a:rPr lang="en-US" dirty="0" smtClean="0"/>
              <a:t>Note: </a:t>
            </a:r>
            <a:r>
              <a:rPr lang="en-US" baseline="0" dirty="0" smtClean="0"/>
              <a:t> NIROW, at $4 trillion as of 12/31/2011, is $1.5 trillion higher than just one year earlier.  About half of this change is due to increases in the prices of Treasury securities and decreases in the prices of foreign stocks.  Most of the rest of this change is due to an excess of U.S. borrowing from abroad over foreign borrowing from the U.S.  </a:t>
            </a:r>
          </a:p>
          <a:p>
            <a:pPr>
              <a:lnSpc>
                <a:spcPct val="105000"/>
              </a:lnSpc>
              <a:spcBef>
                <a:spcPts val="0"/>
              </a:spcBef>
            </a:pPr>
            <a:endParaRPr lang="en-US" dirty="0" smtClean="0"/>
          </a:p>
        </p:txBody>
      </p:sp>
      <p:sp>
        <p:nvSpPr>
          <p:cNvPr id="4" name="Slide Image Placeholder 3"/>
          <p:cNvSpPr>
            <a:spLocks noGrp="1" noRot="1" noChangeAspect="1"/>
          </p:cNvSpPr>
          <p:nvPr>
            <p:ph type="sldImg"/>
          </p:nvPr>
        </p:nvSpPr>
        <p:spPr>
          <a:xfrm>
            <a:off x="1558925" y="650875"/>
            <a:ext cx="3748088" cy="2811463"/>
          </a:xfrm>
        </p:spPr>
      </p:sp>
    </p:spTree>
    <p:extLst>
      <p:ext uri="{BB962C8B-B14F-4D97-AF65-F5344CB8AC3E}">
        <p14:creationId xmlns:p14="http://schemas.microsoft.com/office/powerpoint/2010/main" val="22811704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7F6229E-A7DA-4896-8A99-A31E958B5BAC}" type="slidenum">
              <a:rPr lang="en-US"/>
              <a:pPr>
                <a:defRPr/>
              </a:pPr>
              <a:t>13</a:t>
            </a:fld>
            <a:endParaRPr lang="en-US"/>
          </a:p>
        </p:txBody>
      </p:sp>
      <p:sp>
        <p:nvSpPr>
          <p:cNvPr id="115715" name="Rectangle 2"/>
          <p:cNvSpPr>
            <a:spLocks noGrp="1" noRot="1" noChangeAspect="1" noChangeArrowheads="1" noTextEdit="1"/>
          </p:cNvSpPr>
          <p:nvPr>
            <p:ph type="sldImg"/>
          </p:nvPr>
        </p:nvSpPr>
        <p:spPr>
          <a:xfrm>
            <a:off x="1144588" y="685800"/>
            <a:ext cx="4572000" cy="3429000"/>
          </a:xfrm>
          <a:ln/>
        </p:spPr>
      </p:sp>
      <p:sp>
        <p:nvSpPr>
          <p:cNvPr id="11571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7777262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F61E7F1-9CD0-4F9D-A258-058E65DCC303}" type="slidenum">
              <a:rPr lang="en-US"/>
              <a:pPr>
                <a:defRPr/>
              </a:pPr>
              <a:t>14</a:t>
            </a:fld>
            <a:endParaRPr lang="en-US"/>
          </a:p>
        </p:txBody>
      </p:sp>
      <p:sp>
        <p:nvSpPr>
          <p:cNvPr id="116739" name="Rectangle 2"/>
          <p:cNvSpPr>
            <a:spLocks noGrp="1" noRot="1" noChangeAspect="1" noChangeArrowheads="1" noTextEdit="1"/>
          </p:cNvSpPr>
          <p:nvPr>
            <p:ph type="sldImg"/>
          </p:nvPr>
        </p:nvSpPr>
        <p:spPr>
          <a:xfrm>
            <a:off x="1144588" y="685800"/>
            <a:ext cx="4572000" cy="3429000"/>
          </a:xfrm>
          <a:ln/>
        </p:spPr>
      </p:sp>
      <p:sp>
        <p:nvSpPr>
          <p:cNvPr id="11674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2347566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61BDAEB-2388-4152-A56E-EA5AE0C6E1B0}" type="slidenum">
              <a:rPr lang="en-US"/>
              <a:pPr>
                <a:defRPr/>
              </a:pPr>
              <a:t>15</a:t>
            </a:fld>
            <a:endParaRPr lang="en-US"/>
          </a:p>
        </p:txBody>
      </p:sp>
      <p:sp>
        <p:nvSpPr>
          <p:cNvPr id="117763" name="Rectangle 2"/>
          <p:cNvSpPr>
            <a:spLocks noGrp="1" noRot="1" noChangeAspect="1" noChangeArrowheads="1" noTextEdit="1"/>
          </p:cNvSpPr>
          <p:nvPr>
            <p:ph type="sldImg"/>
          </p:nvPr>
        </p:nvSpPr>
        <p:spPr>
          <a:xfrm>
            <a:off x="1144588" y="685800"/>
            <a:ext cx="4572000" cy="3429000"/>
          </a:xfrm>
          <a:ln/>
        </p:spPr>
      </p:sp>
      <p:sp>
        <p:nvSpPr>
          <p:cNvPr id="11776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5000"/>
              </a:lnSpc>
              <a:spcBef>
                <a:spcPts val="0"/>
              </a:spcBef>
            </a:pPr>
            <a:r>
              <a:rPr lang="en-US" dirty="0" smtClean="0"/>
              <a:t>This slide is the first on which students see a foreign variable, in this case, the foreign interest rate r*.  In general, a star or asterisk “*” on a variable denotes the foreign or world version of that variable.   </a:t>
            </a:r>
            <a:br>
              <a:rPr lang="en-US" dirty="0" smtClean="0"/>
            </a:br>
            <a:r>
              <a:rPr lang="en-US" dirty="0" smtClean="0"/>
              <a:t/>
            </a:r>
            <a:br>
              <a:rPr lang="en-US" dirty="0" smtClean="0"/>
            </a:br>
            <a:r>
              <a:rPr lang="en-US" dirty="0" smtClean="0"/>
              <a:t>Thus, Y* = foreign GDP,   P* = foreign price level,  etc.</a:t>
            </a:r>
          </a:p>
          <a:p>
            <a:pPr>
              <a:lnSpc>
                <a:spcPct val="105000"/>
              </a:lnSpc>
              <a:spcBef>
                <a:spcPts val="0"/>
              </a:spcBef>
            </a:pPr>
            <a:endParaRPr lang="en-US" dirty="0" smtClean="0"/>
          </a:p>
          <a:p>
            <a:pPr>
              <a:lnSpc>
                <a:spcPct val="105000"/>
              </a:lnSpc>
              <a:spcBef>
                <a:spcPts val="0"/>
              </a:spcBef>
            </a:pPr>
            <a:r>
              <a:rPr lang="en-US" dirty="0" smtClean="0"/>
              <a:t>The assumption that domestic &amp; foreign bonds are perfect substitutes is implicit in the text, but necessary for the equality of the domestic and foreign interest rate.  </a:t>
            </a:r>
          </a:p>
          <a:p>
            <a:pPr>
              <a:lnSpc>
                <a:spcPct val="105000"/>
              </a:lnSpc>
              <a:spcBef>
                <a:spcPts val="0"/>
              </a:spcBef>
            </a:pPr>
            <a:endParaRPr lang="en-US" dirty="0" smtClean="0"/>
          </a:p>
          <a:p>
            <a:pPr>
              <a:lnSpc>
                <a:spcPct val="105000"/>
              </a:lnSpc>
              <a:spcBef>
                <a:spcPts val="0"/>
              </a:spcBef>
            </a:pPr>
            <a:r>
              <a:rPr lang="en-US" dirty="0" smtClean="0"/>
              <a:t>Assumption a is unrealistic, and c is unrealistic for the U.S. (as well as Japan and the Euro zone).  However, these assumptions keep our model simple, and we can still learn a LOT about how the world works (just as the model of supply and demand in perfectly competitive markets is often not realistic, yet teaches us a great deal about how the world works).  At the end of the chapter, there’s a brief section discussing how the results we are about to derive differ in a large open economy.  </a:t>
            </a:r>
          </a:p>
        </p:txBody>
      </p:sp>
    </p:spTree>
    <p:extLst>
      <p:ext uri="{BB962C8B-B14F-4D97-AF65-F5344CB8AC3E}">
        <p14:creationId xmlns:p14="http://schemas.microsoft.com/office/powerpoint/2010/main" val="26190426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D647B75-DCBC-4420-A56B-80F6506B156C}" type="slidenum">
              <a:rPr lang="en-US"/>
              <a:pPr>
                <a:defRPr/>
              </a:pPr>
              <a:t>16</a:t>
            </a:fld>
            <a:endParaRPr lang="en-US"/>
          </a:p>
        </p:txBody>
      </p:sp>
      <p:sp>
        <p:nvSpPr>
          <p:cNvPr id="118787" name="Rectangle 2"/>
          <p:cNvSpPr>
            <a:spLocks noGrp="1" noRot="1" noChangeAspect="1" noChangeArrowheads="1" noTextEdit="1"/>
          </p:cNvSpPr>
          <p:nvPr>
            <p:ph type="sldImg"/>
          </p:nvPr>
        </p:nvSpPr>
        <p:spPr>
          <a:xfrm>
            <a:off x="1144588" y="685800"/>
            <a:ext cx="4572000" cy="3429000"/>
          </a:xfrm>
          <a:ln/>
        </p:spPr>
      </p:sp>
      <p:sp>
        <p:nvSpPr>
          <p:cNvPr id="11878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0440797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2AA97A6-34CA-4E27-978B-A8502B4CD5BE}" type="slidenum">
              <a:rPr lang="en-US"/>
              <a:pPr>
                <a:defRPr/>
              </a:pPr>
              <a:t>17</a:t>
            </a:fld>
            <a:endParaRPr lang="en-US"/>
          </a:p>
        </p:txBody>
      </p:sp>
      <p:sp>
        <p:nvSpPr>
          <p:cNvPr id="119811" name="Rectangle 2"/>
          <p:cNvSpPr>
            <a:spLocks noGrp="1" noRot="1" noChangeAspect="1" noChangeArrowheads="1" noTextEdit="1"/>
          </p:cNvSpPr>
          <p:nvPr>
            <p:ph type="sldImg"/>
          </p:nvPr>
        </p:nvSpPr>
        <p:spPr>
          <a:xfrm>
            <a:off x="1144588" y="685800"/>
            <a:ext cx="4572000" cy="3429000"/>
          </a:xfrm>
          <a:ln/>
        </p:spPr>
      </p:sp>
      <p:sp>
        <p:nvSpPr>
          <p:cNvPr id="11981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3473517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A853ECA-7072-4219-8DF1-5271AFD1C313}" type="slidenum">
              <a:rPr lang="en-US"/>
              <a:pPr>
                <a:defRPr/>
              </a:pPr>
              <a:t>18</a:t>
            </a:fld>
            <a:endParaRPr lang="en-US"/>
          </a:p>
        </p:txBody>
      </p:sp>
      <p:sp>
        <p:nvSpPr>
          <p:cNvPr id="120835" name="Rectangle 2"/>
          <p:cNvSpPr>
            <a:spLocks noGrp="1" noRot="1" noChangeAspect="1" noChangeArrowheads="1" noTextEdit="1"/>
          </p:cNvSpPr>
          <p:nvPr>
            <p:ph type="sldImg"/>
          </p:nvPr>
        </p:nvSpPr>
        <p:spPr>
          <a:xfrm>
            <a:off x="1144588" y="685800"/>
            <a:ext cx="4572000" cy="3429000"/>
          </a:xfrm>
          <a:ln/>
        </p:spPr>
      </p:sp>
      <p:sp>
        <p:nvSpPr>
          <p:cNvPr id="12083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This graph really determines net capital outflow, not NX.  But, the national accounting identities say that NX = net capital outflow, so we write “NX” on the graph as shown. </a:t>
            </a:r>
          </a:p>
          <a:p>
            <a:endParaRPr lang="en-US" dirty="0" smtClean="0"/>
          </a:p>
          <a:p>
            <a:r>
              <a:rPr lang="en-US" dirty="0" smtClean="0"/>
              <a:t>A little bit later in the chapter, we will see that it is the adjustment of the exchange rate that ensures that NX = net capital outflow.  For now, though, you will just have to trust the accounting identities.  </a:t>
            </a:r>
          </a:p>
          <a:p>
            <a:endParaRPr lang="en-US" dirty="0" smtClean="0"/>
          </a:p>
          <a:p>
            <a:endParaRPr lang="en-US" dirty="0" smtClean="0"/>
          </a:p>
        </p:txBody>
      </p:sp>
    </p:spTree>
    <p:extLst>
      <p:ext uri="{BB962C8B-B14F-4D97-AF65-F5344CB8AC3E}">
        <p14:creationId xmlns:p14="http://schemas.microsoft.com/office/powerpoint/2010/main" val="759945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650875"/>
            <a:ext cx="3748088" cy="28114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1</a:t>
            </a:fld>
            <a:endParaRPr lang="en-US"/>
          </a:p>
        </p:txBody>
      </p:sp>
    </p:spTree>
    <p:extLst>
      <p:ext uri="{BB962C8B-B14F-4D97-AF65-F5344CB8AC3E}">
        <p14:creationId xmlns:p14="http://schemas.microsoft.com/office/powerpoint/2010/main" val="29787336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F9AFEB0-9251-441A-AD89-029518ECD194}" type="slidenum">
              <a:rPr lang="en-US"/>
              <a:pPr>
                <a:defRPr/>
              </a:pPr>
              <a:t>19</a:t>
            </a:fld>
            <a:endParaRPr lang="en-US"/>
          </a:p>
        </p:txBody>
      </p:sp>
      <p:sp>
        <p:nvSpPr>
          <p:cNvPr id="121859" name="Rectangle 2"/>
          <p:cNvSpPr>
            <a:spLocks noGrp="1" noRot="1" noChangeAspect="1" noChangeArrowheads="1" noTextEdit="1"/>
          </p:cNvSpPr>
          <p:nvPr>
            <p:ph type="sldImg"/>
          </p:nvPr>
        </p:nvSpPr>
        <p:spPr>
          <a:xfrm>
            <a:off x="1144588" y="685800"/>
            <a:ext cx="4572000" cy="3429000"/>
          </a:xfrm>
          <a:ln/>
        </p:spPr>
      </p:sp>
      <p:sp>
        <p:nvSpPr>
          <p:cNvPr id="12186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In the textbook, NX = 0 in the economy’s initial equilibrium for each of these three experiments.  </a:t>
            </a:r>
          </a:p>
          <a:p>
            <a:endParaRPr lang="en-US" smtClean="0"/>
          </a:p>
          <a:p>
            <a:r>
              <a:rPr lang="en-US" smtClean="0"/>
              <a:t>In these slides, NX &gt; 0 in the initial equilibrium.  </a:t>
            </a:r>
          </a:p>
          <a:p>
            <a:endParaRPr lang="en-US" smtClean="0"/>
          </a:p>
          <a:p>
            <a:r>
              <a:rPr lang="en-US" smtClean="0"/>
              <a:t>For completeness, you might have your students repeat the three experiments for the case of NX &lt; 0 in the initial equilibrium.  This would be a good homework or in-class exercise.  </a:t>
            </a:r>
          </a:p>
        </p:txBody>
      </p:sp>
    </p:spTree>
    <p:extLst>
      <p:ext uri="{BB962C8B-B14F-4D97-AF65-F5344CB8AC3E}">
        <p14:creationId xmlns:p14="http://schemas.microsoft.com/office/powerpoint/2010/main" val="15496245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72EF8DB-FF98-48F2-B40F-B268AF1F6A13}" type="slidenum">
              <a:rPr lang="en-US"/>
              <a:pPr>
                <a:defRPr/>
              </a:pPr>
              <a:t>20</a:t>
            </a:fld>
            <a:endParaRPr lang="en-US"/>
          </a:p>
        </p:txBody>
      </p:sp>
      <p:sp>
        <p:nvSpPr>
          <p:cNvPr id="122883" name="Rectangle 2"/>
          <p:cNvSpPr>
            <a:spLocks noGrp="1" noRot="1" noChangeAspect="1" noChangeArrowheads="1" noTextEdit="1"/>
          </p:cNvSpPr>
          <p:nvPr>
            <p:ph type="sldImg"/>
          </p:nvPr>
        </p:nvSpPr>
        <p:spPr>
          <a:xfrm>
            <a:off x="1144588" y="685800"/>
            <a:ext cx="4572000" cy="3429000"/>
          </a:xfrm>
          <a:ln/>
        </p:spPr>
      </p:sp>
      <p:sp>
        <p:nvSpPr>
          <p:cNvPr id="12288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In a small open economy, the fixed world interest rate pins down the value of investment, regardless of fiscal policy changes.  Thus, a $1 decrease in saving causes a $1 decrease in NX and net capital outflow.  </a:t>
            </a:r>
          </a:p>
          <a:p>
            <a:r>
              <a:rPr lang="en-US" smtClean="0"/>
              <a:t>Note that the analysis on this slide applies to ANYTHING that causes a decrease in saving.  Other examples:  a shift in consumer preferences regarding the tradeoff between saving and consumption, or a change in the tax laws that reduces the incentive to save. </a:t>
            </a:r>
          </a:p>
          <a:p>
            <a:endParaRPr lang="en-US" smtClean="0"/>
          </a:p>
          <a:p>
            <a:r>
              <a:rPr lang="en-US" smtClean="0"/>
              <a:t>Our model generates a prediction:  the government’s budget deficit and the country’s trade balance should be negatively related.  Does this prediction come true in the real world?  Let’s look at the data….</a:t>
            </a:r>
          </a:p>
          <a:p>
            <a:endParaRPr lang="en-US" smtClean="0"/>
          </a:p>
        </p:txBody>
      </p:sp>
    </p:spTree>
    <p:extLst>
      <p:ext uri="{BB962C8B-B14F-4D97-AF65-F5344CB8AC3E}">
        <p14:creationId xmlns:p14="http://schemas.microsoft.com/office/powerpoint/2010/main" val="32054053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xfrm>
            <a:off x="1558925" y="650875"/>
            <a:ext cx="3748088" cy="2811463"/>
          </a:xfrm>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Our model implies a negative relationship between NX and the budget deficit.  We observe this negative relationship during most periods.  </a:t>
            </a:r>
          </a:p>
          <a:p>
            <a:endParaRPr lang="en-US" dirty="0" smtClean="0"/>
          </a:p>
          <a:p>
            <a:r>
              <a:rPr lang="en-US" dirty="0" smtClean="0"/>
              <a:t>There are some exceptions.  For example, from 1991 to 2001, NX and the budget deficit fell, due to a long expansion:  rising incomes increased imports and tax revenues.  </a:t>
            </a:r>
          </a:p>
          <a:p>
            <a:endParaRPr lang="en-US" dirty="0" smtClean="0"/>
          </a:p>
          <a:p>
            <a:r>
              <a:rPr lang="en-US" dirty="0" smtClean="0"/>
              <a:t>And, in 2008-2009, NX and the budget deficit rose as the economy faltered:  falling incomes reduce both tax revenue and imports.  </a:t>
            </a:r>
          </a:p>
          <a:p>
            <a:endParaRPr lang="en-US" dirty="0" smtClean="0"/>
          </a:p>
          <a:p>
            <a:r>
              <a:rPr lang="en-US" dirty="0" smtClean="0"/>
              <a:t>Source:  Department of Commerce.  </a:t>
            </a:r>
          </a:p>
          <a:p>
            <a:r>
              <a:rPr lang="en-US" dirty="0" smtClean="0"/>
              <a:t>Obtained from:  http://research.stlouisfed.org/fred2/</a:t>
            </a:r>
          </a:p>
        </p:txBody>
      </p:sp>
      <p:sp>
        <p:nvSpPr>
          <p:cNvPr id="4" name="Slide Number Placeholder 3"/>
          <p:cNvSpPr>
            <a:spLocks noGrp="1"/>
          </p:cNvSpPr>
          <p:nvPr>
            <p:ph type="sldNum" sz="quarter" idx="5"/>
          </p:nvPr>
        </p:nvSpPr>
        <p:spPr/>
        <p:txBody>
          <a:bodyPr/>
          <a:lstStyle/>
          <a:p>
            <a:pPr>
              <a:defRPr/>
            </a:pPr>
            <a:fld id="{07E4F5AD-1244-4015-8653-ED669CE1A774}" type="slidenum">
              <a:rPr lang="en-US">
                <a:solidFill>
                  <a:prstClr val="black"/>
                </a:solidFill>
              </a:rPr>
              <a:pPr>
                <a:defRPr/>
              </a:pPr>
              <a:t>21</a:t>
            </a:fld>
            <a:endParaRPr lang="en-US">
              <a:solidFill>
                <a:prstClr val="black"/>
              </a:solidFill>
            </a:endParaRPr>
          </a:p>
        </p:txBody>
      </p:sp>
    </p:spTree>
    <p:extLst>
      <p:ext uri="{BB962C8B-B14F-4D97-AF65-F5344CB8AC3E}">
        <p14:creationId xmlns:p14="http://schemas.microsoft.com/office/powerpoint/2010/main" val="20182556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82B4148-0D55-4EA7-822F-E099E61CC150}" type="slidenum">
              <a:rPr lang="en-US"/>
              <a:pPr>
                <a:defRPr/>
              </a:pPr>
              <a:t>22</a:t>
            </a:fld>
            <a:endParaRPr lang="en-US"/>
          </a:p>
        </p:txBody>
      </p:sp>
      <p:sp>
        <p:nvSpPr>
          <p:cNvPr id="125955" name="Rectangle 2"/>
          <p:cNvSpPr>
            <a:spLocks noGrp="1" noRot="1" noChangeAspect="1" noChangeArrowheads="1" noTextEdit="1"/>
          </p:cNvSpPr>
          <p:nvPr>
            <p:ph type="sldImg"/>
          </p:nvPr>
        </p:nvSpPr>
        <p:spPr>
          <a:xfrm>
            <a:off x="1144588" y="685800"/>
            <a:ext cx="4572000" cy="3429000"/>
          </a:xfrm>
          <a:ln/>
        </p:spPr>
      </p:sp>
      <p:sp>
        <p:nvSpPr>
          <p:cNvPr id="1259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It might be worth taking a moment to explain that the world interest rate r* is determined by saving and investment in the world loanable funds market.  S* is the sum of all countries’ saving; I* the sum of all countries’ investment.  r* adjusts to equate I* with S*, just like in Chapter 3, because the world as a whole is a closed economy.  A fiscal expansion in other countries would reduce S* and raise r* (same results as in Chapter 3). </a:t>
            </a:r>
          </a:p>
          <a:p>
            <a:endParaRPr lang="en-US" dirty="0" smtClean="0"/>
          </a:p>
          <a:p>
            <a:r>
              <a:rPr lang="en-US" dirty="0" smtClean="0"/>
              <a:t>The higher world interest rate reduces investment in our small open economy, and hence reduces the demand for loanable funds.  The supply of loanable funds (national saving) is unchanged, so there’s an increase in the amount of funds flowing abroad.  </a:t>
            </a:r>
          </a:p>
          <a:p>
            <a:endParaRPr lang="en-US" dirty="0" smtClean="0"/>
          </a:p>
        </p:txBody>
      </p:sp>
    </p:spTree>
    <p:extLst>
      <p:ext uri="{BB962C8B-B14F-4D97-AF65-F5344CB8AC3E}">
        <p14:creationId xmlns:p14="http://schemas.microsoft.com/office/powerpoint/2010/main" val="3242189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650875"/>
            <a:ext cx="3748088" cy="2811463"/>
          </a:xfrm>
        </p:spPr>
      </p:sp>
      <p:sp>
        <p:nvSpPr>
          <p:cNvPr id="3" name="Notes Placeholder 2"/>
          <p:cNvSpPr>
            <a:spLocks noGrp="1"/>
          </p:cNvSpPr>
          <p:nvPr>
            <p:ph type="body" idx="1"/>
          </p:nvPr>
        </p:nvSpPr>
        <p:spPr/>
        <p:txBody>
          <a:bodyPr/>
          <a:lstStyle/>
          <a:p>
            <a:r>
              <a:rPr lang="en-US" dirty="0" smtClean="0"/>
              <a:t> </a:t>
            </a:r>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23</a:t>
            </a:fld>
            <a:endParaRPr lang="en-US"/>
          </a:p>
        </p:txBody>
      </p:sp>
    </p:spTree>
    <p:extLst>
      <p:ext uri="{BB962C8B-B14F-4D97-AF65-F5344CB8AC3E}">
        <p14:creationId xmlns:p14="http://schemas.microsoft.com/office/powerpoint/2010/main" val="4345120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650875"/>
            <a:ext cx="3748088" cy="2811463"/>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In contrast to a closed economy, investment is not constrained by the fixed (domestic) supply of loanable funds.  Hence, the increase in firm’s demand for loanable funds can be satisfied by borrowing abroad, which reduces </a:t>
            </a:r>
            <a:r>
              <a:rPr lang="en-US" u="sng" dirty="0" smtClean="0"/>
              <a:t>net</a:t>
            </a:r>
            <a:r>
              <a:rPr lang="en-US" dirty="0" smtClean="0"/>
              <a:t> outflow of financial capital.  And since net capital outflow = NX, we see a fall in NX equal to the increase in investment. </a:t>
            </a:r>
          </a:p>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24</a:t>
            </a:fld>
            <a:endParaRPr lang="en-US"/>
          </a:p>
        </p:txBody>
      </p:sp>
    </p:spTree>
    <p:extLst>
      <p:ext uri="{BB962C8B-B14F-4D97-AF65-F5344CB8AC3E}">
        <p14:creationId xmlns:p14="http://schemas.microsoft.com/office/powerpoint/2010/main" val="33634819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D37D7AF-5239-48C0-9FA5-39C0F227E309}" type="slidenum">
              <a:rPr lang="en-US"/>
              <a:pPr>
                <a:defRPr/>
              </a:pPr>
              <a:t>25</a:t>
            </a:fld>
            <a:endParaRPr lang="en-US"/>
          </a:p>
        </p:txBody>
      </p:sp>
      <p:sp>
        <p:nvSpPr>
          <p:cNvPr id="129027" name="Rectangle 2"/>
          <p:cNvSpPr>
            <a:spLocks noGrp="1" noRot="1" noChangeAspect="1" noChangeArrowheads="1" noTextEdit="1"/>
          </p:cNvSpPr>
          <p:nvPr>
            <p:ph type="sldImg"/>
          </p:nvPr>
        </p:nvSpPr>
        <p:spPr>
          <a:xfrm>
            <a:off x="1144588" y="685800"/>
            <a:ext cx="4572000" cy="3429000"/>
          </a:xfrm>
          <a:ln/>
        </p:spPr>
      </p:sp>
      <p:sp>
        <p:nvSpPr>
          <p:cNvPr id="12902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Warning to students:</a:t>
            </a:r>
          </a:p>
          <a:p>
            <a:endParaRPr lang="en-US" dirty="0" smtClean="0"/>
          </a:p>
          <a:p>
            <a:r>
              <a:rPr lang="en-US" dirty="0" smtClean="0"/>
              <a:t>Some textbooks and newspapers define the exchange rate as the reciprocal of the one here (e.g., dollars per yen instead of yen per dollar).  The one here is easier to use, because a rise in “e” corresponds to an “appreciation” of the country’s currency.  Using the reciprocal would mean that a rise in “e” is a depreciation, which seems counterintuitive.  </a:t>
            </a:r>
          </a:p>
          <a:p>
            <a:endParaRPr lang="en-US" dirty="0" smtClean="0"/>
          </a:p>
          <a:p>
            <a:r>
              <a:rPr lang="en-US" dirty="0" smtClean="0"/>
              <a:t>So it would be worthwhile to point out to students that a country’s “e” is simply the price (measured in foreign currency) of a unit of that country’s currency.  </a:t>
            </a:r>
          </a:p>
          <a:p>
            <a:endParaRPr lang="en-US" dirty="0" smtClean="0"/>
          </a:p>
          <a:p>
            <a:endParaRPr lang="en-US" dirty="0" smtClean="0"/>
          </a:p>
        </p:txBody>
      </p:sp>
    </p:spTree>
    <p:extLst>
      <p:ext uri="{BB962C8B-B14F-4D97-AF65-F5344CB8AC3E}">
        <p14:creationId xmlns:p14="http://schemas.microsoft.com/office/powerpoint/2010/main" val="1212312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DCA560C-DCD1-44E3-8CE4-6954C4208694}" type="slidenum">
              <a:rPr lang="en-US">
                <a:solidFill>
                  <a:prstClr val="black"/>
                </a:solidFill>
              </a:rPr>
              <a:pPr>
                <a:defRPr/>
              </a:pPr>
              <a:t>26</a:t>
            </a:fld>
            <a:endParaRPr lang="en-US">
              <a:solidFill>
                <a:prstClr val="black"/>
              </a:solidFill>
            </a:endParaRPr>
          </a:p>
        </p:txBody>
      </p:sp>
      <p:sp>
        <p:nvSpPr>
          <p:cNvPr id="131075" name="Rectangle 2"/>
          <p:cNvSpPr>
            <a:spLocks noGrp="1" noRot="1" noChangeAspect="1" noChangeArrowheads="1" noTextEdit="1"/>
          </p:cNvSpPr>
          <p:nvPr>
            <p:ph type="sldImg"/>
          </p:nvPr>
        </p:nvSpPr>
        <p:spPr>
          <a:xfrm>
            <a:off x="1144588" y="685800"/>
            <a:ext cx="4570412" cy="3429000"/>
          </a:xfrm>
          <a:ln/>
        </p:spPr>
      </p:sp>
      <p:sp>
        <p:nvSpPr>
          <p:cNvPr id="13107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If you’d like to update these figures before your lecture, you can find good exchange rate data at:  http://www.xe.net/ict/</a:t>
            </a:r>
          </a:p>
        </p:txBody>
      </p:sp>
    </p:spTree>
    <p:extLst>
      <p:ext uri="{BB962C8B-B14F-4D97-AF65-F5344CB8AC3E}">
        <p14:creationId xmlns:p14="http://schemas.microsoft.com/office/powerpoint/2010/main" val="32093088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FD2EB86-05A7-414B-9C79-7B5F369ACE9C}" type="slidenum">
              <a:rPr lang="en-US"/>
              <a:pPr>
                <a:defRPr/>
              </a:pPr>
              <a:t>27</a:t>
            </a:fld>
            <a:endParaRPr lang="en-US"/>
          </a:p>
        </p:txBody>
      </p:sp>
      <p:sp>
        <p:nvSpPr>
          <p:cNvPr id="132099" name="Rectangle 2"/>
          <p:cNvSpPr>
            <a:spLocks noGrp="1" noRot="1" noChangeAspect="1" noChangeArrowheads="1" noTextEdit="1"/>
          </p:cNvSpPr>
          <p:nvPr>
            <p:ph type="sldImg"/>
          </p:nvPr>
        </p:nvSpPr>
        <p:spPr>
          <a:xfrm>
            <a:off x="1144588" y="685800"/>
            <a:ext cx="4572000" cy="3429000"/>
          </a:xfrm>
          <a:ln/>
        </p:spPr>
      </p:sp>
      <p:sp>
        <p:nvSpPr>
          <p:cNvPr id="13210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000" smtClean="0">
              <a:solidFill>
                <a:srgbClr val="003399"/>
              </a:solidFill>
            </a:endParaRPr>
          </a:p>
        </p:txBody>
      </p:sp>
    </p:spTree>
    <p:extLst>
      <p:ext uri="{BB962C8B-B14F-4D97-AF65-F5344CB8AC3E}">
        <p14:creationId xmlns:p14="http://schemas.microsoft.com/office/powerpoint/2010/main" val="5896843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D0734D8-994E-1243-8651-154A3178CA31}" type="slidenum">
              <a:rPr lang="en-US" sz="1200"/>
              <a:pPr eaLnBrk="1" hangingPunct="1"/>
              <a:t>28</a:t>
            </a:fld>
            <a:endParaRPr lang="en-US" sz="1200"/>
          </a:p>
        </p:txBody>
      </p:sp>
      <p:sp>
        <p:nvSpPr>
          <p:cNvPr id="106498" name="Rectangle 2"/>
          <p:cNvSpPr>
            <a:spLocks noGrp="1" noRot="1" noChangeAspect="1" noChangeArrowheads="1" noTextEdit="1"/>
          </p:cNvSpPr>
          <p:nvPr>
            <p:ph type="sldImg"/>
          </p:nvPr>
        </p:nvSpPr>
        <p:spPr>
          <a:xfrm>
            <a:off x="1144588" y="685800"/>
            <a:ext cx="4572000" cy="3429000"/>
          </a:xfrm>
          <a:ln/>
        </p:spPr>
      </p:sp>
      <p:sp>
        <p:nvSpPr>
          <p:cNvPr id="10649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Note</a:t>
            </a:r>
            <a:r>
              <a:rPr lang="en-US" dirty="0"/>
              <a:t>:  The examples here and in the text are in terms of one good, i.e. Big Macs.  But P and P* are the overall price levels of the domestic &amp; foreign countries.  Thus, they each measure the price of a basket of goods.  </a:t>
            </a:r>
          </a:p>
          <a:p>
            <a:endParaRPr lang="en-US" dirty="0"/>
          </a:p>
          <a:p>
            <a:r>
              <a:rPr lang="en-US" dirty="0"/>
              <a:t>When you get to the bottom line, emphasize that the real exchange rate measures the amount of purchasing power in Japan that must be sacrificed for each unit of purchasing power in the U.S. </a:t>
            </a:r>
          </a:p>
        </p:txBody>
      </p:sp>
    </p:spTree>
    <p:extLst>
      <p:ext uri="{BB962C8B-B14F-4D97-AF65-F5344CB8AC3E}">
        <p14:creationId xmlns:p14="http://schemas.microsoft.com/office/powerpoint/2010/main" val="2636256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a:xfrm>
            <a:off x="1558925" y="650875"/>
            <a:ext cx="3748088" cy="2811463"/>
          </a:xfrm>
          <a:ln/>
        </p:spPr>
      </p:sp>
      <p:sp>
        <p:nvSpPr>
          <p:cNvPr id="471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World Real GDP and world Real Exports, </a:t>
            </a:r>
            <a:r>
              <a:rPr lang="en-US" dirty="0" smtClean="0"/>
              <a:t>1970</a:t>
            </a:r>
            <a:r>
              <a:rPr lang="en-US" dirty="0"/>
              <a:t>-</a:t>
            </a:r>
            <a:r>
              <a:rPr lang="en-US" dirty="0" smtClean="0"/>
              <a:t>2010, </a:t>
            </a:r>
            <a:r>
              <a:rPr lang="en-US" dirty="0"/>
              <a:t>1950=100.</a:t>
            </a:r>
          </a:p>
          <a:p>
            <a:r>
              <a:rPr lang="en-US" dirty="0"/>
              <a:t>Source: World Trade Organization</a:t>
            </a:r>
          </a:p>
        </p:txBody>
      </p:sp>
      <p:sp>
        <p:nvSpPr>
          <p:cNvPr id="471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933B1DD-B97C-2F4A-BF03-BC0C3EE7FCBB}" type="slidenum">
              <a:rPr lang="en-US" sz="1200">
                <a:solidFill>
                  <a:srgbClr val="000000"/>
                </a:solidFill>
              </a:rPr>
              <a:pPr eaLnBrk="1" hangingPunct="1"/>
              <a:t>2</a:t>
            </a:fld>
            <a:endParaRPr lang="en-US" sz="1200">
              <a:solidFill>
                <a:srgbClr val="000000"/>
              </a:solidFill>
            </a:endParaRPr>
          </a:p>
        </p:txBody>
      </p:sp>
    </p:spTree>
    <p:extLst>
      <p:ext uri="{BB962C8B-B14F-4D97-AF65-F5344CB8AC3E}">
        <p14:creationId xmlns:p14="http://schemas.microsoft.com/office/powerpoint/2010/main" val="16454939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8A9F628-0F7E-E540-8C57-8167439CC96A}" type="slidenum">
              <a:rPr lang="en-US" sz="1200"/>
              <a:pPr eaLnBrk="1" hangingPunct="1"/>
              <a:t>29</a:t>
            </a:fld>
            <a:endParaRPr lang="en-US" sz="1200"/>
          </a:p>
        </p:txBody>
      </p:sp>
      <p:sp>
        <p:nvSpPr>
          <p:cNvPr id="108546" name="Rectangle 2"/>
          <p:cNvSpPr>
            <a:spLocks noGrp="1" noRot="1" noChangeAspect="1" noChangeArrowheads="1" noTextEdit="1"/>
          </p:cNvSpPr>
          <p:nvPr>
            <p:ph type="sldImg"/>
          </p:nvPr>
        </p:nvSpPr>
        <p:spPr>
          <a:xfrm>
            <a:off x="1144588" y="685800"/>
            <a:ext cx="4572000" cy="3429000"/>
          </a:xfrm>
          <a:ln/>
        </p:spPr>
      </p:sp>
      <p:sp>
        <p:nvSpPr>
          <p:cNvPr id="10854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it-IT" dirty="0" err="1" smtClean="0"/>
              <a:t>Prices</a:t>
            </a:r>
            <a:r>
              <a:rPr lang="it-IT" dirty="0" smtClean="0"/>
              <a:t> </a:t>
            </a:r>
            <a:r>
              <a:rPr lang="it-IT" dirty="0" err="1" smtClean="0"/>
              <a:t>as</a:t>
            </a:r>
            <a:r>
              <a:rPr lang="it-IT" baseline="0" dirty="0" smtClean="0"/>
              <a:t> of </a:t>
            </a:r>
            <a:r>
              <a:rPr lang="it-IT" baseline="0" dirty="0" err="1" smtClean="0"/>
              <a:t>July</a:t>
            </a:r>
            <a:r>
              <a:rPr lang="it-IT" baseline="0" dirty="0" smtClean="0"/>
              <a:t> 2014, </a:t>
            </a:r>
            <a:r>
              <a:rPr lang="it-IT" baseline="0" dirty="0" err="1" smtClean="0"/>
              <a:t>exchange</a:t>
            </a:r>
            <a:r>
              <a:rPr lang="it-IT" baseline="0" dirty="0" smtClean="0"/>
              <a:t> rate </a:t>
            </a:r>
            <a:r>
              <a:rPr lang="it-IT" baseline="0" dirty="0" err="1" smtClean="0"/>
              <a:t>as</a:t>
            </a:r>
            <a:r>
              <a:rPr lang="it-IT" baseline="0" dirty="0" smtClean="0"/>
              <a:t> of </a:t>
            </a:r>
            <a:r>
              <a:rPr lang="it-IT" baseline="0" dirty="0" err="1" smtClean="0"/>
              <a:t>November</a:t>
            </a:r>
            <a:r>
              <a:rPr lang="it-IT" baseline="0" dirty="0" smtClean="0"/>
              <a:t> 2014</a:t>
            </a:r>
            <a:endParaRPr lang="it-IT" dirty="0"/>
          </a:p>
        </p:txBody>
      </p:sp>
    </p:spTree>
    <p:extLst>
      <p:ext uri="{BB962C8B-B14F-4D97-AF65-F5344CB8AC3E}">
        <p14:creationId xmlns:p14="http://schemas.microsoft.com/office/powerpoint/2010/main" val="40414809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0BA3FA5-8A2D-4CD7-82F4-F585EA508F01}" type="slidenum">
              <a:rPr lang="en-US"/>
              <a:pPr>
                <a:defRPr/>
              </a:pPr>
              <a:t>30</a:t>
            </a:fld>
            <a:endParaRPr lang="en-US"/>
          </a:p>
        </p:txBody>
      </p:sp>
      <p:sp>
        <p:nvSpPr>
          <p:cNvPr id="135171" name="Rectangle 2"/>
          <p:cNvSpPr>
            <a:spLocks noGrp="1" noRot="1" noChangeAspect="1" noChangeArrowheads="1" noTextEdit="1"/>
          </p:cNvSpPr>
          <p:nvPr>
            <p:ph type="sldImg"/>
          </p:nvPr>
        </p:nvSpPr>
        <p:spPr>
          <a:xfrm>
            <a:off x="1144588" y="685800"/>
            <a:ext cx="4572000" cy="3429000"/>
          </a:xfrm>
          <a:ln/>
        </p:spPr>
      </p:sp>
      <p:sp>
        <p:nvSpPr>
          <p:cNvPr id="1351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 good candidate for the basket of goods mentioned here is the CPI basket.  Perhaps a better candidate would be a basket including all goods &amp; services that comprise GDP.  Then, the real exchange rate would measure how many units of foreign GDP trade for one unit of domestic GDP.  </a:t>
            </a:r>
          </a:p>
          <a:p>
            <a:endParaRPr lang="en-US" smtClean="0"/>
          </a:p>
        </p:txBody>
      </p:sp>
    </p:spTree>
    <p:extLst>
      <p:ext uri="{BB962C8B-B14F-4D97-AF65-F5344CB8AC3E}">
        <p14:creationId xmlns:p14="http://schemas.microsoft.com/office/powerpoint/2010/main" val="28121809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973E0FA-54E3-484B-A08E-23C18B546B30}" type="slidenum">
              <a:rPr lang="en-US"/>
              <a:pPr>
                <a:defRPr/>
              </a:pPr>
              <a:t>31</a:t>
            </a:fld>
            <a:endParaRPr lang="en-US"/>
          </a:p>
        </p:txBody>
      </p:sp>
      <p:sp>
        <p:nvSpPr>
          <p:cNvPr id="136195" name="Rectangle 2"/>
          <p:cNvSpPr>
            <a:spLocks noGrp="1" noRot="1" noChangeAspect="1" noChangeArrowheads="1" noTextEdit="1"/>
          </p:cNvSpPr>
          <p:nvPr>
            <p:ph type="sldImg"/>
          </p:nvPr>
        </p:nvSpPr>
        <p:spPr>
          <a:xfrm>
            <a:off x="1144588" y="685800"/>
            <a:ext cx="4572000" cy="3429000"/>
          </a:xfrm>
          <a:ln/>
        </p:spPr>
      </p:sp>
      <p:sp>
        <p:nvSpPr>
          <p:cNvPr id="13619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0658341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xfrm>
            <a:off x="1558925" y="650875"/>
            <a:ext cx="3748088" cy="2811463"/>
          </a:xfrm>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 real exchange rate here is a broad index.  Source:  Federal Reserve Statistical Release H.10, Board of Governors.</a:t>
            </a:r>
          </a:p>
          <a:p>
            <a:r>
              <a:rPr lang="en-US" dirty="0" smtClean="0"/>
              <a:t>http://www.federalreserve.gov/releases/h10/summary/indexbc_m.txt</a:t>
            </a:r>
          </a:p>
          <a:p>
            <a:endParaRPr lang="en-US" dirty="0" smtClean="0"/>
          </a:p>
          <a:p>
            <a:r>
              <a:rPr lang="en-US" dirty="0" smtClean="0"/>
              <a:t>NX as a percent of GDP was computed from NX and GDP source data from Department of Commerce, Bureau of Economic Analysis, obtained at:</a:t>
            </a:r>
          </a:p>
          <a:p>
            <a:r>
              <a:rPr lang="en-US" dirty="0" smtClean="0"/>
              <a:t>http://research.stlouisfed.org/fred2/</a:t>
            </a:r>
          </a:p>
          <a:p>
            <a:endParaRPr lang="en-US" dirty="0" smtClean="0"/>
          </a:p>
          <a:p>
            <a:r>
              <a:rPr lang="en-US" dirty="0" smtClean="0"/>
              <a:t>The RER data are monthly and the NX and Y data are quarterly,</a:t>
            </a:r>
            <a:r>
              <a:rPr lang="en-US" baseline="0" dirty="0" smtClean="0"/>
              <a:t> </a:t>
            </a:r>
            <a:r>
              <a:rPr lang="en-US" dirty="0" smtClean="0"/>
              <a:t>so the RER series shown in the graph is a quarterly series where each value is an average of the three monthly values from that quarter.  </a:t>
            </a:r>
          </a:p>
        </p:txBody>
      </p:sp>
      <p:sp>
        <p:nvSpPr>
          <p:cNvPr id="4" name="Slide Number Placeholder 3"/>
          <p:cNvSpPr>
            <a:spLocks noGrp="1"/>
          </p:cNvSpPr>
          <p:nvPr>
            <p:ph type="sldNum" sz="quarter" idx="5"/>
          </p:nvPr>
        </p:nvSpPr>
        <p:spPr/>
        <p:txBody>
          <a:bodyPr/>
          <a:lstStyle/>
          <a:p>
            <a:pPr>
              <a:defRPr/>
            </a:pPr>
            <a:fld id="{E8961506-75BD-47D7-A17E-A050868F558E}" type="slidenum">
              <a:rPr lang="en-US">
                <a:solidFill>
                  <a:prstClr val="black"/>
                </a:solidFill>
              </a:rPr>
              <a:pPr>
                <a:defRPr/>
              </a:pPr>
              <a:t>32</a:t>
            </a:fld>
            <a:endParaRPr lang="en-US">
              <a:solidFill>
                <a:prstClr val="black"/>
              </a:solidFill>
            </a:endParaRPr>
          </a:p>
        </p:txBody>
      </p:sp>
    </p:spTree>
    <p:extLst>
      <p:ext uri="{BB962C8B-B14F-4D97-AF65-F5344CB8AC3E}">
        <p14:creationId xmlns:p14="http://schemas.microsoft.com/office/powerpoint/2010/main" val="19482523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743CE58-D9B6-4991-8A5D-8E3C95F4A031}" type="slidenum">
              <a:rPr lang="en-US"/>
              <a:pPr>
                <a:defRPr/>
              </a:pPr>
              <a:t>33</a:t>
            </a:fld>
            <a:endParaRPr lang="en-US"/>
          </a:p>
        </p:txBody>
      </p:sp>
      <p:sp>
        <p:nvSpPr>
          <p:cNvPr id="139267" name="Rectangle 2"/>
          <p:cNvSpPr>
            <a:spLocks noGrp="1" noRot="1" noChangeAspect="1" noChangeArrowheads="1" noTextEdit="1"/>
          </p:cNvSpPr>
          <p:nvPr>
            <p:ph type="sldImg"/>
          </p:nvPr>
        </p:nvSpPr>
        <p:spPr>
          <a:xfrm>
            <a:off x="1144588" y="685800"/>
            <a:ext cx="4572000" cy="3429000"/>
          </a:xfrm>
          <a:ln/>
        </p:spPr>
      </p:sp>
      <p:sp>
        <p:nvSpPr>
          <p:cNvPr id="13926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41375345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1E5CF4F-49F5-3D4E-B833-2168011FCB32}" type="slidenum">
              <a:rPr lang="en-US" sz="1200"/>
              <a:pPr eaLnBrk="1" hangingPunct="1"/>
              <a:t>34</a:t>
            </a:fld>
            <a:endParaRPr lang="en-US" sz="1200"/>
          </a:p>
        </p:txBody>
      </p:sp>
      <p:sp>
        <p:nvSpPr>
          <p:cNvPr id="118786" name="Rectangle 2"/>
          <p:cNvSpPr>
            <a:spLocks noGrp="1" noRot="1" noChangeAspect="1" noChangeArrowheads="1" noTextEdit="1"/>
          </p:cNvSpPr>
          <p:nvPr>
            <p:ph type="sldImg"/>
          </p:nvPr>
        </p:nvSpPr>
        <p:spPr>
          <a:xfrm>
            <a:off x="1144588" y="685800"/>
            <a:ext cx="4572000" cy="3429000"/>
          </a:xfrm>
          <a:ln/>
        </p:spPr>
      </p:sp>
      <p:sp>
        <p:nvSpPr>
          <p:cNvPr id="11878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it-IT"/>
          </a:p>
        </p:txBody>
      </p:sp>
    </p:spTree>
    <p:extLst>
      <p:ext uri="{BB962C8B-B14F-4D97-AF65-F5344CB8AC3E}">
        <p14:creationId xmlns:p14="http://schemas.microsoft.com/office/powerpoint/2010/main" val="18204877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36FD036-F69F-7C47-B74D-9C11D445FD8C}" type="slidenum">
              <a:rPr lang="en-US" sz="1200"/>
              <a:pPr eaLnBrk="1" hangingPunct="1"/>
              <a:t>35</a:t>
            </a:fld>
            <a:endParaRPr lang="en-US" sz="1200"/>
          </a:p>
        </p:txBody>
      </p:sp>
      <p:sp>
        <p:nvSpPr>
          <p:cNvPr id="120834" name="Rectangle 2"/>
          <p:cNvSpPr>
            <a:spLocks noGrp="1" noRot="1" noChangeAspect="1" noChangeArrowheads="1" noTextEdit="1"/>
          </p:cNvSpPr>
          <p:nvPr>
            <p:ph type="sldImg"/>
          </p:nvPr>
        </p:nvSpPr>
        <p:spPr>
          <a:xfrm>
            <a:off x="1144588" y="685800"/>
            <a:ext cx="4572000" cy="3429000"/>
          </a:xfrm>
          <a:ln/>
        </p:spPr>
      </p:sp>
      <p:sp>
        <p:nvSpPr>
          <p:cNvPr id="12083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it-IT"/>
          </a:p>
        </p:txBody>
      </p:sp>
    </p:spTree>
    <p:extLst>
      <p:ext uri="{BB962C8B-B14F-4D97-AF65-F5344CB8AC3E}">
        <p14:creationId xmlns:p14="http://schemas.microsoft.com/office/powerpoint/2010/main" val="26533067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8750855-4324-451D-8E08-8ADEBDE1736A}" type="slidenum">
              <a:rPr lang="en-US"/>
              <a:pPr>
                <a:defRPr/>
              </a:pPr>
              <a:t>36</a:t>
            </a:fld>
            <a:endParaRPr lang="en-US"/>
          </a:p>
        </p:txBody>
      </p:sp>
      <p:sp>
        <p:nvSpPr>
          <p:cNvPr id="142339" name="Rectangle 2"/>
          <p:cNvSpPr>
            <a:spLocks noGrp="1" noRot="1" noChangeAspect="1" noChangeArrowheads="1" noTextEdit="1"/>
          </p:cNvSpPr>
          <p:nvPr>
            <p:ph type="sldImg"/>
          </p:nvPr>
        </p:nvSpPr>
        <p:spPr>
          <a:xfrm>
            <a:off x="1144588" y="685800"/>
            <a:ext cx="4572000" cy="3429000"/>
          </a:xfrm>
          <a:ln/>
        </p:spPr>
      </p:sp>
      <p:sp>
        <p:nvSpPr>
          <p:cNvPr id="14234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In the equation, </a:t>
            </a:r>
            <a:r>
              <a:rPr kumimoji="1" lang="en-US" b="1" i="1" smtClean="0">
                <a:solidFill>
                  <a:srgbClr val="660033"/>
                </a:solidFill>
                <a:sym typeface="Symbol" pitchFamily="18" charset="2"/>
              </a:rPr>
              <a:t>ε</a:t>
            </a:r>
            <a:r>
              <a:rPr lang="en-US" smtClean="0"/>
              <a:t> is the only endogenous variable, hence this equation determines the value of </a:t>
            </a:r>
            <a:r>
              <a:rPr kumimoji="1" lang="en-US" b="1" i="1" smtClean="0">
                <a:solidFill>
                  <a:srgbClr val="660033"/>
                </a:solidFill>
                <a:sym typeface="Symbol" pitchFamily="18" charset="2"/>
              </a:rPr>
              <a:t>ε</a:t>
            </a:r>
            <a:r>
              <a:rPr lang="en-US" smtClean="0"/>
              <a:t>. </a:t>
            </a:r>
          </a:p>
        </p:txBody>
      </p:sp>
    </p:spTree>
    <p:extLst>
      <p:ext uri="{BB962C8B-B14F-4D97-AF65-F5344CB8AC3E}">
        <p14:creationId xmlns:p14="http://schemas.microsoft.com/office/powerpoint/2010/main" val="31798095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F17A415-DB67-4AE9-A2B0-8F4B204C1F94}" type="slidenum">
              <a:rPr lang="en-US"/>
              <a:pPr>
                <a:defRPr/>
              </a:pPr>
              <a:t>37</a:t>
            </a:fld>
            <a:endParaRPr lang="en-US"/>
          </a:p>
        </p:txBody>
      </p:sp>
      <p:sp>
        <p:nvSpPr>
          <p:cNvPr id="143363" name="Rectangle 2"/>
          <p:cNvSpPr>
            <a:spLocks noGrp="1" noRot="1" noChangeAspect="1" noChangeArrowheads="1" noTextEdit="1"/>
          </p:cNvSpPr>
          <p:nvPr>
            <p:ph type="sldImg"/>
          </p:nvPr>
        </p:nvSpPr>
        <p:spPr>
          <a:xfrm>
            <a:off x="1144588" y="685800"/>
            <a:ext cx="4572000" cy="3429000"/>
          </a:xfrm>
          <a:ln/>
        </p:spPr>
      </p:sp>
      <p:sp>
        <p:nvSpPr>
          <p:cNvPr id="14336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 Note ***</a:t>
            </a:r>
          </a:p>
          <a:p>
            <a:r>
              <a:rPr lang="en-US" smtClean="0"/>
              <a:t>At the lower left corner (origin) of this graph, NX does NOT NECESSARILY EQUAL ZERO!!!  </a:t>
            </a:r>
          </a:p>
          <a:p>
            <a:endParaRPr lang="en-US" smtClean="0"/>
          </a:p>
          <a:p>
            <a:r>
              <a:rPr lang="en-US" smtClean="0"/>
              <a:t>In fact, the zero on the horizontal axis may well be to the right of the vertical S-I line.  (This is the case, for example, in the U.S.)</a:t>
            </a:r>
          </a:p>
        </p:txBody>
      </p:sp>
    </p:spTree>
    <p:extLst>
      <p:ext uri="{BB962C8B-B14F-4D97-AF65-F5344CB8AC3E}">
        <p14:creationId xmlns:p14="http://schemas.microsoft.com/office/powerpoint/2010/main" val="20617735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0544758-C675-4044-B0F3-32C3E35C0DFA}" type="slidenum">
              <a:rPr lang="en-US" sz="1200"/>
              <a:pPr eaLnBrk="1" hangingPunct="1"/>
              <a:t>38</a:t>
            </a:fld>
            <a:endParaRPr lang="en-US" sz="1200"/>
          </a:p>
        </p:txBody>
      </p:sp>
      <p:sp>
        <p:nvSpPr>
          <p:cNvPr id="126978" name="Rectangle 2"/>
          <p:cNvSpPr>
            <a:spLocks noGrp="1" noRot="1" noChangeAspect="1" noChangeArrowheads="1" noTextEdit="1"/>
          </p:cNvSpPr>
          <p:nvPr>
            <p:ph type="sldImg"/>
          </p:nvPr>
        </p:nvSpPr>
        <p:spPr>
          <a:xfrm>
            <a:off x="1144588" y="685800"/>
            <a:ext cx="4572000" cy="3429000"/>
          </a:xfrm>
          <a:ln/>
        </p:spPr>
      </p:sp>
      <p:sp>
        <p:nvSpPr>
          <p:cNvPr id="12697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WARNING:  Don</a:t>
            </a:r>
            <a:r>
              <a:rPr lang="ja-JP" altLang="en-US" dirty="0"/>
              <a:t>’</a:t>
            </a:r>
            <a:r>
              <a:rPr lang="en-US" altLang="ja-JP" dirty="0"/>
              <a:t>t let your students confuse the demand for </a:t>
            </a:r>
            <a:r>
              <a:rPr lang="en-US" altLang="ja-JP" dirty="0" smtClean="0"/>
              <a:t>domestic currency in </a:t>
            </a:r>
            <a:r>
              <a:rPr lang="en-US" altLang="ja-JP" dirty="0"/>
              <a:t>the foreign exchange market with demand for real money balances (chapter 4), or the supply of </a:t>
            </a:r>
            <a:r>
              <a:rPr lang="en-US" altLang="ja-JP" dirty="0" smtClean="0"/>
              <a:t>domestic currency in </a:t>
            </a:r>
            <a:r>
              <a:rPr lang="en-US" altLang="ja-JP" dirty="0"/>
              <a:t>the foreign exchange market with the supply of money (chapter 4).</a:t>
            </a:r>
          </a:p>
          <a:p>
            <a:endParaRPr lang="en-US" dirty="0"/>
          </a:p>
          <a:p>
            <a:r>
              <a:rPr lang="en-US" dirty="0"/>
              <a:t>If you and your students are as anal, </a:t>
            </a:r>
            <a:r>
              <a:rPr lang="en-US" dirty="0" err="1"/>
              <a:t>er</a:t>
            </a:r>
            <a:r>
              <a:rPr lang="en-US" dirty="0"/>
              <a:t>, I mean, as detail-oriented as me:   NX is actually the </a:t>
            </a:r>
            <a:r>
              <a:rPr lang="en-US" u="sng" dirty="0"/>
              <a:t>net</a:t>
            </a:r>
            <a:r>
              <a:rPr lang="en-US" dirty="0"/>
              <a:t> demand for dollars:  foreign demand for dollars to purchase our exports minus our supply of dollars to purchase imports.  Net capital outflow is the </a:t>
            </a:r>
            <a:r>
              <a:rPr lang="en-US" u="sng" dirty="0"/>
              <a:t>net</a:t>
            </a:r>
            <a:r>
              <a:rPr lang="en-US" dirty="0"/>
              <a:t> supply of dollars:  The supply of dollars from U.S. residents investing abroad minus the demand for dollars from foreigners buying U.S. assets.  </a:t>
            </a:r>
          </a:p>
          <a:p>
            <a:endParaRPr lang="en-US" dirty="0"/>
          </a:p>
        </p:txBody>
      </p:sp>
    </p:spTree>
    <p:extLst>
      <p:ext uri="{BB962C8B-B14F-4D97-AF65-F5344CB8AC3E}">
        <p14:creationId xmlns:p14="http://schemas.microsoft.com/office/powerpoint/2010/main" val="2208404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xfrm>
            <a:off x="1558925" y="650875"/>
            <a:ext cx="3748088" cy="2811463"/>
          </a:xfrm>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In dollar terms, U.S. trade is huge, but as a percentage of GDP, it is smaller than that of many other countries.  </a:t>
            </a:r>
          </a:p>
          <a:p>
            <a:endParaRPr lang="en-US" smtClean="0"/>
          </a:p>
          <a:p>
            <a:r>
              <a:rPr lang="en-US" smtClean="0"/>
              <a:t>source:  World Development Indicators, World Bank</a:t>
            </a:r>
          </a:p>
          <a:p>
            <a:r>
              <a:rPr lang="en-US" smtClean="0"/>
              <a:t>http://databank.worldbank.org/ddp/home.do?Step=3&amp;id=4</a:t>
            </a:r>
          </a:p>
        </p:txBody>
      </p:sp>
      <p:sp>
        <p:nvSpPr>
          <p:cNvPr id="4" name="Slide Number Placeholder 3"/>
          <p:cNvSpPr>
            <a:spLocks noGrp="1"/>
          </p:cNvSpPr>
          <p:nvPr>
            <p:ph type="sldNum" sz="quarter" idx="5"/>
          </p:nvPr>
        </p:nvSpPr>
        <p:spPr/>
        <p:txBody>
          <a:bodyPr/>
          <a:lstStyle/>
          <a:p>
            <a:pPr>
              <a:defRPr/>
            </a:pPr>
            <a:fld id="{CDC2245B-2D5B-411C-92E2-A2C0D2220BB8}" type="slidenum">
              <a:rPr lang="en-US">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28523102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D76C917-9CD6-433F-A26A-F630BE2919BA}" type="slidenum">
              <a:rPr lang="en-US"/>
              <a:pPr>
                <a:defRPr/>
              </a:pPr>
              <a:t>39</a:t>
            </a:fld>
            <a:endParaRPr lang="en-US"/>
          </a:p>
        </p:txBody>
      </p:sp>
      <p:sp>
        <p:nvSpPr>
          <p:cNvPr id="145411" name="Rectangle 2"/>
          <p:cNvSpPr>
            <a:spLocks noGrp="1" noRot="1" noChangeAspect="1" noChangeArrowheads="1" noTextEdit="1"/>
          </p:cNvSpPr>
          <p:nvPr>
            <p:ph type="sldImg"/>
          </p:nvPr>
        </p:nvSpPr>
        <p:spPr>
          <a:xfrm>
            <a:off x="1144588" y="685800"/>
            <a:ext cx="4572000" cy="3429000"/>
          </a:xfrm>
          <a:ln/>
        </p:spPr>
      </p:sp>
      <p:sp>
        <p:nvSpPr>
          <p:cNvPr id="14541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0172561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71D7425-D83D-4132-BDE2-2602AB20AF92}" type="slidenum">
              <a:rPr lang="en-US"/>
              <a:pPr>
                <a:defRPr/>
              </a:pPr>
              <a:t>40</a:t>
            </a:fld>
            <a:endParaRPr lang="en-US"/>
          </a:p>
        </p:txBody>
      </p:sp>
      <p:sp>
        <p:nvSpPr>
          <p:cNvPr id="146435" name="Rectangle 2"/>
          <p:cNvSpPr>
            <a:spLocks noGrp="1" noRot="1" noChangeAspect="1" noChangeArrowheads="1" noTextEdit="1"/>
          </p:cNvSpPr>
          <p:nvPr>
            <p:ph type="sldImg"/>
          </p:nvPr>
        </p:nvSpPr>
        <p:spPr>
          <a:xfrm>
            <a:off x="1144588" y="685800"/>
            <a:ext cx="4572000" cy="3429000"/>
          </a:xfrm>
          <a:ln/>
        </p:spPr>
      </p:sp>
      <p:sp>
        <p:nvSpPr>
          <p:cNvPr id="14643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2509388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A0614BA-FEC5-4D7B-9109-4AF0A0EDBB07}" type="slidenum">
              <a:rPr lang="en-US"/>
              <a:pPr>
                <a:defRPr/>
              </a:pPr>
              <a:t>41</a:t>
            </a:fld>
            <a:endParaRPr lang="en-US"/>
          </a:p>
        </p:txBody>
      </p:sp>
      <p:sp>
        <p:nvSpPr>
          <p:cNvPr id="147459" name="Rectangle 2"/>
          <p:cNvSpPr>
            <a:spLocks noGrp="1" noRot="1" noChangeAspect="1" noChangeArrowheads="1" noTextEdit="1"/>
          </p:cNvSpPr>
          <p:nvPr>
            <p:ph type="sldImg"/>
          </p:nvPr>
        </p:nvSpPr>
        <p:spPr>
          <a:xfrm>
            <a:off x="1144588" y="685800"/>
            <a:ext cx="4572000" cy="3429000"/>
          </a:xfrm>
          <a:ln/>
        </p:spPr>
      </p:sp>
      <p:sp>
        <p:nvSpPr>
          <p:cNvPr id="14746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8752174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650875"/>
            <a:ext cx="3748088" cy="2811463"/>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42</a:t>
            </a:fld>
            <a:endParaRPr lang="en-US"/>
          </a:p>
        </p:txBody>
      </p:sp>
    </p:spTree>
    <p:extLst>
      <p:ext uri="{BB962C8B-B14F-4D97-AF65-F5344CB8AC3E}">
        <p14:creationId xmlns:p14="http://schemas.microsoft.com/office/powerpoint/2010/main" val="23290068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650875"/>
            <a:ext cx="3748088" cy="28114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43</a:t>
            </a:fld>
            <a:endParaRPr lang="en-US"/>
          </a:p>
        </p:txBody>
      </p:sp>
    </p:spTree>
    <p:extLst>
      <p:ext uri="{BB962C8B-B14F-4D97-AF65-F5344CB8AC3E}">
        <p14:creationId xmlns:p14="http://schemas.microsoft.com/office/powerpoint/2010/main" val="10727243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B955CA5-21D1-4182-A77C-E08BA316DDD2}" type="slidenum">
              <a:rPr lang="en-US"/>
              <a:pPr>
                <a:defRPr/>
              </a:pPr>
              <a:t>44</a:t>
            </a:fld>
            <a:endParaRPr lang="en-US"/>
          </a:p>
        </p:txBody>
      </p:sp>
      <p:sp>
        <p:nvSpPr>
          <p:cNvPr id="150531" name="Rectangle 2"/>
          <p:cNvSpPr>
            <a:spLocks noGrp="1" noRot="1" noChangeAspect="1" noChangeArrowheads="1" noTextEdit="1"/>
          </p:cNvSpPr>
          <p:nvPr>
            <p:ph type="sldImg"/>
          </p:nvPr>
        </p:nvSpPr>
        <p:spPr>
          <a:xfrm>
            <a:off x="1144588" y="685800"/>
            <a:ext cx="4572000" cy="3429000"/>
          </a:xfrm>
          <a:ln/>
        </p:spPr>
      </p:sp>
      <p:sp>
        <p:nvSpPr>
          <p:cNvPr id="15053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analysis here applies for import restrictions (tariffs, quotas) as well as export subsidies.   It also applies for exogenous changes in preferences regarding domestic vs. foreign goods. </a:t>
            </a:r>
          </a:p>
        </p:txBody>
      </p:sp>
    </p:spTree>
    <p:extLst>
      <p:ext uri="{BB962C8B-B14F-4D97-AF65-F5344CB8AC3E}">
        <p14:creationId xmlns:p14="http://schemas.microsoft.com/office/powerpoint/2010/main" val="3220003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B2A30E4-868D-4A2A-8D14-36D2B04A1D58}" type="slidenum">
              <a:rPr lang="en-US"/>
              <a:pPr>
                <a:defRPr/>
              </a:pPr>
              <a:t>45</a:t>
            </a:fld>
            <a:endParaRPr lang="en-US"/>
          </a:p>
        </p:txBody>
      </p:sp>
      <p:sp>
        <p:nvSpPr>
          <p:cNvPr id="151555" name="Rectangle 2"/>
          <p:cNvSpPr>
            <a:spLocks noGrp="1" noRot="1" noChangeAspect="1" noChangeArrowheads="1" noTextEdit="1"/>
          </p:cNvSpPr>
          <p:nvPr>
            <p:ph type="sldImg"/>
          </p:nvPr>
        </p:nvSpPr>
        <p:spPr>
          <a:xfrm>
            <a:off x="1144588" y="685800"/>
            <a:ext cx="4572000" cy="3429000"/>
          </a:xfrm>
          <a:ln/>
        </p:spPr>
      </p:sp>
      <p:sp>
        <p:nvSpPr>
          <p:cNvPr id="1515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In this slide’s text box, the remarks in parentheses after each result are an abbreviated explanation for that result.  </a:t>
            </a:r>
          </a:p>
          <a:p>
            <a:r>
              <a:rPr lang="en-US" dirty="0" smtClean="0"/>
              <a:t>The real exchange rate appreciates because the quota has raised the net demand for domestic currency associated with any given value of the exchange rate. </a:t>
            </a:r>
          </a:p>
          <a:p>
            <a:r>
              <a:rPr lang="en-US" dirty="0" smtClean="0"/>
              <a:t>But the equilibrium level of net exports doesn’t change, because the supply of dollars in the foreign exchange market (S-I) has not been affected by the trade policy.  (Remember, S = Y-C-G, and the trade policy does not affect Y, C, or G; the policy also does not affect I, because I = I(r*) and r* is exogenous.)</a:t>
            </a:r>
          </a:p>
          <a:p>
            <a:r>
              <a:rPr lang="en-US" dirty="0" smtClean="0"/>
              <a:t>The appreciation causes exports to fall.  </a:t>
            </a:r>
          </a:p>
          <a:p>
            <a:r>
              <a:rPr lang="en-US" dirty="0" smtClean="0"/>
              <a:t>And, since exports are lower but NX is unchanged, it must be the case that IM is lower too, which is what you’d expect from a trade policy that restricts imports. </a:t>
            </a:r>
          </a:p>
          <a:p>
            <a:endParaRPr lang="en-US" dirty="0" smtClean="0"/>
          </a:p>
        </p:txBody>
      </p:sp>
    </p:spTree>
    <p:extLst>
      <p:ext uri="{BB962C8B-B14F-4D97-AF65-F5344CB8AC3E}">
        <p14:creationId xmlns:p14="http://schemas.microsoft.com/office/powerpoint/2010/main" val="23096593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8506566-8547-4571-A1F0-3CF72B8B00D2}" type="slidenum">
              <a:rPr lang="en-US"/>
              <a:pPr>
                <a:defRPr/>
              </a:pPr>
              <a:t>46</a:t>
            </a:fld>
            <a:endParaRPr lang="en-US"/>
          </a:p>
        </p:txBody>
      </p:sp>
      <p:sp>
        <p:nvSpPr>
          <p:cNvPr id="152579" name="Rectangle 2"/>
          <p:cNvSpPr>
            <a:spLocks noGrp="1" noRot="1" noChangeAspect="1" noChangeArrowheads="1" noTextEdit="1"/>
          </p:cNvSpPr>
          <p:nvPr>
            <p:ph type="sldImg"/>
          </p:nvPr>
        </p:nvSpPr>
        <p:spPr>
          <a:xfrm>
            <a:off x="1144588" y="685800"/>
            <a:ext cx="4572000" cy="3429000"/>
          </a:xfrm>
          <a:ln/>
        </p:spPr>
      </p:sp>
      <p:sp>
        <p:nvSpPr>
          <p:cNvPr id="15258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6899921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0236FF8-FEA1-4E95-A6E7-5A2292603EF2}" type="slidenum">
              <a:rPr lang="en-US"/>
              <a:pPr>
                <a:defRPr/>
              </a:pPr>
              <a:t>47</a:t>
            </a:fld>
            <a:endParaRPr lang="en-US"/>
          </a:p>
        </p:txBody>
      </p:sp>
      <p:sp>
        <p:nvSpPr>
          <p:cNvPr id="153603" name="Rectangle 2"/>
          <p:cNvSpPr>
            <a:spLocks noGrp="1" noRot="1" noChangeAspect="1" noChangeArrowheads="1" noTextEdit="1"/>
          </p:cNvSpPr>
          <p:nvPr>
            <p:ph type="sldImg"/>
          </p:nvPr>
        </p:nvSpPr>
        <p:spPr>
          <a:xfrm>
            <a:off x="1144588" y="685800"/>
            <a:ext cx="4572000" cy="3429000"/>
          </a:xfrm>
          <a:ln/>
        </p:spPr>
      </p:sp>
      <p:sp>
        <p:nvSpPr>
          <p:cNvPr id="15360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It’s important here for you to learn the (logical, not necessarily chronological) order in which the variables are determined.  I.e., what causes what.  </a:t>
            </a:r>
          </a:p>
        </p:txBody>
      </p:sp>
    </p:spTree>
    <p:extLst>
      <p:ext uri="{BB962C8B-B14F-4D97-AF65-F5344CB8AC3E}">
        <p14:creationId xmlns:p14="http://schemas.microsoft.com/office/powerpoint/2010/main" val="29488825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30D3EC9-7640-47B5-9634-12B9648AF2D7}" type="slidenum">
              <a:rPr lang="en-US"/>
              <a:pPr>
                <a:defRPr/>
              </a:pPr>
              <a:t>48</a:t>
            </a:fld>
            <a:endParaRPr lang="en-US"/>
          </a:p>
        </p:txBody>
      </p:sp>
      <p:sp>
        <p:nvSpPr>
          <p:cNvPr id="154627" name="Rectangle 2"/>
          <p:cNvSpPr>
            <a:spLocks noGrp="1" noRot="1" noChangeAspect="1" noChangeArrowheads="1" noTextEdit="1"/>
          </p:cNvSpPr>
          <p:nvPr>
            <p:ph type="sldImg"/>
          </p:nvPr>
        </p:nvSpPr>
        <p:spPr>
          <a:xfrm>
            <a:off x="1144588" y="685800"/>
            <a:ext cx="4572000" cy="3429000"/>
          </a:xfrm>
          <a:ln/>
        </p:spPr>
      </p:sp>
      <p:sp>
        <p:nvSpPr>
          <p:cNvPr id="15462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Here we again see the Classical Dichotomy in action.  The real exchange rate is determined by real factors, and nominal variables only affect nominal variables.  </a:t>
            </a:r>
          </a:p>
          <a:p>
            <a:endParaRPr lang="en-US" smtClean="0"/>
          </a:p>
          <a:p>
            <a:r>
              <a:rPr lang="en-US" smtClean="0"/>
              <a:t>Suppose the U.S. is the home country and Mexico is the foreign (starred) country, and suppose that Mexico’s inflation rate (pi*) is higher than that of the U.S.  This equation implies:  the greater is Mexico’s inflation relative to the U.S., the faster the dollar should rise relative to the peso.  </a:t>
            </a:r>
          </a:p>
          <a:p>
            <a:endParaRPr lang="en-US" smtClean="0"/>
          </a:p>
          <a:p>
            <a:r>
              <a:rPr lang="en-US" smtClean="0"/>
              <a:t>The next slide presents cross-country data consistent with this implication.  </a:t>
            </a:r>
          </a:p>
          <a:p>
            <a:endParaRPr lang="en-US" smtClean="0"/>
          </a:p>
          <a:p>
            <a:endParaRPr lang="en-US" smtClean="0"/>
          </a:p>
        </p:txBody>
      </p:sp>
    </p:spTree>
    <p:extLst>
      <p:ext uri="{BB962C8B-B14F-4D97-AF65-F5344CB8AC3E}">
        <p14:creationId xmlns:p14="http://schemas.microsoft.com/office/powerpoint/2010/main" val="3871415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7852A592-9851-47A1-9BB3-F4B481B02F46}" type="slidenum">
              <a:rPr lang="en-US" smtClean="0"/>
              <a:pPr/>
              <a:t>4</a:t>
            </a:fld>
            <a:endParaRPr lang="en-US"/>
          </a:p>
        </p:txBody>
      </p:sp>
      <p:sp>
        <p:nvSpPr>
          <p:cNvPr id="105476" name="Rectangle 3"/>
          <p:cNvSpPr>
            <a:spLocks noGrp="1" noChangeArrowheads="1"/>
          </p:cNvSpPr>
          <p:nvPr>
            <p:ph type="body" idx="1"/>
          </p:nvPr>
        </p:nvSpPr>
        <p:spPr/>
        <p:txBody>
          <a:bodyPr/>
          <a:lstStyle/>
          <a:p>
            <a:r>
              <a:rPr lang="en-US" smtClean="0"/>
              <a:t>“Spending need not equal output”  </a:t>
            </a:r>
          </a:p>
          <a:p>
            <a:r>
              <a:rPr lang="en-US" smtClean="0"/>
              <a:t>Residents of an open economy can spend more than the country’s output simply by importing foreign goods.   Residents can spend less than output, and the extra output will be exported.  </a:t>
            </a:r>
          </a:p>
          <a:p>
            <a:endParaRPr lang="en-US" smtClean="0"/>
          </a:p>
          <a:p>
            <a:r>
              <a:rPr lang="en-US" smtClean="0"/>
              <a:t>“Saving need not equal investment”</a:t>
            </a:r>
          </a:p>
          <a:p>
            <a:r>
              <a:rPr lang="en-US" smtClean="0"/>
              <a:t>If individuals in an open economy want to save more than domestic firms want to borrow, no problem.  The savers simply send their extra funds abroad to buy foreign assets.  Similarly, if domestic firms want to borrow more than individuals are willing to save, then the firms simply borrow from abroad (i.e. sell bonds to foreigners).</a:t>
            </a:r>
          </a:p>
          <a:p>
            <a:endParaRPr lang="en-US" dirty="0" smtClean="0"/>
          </a:p>
        </p:txBody>
      </p:sp>
      <p:sp>
        <p:nvSpPr>
          <p:cNvPr id="4" name="Slide Image Placeholder 3"/>
          <p:cNvSpPr>
            <a:spLocks noGrp="1" noRot="1" noChangeAspect="1"/>
          </p:cNvSpPr>
          <p:nvPr>
            <p:ph type="sldImg"/>
          </p:nvPr>
        </p:nvSpPr>
        <p:spPr/>
      </p:sp>
    </p:spTree>
    <p:extLst>
      <p:ext uri="{BB962C8B-B14F-4D97-AF65-F5344CB8AC3E}">
        <p14:creationId xmlns:p14="http://schemas.microsoft.com/office/powerpoint/2010/main" val="3706749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xfrm>
            <a:off x="1558925" y="650875"/>
            <a:ext cx="3748088" cy="2811463"/>
          </a:xfrm>
          <a:ln/>
        </p:spPr>
      </p:sp>
      <p:sp>
        <p:nvSpPr>
          <p:cNvPr id="155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Figure 6-13 on p.158.   The horizontal axis measures the country’s inflation rate minus the U.S. inflation rate.  The vertical axis measures the percentage change in the U.S. dollar exchange rate with that country (positive values mean the country’s currency depreciates relative to the dollar).   All variables are annual averages over the period  2001-2010.  </a:t>
            </a:r>
          </a:p>
          <a:p>
            <a:endParaRPr lang="en-US" dirty="0" smtClean="0"/>
          </a:p>
          <a:p>
            <a:r>
              <a:rPr lang="en-US" dirty="0" smtClean="0"/>
              <a:t>This figure shows a positive relationship between the inflation differential and the rate of dollar appreciation:   The higher a country’s inflation relative to U.S. inflation, the faster the U.S. dollar will appreciate against that country’s currency.  </a:t>
            </a:r>
          </a:p>
          <a:p>
            <a:endParaRPr lang="en-US" dirty="0" smtClean="0"/>
          </a:p>
          <a:p>
            <a:r>
              <a:rPr lang="en-US" dirty="0" smtClean="0"/>
              <a:t>Source:  International Financial Statistics</a:t>
            </a:r>
          </a:p>
          <a:p>
            <a:r>
              <a:rPr lang="en-US" dirty="0" smtClean="0"/>
              <a:t>Note:  Due to space constraints on this slide, Norway’s point is not labeled; it is virtually identical to Canada’s point.  </a:t>
            </a:r>
          </a:p>
        </p:txBody>
      </p:sp>
      <p:sp>
        <p:nvSpPr>
          <p:cNvPr id="4" name="Slide Number Placeholder 3"/>
          <p:cNvSpPr>
            <a:spLocks noGrp="1"/>
          </p:cNvSpPr>
          <p:nvPr>
            <p:ph type="sldNum" sz="quarter" idx="5"/>
          </p:nvPr>
        </p:nvSpPr>
        <p:spPr/>
        <p:txBody>
          <a:bodyPr/>
          <a:lstStyle/>
          <a:p>
            <a:pPr>
              <a:defRPr/>
            </a:pPr>
            <a:fld id="{9A745022-B921-464C-AB2A-9079A1D9E04F}" type="slidenum">
              <a:rPr lang="en-US" smtClean="0">
                <a:solidFill>
                  <a:prstClr val="black"/>
                </a:solidFill>
              </a:rPr>
              <a:pPr>
                <a:defRPr/>
              </a:pPr>
              <a:t>49</a:t>
            </a:fld>
            <a:endParaRPr lang="en-US">
              <a:solidFill>
                <a:prstClr val="black"/>
              </a:solidFill>
            </a:endParaRPr>
          </a:p>
        </p:txBody>
      </p:sp>
    </p:spTree>
    <p:extLst>
      <p:ext uri="{BB962C8B-B14F-4D97-AF65-F5344CB8AC3E}">
        <p14:creationId xmlns:p14="http://schemas.microsoft.com/office/powerpoint/2010/main" val="38566667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8BC6D98-69CF-4FDD-A5FF-C8590B6907BD}" type="slidenum">
              <a:rPr lang="en-US"/>
              <a:pPr>
                <a:defRPr/>
              </a:pPr>
              <a:t>50</a:t>
            </a:fld>
            <a:endParaRPr lang="en-US"/>
          </a:p>
        </p:txBody>
      </p:sp>
      <p:sp>
        <p:nvSpPr>
          <p:cNvPr id="156675" name="Rectangle 2"/>
          <p:cNvSpPr>
            <a:spLocks noGrp="1" noRot="1" noChangeAspect="1" noChangeArrowheads="1" noTextEdit="1"/>
          </p:cNvSpPr>
          <p:nvPr>
            <p:ph type="sldImg"/>
          </p:nvPr>
        </p:nvSpPr>
        <p:spPr>
          <a:xfrm>
            <a:off x="1144588" y="685800"/>
            <a:ext cx="4572000" cy="3429000"/>
          </a:xfrm>
          <a:ln/>
        </p:spPr>
      </p:sp>
      <p:sp>
        <p:nvSpPr>
          <p:cNvPr id="15667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8284563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D432475-2378-4BCA-97CB-BDD8967FF7A1}" type="slidenum">
              <a:rPr lang="en-US"/>
              <a:pPr>
                <a:defRPr/>
              </a:pPr>
              <a:t>51</a:t>
            </a:fld>
            <a:endParaRPr lang="en-US"/>
          </a:p>
        </p:txBody>
      </p:sp>
      <p:sp>
        <p:nvSpPr>
          <p:cNvPr id="157699" name="Rectangle 2"/>
          <p:cNvSpPr>
            <a:spLocks noGrp="1" noRot="1" noChangeAspect="1" noChangeArrowheads="1" noTextEdit="1"/>
          </p:cNvSpPr>
          <p:nvPr>
            <p:ph type="sldImg"/>
          </p:nvPr>
        </p:nvSpPr>
        <p:spPr>
          <a:xfrm>
            <a:off x="1144588" y="685800"/>
            <a:ext cx="4572000" cy="3429000"/>
          </a:xfrm>
          <a:ln/>
        </p:spPr>
      </p:sp>
      <p:sp>
        <p:nvSpPr>
          <p:cNvPr id="15770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PPP implies that the cost of a basket of goods (even a basket with just one good, like a Big Mac or a latte) should be the same across countries.  </a:t>
            </a:r>
          </a:p>
          <a:p>
            <a:endParaRPr lang="en-US" smtClean="0"/>
          </a:p>
          <a:p>
            <a:r>
              <a:rPr lang="en-US" smtClean="0"/>
              <a:t>e P = the foreign-currency cost of a basket of goods in the U.S., while P* the cost of a basket of foreign goods.  </a:t>
            </a:r>
          </a:p>
          <a:p>
            <a:endParaRPr lang="en-US" smtClean="0"/>
          </a:p>
          <a:p>
            <a:r>
              <a:rPr lang="en-US" smtClean="0"/>
              <a:t>PPP implies that the baskets cost the same in both countries:   eP = P*, </a:t>
            </a:r>
          </a:p>
          <a:p>
            <a:r>
              <a:rPr lang="en-US" smtClean="0"/>
              <a:t>which implies that e = P*/P.  </a:t>
            </a:r>
          </a:p>
        </p:txBody>
      </p:sp>
    </p:spTree>
    <p:extLst>
      <p:ext uri="{BB962C8B-B14F-4D97-AF65-F5344CB8AC3E}">
        <p14:creationId xmlns:p14="http://schemas.microsoft.com/office/powerpoint/2010/main" val="7786949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6159A68-3614-4CBA-96E8-5C2A69F15AF6}" type="slidenum">
              <a:rPr lang="en-US"/>
              <a:pPr>
                <a:defRPr/>
              </a:pPr>
              <a:t>52</a:t>
            </a:fld>
            <a:endParaRPr lang="en-US"/>
          </a:p>
        </p:txBody>
      </p:sp>
      <p:sp>
        <p:nvSpPr>
          <p:cNvPr id="158723" name="Rectangle 2"/>
          <p:cNvSpPr>
            <a:spLocks noGrp="1" noRot="1" noChangeAspect="1" noChangeArrowheads="1" noTextEdit="1"/>
          </p:cNvSpPr>
          <p:nvPr>
            <p:ph type="sldImg"/>
          </p:nvPr>
        </p:nvSpPr>
        <p:spPr>
          <a:xfrm>
            <a:off x="1144588" y="685800"/>
            <a:ext cx="4572000" cy="3429000"/>
          </a:xfrm>
          <a:ln/>
        </p:spPr>
      </p:sp>
      <p:sp>
        <p:nvSpPr>
          <p:cNvPr id="15872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5000"/>
              </a:lnSpc>
              <a:spcBef>
                <a:spcPts val="0"/>
              </a:spcBef>
            </a:pPr>
            <a:r>
              <a:rPr lang="en-US" dirty="0" smtClean="0"/>
              <a:t>Revisiting our model, PPP implies that the NX curve should be</a:t>
            </a:r>
            <a:br>
              <a:rPr lang="en-US" dirty="0" smtClean="0"/>
            </a:br>
            <a:r>
              <a:rPr lang="en-US" dirty="0" smtClean="0"/>
              <a:t> horizontal at </a:t>
            </a:r>
            <a:r>
              <a:rPr lang="en-US" dirty="0" smtClean="0">
                <a:sym typeface="Symbol" pitchFamily="18" charset="2"/>
              </a:rPr>
              <a:t> = 1.  </a:t>
            </a:r>
          </a:p>
          <a:p>
            <a:pPr>
              <a:lnSpc>
                <a:spcPct val="105000"/>
              </a:lnSpc>
              <a:spcBef>
                <a:spcPts val="0"/>
              </a:spcBef>
            </a:pPr>
            <a:endParaRPr lang="en-US" dirty="0" smtClean="0">
              <a:sym typeface="Symbol" pitchFamily="18" charset="2"/>
            </a:endParaRPr>
          </a:p>
          <a:p>
            <a:pPr>
              <a:lnSpc>
                <a:spcPct val="105000"/>
              </a:lnSpc>
              <a:spcBef>
                <a:spcPts val="0"/>
              </a:spcBef>
            </a:pPr>
            <a:r>
              <a:rPr lang="en-US" dirty="0" smtClean="0">
                <a:sym typeface="Symbol" pitchFamily="18" charset="2"/>
              </a:rPr>
              <a:t>Intuition for the horizontal NX curve:  </a:t>
            </a:r>
            <a:br>
              <a:rPr lang="en-US" dirty="0" smtClean="0">
                <a:sym typeface="Symbol" pitchFamily="18" charset="2"/>
              </a:rPr>
            </a:br>
            <a:endParaRPr lang="en-US" dirty="0" smtClean="0">
              <a:sym typeface="Symbol" pitchFamily="18" charset="2"/>
            </a:endParaRPr>
          </a:p>
          <a:p>
            <a:pPr>
              <a:lnSpc>
                <a:spcPct val="105000"/>
              </a:lnSpc>
              <a:spcBef>
                <a:spcPts val="0"/>
              </a:spcBef>
            </a:pPr>
            <a:r>
              <a:rPr lang="en-US" dirty="0" smtClean="0">
                <a:sym typeface="Symbol" pitchFamily="18" charset="2"/>
              </a:rPr>
              <a:t>Under PPP, different countries’ goods are perfect substitutes, and international arbitrage is possible.  If the relative price of U.S. goods falls even a tiny bit below 1, then there’s a profit opportunity:  buy U.S. goods and sell them abroad.  Hence, the tiniest drop in the U.S. real exchange rate causes a massive increase in NX.  Similarly, if the relative price of U.S. goods rises even a tiny amount above 1, then it is profitable to buy foreign goods and sell them in the U.S., so this arbitrage causes a massive increase in imports</a:t>
            </a:r>
            <a:r>
              <a:rPr lang="en-US" dirty="0" smtClean="0">
                <a:latin typeface="Arial"/>
                <a:cs typeface="Arial"/>
                <a:sym typeface="Symbol" pitchFamily="18" charset="2"/>
              </a:rPr>
              <a:t>—</a:t>
            </a:r>
            <a:r>
              <a:rPr lang="en-US" dirty="0" smtClean="0">
                <a:sym typeface="Symbol" pitchFamily="18" charset="2"/>
              </a:rPr>
              <a:t>and decrease in NX.  </a:t>
            </a:r>
          </a:p>
          <a:p>
            <a:pPr>
              <a:lnSpc>
                <a:spcPct val="105000"/>
              </a:lnSpc>
              <a:spcBef>
                <a:spcPts val="0"/>
              </a:spcBef>
            </a:pPr>
            <a:endParaRPr lang="en-US" dirty="0">
              <a:sym typeface="Symbol" pitchFamily="18" charset="2"/>
            </a:endParaRPr>
          </a:p>
          <a:p>
            <a:pPr>
              <a:lnSpc>
                <a:spcPct val="105000"/>
              </a:lnSpc>
              <a:spcBef>
                <a:spcPts val="0"/>
              </a:spcBef>
            </a:pPr>
            <a:r>
              <a:rPr lang="en-US" dirty="0" smtClean="0">
                <a:sym typeface="Symbol" pitchFamily="18" charset="2"/>
              </a:rPr>
              <a:t>Thus, under PPP, the real exchange rate equals 1 regardless of net capital outflow S-I.  Changes in S or I have no impact on the real exchange rate.  </a:t>
            </a:r>
          </a:p>
          <a:p>
            <a:pPr>
              <a:lnSpc>
                <a:spcPct val="105000"/>
              </a:lnSpc>
              <a:spcBef>
                <a:spcPts val="0"/>
              </a:spcBef>
            </a:pPr>
            <a:endParaRPr lang="en-US" dirty="0" smtClean="0">
              <a:sym typeface="Symbol" pitchFamily="18" charset="2"/>
            </a:endParaRPr>
          </a:p>
        </p:txBody>
      </p:sp>
    </p:spTree>
    <p:extLst>
      <p:ext uri="{BB962C8B-B14F-4D97-AF65-F5344CB8AC3E}">
        <p14:creationId xmlns:p14="http://schemas.microsoft.com/office/powerpoint/2010/main" val="12289540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EF30F09-36AC-4147-8F99-100CE6B6F457}" type="slidenum">
              <a:rPr lang="en-US"/>
              <a:pPr>
                <a:defRPr/>
              </a:pPr>
              <a:t>53</a:t>
            </a:fld>
            <a:endParaRPr lang="en-US"/>
          </a:p>
        </p:txBody>
      </p:sp>
      <p:sp>
        <p:nvSpPr>
          <p:cNvPr id="159747" name="Rectangle 2"/>
          <p:cNvSpPr>
            <a:spLocks noGrp="1" noRot="1" noChangeAspect="1" noChangeArrowheads="1" noTextEdit="1"/>
          </p:cNvSpPr>
          <p:nvPr>
            <p:ph type="sldImg"/>
          </p:nvPr>
        </p:nvSpPr>
        <p:spPr>
          <a:xfrm>
            <a:off x="1144588" y="685800"/>
            <a:ext cx="4572000" cy="3429000"/>
          </a:xfrm>
          <a:ln/>
        </p:spPr>
      </p:sp>
      <p:sp>
        <p:nvSpPr>
          <p:cNvPr id="15974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612989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3BE9A64-9925-4F1E-80DE-B08E210468A1}" type="slidenum">
              <a:rPr lang="en-US"/>
              <a:pPr>
                <a:defRPr/>
              </a:pPr>
              <a:t>55</a:t>
            </a:fld>
            <a:endParaRPr lang="en-US"/>
          </a:p>
        </p:txBody>
      </p:sp>
      <p:sp>
        <p:nvSpPr>
          <p:cNvPr id="160771" name="Rectangle 2"/>
          <p:cNvSpPr>
            <a:spLocks noGrp="1" noRot="1" noChangeAspect="1" noChangeArrowheads="1" noTextEdit="1"/>
          </p:cNvSpPr>
          <p:nvPr>
            <p:ph type="sldImg"/>
          </p:nvPr>
        </p:nvSpPr>
        <p:spPr>
          <a:xfrm>
            <a:off x="1144588" y="685800"/>
            <a:ext cx="4572000" cy="3429000"/>
          </a:xfrm>
          <a:ln/>
        </p:spPr>
      </p:sp>
      <p:sp>
        <p:nvSpPr>
          <p:cNvPr id="1607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5000"/>
              </a:lnSpc>
              <a:spcBef>
                <a:spcPts val="0"/>
              </a:spcBef>
            </a:pPr>
            <a:r>
              <a:rPr lang="en-US" dirty="0" smtClean="0"/>
              <a:t>This is a continuation of the case study begun in Chapter 3 (both the textbook and the PowerPoint presentation).   It is placed here to motivate the last topic of Chapter 6:  the U.S. as a large open economy.</a:t>
            </a:r>
          </a:p>
          <a:p>
            <a:pPr>
              <a:lnSpc>
                <a:spcPct val="105000"/>
              </a:lnSpc>
              <a:spcBef>
                <a:spcPts val="0"/>
              </a:spcBef>
            </a:pPr>
            <a:endParaRPr lang="en-US" dirty="0" smtClean="0"/>
          </a:p>
          <a:p>
            <a:pPr>
              <a:lnSpc>
                <a:spcPct val="105000"/>
              </a:lnSpc>
              <a:spcBef>
                <a:spcPts val="0"/>
              </a:spcBef>
            </a:pPr>
            <a:r>
              <a:rPr lang="en-US" dirty="0" smtClean="0"/>
              <a:t>As we saw in Chapter 3, the closed economy model correctly predicted that national saving would fall and the interest rate would rise.  But, the closed economy model predicted that investment would fall as much as saving; actually, investment fell by much less than saving.  Also, the closed economy model by definition could not have predicted the effects on the trade balance or exchange rate. </a:t>
            </a:r>
          </a:p>
          <a:p>
            <a:pPr>
              <a:lnSpc>
                <a:spcPct val="105000"/>
              </a:lnSpc>
              <a:spcBef>
                <a:spcPts val="0"/>
              </a:spcBef>
            </a:pPr>
            <a:endParaRPr lang="en-US" dirty="0" smtClean="0"/>
          </a:p>
          <a:p>
            <a:pPr>
              <a:lnSpc>
                <a:spcPct val="105000"/>
              </a:lnSpc>
              <a:spcBef>
                <a:spcPts val="0"/>
              </a:spcBef>
            </a:pPr>
            <a:r>
              <a:rPr lang="en-US" dirty="0" smtClean="0"/>
              <a:t>The small open economy model correctly predicted what would happen to NX and the real exchange rate, but incorrectly predicted that the interest rate and investment would not change.  </a:t>
            </a:r>
          </a:p>
          <a:p>
            <a:pPr>
              <a:lnSpc>
                <a:spcPct val="105000"/>
              </a:lnSpc>
              <a:spcBef>
                <a:spcPts val="0"/>
              </a:spcBef>
            </a:pPr>
            <a:endParaRPr lang="en-US" dirty="0" smtClean="0"/>
          </a:p>
          <a:p>
            <a:pPr>
              <a:lnSpc>
                <a:spcPct val="105000"/>
              </a:lnSpc>
              <a:spcBef>
                <a:spcPts val="0"/>
              </a:spcBef>
            </a:pPr>
            <a:r>
              <a:rPr lang="en-US" dirty="0" smtClean="0"/>
              <a:t>In order to explain the U.S. experience, we need to combine the insights of the closed &amp; small open economy models. </a:t>
            </a:r>
          </a:p>
          <a:p>
            <a:pPr>
              <a:lnSpc>
                <a:spcPct val="105000"/>
              </a:lnSpc>
              <a:spcBef>
                <a:spcPts val="0"/>
              </a:spcBef>
            </a:pPr>
            <a:endParaRPr lang="en-US" dirty="0" smtClean="0"/>
          </a:p>
        </p:txBody>
      </p:sp>
    </p:spTree>
    <p:extLst>
      <p:ext uri="{BB962C8B-B14F-4D97-AF65-F5344CB8AC3E}">
        <p14:creationId xmlns:p14="http://schemas.microsoft.com/office/powerpoint/2010/main" val="41180621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4C13196-4A11-4E5E-9FD8-1E2F1A064793}" type="slidenum">
              <a:rPr lang="en-US"/>
              <a:pPr>
                <a:defRPr/>
              </a:pPr>
              <a:t>56</a:t>
            </a:fld>
            <a:endParaRPr lang="en-US"/>
          </a:p>
        </p:txBody>
      </p:sp>
      <p:sp>
        <p:nvSpPr>
          <p:cNvPr id="161795" name="Rectangle 2"/>
          <p:cNvSpPr>
            <a:spLocks noGrp="1" noRot="1" noChangeAspect="1" noChangeArrowheads="1" noTextEdit="1"/>
          </p:cNvSpPr>
          <p:nvPr>
            <p:ph type="sldImg"/>
          </p:nvPr>
        </p:nvSpPr>
        <p:spPr>
          <a:xfrm>
            <a:off x="1144588" y="685800"/>
            <a:ext cx="4572000" cy="3429000"/>
          </a:xfrm>
          <a:ln/>
        </p:spPr>
      </p:sp>
      <p:sp>
        <p:nvSpPr>
          <p:cNvPr id="16179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17201486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4C7AC72-1E2D-4705-89D8-9DFA27761B5B}" type="slidenum">
              <a:rPr lang="en-US"/>
              <a:pPr>
                <a:defRPr/>
              </a:pPr>
              <a:t>57</a:t>
            </a:fld>
            <a:endParaRPr lang="en-US"/>
          </a:p>
        </p:txBody>
      </p:sp>
      <p:sp>
        <p:nvSpPr>
          <p:cNvPr id="162819" name="Rectangle 2"/>
          <p:cNvSpPr>
            <a:spLocks noGrp="1" noRot="1" noChangeAspect="1" noChangeArrowheads="1" noTextEdit="1"/>
          </p:cNvSpPr>
          <p:nvPr>
            <p:ph type="sldImg"/>
          </p:nvPr>
        </p:nvSpPr>
        <p:spPr>
          <a:xfrm>
            <a:off x="1144588" y="685800"/>
            <a:ext cx="4572000" cy="3429000"/>
          </a:xfrm>
          <a:ln/>
        </p:spPr>
      </p:sp>
      <p:sp>
        <p:nvSpPr>
          <p:cNvPr id="16282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In the table, there’s a cell for NX in the closed economy column.  Instead of putting “N.A.” in this cell, I put “no change.”   Why?  In a closed economy, EX = IM = NX = 0.  After a change in saving, NX = 0 still.  Hence, it is not incorrect to say “no change”.  More importantly we are trying to show how the results for a large open economy are in between the results for the closed &amp; small open cases.  Looking at the items in the last row of the table, “falls, but not as much as in small open economy” seems to be in between “no change” and “falls,” but does not seem to be in between “N.A.” and “falls”. </a:t>
            </a:r>
          </a:p>
          <a:p>
            <a:endParaRPr lang="en-US" dirty="0" smtClean="0"/>
          </a:p>
          <a:p>
            <a:r>
              <a:rPr lang="en-US" dirty="0" smtClean="0"/>
              <a:t>It would be completely understandable if you still feel that “N.A.” should be in the closed economy NX cell of the table, so please feel free to edit that cell.  </a:t>
            </a:r>
          </a:p>
          <a:p>
            <a:endParaRPr lang="en-US" dirty="0" smtClean="0"/>
          </a:p>
        </p:txBody>
      </p:sp>
    </p:spTree>
    <p:extLst>
      <p:ext uri="{BB962C8B-B14F-4D97-AF65-F5344CB8AC3E}">
        <p14:creationId xmlns:p14="http://schemas.microsoft.com/office/powerpoint/2010/main" val="1122631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1D98D7A3-137E-4B66-B08C-9D3DD6E26E97}" type="slidenum">
              <a:rPr lang="en-US" smtClean="0"/>
              <a:pPr/>
              <a:t>5</a:t>
            </a:fld>
            <a:endParaRPr lang="en-US"/>
          </a:p>
        </p:txBody>
      </p:sp>
      <p:sp>
        <p:nvSpPr>
          <p:cNvPr id="106500" name="Rectangle 3"/>
          <p:cNvSpPr>
            <a:spLocks noGrp="1" noChangeArrowheads="1"/>
          </p:cNvSpPr>
          <p:nvPr>
            <p:ph type="body" idx="1"/>
          </p:nvPr>
        </p:nvSpPr>
        <p:spPr/>
        <p:txBody>
          <a:bodyPr/>
          <a:lstStyle/>
          <a:p>
            <a:r>
              <a:rPr lang="en-US" dirty="0" smtClean="0"/>
              <a:t>Total consumption expenditure is the sum of consumer spending on domestically produced goods and foreign produced goods.  </a:t>
            </a:r>
          </a:p>
          <a:p>
            <a:endParaRPr lang="en-US" dirty="0" smtClean="0"/>
          </a:p>
          <a:p>
            <a:r>
              <a:rPr lang="en-US" dirty="0" smtClean="0"/>
              <a:t>EX:  The value of the goods we export to other countries equals their expenditure on our output.  </a:t>
            </a:r>
          </a:p>
          <a:p>
            <a:endParaRPr lang="en-US" dirty="0" smtClean="0"/>
          </a:p>
          <a:p>
            <a:r>
              <a:rPr lang="en-US" dirty="0" smtClean="0"/>
              <a:t>IM:  The value of our imports equals the portion of our country’s expenditure (the portion of C+I+G) used to purchase foreign products.  </a:t>
            </a:r>
          </a:p>
        </p:txBody>
      </p:sp>
      <p:sp>
        <p:nvSpPr>
          <p:cNvPr id="4" name="Slide Image Placeholder 3"/>
          <p:cNvSpPr>
            <a:spLocks noGrp="1" noRot="1" noChangeAspect="1"/>
          </p:cNvSpPr>
          <p:nvPr>
            <p:ph type="sldImg"/>
          </p:nvPr>
        </p:nvSpPr>
        <p:spPr>
          <a:xfrm>
            <a:off x="1558925" y="650875"/>
            <a:ext cx="3748088" cy="2811463"/>
          </a:xfrm>
        </p:spPr>
      </p:sp>
    </p:spTree>
    <p:extLst>
      <p:ext uri="{BB962C8B-B14F-4D97-AF65-F5344CB8AC3E}">
        <p14:creationId xmlns:p14="http://schemas.microsoft.com/office/powerpoint/2010/main" val="1281479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0F941449-1133-4EBA-AEE7-4AD8DACE7533}" type="slidenum">
              <a:rPr lang="en-US" smtClean="0"/>
              <a:pPr/>
              <a:t>6</a:t>
            </a:fld>
            <a:endParaRPr lang="en-US"/>
          </a:p>
        </p:txBody>
      </p:sp>
      <p:sp>
        <p:nvSpPr>
          <p:cNvPr id="107524" name="Rectangle 3"/>
          <p:cNvSpPr>
            <a:spLocks noGrp="1" noChangeArrowheads="1"/>
          </p:cNvSpPr>
          <p:nvPr>
            <p:ph type="body" idx="1"/>
          </p:nvPr>
        </p:nvSpPr>
        <p:spPr/>
        <p:txBody>
          <a:bodyPr/>
          <a:lstStyle/>
          <a:p>
            <a:r>
              <a:rPr lang="en-US" smtClean="0"/>
              <a:t>A country’s GDP is total expenditure on its output of final goods &amp; services. The first line adds up all sources of spending on domestically produced goods &amp; services.  </a:t>
            </a:r>
          </a:p>
          <a:p>
            <a:endParaRPr lang="en-US" smtClean="0"/>
          </a:p>
          <a:p>
            <a:r>
              <a:rPr lang="en-US" smtClean="0"/>
              <a:t>The second &amp; subsequent lines present an algebraic derivation of the national income accounting identity for an open economy.  </a:t>
            </a:r>
          </a:p>
          <a:p>
            <a:endParaRPr lang="en-US" smtClean="0"/>
          </a:p>
        </p:txBody>
      </p:sp>
      <p:sp>
        <p:nvSpPr>
          <p:cNvPr id="4" name="Slide Image Placeholder 3"/>
          <p:cNvSpPr>
            <a:spLocks noGrp="1" noRot="1" noChangeAspect="1"/>
          </p:cNvSpPr>
          <p:nvPr>
            <p:ph type="sldImg"/>
          </p:nvPr>
        </p:nvSpPr>
        <p:spPr>
          <a:xfrm>
            <a:off x="1558925" y="650875"/>
            <a:ext cx="3748088" cy="2811463"/>
          </a:xfrm>
        </p:spPr>
      </p:sp>
    </p:spTree>
    <p:extLst>
      <p:ext uri="{BB962C8B-B14F-4D97-AF65-F5344CB8AC3E}">
        <p14:creationId xmlns:p14="http://schemas.microsoft.com/office/powerpoint/2010/main" val="3481166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A5E3B183-0010-4E9E-B2FF-0D91BAF88BA6}" type="slidenum">
              <a:rPr lang="en-US" smtClean="0"/>
              <a:pPr/>
              <a:t>7</a:t>
            </a:fld>
            <a:endParaRPr lang="en-US"/>
          </a:p>
        </p:txBody>
      </p:sp>
      <p:sp>
        <p:nvSpPr>
          <p:cNvPr id="108548" name="Rectangle 3"/>
          <p:cNvSpPr>
            <a:spLocks noGrp="1" noChangeArrowheads="1"/>
          </p:cNvSpPr>
          <p:nvPr>
            <p:ph type="body" idx="1"/>
          </p:nvPr>
        </p:nvSpPr>
        <p:spPr/>
        <p:txBody>
          <a:bodyPr/>
          <a:lstStyle/>
          <a:p>
            <a:r>
              <a:rPr lang="en-US" dirty="0" smtClean="0"/>
              <a:t>Solving this identity for NX yields the second equation, which says:</a:t>
            </a:r>
          </a:p>
          <a:p>
            <a:r>
              <a:rPr lang="en-US" dirty="0" smtClean="0"/>
              <a:t>   A country’s net exports</a:t>
            </a:r>
            <a:r>
              <a:rPr lang="en-US" dirty="0" smtClean="0">
                <a:latin typeface="Arial"/>
                <a:cs typeface="Arial"/>
              </a:rPr>
              <a:t>—</a:t>
            </a:r>
            <a:r>
              <a:rPr lang="en-US" dirty="0" smtClean="0"/>
              <a:t>its net outflow of goods</a:t>
            </a:r>
            <a:r>
              <a:rPr lang="en-US" dirty="0" smtClean="0">
                <a:latin typeface="Arial"/>
                <a:cs typeface="Arial"/>
              </a:rPr>
              <a:t>—</a:t>
            </a:r>
            <a:r>
              <a:rPr lang="en-US" dirty="0" smtClean="0"/>
              <a:t>equals the difference between its output and its expenditure.  </a:t>
            </a:r>
          </a:p>
          <a:p>
            <a:endParaRPr lang="en-US" dirty="0" smtClean="0"/>
          </a:p>
          <a:p>
            <a:r>
              <a:rPr lang="en-US" dirty="0" smtClean="0"/>
              <a:t>Example:  If we produce $500b worth of goods, and only buy $400b worth, then we export the remainder.  </a:t>
            </a:r>
          </a:p>
          <a:p>
            <a:r>
              <a:rPr lang="en-US" dirty="0" smtClean="0"/>
              <a:t>Of course, NX can be a negative number, which would occur if our spending exceeds our income/output. </a:t>
            </a:r>
          </a:p>
          <a:p>
            <a:endParaRPr lang="en-US" dirty="0" smtClean="0"/>
          </a:p>
          <a:p>
            <a:endParaRPr lang="en-US" dirty="0" smtClean="0"/>
          </a:p>
        </p:txBody>
      </p:sp>
      <p:sp>
        <p:nvSpPr>
          <p:cNvPr id="4" name="Slide Image Placeholder 3"/>
          <p:cNvSpPr>
            <a:spLocks noGrp="1" noRot="1" noChangeAspect="1"/>
          </p:cNvSpPr>
          <p:nvPr>
            <p:ph type="sldImg"/>
          </p:nvPr>
        </p:nvSpPr>
        <p:spPr/>
      </p:sp>
    </p:spTree>
    <p:extLst>
      <p:ext uri="{BB962C8B-B14F-4D97-AF65-F5344CB8AC3E}">
        <p14:creationId xmlns:p14="http://schemas.microsoft.com/office/powerpoint/2010/main" val="2751712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326C11F9-290B-4139-B5A8-BCC5E3EFF5F1}" type="slidenum">
              <a:rPr lang="en-US" smtClean="0"/>
              <a:pPr/>
              <a:t>8</a:t>
            </a:fld>
            <a:endParaRPr lang="en-US"/>
          </a:p>
        </p:txBody>
      </p:sp>
      <p:sp>
        <p:nvSpPr>
          <p:cNvPr id="3" name="Slide Image Placeholder 2"/>
          <p:cNvSpPr>
            <a:spLocks noGrp="1" noRot="1" noChangeAspect="1"/>
          </p:cNvSpPr>
          <p:nvPr>
            <p:ph type="sldImg"/>
          </p:nvPr>
        </p:nvSpPr>
        <p:spPr>
          <a:xfrm>
            <a:off x="1558925" y="650875"/>
            <a:ext cx="3748088" cy="2811463"/>
          </a:xfrm>
        </p:spPr>
      </p:sp>
      <p:sp>
        <p:nvSpPr>
          <p:cNvPr id="4" name="Notes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34119418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solidFill>
          <a:srgbClr val="6B8EB9"/>
        </a:solidFill>
        <a:effectLst/>
      </p:bgPr>
    </p:bg>
    <p:spTree>
      <p:nvGrpSpPr>
        <p:cNvPr id="1" name=""/>
        <p:cNvGrpSpPr/>
        <p:nvPr/>
      </p:nvGrpSpPr>
      <p:grpSpPr>
        <a:xfrm>
          <a:off x="0" y="0"/>
          <a:ext cx="0" cy="0"/>
          <a:chOff x="0" y="0"/>
          <a:chExt cx="0" cy="0"/>
        </a:xfrm>
      </p:grpSpPr>
      <p:sp>
        <p:nvSpPr>
          <p:cNvPr id="9" name="Rectangle 8"/>
          <p:cNvSpPr/>
          <p:nvPr userDrawn="1"/>
        </p:nvSpPr>
        <p:spPr>
          <a:xfrm>
            <a:off x="-1" y="3996204"/>
            <a:ext cx="9143993" cy="2861796"/>
          </a:xfrm>
          <a:prstGeom prst="rect">
            <a:avLst/>
          </a:prstGeom>
          <a:solidFill>
            <a:srgbClr val="B3C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39"/>
          <p:cNvSpPr txBox="1">
            <a:spLocks noChangeArrowheads="1"/>
          </p:cNvSpPr>
          <p:nvPr userDrawn="1"/>
        </p:nvSpPr>
        <p:spPr bwMode="auto">
          <a:xfrm>
            <a:off x="467852" y="4134433"/>
            <a:ext cx="7347098" cy="800219"/>
          </a:xfrm>
          <a:prstGeom prst="rect">
            <a:avLst/>
          </a:prstGeom>
          <a:noFill/>
          <a:ln w="9525">
            <a:noFill/>
            <a:miter lim="800000"/>
            <a:headEnd/>
            <a:tailEnd/>
          </a:ln>
          <a:effectLst/>
        </p:spPr>
        <p:txBody>
          <a:bodyPr wrap="square" lIns="0" tIns="0" rIns="0" bIns="0">
            <a:spAutoFit/>
          </a:bodyPr>
          <a:lstStyle/>
          <a:p>
            <a:pPr>
              <a:spcBef>
                <a:spcPct val="50000"/>
              </a:spcBef>
              <a:defRPr/>
            </a:pPr>
            <a:r>
              <a:rPr lang="en-US" sz="5200" b="1" dirty="0">
                <a:solidFill>
                  <a:srgbClr val="000000"/>
                </a:solidFill>
                <a:latin typeface="Arial Narrow" pitchFamily="34" charset="0"/>
                <a:cs typeface="Arial"/>
              </a:rPr>
              <a:t>MACROECONOMICS</a:t>
            </a:r>
          </a:p>
        </p:txBody>
      </p:sp>
      <p:sp>
        <p:nvSpPr>
          <p:cNvPr id="11" name="Text Box 12"/>
          <p:cNvSpPr txBox="1">
            <a:spLocks noChangeArrowheads="1"/>
          </p:cNvSpPr>
          <p:nvPr userDrawn="1"/>
        </p:nvSpPr>
        <p:spPr bwMode="auto">
          <a:xfrm>
            <a:off x="0" y="6498597"/>
            <a:ext cx="9144000" cy="338137"/>
          </a:xfrm>
          <a:prstGeom prst="rect">
            <a:avLst/>
          </a:prstGeom>
          <a:noFill/>
          <a:ln w="9525">
            <a:noFill/>
            <a:miter lim="800000"/>
            <a:headEnd/>
            <a:tailEnd/>
          </a:ln>
          <a:effectLst/>
        </p:spPr>
        <p:txBody>
          <a:bodyPr wrap="square">
            <a:spAutoFit/>
          </a:bodyPr>
          <a:lstStyle/>
          <a:p>
            <a:pPr algn="ctr">
              <a:spcBef>
                <a:spcPct val="50000"/>
              </a:spcBef>
              <a:defRPr/>
            </a:pPr>
            <a:r>
              <a:rPr lang="en-US" sz="1600" i="1" dirty="0">
                <a:solidFill>
                  <a:srgbClr val="737373"/>
                </a:solidFill>
                <a:latin typeface="Times New Roman" pitchFamily="18" charset="0"/>
                <a:cs typeface="Arial"/>
              </a:rPr>
              <a:t>© 2013 Worth Publishers, all rights reserved</a:t>
            </a:r>
          </a:p>
        </p:txBody>
      </p:sp>
      <p:sp>
        <p:nvSpPr>
          <p:cNvPr id="12" name="Text Box 16"/>
          <p:cNvSpPr txBox="1">
            <a:spLocks noChangeArrowheads="1"/>
          </p:cNvSpPr>
          <p:nvPr userDrawn="1"/>
        </p:nvSpPr>
        <p:spPr bwMode="auto">
          <a:xfrm>
            <a:off x="0" y="5815094"/>
            <a:ext cx="9143999" cy="608012"/>
          </a:xfrm>
          <a:prstGeom prst="rect">
            <a:avLst/>
          </a:prstGeom>
          <a:noFill/>
          <a:ln w="9525">
            <a:noFill/>
            <a:miter lim="800000"/>
            <a:headEnd/>
            <a:tailEnd/>
          </a:ln>
          <a:effectLst/>
        </p:spPr>
        <p:txBody>
          <a:bodyPr lIns="0" tIns="0" rIns="0" bIns="0" anchor="ctr" anchorCtr="0"/>
          <a:lstStyle/>
          <a:p>
            <a:pPr algn="ctr">
              <a:spcBef>
                <a:spcPct val="20000"/>
              </a:spcBef>
              <a:defRPr/>
            </a:pPr>
            <a:r>
              <a:rPr lang="en-US" sz="2600" b="1" i="1" dirty="0" smtClean="0">
                <a:solidFill>
                  <a:srgbClr val="326496"/>
                </a:solidFill>
                <a:latin typeface="Arial Narrow" pitchFamily="34" charset="0"/>
                <a:cs typeface="Arial"/>
              </a:rPr>
              <a:t>PowerPoint</a:t>
            </a:r>
            <a:r>
              <a:rPr lang="en-US" sz="1200" b="1" i="1" dirty="0" smtClean="0">
                <a:solidFill>
                  <a:srgbClr val="326496"/>
                </a:solidFill>
                <a:latin typeface="Arial Narrow" pitchFamily="34" charset="0"/>
                <a:cs typeface="Arial"/>
              </a:rPr>
              <a:t> </a:t>
            </a:r>
            <a:r>
              <a:rPr lang="en-US" sz="2600" b="1" i="1" baseline="40000" dirty="0" smtClean="0">
                <a:solidFill>
                  <a:srgbClr val="326496"/>
                </a:solidFill>
                <a:latin typeface="Arial Narrow" pitchFamily="34" charset="0"/>
                <a:cs typeface="Arial"/>
              </a:rPr>
              <a:t>®</a:t>
            </a:r>
            <a:r>
              <a:rPr lang="en-US" sz="2600" b="1" i="1" dirty="0" smtClean="0">
                <a:solidFill>
                  <a:srgbClr val="326496"/>
                </a:solidFill>
                <a:latin typeface="Arial Narrow" pitchFamily="34" charset="0"/>
                <a:cs typeface="Arial"/>
              </a:rPr>
              <a:t> </a:t>
            </a:r>
            <a:r>
              <a:rPr lang="en-US" sz="2600" b="1" i="1" dirty="0">
                <a:solidFill>
                  <a:srgbClr val="326496"/>
                </a:solidFill>
                <a:latin typeface="Arial Narrow" pitchFamily="34" charset="0"/>
                <a:cs typeface="Arial"/>
              </a:rPr>
              <a:t>Slides by Ron Cronovich</a:t>
            </a:r>
          </a:p>
        </p:txBody>
      </p:sp>
      <p:sp>
        <p:nvSpPr>
          <p:cNvPr id="14" name="Text Box 38"/>
          <p:cNvSpPr txBox="1">
            <a:spLocks noChangeArrowheads="1"/>
          </p:cNvSpPr>
          <p:nvPr userDrawn="1"/>
        </p:nvSpPr>
        <p:spPr bwMode="auto">
          <a:xfrm>
            <a:off x="467852" y="4973104"/>
            <a:ext cx="7347098" cy="615553"/>
          </a:xfrm>
          <a:prstGeom prst="rect">
            <a:avLst/>
          </a:prstGeom>
          <a:noFill/>
          <a:ln w="9525">
            <a:noFill/>
            <a:miter lim="800000"/>
            <a:headEnd/>
            <a:tailEnd/>
          </a:ln>
          <a:effectLst/>
        </p:spPr>
        <p:txBody>
          <a:bodyPr wrap="square" lIns="0" tIns="0" rIns="0" bIns="0">
            <a:spAutoFit/>
          </a:bodyPr>
          <a:lstStyle/>
          <a:p>
            <a:pPr>
              <a:spcBef>
                <a:spcPct val="50000"/>
              </a:spcBef>
              <a:defRPr/>
            </a:pPr>
            <a:r>
              <a:rPr lang="en-US" sz="4000" dirty="0">
                <a:solidFill>
                  <a:srgbClr val="FFFFFF"/>
                </a:solidFill>
                <a:effectLst>
                  <a:outerShdw blurRad="38100" dist="38100" dir="2700000" algn="tl">
                    <a:srgbClr val="000000">
                      <a:alpha val="43137"/>
                    </a:srgbClr>
                  </a:outerShdw>
                </a:effectLst>
                <a:latin typeface="Arial Narrow" pitchFamily="34" charset="0"/>
                <a:cs typeface="Arial"/>
              </a:rPr>
              <a:t>N. Gregory </a:t>
            </a:r>
            <a:r>
              <a:rPr lang="en-US" sz="4000" dirty="0" err="1" smtClean="0">
                <a:solidFill>
                  <a:srgbClr val="FFFFFF"/>
                </a:solidFill>
                <a:effectLst>
                  <a:outerShdw blurRad="38100" dist="38100" dir="2700000" algn="tl">
                    <a:srgbClr val="000000">
                      <a:alpha val="43137"/>
                    </a:srgbClr>
                  </a:outerShdw>
                </a:effectLst>
                <a:latin typeface="Arial Narrow" pitchFamily="34" charset="0"/>
                <a:cs typeface="Arial"/>
              </a:rPr>
              <a:t>Mankiw</a:t>
            </a:r>
            <a:endParaRPr lang="en-US" sz="4000" dirty="0">
              <a:solidFill>
                <a:srgbClr val="FFFFFF"/>
              </a:solidFill>
              <a:effectLst>
                <a:outerShdw blurRad="38100" dist="38100" dir="2700000" algn="tl">
                  <a:srgbClr val="000000">
                    <a:alpha val="43137"/>
                  </a:srgbClr>
                </a:outerShdw>
              </a:effectLst>
              <a:latin typeface="Arial Narrow" pitchFamily="34" charset="0"/>
              <a:cs typeface="Arial"/>
            </a:endParaRPr>
          </a:p>
        </p:txBody>
      </p:sp>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t="21151" b="30109"/>
          <a:stretch/>
        </p:blipFill>
        <p:spPr>
          <a:xfrm>
            <a:off x="0" y="-6552"/>
            <a:ext cx="9144000" cy="1371600"/>
          </a:xfrm>
          <a:prstGeom prst="rect">
            <a:avLst/>
          </a:prstGeom>
        </p:spPr>
      </p:pic>
      <p:sp>
        <p:nvSpPr>
          <p:cNvPr id="18" name="Rectangle 17"/>
          <p:cNvSpPr/>
          <p:nvPr userDrawn="1"/>
        </p:nvSpPr>
        <p:spPr>
          <a:xfrm>
            <a:off x="0" y="1365049"/>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1" y="3959358"/>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9436367"/>
      </p:ext>
    </p:extLst>
  </p:cSld>
  <p:clrMapOvr>
    <a:masterClrMapping/>
  </p:clrMapOvr>
  <p:transition>
    <p:wipe dir="r"/>
  </p:transition>
  <p:timing>
    <p:tnLst>
      <p:par>
        <p:cTn id="1" dur="indefinite" restart="never" nodeType="tmRoot"/>
      </p:par>
    </p:tnLst>
  </p:timing>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1625" y="236538"/>
            <a:ext cx="2060575" cy="5889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66725" y="236538"/>
            <a:ext cx="6032500" cy="5889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38474600"/>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14475" y="236538"/>
            <a:ext cx="7197725" cy="119538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Footer Placeholder 3"/>
          <p:cNvSpPr>
            <a:spLocks noGrp="1"/>
          </p:cNvSpPr>
          <p:nvPr>
            <p:ph type="ftr" sz="quarter" idx="10"/>
          </p:nvPr>
        </p:nvSpPr>
        <p:spPr>
          <a:xfrm>
            <a:off x="515938" y="6289675"/>
            <a:ext cx="7488237" cy="476250"/>
          </a:xfrm>
          <a:prstGeom prst="rect">
            <a:avLst/>
          </a:prstGeom>
        </p:spPr>
        <p:txBody>
          <a:bodyPr/>
          <a:lstStyle>
            <a:lvl1pPr>
              <a:defRPr/>
            </a:lvl1pPr>
          </a:lstStyle>
          <a:p>
            <a:pPr>
              <a:defRPr/>
            </a:pPr>
            <a:r>
              <a:rPr lang="en-US"/>
              <a:t>CHAPTER 5</a:t>
            </a:r>
            <a:r>
              <a:rPr lang="en-US" sz="2200"/>
              <a:t>   The Open Economy</a:t>
            </a:r>
          </a:p>
        </p:txBody>
      </p:sp>
    </p:spTree>
    <p:extLst>
      <p:ext uri="{BB962C8B-B14F-4D97-AF65-F5344CB8AC3E}">
        <p14:creationId xmlns:p14="http://schemas.microsoft.com/office/powerpoint/2010/main" val="1038345155"/>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solidFill>
          <a:srgbClr val="6B8EB9"/>
        </a:solidFill>
        <a:effectLst/>
      </p:bgPr>
    </p:bg>
    <p:spTree>
      <p:nvGrpSpPr>
        <p:cNvPr id="1" name=""/>
        <p:cNvGrpSpPr/>
        <p:nvPr/>
      </p:nvGrpSpPr>
      <p:grpSpPr>
        <a:xfrm>
          <a:off x="0" y="0"/>
          <a:ext cx="0" cy="0"/>
          <a:chOff x="0" y="0"/>
          <a:chExt cx="0" cy="0"/>
        </a:xfrm>
      </p:grpSpPr>
      <p:sp>
        <p:nvSpPr>
          <p:cNvPr id="9" name="Rectangle 8"/>
          <p:cNvSpPr/>
          <p:nvPr userDrawn="1"/>
        </p:nvSpPr>
        <p:spPr>
          <a:xfrm>
            <a:off x="-1" y="3996204"/>
            <a:ext cx="9143993" cy="2861796"/>
          </a:xfrm>
          <a:prstGeom prst="rect">
            <a:avLst/>
          </a:prstGeom>
          <a:solidFill>
            <a:srgbClr val="B3C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 Box 39"/>
          <p:cNvSpPr txBox="1">
            <a:spLocks noChangeArrowheads="1"/>
          </p:cNvSpPr>
          <p:nvPr userDrawn="1"/>
        </p:nvSpPr>
        <p:spPr bwMode="auto">
          <a:xfrm>
            <a:off x="467852" y="4134433"/>
            <a:ext cx="7347098" cy="800219"/>
          </a:xfrm>
          <a:prstGeom prst="rect">
            <a:avLst/>
          </a:prstGeom>
          <a:noFill/>
          <a:ln w="9525">
            <a:noFill/>
            <a:miter lim="800000"/>
            <a:headEnd/>
            <a:tailEnd/>
          </a:ln>
          <a:effectLst/>
        </p:spPr>
        <p:txBody>
          <a:bodyPr wrap="square" lIns="0" tIns="0" rIns="0" bIns="0">
            <a:spAutoFit/>
          </a:bodyPr>
          <a:lstStyle/>
          <a:p>
            <a:pPr>
              <a:spcBef>
                <a:spcPct val="50000"/>
              </a:spcBef>
              <a:defRPr/>
            </a:pPr>
            <a:r>
              <a:rPr lang="en-US" sz="5200" b="1" dirty="0">
                <a:solidFill>
                  <a:srgbClr val="000000"/>
                </a:solidFill>
                <a:latin typeface="Arial Narrow" pitchFamily="34" charset="0"/>
                <a:cs typeface="Arial"/>
              </a:rPr>
              <a:t>MACROECONOMICS</a:t>
            </a:r>
          </a:p>
        </p:txBody>
      </p:sp>
      <p:sp>
        <p:nvSpPr>
          <p:cNvPr id="11" name="Text Box 12"/>
          <p:cNvSpPr txBox="1">
            <a:spLocks noChangeArrowheads="1"/>
          </p:cNvSpPr>
          <p:nvPr userDrawn="1"/>
        </p:nvSpPr>
        <p:spPr bwMode="auto">
          <a:xfrm>
            <a:off x="0" y="6498597"/>
            <a:ext cx="9144000" cy="338137"/>
          </a:xfrm>
          <a:prstGeom prst="rect">
            <a:avLst/>
          </a:prstGeom>
          <a:noFill/>
          <a:ln w="9525">
            <a:noFill/>
            <a:miter lim="800000"/>
            <a:headEnd/>
            <a:tailEnd/>
          </a:ln>
          <a:effectLst/>
        </p:spPr>
        <p:txBody>
          <a:bodyPr wrap="square">
            <a:spAutoFit/>
          </a:bodyPr>
          <a:lstStyle/>
          <a:p>
            <a:pPr algn="ctr">
              <a:spcBef>
                <a:spcPct val="50000"/>
              </a:spcBef>
              <a:defRPr/>
            </a:pPr>
            <a:r>
              <a:rPr lang="en-US" sz="1600" i="1" dirty="0">
                <a:solidFill>
                  <a:srgbClr val="737373"/>
                </a:solidFill>
                <a:latin typeface="Times New Roman" pitchFamily="18" charset="0"/>
                <a:cs typeface="Arial"/>
              </a:rPr>
              <a:t>© 2013 Worth Publishers, all rights reserved</a:t>
            </a:r>
          </a:p>
        </p:txBody>
      </p:sp>
      <p:sp>
        <p:nvSpPr>
          <p:cNvPr id="12" name="Text Box 16"/>
          <p:cNvSpPr txBox="1">
            <a:spLocks noChangeArrowheads="1"/>
          </p:cNvSpPr>
          <p:nvPr userDrawn="1"/>
        </p:nvSpPr>
        <p:spPr bwMode="auto">
          <a:xfrm>
            <a:off x="0" y="5815094"/>
            <a:ext cx="9143999" cy="608012"/>
          </a:xfrm>
          <a:prstGeom prst="rect">
            <a:avLst/>
          </a:prstGeom>
          <a:noFill/>
          <a:ln w="9525">
            <a:noFill/>
            <a:miter lim="800000"/>
            <a:headEnd/>
            <a:tailEnd/>
          </a:ln>
          <a:effectLst/>
        </p:spPr>
        <p:txBody>
          <a:bodyPr lIns="0" tIns="0" rIns="0" bIns="0" anchor="ctr" anchorCtr="0"/>
          <a:lstStyle/>
          <a:p>
            <a:pPr algn="ctr">
              <a:spcBef>
                <a:spcPct val="20000"/>
              </a:spcBef>
              <a:defRPr/>
            </a:pPr>
            <a:r>
              <a:rPr lang="en-US" sz="2600" b="1" i="1" dirty="0" smtClean="0">
                <a:solidFill>
                  <a:srgbClr val="326496"/>
                </a:solidFill>
                <a:latin typeface="Arial Narrow" pitchFamily="34" charset="0"/>
                <a:cs typeface="Arial"/>
              </a:rPr>
              <a:t>PowerPoint</a:t>
            </a:r>
            <a:r>
              <a:rPr lang="en-US" sz="1200" b="1" i="1" dirty="0" smtClean="0">
                <a:solidFill>
                  <a:srgbClr val="326496"/>
                </a:solidFill>
                <a:latin typeface="Arial Narrow" pitchFamily="34" charset="0"/>
                <a:cs typeface="Arial"/>
              </a:rPr>
              <a:t> </a:t>
            </a:r>
            <a:r>
              <a:rPr lang="en-US" sz="2600" b="1" i="1" baseline="40000" dirty="0" smtClean="0">
                <a:solidFill>
                  <a:srgbClr val="326496"/>
                </a:solidFill>
                <a:latin typeface="Arial Narrow" pitchFamily="34" charset="0"/>
                <a:cs typeface="Arial"/>
              </a:rPr>
              <a:t>®</a:t>
            </a:r>
            <a:r>
              <a:rPr lang="en-US" sz="2600" b="1" i="1" dirty="0" smtClean="0">
                <a:solidFill>
                  <a:srgbClr val="326496"/>
                </a:solidFill>
                <a:latin typeface="Arial Narrow" pitchFamily="34" charset="0"/>
                <a:cs typeface="Arial"/>
              </a:rPr>
              <a:t> </a:t>
            </a:r>
            <a:r>
              <a:rPr lang="en-US" sz="2600" b="1" i="1" dirty="0">
                <a:solidFill>
                  <a:srgbClr val="326496"/>
                </a:solidFill>
                <a:latin typeface="Arial Narrow" pitchFamily="34" charset="0"/>
                <a:cs typeface="Arial"/>
              </a:rPr>
              <a:t>Slides by Ron Cronovich</a:t>
            </a:r>
          </a:p>
        </p:txBody>
      </p:sp>
      <p:sp>
        <p:nvSpPr>
          <p:cNvPr id="14" name="Text Box 38"/>
          <p:cNvSpPr txBox="1">
            <a:spLocks noChangeArrowheads="1"/>
          </p:cNvSpPr>
          <p:nvPr userDrawn="1"/>
        </p:nvSpPr>
        <p:spPr bwMode="auto">
          <a:xfrm>
            <a:off x="467852" y="4973104"/>
            <a:ext cx="7347098" cy="615553"/>
          </a:xfrm>
          <a:prstGeom prst="rect">
            <a:avLst/>
          </a:prstGeom>
          <a:noFill/>
          <a:ln w="9525">
            <a:noFill/>
            <a:miter lim="800000"/>
            <a:headEnd/>
            <a:tailEnd/>
          </a:ln>
          <a:effectLst/>
        </p:spPr>
        <p:txBody>
          <a:bodyPr wrap="square" lIns="0" tIns="0" rIns="0" bIns="0">
            <a:spAutoFit/>
          </a:bodyPr>
          <a:lstStyle/>
          <a:p>
            <a:pPr>
              <a:spcBef>
                <a:spcPct val="50000"/>
              </a:spcBef>
              <a:defRPr/>
            </a:pPr>
            <a:r>
              <a:rPr lang="en-US" sz="4000" dirty="0">
                <a:solidFill>
                  <a:srgbClr val="FFFFFF"/>
                </a:solidFill>
                <a:effectLst>
                  <a:outerShdw blurRad="38100" dist="38100" dir="2700000" algn="tl">
                    <a:srgbClr val="000000">
                      <a:alpha val="43137"/>
                    </a:srgbClr>
                  </a:outerShdw>
                </a:effectLst>
                <a:latin typeface="Arial Narrow" pitchFamily="34" charset="0"/>
                <a:cs typeface="Arial"/>
              </a:rPr>
              <a:t>N. Gregory </a:t>
            </a:r>
            <a:r>
              <a:rPr lang="en-US" sz="4000" dirty="0" err="1" smtClean="0">
                <a:solidFill>
                  <a:srgbClr val="FFFFFF"/>
                </a:solidFill>
                <a:effectLst>
                  <a:outerShdw blurRad="38100" dist="38100" dir="2700000" algn="tl">
                    <a:srgbClr val="000000">
                      <a:alpha val="43137"/>
                    </a:srgbClr>
                  </a:outerShdw>
                </a:effectLst>
                <a:latin typeface="Arial Narrow" pitchFamily="34" charset="0"/>
                <a:cs typeface="Arial"/>
              </a:rPr>
              <a:t>Mankiw</a:t>
            </a:r>
            <a:endParaRPr lang="en-US" sz="4000" dirty="0">
              <a:solidFill>
                <a:srgbClr val="FFFFFF"/>
              </a:solidFill>
              <a:effectLst>
                <a:outerShdw blurRad="38100" dist="38100" dir="2700000" algn="tl">
                  <a:srgbClr val="000000">
                    <a:alpha val="43137"/>
                  </a:srgbClr>
                </a:outerShdw>
              </a:effectLst>
              <a:latin typeface="Arial Narrow" pitchFamily="34" charset="0"/>
              <a:cs typeface="Arial"/>
            </a:endParaRPr>
          </a:p>
        </p:txBody>
      </p:sp>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t="21151" b="30109"/>
          <a:stretch/>
        </p:blipFill>
        <p:spPr>
          <a:xfrm>
            <a:off x="0" y="-6552"/>
            <a:ext cx="9144000" cy="1371600"/>
          </a:xfrm>
          <a:prstGeom prst="rect">
            <a:avLst/>
          </a:prstGeom>
        </p:spPr>
      </p:pic>
      <p:sp>
        <p:nvSpPr>
          <p:cNvPr id="18" name="Rectangle 17"/>
          <p:cNvSpPr/>
          <p:nvPr userDrawn="1"/>
        </p:nvSpPr>
        <p:spPr>
          <a:xfrm>
            <a:off x="0" y="1365049"/>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Rectangle 18"/>
          <p:cNvSpPr/>
          <p:nvPr userDrawn="1"/>
        </p:nvSpPr>
        <p:spPr>
          <a:xfrm>
            <a:off x="-1" y="3959358"/>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753469932"/>
      </p:ext>
    </p:extLst>
  </p:cSld>
  <p:clrMapOvr>
    <a:masterClrMapping/>
  </p:clrMapOvr>
  <p:transition>
    <p:wipe dir="r"/>
  </p:transition>
  <p:timing>
    <p:tnLst>
      <p:par>
        <p:cTn id="1" dur="indefinite" restart="never" nodeType="tmRoot"/>
      </p:par>
    </p:tnLst>
  </p:timing>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4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3476547"/>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6250" y="1241425"/>
            <a:ext cx="4029075" cy="488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7725" y="1241425"/>
            <a:ext cx="4029075" cy="488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7601591"/>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70291900"/>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59268927"/>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3038361"/>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40114764"/>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71513594"/>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4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5260987"/>
      </p:ext>
    </p:extLst>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11476612"/>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1625" y="236538"/>
            <a:ext cx="2060575" cy="5889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66725" y="236538"/>
            <a:ext cx="6032500" cy="5889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7834278"/>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solidFill>
          <a:srgbClr val="6B8EB9"/>
        </a:solidFill>
        <a:effectLst/>
      </p:bgPr>
    </p:bg>
    <p:spTree>
      <p:nvGrpSpPr>
        <p:cNvPr id="1" name=""/>
        <p:cNvGrpSpPr/>
        <p:nvPr/>
      </p:nvGrpSpPr>
      <p:grpSpPr>
        <a:xfrm>
          <a:off x="0" y="0"/>
          <a:ext cx="0" cy="0"/>
          <a:chOff x="0" y="0"/>
          <a:chExt cx="0" cy="0"/>
        </a:xfrm>
      </p:grpSpPr>
      <p:sp>
        <p:nvSpPr>
          <p:cNvPr id="9" name="Rectangle 8"/>
          <p:cNvSpPr/>
          <p:nvPr userDrawn="1"/>
        </p:nvSpPr>
        <p:spPr>
          <a:xfrm>
            <a:off x="-1" y="3996204"/>
            <a:ext cx="9143993" cy="2861796"/>
          </a:xfrm>
          <a:prstGeom prst="rect">
            <a:avLst/>
          </a:prstGeom>
          <a:solidFill>
            <a:srgbClr val="B3C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 Box 39"/>
          <p:cNvSpPr txBox="1">
            <a:spLocks noChangeArrowheads="1"/>
          </p:cNvSpPr>
          <p:nvPr userDrawn="1"/>
        </p:nvSpPr>
        <p:spPr bwMode="auto">
          <a:xfrm>
            <a:off x="467852" y="4134433"/>
            <a:ext cx="7347098" cy="800219"/>
          </a:xfrm>
          <a:prstGeom prst="rect">
            <a:avLst/>
          </a:prstGeom>
          <a:noFill/>
          <a:ln w="9525">
            <a:noFill/>
            <a:miter lim="800000"/>
            <a:headEnd/>
            <a:tailEnd/>
          </a:ln>
          <a:effectLst/>
        </p:spPr>
        <p:txBody>
          <a:bodyPr wrap="square" lIns="0" tIns="0" rIns="0" bIns="0">
            <a:spAutoFit/>
          </a:bodyPr>
          <a:lstStyle/>
          <a:p>
            <a:pPr>
              <a:spcBef>
                <a:spcPct val="50000"/>
              </a:spcBef>
              <a:defRPr/>
            </a:pPr>
            <a:r>
              <a:rPr lang="en-US" sz="5200" b="1" dirty="0">
                <a:solidFill>
                  <a:srgbClr val="000000"/>
                </a:solidFill>
                <a:latin typeface="Arial Narrow" pitchFamily="34" charset="0"/>
                <a:cs typeface="Arial"/>
              </a:rPr>
              <a:t>MACROECONOMICS</a:t>
            </a:r>
          </a:p>
        </p:txBody>
      </p:sp>
      <p:sp>
        <p:nvSpPr>
          <p:cNvPr id="11" name="Text Box 12"/>
          <p:cNvSpPr txBox="1">
            <a:spLocks noChangeArrowheads="1"/>
          </p:cNvSpPr>
          <p:nvPr userDrawn="1"/>
        </p:nvSpPr>
        <p:spPr bwMode="auto">
          <a:xfrm>
            <a:off x="0" y="6498597"/>
            <a:ext cx="9144000" cy="338137"/>
          </a:xfrm>
          <a:prstGeom prst="rect">
            <a:avLst/>
          </a:prstGeom>
          <a:noFill/>
          <a:ln w="9525">
            <a:noFill/>
            <a:miter lim="800000"/>
            <a:headEnd/>
            <a:tailEnd/>
          </a:ln>
          <a:effectLst/>
        </p:spPr>
        <p:txBody>
          <a:bodyPr wrap="square">
            <a:spAutoFit/>
          </a:bodyPr>
          <a:lstStyle/>
          <a:p>
            <a:pPr algn="ctr">
              <a:spcBef>
                <a:spcPct val="50000"/>
              </a:spcBef>
              <a:defRPr/>
            </a:pPr>
            <a:r>
              <a:rPr lang="en-US" sz="1600" i="1" dirty="0">
                <a:solidFill>
                  <a:srgbClr val="737373"/>
                </a:solidFill>
                <a:latin typeface="Times New Roman" pitchFamily="18" charset="0"/>
                <a:cs typeface="Arial"/>
              </a:rPr>
              <a:t>© 2013 Worth Publishers, all rights reserved</a:t>
            </a:r>
          </a:p>
        </p:txBody>
      </p:sp>
      <p:sp>
        <p:nvSpPr>
          <p:cNvPr id="12" name="Text Box 16"/>
          <p:cNvSpPr txBox="1">
            <a:spLocks noChangeArrowheads="1"/>
          </p:cNvSpPr>
          <p:nvPr userDrawn="1"/>
        </p:nvSpPr>
        <p:spPr bwMode="auto">
          <a:xfrm>
            <a:off x="0" y="5815094"/>
            <a:ext cx="9143999" cy="608012"/>
          </a:xfrm>
          <a:prstGeom prst="rect">
            <a:avLst/>
          </a:prstGeom>
          <a:noFill/>
          <a:ln w="9525">
            <a:noFill/>
            <a:miter lim="800000"/>
            <a:headEnd/>
            <a:tailEnd/>
          </a:ln>
          <a:effectLst/>
        </p:spPr>
        <p:txBody>
          <a:bodyPr lIns="0" tIns="0" rIns="0" bIns="0" anchor="ctr" anchorCtr="0"/>
          <a:lstStyle/>
          <a:p>
            <a:pPr algn="ctr">
              <a:spcBef>
                <a:spcPct val="20000"/>
              </a:spcBef>
              <a:defRPr/>
            </a:pPr>
            <a:r>
              <a:rPr lang="en-US" sz="2600" b="1" i="1" dirty="0" smtClean="0">
                <a:solidFill>
                  <a:srgbClr val="326496"/>
                </a:solidFill>
                <a:latin typeface="Arial Narrow" pitchFamily="34" charset="0"/>
                <a:cs typeface="Arial"/>
              </a:rPr>
              <a:t>PowerPoint</a:t>
            </a:r>
            <a:r>
              <a:rPr lang="en-US" sz="1200" b="1" i="1" dirty="0" smtClean="0">
                <a:solidFill>
                  <a:srgbClr val="326496"/>
                </a:solidFill>
                <a:latin typeface="Arial Narrow" pitchFamily="34" charset="0"/>
                <a:cs typeface="Arial"/>
              </a:rPr>
              <a:t> </a:t>
            </a:r>
            <a:r>
              <a:rPr lang="en-US" sz="2600" b="1" i="1" baseline="40000" dirty="0" smtClean="0">
                <a:solidFill>
                  <a:srgbClr val="326496"/>
                </a:solidFill>
                <a:latin typeface="Arial Narrow" pitchFamily="34" charset="0"/>
                <a:cs typeface="Arial"/>
              </a:rPr>
              <a:t>®</a:t>
            </a:r>
            <a:r>
              <a:rPr lang="en-US" sz="2600" b="1" i="1" dirty="0" smtClean="0">
                <a:solidFill>
                  <a:srgbClr val="326496"/>
                </a:solidFill>
                <a:latin typeface="Arial Narrow" pitchFamily="34" charset="0"/>
                <a:cs typeface="Arial"/>
              </a:rPr>
              <a:t> </a:t>
            </a:r>
            <a:r>
              <a:rPr lang="en-US" sz="2600" b="1" i="1" dirty="0">
                <a:solidFill>
                  <a:srgbClr val="326496"/>
                </a:solidFill>
                <a:latin typeface="Arial Narrow" pitchFamily="34" charset="0"/>
                <a:cs typeface="Arial"/>
              </a:rPr>
              <a:t>Slides by Ron Cronovich</a:t>
            </a:r>
          </a:p>
        </p:txBody>
      </p:sp>
      <p:sp>
        <p:nvSpPr>
          <p:cNvPr id="14" name="Text Box 38"/>
          <p:cNvSpPr txBox="1">
            <a:spLocks noChangeArrowheads="1"/>
          </p:cNvSpPr>
          <p:nvPr userDrawn="1"/>
        </p:nvSpPr>
        <p:spPr bwMode="auto">
          <a:xfrm>
            <a:off x="467852" y="4973104"/>
            <a:ext cx="7347098" cy="615553"/>
          </a:xfrm>
          <a:prstGeom prst="rect">
            <a:avLst/>
          </a:prstGeom>
          <a:noFill/>
          <a:ln w="9525">
            <a:noFill/>
            <a:miter lim="800000"/>
            <a:headEnd/>
            <a:tailEnd/>
          </a:ln>
          <a:effectLst/>
        </p:spPr>
        <p:txBody>
          <a:bodyPr wrap="square" lIns="0" tIns="0" rIns="0" bIns="0">
            <a:spAutoFit/>
          </a:bodyPr>
          <a:lstStyle/>
          <a:p>
            <a:pPr>
              <a:spcBef>
                <a:spcPct val="50000"/>
              </a:spcBef>
              <a:defRPr/>
            </a:pPr>
            <a:r>
              <a:rPr lang="en-US" sz="4000" dirty="0">
                <a:solidFill>
                  <a:srgbClr val="FFFFFF"/>
                </a:solidFill>
                <a:effectLst>
                  <a:outerShdw blurRad="38100" dist="38100" dir="2700000" algn="tl">
                    <a:srgbClr val="000000">
                      <a:alpha val="43137"/>
                    </a:srgbClr>
                  </a:outerShdw>
                </a:effectLst>
                <a:latin typeface="Arial Narrow" pitchFamily="34" charset="0"/>
                <a:cs typeface="Arial"/>
              </a:rPr>
              <a:t>N. Gregory </a:t>
            </a:r>
            <a:r>
              <a:rPr lang="en-US" sz="4000" dirty="0" err="1" smtClean="0">
                <a:solidFill>
                  <a:srgbClr val="FFFFFF"/>
                </a:solidFill>
                <a:effectLst>
                  <a:outerShdw blurRad="38100" dist="38100" dir="2700000" algn="tl">
                    <a:srgbClr val="000000">
                      <a:alpha val="43137"/>
                    </a:srgbClr>
                  </a:outerShdw>
                </a:effectLst>
                <a:latin typeface="Arial Narrow" pitchFamily="34" charset="0"/>
                <a:cs typeface="Arial"/>
              </a:rPr>
              <a:t>Mankiw</a:t>
            </a:r>
            <a:endParaRPr lang="en-US" sz="4000" dirty="0">
              <a:solidFill>
                <a:srgbClr val="FFFFFF"/>
              </a:solidFill>
              <a:effectLst>
                <a:outerShdw blurRad="38100" dist="38100" dir="2700000" algn="tl">
                  <a:srgbClr val="000000">
                    <a:alpha val="43137"/>
                  </a:srgbClr>
                </a:outerShdw>
              </a:effectLst>
              <a:latin typeface="Arial Narrow" pitchFamily="34" charset="0"/>
              <a:cs typeface="Arial"/>
            </a:endParaRPr>
          </a:p>
        </p:txBody>
      </p:sp>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t="21151" b="30109"/>
          <a:stretch/>
        </p:blipFill>
        <p:spPr>
          <a:xfrm>
            <a:off x="0" y="-6552"/>
            <a:ext cx="9144000" cy="1371600"/>
          </a:xfrm>
          <a:prstGeom prst="rect">
            <a:avLst/>
          </a:prstGeom>
        </p:spPr>
      </p:pic>
      <p:sp>
        <p:nvSpPr>
          <p:cNvPr id="18" name="Rectangle 17"/>
          <p:cNvSpPr/>
          <p:nvPr userDrawn="1"/>
        </p:nvSpPr>
        <p:spPr>
          <a:xfrm>
            <a:off x="0" y="1365049"/>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Rectangle 18"/>
          <p:cNvSpPr/>
          <p:nvPr userDrawn="1"/>
        </p:nvSpPr>
        <p:spPr>
          <a:xfrm>
            <a:off x="-1" y="3959358"/>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621351543"/>
      </p:ext>
    </p:extLst>
  </p:cSld>
  <p:clrMapOvr>
    <a:masterClrMapping/>
  </p:clrMapOvr>
  <p:transition>
    <p:wipe dir="r"/>
  </p:transition>
  <p:timing>
    <p:tnLst>
      <p:par>
        <p:cTn id="1" dur="indefinite" restart="never" nodeType="tmRoot"/>
      </p:par>
    </p:tnLst>
  </p:timing>
  <p:hf sldNum="0" hd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4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17233577"/>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6250" y="1241425"/>
            <a:ext cx="4029075" cy="488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7725" y="1241425"/>
            <a:ext cx="4029075" cy="488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29415778"/>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8040531"/>
      </p:ext>
    </p:extLst>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78581954"/>
      </p:ext>
    </p:extLst>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2524408"/>
      </p:ext>
    </p:extLst>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60392349"/>
      </p:ext>
    </p:extLst>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21630248"/>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6250" y="1241425"/>
            <a:ext cx="4029075" cy="488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7725" y="1241425"/>
            <a:ext cx="4029075" cy="488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0391982"/>
      </p:ext>
    </p:extLst>
  </p:cSld>
  <p:clrMapOvr>
    <a:masterClrMapping/>
  </p:clrMapOvr>
  <p:transition>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93232478"/>
      </p:ext>
    </p:extLst>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1625" y="236538"/>
            <a:ext cx="2060575" cy="5889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66725" y="236538"/>
            <a:ext cx="6032500" cy="5889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8495416"/>
      </p:ext>
    </p:extLst>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solidFill>
          <a:srgbClr val="6B8EB9"/>
        </a:solidFill>
        <a:effectLst/>
      </p:bgPr>
    </p:bg>
    <p:spTree>
      <p:nvGrpSpPr>
        <p:cNvPr id="1" name=""/>
        <p:cNvGrpSpPr/>
        <p:nvPr/>
      </p:nvGrpSpPr>
      <p:grpSpPr>
        <a:xfrm>
          <a:off x="0" y="0"/>
          <a:ext cx="0" cy="0"/>
          <a:chOff x="0" y="0"/>
          <a:chExt cx="0" cy="0"/>
        </a:xfrm>
      </p:grpSpPr>
      <p:sp>
        <p:nvSpPr>
          <p:cNvPr id="9" name="Rectangle 8"/>
          <p:cNvSpPr/>
          <p:nvPr userDrawn="1"/>
        </p:nvSpPr>
        <p:spPr>
          <a:xfrm>
            <a:off x="-1" y="3996204"/>
            <a:ext cx="9143993" cy="2861796"/>
          </a:xfrm>
          <a:prstGeom prst="rect">
            <a:avLst/>
          </a:prstGeom>
          <a:solidFill>
            <a:srgbClr val="B3C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 Box 39"/>
          <p:cNvSpPr txBox="1">
            <a:spLocks noChangeArrowheads="1"/>
          </p:cNvSpPr>
          <p:nvPr userDrawn="1"/>
        </p:nvSpPr>
        <p:spPr bwMode="auto">
          <a:xfrm>
            <a:off x="467852" y="4134433"/>
            <a:ext cx="7347098" cy="800219"/>
          </a:xfrm>
          <a:prstGeom prst="rect">
            <a:avLst/>
          </a:prstGeom>
          <a:noFill/>
          <a:ln w="9525">
            <a:noFill/>
            <a:miter lim="800000"/>
            <a:headEnd/>
            <a:tailEnd/>
          </a:ln>
          <a:effectLst/>
        </p:spPr>
        <p:txBody>
          <a:bodyPr wrap="square" lIns="0" tIns="0" rIns="0" bIns="0">
            <a:spAutoFit/>
          </a:bodyPr>
          <a:lstStyle/>
          <a:p>
            <a:pPr>
              <a:spcBef>
                <a:spcPct val="50000"/>
              </a:spcBef>
              <a:defRPr/>
            </a:pPr>
            <a:r>
              <a:rPr lang="en-US" sz="5200" b="1" dirty="0">
                <a:solidFill>
                  <a:srgbClr val="000000"/>
                </a:solidFill>
                <a:latin typeface="Arial Narrow" pitchFamily="34" charset="0"/>
                <a:cs typeface="Arial"/>
              </a:rPr>
              <a:t>MACROECONOMICS</a:t>
            </a:r>
          </a:p>
        </p:txBody>
      </p:sp>
      <p:sp>
        <p:nvSpPr>
          <p:cNvPr id="11" name="Text Box 12"/>
          <p:cNvSpPr txBox="1">
            <a:spLocks noChangeArrowheads="1"/>
          </p:cNvSpPr>
          <p:nvPr userDrawn="1"/>
        </p:nvSpPr>
        <p:spPr bwMode="auto">
          <a:xfrm>
            <a:off x="0" y="6498597"/>
            <a:ext cx="9144000" cy="338137"/>
          </a:xfrm>
          <a:prstGeom prst="rect">
            <a:avLst/>
          </a:prstGeom>
          <a:noFill/>
          <a:ln w="9525">
            <a:noFill/>
            <a:miter lim="800000"/>
            <a:headEnd/>
            <a:tailEnd/>
          </a:ln>
          <a:effectLst/>
        </p:spPr>
        <p:txBody>
          <a:bodyPr wrap="square">
            <a:spAutoFit/>
          </a:bodyPr>
          <a:lstStyle/>
          <a:p>
            <a:pPr algn="ctr">
              <a:spcBef>
                <a:spcPct val="50000"/>
              </a:spcBef>
              <a:defRPr/>
            </a:pPr>
            <a:r>
              <a:rPr lang="en-US" sz="1600" i="1" dirty="0">
                <a:solidFill>
                  <a:srgbClr val="737373"/>
                </a:solidFill>
                <a:latin typeface="Times New Roman" pitchFamily="18" charset="0"/>
                <a:cs typeface="Arial"/>
              </a:rPr>
              <a:t>© 2013 Worth Publishers, all rights reserved</a:t>
            </a:r>
          </a:p>
        </p:txBody>
      </p:sp>
      <p:sp>
        <p:nvSpPr>
          <p:cNvPr id="12" name="Text Box 16"/>
          <p:cNvSpPr txBox="1">
            <a:spLocks noChangeArrowheads="1"/>
          </p:cNvSpPr>
          <p:nvPr userDrawn="1"/>
        </p:nvSpPr>
        <p:spPr bwMode="auto">
          <a:xfrm>
            <a:off x="0" y="5815094"/>
            <a:ext cx="9143999" cy="608012"/>
          </a:xfrm>
          <a:prstGeom prst="rect">
            <a:avLst/>
          </a:prstGeom>
          <a:noFill/>
          <a:ln w="9525">
            <a:noFill/>
            <a:miter lim="800000"/>
            <a:headEnd/>
            <a:tailEnd/>
          </a:ln>
          <a:effectLst/>
        </p:spPr>
        <p:txBody>
          <a:bodyPr lIns="0" tIns="0" rIns="0" bIns="0" anchor="ctr" anchorCtr="0"/>
          <a:lstStyle/>
          <a:p>
            <a:pPr algn="ctr">
              <a:spcBef>
                <a:spcPct val="20000"/>
              </a:spcBef>
              <a:defRPr/>
            </a:pPr>
            <a:r>
              <a:rPr lang="en-US" sz="2600" b="1" i="1" dirty="0" smtClean="0">
                <a:solidFill>
                  <a:srgbClr val="326496"/>
                </a:solidFill>
                <a:latin typeface="Arial Narrow" pitchFamily="34" charset="0"/>
                <a:cs typeface="Arial"/>
              </a:rPr>
              <a:t>PowerPoint</a:t>
            </a:r>
            <a:r>
              <a:rPr lang="en-US" sz="1200" b="1" i="1" dirty="0" smtClean="0">
                <a:solidFill>
                  <a:srgbClr val="326496"/>
                </a:solidFill>
                <a:latin typeface="Arial Narrow" pitchFamily="34" charset="0"/>
                <a:cs typeface="Arial"/>
              </a:rPr>
              <a:t> </a:t>
            </a:r>
            <a:r>
              <a:rPr lang="en-US" sz="2600" b="1" i="1" baseline="40000" dirty="0" smtClean="0">
                <a:solidFill>
                  <a:srgbClr val="326496"/>
                </a:solidFill>
                <a:latin typeface="Arial Narrow" pitchFamily="34" charset="0"/>
                <a:cs typeface="Arial"/>
              </a:rPr>
              <a:t>®</a:t>
            </a:r>
            <a:r>
              <a:rPr lang="en-US" sz="2600" b="1" i="1" dirty="0" smtClean="0">
                <a:solidFill>
                  <a:srgbClr val="326496"/>
                </a:solidFill>
                <a:latin typeface="Arial Narrow" pitchFamily="34" charset="0"/>
                <a:cs typeface="Arial"/>
              </a:rPr>
              <a:t> </a:t>
            </a:r>
            <a:r>
              <a:rPr lang="en-US" sz="2600" b="1" i="1" dirty="0">
                <a:solidFill>
                  <a:srgbClr val="326496"/>
                </a:solidFill>
                <a:latin typeface="Arial Narrow" pitchFamily="34" charset="0"/>
                <a:cs typeface="Arial"/>
              </a:rPr>
              <a:t>Slides by Ron Cronovich</a:t>
            </a:r>
          </a:p>
        </p:txBody>
      </p:sp>
      <p:sp>
        <p:nvSpPr>
          <p:cNvPr id="14" name="Text Box 38"/>
          <p:cNvSpPr txBox="1">
            <a:spLocks noChangeArrowheads="1"/>
          </p:cNvSpPr>
          <p:nvPr userDrawn="1"/>
        </p:nvSpPr>
        <p:spPr bwMode="auto">
          <a:xfrm>
            <a:off x="467852" y="4973104"/>
            <a:ext cx="7347098" cy="615553"/>
          </a:xfrm>
          <a:prstGeom prst="rect">
            <a:avLst/>
          </a:prstGeom>
          <a:noFill/>
          <a:ln w="9525">
            <a:noFill/>
            <a:miter lim="800000"/>
            <a:headEnd/>
            <a:tailEnd/>
          </a:ln>
          <a:effectLst/>
        </p:spPr>
        <p:txBody>
          <a:bodyPr wrap="square" lIns="0" tIns="0" rIns="0" bIns="0">
            <a:spAutoFit/>
          </a:bodyPr>
          <a:lstStyle/>
          <a:p>
            <a:pPr>
              <a:spcBef>
                <a:spcPct val="50000"/>
              </a:spcBef>
              <a:defRPr/>
            </a:pPr>
            <a:r>
              <a:rPr lang="en-US" sz="4000" dirty="0">
                <a:solidFill>
                  <a:srgbClr val="FFFFFF"/>
                </a:solidFill>
                <a:effectLst>
                  <a:outerShdw blurRad="38100" dist="38100" dir="2700000" algn="tl">
                    <a:srgbClr val="000000">
                      <a:alpha val="43137"/>
                    </a:srgbClr>
                  </a:outerShdw>
                </a:effectLst>
                <a:latin typeface="Arial Narrow" pitchFamily="34" charset="0"/>
                <a:cs typeface="Arial"/>
              </a:rPr>
              <a:t>N. Gregory </a:t>
            </a:r>
            <a:r>
              <a:rPr lang="en-US" sz="4000" dirty="0" err="1" smtClean="0">
                <a:solidFill>
                  <a:srgbClr val="FFFFFF"/>
                </a:solidFill>
                <a:effectLst>
                  <a:outerShdw blurRad="38100" dist="38100" dir="2700000" algn="tl">
                    <a:srgbClr val="000000">
                      <a:alpha val="43137"/>
                    </a:srgbClr>
                  </a:outerShdw>
                </a:effectLst>
                <a:latin typeface="Arial Narrow" pitchFamily="34" charset="0"/>
                <a:cs typeface="Arial"/>
              </a:rPr>
              <a:t>Mankiw</a:t>
            </a:r>
            <a:endParaRPr lang="en-US" sz="4000" dirty="0">
              <a:solidFill>
                <a:srgbClr val="FFFFFF"/>
              </a:solidFill>
              <a:effectLst>
                <a:outerShdw blurRad="38100" dist="38100" dir="2700000" algn="tl">
                  <a:srgbClr val="000000">
                    <a:alpha val="43137"/>
                  </a:srgbClr>
                </a:outerShdw>
              </a:effectLst>
              <a:latin typeface="Arial Narrow" pitchFamily="34" charset="0"/>
              <a:cs typeface="Arial"/>
            </a:endParaRPr>
          </a:p>
        </p:txBody>
      </p:sp>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t="21151" b="30109"/>
          <a:stretch/>
        </p:blipFill>
        <p:spPr>
          <a:xfrm>
            <a:off x="0" y="-6552"/>
            <a:ext cx="9144000" cy="1371600"/>
          </a:xfrm>
          <a:prstGeom prst="rect">
            <a:avLst/>
          </a:prstGeom>
        </p:spPr>
      </p:pic>
      <p:sp>
        <p:nvSpPr>
          <p:cNvPr id="18" name="Rectangle 17"/>
          <p:cNvSpPr/>
          <p:nvPr userDrawn="1"/>
        </p:nvSpPr>
        <p:spPr>
          <a:xfrm>
            <a:off x="0" y="1365049"/>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Rectangle 18"/>
          <p:cNvSpPr/>
          <p:nvPr userDrawn="1"/>
        </p:nvSpPr>
        <p:spPr>
          <a:xfrm>
            <a:off x="-1" y="3959358"/>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656564168"/>
      </p:ext>
    </p:extLst>
  </p:cSld>
  <p:clrMapOvr>
    <a:masterClrMapping/>
  </p:clrMapOvr>
  <p:transition>
    <p:wipe dir="r"/>
  </p:transition>
  <p:timing>
    <p:tnLst>
      <p:par>
        <p:cTn id="1" dur="indefinite" restart="never" nodeType="tmRoot"/>
      </p:par>
    </p:tnLst>
  </p:timing>
  <p:hf sldNum="0" hd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4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0704608"/>
      </p:ext>
    </p:extLst>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6250" y="1241425"/>
            <a:ext cx="4029075" cy="488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7725" y="1241425"/>
            <a:ext cx="4029075" cy="488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33058281"/>
      </p:ext>
    </p:extLst>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834903"/>
      </p:ext>
    </p:extLst>
  </p:cSld>
  <p:clrMapOvr>
    <a:masterClrMapping/>
  </p:clrMapOvr>
  <p:transition>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4055824"/>
      </p:ext>
    </p:extLst>
  </p:cSld>
  <p:clrMapOvr>
    <a:masterClrMapping/>
  </p:clrMapOvr>
  <p:transition>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2861311"/>
      </p:ext>
    </p:extLst>
  </p:cSld>
  <p:clrMapOvr>
    <a:masterClrMapping/>
  </p:clrMapOvr>
  <p:transition>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20062778"/>
      </p:ext>
    </p:extLst>
  </p:cSld>
  <p:clrMapOvr>
    <a:masterClrMapping/>
  </p:clrMapOvr>
  <p:transition>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33621548"/>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75507646"/>
      </p:ext>
    </p:extLst>
  </p:cSld>
  <p:clrMapOvr>
    <a:masterClrMapping/>
  </p:clrMapOvr>
  <p:transition>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30665433"/>
      </p:ext>
    </p:extLst>
  </p:cSld>
  <p:clrMapOvr>
    <a:masterClrMapping/>
  </p:clrMapOvr>
  <p:transition>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1625" y="236538"/>
            <a:ext cx="2060575" cy="5889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66725" y="236538"/>
            <a:ext cx="6032500" cy="5889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68908915"/>
      </p:ext>
    </p:extLst>
  </p:cSld>
  <p:clrMapOvr>
    <a:masterClrMapping/>
  </p:clrMapOvr>
  <p:transition>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solidFill>
          <a:srgbClr val="6B8EB9"/>
        </a:solidFill>
        <a:effectLst/>
      </p:bgPr>
    </p:bg>
    <p:spTree>
      <p:nvGrpSpPr>
        <p:cNvPr id="1" name=""/>
        <p:cNvGrpSpPr/>
        <p:nvPr/>
      </p:nvGrpSpPr>
      <p:grpSpPr>
        <a:xfrm>
          <a:off x="0" y="0"/>
          <a:ext cx="0" cy="0"/>
          <a:chOff x="0" y="0"/>
          <a:chExt cx="0" cy="0"/>
        </a:xfrm>
      </p:grpSpPr>
      <p:sp>
        <p:nvSpPr>
          <p:cNvPr id="9" name="Rectangle 8"/>
          <p:cNvSpPr/>
          <p:nvPr userDrawn="1"/>
        </p:nvSpPr>
        <p:spPr>
          <a:xfrm>
            <a:off x="-1" y="3996204"/>
            <a:ext cx="9143993" cy="2861796"/>
          </a:xfrm>
          <a:prstGeom prst="rect">
            <a:avLst/>
          </a:prstGeom>
          <a:solidFill>
            <a:srgbClr val="B3C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 Box 39"/>
          <p:cNvSpPr txBox="1">
            <a:spLocks noChangeArrowheads="1"/>
          </p:cNvSpPr>
          <p:nvPr userDrawn="1"/>
        </p:nvSpPr>
        <p:spPr bwMode="auto">
          <a:xfrm>
            <a:off x="467852" y="4134433"/>
            <a:ext cx="7347098" cy="800219"/>
          </a:xfrm>
          <a:prstGeom prst="rect">
            <a:avLst/>
          </a:prstGeom>
          <a:noFill/>
          <a:ln w="9525">
            <a:noFill/>
            <a:miter lim="800000"/>
            <a:headEnd/>
            <a:tailEnd/>
          </a:ln>
          <a:effectLst/>
        </p:spPr>
        <p:txBody>
          <a:bodyPr wrap="square" lIns="0" tIns="0" rIns="0" bIns="0">
            <a:spAutoFit/>
          </a:bodyPr>
          <a:lstStyle/>
          <a:p>
            <a:pPr>
              <a:spcBef>
                <a:spcPct val="50000"/>
              </a:spcBef>
              <a:defRPr/>
            </a:pPr>
            <a:r>
              <a:rPr lang="en-US" sz="5200" b="1" dirty="0">
                <a:solidFill>
                  <a:srgbClr val="000000"/>
                </a:solidFill>
                <a:latin typeface="Arial Narrow" pitchFamily="34" charset="0"/>
                <a:cs typeface="Arial"/>
              </a:rPr>
              <a:t>MACROECONOMICS</a:t>
            </a:r>
          </a:p>
        </p:txBody>
      </p:sp>
      <p:sp>
        <p:nvSpPr>
          <p:cNvPr id="11" name="Text Box 12"/>
          <p:cNvSpPr txBox="1">
            <a:spLocks noChangeArrowheads="1"/>
          </p:cNvSpPr>
          <p:nvPr userDrawn="1"/>
        </p:nvSpPr>
        <p:spPr bwMode="auto">
          <a:xfrm>
            <a:off x="0" y="6498597"/>
            <a:ext cx="9144000" cy="338137"/>
          </a:xfrm>
          <a:prstGeom prst="rect">
            <a:avLst/>
          </a:prstGeom>
          <a:noFill/>
          <a:ln w="9525">
            <a:noFill/>
            <a:miter lim="800000"/>
            <a:headEnd/>
            <a:tailEnd/>
          </a:ln>
          <a:effectLst/>
        </p:spPr>
        <p:txBody>
          <a:bodyPr wrap="square">
            <a:spAutoFit/>
          </a:bodyPr>
          <a:lstStyle/>
          <a:p>
            <a:pPr algn="ctr">
              <a:spcBef>
                <a:spcPct val="50000"/>
              </a:spcBef>
              <a:defRPr/>
            </a:pPr>
            <a:r>
              <a:rPr lang="en-US" sz="1600" i="1" dirty="0">
                <a:solidFill>
                  <a:srgbClr val="737373"/>
                </a:solidFill>
                <a:latin typeface="Times New Roman" pitchFamily="18" charset="0"/>
                <a:cs typeface="Arial"/>
              </a:rPr>
              <a:t>© 2013 Worth Publishers, all rights reserved</a:t>
            </a:r>
          </a:p>
        </p:txBody>
      </p:sp>
      <p:sp>
        <p:nvSpPr>
          <p:cNvPr id="12" name="Text Box 16"/>
          <p:cNvSpPr txBox="1">
            <a:spLocks noChangeArrowheads="1"/>
          </p:cNvSpPr>
          <p:nvPr userDrawn="1"/>
        </p:nvSpPr>
        <p:spPr bwMode="auto">
          <a:xfrm>
            <a:off x="0" y="5815094"/>
            <a:ext cx="9143999" cy="608012"/>
          </a:xfrm>
          <a:prstGeom prst="rect">
            <a:avLst/>
          </a:prstGeom>
          <a:noFill/>
          <a:ln w="9525">
            <a:noFill/>
            <a:miter lim="800000"/>
            <a:headEnd/>
            <a:tailEnd/>
          </a:ln>
          <a:effectLst/>
        </p:spPr>
        <p:txBody>
          <a:bodyPr lIns="0" tIns="0" rIns="0" bIns="0" anchor="ctr" anchorCtr="0"/>
          <a:lstStyle/>
          <a:p>
            <a:pPr algn="ctr">
              <a:spcBef>
                <a:spcPct val="20000"/>
              </a:spcBef>
              <a:defRPr/>
            </a:pPr>
            <a:r>
              <a:rPr lang="en-US" sz="2600" b="1" i="1" dirty="0" smtClean="0">
                <a:solidFill>
                  <a:srgbClr val="326496"/>
                </a:solidFill>
                <a:latin typeface="Arial Narrow" pitchFamily="34" charset="0"/>
                <a:cs typeface="Arial"/>
              </a:rPr>
              <a:t>PowerPoint</a:t>
            </a:r>
            <a:r>
              <a:rPr lang="en-US" sz="1200" b="1" i="1" dirty="0" smtClean="0">
                <a:solidFill>
                  <a:srgbClr val="326496"/>
                </a:solidFill>
                <a:latin typeface="Arial Narrow" pitchFamily="34" charset="0"/>
                <a:cs typeface="Arial"/>
              </a:rPr>
              <a:t> </a:t>
            </a:r>
            <a:r>
              <a:rPr lang="en-US" sz="2600" b="1" i="1" baseline="40000" dirty="0" smtClean="0">
                <a:solidFill>
                  <a:srgbClr val="326496"/>
                </a:solidFill>
                <a:latin typeface="Arial Narrow" pitchFamily="34" charset="0"/>
                <a:cs typeface="Arial"/>
              </a:rPr>
              <a:t>®</a:t>
            </a:r>
            <a:r>
              <a:rPr lang="en-US" sz="2600" b="1" i="1" dirty="0" smtClean="0">
                <a:solidFill>
                  <a:srgbClr val="326496"/>
                </a:solidFill>
                <a:latin typeface="Arial Narrow" pitchFamily="34" charset="0"/>
                <a:cs typeface="Arial"/>
              </a:rPr>
              <a:t> </a:t>
            </a:r>
            <a:r>
              <a:rPr lang="en-US" sz="2600" b="1" i="1" dirty="0">
                <a:solidFill>
                  <a:srgbClr val="326496"/>
                </a:solidFill>
                <a:latin typeface="Arial Narrow" pitchFamily="34" charset="0"/>
                <a:cs typeface="Arial"/>
              </a:rPr>
              <a:t>Slides by Ron Cronovich</a:t>
            </a:r>
          </a:p>
        </p:txBody>
      </p:sp>
      <p:sp>
        <p:nvSpPr>
          <p:cNvPr id="14" name="Text Box 38"/>
          <p:cNvSpPr txBox="1">
            <a:spLocks noChangeArrowheads="1"/>
          </p:cNvSpPr>
          <p:nvPr userDrawn="1"/>
        </p:nvSpPr>
        <p:spPr bwMode="auto">
          <a:xfrm>
            <a:off x="467852" y="4973104"/>
            <a:ext cx="7347098" cy="615553"/>
          </a:xfrm>
          <a:prstGeom prst="rect">
            <a:avLst/>
          </a:prstGeom>
          <a:noFill/>
          <a:ln w="9525">
            <a:noFill/>
            <a:miter lim="800000"/>
            <a:headEnd/>
            <a:tailEnd/>
          </a:ln>
          <a:effectLst/>
        </p:spPr>
        <p:txBody>
          <a:bodyPr wrap="square" lIns="0" tIns="0" rIns="0" bIns="0">
            <a:spAutoFit/>
          </a:bodyPr>
          <a:lstStyle/>
          <a:p>
            <a:pPr>
              <a:spcBef>
                <a:spcPct val="50000"/>
              </a:spcBef>
              <a:defRPr/>
            </a:pPr>
            <a:r>
              <a:rPr lang="en-US" sz="4000" dirty="0">
                <a:solidFill>
                  <a:srgbClr val="FFFFFF"/>
                </a:solidFill>
                <a:effectLst>
                  <a:outerShdw blurRad="38100" dist="38100" dir="2700000" algn="tl">
                    <a:srgbClr val="000000">
                      <a:alpha val="43137"/>
                    </a:srgbClr>
                  </a:outerShdw>
                </a:effectLst>
                <a:latin typeface="Arial Narrow" pitchFamily="34" charset="0"/>
                <a:cs typeface="Arial"/>
              </a:rPr>
              <a:t>N. Gregory </a:t>
            </a:r>
            <a:r>
              <a:rPr lang="en-US" sz="4000" dirty="0" err="1" smtClean="0">
                <a:solidFill>
                  <a:srgbClr val="FFFFFF"/>
                </a:solidFill>
                <a:effectLst>
                  <a:outerShdw blurRad="38100" dist="38100" dir="2700000" algn="tl">
                    <a:srgbClr val="000000">
                      <a:alpha val="43137"/>
                    </a:srgbClr>
                  </a:outerShdw>
                </a:effectLst>
                <a:latin typeface="Arial Narrow" pitchFamily="34" charset="0"/>
                <a:cs typeface="Arial"/>
              </a:rPr>
              <a:t>Mankiw</a:t>
            </a:r>
            <a:endParaRPr lang="en-US" sz="4000" dirty="0">
              <a:solidFill>
                <a:srgbClr val="FFFFFF"/>
              </a:solidFill>
              <a:effectLst>
                <a:outerShdw blurRad="38100" dist="38100" dir="2700000" algn="tl">
                  <a:srgbClr val="000000">
                    <a:alpha val="43137"/>
                  </a:srgbClr>
                </a:outerShdw>
              </a:effectLst>
              <a:latin typeface="Arial Narrow" pitchFamily="34" charset="0"/>
              <a:cs typeface="Arial"/>
            </a:endParaRPr>
          </a:p>
        </p:txBody>
      </p:sp>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t="21151" b="30109"/>
          <a:stretch/>
        </p:blipFill>
        <p:spPr>
          <a:xfrm>
            <a:off x="0" y="-6552"/>
            <a:ext cx="9144000" cy="1371600"/>
          </a:xfrm>
          <a:prstGeom prst="rect">
            <a:avLst/>
          </a:prstGeom>
        </p:spPr>
      </p:pic>
      <p:sp>
        <p:nvSpPr>
          <p:cNvPr id="18" name="Rectangle 17"/>
          <p:cNvSpPr/>
          <p:nvPr userDrawn="1"/>
        </p:nvSpPr>
        <p:spPr>
          <a:xfrm>
            <a:off x="0" y="1365049"/>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Rectangle 18"/>
          <p:cNvSpPr/>
          <p:nvPr userDrawn="1"/>
        </p:nvSpPr>
        <p:spPr>
          <a:xfrm>
            <a:off x="-1" y="3959358"/>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680941479"/>
      </p:ext>
    </p:extLst>
  </p:cSld>
  <p:clrMapOvr>
    <a:masterClrMapping/>
  </p:clrMapOvr>
  <p:transition>
    <p:wipe dir="r"/>
  </p:transition>
  <p:timing>
    <p:tnLst>
      <p:par>
        <p:cTn id="1" dur="indefinite" restart="never" nodeType="tmRoot"/>
      </p:par>
    </p:tnLst>
  </p:timing>
  <p:hf sldNum="0" hd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4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00267712"/>
      </p:ext>
    </p:extLst>
  </p:cSld>
  <p:clrMapOvr>
    <a:masterClrMapping/>
  </p:clrMapOvr>
  <p:transition>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6250" y="1241425"/>
            <a:ext cx="4029075" cy="488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7725" y="1241425"/>
            <a:ext cx="4029075" cy="488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56945827"/>
      </p:ext>
    </p:extLst>
  </p:cSld>
  <p:clrMapOvr>
    <a:masterClrMapping/>
  </p:clrMapOvr>
  <p:transition>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12259430"/>
      </p:ext>
    </p:extLst>
  </p:cSld>
  <p:clrMapOvr>
    <a:masterClrMapping/>
  </p:clrMapOvr>
  <p:transition>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60767980"/>
      </p:ext>
    </p:extLst>
  </p:cSld>
  <p:clrMapOvr>
    <a:masterClrMapping/>
  </p:clrMapOvr>
  <p:transition>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24361954"/>
      </p:ext>
    </p:extLst>
  </p:cSld>
  <p:clrMapOvr>
    <a:masterClrMapping/>
  </p:clrMapOvr>
  <p:transition>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87789520"/>
      </p:ext>
    </p:extLst>
  </p:cSld>
  <p:clrMapOvr>
    <a:masterClrMapping/>
  </p:clrMapOvr>
  <p:transition>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02099541"/>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73570663"/>
      </p:ext>
    </p:extLst>
  </p:cSld>
  <p:clrMapOvr>
    <a:masterClrMapping/>
  </p:clrMapOvr>
  <p:transition>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06839766"/>
      </p:ext>
    </p:extLst>
  </p:cSld>
  <p:clrMapOvr>
    <a:masterClrMapping/>
  </p:clrMapOvr>
  <p:transition>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1625" y="236538"/>
            <a:ext cx="2060575" cy="5889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66725" y="236538"/>
            <a:ext cx="6032500" cy="5889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19636149"/>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0233721"/>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98890610"/>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63862596"/>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07439191"/>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4.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theme" Target="../theme/theme5.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3"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71254B"/>
                </a:solidFill>
                <a:cs typeface="+mn-cs"/>
              </a:rPr>
              <a:pPr algn="r">
                <a:defRPr/>
              </a:pPr>
              <a:t>‹N›</a:t>
            </a:fld>
            <a:endParaRPr lang="en-US" sz="1600" dirty="0">
              <a:solidFill>
                <a:srgbClr val="71254B"/>
              </a:solidFill>
              <a:cs typeface="+mn-cs"/>
            </a:endParaRPr>
          </a:p>
        </p:txBody>
      </p:sp>
      <p:sp>
        <p:nvSpPr>
          <p:cNvPr id="1027" name="Rectangle 2"/>
          <p:cNvSpPr>
            <a:spLocks noGrp="1" noChangeArrowheads="1"/>
          </p:cNvSpPr>
          <p:nvPr>
            <p:ph type="title"/>
          </p:nvPr>
        </p:nvSpPr>
        <p:spPr bwMode="auto">
          <a:xfrm>
            <a:off x="466725" y="236538"/>
            <a:ext cx="8245475"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2" name="Rectangle 3"/>
          <p:cNvSpPr>
            <a:spLocks noGrp="1" noChangeArrowheads="1"/>
          </p:cNvSpPr>
          <p:nvPr>
            <p:ph type="body" idx="1"/>
          </p:nvPr>
        </p:nvSpPr>
        <p:spPr bwMode="auto">
          <a:xfrm>
            <a:off x="476250" y="1241425"/>
            <a:ext cx="8210550" cy="488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9162" name="Rectangle 10"/>
          <p:cNvSpPr>
            <a:spLocks noChangeArrowheads="1"/>
          </p:cNvSpPr>
          <p:nvPr userDrawn="1"/>
        </p:nvSpPr>
        <p:spPr bwMode="auto">
          <a:xfrm>
            <a:off x="122238" y="6305550"/>
            <a:ext cx="7480300" cy="412750"/>
          </a:xfrm>
          <a:prstGeom prst="rect">
            <a:avLst/>
          </a:prstGeom>
          <a:noFill/>
          <a:ln w="9525">
            <a:noFill/>
            <a:miter lim="800000"/>
            <a:headEnd/>
            <a:tailEnd/>
          </a:ln>
          <a:effectLst/>
        </p:spPr>
        <p:txBody>
          <a:bodyPr>
            <a:spAutoFit/>
          </a:bodyPr>
          <a:lstStyle/>
          <a:p>
            <a:pPr>
              <a:defRPr/>
            </a:pPr>
            <a:r>
              <a:rPr lang="en-US" sz="1700" b="1" dirty="0">
                <a:solidFill>
                  <a:srgbClr val="71254B"/>
                </a:solidFill>
                <a:cs typeface="+mn-cs"/>
              </a:rPr>
              <a:t>CHAPTER </a:t>
            </a:r>
            <a:r>
              <a:rPr lang="en-US" sz="1700" b="1" dirty="0" smtClean="0">
                <a:solidFill>
                  <a:srgbClr val="71254B"/>
                </a:solidFill>
                <a:cs typeface="+mn-cs"/>
              </a:rPr>
              <a:t>6</a:t>
            </a:r>
            <a:r>
              <a:rPr lang="en-US" sz="1700" dirty="0" smtClean="0">
                <a:solidFill>
                  <a:srgbClr val="71254B"/>
                </a:solidFill>
                <a:cs typeface="+mn-cs"/>
              </a:rPr>
              <a:t>    </a:t>
            </a:r>
            <a:r>
              <a:rPr lang="en-US" sz="2100" dirty="0">
                <a:solidFill>
                  <a:srgbClr val="71254B"/>
                </a:solidFill>
                <a:cs typeface="+mn-cs"/>
              </a:rPr>
              <a:t>The </a:t>
            </a:r>
            <a:r>
              <a:rPr lang="en-US" sz="2100" dirty="0" smtClean="0">
                <a:solidFill>
                  <a:srgbClr val="71254B"/>
                </a:solidFill>
                <a:cs typeface="+mn-cs"/>
              </a:rPr>
              <a:t>Open Economy</a:t>
            </a:r>
            <a:endParaRPr lang="en-US" sz="2100" dirty="0">
              <a:solidFill>
                <a:srgbClr val="71254B"/>
              </a:solidFill>
              <a:cs typeface="+mn-cs"/>
            </a:endParaRPr>
          </a:p>
        </p:txBody>
      </p:sp>
    </p:spTree>
  </p:cSld>
  <p:clrMap bg1="lt1" tx1="dk1" bg2="lt2" tx2="dk2" accent1="accent1" accent2="accent2" accent3="accent3" accent4="accent4" accent5="accent5" accent6="accent6" hlink="hlink" folHlink="folHlink"/>
  <p:sldLayoutIdLst>
    <p:sldLayoutId id="2147483810" r:id="rId1"/>
    <p:sldLayoutId id="2147483790"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77" r:id="rId11"/>
  </p:sldLayoutIdLst>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tmplLst>
          <p:tmpl lvl="1">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Lst>
      </p:bldP>
    </p:bldLst>
  </p:timing>
  <p:hf sldNum="0" hdr="0" dt="0"/>
  <p:txStyles>
    <p:titleStyle>
      <a:lvl1pPr algn="l" rtl="0" eaLnBrk="0" fontAlgn="base" hangingPunct="0">
        <a:lnSpc>
          <a:spcPct val="105000"/>
        </a:lnSpc>
        <a:spcBef>
          <a:spcPct val="0"/>
        </a:spcBef>
        <a:spcAft>
          <a:spcPct val="0"/>
        </a:spcAft>
        <a:defRPr sz="3400" b="1">
          <a:solidFill>
            <a:srgbClr val="006666"/>
          </a:solidFill>
          <a:latin typeface="+mj-lt"/>
          <a:ea typeface="+mj-ea"/>
          <a:cs typeface="+mj-cs"/>
        </a:defRPr>
      </a:lvl1pPr>
      <a:lvl2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2pPr>
      <a:lvl3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3pPr>
      <a:lvl4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4pPr>
      <a:lvl5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5pPr>
      <a:lvl6pPr marL="457200" algn="l" rtl="0" fontAlgn="base">
        <a:lnSpc>
          <a:spcPct val="105000"/>
        </a:lnSpc>
        <a:spcBef>
          <a:spcPct val="0"/>
        </a:spcBef>
        <a:spcAft>
          <a:spcPct val="0"/>
        </a:spcAft>
        <a:defRPr sz="3400" b="1">
          <a:solidFill>
            <a:srgbClr val="660033"/>
          </a:solidFill>
          <a:latin typeface="Tahoma" pitchFamily="34" charset="0"/>
          <a:cs typeface="Arial" charset="0"/>
        </a:defRPr>
      </a:lvl6pPr>
      <a:lvl7pPr marL="914400" algn="l" rtl="0" fontAlgn="base">
        <a:lnSpc>
          <a:spcPct val="105000"/>
        </a:lnSpc>
        <a:spcBef>
          <a:spcPct val="0"/>
        </a:spcBef>
        <a:spcAft>
          <a:spcPct val="0"/>
        </a:spcAft>
        <a:defRPr sz="3400" b="1">
          <a:solidFill>
            <a:srgbClr val="660033"/>
          </a:solidFill>
          <a:latin typeface="Tahoma" pitchFamily="34" charset="0"/>
          <a:cs typeface="Arial" charset="0"/>
        </a:defRPr>
      </a:lvl7pPr>
      <a:lvl8pPr marL="1371600" algn="l" rtl="0" fontAlgn="base">
        <a:lnSpc>
          <a:spcPct val="105000"/>
        </a:lnSpc>
        <a:spcBef>
          <a:spcPct val="0"/>
        </a:spcBef>
        <a:spcAft>
          <a:spcPct val="0"/>
        </a:spcAft>
        <a:defRPr sz="3400" b="1">
          <a:solidFill>
            <a:srgbClr val="660033"/>
          </a:solidFill>
          <a:latin typeface="Tahoma" pitchFamily="34" charset="0"/>
          <a:cs typeface="Arial" charset="0"/>
        </a:defRPr>
      </a:lvl8pPr>
      <a:lvl9pPr marL="1828800" algn="l" rtl="0" fontAlgn="base">
        <a:lnSpc>
          <a:spcPct val="105000"/>
        </a:lnSpc>
        <a:spcBef>
          <a:spcPct val="0"/>
        </a:spcBef>
        <a:spcAft>
          <a:spcPct val="0"/>
        </a:spcAft>
        <a:defRPr sz="3400" b="1">
          <a:solidFill>
            <a:srgbClr val="660033"/>
          </a:solidFill>
          <a:latin typeface="Tahoma" pitchFamily="34" charset="0"/>
          <a:cs typeface="Arial" charset="0"/>
        </a:defRPr>
      </a:lvl9pPr>
    </p:titleStyle>
    <p:bodyStyle>
      <a:lvl1pPr marL="342900" indent="-342900" algn="l" rtl="0" eaLnBrk="0" fontAlgn="base" hangingPunct="0">
        <a:lnSpc>
          <a:spcPct val="105000"/>
        </a:lnSpc>
        <a:spcBef>
          <a:spcPct val="45000"/>
        </a:spcBef>
        <a:spcAft>
          <a:spcPct val="0"/>
        </a:spcAft>
        <a:buClr>
          <a:srgbClr val="996633"/>
        </a:buClr>
        <a:buSzPct val="120000"/>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6600"/>
        </a:buClr>
        <a:buSzPct val="120000"/>
        <a:buFont typeface="Wingdings" pitchFamily="2" charset="2"/>
        <a:buChar char="§"/>
        <a:defRPr sz="2700">
          <a:solidFill>
            <a:schemeClr val="tx1"/>
          </a:solidFill>
          <a:latin typeface="+mn-lt"/>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cs typeface="+mn-cs"/>
        </a:defRPr>
      </a:lvl3pPr>
      <a:lvl4pPr marL="1600200" indent="-228600" algn="l" rtl="0" eaLnBrk="0" fontAlgn="base" hangingPunct="0">
        <a:spcBef>
          <a:spcPct val="20000"/>
        </a:spcBef>
        <a:spcAft>
          <a:spcPct val="0"/>
        </a:spcAft>
        <a:buChar char="–"/>
        <a:defRPr sz="2600">
          <a:solidFill>
            <a:schemeClr val="tx1"/>
          </a:solidFill>
          <a:latin typeface="+mn-lt"/>
          <a:cs typeface="+mn-cs"/>
        </a:defRPr>
      </a:lvl4pPr>
      <a:lvl5pPr marL="2057400" indent="-228600" algn="l" rtl="0" eaLnBrk="0" fontAlgn="base" hangingPunct="0">
        <a:spcBef>
          <a:spcPct val="20000"/>
        </a:spcBef>
        <a:spcAft>
          <a:spcPct val="0"/>
        </a:spcAft>
        <a:buChar char="»"/>
        <a:defRPr sz="2600">
          <a:solidFill>
            <a:schemeClr val="tx1"/>
          </a:solidFill>
          <a:latin typeface="+mn-lt"/>
          <a:cs typeface="+mn-cs"/>
        </a:defRPr>
      </a:lvl5pPr>
      <a:lvl6pPr marL="2514600" indent="-228600" algn="l" rtl="0" fontAlgn="base">
        <a:spcBef>
          <a:spcPct val="20000"/>
        </a:spcBef>
        <a:spcAft>
          <a:spcPct val="0"/>
        </a:spcAft>
        <a:buChar char="»"/>
        <a:defRPr sz="2600">
          <a:solidFill>
            <a:schemeClr val="tx1"/>
          </a:solidFill>
          <a:latin typeface="+mn-lt"/>
          <a:cs typeface="+mn-cs"/>
        </a:defRPr>
      </a:lvl6pPr>
      <a:lvl7pPr marL="2971800" indent="-228600" algn="l" rtl="0" fontAlgn="base">
        <a:spcBef>
          <a:spcPct val="20000"/>
        </a:spcBef>
        <a:spcAft>
          <a:spcPct val="0"/>
        </a:spcAft>
        <a:buChar char="»"/>
        <a:defRPr sz="2600">
          <a:solidFill>
            <a:schemeClr val="tx1"/>
          </a:solidFill>
          <a:latin typeface="+mn-lt"/>
          <a:cs typeface="+mn-cs"/>
        </a:defRPr>
      </a:lvl7pPr>
      <a:lvl8pPr marL="3429000" indent="-228600" algn="l" rtl="0" fontAlgn="base">
        <a:spcBef>
          <a:spcPct val="20000"/>
        </a:spcBef>
        <a:spcAft>
          <a:spcPct val="0"/>
        </a:spcAft>
        <a:buChar char="»"/>
        <a:defRPr sz="2600">
          <a:solidFill>
            <a:schemeClr val="tx1"/>
          </a:solidFill>
          <a:latin typeface="+mn-lt"/>
          <a:cs typeface="+mn-cs"/>
        </a:defRPr>
      </a:lvl8pPr>
      <a:lvl9pPr marL="3886200" indent="-228600" algn="l" rtl="0" fontAlgn="base">
        <a:spcBef>
          <a:spcPct val="20000"/>
        </a:spcBef>
        <a:spcAft>
          <a:spcPct val="0"/>
        </a:spcAft>
        <a:buChar char="»"/>
        <a:defRPr sz="2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3"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71254B"/>
                </a:solidFill>
                <a:cs typeface="Arial"/>
              </a:rPr>
              <a:pPr algn="r">
                <a:defRPr/>
              </a:pPr>
              <a:t>‹N›</a:t>
            </a:fld>
            <a:endParaRPr lang="en-US" sz="1600" dirty="0">
              <a:solidFill>
                <a:srgbClr val="71254B"/>
              </a:solidFill>
              <a:cs typeface="Arial"/>
            </a:endParaRPr>
          </a:p>
        </p:txBody>
      </p:sp>
      <p:sp>
        <p:nvSpPr>
          <p:cNvPr id="1027" name="Rectangle 2"/>
          <p:cNvSpPr>
            <a:spLocks noGrp="1" noChangeArrowheads="1"/>
          </p:cNvSpPr>
          <p:nvPr>
            <p:ph type="title"/>
          </p:nvPr>
        </p:nvSpPr>
        <p:spPr bwMode="auto">
          <a:xfrm>
            <a:off x="466725" y="236538"/>
            <a:ext cx="8245475"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2" name="Rectangle 3"/>
          <p:cNvSpPr>
            <a:spLocks noGrp="1" noChangeArrowheads="1"/>
          </p:cNvSpPr>
          <p:nvPr>
            <p:ph type="body" idx="1"/>
          </p:nvPr>
        </p:nvSpPr>
        <p:spPr bwMode="auto">
          <a:xfrm>
            <a:off x="476250" y="1241425"/>
            <a:ext cx="8210550" cy="488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9162" name="Rectangle 10"/>
          <p:cNvSpPr>
            <a:spLocks noChangeArrowheads="1"/>
          </p:cNvSpPr>
          <p:nvPr userDrawn="1"/>
        </p:nvSpPr>
        <p:spPr bwMode="auto">
          <a:xfrm>
            <a:off x="122238" y="6305550"/>
            <a:ext cx="7480300" cy="412750"/>
          </a:xfrm>
          <a:prstGeom prst="rect">
            <a:avLst/>
          </a:prstGeom>
          <a:noFill/>
          <a:ln w="9525">
            <a:noFill/>
            <a:miter lim="800000"/>
            <a:headEnd/>
            <a:tailEnd/>
          </a:ln>
          <a:effectLst/>
        </p:spPr>
        <p:txBody>
          <a:bodyPr>
            <a:spAutoFit/>
          </a:bodyPr>
          <a:lstStyle/>
          <a:p>
            <a:pPr>
              <a:defRPr/>
            </a:pPr>
            <a:r>
              <a:rPr lang="en-US" sz="1700" b="1" dirty="0">
                <a:solidFill>
                  <a:srgbClr val="71254B"/>
                </a:solidFill>
                <a:cs typeface="Arial"/>
              </a:rPr>
              <a:t>CHAPTER 1</a:t>
            </a:r>
            <a:r>
              <a:rPr lang="en-US" sz="1700" dirty="0">
                <a:solidFill>
                  <a:srgbClr val="71254B"/>
                </a:solidFill>
                <a:cs typeface="Arial"/>
              </a:rPr>
              <a:t>    </a:t>
            </a:r>
            <a:r>
              <a:rPr lang="en-US" sz="2100" dirty="0">
                <a:solidFill>
                  <a:srgbClr val="71254B"/>
                </a:solidFill>
                <a:cs typeface="Arial"/>
              </a:rPr>
              <a:t>The Science of Macroeconomics</a:t>
            </a:r>
          </a:p>
        </p:txBody>
      </p:sp>
    </p:spTree>
    <p:extLst>
      <p:ext uri="{BB962C8B-B14F-4D97-AF65-F5344CB8AC3E}">
        <p14:creationId xmlns:p14="http://schemas.microsoft.com/office/powerpoint/2010/main" val="3924568404"/>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Lst>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tmplLst>
          <p:tmpl lvl="1">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Lst>
      </p:bldP>
    </p:bldLst>
  </p:timing>
  <p:hf sldNum="0" hdr="0" dt="0"/>
  <p:txStyles>
    <p:titleStyle>
      <a:lvl1pPr algn="l" rtl="0" eaLnBrk="0" fontAlgn="base" hangingPunct="0">
        <a:lnSpc>
          <a:spcPct val="105000"/>
        </a:lnSpc>
        <a:spcBef>
          <a:spcPct val="0"/>
        </a:spcBef>
        <a:spcAft>
          <a:spcPct val="0"/>
        </a:spcAft>
        <a:defRPr sz="3400" b="1">
          <a:solidFill>
            <a:srgbClr val="006666"/>
          </a:solidFill>
          <a:latin typeface="+mj-lt"/>
          <a:ea typeface="+mj-ea"/>
          <a:cs typeface="+mj-cs"/>
        </a:defRPr>
      </a:lvl1pPr>
      <a:lvl2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2pPr>
      <a:lvl3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3pPr>
      <a:lvl4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4pPr>
      <a:lvl5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5pPr>
      <a:lvl6pPr marL="457200" algn="l" rtl="0" fontAlgn="base">
        <a:lnSpc>
          <a:spcPct val="105000"/>
        </a:lnSpc>
        <a:spcBef>
          <a:spcPct val="0"/>
        </a:spcBef>
        <a:spcAft>
          <a:spcPct val="0"/>
        </a:spcAft>
        <a:defRPr sz="3400" b="1">
          <a:solidFill>
            <a:srgbClr val="660033"/>
          </a:solidFill>
          <a:latin typeface="Tahoma" pitchFamily="34" charset="0"/>
          <a:cs typeface="Arial" charset="0"/>
        </a:defRPr>
      </a:lvl6pPr>
      <a:lvl7pPr marL="914400" algn="l" rtl="0" fontAlgn="base">
        <a:lnSpc>
          <a:spcPct val="105000"/>
        </a:lnSpc>
        <a:spcBef>
          <a:spcPct val="0"/>
        </a:spcBef>
        <a:spcAft>
          <a:spcPct val="0"/>
        </a:spcAft>
        <a:defRPr sz="3400" b="1">
          <a:solidFill>
            <a:srgbClr val="660033"/>
          </a:solidFill>
          <a:latin typeface="Tahoma" pitchFamily="34" charset="0"/>
          <a:cs typeface="Arial" charset="0"/>
        </a:defRPr>
      </a:lvl7pPr>
      <a:lvl8pPr marL="1371600" algn="l" rtl="0" fontAlgn="base">
        <a:lnSpc>
          <a:spcPct val="105000"/>
        </a:lnSpc>
        <a:spcBef>
          <a:spcPct val="0"/>
        </a:spcBef>
        <a:spcAft>
          <a:spcPct val="0"/>
        </a:spcAft>
        <a:defRPr sz="3400" b="1">
          <a:solidFill>
            <a:srgbClr val="660033"/>
          </a:solidFill>
          <a:latin typeface="Tahoma" pitchFamily="34" charset="0"/>
          <a:cs typeface="Arial" charset="0"/>
        </a:defRPr>
      </a:lvl8pPr>
      <a:lvl9pPr marL="1828800" algn="l" rtl="0" fontAlgn="base">
        <a:lnSpc>
          <a:spcPct val="105000"/>
        </a:lnSpc>
        <a:spcBef>
          <a:spcPct val="0"/>
        </a:spcBef>
        <a:spcAft>
          <a:spcPct val="0"/>
        </a:spcAft>
        <a:defRPr sz="3400" b="1">
          <a:solidFill>
            <a:srgbClr val="660033"/>
          </a:solidFill>
          <a:latin typeface="Tahoma" pitchFamily="34" charset="0"/>
          <a:cs typeface="Arial" charset="0"/>
        </a:defRPr>
      </a:lvl9pPr>
    </p:titleStyle>
    <p:bodyStyle>
      <a:lvl1pPr marL="342900" indent="-342900" algn="l" rtl="0" eaLnBrk="0" fontAlgn="base" hangingPunct="0">
        <a:lnSpc>
          <a:spcPct val="105000"/>
        </a:lnSpc>
        <a:spcBef>
          <a:spcPct val="45000"/>
        </a:spcBef>
        <a:spcAft>
          <a:spcPct val="0"/>
        </a:spcAft>
        <a:buClr>
          <a:srgbClr val="996633"/>
        </a:buClr>
        <a:buSzPct val="120000"/>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6600"/>
        </a:buClr>
        <a:buSzPct val="120000"/>
        <a:buFont typeface="Wingdings" pitchFamily="2" charset="2"/>
        <a:buChar char="§"/>
        <a:defRPr sz="2700">
          <a:solidFill>
            <a:schemeClr val="tx1"/>
          </a:solidFill>
          <a:latin typeface="+mn-lt"/>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cs typeface="+mn-cs"/>
        </a:defRPr>
      </a:lvl3pPr>
      <a:lvl4pPr marL="1600200" indent="-228600" algn="l" rtl="0" eaLnBrk="0" fontAlgn="base" hangingPunct="0">
        <a:spcBef>
          <a:spcPct val="20000"/>
        </a:spcBef>
        <a:spcAft>
          <a:spcPct val="0"/>
        </a:spcAft>
        <a:buChar char="–"/>
        <a:defRPr sz="2600">
          <a:solidFill>
            <a:schemeClr val="tx1"/>
          </a:solidFill>
          <a:latin typeface="+mn-lt"/>
          <a:cs typeface="+mn-cs"/>
        </a:defRPr>
      </a:lvl4pPr>
      <a:lvl5pPr marL="2057400" indent="-228600" algn="l" rtl="0" eaLnBrk="0" fontAlgn="base" hangingPunct="0">
        <a:spcBef>
          <a:spcPct val="20000"/>
        </a:spcBef>
        <a:spcAft>
          <a:spcPct val="0"/>
        </a:spcAft>
        <a:buChar char="»"/>
        <a:defRPr sz="2600">
          <a:solidFill>
            <a:schemeClr val="tx1"/>
          </a:solidFill>
          <a:latin typeface="+mn-lt"/>
          <a:cs typeface="+mn-cs"/>
        </a:defRPr>
      </a:lvl5pPr>
      <a:lvl6pPr marL="2514600" indent="-228600" algn="l" rtl="0" fontAlgn="base">
        <a:spcBef>
          <a:spcPct val="20000"/>
        </a:spcBef>
        <a:spcAft>
          <a:spcPct val="0"/>
        </a:spcAft>
        <a:buChar char="»"/>
        <a:defRPr sz="2600">
          <a:solidFill>
            <a:schemeClr val="tx1"/>
          </a:solidFill>
          <a:latin typeface="+mn-lt"/>
          <a:cs typeface="+mn-cs"/>
        </a:defRPr>
      </a:lvl6pPr>
      <a:lvl7pPr marL="2971800" indent="-228600" algn="l" rtl="0" fontAlgn="base">
        <a:spcBef>
          <a:spcPct val="20000"/>
        </a:spcBef>
        <a:spcAft>
          <a:spcPct val="0"/>
        </a:spcAft>
        <a:buChar char="»"/>
        <a:defRPr sz="2600">
          <a:solidFill>
            <a:schemeClr val="tx1"/>
          </a:solidFill>
          <a:latin typeface="+mn-lt"/>
          <a:cs typeface="+mn-cs"/>
        </a:defRPr>
      </a:lvl7pPr>
      <a:lvl8pPr marL="3429000" indent="-228600" algn="l" rtl="0" fontAlgn="base">
        <a:spcBef>
          <a:spcPct val="20000"/>
        </a:spcBef>
        <a:spcAft>
          <a:spcPct val="0"/>
        </a:spcAft>
        <a:buChar char="»"/>
        <a:defRPr sz="2600">
          <a:solidFill>
            <a:schemeClr val="tx1"/>
          </a:solidFill>
          <a:latin typeface="+mn-lt"/>
          <a:cs typeface="+mn-cs"/>
        </a:defRPr>
      </a:lvl8pPr>
      <a:lvl9pPr marL="3886200" indent="-228600" algn="l" rtl="0" fontAlgn="base">
        <a:spcBef>
          <a:spcPct val="20000"/>
        </a:spcBef>
        <a:spcAft>
          <a:spcPct val="0"/>
        </a:spcAft>
        <a:buChar char="»"/>
        <a:defRPr sz="2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3"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71254B"/>
                </a:solidFill>
                <a:cs typeface="Arial"/>
              </a:rPr>
              <a:pPr algn="r">
                <a:defRPr/>
              </a:pPr>
              <a:t>‹N›</a:t>
            </a:fld>
            <a:endParaRPr lang="en-US" sz="1600" dirty="0">
              <a:solidFill>
                <a:srgbClr val="71254B"/>
              </a:solidFill>
              <a:cs typeface="Arial"/>
            </a:endParaRPr>
          </a:p>
        </p:txBody>
      </p:sp>
      <p:sp>
        <p:nvSpPr>
          <p:cNvPr id="1027" name="Rectangle 2"/>
          <p:cNvSpPr>
            <a:spLocks noGrp="1" noChangeArrowheads="1"/>
          </p:cNvSpPr>
          <p:nvPr>
            <p:ph type="title"/>
          </p:nvPr>
        </p:nvSpPr>
        <p:spPr bwMode="auto">
          <a:xfrm>
            <a:off x="466725" y="236538"/>
            <a:ext cx="8245475"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2" name="Rectangle 3"/>
          <p:cNvSpPr>
            <a:spLocks noGrp="1" noChangeArrowheads="1"/>
          </p:cNvSpPr>
          <p:nvPr>
            <p:ph type="body" idx="1"/>
          </p:nvPr>
        </p:nvSpPr>
        <p:spPr bwMode="auto">
          <a:xfrm>
            <a:off x="476250" y="1241425"/>
            <a:ext cx="8210550" cy="488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9162" name="Rectangle 10"/>
          <p:cNvSpPr>
            <a:spLocks noChangeArrowheads="1"/>
          </p:cNvSpPr>
          <p:nvPr userDrawn="1"/>
        </p:nvSpPr>
        <p:spPr bwMode="auto">
          <a:xfrm>
            <a:off x="122238" y="6305550"/>
            <a:ext cx="7480300" cy="412750"/>
          </a:xfrm>
          <a:prstGeom prst="rect">
            <a:avLst/>
          </a:prstGeom>
          <a:noFill/>
          <a:ln w="9525">
            <a:noFill/>
            <a:miter lim="800000"/>
            <a:headEnd/>
            <a:tailEnd/>
          </a:ln>
          <a:effectLst/>
        </p:spPr>
        <p:txBody>
          <a:bodyPr>
            <a:spAutoFit/>
          </a:bodyPr>
          <a:lstStyle/>
          <a:p>
            <a:pPr>
              <a:defRPr/>
            </a:pPr>
            <a:r>
              <a:rPr lang="en-US" sz="1700" b="1" dirty="0">
                <a:solidFill>
                  <a:srgbClr val="71254B"/>
                </a:solidFill>
                <a:cs typeface="Arial"/>
              </a:rPr>
              <a:t>CHAPTER 1</a:t>
            </a:r>
            <a:r>
              <a:rPr lang="en-US" sz="1700" dirty="0">
                <a:solidFill>
                  <a:srgbClr val="71254B"/>
                </a:solidFill>
                <a:cs typeface="Arial"/>
              </a:rPr>
              <a:t>    </a:t>
            </a:r>
            <a:r>
              <a:rPr lang="en-US" sz="2100" dirty="0">
                <a:solidFill>
                  <a:srgbClr val="71254B"/>
                </a:solidFill>
                <a:cs typeface="Arial"/>
              </a:rPr>
              <a:t>The Science of Macroeconomics</a:t>
            </a:r>
          </a:p>
        </p:txBody>
      </p:sp>
    </p:spTree>
    <p:extLst>
      <p:ext uri="{BB962C8B-B14F-4D97-AF65-F5344CB8AC3E}">
        <p14:creationId xmlns:p14="http://schemas.microsoft.com/office/powerpoint/2010/main" val="2288626061"/>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Lst>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tmplLst>
          <p:tmpl lvl="1">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Lst>
      </p:bldP>
    </p:bldLst>
  </p:timing>
  <p:hf sldNum="0" hdr="0" dt="0"/>
  <p:txStyles>
    <p:titleStyle>
      <a:lvl1pPr algn="l" rtl="0" eaLnBrk="0" fontAlgn="base" hangingPunct="0">
        <a:lnSpc>
          <a:spcPct val="105000"/>
        </a:lnSpc>
        <a:spcBef>
          <a:spcPct val="0"/>
        </a:spcBef>
        <a:spcAft>
          <a:spcPct val="0"/>
        </a:spcAft>
        <a:defRPr sz="3400" b="1">
          <a:solidFill>
            <a:srgbClr val="006666"/>
          </a:solidFill>
          <a:latin typeface="+mj-lt"/>
          <a:ea typeface="+mj-ea"/>
          <a:cs typeface="+mj-cs"/>
        </a:defRPr>
      </a:lvl1pPr>
      <a:lvl2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2pPr>
      <a:lvl3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3pPr>
      <a:lvl4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4pPr>
      <a:lvl5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5pPr>
      <a:lvl6pPr marL="457200" algn="l" rtl="0" fontAlgn="base">
        <a:lnSpc>
          <a:spcPct val="105000"/>
        </a:lnSpc>
        <a:spcBef>
          <a:spcPct val="0"/>
        </a:spcBef>
        <a:spcAft>
          <a:spcPct val="0"/>
        </a:spcAft>
        <a:defRPr sz="3400" b="1">
          <a:solidFill>
            <a:srgbClr val="660033"/>
          </a:solidFill>
          <a:latin typeface="Tahoma" pitchFamily="34" charset="0"/>
          <a:cs typeface="Arial" charset="0"/>
        </a:defRPr>
      </a:lvl6pPr>
      <a:lvl7pPr marL="914400" algn="l" rtl="0" fontAlgn="base">
        <a:lnSpc>
          <a:spcPct val="105000"/>
        </a:lnSpc>
        <a:spcBef>
          <a:spcPct val="0"/>
        </a:spcBef>
        <a:spcAft>
          <a:spcPct val="0"/>
        </a:spcAft>
        <a:defRPr sz="3400" b="1">
          <a:solidFill>
            <a:srgbClr val="660033"/>
          </a:solidFill>
          <a:latin typeface="Tahoma" pitchFamily="34" charset="0"/>
          <a:cs typeface="Arial" charset="0"/>
        </a:defRPr>
      </a:lvl7pPr>
      <a:lvl8pPr marL="1371600" algn="l" rtl="0" fontAlgn="base">
        <a:lnSpc>
          <a:spcPct val="105000"/>
        </a:lnSpc>
        <a:spcBef>
          <a:spcPct val="0"/>
        </a:spcBef>
        <a:spcAft>
          <a:spcPct val="0"/>
        </a:spcAft>
        <a:defRPr sz="3400" b="1">
          <a:solidFill>
            <a:srgbClr val="660033"/>
          </a:solidFill>
          <a:latin typeface="Tahoma" pitchFamily="34" charset="0"/>
          <a:cs typeface="Arial" charset="0"/>
        </a:defRPr>
      </a:lvl8pPr>
      <a:lvl9pPr marL="1828800" algn="l" rtl="0" fontAlgn="base">
        <a:lnSpc>
          <a:spcPct val="105000"/>
        </a:lnSpc>
        <a:spcBef>
          <a:spcPct val="0"/>
        </a:spcBef>
        <a:spcAft>
          <a:spcPct val="0"/>
        </a:spcAft>
        <a:defRPr sz="3400" b="1">
          <a:solidFill>
            <a:srgbClr val="660033"/>
          </a:solidFill>
          <a:latin typeface="Tahoma" pitchFamily="34" charset="0"/>
          <a:cs typeface="Arial" charset="0"/>
        </a:defRPr>
      </a:lvl9pPr>
    </p:titleStyle>
    <p:bodyStyle>
      <a:lvl1pPr marL="342900" indent="-342900" algn="l" rtl="0" eaLnBrk="0" fontAlgn="base" hangingPunct="0">
        <a:lnSpc>
          <a:spcPct val="105000"/>
        </a:lnSpc>
        <a:spcBef>
          <a:spcPct val="45000"/>
        </a:spcBef>
        <a:spcAft>
          <a:spcPct val="0"/>
        </a:spcAft>
        <a:buClr>
          <a:srgbClr val="996633"/>
        </a:buClr>
        <a:buSzPct val="120000"/>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6600"/>
        </a:buClr>
        <a:buSzPct val="120000"/>
        <a:buFont typeface="Wingdings" pitchFamily="2" charset="2"/>
        <a:buChar char="§"/>
        <a:defRPr sz="2700">
          <a:solidFill>
            <a:schemeClr val="tx1"/>
          </a:solidFill>
          <a:latin typeface="+mn-lt"/>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cs typeface="+mn-cs"/>
        </a:defRPr>
      </a:lvl3pPr>
      <a:lvl4pPr marL="1600200" indent="-228600" algn="l" rtl="0" eaLnBrk="0" fontAlgn="base" hangingPunct="0">
        <a:spcBef>
          <a:spcPct val="20000"/>
        </a:spcBef>
        <a:spcAft>
          <a:spcPct val="0"/>
        </a:spcAft>
        <a:buChar char="–"/>
        <a:defRPr sz="2600">
          <a:solidFill>
            <a:schemeClr val="tx1"/>
          </a:solidFill>
          <a:latin typeface="+mn-lt"/>
          <a:cs typeface="+mn-cs"/>
        </a:defRPr>
      </a:lvl4pPr>
      <a:lvl5pPr marL="2057400" indent="-228600" algn="l" rtl="0" eaLnBrk="0" fontAlgn="base" hangingPunct="0">
        <a:spcBef>
          <a:spcPct val="20000"/>
        </a:spcBef>
        <a:spcAft>
          <a:spcPct val="0"/>
        </a:spcAft>
        <a:buChar char="»"/>
        <a:defRPr sz="2600">
          <a:solidFill>
            <a:schemeClr val="tx1"/>
          </a:solidFill>
          <a:latin typeface="+mn-lt"/>
          <a:cs typeface="+mn-cs"/>
        </a:defRPr>
      </a:lvl5pPr>
      <a:lvl6pPr marL="2514600" indent="-228600" algn="l" rtl="0" fontAlgn="base">
        <a:spcBef>
          <a:spcPct val="20000"/>
        </a:spcBef>
        <a:spcAft>
          <a:spcPct val="0"/>
        </a:spcAft>
        <a:buChar char="»"/>
        <a:defRPr sz="2600">
          <a:solidFill>
            <a:schemeClr val="tx1"/>
          </a:solidFill>
          <a:latin typeface="+mn-lt"/>
          <a:cs typeface="+mn-cs"/>
        </a:defRPr>
      </a:lvl6pPr>
      <a:lvl7pPr marL="2971800" indent="-228600" algn="l" rtl="0" fontAlgn="base">
        <a:spcBef>
          <a:spcPct val="20000"/>
        </a:spcBef>
        <a:spcAft>
          <a:spcPct val="0"/>
        </a:spcAft>
        <a:buChar char="»"/>
        <a:defRPr sz="2600">
          <a:solidFill>
            <a:schemeClr val="tx1"/>
          </a:solidFill>
          <a:latin typeface="+mn-lt"/>
          <a:cs typeface="+mn-cs"/>
        </a:defRPr>
      </a:lvl7pPr>
      <a:lvl8pPr marL="3429000" indent="-228600" algn="l" rtl="0" fontAlgn="base">
        <a:spcBef>
          <a:spcPct val="20000"/>
        </a:spcBef>
        <a:spcAft>
          <a:spcPct val="0"/>
        </a:spcAft>
        <a:buChar char="»"/>
        <a:defRPr sz="2600">
          <a:solidFill>
            <a:schemeClr val="tx1"/>
          </a:solidFill>
          <a:latin typeface="+mn-lt"/>
          <a:cs typeface="+mn-cs"/>
        </a:defRPr>
      </a:lvl8pPr>
      <a:lvl9pPr marL="3886200" indent="-228600" algn="l" rtl="0" fontAlgn="base">
        <a:spcBef>
          <a:spcPct val="20000"/>
        </a:spcBef>
        <a:spcAft>
          <a:spcPct val="0"/>
        </a:spcAft>
        <a:buChar char="»"/>
        <a:defRPr sz="2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3"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71254B"/>
                </a:solidFill>
                <a:cs typeface="Arial"/>
              </a:rPr>
              <a:pPr algn="r">
                <a:defRPr/>
              </a:pPr>
              <a:t>‹N›</a:t>
            </a:fld>
            <a:endParaRPr lang="en-US" sz="1600" dirty="0">
              <a:solidFill>
                <a:srgbClr val="71254B"/>
              </a:solidFill>
              <a:cs typeface="Arial"/>
            </a:endParaRPr>
          </a:p>
        </p:txBody>
      </p:sp>
      <p:sp>
        <p:nvSpPr>
          <p:cNvPr id="1027" name="Rectangle 2"/>
          <p:cNvSpPr>
            <a:spLocks noGrp="1" noChangeArrowheads="1"/>
          </p:cNvSpPr>
          <p:nvPr>
            <p:ph type="title"/>
          </p:nvPr>
        </p:nvSpPr>
        <p:spPr bwMode="auto">
          <a:xfrm>
            <a:off x="466725" y="236538"/>
            <a:ext cx="8245475"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2" name="Rectangle 3"/>
          <p:cNvSpPr>
            <a:spLocks noGrp="1" noChangeArrowheads="1"/>
          </p:cNvSpPr>
          <p:nvPr>
            <p:ph type="body" idx="1"/>
          </p:nvPr>
        </p:nvSpPr>
        <p:spPr bwMode="auto">
          <a:xfrm>
            <a:off x="476250" y="1241425"/>
            <a:ext cx="8210550" cy="488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9162" name="Rectangle 10"/>
          <p:cNvSpPr>
            <a:spLocks noChangeArrowheads="1"/>
          </p:cNvSpPr>
          <p:nvPr userDrawn="1"/>
        </p:nvSpPr>
        <p:spPr bwMode="auto">
          <a:xfrm>
            <a:off x="122238" y="6305550"/>
            <a:ext cx="7480300" cy="412750"/>
          </a:xfrm>
          <a:prstGeom prst="rect">
            <a:avLst/>
          </a:prstGeom>
          <a:noFill/>
          <a:ln w="9525">
            <a:noFill/>
            <a:miter lim="800000"/>
            <a:headEnd/>
            <a:tailEnd/>
          </a:ln>
          <a:effectLst/>
        </p:spPr>
        <p:txBody>
          <a:bodyPr>
            <a:spAutoFit/>
          </a:bodyPr>
          <a:lstStyle/>
          <a:p>
            <a:pPr>
              <a:defRPr/>
            </a:pPr>
            <a:r>
              <a:rPr lang="en-US" sz="1700" b="1" dirty="0">
                <a:solidFill>
                  <a:srgbClr val="71254B"/>
                </a:solidFill>
                <a:cs typeface="Arial"/>
              </a:rPr>
              <a:t>CHAPTER 1</a:t>
            </a:r>
            <a:r>
              <a:rPr lang="en-US" sz="1700" dirty="0">
                <a:solidFill>
                  <a:srgbClr val="71254B"/>
                </a:solidFill>
                <a:cs typeface="Arial"/>
              </a:rPr>
              <a:t>    </a:t>
            </a:r>
            <a:r>
              <a:rPr lang="en-US" sz="2100" dirty="0">
                <a:solidFill>
                  <a:srgbClr val="71254B"/>
                </a:solidFill>
                <a:cs typeface="Arial"/>
              </a:rPr>
              <a:t>The Science of Macroeconomics</a:t>
            </a:r>
          </a:p>
        </p:txBody>
      </p:sp>
    </p:spTree>
    <p:extLst>
      <p:ext uri="{BB962C8B-B14F-4D97-AF65-F5344CB8AC3E}">
        <p14:creationId xmlns:p14="http://schemas.microsoft.com/office/powerpoint/2010/main" val="834246398"/>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Lst>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tmplLst>
          <p:tmpl lvl="1">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Lst>
      </p:bldP>
    </p:bldLst>
  </p:timing>
  <p:hf sldNum="0" hdr="0" dt="0"/>
  <p:txStyles>
    <p:titleStyle>
      <a:lvl1pPr algn="l" rtl="0" eaLnBrk="0" fontAlgn="base" hangingPunct="0">
        <a:lnSpc>
          <a:spcPct val="105000"/>
        </a:lnSpc>
        <a:spcBef>
          <a:spcPct val="0"/>
        </a:spcBef>
        <a:spcAft>
          <a:spcPct val="0"/>
        </a:spcAft>
        <a:defRPr sz="3400" b="1">
          <a:solidFill>
            <a:srgbClr val="006666"/>
          </a:solidFill>
          <a:latin typeface="+mj-lt"/>
          <a:ea typeface="+mj-ea"/>
          <a:cs typeface="+mj-cs"/>
        </a:defRPr>
      </a:lvl1pPr>
      <a:lvl2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2pPr>
      <a:lvl3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3pPr>
      <a:lvl4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4pPr>
      <a:lvl5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5pPr>
      <a:lvl6pPr marL="457200" algn="l" rtl="0" fontAlgn="base">
        <a:lnSpc>
          <a:spcPct val="105000"/>
        </a:lnSpc>
        <a:spcBef>
          <a:spcPct val="0"/>
        </a:spcBef>
        <a:spcAft>
          <a:spcPct val="0"/>
        </a:spcAft>
        <a:defRPr sz="3400" b="1">
          <a:solidFill>
            <a:srgbClr val="660033"/>
          </a:solidFill>
          <a:latin typeface="Tahoma" pitchFamily="34" charset="0"/>
          <a:cs typeface="Arial" charset="0"/>
        </a:defRPr>
      </a:lvl6pPr>
      <a:lvl7pPr marL="914400" algn="l" rtl="0" fontAlgn="base">
        <a:lnSpc>
          <a:spcPct val="105000"/>
        </a:lnSpc>
        <a:spcBef>
          <a:spcPct val="0"/>
        </a:spcBef>
        <a:spcAft>
          <a:spcPct val="0"/>
        </a:spcAft>
        <a:defRPr sz="3400" b="1">
          <a:solidFill>
            <a:srgbClr val="660033"/>
          </a:solidFill>
          <a:latin typeface="Tahoma" pitchFamily="34" charset="0"/>
          <a:cs typeface="Arial" charset="0"/>
        </a:defRPr>
      </a:lvl7pPr>
      <a:lvl8pPr marL="1371600" algn="l" rtl="0" fontAlgn="base">
        <a:lnSpc>
          <a:spcPct val="105000"/>
        </a:lnSpc>
        <a:spcBef>
          <a:spcPct val="0"/>
        </a:spcBef>
        <a:spcAft>
          <a:spcPct val="0"/>
        </a:spcAft>
        <a:defRPr sz="3400" b="1">
          <a:solidFill>
            <a:srgbClr val="660033"/>
          </a:solidFill>
          <a:latin typeface="Tahoma" pitchFamily="34" charset="0"/>
          <a:cs typeface="Arial" charset="0"/>
        </a:defRPr>
      </a:lvl8pPr>
      <a:lvl9pPr marL="1828800" algn="l" rtl="0" fontAlgn="base">
        <a:lnSpc>
          <a:spcPct val="105000"/>
        </a:lnSpc>
        <a:spcBef>
          <a:spcPct val="0"/>
        </a:spcBef>
        <a:spcAft>
          <a:spcPct val="0"/>
        </a:spcAft>
        <a:defRPr sz="3400" b="1">
          <a:solidFill>
            <a:srgbClr val="660033"/>
          </a:solidFill>
          <a:latin typeface="Tahoma" pitchFamily="34" charset="0"/>
          <a:cs typeface="Arial" charset="0"/>
        </a:defRPr>
      </a:lvl9pPr>
    </p:titleStyle>
    <p:bodyStyle>
      <a:lvl1pPr marL="342900" indent="-342900" algn="l" rtl="0" eaLnBrk="0" fontAlgn="base" hangingPunct="0">
        <a:lnSpc>
          <a:spcPct val="105000"/>
        </a:lnSpc>
        <a:spcBef>
          <a:spcPct val="45000"/>
        </a:spcBef>
        <a:spcAft>
          <a:spcPct val="0"/>
        </a:spcAft>
        <a:buClr>
          <a:srgbClr val="996633"/>
        </a:buClr>
        <a:buSzPct val="120000"/>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6600"/>
        </a:buClr>
        <a:buSzPct val="120000"/>
        <a:buFont typeface="Wingdings" pitchFamily="2" charset="2"/>
        <a:buChar char="§"/>
        <a:defRPr sz="2700">
          <a:solidFill>
            <a:schemeClr val="tx1"/>
          </a:solidFill>
          <a:latin typeface="+mn-lt"/>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cs typeface="+mn-cs"/>
        </a:defRPr>
      </a:lvl3pPr>
      <a:lvl4pPr marL="1600200" indent="-228600" algn="l" rtl="0" eaLnBrk="0" fontAlgn="base" hangingPunct="0">
        <a:spcBef>
          <a:spcPct val="20000"/>
        </a:spcBef>
        <a:spcAft>
          <a:spcPct val="0"/>
        </a:spcAft>
        <a:buChar char="–"/>
        <a:defRPr sz="2600">
          <a:solidFill>
            <a:schemeClr val="tx1"/>
          </a:solidFill>
          <a:latin typeface="+mn-lt"/>
          <a:cs typeface="+mn-cs"/>
        </a:defRPr>
      </a:lvl4pPr>
      <a:lvl5pPr marL="2057400" indent="-228600" algn="l" rtl="0" eaLnBrk="0" fontAlgn="base" hangingPunct="0">
        <a:spcBef>
          <a:spcPct val="20000"/>
        </a:spcBef>
        <a:spcAft>
          <a:spcPct val="0"/>
        </a:spcAft>
        <a:buChar char="»"/>
        <a:defRPr sz="2600">
          <a:solidFill>
            <a:schemeClr val="tx1"/>
          </a:solidFill>
          <a:latin typeface="+mn-lt"/>
          <a:cs typeface="+mn-cs"/>
        </a:defRPr>
      </a:lvl5pPr>
      <a:lvl6pPr marL="2514600" indent="-228600" algn="l" rtl="0" fontAlgn="base">
        <a:spcBef>
          <a:spcPct val="20000"/>
        </a:spcBef>
        <a:spcAft>
          <a:spcPct val="0"/>
        </a:spcAft>
        <a:buChar char="»"/>
        <a:defRPr sz="2600">
          <a:solidFill>
            <a:schemeClr val="tx1"/>
          </a:solidFill>
          <a:latin typeface="+mn-lt"/>
          <a:cs typeface="+mn-cs"/>
        </a:defRPr>
      </a:lvl6pPr>
      <a:lvl7pPr marL="2971800" indent="-228600" algn="l" rtl="0" fontAlgn="base">
        <a:spcBef>
          <a:spcPct val="20000"/>
        </a:spcBef>
        <a:spcAft>
          <a:spcPct val="0"/>
        </a:spcAft>
        <a:buChar char="»"/>
        <a:defRPr sz="2600">
          <a:solidFill>
            <a:schemeClr val="tx1"/>
          </a:solidFill>
          <a:latin typeface="+mn-lt"/>
          <a:cs typeface="+mn-cs"/>
        </a:defRPr>
      </a:lvl7pPr>
      <a:lvl8pPr marL="3429000" indent="-228600" algn="l" rtl="0" fontAlgn="base">
        <a:spcBef>
          <a:spcPct val="20000"/>
        </a:spcBef>
        <a:spcAft>
          <a:spcPct val="0"/>
        </a:spcAft>
        <a:buChar char="»"/>
        <a:defRPr sz="2600">
          <a:solidFill>
            <a:schemeClr val="tx1"/>
          </a:solidFill>
          <a:latin typeface="+mn-lt"/>
          <a:cs typeface="+mn-cs"/>
        </a:defRPr>
      </a:lvl8pPr>
      <a:lvl9pPr marL="3886200" indent="-228600" algn="l" rtl="0" fontAlgn="base">
        <a:spcBef>
          <a:spcPct val="20000"/>
        </a:spcBef>
        <a:spcAft>
          <a:spcPct val="0"/>
        </a:spcAft>
        <a:buChar char="»"/>
        <a:defRPr sz="2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3"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71254B"/>
                </a:solidFill>
                <a:cs typeface="Arial"/>
              </a:rPr>
              <a:pPr algn="r">
                <a:defRPr/>
              </a:pPr>
              <a:t>‹N›</a:t>
            </a:fld>
            <a:endParaRPr lang="en-US" sz="1600" dirty="0">
              <a:solidFill>
                <a:srgbClr val="71254B"/>
              </a:solidFill>
              <a:cs typeface="Arial"/>
            </a:endParaRPr>
          </a:p>
        </p:txBody>
      </p:sp>
      <p:sp>
        <p:nvSpPr>
          <p:cNvPr id="1027" name="Rectangle 2"/>
          <p:cNvSpPr>
            <a:spLocks noGrp="1" noChangeArrowheads="1"/>
          </p:cNvSpPr>
          <p:nvPr>
            <p:ph type="title"/>
          </p:nvPr>
        </p:nvSpPr>
        <p:spPr bwMode="auto">
          <a:xfrm>
            <a:off x="466725" y="236538"/>
            <a:ext cx="8245475"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2" name="Rectangle 3"/>
          <p:cNvSpPr>
            <a:spLocks noGrp="1" noChangeArrowheads="1"/>
          </p:cNvSpPr>
          <p:nvPr>
            <p:ph type="body" idx="1"/>
          </p:nvPr>
        </p:nvSpPr>
        <p:spPr bwMode="auto">
          <a:xfrm>
            <a:off x="476250" y="1241425"/>
            <a:ext cx="8210550" cy="488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9162" name="Rectangle 10"/>
          <p:cNvSpPr>
            <a:spLocks noChangeArrowheads="1"/>
          </p:cNvSpPr>
          <p:nvPr userDrawn="1"/>
        </p:nvSpPr>
        <p:spPr bwMode="auto">
          <a:xfrm>
            <a:off x="122238" y="6305550"/>
            <a:ext cx="7480300" cy="412750"/>
          </a:xfrm>
          <a:prstGeom prst="rect">
            <a:avLst/>
          </a:prstGeom>
          <a:noFill/>
          <a:ln w="9525">
            <a:noFill/>
            <a:miter lim="800000"/>
            <a:headEnd/>
            <a:tailEnd/>
          </a:ln>
          <a:effectLst/>
        </p:spPr>
        <p:txBody>
          <a:bodyPr>
            <a:spAutoFit/>
          </a:bodyPr>
          <a:lstStyle/>
          <a:p>
            <a:pPr>
              <a:defRPr/>
            </a:pPr>
            <a:r>
              <a:rPr lang="en-US" sz="1700" b="1" dirty="0">
                <a:solidFill>
                  <a:srgbClr val="71254B"/>
                </a:solidFill>
                <a:cs typeface="Arial"/>
              </a:rPr>
              <a:t>CHAPTER 1</a:t>
            </a:r>
            <a:r>
              <a:rPr lang="en-US" sz="1700" dirty="0">
                <a:solidFill>
                  <a:srgbClr val="71254B"/>
                </a:solidFill>
                <a:cs typeface="Arial"/>
              </a:rPr>
              <a:t>    </a:t>
            </a:r>
            <a:r>
              <a:rPr lang="en-US" sz="2100" dirty="0">
                <a:solidFill>
                  <a:srgbClr val="71254B"/>
                </a:solidFill>
                <a:cs typeface="Arial"/>
              </a:rPr>
              <a:t>The Science of Macroeconomics</a:t>
            </a:r>
          </a:p>
        </p:txBody>
      </p:sp>
    </p:spTree>
    <p:extLst>
      <p:ext uri="{BB962C8B-B14F-4D97-AF65-F5344CB8AC3E}">
        <p14:creationId xmlns:p14="http://schemas.microsoft.com/office/powerpoint/2010/main" val="3682356655"/>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Lst>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tmplLst>
          <p:tmpl lvl="1">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Lst>
      </p:bldP>
    </p:bldLst>
  </p:timing>
  <p:hf sldNum="0" hdr="0" dt="0"/>
  <p:txStyles>
    <p:titleStyle>
      <a:lvl1pPr algn="l" rtl="0" eaLnBrk="0" fontAlgn="base" hangingPunct="0">
        <a:lnSpc>
          <a:spcPct val="105000"/>
        </a:lnSpc>
        <a:spcBef>
          <a:spcPct val="0"/>
        </a:spcBef>
        <a:spcAft>
          <a:spcPct val="0"/>
        </a:spcAft>
        <a:defRPr sz="3400" b="1">
          <a:solidFill>
            <a:srgbClr val="006666"/>
          </a:solidFill>
          <a:latin typeface="+mj-lt"/>
          <a:ea typeface="+mj-ea"/>
          <a:cs typeface="+mj-cs"/>
        </a:defRPr>
      </a:lvl1pPr>
      <a:lvl2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2pPr>
      <a:lvl3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3pPr>
      <a:lvl4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4pPr>
      <a:lvl5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5pPr>
      <a:lvl6pPr marL="457200" algn="l" rtl="0" fontAlgn="base">
        <a:lnSpc>
          <a:spcPct val="105000"/>
        </a:lnSpc>
        <a:spcBef>
          <a:spcPct val="0"/>
        </a:spcBef>
        <a:spcAft>
          <a:spcPct val="0"/>
        </a:spcAft>
        <a:defRPr sz="3400" b="1">
          <a:solidFill>
            <a:srgbClr val="660033"/>
          </a:solidFill>
          <a:latin typeface="Tahoma" pitchFamily="34" charset="0"/>
          <a:cs typeface="Arial" charset="0"/>
        </a:defRPr>
      </a:lvl6pPr>
      <a:lvl7pPr marL="914400" algn="l" rtl="0" fontAlgn="base">
        <a:lnSpc>
          <a:spcPct val="105000"/>
        </a:lnSpc>
        <a:spcBef>
          <a:spcPct val="0"/>
        </a:spcBef>
        <a:spcAft>
          <a:spcPct val="0"/>
        </a:spcAft>
        <a:defRPr sz="3400" b="1">
          <a:solidFill>
            <a:srgbClr val="660033"/>
          </a:solidFill>
          <a:latin typeface="Tahoma" pitchFamily="34" charset="0"/>
          <a:cs typeface="Arial" charset="0"/>
        </a:defRPr>
      </a:lvl7pPr>
      <a:lvl8pPr marL="1371600" algn="l" rtl="0" fontAlgn="base">
        <a:lnSpc>
          <a:spcPct val="105000"/>
        </a:lnSpc>
        <a:spcBef>
          <a:spcPct val="0"/>
        </a:spcBef>
        <a:spcAft>
          <a:spcPct val="0"/>
        </a:spcAft>
        <a:defRPr sz="3400" b="1">
          <a:solidFill>
            <a:srgbClr val="660033"/>
          </a:solidFill>
          <a:latin typeface="Tahoma" pitchFamily="34" charset="0"/>
          <a:cs typeface="Arial" charset="0"/>
        </a:defRPr>
      </a:lvl8pPr>
      <a:lvl9pPr marL="1828800" algn="l" rtl="0" fontAlgn="base">
        <a:lnSpc>
          <a:spcPct val="105000"/>
        </a:lnSpc>
        <a:spcBef>
          <a:spcPct val="0"/>
        </a:spcBef>
        <a:spcAft>
          <a:spcPct val="0"/>
        </a:spcAft>
        <a:defRPr sz="3400" b="1">
          <a:solidFill>
            <a:srgbClr val="660033"/>
          </a:solidFill>
          <a:latin typeface="Tahoma" pitchFamily="34" charset="0"/>
          <a:cs typeface="Arial" charset="0"/>
        </a:defRPr>
      </a:lvl9pPr>
    </p:titleStyle>
    <p:bodyStyle>
      <a:lvl1pPr marL="342900" indent="-342900" algn="l" rtl="0" eaLnBrk="0" fontAlgn="base" hangingPunct="0">
        <a:lnSpc>
          <a:spcPct val="105000"/>
        </a:lnSpc>
        <a:spcBef>
          <a:spcPct val="45000"/>
        </a:spcBef>
        <a:spcAft>
          <a:spcPct val="0"/>
        </a:spcAft>
        <a:buClr>
          <a:srgbClr val="996633"/>
        </a:buClr>
        <a:buSzPct val="120000"/>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6600"/>
        </a:buClr>
        <a:buSzPct val="120000"/>
        <a:buFont typeface="Wingdings" pitchFamily="2" charset="2"/>
        <a:buChar char="§"/>
        <a:defRPr sz="2700">
          <a:solidFill>
            <a:schemeClr val="tx1"/>
          </a:solidFill>
          <a:latin typeface="+mn-lt"/>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cs typeface="+mn-cs"/>
        </a:defRPr>
      </a:lvl3pPr>
      <a:lvl4pPr marL="1600200" indent="-228600" algn="l" rtl="0" eaLnBrk="0" fontAlgn="base" hangingPunct="0">
        <a:spcBef>
          <a:spcPct val="20000"/>
        </a:spcBef>
        <a:spcAft>
          <a:spcPct val="0"/>
        </a:spcAft>
        <a:buChar char="–"/>
        <a:defRPr sz="2600">
          <a:solidFill>
            <a:schemeClr val="tx1"/>
          </a:solidFill>
          <a:latin typeface="+mn-lt"/>
          <a:cs typeface="+mn-cs"/>
        </a:defRPr>
      </a:lvl4pPr>
      <a:lvl5pPr marL="2057400" indent="-228600" algn="l" rtl="0" eaLnBrk="0" fontAlgn="base" hangingPunct="0">
        <a:spcBef>
          <a:spcPct val="20000"/>
        </a:spcBef>
        <a:spcAft>
          <a:spcPct val="0"/>
        </a:spcAft>
        <a:buChar char="»"/>
        <a:defRPr sz="2600">
          <a:solidFill>
            <a:schemeClr val="tx1"/>
          </a:solidFill>
          <a:latin typeface="+mn-lt"/>
          <a:cs typeface="+mn-cs"/>
        </a:defRPr>
      </a:lvl5pPr>
      <a:lvl6pPr marL="2514600" indent="-228600" algn="l" rtl="0" fontAlgn="base">
        <a:spcBef>
          <a:spcPct val="20000"/>
        </a:spcBef>
        <a:spcAft>
          <a:spcPct val="0"/>
        </a:spcAft>
        <a:buChar char="»"/>
        <a:defRPr sz="2600">
          <a:solidFill>
            <a:schemeClr val="tx1"/>
          </a:solidFill>
          <a:latin typeface="+mn-lt"/>
          <a:cs typeface="+mn-cs"/>
        </a:defRPr>
      </a:lvl6pPr>
      <a:lvl7pPr marL="2971800" indent="-228600" algn="l" rtl="0" fontAlgn="base">
        <a:spcBef>
          <a:spcPct val="20000"/>
        </a:spcBef>
        <a:spcAft>
          <a:spcPct val="0"/>
        </a:spcAft>
        <a:buChar char="»"/>
        <a:defRPr sz="2600">
          <a:solidFill>
            <a:schemeClr val="tx1"/>
          </a:solidFill>
          <a:latin typeface="+mn-lt"/>
          <a:cs typeface="+mn-cs"/>
        </a:defRPr>
      </a:lvl7pPr>
      <a:lvl8pPr marL="3429000" indent="-228600" algn="l" rtl="0" fontAlgn="base">
        <a:spcBef>
          <a:spcPct val="20000"/>
        </a:spcBef>
        <a:spcAft>
          <a:spcPct val="0"/>
        </a:spcAft>
        <a:buChar char="»"/>
        <a:defRPr sz="2600">
          <a:solidFill>
            <a:schemeClr val="tx1"/>
          </a:solidFill>
          <a:latin typeface="+mn-lt"/>
          <a:cs typeface="+mn-cs"/>
        </a:defRPr>
      </a:lvl8pPr>
      <a:lvl9pPr marL="3886200" indent="-228600" algn="l" rtl="0" fontAlgn="base">
        <a:spcBef>
          <a:spcPct val="20000"/>
        </a:spcBef>
        <a:spcAft>
          <a:spcPct val="0"/>
        </a:spcAft>
        <a:buChar char="»"/>
        <a:defRPr sz="2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14.xml"/><Relationship Id="rId7" Type="http://schemas.openxmlformats.org/officeDocument/2006/relationships/image" Target="../media/image12.wmf"/><Relationship Id="rId2" Type="http://schemas.openxmlformats.org/officeDocument/2006/relationships/slideLayout" Target="../slideLayouts/slideLayout5.xml"/><Relationship Id="rId1" Type="http://schemas.openxmlformats.org/officeDocument/2006/relationships/vmlDrawing" Target="../drawings/vmlDrawing3.vml"/><Relationship Id="rId6" Type="http://schemas.openxmlformats.org/officeDocument/2006/relationships/oleObject" Target="../embeddings/oleObject10.bin"/><Relationship Id="rId11" Type="http://schemas.openxmlformats.org/officeDocument/2006/relationships/image" Target="../media/image14.wmf"/><Relationship Id="rId5" Type="http://schemas.openxmlformats.org/officeDocument/2006/relationships/image" Target="../media/image11.wmf"/><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13.w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6.wmf"/><Relationship Id="rId2" Type="http://schemas.openxmlformats.org/officeDocument/2006/relationships/slideLayout" Target="../slideLayouts/slideLayout5.xml"/><Relationship Id="rId1" Type="http://schemas.openxmlformats.org/officeDocument/2006/relationships/vmlDrawing" Target="../drawings/vmlDrawing4.vml"/><Relationship Id="rId6" Type="http://schemas.openxmlformats.org/officeDocument/2006/relationships/oleObject" Target="../embeddings/oleObject14.bin"/><Relationship Id="rId5" Type="http://schemas.openxmlformats.org/officeDocument/2006/relationships/image" Target="../media/image15.wmf"/><Relationship Id="rId4" Type="http://schemas.openxmlformats.org/officeDocument/2006/relationships/oleObject" Target="../embeddings/oleObject13.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18.wmf"/><Relationship Id="rId2" Type="http://schemas.openxmlformats.org/officeDocument/2006/relationships/slideLayout" Target="../slideLayouts/slideLayout5.xml"/><Relationship Id="rId1" Type="http://schemas.openxmlformats.org/officeDocument/2006/relationships/vmlDrawing" Target="../drawings/vmlDrawing5.vml"/><Relationship Id="rId6" Type="http://schemas.openxmlformats.org/officeDocument/2006/relationships/oleObject" Target="../embeddings/oleObject16.bin"/><Relationship Id="rId5" Type="http://schemas.openxmlformats.org/officeDocument/2006/relationships/image" Target="../media/image17.wmf"/><Relationship Id="rId4" Type="http://schemas.openxmlformats.org/officeDocument/2006/relationships/oleObject" Target="../embeddings/oleObject15.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vmlDrawing" Target="../drawings/vmlDrawing6.vml"/><Relationship Id="rId5" Type="http://schemas.openxmlformats.org/officeDocument/2006/relationships/image" Target="../media/image19.wmf"/><Relationship Id="rId4" Type="http://schemas.openxmlformats.org/officeDocument/2006/relationships/oleObject" Target="../embeddings/oleObject17.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20.bin"/><Relationship Id="rId13" Type="http://schemas.openxmlformats.org/officeDocument/2006/relationships/image" Target="../media/image24.wmf"/><Relationship Id="rId3" Type="http://schemas.openxmlformats.org/officeDocument/2006/relationships/notesSlide" Target="../notesSlides/notesSlide21.xml"/><Relationship Id="rId7" Type="http://schemas.openxmlformats.org/officeDocument/2006/relationships/image" Target="../media/image21.wmf"/><Relationship Id="rId12" Type="http://schemas.openxmlformats.org/officeDocument/2006/relationships/oleObject" Target="../embeddings/oleObject22.bin"/><Relationship Id="rId2" Type="http://schemas.openxmlformats.org/officeDocument/2006/relationships/slideLayout" Target="../slideLayouts/slideLayout5.xml"/><Relationship Id="rId1" Type="http://schemas.openxmlformats.org/officeDocument/2006/relationships/vmlDrawing" Target="../drawings/vmlDrawing7.vml"/><Relationship Id="rId6" Type="http://schemas.openxmlformats.org/officeDocument/2006/relationships/oleObject" Target="../embeddings/oleObject19.bin"/><Relationship Id="rId11" Type="http://schemas.openxmlformats.org/officeDocument/2006/relationships/image" Target="../media/image23.wmf"/><Relationship Id="rId5" Type="http://schemas.openxmlformats.org/officeDocument/2006/relationships/image" Target="../media/image20.wmf"/><Relationship Id="rId10" Type="http://schemas.openxmlformats.org/officeDocument/2006/relationships/oleObject" Target="../embeddings/oleObject21.bin"/><Relationship Id="rId4" Type="http://schemas.openxmlformats.org/officeDocument/2006/relationships/oleObject" Target="../embeddings/oleObject18.bin"/><Relationship Id="rId9" Type="http://schemas.openxmlformats.org/officeDocument/2006/relationships/image" Target="../media/image22.wmf"/></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25.bin"/><Relationship Id="rId13" Type="http://schemas.openxmlformats.org/officeDocument/2006/relationships/image" Target="../media/image27.wmf"/><Relationship Id="rId3" Type="http://schemas.openxmlformats.org/officeDocument/2006/relationships/notesSlide" Target="../notesSlides/notesSlide23.xml"/><Relationship Id="rId7" Type="http://schemas.openxmlformats.org/officeDocument/2006/relationships/image" Target="../media/image21.wmf"/><Relationship Id="rId12" Type="http://schemas.openxmlformats.org/officeDocument/2006/relationships/oleObject" Target="../embeddings/oleObject27.bin"/><Relationship Id="rId17" Type="http://schemas.openxmlformats.org/officeDocument/2006/relationships/image" Target="../media/image29.wmf"/><Relationship Id="rId2" Type="http://schemas.openxmlformats.org/officeDocument/2006/relationships/slideLayout" Target="../slideLayouts/slideLayout5.xml"/><Relationship Id="rId16" Type="http://schemas.openxmlformats.org/officeDocument/2006/relationships/oleObject" Target="../embeddings/oleObject29.bin"/><Relationship Id="rId1" Type="http://schemas.openxmlformats.org/officeDocument/2006/relationships/vmlDrawing" Target="../drawings/vmlDrawing8.vml"/><Relationship Id="rId6" Type="http://schemas.openxmlformats.org/officeDocument/2006/relationships/oleObject" Target="../embeddings/oleObject24.bin"/><Relationship Id="rId11" Type="http://schemas.openxmlformats.org/officeDocument/2006/relationships/image" Target="../media/image26.wmf"/><Relationship Id="rId5" Type="http://schemas.openxmlformats.org/officeDocument/2006/relationships/image" Target="../media/image20.wmf"/><Relationship Id="rId15" Type="http://schemas.openxmlformats.org/officeDocument/2006/relationships/image" Target="../media/image28.wmf"/><Relationship Id="rId10" Type="http://schemas.openxmlformats.org/officeDocument/2006/relationships/oleObject" Target="../embeddings/oleObject26.bin"/><Relationship Id="rId4" Type="http://schemas.openxmlformats.org/officeDocument/2006/relationships/oleObject" Target="../embeddings/oleObject23.bin"/><Relationship Id="rId9" Type="http://schemas.openxmlformats.org/officeDocument/2006/relationships/image" Target="../media/image25.wmf"/><Relationship Id="rId14" Type="http://schemas.openxmlformats.org/officeDocument/2006/relationships/oleObject" Target="../embeddings/oleObject28.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3.xml"/><Relationship Id="rId1" Type="http://schemas.openxmlformats.org/officeDocument/2006/relationships/vmlDrawing" Target="../drawings/vmlDrawing9.vml"/><Relationship Id="rId5" Type="http://schemas.openxmlformats.org/officeDocument/2006/relationships/image" Target="../media/image30.wmf"/><Relationship Id="rId4" Type="http://schemas.openxmlformats.org/officeDocument/2006/relationships/oleObject" Target="../embeddings/oleObject30.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30.wmf"/><Relationship Id="rId4" Type="http://schemas.openxmlformats.org/officeDocument/2006/relationships/oleObject" Target="../embeddings/oleObject31.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notesSlide" Target="../notesSlides/notesSlide29.xml"/><Relationship Id="rId7" Type="http://schemas.openxmlformats.org/officeDocument/2006/relationships/image" Target="../media/image32.emf"/><Relationship Id="rId2" Type="http://schemas.openxmlformats.org/officeDocument/2006/relationships/slideLayout" Target="../slideLayouts/slideLayout5.xml"/><Relationship Id="rId1" Type="http://schemas.openxmlformats.org/officeDocument/2006/relationships/vmlDrawing" Target="../drawings/vmlDrawing11.vml"/><Relationship Id="rId6" Type="http://schemas.openxmlformats.org/officeDocument/2006/relationships/oleObject" Target="../embeddings/oleObject33.bin"/><Relationship Id="rId11" Type="http://schemas.openxmlformats.org/officeDocument/2006/relationships/image" Target="../media/image34.wmf"/><Relationship Id="rId5" Type="http://schemas.openxmlformats.org/officeDocument/2006/relationships/image" Target="../media/image31.emf"/><Relationship Id="rId10" Type="http://schemas.openxmlformats.org/officeDocument/2006/relationships/oleObject" Target="../embeddings/oleObject35.bin"/><Relationship Id="rId4" Type="http://schemas.openxmlformats.org/officeDocument/2006/relationships/oleObject" Target="../embeddings/oleObject32.bin"/><Relationship Id="rId9" Type="http://schemas.openxmlformats.org/officeDocument/2006/relationships/image" Target="../media/image33.emf"/></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35.emf"/><Relationship Id="rId5" Type="http://schemas.openxmlformats.org/officeDocument/2006/relationships/oleObject" Target="../embeddings/oleObject36.bin"/><Relationship Id="rId4" Type="http://schemas.openxmlformats.org/officeDocument/2006/relationships/image" Target="../media/image36.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37.wmf"/><Relationship Id="rId4" Type="http://schemas.openxmlformats.org/officeDocument/2006/relationships/oleObject" Target="../embeddings/oleObject37.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38.wmf"/><Relationship Id="rId4" Type="http://schemas.openxmlformats.org/officeDocument/2006/relationships/oleObject" Target="../embeddings/oleObject38.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38.wmf"/><Relationship Id="rId4" Type="http://schemas.openxmlformats.org/officeDocument/2006/relationships/oleObject" Target="../embeddings/oleObject39.bin"/></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7" Type="http://schemas.openxmlformats.org/officeDocument/2006/relationships/image" Target="../media/image39.w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41.bin"/><Relationship Id="rId5" Type="http://schemas.openxmlformats.org/officeDocument/2006/relationships/image" Target="../media/image38.wmf"/><Relationship Id="rId4" Type="http://schemas.openxmlformats.org/officeDocument/2006/relationships/oleObject" Target="../embeddings/oleObject40.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7" Type="http://schemas.openxmlformats.org/officeDocument/2006/relationships/image" Target="../media/image41.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43.bin"/><Relationship Id="rId5" Type="http://schemas.openxmlformats.org/officeDocument/2006/relationships/image" Target="../media/image40.wmf"/><Relationship Id="rId4" Type="http://schemas.openxmlformats.org/officeDocument/2006/relationships/oleObject" Target="../embeddings/oleObject42.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42.wmf"/><Relationship Id="rId4" Type="http://schemas.openxmlformats.org/officeDocument/2006/relationships/oleObject" Target="../embeddings/oleObject44.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7" Type="http://schemas.openxmlformats.org/officeDocument/2006/relationships/image" Target="../media/image43.wmf"/><Relationship Id="rId2" Type="http://schemas.openxmlformats.org/officeDocument/2006/relationships/slideLayout" Target="../slideLayouts/slideLayout23.xml"/><Relationship Id="rId1" Type="http://schemas.openxmlformats.org/officeDocument/2006/relationships/vmlDrawing" Target="../drawings/vmlDrawing19.vml"/><Relationship Id="rId6" Type="http://schemas.openxmlformats.org/officeDocument/2006/relationships/oleObject" Target="../embeddings/oleObject46.bin"/><Relationship Id="rId5" Type="http://schemas.openxmlformats.org/officeDocument/2006/relationships/image" Target="../media/image42.wmf"/><Relationship Id="rId4" Type="http://schemas.openxmlformats.org/officeDocument/2006/relationships/oleObject" Target="../embeddings/oleObject45.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3.xml"/><Relationship Id="rId1" Type="http://schemas.openxmlformats.org/officeDocument/2006/relationships/vmlDrawing" Target="../drawings/vmlDrawing20.vml"/><Relationship Id="rId5" Type="http://schemas.openxmlformats.org/officeDocument/2006/relationships/image" Target="../media/image44.wmf"/><Relationship Id="rId4" Type="http://schemas.openxmlformats.org/officeDocument/2006/relationships/oleObject" Target="../embeddings/oleObject47.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3.xml"/><Relationship Id="rId1" Type="http://schemas.openxmlformats.org/officeDocument/2006/relationships/vmlDrawing" Target="../drawings/vmlDrawing21.vml"/><Relationship Id="rId5" Type="http://schemas.openxmlformats.org/officeDocument/2006/relationships/image" Target="../media/image44.wmf"/><Relationship Id="rId4" Type="http://schemas.openxmlformats.org/officeDocument/2006/relationships/oleObject" Target="../embeddings/oleObject48.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7" Type="http://schemas.openxmlformats.org/officeDocument/2006/relationships/image" Target="../media/image46.wmf"/><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oleObject" Target="../embeddings/oleObject50.bin"/><Relationship Id="rId5" Type="http://schemas.openxmlformats.org/officeDocument/2006/relationships/image" Target="../media/image45.wmf"/><Relationship Id="rId4" Type="http://schemas.openxmlformats.org/officeDocument/2006/relationships/oleObject" Target="../embeddings/oleObject49.bin"/></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53.bin"/><Relationship Id="rId3" Type="http://schemas.openxmlformats.org/officeDocument/2006/relationships/notesSlide" Target="../notesSlides/notesSlide48.xml"/><Relationship Id="rId7" Type="http://schemas.openxmlformats.org/officeDocument/2006/relationships/image" Target="../media/image37.wmf"/><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oleObject" Target="../embeddings/oleObject52.bin"/><Relationship Id="rId11" Type="http://schemas.openxmlformats.org/officeDocument/2006/relationships/image" Target="../media/image48.wmf"/><Relationship Id="rId5" Type="http://schemas.openxmlformats.org/officeDocument/2006/relationships/image" Target="../media/image47.wmf"/><Relationship Id="rId10" Type="http://schemas.openxmlformats.org/officeDocument/2006/relationships/oleObject" Target="../embeddings/oleObject54.bin"/><Relationship Id="rId4" Type="http://schemas.openxmlformats.org/officeDocument/2006/relationships/oleObject" Target="../embeddings/oleObject51.bin"/><Relationship Id="rId9" Type="http://schemas.openxmlformats.org/officeDocument/2006/relationships/image" Target="../media/image46.wmf"/></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57.bin"/><Relationship Id="rId3" Type="http://schemas.openxmlformats.org/officeDocument/2006/relationships/notesSlide" Target="../notesSlides/notesSlide49.xml"/><Relationship Id="rId7" Type="http://schemas.openxmlformats.org/officeDocument/2006/relationships/image" Target="../media/image49.wmf"/><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oleObject" Target="../embeddings/oleObject56.bin"/><Relationship Id="rId5" Type="http://schemas.openxmlformats.org/officeDocument/2006/relationships/image" Target="../media/image46.wmf"/><Relationship Id="rId4" Type="http://schemas.openxmlformats.org/officeDocument/2006/relationships/oleObject" Target="../embeddings/oleObject55.bin"/><Relationship Id="rId9" Type="http://schemas.openxmlformats.org/officeDocument/2006/relationships/image" Target="../media/image50.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vmlDrawing" Target="../drawings/vmlDrawing25.vml"/><Relationship Id="rId5" Type="http://schemas.openxmlformats.org/officeDocument/2006/relationships/image" Target="../media/image51.wmf"/><Relationship Id="rId4" Type="http://schemas.openxmlformats.org/officeDocument/2006/relationships/oleObject" Target="../embeddings/oleObject58.bin"/></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www.economist.com/content/big-mac-index" TargetMode="Externa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6.xml"/><Relationship Id="rId7"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wmf"/><Relationship Id="rId4" Type="http://schemas.openxmlformats.org/officeDocument/2006/relationships/oleObject" Target="../embeddings/oleObject1.bin"/><Relationship Id="rId9" Type="http://schemas.openxmlformats.org/officeDocument/2006/relationships/image" Target="../media/image5.w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10.wmf"/><Relationship Id="rId3" Type="http://schemas.openxmlformats.org/officeDocument/2006/relationships/notesSlide" Target="../notesSlides/notesSlide7.xml"/><Relationship Id="rId7" Type="http://schemas.openxmlformats.org/officeDocument/2006/relationships/image" Target="../media/image7.wmf"/><Relationship Id="rId12" Type="http://schemas.openxmlformats.org/officeDocument/2006/relationships/oleObject" Target="../embeddings/oleObject8.bin"/><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image" Target="../media/image9.wmf"/><Relationship Id="rId5" Type="http://schemas.openxmlformats.org/officeDocument/2006/relationships/image" Target="../media/image6.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8.w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722313" y="3598863"/>
            <a:ext cx="7772400" cy="1362075"/>
          </a:xfrm>
        </p:spPr>
        <p:txBody>
          <a:bodyPr/>
          <a:lstStyle/>
          <a:p>
            <a:pPr algn="ctr"/>
            <a:r>
              <a:rPr lang="en-US" dirty="0">
                <a:solidFill>
                  <a:srgbClr val="800000"/>
                </a:solidFill>
                <a:latin typeface="Tahoma" charset="0"/>
              </a:rPr>
              <a:t>The Open Economy</a:t>
            </a:r>
            <a:endParaRPr lang="it-IT" dirty="0">
              <a:solidFill>
                <a:srgbClr val="800000"/>
              </a:solidFill>
              <a:latin typeface="Tahoma" charset="0"/>
            </a:endParaRPr>
          </a:p>
        </p:txBody>
      </p:sp>
      <p:sp>
        <p:nvSpPr>
          <p:cNvPr id="5" name="Segnaposto testo 4"/>
          <p:cNvSpPr txBox="1">
            <a:spLocks/>
          </p:cNvSpPr>
          <p:nvPr/>
        </p:nvSpPr>
        <p:spPr bwMode="auto">
          <a:xfrm>
            <a:off x="722313" y="2098675"/>
            <a:ext cx="777240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marL="342900" indent="-342900" algn="l" rtl="0" eaLnBrk="0" fontAlgn="base" hangingPunct="0">
              <a:lnSpc>
                <a:spcPct val="105000"/>
              </a:lnSpc>
              <a:spcBef>
                <a:spcPct val="45000"/>
              </a:spcBef>
              <a:spcAft>
                <a:spcPct val="0"/>
              </a:spcAft>
              <a:buClr>
                <a:srgbClr val="CC6600"/>
              </a:buClr>
              <a:buSzPct val="120000"/>
              <a:buFont typeface="Wingdings" charset="0"/>
              <a:buChar char="§"/>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rgbClr val="669900"/>
              </a:buClr>
              <a:buSzPct val="120000"/>
              <a:buFont typeface="Wingdings" charset="0"/>
              <a:buChar char="§"/>
              <a:defRPr sz="2700">
                <a:solidFill>
                  <a:schemeClr val="tx1"/>
                </a:solidFill>
                <a:latin typeface="+mn-lt"/>
                <a:ea typeface="Arial" charset="0"/>
                <a:cs typeface="+mn-cs"/>
              </a:defRPr>
            </a:lvl2pPr>
            <a:lvl3pPr marL="1143000" indent="-228600" algn="l" rtl="0" eaLnBrk="0" fontAlgn="base" hangingPunct="0">
              <a:spcBef>
                <a:spcPct val="20000"/>
              </a:spcBef>
              <a:spcAft>
                <a:spcPct val="0"/>
              </a:spcAft>
              <a:buClr>
                <a:schemeClr val="accent2"/>
              </a:buClr>
              <a:buFont typeface="Wingdings" charset="0"/>
              <a:buChar char="§"/>
              <a:defRPr sz="26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6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600">
                <a:solidFill>
                  <a:schemeClr val="tx1"/>
                </a:solidFill>
                <a:latin typeface="+mn-lt"/>
                <a:ea typeface="Arial" charset="0"/>
                <a:cs typeface="+mn-cs"/>
              </a:defRPr>
            </a:lvl5pPr>
            <a:lvl6pPr marL="2514600" indent="-228600" algn="l" rtl="0" fontAlgn="base">
              <a:spcBef>
                <a:spcPct val="20000"/>
              </a:spcBef>
              <a:spcAft>
                <a:spcPct val="0"/>
              </a:spcAft>
              <a:buChar char="»"/>
              <a:defRPr sz="2600">
                <a:solidFill>
                  <a:schemeClr val="tx1"/>
                </a:solidFill>
                <a:latin typeface="+mn-lt"/>
                <a:cs typeface="+mn-cs"/>
              </a:defRPr>
            </a:lvl6pPr>
            <a:lvl7pPr marL="2971800" indent="-228600" algn="l" rtl="0" fontAlgn="base">
              <a:spcBef>
                <a:spcPct val="20000"/>
              </a:spcBef>
              <a:spcAft>
                <a:spcPct val="0"/>
              </a:spcAft>
              <a:buChar char="»"/>
              <a:defRPr sz="2600">
                <a:solidFill>
                  <a:schemeClr val="tx1"/>
                </a:solidFill>
                <a:latin typeface="+mn-lt"/>
                <a:cs typeface="+mn-cs"/>
              </a:defRPr>
            </a:lvl7pPr>
            <a:lvl8pPr marL="3429000" indent="-228600" algn="l" rtl="0" fontAlgn="base">
              <a:spcBef>
                <a:spcPct val="20000"/>
              </a:spcBef>
              <a:spcAft>
                <a:spcPct val="0"/>
              </a:spcAft>
              <a:buChar char="»"/>
              <a:defRPr sz="2600">
                <a:solidFill>
                  <a:schemeClr val="tx1"/>
                </a:solidFill>
                <a:latin typeface="+mn-lt"/>
                <a:cs typeface="+mn-cs"/>
              </a:defRPr>
            </a:lvl8pPr>
            <a:lvl9pPr marL="3886200" indent="-228600" algn="l" rtl="0" fontAlgn="base">
              <a:spcBef>
                <a:spcPct val="20000"/>
              </a:spcBef>
              <a:spcAft>
                <a:spcPct val="0"/>
              </a:spcAft>
              <a:buChar char="»"/>
              <a:defRPr sz="2600">
                <a:solidFill>
                  <a:schemeClr val="tx1"/>
                </a:solidFill>
                <a:latin typeface="+mn-lt"/>
                <a:cs typeface="+mn-cs"/>
              </a:defRPr>
            </a:lvl9pPr>
          </a:lstStyle>
          <a:p>
            <a:pPr algn="ctr">
              <a:defRPr/>
            </a:pPr>
            <a:r>
              <a:rPr lang="it-IT" sz="4000" b="1" cap="all" dirty="0" err="1" smtClean="0">
                <a:solidFill>
                  <a:srgbClr val="660033"/>
                </a:solidFill>
                <a:latin typeface="+mj-lt"/>
                <a:cs typeface="+mj-cs"/>
              </a:rPr>
              <a:t>Chapter</a:t>
            </a:r>
            <a:r>
              <a:rPr lang="it-IT" sz="4000" b="1" cap="all" dirty="0" smtClean="0">
                <a:solidFill>
                  <a:srgbClr val="660033"/>
                </a:solidFill>
                <a:latin typeface="+mj-lt"/>
                <a:cs typeface="+mj-cs"/>
              </a:rPr>
              <a:t> 6</a:t>
            </a:r>
          </a:p>
          <a:p>
            <a:pPr algn="ctr">
              <a:defRPr/>
            </a:pPr>
            <a:endParaRPr lang="it-IT" sz="4000" b="1" cap="all" dirty="0">
              <a:solidFill>
                <a:srgbClr val="660033"/>
              </a:solidFill>
              <a:latin typeface="+mj-lt"/>
              <a:cs typeface="+mj-cs"/>
            </a:endParaRPr>
          </a:p>
        </p:txBody>
      </p:sp>
    </p:spTree>
    <p:extLst>
      <p:ext uri="{BB962C8B-B14F-4D97-AF65-F5344CB8AC3E}">
        <p14:creationId xmlns:p14="http://schemas.microsoft.com/office/powerpoint/2010/main" val="43844838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584200" y="317500"/>
            <a:ext cx="8128000" cy="896938"/>
          </a:xfrm>
        </p:spPr>
        <p:txBody>
          <a:bodyPr/>
          <a:lstStyle/>
          <a:p>
            <a:r>
              <a:rPr lang="en-US" smtClean="0"/>
              <a:t>International capital flows</a:t>
            </a:r>
          </a:p>
        </p:txBody>
      </p:sp>
      <p:sp>
        <p:nvSpPr>
          <p:cNvPr id="40963" name="Rectangle 3"/>
          <p:cNvSpPr>
            <a:spLocks noGrp="1" noChangeArrowheads="1"/>
          </p:cNvSpPr>
          <p:nvPr>
            <p:ph type="body" idx="1"/>
          </p:nvPr>
        </p:nvSpPr>
        <p:spPr>
          <a:xfrm>
            <a:off x="469900" y="1318161"/>
            <a:ext cx="8169275" cy="5165189"/>
          </a:xfrm>
        </p:spPr>
        <p:txBody>
          <a:bodyPr/>
          <a:lstStyle/>
          <a:p>
            <a:pPr marL="349250" indent="-349250">
              <a:spcBef>
                <a:spcPct val="50000"/>
              </a:spcBef>
            </a:pPr>
            <a:r>
              <a:rPr lang="en-US" b="1" dirty="0" smtClean="0">
                <a:solidFill>
                  <a:srgbClr val="CC0000"/>
                </a:solidFill>
              </a:rPr>
              <a:t>Net capital outflow</a:t>
            </a:r>
            <a:endParaRPr lang="en-US" dirty="0" smtClean="0">
              <a:solidFill>
                <a:srgbClr val="CC0000"/>
              </a:solidFill>
            </a:endParaRPr>
          </a:p>
          <a:p>
            <a:pPr marL="973138" lvl="1" indent="-393700">
              <a:buClr>
                <a:schemeClr val="bg2"/>
              </a:buClr>
              <a:buFontTx/>
              <a:buNone/>
            </a:pPr>
            <a:r>
              <a:rPr lang="en-US" sz="2800" dirty="0" smtClean="0">
                <a:latin typeface="Tahoma" pitchFamily="34" charset="0"/>
              </a:rPr>
              <a:t>=	</a:t>
            </a:r>
            <a:r>
              <a:rPr lang="en-US" sz="2800" b="1" i="1" dirty="0" smtClean="0">
                <a:latin typeface="Tahoma" pitchFamily="34" charset="0"/>
              </a:rPr>
              <a:t>S</a:t>
            </a:r>
            <a:r>
              <a:rPr lang="en-US" sz="2800" dirty="0" smtClean="0">
                <a:latin typeface="Tahoma" pitchFamily="34" charset="0"/>
              </a:rPr>
              <a:t>  – </a:t>
            </a:r>
            <a:r>
              <a:rPr lang="en-US" sz="2800" b="1" i="1" dirty="0" smtClean="0">
                <a:latin typeface="Tahoma" pitchFamily="34" charset="0"/>
              </a:rPr>
              <a:t>I</a:t>
            </a:r>
            <a:endParaRPr lang="en-US" sz="2800" dirty="0" smtClean="0">
              <a:latin typeface="Tahoma" pitchFamily="34" charset="0"/>
            </a:endParaRPr>
          </a:p>
          <a:p>
            <a:pPr marL="973138" lvl="1" indent="-393700">
              <a:lnSpc>
                <a:spcPct val="110000"/>
              </a:lnSpc>
              <a:buClr>
                <a:schemeClr val="bg2"/>
              </a:buClr>
              <a:buFontTx/>
              <a:buNone/>
            </a:pPr>
            <a:r>
              <a:rPr lang="en-US" sz="2800" dirty="0" smtClean="0">
                <a:latin typeface="Tahoma" pitchFamily="34" charset="0"/>
              </a:rPr>
              <a:t>=	</a:t>
            </a:r>
            <a:r>
              <a:rPr lang="en-US" sz="2800" dirty="0" smtClean="0"/>
              <a:t>net outflow of “loanable funds”</a:t>
            </a:r>
          </a:p>
          <a:p>
            <a:pPr marL="973138" lvl="1" indent="-393700">
              <a:lnSpc>
                <a:spcPct val="105000"/>
              </a:lnSpc>
              <a:buClr>
                <a:schemeClr val="bg2"/>
              </a:buClr>
              <a:buFontTx/>
              <a:buNone/>
            </a:pPr>
            <a:r>
              <a:rPr lang="en-US" sz="2800" dirty="0" smtClean="0">
                <a:latin typeface="Tahoma" pitchFamily="34" charset="0"/>
              </a:rPr>
              <a:t>=	</a:t>
            </a:r>
            <a:r>
              <a:rPr lang="en-US" sz="2800" dirty="0" smtClean="0"/>
              <a:t>net purchases of foreign assets</a:t>
            </a:r>
            <a:br>
              <a:rPr lang="en-US" sz="2800" dirty="0" smtClean="0"/>
            </a:br>
            <a:r>
              <a:rPr lang="en-US" sz="2500" dirty="0" smtClean="0"/>
              <a:t>  the country’s purchases of foreign assets </a:t>
            </a:r>
            <a:br>
              <a:rPr lang="en-US" sz="2500" dirty="0" smtClean="0"/>
            </a:br>
            <a:r>
              <a:rPr lang="en-US" sz="2500" dirty="0" smtClean="0"/>
              <a:t>    minus foreign purchases of domestic assets</a:t>
            </a:r>
          </a:p>
          <a:p>
            <a:pPr marL="349250" indent="-349250">
              <a:spcBef>
                <a:spcPct val="60000"/>
              </a:spcBef>
            </a:pPr>
            <a:r>
              <a:rPr lang="en-US" dirty="0" smtClean="0"/>
              <a:t>When </a:t>
            </a:r>
            <a:r>
              <a:rPr lang="en-US" b="1" i="1" dirty="0" smtClean="0">
                <a:latin typeface="Tahoma" pitchFamily="34" charset="0"/>
              </a:rPr>
              <a:t>S</a:t>
            </a:r>
            <a:r>
              <a:rPr lang="en-US" dirty="0" smtClean="0">
                <a:latin typeface="Tahoma" pitchFamily="34" charset="0"/>
              </a:rPr>
              <a:t>  &gt; </a:t>
            </a:r>
            <a:r>
              <a:rPr lang="en-US" b="1" i="1" dirty="0" smtClean="0">
                <a:latin typeface="Tahoma" pitchFamily="34" charset="0"/>
              </a:rPr>
              <a:t>I</a:t>
            </a:r>
            <a:r>
              <a:rPr lang="en-US" dirty="0" smtClean="0"/>
              <a:t>,  country is a </a:t>
            </a:r>
            <a:r>
              <a:rPr lang="en-US" i="1" dirty="0" smtClean="0"/>
              <a:t>net lender</a:t>
            </a:r>
          </a:p>
          <a:p>
            <a:pPr marL="349250" indent="-349250">
              <a:spcBef>
                <a:spcPct val="70000"/>
              </a:spcBef>
            </a:pPr>
            <a:r>
              <a:rPr lang="en-US" dirty="0" smtClean="0"/>
              <a:t>When </a:t>
            </a:r>
            <a:r>
              <a:rPr lang="en-US" b="1" i="1" dirty="0" smtClean="0">
                <a:latin typeface="Tahoma" pitchFamily="34" charset="0"/>
              </a:rPr>
              <a:t>S</a:t>
            </a:r>
            <a:r>
              <a:rPr lang="en-US" dirty="0" smtClean="0">
                <a:latin typeface="Tahoma" pitchFamily="34" charset="0"/>
              </a:rPr>
              <a:t>  &lt; </a:t>
            </a:r>
            <a:r>
              <a:rPr lang="en-US" b="1" i="1" dirty="0" smtClean="0">
                <a:latin typeface="Tahoma" pitchFamily="34" charset="0"/>
              </a:rPr>
              <a:t>I</a:t>
            </a:r>
            <a:r>
              <a:rPr lang="en-US" dirty="0" smtClean="0"/>
              <a:t>,  country is a </a:t>
            </a:r>
            <a:r>
              <a:rPr lang="en-US" i="1" dirty="0" smtClean="0"/>
              <a:t>net borrower</a:t>
            </a:r>
          </a:p>
        </p:txBody>
      </p:sp>
    </p:spTree>
    <p:extLst>
      <p:ext uri="{BB962C8B-B14F-4D97-AF65-F5344CB8AC3E}">
        <p14:creationId xmlns:p14="http://schemas.microsoft.com/office/powerpoint/2010/main" val="379404282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wipe(left)">
                                      <p:cBhvr>
                                        <p:cTn id="7" dur="500"/>
                                        <p:tgtEl>
                                          <p:spTgt spid="409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963">
                                            <p:txEl>
                                              <p:pRg st="1" end="1"/>
                                            </p:txEl>
                                          </p:spTgt>
                                        </p:tgtEl>
                                        <p:attrNameLst>
                                          <p:attrName>style.visibility</p:attrName>
                                        </p:attrNameLst>
                                      </p:cBhvr>
                                      <p:to>
                                        <p:strVal val="visible"/>
                                      </p:to>
                                    </p:set>
                                    <p:animEffect transition="in" filter="wipe(left)">
                                      <p:cBhvr>
                                        <p:cTn id="12" dur="500"/>
                                        <p:tgtEl>
                                          <p:spTgt spid="409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963">
                                            <p:txEl>
                                              <p:pRg st="2" end="2"/>
                                            </p:txEl>
                                          </p:spTgt>
                                        </p:tgtEl>
                                        <p:attrNameLst>
                                          <p:attrName>style.visibility</p:attrName>
                                        </p:attrNameLst>
                                      </p:cBhvr>
                                      <p:to>
                                        <p:strVal val="visible"/>
                                      </p:to>
                                    </p:set>
                                    <p:animEffect transition="in" filter="wipe(left)">
                                      <p:cBhvr>
                                        <p:cTn id="17" dur="500"/>
                                        <p:tgtEl>
                                          <p:spTgt spid="4096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0963">
                                            <p:txEl>
                                              <p:pRg st="3" end="3"/>
                                            </p:txEl>
                                          </p:spTgt>
                                        </p:tgtEl>
                                        <p:attrNameLst>
                                          <p:attrName>style.visibility</p:attrName>
                                        </p:attrNameLst>
                                      </p:cBhvr>
                                      <p:to>
                                        <p:strVal val="visible"/>
                                      </p:to>
                                    </p:set>
                                    <p:animEffect transition="in" filter="wipe(left)">
                                      <p:cBhvr>
                                        <p:cTn id="22" dur="500"/>
                                        <p:tgtEl>
                                          <p:spTgt spid="4096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0963">
                                            <p:txEl>
                                              <p:pRg st="4" end="4"/>
                                            </p:txEl>
                                          </p:spTgt>
                                        </p:tgtEl>
                                        <p:attrNameLst>
                                          <p:attrName>style.visibility</p:attrName>
                                        </p:attrNameLst>
                                      </p:cBhvr>
                                      <p:to>
                                        <p:strVal val="visible"/>
                                      </p:to>
                                    </p:set>
                                    <p:animEffect transition="in" filter="wipe(left)">
                                      <p:cBhvr>
                                        <p:cTn id="27" dur="500"/>
                                        <p:tgtEl>
                                          <p:spTgt spid="4096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0963">
                                            <p:txEl>
                                              <p:pRg st="5" end="5"/>
                                            </p:txEl>
                                          </p:spTgt>
                                        </p:tgtEl>
                                        <p:attrNameLst>
                                          <p:attrName>style.visibility</p:attrName>
                                        </p:attrNameLst>
                                      </p:cBhvr>
                                      <p:to>
                                        <p:strVal val="visible"/>
                                      </p:to>
                                    </p:set>
                                    <p:animEffect transition="in" filter="wipe(left)">
                                      <p:cBhvr>
                                        <p:cTn id="32" dur="500"/>
                                        <p:tgtEl>
                                          <p:spTgt spid="409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bldLvl="2"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749300" y="350838"/>
            <a:ext cx="8132763" cy="935037"/>
          </a:xfrm>
        </p:spPr>
        <p:txBody>
          <a:bodyPr/>
          <a:lstStyle/>
          <a:p>
            <a:r>
              <a:rPr lang="en-US" sz="3100" smtClean="0"/>
              <a:t>The link between trade &amp; cap. flows</a:t>
            </a:r>
            <a:endParaRPr lang="en-US" sz="3100" i="1" smtClean="0"/>
          </a:p>
        </p:txBody>
      </p:sp>
      <p:sp>
        <p:nvSpPr>
          <p:cNvPr id="43011" name="Rectangle 3"/>
          <p:cNvSpPr>
            <a:spLocks noGrp="1" noChangeArrowheads="1"/>
          </p:cNvSpPr>
          <p:nvPr>
            <p:ph type="body" idx="1"/>
          </p:nvPr>
        </p:nvSpPr>
        <p:spPr>
          <a:xfrm>
            <a:off x="611188" y="1323975"/>
            <a:ext cx="7620000" cy="2895600"/>
          </a:xfrm>
          <a:noFill/>
        </p:spPr>
        <p:txBody>
          <a:bodyPr lIns="0" tIns="137160" rIns="0"/>
          <a:lstStyle/>
          <a:p>
            <a:pPr marL="176213" indent="0">
              <a:spcBef>
                <a:spcPct val="30000"/>
              </a:spcBef>
              <a:buFont typeface="Wingdings" pitchFamily="2" charset="2"/>
              <a:buNone/>
              <a:tabLst>
                <a:tab pos="1250950" algn="l"/>
                <a:tab pos="2054225" algn="l"/>
              </a:tabLst>
            </a:pPr>
            <a:r>
              <a:rPr lang="en-US" b="1" i="1" dirty="0" smtClean="0">
                <a:latin typeface="Tahoma" pitchFamily="34" charset="0"/>
              </a:rPr>
              <a:t>NX</a:t>
            </a:r>
            <a:r>
              <a:rPr lang="en-US" dirty="0" smtClean="0">
                <a:latin typeface="Tahoma" pitchFamily="34" charset="0"/>
              </a:rPr>
              <a:t> </a:t>
            </a:r>
            <a:r>
              <a:rPr lang="en-US" b="1" i="1" dirty="0" smtClean="0">
                <a:latin typeface="Tahoma" pitchFamily="34" charset="0"/>
              </a:rPr>
              <a:t> </a:t>
            </a:r>
            <a:r>
              <a:rPr lang="en-US" dirty="0" smtClean="0">
                <a:latin typeface="Tahoma" pitchFamily="34" charset="0"/>
              </a:rPr>
              <a:t>= </a:t>
            </a:r>
            <a:r>
              <a:rPr lang="en-US" b="1" i="1" dirty="0" smtClean="0">
                <a:latin typeface="Tahoma" pitchFamily="34" charset="0"/>
              </a:rPr>
              <a:t>Y</a:t>
            </a:r>
            <a:r>
              <a:rPr lang="en-US" dirty="0" smtClean="0">
                <a:latin typeface="Tahoma" pitchFamily="34" charset="0"/>
              </a:rPr>
              <a:t> </a:t>
            </a:r>
            <a:r>
              <a:rPr lang="en-US" b="1" i="1" dirty="0" smtClean="0">
                <a:latin typeface="Tahoma" pitchFamily="34" charset="0"/>
              </a:rPr>
              <a:t> </a:t>
            </a:r>
            <a:r>
              <a:rPr lang="en-US" dirty="0" smtClean="0">
                <a:latin typeface="Tahoma" pitchFamily="34" charset="0"/>
              </a:rPr>
              <a:t>– </a:t>
            </a:r>
            <a:r>
              <a:rPr lang="en-US" b="1" i="1" dirty="0" smtClean="0">
                <a:latin typeface="Tahoma" pitchFamily="34" charset="0"/>
              </a:rPr>
              <a:t> </a:t>
            </a:r>
            <a:r>
              <a:rPr lang="en-US" dirty="0" smtClean="0">
                <a:latin typeface="Tahoma" pitchFamily="34" charset="0"/>
              </a:rPr>
              <a:t>(</a:t>
            </a:r>
            <a:r>
              <a:rPr lang="en-US" b="1" i="1" dirty="0" smtClean="0">
                <a:latin typeface="Tahoma" pitchFamily="34" charset="0"/>
              </a:rPr>
              <a:t>C</a:t>
            </a:r>
            <a:r>
              <a:rPr lang="en-US" dirty="0" smtClean="0">
                <a:latin typeface="Tahoma" pitchFamily="34" charset="0"/>
              </a:rPr>
              <a:t> </a:t>
            </a:r>
            <a:r>
              <a:rPr lang="en-US" b="1" i="1" dirty="0" smtClean="0">
                <a:latin typeface="Tahoma" pitchFamily="34" charset="0"/>
              </a:rPr>
              <a:t> </a:t>
            </a:r>
            <a:r>
              <a:rPr lang="en-US" dirty="0" smtClean="0">
                <a:latin typeface="Tahoma" pitchFamily="34" charset="0"/>
              </a:rPr>
              <a:t>+ </a:t>
            </a:r>
            <a:r>
              <a:rPr lang="en-US" b="1" i="1" dirty="0" smtClean="0">
                <a:latin typeface="Tahoma" pitchFamily="34" charset="0"/>
              </a:rPr>
              <a:t>I</a:t>
            </a:r>
            <a:r>
              <a:rPr lang="en-US" dirty="0" smtClean="0">
                <a:latin typeface="Tahoma" pitchFamily="34" charset="0"/>
              </a:rPr>
              <a:t> </a:t>
            </a:r>
            <a:r>
              <a:rPr lang="en-US" b="1" i="1" dirty="0" smtClean="0">
                <a:latin typeface="Tahoma" pitchFamily="34" charset="0"/>
              </a:rPr>
              <a:t> </a:t>
            </a:r>
            <a:r>
              <a:rPr lang="en-US" dirty="0" smtClean="0">
                <a:latin typeface="Tahoma" pitchFamily="34" charset="0"/>
              </a:rPr>
              <a:t>+ </a:t>
            </a:r>
            <a:r>
              <a:rPr lang="en-US" b="1" i="1" dirty="0" smtClean="0">
                <a:latin typeface="Tahoma" pitchFamily="34" charset="0"/>
              </a:rPr>
              <a:t>G </a:t>
            </a:r>
            <a:r>
              <a:rPr lang="en-US" dirty="0" smtClean="0">
                <a:latin typeface="Tahoma" pitchFamily="34" charset="0"/>
              </a:rPr>
              <a:t>)</a:t>
            </a:r>
          </a:p>
          <a:p>
            <a:pPr marL="176213" indent="0">
              <a:spcBef>
                <a:spcPct val="30000"/>
              </a:spcBef>
              <a:buFont typeface="Wingdings" pitchFamily="2" charset="2"/>
              <a:buNone/>
              <a:tabLst>
                <a:tab pos="1250950" algn="l"/>
                <a:tab pos="2054225" algn="l"/>
              </a:tabLst>
            </a:pPr>
            <a:r>
              <a:rPr lang="en-US" i="1" dirty="0" smtClean="0"/>
              <a:t>	implies</a:t>
            </a:r>
          </a:p>
          <a:p>
            <a:pPr marL="176213" indent="0">
              <a:spcBef>
                <a:spcPct val="30000"/>
              </a:spcBef>
              <a:buFont typeface="Wingdings" pitchFamily="2" charset="2"/>
              <a:buNone/>
              <a:tabLst>
                <a:tab pos="1250950" algn="l"/>
                <a:tab pos="2054225" algn="l"/>
              </a:tabLst>
            </a:pPr>
            <a:r>
              <a:rPr lang="en-US" b="1" i="1" dirty="0" smtClean="0"/>
              <a:t>  </a:t>
            </a:r>
            <a:r>
              <a:rPr lang="en-US" b="1" i="1" dirty="0" smtClean="0">
                <a:latin typeface="Tahoma" pitchFamily="34" charset="0"/>
              </a:rPr>
              <a:t>NX</a:t>
            </a:r>
            <a:r>
              <a:rPr lang="en-US" dirty="0" smtClean="0">
                <a:latin typeface="Tahoma" pitchFamily="34" charset="0"/>
              </a:rPr>
              <a:t>  	=  (</a:t>
            </a:r>
            <a:r>
              <a:rPr lang="en-US" b="1" i="1" dirty="0" smtClean="0">
                <a:latin typeface="Tahoma" pitchFamily="34" charset="0"/>
              </a:rPr>
              <a:t>Y</a:t>
            </a:r>
            <a:r>
              <a:rPr lang="en-US" dirty="0" smtClean="0">
                <a:latin typeface="Tahoma" pitchFamily="34" charset="0"/>
              </a:rPr>
              <a:t> </a:t>
            </a:r>
            <a:r>
              <a:rPr lang="en-US" b="1" i="1" dirty="0" smtClean="0">
                <a:latin typeface="Tahoma" pitchFamily="34" charset="0"/>
              </a:rPr>
              <a:t> </a:t>
            </a:r>
            <a:r>
              <a:rPr lang="en-US" dirty="0" smtClean="0">
                <a:latin typeface="Tahoma" pitchFamily="34" charset="0"/>
              </a:rPr>
              <a:t>– </a:t>
            </a:r>
            <a:r>
              <a:rPr lang="en-US" b="1" i="1" dirty="0" smtClean="0">
                <a:latin typeface="Tahoma" pitchFamily="34" charset="0"/>
              </a:rPr>
              <a:t>C</a:t>
            </a:r>
            <a:r>
              <a:rPr lang="en-US" dirty="0" smtClean="0">
                <a:latin typeface="Tahoma" pitchFamily="34" charset="0"/>
              </a:rPr>
              <a:t> </a:t>
            </a:r>
            <a:r>
              <a:rPr lang="en-US" b="1" i="1" dirty="0" smtClean="0">
                <a:latin typeface="Tahoma" pitchFamily="34" charset="0"/>
              </a:rPr>
              <a:t> </a:t>
            </a:r>
            <a:r>
              <a:rPr lang="en-US" dirty="0" smtClean="0">
                <a:latin typeface="Tahoma" pitchFamily="34" charset="0"/>
              </a:rPr>
              <a:t>– </a:t>
            </a:r>
            <a:r>
              <a:rPr lang="en-US" b="1" i="1" dirty="0" smtClean="0">
                <a:latin typeface="Tahoma" pitchFamily="34" charset="0"/>
              </a:rPr>
              <a:t>G </a:t>
            </a:r>
            <a:r>
              <a:rPr lang="en-US" dirty="0" smtClean="0">
                <a:latin typeface="Tahoma" pitchFamily="34" charset="0"/>
              </a:rPr>
              <a:t>) –  </a:t>
            </a:r>
            <a:r>
              <a:rPr lang="en-US" b="1" i="1" dirty="0" smtClean="0">
                <a:latin typeface="Tahoma" pitchFamily="34" charset="0"/>
              </a:rPr>
              <a:t>I</a:t>
            </a:r>
            <a:r>
              <a:rPr lang="en-US" dirty="0" smtClean="0">
                <a:latin typeface="Tahoma" pitchFamily="34" charset="0"/>
              </a:rPr>
              <a:t>  </a:t>
            </a:r>
          </a:p>
          <a:p>
            <a:pPr marL="176213" indent="0">
              <a:spcBef>
                <a:spcPct val="30000"/>
              </a:spcBef>
              <a:buFont typeface="Wingdings" pitchFamily="2" charset="2"/>
              <a:buNone/>
              <a:tabLst>
                <a:tab pos="1250950" algn="l"/>
                <a:tab pos="2054225" algn="l"/>
              </a:tabLst>
            </a:pPr>
            <a:r>
              <a:rPr lang="en-US" dirty="0" smtClean="0">
                <a:latin typeface="Tahoma" pitchFamily="34" charset="0"/>
              </a:rPr>
              <a:t>	=         </a:t>
            </a:r>
            <a:r>
              <a:rPr lang="en-US" b="1" i="1" dirty="0" smtClean="0">
                <a:latin typeface="Tahoma" pitchFamily="34" charset="0"/>
              </a:rPr>
              <a:t>S</a:t>
            </a:r>
            <a:r>
              <a:rPr lang="en-US" dirty="0" smtClean="0">
                <a:latin typeface="Tahoma" pitchFamily="34" charset="0"/>
              </a:rPr>
              <a:t>      –    </a:t>
            </a:r>
            <a:r>
              <a:rPr lang="en-US" b="1" i="1" dirty="0" smtClean="0">
                <a:latin typeface="Tahoma" pitchFamily="34" charset="0"/>
              </a:rPr>
              <a:t>I</a:t>
            </a:r>
          </a:p>
          <a:p>
            <a:pPr marL="176213" indent="0" algn="ctr">
              <a:spcBef>
                <a:spcPct val="30000"/>
              </a:spcBef>
              <a:buFont typeface="Wingdings" pitchFamily="2" charset="2"/>
              <a:buNone/>
              <a:tabLst>
                <a:tab pos="1250950" algn="l"/>
                <a:tab pos="2054225" algn="l"/>
              </a:tabLst>
            </a:pPr>
            <a:r>
              <a:rPr lang="en-US" b="1" i="1" dirty="0" smtClean="0">
                <a:solidFill>
                  <a:srgbClr val="FF3300"/>
                </a:solidFill>
              </a:rPr>
              <a:t>trade balance</a:t>
            </a:r>
            <a:r>
              <a:rPr lang="en-US" dirty="0" smtClean="0">
                <a:solidFill>
                  <a:srgbClr val="FF3300"/>
                </a:solidFill>
              </a:rPr>
              <a:t> = </a:t>
            </a:r>
            <a:r>
              <a:rPr lang="en-US" b="1" i="1" dirty="0" smtClean="0">
                <a:solidFill>
                  <a:srgbClr val="FF3300"/>
                </a:solidFill>
              </a:rPr>
              <a:t>net capital outflow</a:t>
            </a:r>
          </a:p>
        </p:txBody>
      </p:sp>
      <p:sp>
        <p:nvSpPr>
          <p:cNvPr id="43012" name="Text Box 4"/>
          <p:cNvSpPr txBox="1">
            <a:spLocks noChangeArrowheads="1"/>
          </p:cNvSpPr>
          <p:nvPr/>
        </p:nvSpPr>
        <p:spPr bwMode="auto">
          <a:xfrm>
            <a:off x="1447800" y="4445000"/>
            <a:ext cx="6694488" cy="1676400"/>
          </a:xfrm>
          <a:prstGeom prst="rect">
            <a:avLst/>
          </a:prstGeom>
          <a:solidFill>
            <a:srgbClr val="FFE0C1"/>
          </a:solidFill>
          <a:ln>
            <a:noFill/>
          </a:ln>
          <a:effectLst>
            <a:outerShdw blurRad="50800" dist="38100" dir="2700000" algn="tl" rotWithShape="0">
              <a:prstClr val="black">
                <a:alpha val="40000"/>
              </a:prstClr>
            </a:outerShdw>
          </a:effectLst>
          <a:extLst/>
        </p:spPr>
        <p:txBody>
          <a:bodyPr tIns="0" bIns="91440" anchor="ctr" anchorCtr="1"/>
          <a:lstStyle>
            <a:lvl1pPr marL="5873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115000"/>
              </a:lnSpc>
              <a:spcBef>
                <a:spcPct val="50000"/>
              </a:spcBef>
            </a:pPr>
            <a:r>
              <a:rPr lang="en-US" sz="2800" dirty="0"/>
              <a:t>Thus, </a:t>
            </a:r>
            <a:br>
              <a:rPr lang="en-US" sz="2800" dirty="0"/>
            </a:br>
            <a:r>
              <a:rPr lang="en-US" sz="2800" dirty="0"/>
              <a:t>a country with a trade deficit (</a:t>
            </a:r>
            <a:r>
              <a:rPr lang="en-US" sz="2800" b="1" i="1" dirty="0">
                <a:latin typeface="Tahoma" pitchFamily="34" charset="0"/>
              </a:rPr>
              <a:t>NX</a:t>
            </a:r>
            <a:r>
              <a:rPr lang="en-US" sz="2800" dirty="0"/>
              <a:t> &lt; </a:t>
            </a:r>
            <a:r>
              <a:rPr lang="en-US" sz="2800" b="1" dirty="0"/>
              <a:t>0</a:t>
            </a:r>
            <a:r>
              <a:rPr lang="en-US" sz="2800" dirty="0"/>
              <a:t>) </a:t>
            </a:r>
            <a:br>
              <a:rPr lang="en-US" sz="2800" dirty="0"/>
            </a:br>
            <a:r>
              <a:rPr lang="en-US" sz="2800" dirty="0"/>
              <a:t>is a net borrower (</a:t>
            </a:r>
            <a:r>
              <a:rPr lang="en-US" sz="2800" b="1" i="1" dirty="0">
                <a:latin typeface="Tahoma" pitchFamily="34" charset="0"/>
              </a:rPr>
              <a:t>S</a:t>
            </a:r>
            <a:r>
              <a:rPr lang="en-US" sz="2800" dirty="0">
                <a:latin typeface="Tahoma" pitchFamily="34" charset="0"/>
              </a:rPr>
              <a:t> &lt;</a:t>
            </a:r>
            <a:r>
              <a:rPr lang="en-US" sz="1200" dirty="0">
                <a:latin typeface="Tahoma" pitchFamily="34" charset="0"/>
              </a:rPr>
              <a:t> </a:t>
            </a:r>
            <a:r>
              <a:rPr lang="en-US" sz="2800" b="1" i="1" dirty="0">
                <a:latin typeface="Tahoma" pitchFamily="34" charset="0"/>
              </a:rPr>
              <a:t>I </a:t>
            </a:r>
            <a:r>
              <a:rPr lang="en-US" sz="2800" dirty="0"/>
              <a:t>).  </a:t>
            </a:r>
          </a:p>
        </p:txBody>
      </p:sp>
    </p:spTree>
    <p:extLst>
      <p:ext uri="{BB962C8B-B14F-4D97-AF65-F5344CB8AC3E}">
        <p14:creationId xmlns:p14="http://schemas.microsoft.com/office/powerpoint/2010/main" val="9212005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wipe(left)">
                                      <p:cBhvr>
                                        <p:cTn id="7" dur="500"/>
                                        <p:tgtEl>
                                          <p:spTgt spid="430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011">
                                            <p:txEl>
                                              <p:pRg st="1" end="1"/>
                                            </p:txEl>
                                          </p:spTgt>
                                        </p:tgtEl>
                                        <p:attrNameLst>
                                          <p:attrName>style.visibility</p:attrName>
                                        </p:attrNameLst>
                                      </p:cBhvr>
                                      <p:to>
                                        <p:strVal val="visible"/>
                                      </p:to>
                                    </p:set>
                                    <p:animEffect transition="in" filter="wipe(left)">
                                      <p:cBhvr>
                                        <p:cTn id="12" dur="500"/>
                                        <p:tgtEl>
                                          <p:spTgt spid="43011">
                                            <p:txEl>
                                              <p:pRg st="1" end="1"/>
                                            </p:txEl>
                                          </p:spTgt>
                                        </p:tgtEl>
                                      </p:cBhvr>
                                    </p:animEffect>
                                  </p:childTnLst>
                                </p:cTn>
                              </p:par>
                            </p:childTnLst>
                          </p:cTn>
                        </p:par>
                        <p:par>
                          <p:cTn id="13" fill="hold" nodeType="with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3011">
                                            <p:txEl>
                                              <p:pRg st="2" end="2"/>
                                            </p:txEl>
                                          </p:spTgt>
                                        </p:tgtEl>
                                        <p:attrNameLst>
                                          <p:attrName>style.visibility</p:attrName>
                                        </p:attrNameLst>
                                      </p:cBhvr>
                                      <p:to>
                                        <p:strVal val="visible"/>
                                      </p:to>
                                    </p:set>
                                    <p:animEffect transition="in" filter="wipe(left)">
                                      <p:cBhvr>
                                        <p:cTn id="16" dur="250"/>
                                        <p:tgtEl>
                                          <p:spTgt spid="43011">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3011">
                                            <p:txEl>
                                              <p:pRg st="3" end="3"/>
                                            </p:txEl>
                                          </p:spTgt>
                                        </p:tgtEl>
                                        <p:attrNameLst>
                                          <p:attrName>style.visibility</p:attrName>
                                        </p:attrNameLst>
                                      </p:cBhvr>
                                      <p:to>
                                        <p:strVal val="visible"/>
                                      </p:to>
                                    </p:set>
                                    <p:animEffect transition="in" filter="wipe(left)">
                                      <p:cBhvr>
                                        <p:cTn id="21" dur="500"/>
                                        <p:tgtEl>
                                          <p:spTgt spid="43011">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3011">
                                            <p:txEl>
                                              <p:pRg st="4" end="4"/>
                                            </p:txEl>
                                          </p:spTgt>
                                        </p:tgtEl>
                                        <p:attrNameLst>
                                          <p:attrName>style.visibility</p:attrName>
                                        </p:attrNameLst>
                                      </p:cBhvr>
                                      <p:to>
                                        <p:strVal val="visible"/>
                                      </p:to>
                                    </p:set>
                                    <p:animEffect transition="in" filter="wipe(left)">
                                      <p:cBhvr>
                                        <p:cTn id="26" dur="500"/>
                                        <p:tgtEl>
                                          <p:spTgt spid="43011">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3012"/>
                                        </p:tgtEl>
                                        <p:attrNameLst>
                                          <p:attrName>style.visibility</p:attrName>
                                        </p:attrNameLst>
                                      </p:cBhvr>
                                      <p:to>
                                        <p:strVal val="visible"/>
                                      </p:to>
                                    </p:set>
                                    <p:animEffect transition="in" filter="fade">
                                      <p:cBhvr>
                                        <p:cTn id="31" dur="500"/>
                                        <p:tgtEl>
                                          <p:spTgt spid="43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uiExpand="1" build="p" autoUpdateAnimBg="0"/>
      <p:bldP spid="43012"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FFEAD5"/>
        </a:solidFill>
        <a:effectLst/>
      </p:bgPr>
    </p:bg>
    <p:spTree>
      <p:nvGrpSpPr>
        <p:cNvPr id="1" name=""/>
        <p:cNvGrpSpPr/>
        <p:nvPr/>
      </p:nvGrpSpPr>
      <p:grpSpPr>
        <a:xfrm>
          <a:off x="0" y="0"/>
          <a:ext cx="0" cy="0"/>
          <a:chOff x="0" y="0"/>
          <a:chExt cx="0" cy="0"/>
        </a:xfrm>
      </p:grpSpPr>
      <p:graphicFrame>
        <p:nvGraphicFramePr>
          <p:cNvPr id="17" name="Chart 16"/>
          <p:cNvGraphicFramePr>
            <a:graphicFrameLocks noGrp="1"/>
          </p:cNvGraphicFramePr>
          <p:nvPr>
            <p:extLst>
              <p:ext uri="{D42A27DB-BD31-4B8C-83A1-F6EECF244321}">
                <p14:modId xmlns:p14="http://schemas.microsoft.com/office/powerpoint/2010/main" val="3584005324"/>
              </p:ext>
            </p:extLst>
          </p:nvPr>
        </p:nvGraphicFramePr>
        <p:xfrm>
          <a:off x="83126" y="1271015"/>
          <a:ext cx="8965871" cy="5586984"/>
        </p:xfrm>
        <a:graphic>
          <a:graphicData uri="http://schemas.openxmlformats.org/drawingml/2006/chart">
            <c:chart xmlns:c="http://schemas.openxmlformats.org/drawingml/2006/chart" xmlns:r="http://schemas.openxmlformats.org/officeDocument/2006/relationships" r:id="rId3"/>
          </a:graphicData>
        </a:graphic>
      </p:graphicFrame>
      <p:sp>
        <p:nvSpPr>
          <p:cNvPr id="56322" name="Title 1"/>
          <p:cNvSpPr>
            <a:spLocks noGrp="1"/>
          </p:cNvSpPr>
          <p:nvPr>
            <p:ph type="title"/>
          </p:nvPr>
        </p:nvSpPr>
        <p:spPr>
          <a:xfrm>
            <a:off x="254001" y="222890"/>
            <a:ext cx="8682182" cy="887412"/>
          </a:xfrm>
        </p:spPr>
        <p:txBody>
          <a:bodyPr/>
          <a:lstStyle/>
          <a:p>
            <a:pPr>
              <a:defRPr/>
            </a:pPr>
            <a:r>
              <a:rPr lang="en-US" sz="2900" dirty="0" smtClean="0">
                <a:solidFill>
                  <a:srgbClr val="336699"/>
                </a:solidFill>
                <a:latin typeface="+mj-lt"/>
              </a:rPr>
              <a:t>U.S. saving, investment, and the trade balance </a:t>
            </a:r>
            <a:r>
              <a:rPr lang="en-US" sz="2500" dirty="0" smtClean="0">
                <a:solidFill>
                  <a:srgbClr val="336699"/>
                </a:solidFill>
                <a:latin typeface="+mj-lt"/>
              </a:rPr>
              <a:t>1960</a:t>
            </a:r>
            <a:r>
              <a:rPr lang="en-US" sz="2500" dirty="0" smtClean="0">
                <a:solidFill>
                  <a:srgbClr val="336699"/>
                </a:solidFill>
                <a:latin typeface="Arial"/>
                <a:cs typeface="Arial"/>
              </a:rPr>
              <a:t>–</a:t>
            </a:r>
            <a:r>
              <a:rPr lang="en-US" sz="2500" dirty="0" smtClean="0">
                <a:solidFill>
                  <a:srgbClr val="336699"/>
                </a:solidFill>
                <a:latin typeface="+mj-lt"/>
              </a:rPr>
              <a:t>2012</a:t>
            </a:r>
          </a:p>
        </p:txBody>
      </p:sp>
      <p:grpSp>
        <p:nvGrpSpPr>
          <p:cNvPr id="2" name="Group 13"/>
          <p:cNvGrpSpPr>
            <a:grpSpLocks/>
          </p:cNvGrpSpPr>
          <p:nvPr/>
        </p:nvGrpSpPr>
        <p:grpSpPr bwMode="auto">
          <a:xfrm>
            <a:off x="4008313" y="5160834"/>
            <a:ext cx="2490787" cy="1046163"/>
            <a:chOff x="4006359" y="4885753"/>
            <a:chExt cx="2490134" cy="1047507"/>
          </a:xfrm>
        </p:grpSpPr>
        <p:sp>
          <p:nvSpPr>
            <p:cNvPr id="45067" name="TextBox 6"/>
            <p:cNvSpPr txBox="1">
              <a:spLocks noChangeArrowheads="1"/>
            </p:cNvSpPr>
            <p:nvPr/>
          </p:nvSpPr>
          <p:spPr bwMode="auto">
            <a:xfrm>
              <a:off x="4006359" y="5101743"/>
              <a:ext cx="2034362" cy="83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i="1">
                  <a:solidFill>
                    <a:srgbClr val="000000"/>
                  </a:solidFill>
                </a:rPr>
                <a:t>trade balance (right scale)</a:t>
              </a:r>
            </a:p>
          </p:txBody>
        </p:sp>
        <p:cxnSp>
          <p:nvCxnSpPr>
            <p:cNvPr id="9" name="Straight Connector 8"/>
            <p:cNvCxnSpPr/>
            <p:nvPr/>
          </p:nvCxnSpPr>
          <p:spPr>
            <a:xfrm flipV="1">
              <a:off x="5944188" y="4885753"/>
              <a:ext cx="552305" cy="3719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 name="Group 14"/>
          <p:cNvGrpSpPr>
            <a:grpSpLocks/>
          </p:cNvGrpSpPr>
          <p:nvPr/>
        </p:nvGrpSpPr>
        <p:grpSpPr bwMode="auto">
          <a:xfrm>
            <a:off x="3794855" y="3477532"/>
            <a:ext cx="1466588" cy="461962"/>
            <a:chOff x="3930207" y="3533017"/>
            <a:chExt cx="1465659" cy="461665"/>
          </a:xfrm>
        </p:grpSpPr>
        <p:sp>
          <p:nvSpPr>
            <p:cNvPr id="45065" name="TextBox 4"/>
            <p:cNvSpPr txBox="1">
              <a:spLocks noChangeArrowheads="1"/>
            </p:cNvSpPr>
            <p:nvPr/>
          </p:nvSpPr>
          <p:spPr bwMode="auto">
            <a:xfrm>
              <a:off x="3930207" y="3533017"/>
              <a:ext cx="10738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i="1" dirty="0">
                  <a:solidFill>
                    <a:srgbClr val="000000"/>
                  </a:solidFill>
                </a:rPr>
                <a:t>saving</a:t>
              </a:r>
            </a:p>
          </p:txBody>
        </p:sp>
        <p:cxnSp>
          <p:nvCxnSpPr>
            <p:cNvPr id="10" name="Straight Connector 9"/>
            <p:cNvCxnSpPr/>
            <p:nvPr/>
          </p:nvCxnSpPr>
          <p:spPr>
            <a:xfrm flipV="1">
              <a:off x="4972272" y="3573472"/>
              <a:ext cx="423594" cy="1903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 name="Group 15"/>
          <p:cNvGrpSpPr>
            <a:grpSpLocks/>
          </p:cNvGrpSpPr>
          <p:nvPr/>
        </p:nvGrpSpPr>
        <p:grpSpPr bwMode="auto">
          <a:xfrm>
            <a:off x="4644932" y="1427414"/>
            <a:ext cx="2308066" cy="653275"/>
            <a:chOff x="5060524" y="1861036"/>
            <a:chExt cx="2307824" cy="653091"/>
          </a:xfrm>
        </p:grpSpPr>
        <p:sp>
          <p:nvSpPr>
            <p:cNvPr id="45063" name="TextBox 5"/>
            <p:cNvSpPr txBox="1">
              <a:spLocks noChangeArrowheads="1"/>
            </p:cNvSpPr>
            <p:nvPr/>
          </p:nvSpPr>
          <p:spPr bwMode="auto">
            <a:xfrm>
              <a:off x="5617520" y="1861036"/>
              <a:ext cx="17508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i="1" dirty="0">
                  <a:solidFill>
                    <a:srgbClr val="000000"/>
                  </a:solidFill>
                </a:rPr>
                <a:t>investment</a:t>
              </a:r>
            </a:p>
          </p:txBody>
        </p:sp>
        <p:cxnSp>
          <p:nvCxnSpPr>
            <p:cNvPr id="12" name="Straight Connector 11"/>
            <p:cNvCxnSpPr/>
            <p:nvPr/>
          </p:nvCxnSpPr>
          <p:spPr>
            <a:xfrm flipV="1">
              <a:off x="5060524" y="2107218"/>
              <a:ext cx="580826" cy="4069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278686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graphicEl>
                                              <a:chart seriesIdx="0" categoryIdx="-4" bldStep="series"/>
                                            </p:graphicEl>
                                          </p:spTgt>
                                        </p:tgtEl>
                                        <p:attrNameLst>
                                          <p:attrName>style.visibility</p:attrName>
                                        </p:attrNameLst>
                                      </p:cBhvr>
                                      <p:to>
                                        <p:strVal val="visible"/>
                                      </p:to>
                                    </p:set>
                                    <p:animEffect transition="in" filter="wipe(left)">
                                      <p:cBhvr>
                                        <p:cTn id="7" dur="500"/>
                                        <p:tgtEl>
                                          <p:spTgt spid="17">
                                            <p:graphicEl>
                                              <a:chart seriesIdx="0" categoryIdx="-4" bldStep="series"/>
                                            </p:graphicEl>
                                          </p:spTgt>
                                        </p:tgtEl>
                                      </p:cBhvr>
                                    </p:animEffect>
                                  </p:childTnLst>
                                </p:cTn>
                              </p:par>
                              <p:par>
                                <p:cTn id="8" presetID="18" presetClass="entr" presetSubtype="3"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trips(upRigh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7">
                                            <p:graphicEl>
                                              <a:chart seriesIdx="1" categoryIdx="-4" bldStep="series"/>
                                            </p:graphicEl>
                                          </p:spTgt>
                                        </p:tgtEl>
                                        <p:attrNameLst>
                                          <p:attrName>style.visibility</p:attrName>
                                        </p:attrNameLst>
                                      </p:cBhvr>
                                      <p:to>
                                        <p:strVal val="visible"/>
                                      </p:to>
                                    </p:set>
                                    <p:animEffect transition="in" filter="wipe(left)">
                                      <p:cBhvr>
                                        <p:cTn id="15" dur="500"/>
                                        <p:tgtEl>
                                          <p:spTgt spid="17">
                                            <p:graphicEl>
                                              <a:chart seriesIdx="1" categoryIdx="-4" bldStep="series"/>
                                            </p:graphicEl>
                                          </p:spTgt>
                                        </p:tgtEl>
                                      </p:cBhvr>
                                    </p:animEffect>
                                  </p:childTnLst>
                                </p:cTn>
                              </p:par>
                              <p:par>
                                <p:cTn id="16" presetID="18" presetClass="entr" presetSubtype="3"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strips(upRight)">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7">
                                            <p:graphicEl>
                                              <a:chart seriesIdx="2" categoryIdx="-4" bldStep="series"/>
                                            </p:graphicEl>
                                          </p:spTgt>
                                        </p:tgtEl>
                                        <p:attrNameLst>
                                          <p:attrName>style.visibility</p:attrName>
                                        </p:attrNameLst>
                                      </p:cBhvr>
                                      <p:to>
                                        <p:strVal val="visible"/>
                                      </p:to>
                                    </p:set>
                                    <p:animEffect transition="in" filter="wipe(left)">
                                      <p:cBhvr>
                                        <p:cTn id="23" dur="500"/>
                                        <p:tgtEl>
                                          <p:spTgt spid="17">
                                            <p:graphicEl>
                                              <a:chart seriesIdx="2" categoryIdx="-4" bldStep="series"/>
                                            </p:graphicEl>
                                          </p:spTgt>
                                        </p:tgtEl>
                                      </p:cBhvr>
                                    </p:animEffect>
                                  </p:childTnLst>
                                </p:cTn>
                              </p:par>
                              <p:par>
                                <p:cTn id="24" presetID="18" presetClass="entr" presetSubtype="3"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strips(upRight)">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uiExpand="1">
        <p:bldSub>
          <a:bldChart bld="series" animBg="0"/>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88950" y="247650"/>
            <a:ext cx="8347075" cy="922338"/>
          </a:xfrm>
        </p:spPr>
        <p:txBody>
          <a:bodyPr/>
          <a:lstStyle/>
          <a:p>
            <a:pPr>
              <a:defRPr/>
            </a:pPr>
            <a:r>
              <a:rPr lang="en-US" sz="3200" dirty="0" smtClean="0">
                <a:solidFill>
                  <a:srgbClr val="660033"/>
                </a:solidFill>
                <a:latin typeface="+mj-lt"/>
              </a:rPr>
              <a:t>U.S.:  The world’s largest debtor nation</a:t>
            </a:r>
          </a:p>
        </p:txBody>
      </p:sp>
      <p:sp>
        <p:nvSpPr>
          <p:cNvPr id="46083" name="Rectangle 3"/>
          <p:cNvSpPr>
            <a:spLocks noGrp="1" noChangeArrowheads="1"/>
          </p:cNvSpPr>
          <p:nvPr>
            <p:ph type="body" idx="1"/>
          </p:nvPr>
        </p:nvSpPr>
        <p:spPr>
          <a:xfrm>
            <a:off x="506413" y="1233488"/>
            <a:ext cx="8218487" cy="5114925"/>
          </a:xfrm>
        </p:spPr>
        <p:txBody>
          <a:bodyPr/>
          <a:lstStyle/>
          <a:p>
            <a:r>
              <a:rPr lang="en-US" sz="2700" dirty="0" smtClean="0"/>
              <a:t>Every year since 1980s:  huge trade deficits and </a:t>
            </a:r>
            <a:br>
              <a:rPr lang="en-US" sz="2700" dirty="0" smtClean="0"/>
            </a:br>
            <a:r>
              <a:rPr lang="en-US" sz="2700" dirty="0" smtClean="0"/>
              <a:t>net capital inflows, </a:t>
            </a:r>
            <a:r>
              <a:rPr lang="en-US" sz="2700" i="1" dirty="0" smtClean="0"/>
              <a:t>i.e.</a:t>
            </a:r>
            <a:r>
              <a:rPr lang="en-US" sz="2700" dirty="0" smtClean="0"/>
              <a:t> net borrowing from abroad</a:t>
            </a:r>
          </a:p>
          <a:p>
            <a:pPr>
              <a:spcBef>
                <a:spcPct val="60000"/>
              </a:spcBef>
            </a:pPr>
            <a:r>
              <a:rPr lang="en-US" sz="2700" dirty="0" smtClean="0"/>
              <a:t>As of 12/31/2011:</a:t>
            </a:r>
          </a:p>
          <a:p>
            <a:pPr lvl="1">
              <a:lnSpc>
                <a:spcPct val="105000"/>
              </a:lnSpc>
              <a:buSzPct val="110000"/>
            </a:pPr>
            <a:r>
              <a:rPr lang="en-US" dirty="0" smtClean="0"/>
              <a:t>U.S. residents owned $21.1 trillion worth of foreign assets</a:t>
            </a:r>
          </a:p>
          <a:p>
            <a:pPr lvl="1">
              <a:lnSpc>
                <a:spcPct val="105000"/>
              </a:lnSpc>
              <a:buSzPct val="110000"/>
            </a:pPr>
            <a:r>
              <a:rPr lang="en-US" dirty="0" smtClean="0"/>
              <a:t>Foreigners owned $25.1 trillion worth of </a:t>
            </a:r>
            <a:br>
              <a:rPr lang="en-US" dirty="0" smtClean="0"/>
            </a:br>
            <a:r>
              <a:rPr lang="en-US" dirty="0" smtClean="0"/>
              <a:t>U.S. assets</a:t>
            </a:r>
          </a:p>
          <a:p>
            <a:pPr lvl="1">
              <a:lnSpc>
                <a:spcPct val="105000"/>
              </a:lnSpc>
              <a:buSzPct val="110000"/>
            </a:pPr>
            <a:r>
              <a:rPr lang="en-US" dirty="0" smtClean="0"/>
              <a:t>U.S. net indebtedness to rest of the world:</a:t>
            </a:r>
            <a:br>
              <a:rPr lang="en-US" dirty="0" smtClean="0"/>
            </a:br>
            <a:r>
              <a:rPr lang="en-US" dirty="0" smtClean="0"/>
              <a:t>$4.0 trillion</a:t>
            </a:r>
            <a:r>
              <a:rPr lang="en-US" dirty="0"/>
              <a:t>—</a:t>
            </a:r>
            <a:r>
              <a:rPr lang="en-US" dirty="0" smtClean="0"/>
              <a:t>higher than any other country, hence U.S. is the “</a:t>
            </a:r>
            <a:r>
              <a:rPr lang="en-US" dirty="0" smtClean="0">
                <a:solidFill>
                  <a:srgbClr val="FF0000"/>
                </a:solidFill>
              </a:rPr>
              <a:t>world’s largest debtor nation</a:t>
            </a:r>
            <a:r>
              <a:rPr lang="en-US" dirty="0" smtClean="0"/>
              <a:t>”</a:t>
            </a:r>
          </a:p>
        </p:txBody>
      </p:sp>
    </p:spTree>
    <p:extLst>
      <p:ext uri="{BB962C8B-B14F-4D97-AF65-F5344CB8AC3E}">
        <p14:creationId xmlns:p14="http://schemas.microsoft.com/office/powerpoint/2010/main" val="8401205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wipe(left)">
                                      <p:cBhvr>
                                        <p:cTn id="7" dur="500"/>
                                        <p:tgtEl>
                                          <p:spTgt spid="460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6083">
                                            <p:txEl>
                                              <p:pRg st="1" end="1"/>
                                            </p:txEl>
                                          </p:spTgt>
                                        </p:tgtEl>
                                        <p:attrNameLst>
                                          <p:attrName>style.visibility</p:attrName>
                                        </p:attrNameLst>
                                      </p:cBhvr>
                                      <p:to>
                                        <p:strVal val="visible"/>
                                      </p:to>
                                    </p:set>
                                    <p:animEffect transition="in" filter="wipe(left)">
                                      <p:cBhvr>
                                        <p:cTn id="12" dur="500"/>
                                        <p:tgtEl>
                                          <p:spTgt spid="46083">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6083">
                                            <p:txEl>
                                              <p:pRg st="2" end="2"/>
                                            </p:txEl>
                                          </p:spTgt>
                                        </p:tgtEl>
                                        <p:attrNameLst>
                                          <p:attrName>style.visibility</p:attrName>
                                        </p:attrNameLst>
                                      </p:cBhvr>
                                      <p:to>
                                        <p:strVal val="visible"/>
                                      </p:to>
                                    </p:set>
                                    <p:animEffect transition="in" filter="wipe(left)">
                                      <p:cBhvr>
                                        <p:cTn id="15" dur="500"/>
                                        <p:tgtEl>
                                          <p:spTgt spid="4608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6083">
                                            <p:txEl>
                                              <p:pRg st="3" end="3"/>
                                            </p:txEl>
                                          </p:spTgt>
                                        </p:tgtEl>
                                        <p:attrNameLst>
                                          <p:attrName>style.visibility</p:attrName>
                                        </p:attrNameLst>
                                      </p:cBhvr>
                                      <p:to>
                                        <p:strVal val="visible"/>
                                      </p:to>
                                    </p:set>
                                    <p:animEffect transition="in" filter="wipe(left)">
                                      <p:cBhvr>
                                        <p:cTn id="20" dur="500"/>
                                        <p:tgtEl>
                                          <p:spTgt spid="4608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6083">
                                            <p:txEl>
                                              <p:pRg st="4" end="4"/>
                                            </p:txEl>
                                          </p:spTgt>
                                        </p:tgtEl>
                                        <p:attrNameLst>
                                          <p:attrName>style.visibility</p:attrName>
                                        </p:attrNameLst>
                                      </p:cBhvr>
                                      <p:to>
                                        <p:strVal val="visible"/>
                                      </p:to>
                                    </p:set>
                                    <p:animEffect transition="in" filter="wipe(left)">
                                      <p:cBhvr>
                                        <p:cTn id="25" dur="500"/>
                                        <p:tgtEl>
                                          <p:spTgt spid="460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uiExpand="1" build="p" bldLvl="5"/>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10"/>
          <p:cNvSpPr>
            <a:spLocks noGrp="1" noChangeArrowheads="1"/>
          </p:cNvSpPr>
          <p:nvPr>
            <p:ph type="title"/>
          </p:nvPr>
        </p:nvSpPr>
        <p:spPr>
          <a:xfrm>
            <a:off x="466725" y="385763"/>
            <a:ext cx="8245475" cy="939800"/>
          </a:xfrm>
        </p:spPr>
        <p:txBody>
          <a:bodyPr/>
          <a:lstStyle/>
          <a:p>
            <a:r>
              <a:rPr lang="en-US" smtClean="0"/>
              <a:t>Saving and investment in a </a:t>
            </a:r>
            <a:br>
              <a:rPr lang="en-US" smtClean="0"/>
            </a:br>
            <a:r>
              <a:rPr lang="en-US" smtClean="0"/>
              <a:t>small open economy</a:t>
            </a:r>
          </a:p>
        </p:txBody>
      </p:sp>
      <p:sp>
        <p:nvSpPr>
          <p:cNvPr id="47113" name="Rectangle 9"/>
          <p:cNvSpPr>
            <a:spLocks noGrp="1" noChangeArrowheads="1"/>
          </p:cNvSpPr>
          <p:nvPr>
            <p:ph type="body" idx="4294967295"/>
          </p:nvPr>
        </p:nvSpPr>
        <p:spPr>
          <a:xfrm>
            <a:off x="522288" y="1600200"/>
            <a:ext cx="7908925" cy="4525963"/>
          </a:xfrm>
        </p:spPr>
        <p:txBody>
          <a:bodyPr/>
          <a:lstStyle/>
          <a:p>
            <a:r>
              <a:rPr lang="en-US" smtClean="0"/>
              <a:t>An open-economy version of the loanable funds model from Chapter 3.</a:t>
            </a:r>
          </a:p>
          <a:p>
            <a:r>
              <a:rPr lang="en-US" smtClean="0"/>
              <a:t>Includes many of the same elements:</a:t>
            </a:r>
          </a:p>
          <a:p>
            <a:pPr lvl="1">
              <a:spcBef>
                <a:spcPct val="60000"/>
              </a:spcBef>
            </a:pPr>
            <a:r>
              <a:rPr lang="en-US" smtClean="0"/>
              <a:t>production function</a:t>
            </a:r>
          </a:p>
          <a:p>
            <a:pPr lvl="1">
              <a:spcBef>
                <a:spcPct val="60000"/>
              </a:spcBef>
            </a:pPr>
            <a:r>
              <a:rPr lang="en-US" smtClean="0"/>
              <a:t>consumption function</a:t>
            </a:r>
          </a:p>
          <a:p>
            <a:pPr lvl="1">
              <a:spcBef>
                <a:spcPct val="60000"/>
              </a:spcBef>
            </a:pPr>
            <a:r>
              <a:rPr lang="en-US" smtClean="0"/>
              <a:t>investment function</a:t>
            </a:r>
          </a:p>
          <a:p>
            <a:pPr lvl="1">
              <a:spcBef>
                <a:spcPct val="60000"/>
              </a:spcBef>
            </a:pPr>
            <a:r>
              <a:rPr lang="en-US" smtClean="0"/>
              <a:t>exogenous policy variables</a:t>
            </a:r>
          </a:p>
        </p:txBody>
      </p:sp>
      <p:graphicFrame>
        <p:nvGraphicFramePr>
          <p:cNvPr id="47108" name="Object 2"/>
          <p:cNvGraphicFramePr>
            <a:graphicFrameLocks noChangeAspect="1"/>
          </p:cNvGraphicFramePr>
          <p:nvPr/>
        </p:nvGraphicFramePr>
        <p:xfrm>
          <a:off x="5605463" y="3362325"/>
          <a:ext cx="2733675" cy="569913"/>
        </p:xfrm>
        <a:graphic>
          <a:graphicData uri="http://schemas.openxmlformats.org/presentationml/2006/ole">
            <mc:AlternateContent xmlns:mc="http://schemas.openxmlformats.org/markup-compatibility/2006">
              <mc:Choice xmlns:v="urn:schemas-microsoft-com:vml" Requires="v">
                <p:oleObj spid="_x0000_s3420" name="Equation" r:id="rId4" imgW="1155700" imgH="241300" progId="Equation.DSMT4">
                  <p:embed/>
                </p:oleObj>
              </mc:Choice>
              <mc:Fallback>
                <p:oleObj name="Equation" r:id="rId4" imgW="1155700" imgH="2413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05463" y="3362325"/>
                        <a:ext cx="2733675" cy="5699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99FF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7109" name="Object 3"/>
          <p:cNvGraphicFramePr>
            <a:graphicFrameLocks noChangeAspect="1"/>
          </p:cNvGraphicFramePr>
          <p:nvPr/>
        </p:nvGraphicFramePr>
        <p:xfrm>
          <a:off x="5922963" y="4079875"/>
          <a:ext cx="2282825" cy="509588"/>
        </p:xfrm>
        <a:graphic>
          <a:graphicData uri="http://schemas.openxmlformats.org/presentationml/2006/ole">
            <mc:AlternateContent xmlns:mc="http://schemas.openxmlformats.org/markup-compatibility/2006">
              <mc:Choice xmlns:v="urn:schemas-microsoft-com:vml" Requires="v">
                <p:oleObj spid="_x0000_s3421" name="Equation" r:id="rId6" imgW="964781" imgH="215806" progId="Equation.DSMT4">
                  <p:embed/>
                </p:oleObj>
              </mc:Choice>
              <mc:Fallback>
                <p:oleObj name="Equation" r:id="rId6" imgW="964781" imgH="215806"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2963" y="4079875"/>
                        <a:ext cx="2282825" cy="50958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99FF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7110" name="Object 4"/>
          <p:cNvGraphicFramePr>
            <a:graphicFrameLocks noChangeAspect="1"/>
          </p:cNvGraphicFramePr>
          <p:nvPr/>
        </p:nvGraphicFramePr>
        <p:xfrm>
          <a:off x="6321425" y="4737100"/>
          <a:ext cx="1531938" cy="509588"/>
        </p:xfrm>
        <a:graphic>
          <a:graphicData uri="http://schemas.openxmlformats.org/presentationml/2006/ole">
            <mc:AlternateContent xmlns:mc="http://schemas.openxmlformats.org/markup-compatibility/2006">
              <mc:Choice xmlns:v="urn:schemas-microsoft-com:vml" Requires="v">
                <p:oleObj spid="_x0000_s3422" name="Equation" r:id="rId8" imgW="647419" imgH="215806" progId="Equation.DSMT4">
                  <p:embed/>
                </p:oleObj>
              </mc:Choice>
              <mc:Fallback>
                <p:oleObj name="Equation" r:id="rId8" imgW="647419" imgH="215806"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21425" y="4737100"/>
                        <a:ext cx="1531938" cy="50958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99FF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7111" name="Object 5"/>
          <p:cNvGraphicFramePr>
            <a:graphicFrameLocks noChangeAspect="1"/>
          </p:cNvGraphicFramePr>
          <p:nvPr/>
        </p:nvGraphicFramePr>
        <p:xfrm>
          <a:off x="5829300" y="5338763"/>
          <a:ext cx="2522538" cy="571500"/>
        </p:xfrm>
        <a:graphic>
          <a:graphicData uri="http://schemas.openxmlformats.org/presentationml/2006/ole">
            <mc:AlternateContent xmlns:mc="http://schemas.openxmlformats.org/markup-compatibility/2006">
              <mc:Choice xmlns:v="urn:schemas-microsoft-com:vml" Requires="v">
                <p:oleObj spid="_x0000_s3423" name="Equation" r:id="rId10" imgW="1066800" imgH="241300" progId="Equation.DSMT4">
                  <p:embed/>
                </p:oleObj>
              </mc:Choice>
              <mc:Fallback>
                <p:oleObj name="Equation" r:id="rId10" imgW="1066800" imgH="2413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29300" y="5338763"/>
                        <a:ext cx="2522538" cy="5715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99FF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1574284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7113">
                                            <p:txEl>
                                              <p:pRg st="0" end="0"/>
                                            </p:txEl>
                                          </p:spTgt>
                                        </p:tgtEl>
                                        <p:attrNameLst>
                                          <p:attrName>style.visibility</p:attrName>
                                        </p:attrNameLst>
                                      </p:cBhvr>
                                      <p:to>
                                        <p:strVal val="visible"/>
                                      </p:to>
                                    </p:set>
                                    <p:animEffect transition="in" filter="wipe(left)">
                                      <p:cBhvr>
                                        <p:cTn id="7" dur="500"/>
                                        <p:tgtEl>
                                          <p:spTgt spid="4711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7113">
                                            <p:txEl>
                                              <p:pRg st="1" end="1"/>
                                            </p:txEl>
                                          </p:spTgt>
                                        </p:tgtEl>
                                        <p:attrNameLst>
                                          <p:attrName>style.visibility</p:attrName>
                                        </p:attrNameLst>
                                      </p:cBhvr>
                                      <p:to>
                                        <p:strVal val="visible"/>
                                      </p:to>
                                    </p:set>
                                    <p:animEffect transition="in" filter="wipe(left)">
                                      <p:cBhvr>
                                        <p:cTn id="12" dur="500"/>
                                        <p:tgtEl>
                                          <p:spTgt spid="4711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7113">
                                            <p:txEl>
                                              <p:pRg st="2" end="2"/>
                                            </p:txEl>
                                          </p:spTgt>
                                        </p:tgtEl>
                                        <p:attrNameLst>
                                          <p:attrName>style.visibility</p:attrName>
                                        </p:attrNameLst>
                                      </p:cBhvr>
                                      <p:to>
                                        <p:strVal val="visible"/>
                                      </p:to>
                                    </p:set>
                                    <p:animEffect transition="in" filter="wipe(left)">
                                      <p:cBhvr>
                                        <p:cTn id="17" dur="500"/>
                                        <p:tgtEl>
                                          <p:spTgt spid="47113">
                                            <p:txEl>
                                              <p:pRg st="2" end="2"/>
                                            </p:txEl>
                                          </p:spTgt>
                                        </p:tgtEl>
                                      </p:cBhvr>
                                    </p:animEffect>
                                  </p:childTnLst>
                                </p:cTn>
                              </p:par>
                            </p:childTnLst>
                          </p:cTn>
                        </p:par>
                        <p:par>
                          <p:cTn id="18" fill="hold" nodeType="afterGroup">
                            <p:stCondLst>
                              <p:cond delay="500"/>
                            </p:stCondLst>
                            <p:childTnLst>
                              <p:par>
                                <p:cTn id="19" presetID="22" presetClass="entr" presetSubtype="8" fill="hold" nodeType="afterEffect">
                                  <p:stCondLst>
                                    <p:cond delay="0"/>
                                  </p:stCondLst>
                                  <p:childTnLst>
                                    <p:set>
                                      <p:cBhvr>
                                        <p:cTn id="20" dur="1" fill="hold">
                                          <p:stCondLst>
                                            <p:cond delay="0"/>
                                          </p:stCondLst>
                                        </p:cTn>
                                        <p:tgtEl>
                                          <p:spTgt spid="47108"/>
                                        </p:tgtEl>
                                        <p:attrNameLst>
                                          <p:attrName>style.visibility</p:attrName>
                                        </p:attrNameLst>
                                      </p:cBhvr>
                                      <p:to>
                                        <p:strVal val="visible"/>
                                      </p:to>
                                    </p:set>
                                    <p:animEffect transition="in" filter="wipe(left)">
                                      <p:cBhvr>
                                        <p:cTn id="21" dur="500"/>
                                        <p:tgtEl>
                                          <p:spTgt spid="4710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7113">
                                            <p:txEl>
                                              <p:pRg st="3" end="3"/>
                                            </p:txEl>
                                          </p:spTgt>
                                        </p:tgtEl>
                                        <p:attrNameLst>
                                          <p:attrName>style.visibility</p:attrName>
                                        </p:attrNameLst>
                                      </p:cBhvr>
                                      <p:to>
                                        <p:strVal val="visible"/>
                                      </p:to>
                                    </p:set>
                                    <p:animEffect transition="in" filter="wipe(left)">
                                      <p:cBhvr>
                                        <p:cTn id="26" dur="500"/>
                                        <p:tgtEl>
                                          <p:spTgt spid="47113">
                                            <p:txEl>
                                              <p:pRg st="3" end="3"/>
                                            </p:txEl>
                                          </p:spTgt>
                                        </p:tgtEl>
                                      </p:cBhvr>
                                    </p:animEffect>
                                  </p:childTnLst>
                                </p:cTn>
                              </p:par>
                            </p:childTnLst>
                          </p:cTn>
                        </p:par>
                        <p:par>
                          <p:cTn id="27" fill="hold" nodeType="afterGroup">
                            <p:stCondLst>
                              <p:cond delay="500"/>
                            </p:stCondLst>
                            <p:childTnLst>
                              <p:par>
                                <p:cTn id="28" presetID="22" presetClass="entr" presetSubtype="8" fill="hold" nodeType="afterEffect">
                                  <p:stCondLst>
                                    <p:cond delay="0"/>
                                  </p:stCondLst>
                                  <p:childTnLst>
                                    <p:set>
                                      <p:cBhvr>
                                        <p:cTn id="29" dur="1" fill="hold">
                                          <p:stCondLst>
                                            <p:cond delay="0"/>
                                          </p:stCondLst>
                                        </p:cTn>
                                        <p:tgtEl>
                                          <p:spTgt spid="47109"/>
                                        </p:tgtEl>
                                        <p:attrNameLst>
                                          <p:attrName>style.visibility</p:attrName>
                                        </p:attrNameLst>
                                      </p:cBhvr>
                                      <p:to>
                                        <p:strVal val="visible"/>
                                      </p:to>
                                    </p:set>
                                    <p:animEffect transition="in" filter="wipe(left)">
                                      <p:cBhvr>
                                        <p:cTn id="30" dur="500"/>
                                        <p:tgtEl>
                                          <p:spTgt spid="4710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7113">
                                            <p:txEl>
                                              <p:pRg st="4" end="4"/>
                                            </p:txEl>
                                          </p:spTgt>
                                        </p:tgtEl>
                                        <p:attrNameLst>
                                          <p:attrName>style.visibility</p:attrName>
                                        </p:attrNameLst>
                                      </p:cBhvr>
                                      <p:to>
                                        <p:strVal val="visible"/>
                                      </p:to>
                                    </p:set>
                                    <p:animEffect transition="in" filter="wipe(left)">
                                      <p:cBhvr>
                                        <p:cTn id="35" dur="500"/>
                                        <p:tgtEl>
                                          <p:spTgt spid="47113">
                                            <p:txEl>
                                              <p:pRg st="4" end="4"/>
                                            </p:txEl>
                                          </p:spTgt>
                                        </p:tgtEl>
                                      </p:cBhvr>
                                    </p:animEffect>
                                  </p:childTnLst>
                                </p:cTn>
                              </p:par>
                            </p:childTnLst>
                          </p:cTn>
                        </p:par>
                        <p:par>
                          <p:cTn id="36" fill="hold" nodeType="afterGroup">
                            <p:stCondLst>
                              <p:cond delay="500"/>
                            </p:stCondLst>
                            <p:childTnLst>
                              <p:par>
                                <p:cTn id="37" presetID="22" presetClass="entr" presetSubtype="8" fill="hold" nodeType="afterEffect">
                                  <p:stCondLst>
                                    <p:cond delay="0"/>
                                  </p:stCondLst>
                                  <p:childTnLst>
                                    <p:set>
                                      <p:cBhvr>
                                        <p:cTn id="38" dur="1" fill="hold">
                                          <p:stCondLst>
                                            <p:cond delay="0"/>
                                          </p:stCondLst>
                                        </p:cTn>
                                        <p:tgtEl>
                                          <p:spTgt spid="47110"/>
                                        </p:tgtEl>
                                        <p:attrNameLst>
                                          <p:attrName>style.visibility</p:attrName>
                                        </p:attrNameLst>
                                      </p:cBhvr>
                                      <p:to>
                                        <p:strVal val="visible"/>
                                      </p:to>
                                    </p:set>
                                    <p:animEffect transition="in" filter="wipe(left)">
                                      <p:cBhvr>
                                        <p:cTn id="39" dur="500"/>
                                        <p:tgtEl>
                                          <p:spTgt spid="47110"/>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47113">
                                            <p:txEl>
                                              <p:pRg st="5" end="5"/>
                                            </p:txEl>
                                          </p:spTgt>
                                        </p:tgtEl>
                                        <p:attrNameLst>
                                          <p:attrName>style.visibility</p:attrName>
                                        </p:attrNameLst>
                                      </p:cBhvr>
                                      <p:to>
                                        <p:strVal val="visible"/>
                                      </p:to>
                                    </p:set>
                                    <p:animEffect transition="in" filter="wipe(left)">
                                      <p:cBhvr>
                                        <p:cTn id="44" dur="500"/>
                                        <p:tgtEl>
                                          <p:spTgt spid="47113">
                                            <p:txEl>
                                              <p:pRg st="5" end="5"/>
                                            </p:txEl>
                                          </p:spTgt>
                                        </p:tgtEl>
                                      </p:cBhvr>
                                    </p:animEffect>
                                  </p:childTnLst>
                                </p:cTn>
                              </p:par>
                            </p:childTnLst>
                          </p:cTn>
                        </p:par>
                        <p:par>
                          <p:cTn id="45" fill="hold" nodeType="afterGroup">
                            <p:stCondLst>
                              <p:cond delay="500"/>
                            </p:stCondLst>
                            <p:childTnLst>
                              <p:par>
                                <p:cTn id="46" presetID="22" presetClass="entr" presetSubtype="8" fill="hold" nodeType="afterEffect">
                                  <p:stCondLst>
                                    <p:cond delay="0"/>
                                  </p:stCondLst>
                                  <p:childTnLst>
                                    <p:set>
                                      <p:cBhvr>
                                        <p:cTn id="47" dur="1" fill="hold">
                                          <p:stCondLst>
                                            <p:cond delay="0"/>
                                          </p:stCondLst>
                                        </p:cTn>
                                        <p:tgtEl>
                                          <p:spTgt spid="47111"/>
                                        </p:tgtEl>
                                        <p:attrNameLst>
                                          <p:attrName>style.visibility</p:attrName>
                                        </p:attrNameLst>
                                      </p:cBhvr>
                                      <p:to>
                                        <p:strVal val="visible"/>
                                      </p:to>
                                    </p:set>
                                    <p:animEffect transition="in" filter="wipe(left)">
                                      <p:cBhvr>
                                        <p:cTn id="48" dur="500"/>
                                        <p:tgtEl>
                                          <p:spTgt spid="47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3" grpId="0" build="p" bldLvl="5"/>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735013" y="511175"/>
            <a:ext cx="7835900" cy="696913"/>
          </a:xfrm>
        </p:spPr>
        <p:txBody>
          <a:bodyPr/>
          <a:lstStyle/>
          <a:p>
            <a:pPr>
              <a:lnSpc>
                <a:spcPct val="95000"/>
              </a:lnSpc>
            </a:pPr>
            <a:r>
              <a:rPr lang="en-US" sz="3200" smtClean="0"/>
              <a:t>National saving:  </a:t>
            </a:r>
            <a:br>
              <a:rPr lang="en-US" sz="3200" smtClean="0"/>
            </a:br>
            <a:r>
              <a:rPr lang="en-US" sz="3200" smtClean="0"/>
              <a:t>The supply of loanable funds</a:t>
            </a:r>
          </a:p>
        </p:txBody>
      </p:sp>
      <p:grpSp>
        <p:nvGrpSpPr>
          <p:cNvPr id="48131" name="Group 3"/>
          <p:cNvGrpSpPr>
            <a:grpSpLocks/>
          </p:cNvGrpSpPr>
          <p:nvPr/>
        </p:nvGrpSpPr>
        <p:grpSpPr bwMode="auto">
          <a:xfrm>
            <a:off x="1066800" y="1524000"/>
            <a:ext cx="5334000" cy="4481513"/>
            <a:chOff x="336" y="672"/>
            <a:chExt cx="3537" cy="2823"/>
          </a:xfrm>
        </p:grpSpPr>
        <p:sp>
          <p:nvSpPr>
            <p:cNvPr id="48137" name="Line 4"/>
            <p:cNvSpPr>
              <a:spLocks noChangeShapeType="1"/>
            </p:cNvSpPr>
            <p:nvPr/>
          </p:nvSpPr>
          <p:spPr bwMode="auto">
            <a:xfrm>
              <a:off x="563" y="855"/>
              <a:ext cx="0" cy="23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38" name="Line 5"/>
            <p:cNvSpPr>
              <a:spLocks noChangeShapeType="1"/>
            </p:cNvSpPr>
            <p:nvPr/>
          </p:nvSpPr>
          <p:spPr bwMode="auto">
            <a:xfrm>
              <a:off x="563" y="3207"/>
              <a:ext cx="31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39" name="Text Box 6"/>
            <p:cNvSpPr txBox="1">
              <a:spLocks noChangeArrowheads="1"/>
            </p:cNvSpPr>
            <p:nvPr/>
          </p:nvSpPr>
          <p:spPr bwMode="auto">
            <a:xfrm>
              <a:off x="336" y="672"/>
              <a:ext cx="27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800" b="1" i="1">
                  <a:latin typeface="Tahoma" pitchFamily="34" charset="0"/>
                </a:rPr>
                <a:t>r</a:t>
              </a:r>
            </a:p>
          </p:txBody>
        </p:sp>
        <p:sp>
          <p:nvSpPr>
            <p:cNvPr id="48140" name="Text Box 7"/>
            <p:cNvSpPr txBox="1">
              <a:spLocks noChangeArrowheads="1"/>
            </p:cNvSpPr>
            <p:nvPr/>
          </p:nvSpPr>
          <p:spPr bwMode="auto">
            <a:xfrm>
              <a:off x="3312" y="3168"/>
              <a:ext cx="56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800" b="1" i="1">
                  <a:latin typeface="Tahoma" pitchFamily="34" charset="0"/>
                </a:rPr>
                <a:t>S, I</a:t>
              </a:r>
            </a:p>
          </p:txBody>
        </p:sp>
      </p:grpSp>
      <p:sp>
        <p:nvSpPr>
          <p:cNvPr id="49160" name="Text Box 8"/>
          <p:cNvSpPr txBox="1">
            <a:spLocks noChangeArrowheads="1"/>
          </p:cNvSpPr>
          <p:nvPr/>
        </p:nvSpPr>
        <p:spPr bwMode="auto">
          <a:xfrm>
            <a:off x="5040313" y="2652713"/>
            <a:ext cx="3276600" cy="1679575"/>
          </a:xfrm>
          <a:prstGeom prst="rect">
            <a:avLst/>
          </a:prstGeom>
          <a:solidFill>
            <a:srgbClr val="FFE0C1"/>
          </a:solidFill>
          <a:ln>
            <a:noFill/>
          </a:ln>
          <a:effectLst>
            <a:outerShdw blurRad="50800" dist="38100" dir="2700000" algn="tl" rotWithShape="0">
              <a:prstClr val="black">
                <a:alpha val="40000"/>
              </a:prstClr>
            </a:outerShdw>
          </a:effectLs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600" dirty="0"/>
              <a:t>As in Chapter 3,</a:t>
            </a:r>
            <a:br>
              <a:rPr lang="en-US" sz="2600" dirty="0"/>
            </a:br>
            <a:r>
              <a:rPr lang="en-US" sz="2600" dirty="0"/>
              <a:t>national saving does not depend on the interest rate</a:t>
            </a:r>
            <a:endParaRPr lang="en-US" sz="2600" b="1" i="1" dirty="0"/>
          </a:p>
        </p:txBody>
      </p:sp>
      <p:graphicFrame>
        <p:nvGraphicFramePr>
          <p:cNvPr id="49161" name="Object 2"/>
          <p:cNvGraphicFramePr>
            <a:graphicFrameLocks noChangeAspect="1"/>
          </p:cNvGraphicFramePr>
          <p:nvPr/>
        </p:nvGraphicFramePr>
        <p:xfrm>
          <a:off x="3252788" y="1616075"/>
          <a:ext cx="3276600" cy="517525"/>
        </p:xfrm>
        <a:graphic>
          <a:graphicData uri="http://schemas.openxmlformats.org/presentationml/2006/ole">
            <mc:AlternateContent xmlns:mc="http://schemas.openxmlformats.org/markup-compatibility/2006">
              <mc:Choice xmlns:v="urn:schemas-microsoft-com:vml" Requires="v">
                <p:oleObj spid="_x0000_s4272" name="Equation" r:id="rId4" imgW="1497950" imgH="241195" progId="Equation.DSMT4">
                  <p:embed/>
                </p:oleObj>
              </mc:Choice>
              <mc:Fallback>
                <p:oleObj name="Equation" r:id="rId4" imgW="1497950" imgH="241195"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2788" y="1616075"/>
                        <a:ext cx="3276600"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 name="Group 10"/>
          <p:cNvGrpSpPr>
            <a:grpSpLocks/>
          </p:cNvGrpSpPr>
          <p:nvPr/>
        </p:nvGrpSpPr>
        <p:grpSpPr bwMode="auto">
          <a:xfrm>
            <a:off x="3176588" y="2187575"/>
            <a:ext cx="388937" cy="3832225"/>
            <a:chOff x="1680" y="999"/>
            <a:chExt cx="245" cy="2414"/>
          </a:xfrm>
        </p:grpSpPr>
        <p:sp>
          <p:nvSpPr>
            <p:cNvPr id="48135" name="Line 11"/>
            <p:cNvSpPr>
              <a:spLocks noChangeShapeType="1"/>
            </p:cNvSpPr>
            <p:nvPr/>
          </p:nvSpPr>
          <p:spPr bwMode="auto">
            <a:xfrm flipV="1">
              <a:off x="1824" y="999"/>
              <a:ext cx="0" cy="2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48136" name="Object 3"/>
            <p:cNvGraphicFramePr>
              <a:graphicFrameLocks noChangeAspect="1"/>
            </p:cNvGraphicFramePr>
            <p:nvPr/>
          </p:nvGraphicFramePr>
          <p:xfrm>
            <a:off x="1680" y="3121"/>
            <a:ext cx="245" cy="292"/>
          </p:xfrm>
          <a:graphic>
            <a:graphicData uri="http://schemas.openxmlformats.org/presentationml/2006/ole">
              <mc:AlternateContent xmlns:mc="http://schemas.openxmlformats.org/markup-compatibility/2006">
                <mc:Choice xmlns:v="urn:schemas-microsoft-com:vml" Requires="v">
                  <p:oleObj spid="_x0000_s4273" name="Equation" r:id="rId6" imgW="177569" imgH="215619" progId="Equation.DSMT4">
                    <p:embed/>
                  </p:oleObj>
                </mc:Choice>
                <mc:Fallback>
                  <p:oleObj name="Equation" r:id="rId6" imgW="177569" imgH="215619"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80" y="3121"/>
                          <a:ext cx="245" cy="2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413892650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9161"/>
                                        </p:tgtEl>
                                        <p:attrNameLst>
                                          <p:attrName>style.visibility</p:attrName>
                                        </p:attrNameLst>
                                      </p:cBhvr>
                                      <p:to>
                                        <p:strVal val="visible"/>
                                      </p:to>
                                    </p:set>
                                    <p:animEffect transition="in" filter="wipe(left)">
                                      <p:cBhvr>
                                        <p:cTn id="7" dur="500"/>
                                        <p:tgtEl>
                                          <p:spTgt spid="491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9160"/>
                                        </p:tgtEl>
                                        <p:attrNameLst>
                                          <p:attrName>style.visibility</p:attrName>
                                        </p:attrNameLst>
                                      </p:cBhvr>
                                      <p:to>
                                        <p:strVal val="visible"/>
                                      </p:to>
                                    </p:set>
                                    <p:animEffect transition="in" filter="fade">
                                      <p:cBhvr>
                                        <p:cTn id="17" dur="500"/>
                                        <p:tgtEl>
                                          <p:spTgt spid="49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0"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5"/>
          <p:cNvSpPr>
            <a:spLocks noGrp="1" noChangeArrowheads="1"/>
          </p:cNvSpPr>
          <p:nvPr>
            <p:ph type="title"/>
          </p:nvPr>
        </p:nvSpPr>
        <p:spPr>
          <a:xfrm>
            <a:off x="511175" y="250825"/>
            <a:ext cx="8245475" cy="939800"/>
          </a:xfrm>
        </p:spPr>
        <p:txBody>
          <a:bodyPr/>
          <a:lstStyle/>
          <a:p>
            <a:r>
              <a:rPr lang="en-US" smtClean="0"/>
              <a:t>Assumptions about capital flows</a:t>
            </a:r>
          </a:p>
        </p:txBody>
      </p:sp>
      <p:sp>
        <p:nvSpPr>
          <p:cNvPr id="51206" name="Rectangle 6"/>
          <p:cNvSpPr>
            <a:spLocks noGrp="1" noChangeArrowheads="1"/>
          </p:cNvSpPr>
          <p:nvPr>
            <p:ph type="body" idx="1"/>
          </p:nvPr>
        </p:nvSpPr>
        <p:spPr>
          <a:xfrm>
            <a:off x="490538" y="1393825"/>
            <a:ext cx="8229600" cy="4676775"/>
          </a:xfrm>
        </p:spPr>
        <p:txBody>
          <a:bodyPr/>
          <a:lstStyle/>
          <a:p>
            <a:pPr marL="400050" indent="-400050">
              <a:spcBef>
                <a:spcPct val="30000"/>
              </a:spcBef>
              <a:buSzTx/>
              <a:buFont typeface="Wingdings" pitchFamily="2" charset="2"/>
              <a:buNone/>
            </a:pPr>
            <a:r>
              <a:rPr lang="en-US" sz="2600" b="1" dirty="0" smtClean="0">
                <a:solidFill>
                  <a:srgbClr val="008080"/>
                </a:solidFill>
              </a:rPr>
              <a:t>a.	</a:t>
            </a:r>
            <a:r>
              <a:rPr lang="en-US" dirty="0" smtClean="0"/>
              <a:t>domestic &amp; foreign bonds are perfect substitutes (same risk, maturity, </a:t>
            </a:r>
            <a:r>
              <a:rPr lang="en-US" i="1" dirty="0" smtClean="0"/>
              <a:t>etc</a:t>
            </a:r>
            <a:r>
              <a:rPr lang="en-US" dirty="0" smtClean="0"/>
              <a:t>.)</a:t>
            </a:r>
          </a:p>
          <a:p>
            <a:pPr marL="400050" indent="-400050">
              <a:spcBef>
                <a:spcPct val="30000"/>
              </a:spcBef>
              <a:buSzTx/>
              <a:buFont typeface="Wingdings" pitchFamily="2" charset="2"/>
              <a:buNone/>
            </a:pPr>
            <a:r>
              <a:rPr lang="en-US" sz="2600" b="1" dirty="0" smtClean="0">
                <a:solidFill>
                  <a:srgbClr val="008080"/>
                </a:solidFill>
              </a:rPr>
              <a:t>b.	</a:t>
            </a:r>
            <a:r>
              <a:rPr lang="en-US" b="1" dirty="0" smtClean="0">
                <a:solidFill>
                  <a:srgbClr val="CC0000"/>
                </a:solidFill>
              </a:rPr>
              <a:t>perfect capital mobility</a:t>
            </a:r>
            <a:r>
              <a:rPr lang="en-US" dirty="0" smtClean="0"/>
              <a:t>:</a:t>
            </a:r>
            <a:br>
              <a:rPr lang="en-US" dirty="0" smtClean="0"/>
            </a:br>
            <a:r>
              <a:rPr lang="en-US" dirty="0" smtClean="0"/>
              <a:t>no restrictions on international trade in assets</a:t>
            </a:r>
          </a:p>
          <a:p>
            <a:pPr marL="400050" indent="-400050">
              <a:spcBef>
                <a:spcPct val="30000"/>
              </a:spcBef>
              <a:buSzTx/>
              <a:buFont typeface="Wingdings" pitchFamily="2" charset="2"/>
              <a:buNone/>
            </a:pPr>
            <a:r>
              <a:rPr lang="en-US" sz="2600" b="1" dirty="0" smtClean="0">
                <a:solidFill>
                  <a:srgbClr val="008080"/>
                </a:solidFill>
              </a:rPr>
              <a:t>c.	</a:t>
            </a:r>
            <a:r>
              <a:rPr lang="en-US" dirty="0" smtClean="0"/>
              <a:t>economy is </a:t>
            </a:r>
            <a:r>
              <a:rPr lang="en-US" b="1" dirty="0" smtClean="0">
                <a:solidFill>
                  <a:srgbClr val="CC0000"/>
                </a:solidFill>
              </a:rPr>
              <a:t>small</a:t>
            </a:r>
            <a:r>
              <a:rPr lang="en-US" dirty="0" smtClean="0"/>
              <a:t>:</a:t>
            </a:r>
            <a:br>
              <a:rPr lang="en-US" dirty="0" smtClean="0"/>
            </a:br>
            <a:r>
              <a:rPr lang="en-US" dirty="0" smtClean="0"/>
              <a:t>cannot affect the world interest rate, denoted </a:t>
            </a:r>
            <a:r>
              <a:rPr lang="en-US" b="1" i="1" dirty="0" smtClean="0"/>
              <a:t>r</a:t>
            </a:r>
            <a:r>
              <a:rPr lang="en-US" i="1" dirty="0" smtClean="0"/>
              <a:t>*</a:t>
            </a:r>
          </a:p>
        </p:txBody>
      </p:sp>
      <p:sp>
        <p:nvSpPr>
          <p:cNvPr id="51204" name="Text Box 4"/>
          <p:cNvSpPr txBox="1">
            <a:spLocks noChangeArrowheads="1"/>
          </p:cNvSpPr>
          <p:nvPr/>
        </p:nvSpPr>
        <p:spPr bwMode="auto">
          <a:xfrm>
            <a:off x="2097088" y="4806950"/>
            <a:ext cx="5410200" cy="1298575"/>
          </a:xfrm>
          <a:prstGeom prst="rect">
            <a:avLst/>
          </a:prstGeom>
          <a:solidFill>
            <a:srgbClr val="CCFFCC"/>
          </a:solidFill>
          <a:ln w="3175">
            <a:solidFill>
              <a:schemeClr val="bg2"/>
            </a:solidFill>
            <a:miter lim="800000"/>
            <a:headEnd/>
            <a:tailEnd/>
          </a:ln>
          <a:effectLst>
            <a:outerShdw blurRad="50800" dist="38100" dir="2700000" algn="tl" rotWithShape="0">
              <a:prstClr val="black">
                <a:alpha val="40000"/>
              </a:prstClr>
            </a:outerShdw>
          </a:effectLst>
        </p:spPr>
        <p:txBody>
          <a:bodyPr tIns="228600" bIns="228600" anchor="ctr" anchorCtr="1"/>
          <a:lstStyle/>
          <a:p>
            <a:pPr algn="ctr">
              <a:spcBef>
                <a:spcPct val="40000"/>
              </a:spcBef>
              <a:buClr>
                <a:srgbClr val="99FF99"/>
              </a:buClr>
              <a:buSzPct val="90000"/>
              <a:defRPr/>
            </a:pPr>
            <a:r>
              <a:rPr lang="en-US" sz="3000" dirty="0"/>
              <a:t>a &amp; b imply </a:t>
            </a:r>
            <a:r>
              <a:rPr lang="en-US" sz="3000" b="1" i="1" dirty="0"/>
              <a:t>r</a:t>
            </a:r>
            <a:r>
              <a:rPr lang="en-US" sz="3000" dirty="0"/>
              <a:t> = </a:t>
            </a:r>
            <a:r>
              <a:rPr lang="en-US" sz="3000" b="1" i="1" dirty="0"/>
              <a:t>r*</a:t>
            </a:r>
          </a:p>
          <a:p>
            <a:pPr algn="ctr">
              <a:spcBef>
                <a:spcPct val="40000"/>
              </a:spcBef>
              <a:buClr>
                <a:srgbClr val="99FF99"/>
              </a:buClr>
              <a:buSzPct val="90000"/>
              <a:defRPr/>
            </a:pPr>
            <a:r>
              <a:rPr lang="en-US" sz="3000" dirty="0"/>
              <a:t>c implies </a:t>
            </a:r>
            <a:r>
              <a:rPr lang="en-US" sz="3000" b="1" i="1" dirty="0"/>
              <a:t>r*</a:t>
            </a:r>
            <a:r>
              <a:rPr lang="en-US" sz="3000" dirty="0"/>
              <a:t> </a:t>
            </a:r>
            <a:r>
              <a:rPr lang="en-US" sz="1400" dirty="0"/>
              <a:t> </a:t>
            </a:r>
            <a:r>
              <a:rPr lang="en-US" sz="3000" dirty="0"/>
              <a:t>is exogenous</a:t>
            </a:r>
          </a:p>
        </p:txBody>
      </p:sp>
    </p:spTree>
    <p:extLst>
      <p:ext uri="{BB962C8B-B14F-4D97-AF65-F5344CB8AC3E}">
        <p14:creationId xmlns:p14="http://schemas.microsoft.com/office/powerpoint/2010/main" val="585167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206">
                                            <p:txEl>
                                              <p:pRg st="0" end="0"/>
                                            </p:txEl>
                                          </p:spTgt>
                                        </p:tgtEl>
                                        <p:attrNameLst>
                                          <p:attrName>style.visibility</p:attrName>
                                        </p:attrNameLst>
                                      </p:cBhvr>
                                      <p:to>
                                        <p:strVal val="visible"/>
                                      </p:to>
                                    </p:set>
                                    <p:animEffect transition="in" filter="wipe(left)">
                                      <p:cBhvr>
                                        <p:cTn id="7" dur="500"/>
                                        <p:tgtEl>
                                          <p:spTgt spid="5120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1206">
                                            <p:txEl>
                                              <p:pRg st="1" end="1"/>
                                            </p:txEl>
                                          </p:spTgt>
                                        </p:tgtEl>
                                        <p:attrNameLst>
                                          <p:attrName>style.visibility</p:attrName>
                                        </p:attrNameLst>
                                      </p:cBhvr>
                                      <p:to>
                                        <p:strVal val="visible"/>
                                      </p:to>
                                    </p:set>
                                    <p:animEffect transition="in" filter="wipe(left)">
                                      <p:cBhvr>
                                        <p:cTn id="12" dur="500"/>
                                        <p:tgtEl>
                                          <p:spTgt spid="5120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1206">
                                            <p:txEl>
                                              <p:pRg st="2" end="2"/>
                                            </p:txEl>
                                          </p:spTgt>
                                        </p:tgtEl>
                                        <p:attrNameLst>
                                          <p:attrName>style.visibility</p:attrName>
                                        </p:attrNameLst>
                                      </p:cBhvr>
                                      <p:to>
                                        <p:strVal val="visible"/>
                                      </p:to>
                                    </p:set>
                                    <p:animEffect transition="in" filter="wipe(left)">
                                      <p:cBhvr>
                                        <p:cTn id="17" dur="500"/>
                                        <p:tgtEl>
                                          <p:spTgt spid="5120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04">
                                            <p:bg/>
                                          </p:spTgt>
                                        </p:tgtEl>
                                        <p:attrNameLst>
                                          <p:attrName>style.visibility</p:attrName>
                                        </p:attrNameLst>
                                      </p:cBhvr>
                                      <p:to>
                                        <p:strVal val="visible"/>
                                      </p:to>
                                    </p:set>
                                    <p:animEffect transition="in" filter="fade">
                                      <p:cBhvr>
                                        <p:cTn id="22" dur="500"/>
                                        <p:tgtEl>
                                          <p:spTgt spid="51204">
                                            <p:bg/>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1204">
                                            <p:txEl>
                                              <p:pRg st="0" end="0"/>
                                            </p:txEl>
                                          </p:spTgt>
                                        </p:tgtEl>
                                        <p:attrNameLst>
                                          <p:attrName>style.visibility</p:attrName>
                                        </p:attrNameLst>
                                      </p:cBhvr>
                                      <p:to>
                                        <p:strVal val="visible"/>
                                      </p:to>
                                    </p:set>
                                    <p:animEffect transition="in" filter="fade">
                                      <p:cBhvr>
                                        <p:cTn id="25" dur="500"/>
                                        <p:tgtEl>
                                          <p:spTgt spid="51204">
                                            <p:txEl>
                                              <p:pRg st="0" end="0"/>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1204">
                                            <p:txEl>
                                              <p:pRg st="1" end="1"/>
                                            </p:txEl>
                                          </p:spTgt>
                                        </p:tgtEl>
                                        <p:attrNameLst>
                                          <p:attrName>style.visibility</p:attrName>
                                        </p:attrNameLst>
                                      </p:cBhvr>
                                      <p:to>
                                        <p:strVal val="visible"/>
                                      </p:to>
                                    </p:set>
                                    <p:animEffect transition="in" filter="fade">
                                      <p:cBhvr>
                                        <p:cTn id="30" dur="500"/>
                                        <p:tgtEl>
                                          <p:spTgt spid="5120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6" grpId="0" build="p" autoUpdateAnimBg="0"/>
      <p:bldP spid="51204" grpId="0" uiExpand="1" build="p"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793750" y="449263"/>
            <a:ext cx="7531100" cy="869950"/>
          </a:xfrm>
        </p:spPr>
        <p:txBody>
          <a:bodyPr/>
          <a:lstStyle/>
          <a:p>
            <a:r>
              <a:rPr lang="en-US" sz="3200" smtClean="0"/>
              <a:t>Investment:  </a:t>
            </a:r>
            <a:br>
              <a:rPr lang="en-US" sz="3200" smtClean="0"/>
            </a:br>
            <a:r>
              <a:rPr lang="en-US" sz="3200" smtClean="0"/>
              <a:t>The demand for loanable funds</a:t>
            </a:r>
          </a:p>
        </p:txBody>
      </p:sp>
      <p:sp>
        <p:nvSpPr>
          <p:cNvPr id="53251" name="Text Box 3"/>
          <p:cNvSpPr txBox="1">
            <a:spLocks noChangeArrowheads="1"/>
          </p:cNvSpPr>
          <p:nvPr/>
        </p:nvSpPr>
        <p:spPr bwMode="auto">
          <a:xfrm>
            <a:off x="2981325" y="1593850"/>
            <a:ext cx="44196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600"/>
              <a:t>Investment is still a </a:t>
            </a:r>
            <a:br>
              <a:rPr lang="en-US" sz="2600"/>
            </a:br>
            <a:r>
              <a:rPr lang="en-US" sz="2600"/>
              <a:t>  downward-sloping function</a:t>
            </a:r>
            <a:br>
              <a:rPr lang="en-US" sz="2600"/>
            </a:br>
            <a:r>
              <a:rPr lang="en-US" sz="2600"/>
              <a:t>     of the interest rate,</a:t>
            </a:r>
            <a:endParaRPr lang="en-US" sz="2600" b="1" i="1"/>
          </a:p>
        </p:txBody>
      </p:sp>
      <p:sp>
        <p:nvSpPr>
          <p:cNvPr id="53252" name="Text Box 4"/>
          <p:cNvSpPr txBox="1">
            <a:spLocks noChangeArrowheads="1"/>
          </p:cNvSpPr>
          <p:nvPr/>
        </p:nvSpPr>
        <p:spPr bwMode="auto">
          <a:xfrm>
            <a:off x="914400" y="3565525"/>
            <a:ext cx="6096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kumimoji="1" lang="en-US" sz="2500" b="1" i="1">
                <a:solidFill>
                  <a:srgbClr val="FF0000"/>
                </a:solidFill>
                <a:latin typeface="Tahoma" pitchFamily="34" charset="0"/>
              </a:rPr>
              <a:t>r</a:t>
            </a:r>
            <a:r>
              <a:rPr kumimoji="1" lang="en-US" sz="1100" b="1" i="1">
                <a:solidFill>
                  <a:srgbClr val="FF0000"/>
                </a:solidFill>
                <a:latin typeface="Tahoma" pitchFamily="34" charset="0"/>
              </a:rPr>
              <a:t> </a:t>
            </a:r>
            <a:r>
              <a:rPr kumimoji="1" lang="en-US" sz="2500">
                <a:solidFill>
                  <a:srgbClr val="FF0000"/>
                </a:solidFill>
                <a:latin typeface="Tahoma" pitchFamily="34" charset="0"/>
              </a:rPr>
              <a:t>*</a:t>
            </a:r>
          </a:p>
        </p:txBody>
      </p:sp>
      <p:sp>
        <p:nvSpPr>
          <p:cNvPr id="53253" name="Text Box 5"/>
          <p:cNvSpPr txBox="1">
            <a:spLocks noChangeArrowheads="1"/>
          </p:cNvSpPr>
          <p:nvPr/>
        </p:nvSpPr>
        <p:spPr bwMode="auto">
          <a:xfrm>
            <a:off x="4079875" y="2871788"/>
            <a:ext cx="38100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600"/>
              <a:t>but the exogenous </a:t>
            </a:r>
            <a:br>
              <a:rPr lang="en-US" sz="2600"/>
            </a:br>
            <a:r>
              <a:rPr lang="en-US" sz="2600"/>
              <a:t>   world interest rate…</a:t>
            </a:r>
            <a:endParaRPr lang="en-US" sz="2600" b="1" i="1"/>
          </a:p>
        </p:txBody>
      </p:sp>
      <p:sp>
        <p:nvSpPr>
          <p:cNvPr id="53254" name="Text Box 6"/>
          <p:cNvSpPr txBox="1">
            <a:spLocks noChangeArrowheads="1"/>
          </p:cNvSpPr>
          <p:nvPr/>
        </p:nvSpPr>
        <p:spPr bwMode="auto">
          <a:xfrm>
            <a:off x="5265738" y="3748088"/>
            <a:ext cx="29718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600"/>
              <a:t>…determines the</a:t>
            </a:r>
            <a:br>
              <a:rPr lang="en-US" sz="2600"/>
            </a:br>
            <a:r>
              <a:rPr lang="en-US" sz="2600"/>
              <a:t>   country’s level of</a:t>
            </a:r>
            <a:br>
              <a:rPr lang="en-US" sz="2600"/>
            </a:br>
            <a:r>
              <a:rPr lang="en-US" sz="2600"/>
              <a:t>       investment.</a:t>
            </a:r>
            <a:endParaRPr lang="en-US" sz="2600" b="1" i="1"/>
          </a:p>
        </p:txBody>
      </p:sp>
      <p:sp>
        <p:nvSpPr>
          <p:cNvPr id="53255" name="Text Box 7"/>
          <p:cNvSpPr txBox="1">
            <a:spLocks noChangeArrowheads="1"/>
          </p:cNvSpPr>
          <p:nvPr/>
        </p:nvSpPr>
        <p:spPr bwMode="auto">
          <a:xfrm>
            <a:off x="3048000" y="5562600"/>
            <a:ext cx="9144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9144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kumimoji="1" lang="en-US" sz="2500" b="1" i="1">
                <a:latin typeface="Tahoma" pitchFamily="34" charset="0"/>
              </a:rPr>
              <a:t>I</a:t>
            </a:r>
            <a:r>
              <a:rPr kumimoji="1" lang="en-US" sz="1200" b="1" i="1">
                <a:latin typeface="Tahoma" pitchFamily="34" charset="0"/>
              </a:rPr>
              <a:t> </a:t>
            </a:r>
            <a:r>
              <a:rPr kumimoji="1" lang="en-US" sz="2500">
                <a:latin typeface="Tahoma" pitchFamily="34" charset="0"/>
              </a:rPr>
              <a:t>(</a:t>
            </a:r>
            <a:r>
              <a:rPr kumimoji="1" lang="en-US" sz="2500" b="1" i="1">
                <a:solidFill>
                  <a:srgbClr val="FF0000"/>
                </a:solidFill>
                <a:latin typeface="Tahoma" pitchFamily="34" charset="0"/>
              </a:rPr>
              <a:t>r*</a:t>
            </a:r>
            <a:r>
              <a:rPr kumimoji="1" lang="en-US" sz="1200" b="1" i="1">
                <a:solidFill>
                  <a:srgbClr val="FF0000"/>
                </a:solidFill>
                <a:latin typeface="Tahoma" pitchFamily="34" charset="0"/>
              </a:rPr>
              <a:t> </a:t>
            </a:r>
            <a:r>
              <a:rPr kumimoji="1" lang="en-US" sz="2500">
                <a:latin typeface="Tahoma" pitchFamily="34" charset="0"/>
              </a:rPr>
              <a:t>)</a:t>
            </a:r>
          </a:p>
        </p:txBody>
      </p:sp>
      <p:grpSp>
        <p:nvGrpSpPr>
          <p:cNvPr id="50184" name="Group 8"/>
          <p:cNvGrpSpPr>
            <a:grpSpLocks/>
          </p:cNvGrpSpPr>
          <p:nvPr/>
        </p:nvGrpSpPr>
        <p:grpSpPr bwMode="auto">
          <a:xfrm>
            <a:off x="1066800" y="1524000"/>
            <a:ext cx="5334000" cy="4481513"/>
            <a:chOff x="336" y="672"/>
            <a:chExt cx="3537" cy="2823"/>
          </a:xfrm>
        </p:grpSpPr>
        <p:sp>
          <p:nvSpPr>
            <p:cNvPr id="50191" name="Line 9"/>
            <p:cNvSpPr>
              <a:spLocks noChangeShapeType="1"/>
            </p:cNvSpPr>
            <p:nvPr/>
          </p:nvSpPr>
          <p:spPr bwMode="auto">
            <a:xfrm>
              <a:off x="563" y="855"/>
              <a:ext cx="0" cy="23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92" name="Line 10"/>
            <p:cNvSpPr>
              <a:spLocks noChangeShapeType="1"/>
            </p:cNvSpPr>
            <p:nvPr/>
          </p:nvSpPr>
          <p:spPr bwMode="auto">
            <a:xfrm>
              <a:off x="563" y="3207"/>
              <a:ext cx="31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93" name="Text Box 11"/>
            <p:cNvSpPr txBox="1">
              <a:spLocks noChangeArrowheads="1"/>
            </p:cNvSpPr>
            <p:nvPr/>
          </p:nvSpPr>
          <p:spPr bwMode="auto">
            <a:xfrm>
              <a:off x="336" y="672"/>
              <a:ext cx="27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800" b="1" i="1">
                  <a:latin typeface="Tahoma" pitchFamily="34" charset="0"/>
                </a:rPr>
                <a:t>r</a:t>
              </a:r>
            </a:p>
          </p:txBody>
        </p:sp>
        <p:sp>
          <p:nvSpPr>
            <p:cNvPr id="50194" name="Text Box 12"/>
            <p:cNvSpPr txBox="1">
              <a:spLocks noChangeArrowheads="1"/>
            </p:cNvSpPr>
            <p:nvPr/>
          </p:nvSpPr>
          <p:spPr bwMode="auto">
            <a:xfrm>
              <a:off x="3312" y="3168"/>
              <a:ext cx="56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800" b="1" i="1">
                  <a:latin typeface="Tahoma" pitchFamily="34" charset="0"/>
                </a:rPr>
                <a:t>S, I</a:t>
              </a:r>
            </a:p>
          </p:txBody>
        </p:sp>
      </p:grpSp>
      <p:grpSp>
        <p:nvGrpSpPr>
          <p:cNvPr id="3" name="Group 13"/>
          <p:cNvGrpSpPr>
            <a:grpSpLocks/>
          </p:cNvGrpSpPr>
          <p:nvPr/>
        </p:nvGrpSpPr>
        <p:grpSpPr bwMode="auto">
          <a:xfrm>
            <a:off x="1752600" y="2514600"/>
            <a:ext cx="3657600" cy="2759075"/>
            <a:chOff x="1104" y="1584"/>
            <a:chExt cx="2304" cy="1738"/>
          </a:xfrm>
        </p:grpSpPr>
        <p:sp>
          <p:nvSpPr>
            <p:cNvPr id="50189" name="Line 14"/>
            <p:cNvSpPr>
              <a:spLocks noChangeShapeType="1"/>
            </p:cNvSpPr>
            <p:nvPr/>
          </p:nvSpPr>
          <p:spPr bwMode="auto">
            <a:xfrm>
              <a:off x="1104" y="1584"/>
              <a:ext cx="1872" cy="1536"/>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90" name="Text Box 15"/>
            <p:cNvSpPr txBox="1">
              <a:spLocks noChangeArrowheads="1"/>
            </p:cNvSpPr>
            <p:nvPr/>
          </p:nvSpPr>
          <p:spPr bwMode="auto">
            <a:xfrm>
              <a:off x="2976" y="3024"/>
              <a:ext cx="432"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9144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kumimoji="1" lang="en-US" sz="2500" b="1" i="1">
                  <a:latin typeface="Tahoma" pitchFamily="34" charset="0"/>
                </a:rPr>
                <a:t>I</a:t>
              </a:r>
              <a:r>
                <a:rPr kumimoji="1" lang="en-US" sz="1200" b="1" i="1">
                  <a:latin typeface="Tahoma" pitchFamily="34" charset="0"/>
                </a:rPr>
                <a:t> </a:t>
              </a:r>
              <a:r>
                <a:rPr kumimoji="1" lang="en-US" sz="2500">
                  <a:latin typeface="Tahoma" pitchFamily="34" charset="0"/>
                </a:rPr>
                <a:t>(</a:t>
              </a:r>
              <a:r>
                <a:rPr kumimoji="1" lang="en-US" sz="2500" b="1" i="1">
                  <a:latin typeface="Tahoma" pitchFamily="34" charset="0"/>
                </a:rPr>
                <a:t>r</a:t>
              </a:r>
              <a:r>
                <a:rPr kumimoji="1" lang="en-US" sz="1200" b="1" i="1">
                  <a:latin typeface="Tahoma" pitchFamily="34" charset="0"/>
                </a:rPr>
                <a:t> </a:t>
              </a:r>
              <a:r>
                <a:rPr kumimoji="1" lang="en-US" sz="2500">
                  <a:latin typeface="Tahoma" pitchFamily="34" charset="0"/>
                </a:rPr>
                <a:t>)</a:t>
              </a:r>
            </a:p>
          </p:txBody>
        </p:sp>
      </p:grpSp>
      <p:grpSp>
        <p:nvGrpSpPr>
          <p:cNvPr id="4" name="Group 16"/>
          <p:cNvGrpSpPr>
            <a:grpSpLocks/>
          </p:cNvGrpSpPr>
          <p:nvPr/>
        </p:nvGrpSpPr>
        <p:grpSpPr bwMode="auto">
          <a:xfrm>
            <a:off x="1412875" y="3859213"/>
            <a:ext cx="1981200" cy="1689100"/>
            <a:chOff x="890" y="2431"/>
            <a:chExt cx="1248" cy="1064"/>
          </a:xfrm>
        </p:grpSpPr>
        <p:sp>
          <p:nvSpPr>
            <p:cNvPr id="50187" name="Line 17"/>
            <p:cNvSpPr>
              <a:spLocks noChangeShapeType="1"/>
            </p:cNvSpPr>
            <p:nvPr/>
          </p:nvSpPr>
          <p:spPr bwMode="auto">
            <a:xfrm>
              <a:off x="890" y="2431"/>
              <a:ext cx="124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0188" name="Line 18"/>
            <p:cNvSpPr>
              <a:spLocks noChangeShapeType="1"/>
            </p:cNvSpPr>
            <p:nvPr/>
          </p:nvSpPr>
          <p:spPr bwMode="auto">
            <a:xfrm>
              <a:off x="2137" y="2439"/>
              <a:ext cx="0" cy="105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34038829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3251"/>
                                        </p:tgtEl>
                                        <p:attrNameLst>
                                          <p:attrName>style.visibility</p:attrName>
                                        </p:attrNameLst>
                                      </p:cBhvr>
                                      <p:to>
                                        <p:strVal val="visible"/>
                                      </p:to>
                                    </p:set>
                                    <p:animEffect transition="in" filter="wipe(left)">
                                      <p:cBhvr>
                                        <p:cTn id="7" dur="500"/>
                                        <p:tgtEl>
                                          <p:spTgt spid="53251"/>
                                        </p:tgtEl>
                                      </p:cBhvr>
                                    </p:animEffect>
                                  </p:childTnLst>
                                </p:cTn>
                              </p:par>
                              <p:par>
                                <p:cTn id="8" presetID="18" presetClass="entr" presetSubtype="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strips(downRight)">
                                      <p:cBhvr>
                                        <p:cTn id="10" dur="500"/>
                                        <p:tgtEl>
                                          <p:spTgt spid="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3253"/>
                                        </p:tgtEl>
                                        <p:attrNameLst>
                                          <p:attrName>style.visibility</p:attrName>
                                        </p:attrNameLst>
                                      </p:cBhvr>
                                      <p:to>
                                        <p:strVal val="visible"/>
                                      </p:to>
                                    </p:set>
                                    <p:animEffect transition="in" filter="wipe(left)">
                                      <p:cBhvr>
                                        <p:cTn id="15" dur="500"/>
                                        <p:tgtEl>
                                          <p:spTgt spid="5325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3252"/>
                                        </p:tgtEl>
                                        <p:attrNameLst>
                                          <p:attrName>style.visibility</p:attrName>
                                        </p:attrNameLst>
                                      </p:cBhvr>
                                      <p:to>
                                        <p:strVal val="visible"/>
                                      </p:to>
                                    </p:set>
                                    <p:animEffect transition="in" filter="fade">
                                      <p:cBhvr>
                                        <p:cTn id="18" dur="500"/>
                                        <p:tgtEl>
                                          <p:spTgt spid="5325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3254"/>
                                        </p:tgtEl>
                                        <p:attrNameLst>
                                          <p:attrName>style.visibility</p:attrName>
                                        </p:attrNameLst>
                                      </p:cBhvr>
                                      <p:to>
                                        <p:strVal val="visible"/>
                                      </p:to>
                                    </p:set>
                                    <p:animEffect transition="in" filter="wipe(left)">
                                      <p:cBhvr>
                                        <p:cTn id="23" dur="500"/>
                                        <p:tgtEl>
                                          <p:spTgt spid="53254"/>
                                        </p:tgtEl>
                                      </p:cBhvr>
                                    </p:animEffect>
                                  </p:childTnLst>
                                </p:cTn>
                              </p:par>
                            </p:childTnLst>
                          </p:cTn>
                        </p:par>
                        <p:par>
                          <p:cTn id="24" fill="hold" nodeType="afterGroup">
                            <p:stCondLst>
                              <p:cond delay="500"/>
                            </p:stCondLst>
                            <p:childTnLst>
                              <p:par>
                                <p:cTn id="25" presetID="18" presetClass="entr" presetSubtype="6"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strips(downRight)">
                                      <p:cBhvr>
                                        <p:cTn id="27" dur="500"/>
                                        <p:tgtEl>
                                          <p:spTgt spid="4"/>
                                        </p:tgtEl>
                                      </p:cBhvr>
                                    </p:animEffect>
                                  </p:childTnLst>
                                </p:cTn>
                              </p:par>
                            </p:childTnLst>
                          </p:cTn>
                        </p:par>
                        <p:par>
                          <p:cTn id="28" fill="hold" nodeType="afterGroup">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53255"/>
                                        </p:tgtEl>
                                        <p:attrNameLst>
                                          <p:attrName>style.visibility</p:attrName>
                                        </p:attrNameLst>
                                      </p:cBhvr>
                                      <p:to>
                                        <p:strVal val="visible"/>
                                      </p:to>
                                    </p:set>
                                    <p:animEffect transition="in" filter="fade">
                                      <p:cBhvr>
                                        <p:cTn id="31" dur="500"/>
                                        <p:tgtEl>
                                          <p:spTgt spid="53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autoUpdateAnimBg="0"/>
      <p:bldP spid="53252" grpId="0" autoUpdateAnimBg="0"/>
      <p:bldP spid="53253" grpId="0" autoUpdateAnimBg="0"/>
      <p:bldP spid="53254" grpId="0" autoUpdateAnimBg="0"/>
      <p:bldP spid="53255"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9"/>
          <p:cNvSpPr>
            <a:spLocks noGrp="1" noChangeArrowheads="1"/>
          </p:cNvSpPr>
          <p:nvPr>
            <p:ph type="title"/>
          </p:nvPr>
        </p:nvSpPr>
        <p:spPr>
          <a:xfrm>
            <a:off x="719138" y="236538"/>
            <a:ext cx="7993062" cy="939800"/>
          </a:xfrm>
        </p:spPr>
        <p:txBody>
          <a:bodyPr/>
          <a:lstStyle/>
          <a:p>
            <a:r>
              <a:rPr lang="en-US" sz="3200" i="1" smtClean="0"/>
              <a:t>If the economy were closed…</a:t>
            </a:r>
          </a:p>
        </p:txBody>
      </p:sp>
      <p:grpSp>
        <p:nvGrpSpPr>
          <p:cNvPr id="51203" name="Group 3"/>
          <p:cNvGrpSpPr>
            <a:grpSpLocks/>
          </p:cNvGrpSpPr>
          <p:nvPr/>
        </p:nvGrpSpPr>
        <p:grpSpPr bwMode="auto">
          <a:xfrm>
            <a:off x="3148013" y="1192213"/>
            <a:ext cx="5614987" cy="4481512"/>
            <a:chOff x="336" y="672"/>
            <a:chExt cx="3537" cy="2823"/>
          </a:xfrm>
        </p:grpSpPr>
        <p:sp>
          <p:nvSpPr>
            <p:cNvPr id="51215" name="Line 4"/>
            <p:cNvSpPr>
              <a:spLocks noChangeShapeType="1"/>
            </p:cNvSpPr>
            <p:nvPr/>
          </p:nvSpPr>
          <p:spPr bwMode="auto">
            <a:xfrm>
              <a:off x="563" y="855"/>
              <a:ext cx="0" cy="23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rIns="0"/>
            <a:lstStyle/>
            <a:p>
              <a:endParaRPr lang="en-US"/>
            </a:p>
          </p:txBody>
        </p:sp>
        <p:sp>
          <p:nvSpPr>
            <p:cNvPr id="51216" name="Line 5"/>
            <p:cNvSpPr>
              <a:spLocks noChangeShapeType="1"/>
            </p:cNvSpPr>
            <p:nvPr/>
          </p:nvSpPr>
          <p:spPr bwMode="auto">
            <a:xfrm>
              <a:off x="563" y="3207"/>
              <a:ext cx="31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rIns="0"/>
            <a:lstStyle/>
            <a:p>
              <a:endParaRPr lang="en-US"/>
            </a:p>
          </p:txBody>
        </p:sp>
        <p:sp>
          <p:nvSpPr>
            <p:cNvPr id="51217" name="Text Box 6"/>
            <p:cNvSpPr txBox="1">
              <a:spLocks noChangeArrowheads="1"/>
            </p:cNvSpPr>
            <p:nvPr/>
          </p:nvSpPr>
          <p:spPr bwMode="auto">
            <a:xfrm>
              <a:off x="336" y="672"/>
              <a:ext cx="27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800" b="1" i="1">
                  <a:latin typeface="Tahoma" pitchFamily="34" charset="0"/>
                </a:rPr>
                <a:t>r</a:t>
              </a:r>
            </a:p>
          </p:txBody>
        </p:sp>
        <p:sp>
          <p:nvSpPr>
            <p:cNvPr id="51218" name="Text Box 7"/>
            <p:cNvSpPr txBox="1">
              <a:spLocks noChangeArrowheads="1"/>
            </p:cNvSpPr>
            <p:nvPr/>
          </p:nvSpPr>
          <p:spPr bwMode="auto">
            <a:xfrm>
              <a:off x="3312" y="3168"/>
              <a:ext cx="56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800" b="1" i="1">
                  <a:latin typeface="Tahoma" pitchFamily="34" charset="0"/>
                </a:rPr>
                <a:t>S, I</a:t>
              </a:r>
            </a:p>
          </p:txBody>
        </p:sp>
      </p:grpSp>
      <p:grpSp>
        <p:nvGrpSpPr>
          <p:cNvPr id="51204" name="Group 8"/>
          <p:cNvGrpSpPr>
            <a:grpSpLocks/>
          </p:cNvGrpSpPr>
          <p:nvPr/>
        </p:nvGrpSpPr>
        <p:grpSpPr bwMode="auto">
          <a:xfrm>
            <a:off x="3986213" y="1939925"/>
            <a:ext cx="3886200" cy="2941638"/>
            <a:chOff x="912" y="1239"/>
            <a:chExt cx="2448" cy="1853"/>
          </a:xfrm>
        </p:grpSpPr>
        <p:sp>
          <p:nvSpPr>
            <p:cNvPr id="51213" name="Line 9"/>
            <p:cNvSpPr>
              <a:spLocks noChangeShapeType="1"/>
            </p:cNvSpPr>
            <p:nvPr/>
          </p:nvSpPr>
          <p:spPr bwMode="auto">
            <a:xfrm>
              <a:off x="912" y="1239"/>
              <a:ext cx="1968" cy="168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rIns="0"/>
            <a:lstStyle/>
            <a:p>
              <a:endParaRPr lang="en-US"/>
            </a:p>
          </p:txBody>
        </p:sp>
        <p:sp>
          <p:nvSpPr>
            <p:cNvPr id="51214" name="Text Box 10"/>
            <p:cNvSpPr txBox="1">
              <a:spLocks noChangeArrowheads="1"/>
            </p:cNvSpPr>
            <p:nvPr/>
          </p:nvSpPr>
          <p:spPr bwMode="auto">
            <a:xfrm>
              <a:off x="2880" y="2784"/>
              <a:ext cx="480"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600" b="1" i="1">
                  <a:latin typeface="Tahoma" pitchFamily="34" charset="0"/>
                </a:rPr>
                <a:t>I</a:t>
              </a:r>
              <a:r>
                <a:rPr lang="en-US" sz="1200" b="1" i="1">
                  <a:latin typeface="Tahoma" pitchFamily="34" charset="0"/>
                </a:rPr>
                <a:t> </a:t>
              </a:r>
              <a:r>
                <a:rPr lang="en-US" sz="2600">
                  <a:latin typeface="Tahoma" pitchFamily="34" charset="0"/>
                </a:rPr>
                <a:t>(</a:t>
              </a:r>
              <a:r>
                <a:rPr lang="en-US" sz="2600" b="1" i="1">
                  <a:latin typeface="Tahoma" pitchFamily="34" charset="0"/>
                </a:rPr>
                <a:t>r</a:t>
              </a:r>
              <a:r>
                <a:rPr lang="en-US" sz="1200" b="1" i="1">
                  <a:latin typeface="Tahoma" pitchFamily="34" charset="0"/>
                </a:rPr>
                <a:t> </a:t>
              </a:r>
              <a:r>
                <a:rPr lang="en-US" sz="2600">
                  <a:latin typeface="Tahoma" pitchFamily="34" charset="0"/>
                </a:rPr>
                <a:t>)</a:t>
              </a:r>
            </a:p>
          </p:txBody>
        </p:sp>
      </p:grpSp>
      <p:grpSp>
        <p:nvGrpSpPr>
          <p:cNvPr id="51205" name="Group 11"/>
          <p:cNvGrpSpPr>
            <a:grpSpLocks/>
          </p:cNvGrpSpPr>
          <p:nvPr/>
        </p:nvGrpSpPr>
        <p:grpSpPr bwMode="auto">
          <a:xfrm>
            <a:off x="6238875" y="1452563"/>
            <a:ext cx="390525" cy="3778250"/>
            <a:chOff x="3930" y="915"/>
            <a:chExt cx="246" cy="2380"/>
          </a:xfrm>
        </p:grpSpPr>
        <p:sp>
          <p:nvSpPr>
            <p:cNvPr id="51211" name="Line 12"/>
            <p:cNvSpPr>
              <a:spLocks noChangeShapeType="1"/>
            </p:cNvSpPr>
            <p:nvPr/>
          </p:nvSpPr>
          <p:spPr bwMode="auto">
            <a:xfrm flipV="1">
              <a:off x="4032" y="1173"/>
              <a:ext cx="0" cy="2122"/>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rIns="0"/>
            <a:lstStyle/>
            <a:p>
              <a:endParaRPr lang="en-US"/>
            </a:p>
          </p:txBody>
        </p:sp>
        <p:graphicFrame>
          <p:nvGraphicFramePr>
            <p:cNvPr id="51212" name="Object 3"/>
            <p:cNvGraphicFramePr>
              <a:graphicFrameLocks noChangeAspect="1"/>
            </p:cNvGraphicFramePr>
            <p:nvPr/>
          </p:nvGraphicFramePr>
          <p:xfrm>
            <a:off x="3930" y="915"/>
            <a:ext cx="246" cy="241"/>
          </p:xfrm>
          <a:graphic>
            <a:graphicData uri="http://schemas.openxmlformats.org/presentationml/2006/ole">
              <mc:AlternateContent xmlns:mc="http://schemas.openxmlformats.org/markup-compatibility/2006">
                <mc:Choice xmlns:v="urn:schemas-microsoft-com:vml" Requires="v">
                  <p:oleObj spid="_x0000_s5296" name="Equation" r:id="rId4" imgW="177492" imgH="177492" progId="Equation.DSMT4">
                    <p:embed/>
                  </p:oleObj>
                </mc:Choice>
                <mc:Fallback>
                  <p:oleObj name="Equation" r:id="rId4" imgW="177492" imgH="177492"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0" y="915"/>
                          <a:ext cx="246" cy="2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5" name="Group 14"/>
          <p:cNvGrpSpPr>
            <a:grpSpLocks/>
          </p:cNvGrpSpPr>
          <p:nvPr/>
        </p:nvGrpSpPr>
        <p:grpSpPr bwMode="auto">
          <a:xfrm>
            <a:off x="3071813" y="3706813"/>
            <a:ext cx="3324225" cy="488950"/>
            <a:chOff x="336" y="2352"/>
            <a:chExt cx="2094" cy="308"/>
          </a:xfrm>
        </p:grpSpPr>
        <p:sp>
          <p:nvSpPr>
            <p:cNvPr id="51209" name="Line 15"/>
            <p:cNvSpPr>
              <a:spLocks noChangeShapeType="1"/>
            </p:cNvSpPr>
            <p:nvPr/>
          </p:nvSpPr>
          <p:spPr bwMode="auto">
            <a:xfrm flipH="1">
              <a:off x="606" y="2538"/>
              <a:ext cx="1824"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1210" name="Text Box 16"/>
            <p:cNvSpPr txBox="1">
              <a:spLocks noChangeArrowheads="1"/>
            </p:cNvSpPr>
            <p:nvPr/>
          </p:nvSpPr>
          <p:spPr bwMode="auto">
            <a:xfrm>
              <a:off x="336" y="2352"/>
              <a:ext cx="291"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600" b="1" i="1">
                  <a:solidFill>
                    <a:srgbClr val="339933"/>
                  </a:solidFill>
                  <a:latin typeface="Tahoma" pitchFamily="34" charset="0"/>
                </a:rPr>
                <a:t>r</a:t>
              </a:r>
              <a:r>
                <a:rPr lang="en-US" sz="2600" b="1" i="1" baseline="-25000">
                  <a:solidFill>
                    <a:srgbClr val="339933"/>
                  </a:solidFill>
                  <a:latin typeface="Tahoma" pitchFamily="34" charset="0"/>
                </a:rPr>
                <a:t>c</a:t>
              </a:r>
              <a:endParaRPr lang="en-US" sz="2600" i="1" baseline="-25000">
                <a:solidFill>
                  <a:srgbClr val="339933"/>
                </a:solidFill>
                <a:latin typeface="Tahoma" pitchFamily="34" charset="0"/>
              </a:endParaRPr>
            </a:p>
          </p:txBody>
        </p:sp>
      </p:grpSp>
      <p:graphicFrame>
        <p:nvGraphicFramePr>
          <p:cNvPr id="55313" name="Object 2"/>
          <p:cNvGraphicFramePr>
            <a:graphicFrameLocks noChangeAspect="1"/>
          </p:cNvGraphicFramePr>
          <p:nvPr/>
        </p:nvGraphicFramePr>
        <p:xfrm>
          <a:off x="5946775" y="5237163"/>
          <a:ext cx="925513" cy="935037"/>
        </p:xfrm>
        <a:graphic>
          <a:graphicData uri="http://schemas.openxmlformats.org/presentationml/2006/ole">
            <mc:AlternateContent xmlns:mc="http://schemas.openxmlformats.org/markup-compatibility/2006">
              <mc:Choice xmlns:v="urn:schemas-microsoft-com:vml" Requires="v">
                <p:oleObj spid="_x0000_s5297" name="Equation" r:id="rId6" imgW="418918" imgH="431613" progId="Equation.DSMT4">
                  <p:embed/>
                </p:oleObj>
              </mc:Choice>
              <mc:Fallback>
                <p:oleObj name="Equation" r:id="rId6" imgW="418918" imgH="431613"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6775" y="5237163"/>
                        <a:ext cx="925513" cy="935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5314" name="Text Box 18"/>
          <p:cNvSpPr txBox="1">
            <a:spLocks noChangeArrowheads="1"/>
          </p:cNvSpPr>
          <p:nvPr/>
        </p:nvSpPr>
        <p:spPr bwMode="auto">
          <a:xfrm>
            <a:off x="444500" y="1771650"/>
            <a:ext cx="2286000" cy="2473325"/>
          </a:xfrm>
          <a:prstGeom prst="rect">
            <a:avLst/>
          </a:prstGeom>
          <a:solidFill>
            <a:srgbClr val="FFE0C1"/>
          </a:solidFill>
          <a:ln>
            <a:noFill/>
          </a:ln>
          <a:effectLst>
            <a:outerShdw blurRad="50800" dist="38100" dir="2700000" algn="tl" rotWithShape="0">
              <a:prstClr val="black">
                <a:alpha val="40000"/>
              </a:prstClr>
            </a:outerShdw>
          </a:effectLst>
          <a:extLst/>
        </p:spPr>
        <p:txBody>
          <a:bodyPr>
            <a:spAutoFit/>
          </a:bodyPr>
          <a:lstStyle>
            <a:lvl1pPr marL="282575" indent="-2825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kumimoji="1" lang="en-US" sz="2600" dirty="0"/>
              <a:t>…the interest rate would adjust to </a:t>
            </a:r>
            <a:br>
              <a:rPr kumimoji="1" lang="en-US" sz="2600" dirty="0"/>
            </a:br>
            <a:r>
              <a:rPr kumimoji="1" lang="en-US" sz="2600" dirty="0"/>
              <a:t>equate </a:t>
            </a:r>
            <a:br>
              <a:rPr kumimoji="1" lang="en-US" sz="2600" dirty="0"/>
            </a:br>
            <a:r>
              <a:rPr kumimoji="1" lang="en-US" sz="2600" dirty="0"/>
              <a:t>investment </a:t>
            </a:r>
            <a:br>
              <a:rPr kumimoji="1" lang="en-US" sz="2600" dirty="0"/>
            </a:br>
            <a:r>
              <a:rPr kumimoji="1" lang="en-US" sz="2600" dirty="0"/>
              <a:t>and saving:</a:t>
            </a:r>
          </a:p>
        </p:txBody>
      </p:sp>
    </p:spTree>
    <p:extLst>
      <p:ext uri="{BB962C8B-B14F-4D97-AF65-F5344CB8AC3E}">
        <p14:creationId xmlns:p14="http://schemas.microsoft.com/office/powerpoint/2010/main" val="272713794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314"/>
                                        </p:tgtEl>
                                        <p:attrNameLst>
                                          <p:attrName>style.visibility</p:attrName>
                                        </p:attrNameLst>
                                      </p:cBhvr>
                                      <p:to>
                                        <p:strVal val="visible"/>
                                      </p:to>
                                    </p:set>
                                    <p:animEffect transition="in" filter="fade">
                                      <p:cBhvr>
                                        <p:cTn id="7" dur="500"/>
                                        <p:tgtEl>
                                          <p:spTgt spid="553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nodeType="afterGroup">
                            <p:stCondLst>
                              <p:cond delay="500"/>
                            </p:stCondLst>
                            <p:childTnLst>
                              <p:par>
                                <p:cTn id="14" presetID="10" presetClass="entr" presetSubtype="0" fill="hold" nodeType="afterEffect">
                                  <p:stCondLst>
                                    <p:cond delay="0"/>
                                  </p:stCondLst>
                                  <p:childTnLst>
                                    <p:set>
                                      <p:cBhvr>
                                        <p:cTn id="15" dur="1" fill="hold">
                                          <p:stCondLst>
                                            <p:cond delay="0"/>
                                          </p:stCondLst>
                                        </p:cTn>
                                        <p:tgtEl>
                                          <p:spTgt spid="55313"/>
                                        </p:tgtEl>
                                        <p:attrNameLst>
                                          <p:attrName>style.visibility</p:attrName>
                                        </p:attrNameLst>
                                      </p:cBhvr>
                                      <p:to>
                                        <p:strVal val="visible"/>
                                      </p:to>
                                    </p:set>
                                    <p:animEffect transition="in" filter="fade">
                                      <p:cBhvr>
                                        <p:cTn id="16" dur="500"/>
                                        <p:tgtEl>
                                          <p:spTgt spid="553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7"/>
          <p:cNvSpPr>
            <a:spLocks noGrp="1" noChangeArrowheads="1"/>
          </p:cNvSpPr>
          <p:nvPr>
            <p:ph type="title"/>
          </p:nvPr>
        </p:nvSpPr>
        <p:spPr>
          <a:xfrm>
            <a:off x="688975" y="236538"/>
            <a:ext cx="8023225" cy="939800"/>
          </a:xfrm>
        </p:spPr>
        <p:txBody>
          <a:bodyPr/>
          <a:lstStyle/>
          <a:p>
            <a:r>
              <a:rPr lang="en-US" sz="3200" i="1" smtClean="0"/>
              <a:t>But in a small open economy…</a:t>
            </a:r>
          </a:p>
        </p:txBody>
      </p:sp>
      <p:grpSp>
        <p:nvGrpSpPr>
          <p:cNvPr id="52227" name="Group 3"/>
          <p:cNvGrpSpPr>
            <a:grpSpLocks/>
          </p:cNvGrpSpPr>
          <p:nvPr/>
        </p:nvGrpSpPr>
        <p:grpSpPr bwMode="auto">
          <a:xfrm>
            <a:off x="3148013" y="1192213"/>
            <a:ext cx="5614987" cy="4481512"/>
            <a:chOff x="336" y="672"/>
            <a:chExt cx="3537" cy="2823"/>
          </a:xfrm>
        </p:grpSpPr>
        <p:sp>
          <p:nvSpPr>
            <p:cNvPr id="52247" name="Line 4"/>
            <p:cNvSpPr>
              <a:spLocks noChangeShapeType="1"/>
            </p:cNvSpPr>
            <p:nvPr/>
          </p:nvSpPr>
          <p:spPr bwMode="auto">
            <a:xfrm>
              <a:off x="563" y="855"/>
              <a:ext cx="0" cy="23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rIns="0"/>
            <a:lstStyle/>
            <a:p>
              <a:endParaRPr lang="en-US"/>
            </a:p>
          </p:txBody>
        </p:sp>
        <p:sp>
          <p:nvSpPr>
            <p:cNvPr id="52248" name="Line 5"/>
            <p:cNvSpPr>
              <a:spLocks noChangeShapeType="1"/>
            </p:cNvSpPr>
            <p:nvPr/>
          </p:nvSpPr>
          <p:spPr bwMode="auto">
            <a:xfrm>
              <a:off x="563" y="3207"/>
              <a:ext cx="31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rIns="0"/>
            <a:lstStyle/>
            <a:p>
              <a:endParaRPr lang="en-US"/>
            </a:p>
          </p:txBody>
        </p:sp>
        <p:sp>
          <p:nvSpPr>
            <p:cNvPr id="52249" name="Text Box 6"/>
            <p:cNvSpPr txBox="1">
              <a:spLocks noChangeArrowheads="1"/>
            </p:cNvSpPr>
            <p:nvPr/>
          </p:nvSpPr>
          <p:spPr bwMode="auto">
            <a:xfrm>
              <a:off x="336" y="672"/>
              <a:ext cx="27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800" b="1" i="1">
                  <a:latin typeface="Tahoma" pitchFamily="34" charset="0"/>
                </a:rPr>
                <a:t>r</a:t>
              </a:r>
            </a:p>
          </p:txBody>
        </p:sp>
        <p:sp>
          <p:nvSpPr>
            <p:cNvPr id="52250" name="Text Box 7"/>
            <p:cNvSpPr txBox="1">
              <a:spLocks noChangeArrowheads="1"/>
            </p:cNvSpPr>
            <p:nvPr/>
          </p:nvSpPr>
          <p:spPr bwMode="auto">
            <a:xfrm>
              <a:off x="3312" y="3168"/>
              <a:ext cx="56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800" b="1" i="1">
                  <a:latin typeface="Tahoma" pitchFamily="34" charset="0"/>
                </a:rPr>
                <a:t>S, I</a:t>
              </a:r>
            </a:p>
          </p:txBody>
        </p:sp>
      </p:grpSp>
      <p:grpSp>
        <p:nvGrpSpPr>
          <p:cNvPr id="52228" name="Group 8"/>
          <p:cNvGrpSpPr>
            <a:grpSpLocks/>
          </p:cNvGrpSpPr>
          <p:nvPr/>
        </p:nvGrpSpPr>
        <p:grpSpPr bwMode="auto">
          <a:xfrm>
            <a:off x="3986213" y="1939925"/>
            <a:ext cx="3886200" cy="2941638"/>
            <a:chOff x="912" y="1239"/>
            <a:chExt cx="2448" cy="1853"/>
          </a:xfrm>
        </p:grpSpPr>
        <p:sp>
          <p:nvSpPr>
            <p:cNvPr id="52245" name="Line 9"/>
            <p:cNvSpPr>
              <a:spLocks noChangeShapeType="1"/>
            </p:cNvSpPr>
            <p:nvPr/>
          </p:nvSpPr>
          <p:spPr bwMode="auto">
            <a:xfrm>
              <a:off x="912" y="1239"/>
              <a:ext cx="1968" cy="168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rIns="0"/>
            <a:lstStyle/>
            <a:p>
              <a:endParaRPr lang="en-US"/>
            </a:p>
          </p:txBody>
        </p:sp>
        <p:sp>
          <p:nvSpPr>
            <p:cNvPr id="52246" name="Text Box 10"/>
            <p:cNvSpPr txBox="1">
              <a:spLocks noChangeArrowheads="1"/>
            </p:cNvSpPr>
            <p:nvPr/>
          </p:nvSpPr>
          <p:spPr bwMode="auto">
            <a:xfrm>
              <a:off x="2880" y="2784"/>
              <a:ext cx="480"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600" b="1" i="1">
                  <a:latin typeface="Tahoma" pitchFamily="34" charset="0"/>
                </a:rPr>
                <a:t>I</a:t>
              </a:r>
              <a:r>
                <a:rPr lang="en-US" sz="1200" b="1" i="1">
                  <a:latin typeface="Tahoma" pitchFamily="34" charset="0"/>
                </a:rPr>
                <a:t> </a:t>
              </a:r>
              <a:r>
                <a:rPr lang="en-US" sz="2600">
                  <a:latin typeface="Tahoma" pitchFamily="34" charset="0"/>
                </a:rPr>
                <a:t>(</a:t>
              </a:r>
              <a:r>
                <a:rPr lang="en-US" sz="2600" b="1" i="1">
                  <a:latin typeface="Tahoma" pitchFamily="34" charset="0"/>
                </a:rPr>
                <a:t>r</a:t>
              </a:r>
              <a:r>
                <a:rPr lang="en-US" sz="1200" b="1" i="1">
                  <a:latin typeface="Tahoma" pitchFamily="34" charset="0"/>
                </a:rPr>
                <a:t> </a:t>
              </a:r>
              <a:r>
                <a:rPr lang="en-US" sz="2600">
                  <a:latin typeface="Tahoma" pitchFamily="34" charset="0"/>
                </a:rPr>
                <a:t>)</a:t>
              </a:r>
            </a:p>
          </p:txBody>
        </p:sp>
      </p:grpSp>
      <p:grpSp>
        <p:nvGrpSpPr>
          <p:cNvPr id="52229" name="Group 11"/>
          <p:cNvGrpSpPr>
            <a:grpSpLocks/>
          </p:cNvGrpSpPr>
          <p:nvPr/>
        </p:nvGrpSpPr>
        <p:grpSpPr bwMode="auto">
          <a:xfrm>
            <a:off x="6223000" y="1489075"/>
            <a:ext cx="388938" cy="3741738"/>
            <a:chOff x="3920" y="938"/>
            <a:chExt cx="245" cy="2357"/>
          </a:xfrm>
        </p:grpSpPr>
        <p:sp>
          <p:nvSpPr>
            <p:cNvPr id="52243" name="Line 12"/>
            <p:cNvSpPr>
              <a:spLocks noChangeShapeType="1"/>
            </p:cNvSpPr>
            <p:nvPr/>
          </p:nvSpPr>
          <p:spPr bwMode="auto">
            <a:xfrm flipV="1">
              <a:off x="4032" y="1173"/>
              <a:ext cx="0" cy="2122"/>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rIns="0"/>
            <a:lstStyle/>
            <a:p>
              <a:endParaRPr lang="en-US"/>
            </a:p>
          </p:txBody>
        </p:sp>
        <p:graphicFrame>
          <p:nvGraphicFramePr>
            <p:cNvPr id="52244" name="Object 2"/>
            <p:cNvGraphicFramePr>
              <a:graphicFrameLocks noChangeAspect="1"/>
            </p:cNvGraphicFramePr>
            <p:nvPr/>
          </p:nvGraphicFramePr>
          <p:xfrm>
            <a:off x="3920" y="938"/>
            <a:ext cx="245" cy="241"/>
          </p:xfrm>
          <a:graphic>
            <a:graphicData uri="http://schemas.openxmlformats.org/presentationml/2006/ole">
              <mc:AlternateContent xmlns:mc="http://schemas.openxmlformats.org/markup-compatibility/2006">
                <mc:Choice xmlns:v="urn:schemas-microsoft-com:vml" Requires="v">
                  <p:oleObj spid="_x0000_s6234" name="Equation" r:id="rId4" imgW="177492" imgH="177492" progId="Equation.DSMT4">
                    <p:embed/>
                  </p:oleObj>
                </mc:Choice>
                <mc:Fallback>
                  <p:oleObj name="Equation" r:id="rId4" imgW="177492" imgH="177492"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0" y="938"/>
                          <a:ext cx="245" cy="2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52230" name="Group 14"/>
          <p:cNvGrpSpPr>
            <a:grpSpLocks/>
          </p:cNvGrpSpPr>
          <p:nvPr/>
        </p:nvGrpSpPr>
        <p:grpSpPr bwMode="auto">
          <a:xfrm>
            <a:off x="3071813" y="3706813"/>
            <a:ext cx="3324225" cy="488950"/>
            <a:chOff x="1824" y="2335"/>
            <a:chExt cx="2094" cy="308"/>
          </a:xfrm>
        </p:grpSpPr>
        <p:sp>
          <p:nvSpPr>
            <p:cNvPr id="52241" name="Line 15"/>
            <p:cNvSpPr>
              <a:spLocks noChangeShapeType="1"/>
            </p:cNvSpPr>
            <p:nvPr/>
          </p:nvSpPr>
          <p:spPr bwMode="auto">
            <a:xfrm flipH="1">
              <a:off x="2094" y="2521"/>
              <a:ext cx="1824" cy="0"/>
            </a:xfrm>
            <a:prstGeom prst="line">
              <a:avLst/>
            </a:prstGeom>
            <a:noFill/>
            <a:ln w="12700">
              <a:solidFill>
                <a:srgbClr val="B2B2B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2242" name="Text Box 16"/>
            <p:cNvSpPr txBox="1">
              <a:spLocks noChangeArrowheads="1"/>
            </p:cNvSpPr>
            <p:nvPr/>
          </p:nvSpPr>
          <p:spPr bwMode="auto">
            <a:xfrm>
              <a:off x="1824" y="2335"/>
              <a:ext cx="291"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600" b="1" i="1">
                  <a:solidFill>
                    <a:srgbClr val="B2B2B2"/>
                  </a:solidFill>
                  <a:latin typeface="Tahoma" pitchFamily="34" charset="0"/>
                </a:rPr>
                <a:t>r</a:t>
              </a:r>
              <a:r>
                <a:rPr lang="en-US" sz="2600" b="1" i="1" baseline="-25000">
                  <a:solidFill>
                    <a:srgbClr val="B2B2B2"/>
                  </a:solidFill>
                  <a:latin typeface="Tahoma" pitchFamily="34" charset="0"/>
                </a:rPr>
                <a:t>c</a:t>
              </a:r>
              <a:endParaRPr lang="en-US" sz="2600" i="1" baseline="-25000">
                <a:solidFill>
                  <a:srgbClr val="B2B2B2"/>
                </a:solidFill>
                <a:latin typeface="Tahoma" pitchFamily="34" charset="0"/>
              </a:endParaRPr>
            </a:p>
          </p:txBody>
        </p:sp>
      </p:grpSp>
      <p:grpSp>
        <p:nvGrpSpPr>
          <p:cNvPr id="6" name="Group 17"/>
          <p:cNvGrpSpPr>
            <a:grpSpLocks/>
          </p:cNvGrpSpPr>
          <p:nvPr/>
        </p:nvGrpSpPr>
        <p:grpSpPr bwMode="auto">
          <a:xfrm>
            <a:off x="2919413" y="2971800"/>
            <a:ext cx="2895600" cy="2698750"/>
            <a:chOff x="1839" y="1872"/>
            <a:chExt cx="1824" cy="1700"/>
          </a:xfrm>
        </p:grpSpPr>
        <p:sp>
          <p:nvSpPr>
            <p:cNvPr id="52237" name="Line 18"/>
            <p:cNvSpPr>
              <a:spLocks noChangeShapeType="1"/>
            </p:cNvSpPr>
            <p:nvPr/>
          </p:nvSpPr>
          <p:spPr bwMode="auto">
            <a:xfrm flipH="1">
              <a:off x="2210" y="2035"/>
              <a:ext cx="1245"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2238" name="Text Box 19"/>
            <p:cNvSpPr txBox="1">
              <a:spLocks noChangeArrowheads="1"/>
            </p:cNvSpPr>
            <p:nvPr/>
          </p:nvSpPr>
          <p:spPr bwMode="auto">
            <a:xfrm>
              <a:off x="1839" y="1872"/>
              <a:ext cx="384"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600" b="1" i="1">
                  <a:solidFill>
                    <a:srgbClr val="FF0000"/>
                  </a:solidFill>
                  <a:latin typeface="Tahoma" pitchFamily="34" charset="0"/>
                </a:rPr>
                <a:t>r*</a:t>
              </a:r>
              <a:endParaRPr lang="en-US" sz="2600" i="1" baseline="-30000">
                <a:solidFill>
                  <a:srgbClr val="FF0000"/>
                </a:solidFill>
                <a:latin typeface="Tahoma" pitchFamily="34" charset="0"/>
              </a:endParaRPr>
            </a:p>
          </p:txBody>
        </p:sp>
        <p:sp>
          <p:nvSpPr>
            <p:cNvPr id="52239" name="Line 20"/>
            <p:cNvSpPr>
              <a:spLocks noChangeShapeType="1"/>
            </p:cNvSpPr>
            <p:nvPr/>
          </p:nvSpPr>
          <p:spPr bwMode="auto">
            <a:xfrm flipH="1">
              <a:off x="3462" y="2041"/>
              <a:ext cx="0" cy="1241"/>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52240" name="Text Box 21"/>
            <p:cNvSpPr txBox="1">
              <a:spLocks noChangeArrowheads="1"/>
            </p:cNvSpPr>
            <p:nvPr/>
          </p:nvSpPr>
          <p:spPr bwMode="auto">
            <a:xfrm>
              <a:off x="3327" y="3264"/>
              <a:ext cx="336"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600" b="1" i="1">
                  <a:solidFill>
                    <a:srgbClr val="FF0000"/>
                  </a:solidFill>
                  <a:latin typeface="Tahoma" pitchFamily="34" charset="0"/>
                </a:rPr>
                <a:t>I</a:t>
              </a:r>
              <a:r>
                <a:rPr lang="en-US" sz="1200" b="1" i="1">
                  <a:solidFill>
                    <a:srgbClr val="FF0000"/>
                  </a:solidFill>
                  <a:latin typeface="Tahoma" pitchFamily="34" charset="0"/>
                </a:rPr>
                <a:t> </a:t>
              </a:r>
              <a:r>
                <a:rPr lang="en-US" sz="2600" baseline="-25000">
                  <a:solidFill>
                    <a:srgbClr val="FF0000"/>
                  </a:solidFill>
                  <a:latin typeface="Tahoma" pitchFamily="34" charset="0"/>
                </a:rPr>
                <a:t>1</a:t>
              </a:r>
            </a:p>
          </p:txBody>
        </p:sp>
      </p:grpSp>
      <p:sp>
        <p:nvSpPr>
          <p:cNvPr id="57366" name="Text Box 22"/>
          <p:cNvSpPr txBox="1">
            <a:spLocks noChangeArrowheads="1"/>
          </p:cNvSpPr>
          <p:nvPr/>
        </p:nvSpPr>
        <p:spPr bwMode="auto">
          <a:xfrm>
            <a:off x="358775" y="1389141"/>
            <a:ext cx="2438400" cy="1685846"/>
          </a:xfrm>
          <a:prstGeom prst="rect">
            <a:avLst/>
          </a:prstGeom>
          <a:solidFill>
            <a:srgbClr val="FFCCC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110000"/>
              </a:lnSpc>
              <a:spcBef>
                <a:spcPct val="50000"/>
              </a:spcBef>
            </a:pPr>
            <a:r>
              <a:rPr kumimoji="1" lang="en-US" sz="2400" dirty="0"/>
              <a:t>the exogenous world interest rate determines investment…</a:t>
            </a:r>
          </a:p>
        </p:txBody>
      </p:sp>
      <p:sp>
        <p:nvSpPr>
          <p:cNvPr id="57367" name="Text Box 23"/>
          <p:cNvSpPr txBox="1">
            <a:spLocks noChangeArrowheads="1"/>
          </p:cNvSpPr>
          <p:nvPr/>
        </p:nvSpPr>
        <p:spPr bwMode="auto">
          <a:xfrm>
            <a:off x="382525" y="3316432"/>
            <a:ext cx="2414650" cy="2936188"/>
          </a:xfrm>
          <a:prstGeom prst="rect">
            <a:avLst/>
          </a:prstGeom>
          <a:solidFill>
            <a:srgbClr val="CCFFC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110000"/>
              </a:lnSpc>
              <a:spcBef>
                <a:spcPct val="50000"/>
              </a:spcBef>
            </a:pPr>
            <a:r>
              <a:rPr kumimoji="1" lang="en-US" sz="2400" dirty="0"/>
              <a:t>…and the difference between saving and investment determines net capital outflow and net exports</a:t>
            </a:r>
          </a:p>
        </p:txBody>
      </p:sp>
      <p:sp>
        <p:nvSpPr>
          <p:cNvPr id="57368" name="Line 24"/>
          <p:cNvSpPr>
            <a:spLocks noChangeShapeType="1"/>
          </p:cNvSpPr>
          <p:nvPr/>
        </p:nvSpPr>
        <p:spPr bwMode="auto">
          <a:xfrm>
            <a:off x="5419725" y="3228975"/>
            <a:ext cx="981075"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7369" name="AutoShape 25"/>
          <p:cNvSpPr>
            <a:spLocks/>
          </p:cNvSpPr>
          <p:nvPr/>
        </p:nvSpPr>
        <p:spPr bwMode="auto">
          <a:xfrm rot="5411755">
            <a:off x="5814219" y="2636044"/>
            <a:ext cx="250825" cy="877887"/>
          </a:xfrm>
          <a:prstGeom prst="leftBrace">
            <a:avLst>
              <a:gd name="adj1" fmla="val 59289"/>
              <a:gd name="adj2" fmla="val 49796"/>
            </a:avLst>
          </a:prstGeom>
          <a:noFill/>
          <a:ln w="19050">
            <a:solidFill>
              <a:srgbClr val="0000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rot="10800000" vert="eaVert" wrap="none" anchor="ctr"/>
          <a:lstStyle/>
          <a:p>
            <a:pPr algn="ctr" eaLnBrk="0" hangingPunct="0"/>
            <a:endParaRPr kumimoji="1" lang="en-US" sz="2400">
              <a:solidFill>
                <a:srgbClr val="990033"/>
              </a:solidFill>
              <a:latin typeface="Times New Roman" pitchFamily="18" charset="0"/>
            </a:endParaRPr>
          </a:p>
        </p:txBody>
      </p:sp>
      <p:sp>
        <p:nvSpPr>
          <p:cNvPr id="57370" name="Text Box 26"/>
          <p:cNvSpPr txBox="1">
            <a:spLocks noChangeArrowheads="1"/>
          </p:cNvSpPr>
          <p:nvPr/>
        </p:nvSpPr>
        <p:spPr bwMode="auto">
          <a:xfrm>
            <a:off x="5562600" y="2498725"/>
            <a:ext cx="7620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kumimoji="1" lang="en-US" sz="2500" b="1" i="1">
                <a:solidFill>
                  <a:srgbClr val="0000FF"/>
                </a:solidFill>
                <a:latin typeface="Tahoma" pitchFamily="34" charset="0"/>
              </a:rPr>
              <a:t>NX</a:t>
            </a:r>
          </a:p>
        </p:txBody>
      </p:sp>
    </p:spTree>
    <p:extLst>
      <p:ext uri="{BB962C8B-B14F-4D97-AF65-F5344CB8AC3E}">
        <p14:creationId xmlns:p14="http://schemas.microsoft.com/office/powerpoint/2010/main" val="396097761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366"/>
                                        </p:tgtEl>
                                        <p:attrNameLst>
                                          <p:attrName>style.visibility</p:attrName>
                                        </p:attrNameLst>
                                      </p:cBhvr>
                                      <p:to>
                                        <p:strVal val="visible"/>
                                      </p:to>
                                    </p:set>
                                    <p:animEffect transition="in" filter="fade">
                                      <p:cBhvr>
                                        <p:cTn id="7" dur="500"/>
                                        <p:tgtEl>
                                          <p:spTgt spid="57366"/>
                                        </p:tgtEl>
                                      </p:cBhvr>
                                    </p:animEffect>
                                  </p:childTnLst>
                                </p:cTn>
                              </p:par>
                            </p:childTnLst>
                          </p:cTn>
                        </p:par>
                        <p:par>
                          <p:cTn id="8" fill="hold" nodeType="afterGroup">
                            <p:stCondLst>
                              <p:cond delay="500"/>
                            </p:stCondLst>
                            <p:childTnLst>
                              <p:par>
                                <p:cTn id="9" presetID="18" presetClass="entr" presetSubtype="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trips(downRight)">
                                      <p:cBhvr>
                                        <p:cTn id="11" dur="500"/>
                                        <p:tgtEl>
                                          <p:spTgt spid="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7367"/>
                                        </p:tgtEl>
                                        <p:attrNameLst>
                                          <p:attrName>style.visibility</p:attrName>
                                        </p:attrNameLst>
                                      </p:cBhvr>
                                      <p:to>
                                        <p:strVal val="visible"/>
                                      </p:to>
                                    </p:set>
                                    <p:animEffect transition="in" filter="fade">
                                      <p:cBhvr>
                                        <p:cTn id="16" dur="500"/>
                                        <p:tgtEl>
                                          <p:spTgt spid="57367"/>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57368"/>
                                        </p:tgtEl>
                                        <p:attrNameLst>
                                          <p:attrName>style.visibility</p:attrName>
                                        </p:attrNameLst>
                                      </p:cBhvr>
                                      <p:to>
                                        <p:strVal val="visible"/>
                                      </p:to>
                                    </p:set>
                                    <p:animEffect transition="in" filter="wipe(left)">
                                      <p:cBhvr>
                                        <p:cTn id="20" dur="500"/>
                                        <p:tgtEl>
                                          <p:spTgt spid="57368"/>
                                        </p:tgtEl>
                                      </p:cBhvr>
                                    </p:animEffect>
                                  </p:childTnLst>
                                </p:cTn>
                              </p:par>
                            </p:childTnLst>
                          </p:cTn>
                        </p:par>
                        <p:par>
                          <p:cTn id="21" fill="hold" nodeType="afterGroup">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57369"/>
                                        </p:tgtEl>
                                        <p:attrNameLst>
                                          <p:attrName>style.visibility</p:attrName>
                                        </p:attrNameLst>
                                      </p:cBhvr>
                                      <p:to>
                                        <p:strVal val="visible"/>
                                      </p:to>
                                    </p:set>
                                    <p:animEffect transition="in" filter="wipe(left)">
                                      <p:cBhvr>
                                        <p:cTn id="24" dur="500"/>
                                        <p:tgtEl>
                                          <p:spTgt spid="57369"/>
                                        </p:tgtEl>
                                      </p:cBhvr>
                                    </p:animEffect>
                                  </p:childTnLst>
                                </p:cTn>
                              </p:par>
                            </p:childTnLst>
                          </p:cTn>
                        </p:par>
                        <p:par>
                          <p:cTn id="25" fill="hold" nodeType="afterGroup">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57370"/>
                                        </p:tgtEl>
                                        <p:attrNameLst>
                                          <p:attrName>style.visibility</p:attrName>
                                        </p:attrNameLst>
                                      </p:cBhvr>
                                      <p:to>
                                        <p:strVal val="visible"/>
                                      </p:to>
                                    </p:set>
                                    <p:animEffect transition="in" filter="fade">
                                      <p:cBhvr>
                                        <p:cTn id="28" dur="500"/>
                                        <p:tgtEl>
                                          <p:spTgt spid="57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66" grpId="0" animBg="1" autoUpdateAnimBg="0"/>
      <p:bldP spid="57367" grpId="0" animBg="1" autoUpdateAnimBg="0"/>
      <p:bldP spid="57368" grpId="0" animBg="1"/>
      <p:bldP spid="57369" grpId="0" animBg="1" autoUpdateAnimBg="0"/>
      <p:bldP spid="57370"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307788"/>
            <a:ext cx="8245475" cy="559109"/>
          </a:xfrm>
        </p:spPr>
        <p:txBody>
          <a:bodyPr/>
          <a:lstStyle/>
          <a:p>
            <a:pPr algn="ctr"/>
            <a:r>
              <a:rPr lang="en-US" sz="2800" spc="200" dirty="0" smtClean="0">
                <a:solidFill>
                  <a:srgbClr val="D52B6C"/>
                </a:solidFill>
                <a:latin typeface="Tahoma" pitchFamily="34" charset="0"/>
                <a:ea typeface="Tahoma" pitchFamily="34" charset="0"/>
                <a:cs typeface="Tahoma" pitchFamily="34" charset="0"/>
              </a:rPr>
              <a:t>IN THIS CHAPTER, YOU WILL LEARN:</a:t>
            </a:r>
            <a:endParaRPr lang="en-US" sz="2800" spc="200" dirty="0">
              <a:solidFill>
                <a:srgbClr val="D52B6C"/>
              </a:solidFill>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476250" y="1092530"/>
            <a:ext cx="8210550" cy="5201392"/>
          </a:xfrm>
        </p:spPr>
        <p:txBody>
          <a:bodyPr/>
          <a:lstStyle/>
          <a:p>
            <a:pPr>
              <a:buClr>
                <a:schemeClr val="tx1">
                  <a:lumMod val="50000"/>
                  <a:lumOff val="50000"/>
                </a:schemeClr>
              </a:buClr>
            </a:pPr>
            <a:r>
              <a:rPr lang="en-US" sz="2700" dirty="0"/>
              <a:t>accounting identities for the open economy</a:t>
            </a:r>
          </a:p>
          <a:p>
            <a:pPr>
              <a:buClr>
                <a:schemeClr val="tx1">
                  <a:lumMod val="50000"/>
                  <a:lumOff val="50000"/>
                </a:schemeClr>
              </a:buClr>
            </a:pPr>
            <a:r>
              <a:rPr lang="en-US" sz="2700" dirty="0"/>
              <a:t>the small open economy model</a:t>
            </a:r>
          </a:p>
          <a:p>
            <a:pPr lvl="1">
              <a:buClr>
                <a:schemeClr val="tx1">
                  <a:lumMod val="50000"/>
                  <a:lumOff val="50000"/>
                </a:schemeClr>
              </a:buClr>
            </a:pPr>
            <a:r>
              <a:rPr lang="en-US" sz="2600" dirty="0"/>
              <a:t>what makes it “small”</a:t>
            </a:r>
          </a:p>
          <a:p>
            <a:pPr lvl="1">
              <a:buClr>
                <a:schemeClr val="tx1">
                  <a:lumMod val="50000"/>
                  <a:lumOff val="50000"/>
                </a:schemeClr>
              </a:buClr>
            </a:pPr>
            <a:r>
              <a:rPr lang="en-US" sz="2600" dirty="0"/>
              <a:t>how the trade balance and exchange rate are determined</a:t>
            </a:r>
          </a:p>
          <a:p>
            <a:pPr lvl="1">
              <a:buClr>
                <a:schemeClr val="tx1">
                  <a:lumMod val="50000"/>
                  <a:lumOff val="50000"/>
                </a:schemeClr>
              </a:buClr>
            </a:pPr>
            <a:r>
              <a:rPr lang="en-US" sz="2600" dirty="0"/>
              <a:t>how policies affect trade balance &amp; exchange rate</a:t>
            </a:r>
          </a:p>
        </p:txBody>
      </p:sp>
      <p:sp>
        <p:nvSpPr>
          <p:cNvPr id="4" name="Rectangle 3"/>
          <p:cNvSpPr/>
          <p:nvPr/>
        </p:nvSpPr>
        <p:spPr>
          <a:xfrm>
            <a:off x="449283" y="929175"/>
            <a:ext cx="8195954" cy="45719"/>
          </a:xfrm>
          <a:prstGeom prst="rect">
            <a:avLst/>
          </a:prstGeom>
          <a:solidFill>
            <a:srgbClr val="99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006666"/>
                </a:solidFill>
                <a:cs typeface="+mn-cs"/>
              </a:rPr>
              <a:pPr algn="r">
                <a:defRPr/>
              </a:pPr>
              <a:t>1</a:t>
            </a:fld>
            <a:endParaRPr lang="en-US" sz="1600" dirty="0">
              <a:solidFill>
                <a:srgbClr val="006666"/>
              </a:solidFill>
              <a:cs typeface="+mn-cs"/>
            </a:endParaRPr>
          </a:p>
        </p:txBody>
      </p:sp>
    </p:spTree>
    <p:extLst>
      <p:ext uri="{BB962C8B-B14F-4D97-AF65-F5344CB8AC3E}">
        <p14:creationId xmlns:p14="http://schemas.microsoft.com/office/powerpoint/2010/main" val="2094967261"/>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p:cNvSpPr>
            <a:spLocks noGrp="1" noChangeArrowheads="1"/>
          </p:cNvSpPr>
          <p:nvPr>
            <p:ph type="title"/>
          </p:nvPr>
        </p:nvSpPr>
        <p:spPr/>
        <p:txBody>
          <a:bodyPr/>
          <a:lstStyle/>
          <a:p>
            <a:r>
              <a:rPr lang="en-US" smtClean="0"/>
              <a:t>Next, three experiments:</a:t>
            </a:r>
          </a:p>
        </p:txBody>
      </p:sp>
      <p:sp>
        <p:nvSpPr>
          <p:cNvPr id="53251" name="Rectangle 5"/>
          <p:cNvSpPr>
            <a:spLocks noGrp="1" noChangeArrowheads="1"/>
          </p:cNvSpPr>
          <p:nvPr>
            <p:ph type="body" idx="1"/>
          </p:nvPr>
        </p:nvSpPr>
        <p:spPr/>
        <p:txBody>
          <a:bodyPr/>
          <a:lstStyle/>
          <a:p>
            <a:pPr marL="514350" indent="-514350">
              <a:spcBef>
                <a:spcPct val="65000"/>
              </a:spcBef>
              <a:buFont typeface="Wingdings" pitchFamily="2" charset="2"/>
              <a:buNone/>
            </a:pPr>
            <a:r>
              <a:rPr lang="en-US" sz="2600" b="1" smtClean="0">
                <a:solidFill>
                  <a:srgbClr val="996633"/>
                </a:solidFill>
              </a:rPr>
              <a:t>1.</a:t>
            </a:r>
            <a:r>
              <a:rPr lang="en-US" smtClean="0">
                <a:solidFill>
                  <a:srgbClr val="996633"/>
                </a:solidFill>
              </a:rPr>
              <a:t>	</a:t>
            </a:r>
            <a:r>
              <a:rPr lang="en-US" smtClean="0"/>
              <a:t>Fiscal policy at home</a:t>
            </a:r>
          </a:p>
          <a:p>
            <a:pPr marL="514350" indent="-514350">
              <a:spcBef>
                <a:spcPct val="65000"/>
              </a:spcBef>
              <a:buFont typeface="Wingdings" pitchFamily="2" charset="2"/>
              <a:buNone/>
            </a:pPr>
            <a:r>
              <a:rPr lang="en-US" sz="2600" b="1" smtClean="0">
                <a:solidFill>
                  <a:srgbClr val="996633"/>
                </a:solidFill>
              </a:rPr>
              <a:t>2.</a:t>
            </a:r>
            <a:r>
              <a:rPr lang="en-US" smtClean="0">
                <a:solidFill>
                  <a:srgbClr val="996633"/>
                </a:solidFill>
              </a:rPr>
              <a:t>	</a:t>
            </a:r>
            <a:r>
              <a:rPr lang="en-US" smtClean="0"/>
              <a:t>Fiscal policy abroad</a:t>
            </a:r>
          </a:p>
          <a:p>
            <a:pPr marL="514350" indent="-514350">
              <a:spcBef>
                <a:spcPct val="65000"/>
              </a:spcBef>
              <a:buFont typeface="Wingdings" pitchFamily="2" charset="2"/>
              <a:buNone/>
            </a:pPr>
            <a:r>
              <a:rPr lang="en-US" sz="2600" b="1" smtClean="0">
                <a:solidFill>
                  <a:srgbClr val="996633"/>
                </a:solidFill>
              </a:rPr>
              <a:t>3.</a:t>
            </a:r>
            <a:r>
              <a:rPr lang="en-US" smtClean="0">
                <a:solidFill>
                  <a:srgbClr val="996633"/>
                </a:solidFill>
              </a:rPr>
              <a:t> 	</a:t>
            </a:r>
            <a:r>
              <a:rPr lang="en-US" smtClean="0"/>
              <a:t>An increase in investment demand</a:t>
            </a:r>
            <a:br>
              <a:rPr lang="en-US" smtClean="0"/>
            </a:br>
            <a:r>
              <a:rPr lang="en-US" smtClean="0"/>
              <a:t>(exercise)</a:t>
            </a:r>
          </a:p>
        </p:txBody>
      </p:sp>
    </p:spTree>
    <p:extLst>
      <p:ext uri="{BB962C8B-B14F-4D97-AF65-F5344CB8AC3E}">
        <p14:creationId xmlns:p14="http://schemas.microsoft.com/office/powerpoint/2010/main" val="3186406101"/>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704850" y="203200"/>
            <a:ext cx="7632700" cy="1195388"/>
          </a:xfrm>
        </p:spPr>
        <p:txBody>
          <a:bodyPr/>
          <a:lstStyle/>
          <a:p>
            <a:r>
              <a:rPr lang="en-US" sz="2800" smtClean="0"/>
              <a:t>1</a:t>
            </a:r>
            <a:r>
              <a:rPr lang="en-US" sz="2800" b="0" smtClean="0"/>
              <a:t>.  </a:t>
            </a:r>
            <a:r>
              <a:rPr lang="en-US" smtClean="0"/>
              <a:t>Fiscal policy at home</a:t>
            </a:r>
          </a:p>
        </p:txBody>
      </p:sp>
      <p:grpSp>
        <p:nvGrpSpPr>
          <p:cNvPr id="54275" name="Group 3"/>
          <p:cNvGrpSpPr>
            <a:grpSpLocks/>
          </p:cNvGrpSpPr>
          <p:nvPr/>
        </p:nvGrpSpPr>
        <p:grpSpPr bwMode="auto">
          <a:xfrm>
            <a:off x="3452813" y="1192213"/>
            <a:ext cx="5233987" cy="4481512"/>
            <a:chOff x="336" y="672"/>
            <a:chExt cx="3537" cy="2823"/>
          </a:xfrm>
        </p:grpSpPr>
        <p:sp>
          <p:nvSpPr>
            <p:cNvPr id="54305" name="Line 4"/>
            <p:cNvSpPr>
              <a:spLocks noChangeShapeType="1"/>
            </p:cNvSpPr>
            <p:nvPr/>
          </p:nvSpPr>
          <p:spPr bwMode="auto">
            <a:xfrm>
              <a:off x="563" y="855"/>
              <a:ext cx="0" cy="23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rIns="0"/>
            <a:lstStyle/>
            <a:p>
              <a:endParaRPr lang="en-US"/>
            </a:p>
          </p:txBody>
        </p:sp>
        <p:sp>
          <p:nvSpPr>
            <p:cNvPr id="54306" name="Line 5"/>
            <p:cNvSpPr>
              <a:spLocks noChangeShapeType="1"/>
            </p:cNvSpPr>
            <p:nvPr/>
          </p:nvSpPr>
          <p:spPr bwMode="auto">
            <a:xfrm>
              <a:off x="563" y="3207"/>
              <a:ext cx="31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rIns="0"/>
            <a:lstStyle/>
            <a:p>
              <a:endParaRPr lang="en-US"/>
            </a:p>
          </p:txBody>
        </p:sp>
        <p:sp>
          <p:nvSpPr>
            <p:cNvPr id="54307" name="Text Box 6"/>
            <p:cNvSpPr txBox="1">
              <a:spLocks noChangeArrowheads="1"/>
            </p:cNvSpPr>
            <p:nvPr/>
          </p:nvSpPr>
          <p:spPr bwMode="auto">
            <a:xfrm>
              <a:off x="336" y="672"/>
              <a:ext cx="27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800" b="1" i="1">
                  <a:latin typeface="Tahoma" pitchFamily="34" charset="0"/>
                </a:rPr>
                <a:t>r</a:t>
              </a:r>
            </a:p>
          </p:txBody>
        </p:sp>
        <p:sp>
          <p:nvSpPr>
            <p:cNvPr id="54308" name="Text Box 7"/>
            <p:cNvSpPr txBox="1">
              <a:spLocks noChangeArrowheads="1"/>
            </p:cNvSpPr>
            <p:nvPr/>
          </p:nvSpPr>
          <p:spPr bwMode="auto">
            <a:xfrm>
              <a:off x="3312" y="3168"/>
              <a:ext cx="56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800" b="1" i="1">
                  <a:latin typeface="Tahoma" pitchFamily="34" charset="0"/>
                </a:rPr>
                <a:t>S, I</a:t>
              </a:r>
            </a:p>
          </p:txBody>
        </p:sp>
      </p:grpSp>
      <p:grpSp>
        <p:nvGrpSpPr>
          <p:cNvPr id="54276" name="Group 8"/>
          <p:cNvGrpSpPr>
            <a:grpSpLocks/>
          </p:cNvGrpSpPr>
          <p:nvPr/>
        </p:nvGrpSpPr>
        <p:grpSpPr bwMode="auto">
          <a:xfrm>
            <a:off x="4291013" y="1939925"/>
            <a:ext cx="3886200" cy="2941638"/>
            <a:chOff x="912" y="1239"/>
            <a:chExt cx="2448" cy="1853"/>
          </a:xfrm>
        </p:grpSpPr>
        <p:sp>
          <p:nvSpPr>
            <p:cNvPr id="54303" name="Line 9"/>
            <p:cNvSpPr>
              <a:spLocks noChangeShapeType="1"/>
            </p:cNvSpPr>
            <p:nvPr/>
          </p:nvSpPr>
          <p:spPr bwMode="auto">
            <a:xfrm>
              <a:off x="912" y="1239"/>
              <a:ext cx="1968" cy="168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rIns="0"/>
            <a:lstStyle/>
            <a:p>
              <a:endParaRPr lang="en-US"/>
            </a:p>
          </p:txBody>
        </p:sp>
        <p:sp>
          <p:nvSpPr>
            <p:cNvPr id="54304" name="Text Box 10"/>
            <p:cNvSpPr txBox="1">
              <a:spLocks noChangeArrowheads="1"/>
            </p:cNvSpPr>
            <p:nvPr/>
          </p:nvSpPr>
          <p:spPr bwMode="auto">
            <a:xfrm>
              <a:off x="2880" y="2784"/>
              <a:ext cx="480"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600" b="1" i="1">
                  <a:solidFill>
                    <a:schemeClr val="bg2"/>
                  </a:solidFill>
                  <a:latin typeface="Tahoma" pitchFamily="34" charset="0"/>
                </a:rPr>
                <a:t>I</a:t>
              </a:r>
              <a:r>
                <a:rPr lang="en-US" sz="1200" b="1" i="1">
                  <a:solidFill>
                    <a:schemeClr val="bg2"/>
                  </a:solidFill>
                  <a:latin typeface="Tahoma" pitchFamily="34" charset="0"/>
                </a:rPr>
                <a:t> </a:t>
              </a:r>
              <a:r>
                <a:rPr lang="en-US" sz="2600">
                  <a:solidFill>
                    <a:schemeClr val="bg2"/>
                  </a:solidFill>
                  <a:latin typeface="Tahoma" pitchFamily="34" charset="0"/>
                </a:rPr>
                <a:t>(</a:t>
              </a:r>
              <a:r>
                <a:rPr lang="en-US" sz="2600" b="1" i="1">
                  <a:solidFill>
                    <a:schemeClr val="bg2"/>
                  </a:solidFill>
                  <a:latin typeface="Tahoma" pitchFamily="34" charset="0"/>
                </a:rPr>
                <a:t>r</a:t>
              </a:r>
              <a:r>
                <a:rPr lang="en-US" sz="1200" b="1" i="1">
                  <a:solidFill>
                    <a:schemeClr val="bg2"/>
                  </a:solidFill>
                  <a:latin typeface="Tahoma" pitchFamily="34" charset="0"/>
                </a:rPr>
                <a:t> </a:t>
              </a:r>
              <a:r>
                <a:rPr lang="en-US" sz="2600">
                  <a:solidFill>
                    <a:schemeClr val="bg2"/>
                  </a:solidFill>
                  <a:latin typeface="Tahoma" pitchFamily="34" charset="0"/>
                </a:rPr>
                <a:t>)</a:t>
              </a:r>
            </a:p>
          </p:txBody>
        </p:sp>
      </p:grpSp>
      <p:grpSp>
        <p:nvGrpSpPr>
          <p:cNvPr id="54277" name="Group 11"/>
          <p:cNvGrpSpPr>
            <a:grpSpLocks/>
          </p:cNvGrpSpPr>
          <p:nvPr/>
        </p:nvGrpSpPr>
        <p:grpSpPr bwMode="auto">
          <a:xfrm>
            <a:off x="6513513" y="1447800"/>
            <a:ext cx="417512" cy="3783013"/>
            <a:chOff x="4103" y="912"/>
            <a:chExt cx="263" cy="2383"/>
          </a:xfrm>
        </p:grpSpPr>
        <p:sp>
          <p:nvSpPr>
            <p:cNvPr id="54301" name="Line 12"/>
            <p:cNvSpPr>
              <a:spLocks noChangeShapeType="1"/>
            </p:cNvSpPr>
            <p:nvPr/>
          </p:nvSpPr>
          <p:spPr bwMode="auto">
            <a:xfrm flipV="1">
              <a:off x="4224" y="1173"/>
              <a:ext cx="0" cy="2122"/>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rIns="0"/>
            <a:lstStyle/>
            <a:p>
              <a:endParaRPr lang="en-US"/>
            </a:p>
          </p:txBody>
        </p:sp>
        <p:graphicFrame>
          <p:nvGraphicFramePr>
            <p:cNvPr id="54302" name="Object 6"/>
            <p:cNvGraphicFramePr>
              <a:graphicFrameLocks noChangeAspect="1"/>
            </p:cNvGraphicFramePr>
            <p:nvPr/>
          </p:nvGraphicFramePr>
          <p:xfrm>
            <a:off x="4103" y="912"/>
            <a:ext cx="263" cy="310"/>
          </p:xfrm>
          <a:graphic>
            <a:graphicData uri="http://schemas.openxmlformats.org/presentationml/2006/ole">
              <mc:AlternateContent xmlns:mc="http://schemas.openxmlformats.org/markup-compatibility/2006">
                <mc:Choice xmlns:v="urn:schemas-microsoft-com:vml" Requires="v">
                  <p:oleObj spid="_x0000_s7602" name="Equation" r:id="rId4" imgW="190500" imgH="228600" progId="Equation.DSMT4">
                    <p:embed/>
                  </p:oleObj>
                </mc:Choice>
                <mc:Fallback>
                  <p:oleObj name="Equation" r:id="rId4" imgW="19050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3" y="912"/>
                          <a:ext cx="263" cy="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5" name="Group 14"/>
          <p:cNvGrpSpPr>
            <a:grpSpLocks/>
          </p:cNvGrpSpPr>
          <p:nvPr/>
        </p:nvGrpSpPr>
        <p:grpSpPr bwMode="auto">
          <a:xfrm>
            <a:off x="5105400" y="2828925"/>
            <a:ext cx="533400" cy="2841625"/>
            <a:chOff x="3216" y="1782"/>
            <a:chExt cx="336" cy="1790"/>
          </a:xfrm>
        </p:grpSpPr>
        <p:sp>
          <p:nvSpPr>
            <p:cNvPr id="54299" name="Line 15"/>
            <p:cNvSpPr>
              <a:spLocks noChangeShapeType="1"/>
            </p:cNvSpPr>
            <p:nvPr/>
          </p:nvSpPr>
          <p:spPr bwMode="auto">
            <a:xfrm flipH="1">
              <a:off x="3353" y="1782"/>
              <a:ext cx="1" cy="1505"/>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54300" name="Text Box 16"/>
            <p:cNvSpPr txBox="1">
              <a:spLocks noChangeArrowheads="1"/>
            </p:cNvSpPr>
            <p:nvPr/>
          </p:nvSpPr>
          <p:spPr bwMode="auto">
            <a:xfrm>
              <a:off x="3216" y="3264"/>
              <a:ext cx="336"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600" b="1" i="1">
                  <a:latin typeface="Tahoma" pitchFamily="34" charset="0"/>
                </a:rPr>
                <a:t>I</a:t>
              </a:r>
              <a:r>
                <a:rPr lang="en-US" sz="1200" b="1" i="1">
                  <a:latin typeface="Tahoma" pitchFamily="34" charset="0"/>
                </a:rPr>
                <a:t> </a:t>
              </a:r>
              <a:r>
                <a:rPr lang="en-US" sz="2600" baseline="-25000">
                  <a:latin typeface="Tahoma" pitchFamily="34" charset="0"/>
                </a:rPr>
                <a:t>1</a:t>
              </a:r>
            </a:p>
          </p:txBody>
        </p:sp>
      </p:grpSp>
      <p:sp>
        <p:nvSpPr>
          <p:cNvPr id="61457" name="Text Box 17"/>
          <p:cNvSpPr txBox="1">
            <a:spLocks noChangeArrowheads="1"/>
          </p:cNvSpPr>
          <p:nvPr/>
        </p:nvSpPr>
        <p:spPr bwMode="auto">
          <a:xfrm>
            <a:off x="228600" y="1736725"/>
            <a:ext cx="2667000" cy="1235075"/>
          </a:xfrm>
          <a:prstGeom prst="rect">
            <a:avLst/>
          </a:prstGeom>
          <a:solidFill>
            <a:srgbClr val="FFFFC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kumimoji="1" lang="en-US" sz="2500" dirty="0"/>
              <a:t>An increase in </a:t>
            </a:r>
            <a:r>
              <a:rPr kumimoji="1" lang="en-US" sz="2500" b="1" i="1" dirty="0"/>
              <a:t>G</a:t>
            </a:r>
            <a:r>
              <a:rPr kumimoji="1" lang="en-US" sz="2500" dirty="0"/>
              <a:t> or decrease in </a:t>
            </a:r>
            <a:r>
              <a:rPr kumimoji="1" lang="en-US" sz="2500" b="1" i="1" dirty="0"/>
              <a:t>T</a:t>
            </a:r>
            <a:r>
              <a:rPr kumimoji="1" lang="en-US" sz="2500" dirty="0"/>
              <a:t> reduces saving.</a:t>
            </a:r>
          </a:p>
        </p:txBody>
      </p:sp>
      <p:grpSp>
        <p:nvGrpSpPr>
          <p:cNvPr id="6" name="Group 18"/>
          <p:cNvGrpSpPr>
            <a:grpSpLocks/>
          </p:cNvGrpSpPr>
          <p:nvPr/>
        </p:nvGrpSpPr>
        <p:grpSpPr bwMode="auto">
          <a:xfrm>
            <a:off x="3295650" y="2540000"/>
            <a:ext cx="3409950" cy="609600"/>
            <a:chOff x="2076" y="1600"/>
            <a:chExt cx="2148" cy="384"/>
          </a:xfrm>
        </p:grpSpPr>
        <p:sp>
          <p:nvSpPr>
            <p:cNvPr id="54297" name="Line 19"/>
            <p:cNvSpPr>
              <a:spLocks noChangeShapeType="1"/>
            </p:cNvSpPr>
            <p:nvPr/>
          </p:nvSpPr>
          <p:spPr bwMode="auto">
            <a:xfrm flipH="1">
              <a:off x="2400" y="1776"/>
              <a:ext cx="1824"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54298" name="Object 5"/>
            <p:cNvGraphicFramePr>
              <a:graphicFrameLocks noChangeAspect="1"/>
            </p:cNvGraphicFramePr>
            <p:nvPr/>
          </p:nvGraphicFramePr>
          <p:xfrm>
            <a:off x="2076" y="1600"/>
            <a:ext cx="324" cy="384"/>
          </p:xfrm>
          <a:graphic>
            <a:graphicData uri="http://schemas.openxmlformats.org/presentationml/2006/ole">
              <mc:AlternateContent xmlns:mc="http://schemas.openxmlformats.org/markup-compatibility/2006">
                <mc:Choice xmlns:v="urn:schemas-microsoft-com:vml" Requires="v">
                  <p:oleObj spid="_x0000_s7603" name="Equation" r:id="rId6" imgW="203112" imgH="241195" progId="Equation.DSMT4">
                    <p:embed/>
                  </p:oleObj>
                </mc:Choice>
                <mc:Fallback>
                  <p:oleObj name="Equation" r:id="rId6" imgW="203112" imgH="241195"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76" y="1600"/>
                          <a:ext cx="324" cy="3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7" name="Group 21"/>
          <p:cNvGrpSpPr>
            <a:grpSpLocks/>
          </p:cNvGrpSpPr>
          <p:nvPr/>
        </p:nvGrpSpPr>
        <p:grpSpPr bwMode="auto">
          <a:xfrm>
            <a:off x="5322888" y="2873375"/>
            <a:ext cx="1458912" cy="784225"/>
            <a:chOff x="3353" y="1810"/>
            <a:chExt cx="919" cy="494"/>
          </a:xfrm>
        </p:grpSpPr>
        <p:sp>
          <p:nvSpPr>
            <p:cNvPr id="54295" name="Text Box 22"/>
            <p:cNvSpPr txBox="1">
              <a:spLocks noChangeArrowheads="1"/>
            </p:cNvSpPr>
            <p:nvPr/>
          </p:nvSpPr>
          <p:spPr bwMode="auto">
            <a:xfrm>
              <a:off x="3744" y="2016"/>
              <a:ext cx="5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kumimoji="1" lang="en-US" sz="2400" b="1" i="1">
                  <a:latin typeface="Tahoma" pitchFamily="34" charset="0"/>
                </a:rPr>
                <a:t>NX</a:t>
              </a:r>
              <a:r>
                <a:rPr kumimoji="1" lang="en-US" sz="2400" baseline="-25000">
                  <a:latin typeface="Tahoma" pitchFamily="34" charset="0"/>
                </a:rPr>
                <a:t>1</a:t>
              </a:r>
            </a:p>
          </p:txBody>
        </p:sp>
        <p:sp>
          <p:nvSpPr>
            <p:cNvPr id="54296" name="AutoShape 23"/>
            <p:cNvSpPr>
              <a:spLocks/>
            </p:cNvSpPr>
            <p:nvPr/>
          </p:nvSpPr>
          <p:spPr bwMode="auto">
            <a:xfrm rot="5411755" flipH="1">
              <a:off x="3656" y="1507"/>
              <a:ext cx="252" cy="857"/>
            </a:xfrm>
            <a:prstGeom prst="leftBrace">
              <a:avLst>
                <a:gd name="adj1" fmla="val 57609"/>
                <a:gd name="adj2" fmla="val 33880"/>
              </a:avLst>
            </a:prstGeom>
            <a:noFill/>
            <a:ln w="1905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rot="10800000" vert="eaVert" wrap="none" anchor="ctr"/>
            <a:lstStyle/>
            <a:p>
              <a:pPr algn="ctr" eaLnBrk="0" hangingPunct="0"/>
              <a:endParaRPr kumimoji="1" lang="en-US" sz="2400">
                <a:solidFill>
                  <a:srgbClr val="990033"/>
                </a:solidFill>
                <a:latin typeface="Times New Roman" pitchFamily="18" charset="0"/>
              </a:endParaRPr>
            </a:p>
          </p:txBody>
        </p:sp>
      </p:grpSp>
      <p:grpSp>
        <p:nvGrpSpPr>
          <p:cNvPr id="8" name="Group 24"/>
          <p:cNvGrpSpPr>
            <a:grpSpLocks/>
          </p:cNvGrpSpPr>
          <p:nvPr/>
        </p:nvGrpSpPr>
        <p:grpSpPr bwMode="auto">
          <a:xfrm>
            <a:off x="5865813" y="1447800"/>
            <a:ext cx="446087" cy="3783013"/>
            <a:chOff x="3695" y="912"/>
            <a:chExt cx="281" cy="2383"/>
          </a:xfrm>
        </p:grpSpPr>
        <p:sp>
          <p:nvSpPr>
            <p:cNvPr id="54293" name="Line 25"/>
            <p:cNvSpPr>
              <a:spLocks noChangeShapeType="1"/>
            </p:cNvSpPr>
            <p:nvPr/>
          </p:nvSpPr>
          <p:spPr bwMode="auto">
            <a:xfrm flipV="1">
              <a:off x="3825" y="1173"/>
              <a:ext cx="0" cy="2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rIns="0"/>
            <a:lstStyle/>
            <a:p>
              <a:endParaRPr lang="en-US"/>
            </a:p>
          </p:txBody>
        </p:sp>
        <p:graphicFrame>
          <p:nvGraphicFramePr>
            <p:cNvPr id="54294" name="Object 4"/>
            <p:cNvGraphicFramePr>
              <a:graphicFrameLocks noChangeAspect="1"/>
            </p:cNvGraphicFramePr>
            <p:nvPr/>
          </p:nvGraphicFramePr>
          <p:xfrm>
            <a:off x="3695" y="912"/>
            <a:ext cx="281" cy="310"/>
          </p:xfrm>
          <a:graphic>
            <a:graphicData uri="http://schemas.openxmlformats.org/presentationml/2006/ole">
              <mc:AlternateContent xmlns:mc="http://schemas.openxmlformats.org/markup-compatibility/2006">
                <mc:Choice xmlns:v="urn:schemas-microsoft-com:vml" Requires="v">
                  <p:oleObj spid="_x0000_s7604" name="Equation" r:id="rId8" imgW="203112" imgH="228501" progId="Equation.DSMT4">
                    <p:embed/>
                  </p:oleObj>
                </mc:Choice>
                <mc:Fallback>
                  <p:oleObj name="Equation" r:id="rId8" imgW="203112" imgH="228501"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95" y="912"/>
                          <a:ext cx="281" cy="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9" name="Group 27"/>
          <p:cNvGrpSpPr>
            <a:grpSpLocks/>
          </p:cNvGrpSpPr>
          <p:nvPr/>
        </p:nvGrpSpPr>
        <p:grpSpPr bwMode="auto">
          <a:xfrm>
            <a:off x="5257800" y="2117725"/>
            <a:ext cx="838200" cy="671513"/>
            <a:chOff x="3312" y="1334"/>
            <a:chExt cx="528" cy="423"/>
          </a:xfrm>
        </p:grpSpPr>
        <p:sp>
          <p:nvSpPr>
            <p:cNvPr id="54291" name="AutoShape 28"/>
            <p:cNvSpPr>
              <a:spLocks/>
            </p:cNvSpPr>
            <p:nvPr/>
          </p:nvSpPr>
          <p:spPr bwMode="auto">
            <a:xfrm rot="5411755">
              <a:off x="3506" y="1448"/>
              <a:ext cx="158" cy="460"/>
            </a:xfrm>
            <a:prstGeom prst="leftBrace">
              <a:avLst>
                <a:gd name="adj1" fmla="val 49318"/>
                <a:gd name="adj2" fmla="val 49796"/>
              </a:avLst>
            </a:prstGeom>
            <a:noFill/>
            <a:ln w="1905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rot="10800000" vert="eaVert" wrap="none" anchor="ctr"/>
            <a:lstStyle/>
            <a:p>
              <a:pPr algn="ctr" eaLnBrk="0" hangingPunct="0"/>
              <a:endParaRPr kumimoji="1" lang="en-US" sz="2400">
                <a:solidFill>
                  <a:srgbClr val="990033"/>
                </a:solidFill>
                <a:latin typeface="Times New Roman" pitchFamily="18" charset="0"/>
              </a:endParaRPr>
            </a:p>
          </p:txBody>
        </p:sp>
        <p:sp>
          <p:nvSpPr>
            <p:cNvPr id="54292" name="Text Box 29"/>
            <p:cNvSpPr txBox="1">
              <a:spLocks noChangeArrowheads="1"/>
            </p:cNvSpPr>
            <p:nvPr/>
          </p:nvSpPr>
          <p:spPr bwMode="auto">
            <a:xfrm>
              <a:off x="3312" y="1334"/>
              <a:ext cx="5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kumimoji="1" lang="en-US" sz="2400" b="1" i="1">
                  <a:latin typeface="Tahoma" pitchFamily="34" charset="0"/>
                </a:rPr>
                <a:t>NX</a:t>
              </a:r>
              <a:r>
                <a:rPr kumimoji="1" lang="en-US" sz="2400" baseline="-25000">
                  <a:latin typeface="Tahoma" pitchFamily="34" charset="0"/>
                </a:rPr>
                <a:t>2</a:t>
              </a:r>
            </a:p>
          </p:txBody>
        </p:sp>
      </p:grpSp>
      <p:sp>
        <p:nvSpPr>
          <p:cNvPr id="61470" name="Line 30"/>
          <p:cNvSpPr>
            <a:spLocks noChangeShapeType="1"/>
          </p:cNvSpPr>
          <p:nvPr/>
        </p:nvSpPr>
        <p:spPr bwMode="auto">
          <a:xfrm flipH="1">
            <a:off x="6096000" y="4572000"/>
            <a:ext cx="609600" cy="0"/>
          </a:xfrm>
          <a:prstGeom prst="line">
            <a:avLst/>
          </a:prstGeom>
          <a:noFill/>
          <a:ln w="38100">
            <a:solidFill>
              <a:srgbClr val="C6005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grpSp>
        <p:nvGrpSpPr>
          <p:cNvPr id="54287" name="Group 31"/>
          <p:cNvGrpSpPr>
            <a:grpSpLocks/>
          </p:cNvGrpSpPr>
          <p:nvPr/>
        </p:nvGrpSpPr>
        <p:grpSpPr bwMode="auto">
          <a:xfrm>
            <a:off x="381000" y="3505199"/>
            <a:ext cx="2743200" cy="1600200"/>
            <a:chOff x="240" y="2208"/>
            <a:chExt cx="1728" cy="1008"/>
          </a:xfrm>
        </p:grpSpPr>
        <p:sp>
          <p:nvSpPr>
            <p:cNvPr id="54288" name="Text Box 32"/>
            <p:cNvSpPr txBox="1">
              <a:spLocks noChangeArrowheads="1"/>
            </p:cNvSpPr>
            <p:nvPr/>
          </p:nvSpPr>
          <p:spPr bwMode="auto">
            <a:xfrm>
              <a:off x="240" y="2208"/>
              <a:ext cx="1728" cy="1008"/>
            </a:xfrm>
            <a:prstGeom prst="rect">
              <a:avLst/>
            </a:prstGeom>
            <a:solidFill>
              <a:srgbClr val="FFCCC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kumimoji="1" lang="en-US" sz="2500" dirty="0"/>
                <a:t>Results:  </a:t>
              </a:r>
              <a:br>
                <a:rPr kumimoji="1" lang="en-US" sz="2500" dirty="0"/>
              </a:br>
              <a:endParaRPr kumimoji="1" lang="en-US" sz="2500" dirty="0"/>
            </a:p>
          </p:txBody>
        </p:sp>
        <p:graphicFrame>
          <p:nvGraphicFramePr>
            <p:cNvPr id="54289" name="Object 2"/>
            <p:cNvGraphicFramePr>
              <a:graphicFrameLocks noChangeAspect="1"/>
            </p:cNvGraphicFramePr>
            <p:nvPr/>
          </p:nvGraphicFramePr>
          <p:xfrm>
            <a:off x="432" y="2538"/>
            <a:ext cx="703" cy="246"/>
          </p:xfrm>
          <a:graphic>
            <a:graphicData uri="http://schemas.openxmlformats.org/presentationml/2006/ole">
              <mc:AlternateContent xmlns:mc="http://schemas.openxmlformats.org/markup-compatibility/2006">
                <mc:Choice xmlns:v="urn:schemas-microsoft-com:vml" Requires="v">
                  <p:oleObj spid="_x0000_s7605" name="Equation" r:id="rId10" imgW="507780" imgH="177723" progId="Equation.DSMT4">
                    <p:embed/>
                  </p:oleObj>
                </mc:Choice>
                <mc:Fallback>
                  <p:oleObj name="Equation" r:id="rId10" imgW="507780" imgH="177723"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2" y="2538"/>
                          <a:ext cx="703" cy="2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4290" name="Object 3"/>
            <p:cNvGraphicFramePr>
              <a:graphicFrameLocks noChangeAspect="1"/>
            </p:cNvGraphicFramePr>
            <p:nvPr/>
          </p:nvGraphicFramePr>
          <p:xfrm>
            <a:off x="432" y="2880"/>
            <a:ext cx="1440" cy="246"/>
          </p:xfrm>
          <a:graphic>
            <a:graphicData uri="http://schemas.openxmlformats.org/presentationml/2006/ole">
              <mc:AlternateContent xmlns:mc="http://schemas.openxmlformats.org/markup-compatibility/2006">
                <mc:Choice xmlns:v="urn:schemas-microsoft-com:vml" Requires="v">
                  <p:oleObj spid="_x0000_s7606" name="Equation" r:id="rId12" imgW="1040948" imgH="177723" progId="Equation.DSMT4">
                    <p:embed/>
                  </p:oleObj>
                </mc:Choice>
                <mc:Fallback>
                  <p:oleObj name="Equation" r:id="rId12" imgW="1040948" imgH="177723"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2" y="2880"/>
                          <a:ext cx="1440" cy="2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21405106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trips(downLeft)">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1457"/>
                                        </p:tgtEl>
                                        <p:attrNameLst>
                                          <p:attrName>style.visibility</p:attrName>
                                        </p:attrNameLst>
                                      </p:cBhvr>
                                      <p:to>
                                        <p:strVal val="visible"/>
                                      </p:to>
                                    </p:set>
                                    <p:animEffect transition="in" filter="fade">
                                      <p:cBhvr>
                                        <p:cTn id="22" dur="500"/>
                                        <p:tgtEl>
                                          <p:spTgt spid="6145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2" fill="hold" grpId="0" nodeType="clickEffect">
                                  <p:stCondLst>
                                    <p:cond delay="0"/>
                                  </p:stCondLst>
                                  <p:childTnLst>
                                    <p:set>
                                      <p:cBhvr>
                                        <p:cTn id="26" dur="1" fill="hold">
                                          <p:stCondLst>
                                            <p:cond delay="0"/>
                                          </p:stCondLst>
                                        </p:cTn>
                                        <p:tgtEl>
                                          <p:spTgt spid="61470"/>
                                        </p:tgtEl>
                                        <p:attrNameLst>
                                          <p:attrName>style.visibility</p:attrName>
                                        </p:attrNameLst>
                                      </p:cBhvr>
                                      <p:to>
                                        <p:strVal val="visible"/>
                                      </p:to>
                                    </p:set>
                                    <p:anim calcmode="lin" valueType="num">
                                      <p:cBhvr>
                                        <p:cTn id="27" dur="500" fill="hold"/>
                                        <p:tgtEl>
                                          <p:spTgt spid="61470"/>
                                        </p:tgtEl>
                                        <p:attrNameLst>
                                          <p:attrName>ppt_x</p:attrName>
                                        </p:attrNameLst>
                                      </p:cBhvr>
                                      <p:tavLst>
                                        <p:tav tm="0">
                                          <p:val>
                                            <p:strVal val="#ppt_x+#ppt_w/2"/>
                                          </p:val>
                                        </p:tav>
                                        <p:tav tm="100000">
                                          <p:val>
                                            <p:strVal val="#ppt_x"/>
                                          </p:val>
                                        </p:tav>
                                      </p:tavLst>
                                    </p:anim>
                                    <p:anim calcmode="lin" valueType="num">
                                      <p:cBhvr>
                                        <p:cTn id="28" dur="500" fill="hold"/>
                                        <p:tgtEl>
                                          <p:spTgt spid="61470"/>
                                        </p:tgtEl>
                                        <p:attrNameLst>
                                          <p:attrName>ppt_y</p:attrName>
                                        </p:attrNameLst>
                                      </p:cBhvr>
                                      <p:tavLst>
                                        <p:tav tm="0">
                                          <p:val>
                                            <p:strVal val="#ppt_y"/>
                                          </p:val>
                                        </p:tav>
                                        <p:tav tm="100000">
                                          <p:val>
                                            <p:strVal val="#ppt_y"/>
                                          </p:val>
                                        </p:tav>
                                      </p:tavLst>
                                    </p:anim>
                                    <p:anim calcmode="lin" valueType="num">
                                      <p:cBhvr>
                                        <p:cTn id="29" dur="500" fill="hold"/>
                                        <p:tgtEl>
                                          <p:spTgt spid="61470"/>
                                        </p:tgtEl>
                                        <p:attrNameLst>
                                          <p:attrName>ppt_w</p:attrName>
                                        </p:attrNameLst>
                                      </p:cBhvr>
                                      <p:tavLst>
                                        <p:tav tm="0">
                                          <p:val>
                                            <p:fltVal val="0"/>
                                          </p:val>
                                        </p:tav>
                                        <p:tav tm="100000">
                                          <p:val>
                                            <p:strVal val="#ppt_w"/>
                                          </p:val>
                                        </p:tav>
                                      </p:tavLst>
                                    </p:anim>
                                    <p:anim calcmode="lin" valueType="num">
                                      <p:cBhvr>
                                        <p:cTn id="30" dur="500" fill="hold"/>
                                        <p:tgtEl>
                                          <p:spTgt spid="61470"/>
                                        </p:tgtEl>
                                        <p:attrNameLst>
                                          <p:attrName>ppt_h</p:attrName>
                                        </p:attrNameLst>
                                      </p:cBhvr>
                                      <p:tavLst>
                                        <p:tav tm="0">
                                          <p:val>
                                            <p:strVal val="#ppt_h"/>
                                          </p:val>
                                        </p:tav>
                                        <p:tav tm="100000">
                                          <p:val>
                                            <p:strVal val="#ppt_h"/>
                                          </p:val>
                                        </p:tav>
                                      </p:tavLst>
                                    </p:anim>
                                  </p:childTnLst>
                                </p:cTn>
                              </p:par>
                            </p:childTnLst>
                          </p:cTn>
                        </p:par>
                        <p:par>
                          <p:cTn id="31" fill="hold" nodeType="afterGroup">
                            <p:stCondLst>
                              <p:cond delay="500"/>
                            </p:stCondLst>
                            <p:childTnLst>
                              <p:par>
                                <p:cTn id="32" presetID="22" presetClass="entr" presetSubtype="1"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up)">
                                      <p:cBhvr>
                                        <p:cTn id="34" dur="500"/>
                                        <p:tgtEl>
                                          <p:spTgt spid="8"/>
                                        </p:tgtEl>
                                      </p:cBhvr>
                                    </p:animEffect>
                                  </p:childTnLst>
                                </p:cTn>
                              </p:par>
                            </p:childTnLst>
                          </p:cTn>
                        </p:par>
                        <p:par>
                          <p:cTn id="35" fill="hold" nodeType="afterGroup">
                            <p:stCondLst>
                              <p:cond delay="1000"/>
                            </p:stCondLst>
                            <p:childTnLst>
                              <p:par>
                                <p:cTn id="36" presetID="18" presetClass="entr" presetSubtype="12" fill="hold"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strips(downLeft)">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4287"/>
                                        </p:tgtEl>
                                        <p:attrNameLst>
                                          <p:attrName>style.visibility</p:attrName>
                                        </p:attrNameLst>
                                      </p:cBhvr>
                                      <p:to>
                                        <p:strVal val="visible"/>
                                      </p:to>
                                    </p:set>
                                    <p:animEffect transition="in" filter="fade">
                                      <p:cBhvr>
                                        <p:cTn id="43" dur="500"/>
                                        <p:tgtEl>
                                          <p:spTgt spid="542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7" grpId="0" animBg="1" autoUpdateAnimBg="0"/>
      <p:bldP spid="61470"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FFEAD5"/>
        </a:solidFill>
        <a:effectLst/>
      </p:bgPr>
    </p:bg>
    <p:spTree>
      <p:nvGrpSpPr>
        <p:cNvPr id="1" name=""/>
        <p:cNvGrpSpPr/>
        <p:nvPr/>
      </p:nvGrpSpPr>
      <p:grpSpPr>
        <a:xfrm>
          <a:off x="0" y="0"/>
          <a:ext cx="0" cy="0"/>
          <a:chOff x="0" y="0"/>
          <a:chExt cx="0" cy="0"/>
        </a:xfrm>
      </p:grpSpPr>
      <p:graphicFrame>
        <p:nvGraphicFramePr>
          <p:cNvPr id="47" name="Chart 46"/>
          <p:cNvGraphicFramePr>
            <a:graphicFrameLocks noGrp="1"/>
          </p:cNvGraphicFramePr>
          <p:nvPr>
            <p:extLst>
              <p:ext uri="{D42A27DB-BD31-4B8C-83A1-F6EECF244321}">
                <p14:modId xmlns:p14="http://schemas.microsoft.com/office/powerpoint/2010/main" val="1800504765"/>
              </p:ext>
            </p:extLst>
          </p:nvPr>
        </p:nvGraphicFramePr>
        <p:xfrm>
          <a:off x="255588" y="1228725"/>
          <a:ext cx="8650889" cy="5347141"/>
        </p:xfrm>
        <a:graphic>
          <a:graphicData uri="http://schemas.openxmlformats.org/drawingml/2006/chart">
            <c:chart xmlns:c="http://schemas.openxmlformats.org/drawingml/2006/chart" xmlns:r="http://schemas.openxmlformats.org/officeDocument/2006/relationships" r:id="rId3"/>
          </a:graphicData>
        </a:graphic>
      </p:graphicFrame>
      <p:sp>
        <p:nvSpPr>
          <p:cNvPr id="56322" name="Title 1"/>
          <p:cNvSpPr>
            <a:spLocks noGrp="1"/>
          </p:cNvSpPr>
          <p:nvPr>
            <p:ph type="title"/>
          </p:nvPr>
        </p:nvSpPr>
        <p:spPr>
          <a:xfrm>
            <a:off x="466725" y="222890"/>
            <a:ext cx="8245475" cy="887412"/>
          </a:xfrm>
        </p:spPr>
        <p:txBody>
          <a:bodyPr/>
          <a:lstStyle/>
          <a:p>
            <a:r>
              <a:rPr lang="en-US" sz="3000" dirty="0" smtClean="0">
                <a:solidFill>
                  <a:srgbClr val="336699"/>
                </a:solidFill>
              </a:rPr>
              <a:t>U.S. NX and the federal budget deficit </a:t>
            </a:r>
            <a:br>
              <a:rPr lang="en-US" sz="3000" dirty="0" smtClean="0">
                <a:solidFill>
                  <a:srgbClr val="336699"/>
                </a:solidFill>
              </a:rPr>
            </a:br>
            <a:r>
              <a:rPr lang="en-US" sz="2500" dirty="0" smtClean="0">
                <a:solidFill>
                  <a:srgbClr val="336699"/>
                </a:solidFill>
              </a:rPr>
              <a:t>(% of GDP), 1965</a:t>
            </a:r>
            <a:r>
              <a:rPr lang="en-US" sz="2500" dirty="0">
                <a:solidFill>
                  <a:srgbClr val="336699"/>
                </a:solidFill>
                <a:latin typeface="Arial"/>
              </a:rPr>
              <a:t>–</a:t>
            </a:r>
            <a:r>
              <a:rPr lang="en-US" sz="2500" dirty="0" smtClean="0">
                <a:solidFill>
                  <a:srgbClr val="336699"/>
                </a:solidFill>
              </a:rPr>
              <a:t>2012</a:t>
            </a:r>
            <a:endParaRPr lang="en-US" sz="3000" dirty="0" smtClean="0">
              <a:solidFill>
                <a:srgbClr val="336699"/>
              </a:solidFill>
            </a:endParaRPr>
          </a:p>
        </p:txBody>
      </p:sp>
      <p:sp>
        <p:nvSpPr>
          <p:cNvPr id="56323" name="AutoShape 3"/>
          <p:cNvSpPr>
            <a:spLocks noChangeAspect="1" noChangeArrowheads="1" noTextEdit="1"/>
          </p:cNvSpPr>
          <p:nvPr/>
        </p:nvSpPr>
        <p:spPr bwMode="auto">
          <a:xfrm>
            <a:off x="255588" y="1228725"/>
            <a:ext cx="8693150"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48" name="Group 70"/>
          <p:cNvGrpSpPr>
            <a:grpSpLocks/>
          </p:cNvGrpSpPr>
          <p:nvPr/>
        </p:nvGrpSpPr>
        <p:grpSpPr bwMode="auto">
          <a:xfrm>
            <a:off x="5086189" y="1625931"/>
            <a:ext cx="2533650" cy="1003298"/>
            <a:chOff x="3722" y="1005"/>
            <a:chExt cx="1596" cy="632"/>
          </a:xfrm>
        </p:grpSpPr>
        <p:sp>
          <p:nvSpPr>
            <p:cNvPr id="49" name="Text Box 67"/>
            <p:cNvSpPr txBox="1">
              <a:spLocks noChangeArrowheads="1"/>
            </p:cNvSpPr>
            <p:nvPr/>
          </p:nvSpPr>
          <p:spPr bwMode="auto">
            <a:xfrm>
              <a:off x="3722" y="1005"/>
              <a:ext cx="1399" cy="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300" i="1" dirty="0"/>
                <a:t>Budget deficit </a:t>
              </a:r>
              <a:br>
                <a:rPr lang="en-US" sz="2300" i="1" dirty="0"/>
              </a:br>
              <a:r>
                <a:rPr lang="en-US" sz="2300" i="1" dirty="0"/>
                <a:t>(left scale)</a:t>
              </a:r>
            </a:p>
          </p:txBody>
        </p:sp>
        <p:sp>
          <p:nvSpPr>
            <p:cNvPr id="50" name="Line 68"/>
            <p:cNvSpPr>
              <a:spLocks noChangeShapeType="1"/>
            </p:cNvSpPr>
            <p:nvPr/>
          </p:nvSpPr>
          <p:spPr bwMode="auto">
            <a:xfrm>
              <a:off x="4923" y="1373"/>
              <a:ext cx="395" cy="26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1" name="Group 69"/>
          <p:cNvGrpSpPr>
            <a:grpSpLocks/>
          </p:cNvGrpSpPr>
          <p:nvPr/>
        </p:nvGrpSpPr>
        <p:grpSpPr bwMode="auto">
          <a:xfrm>
            <a:off x="3021331" y="4476758"/>
            <a:ext cx="1722438" cy="1282700"/>
            <a:chOff x="2301" y="2714"/>
            <a:chExt cx="1085" cy="808"/>
          </a:xfrm>
        </p:grpSpPr>
        <p:sp>
          <p:nvSpPr>
            <p:cNvPr id="52" name="Text Box 65"/>
            <p:cNvSpPr txBox="1">
              <a:spLocks noChangeArrowheads="1"/>
            </p:cNvSpPr>
            <p:nvPr/>
          </p:nvSpPr>
          <p:spPr bwMode="auto">
            <a:xfrm>
              <a:off x="2301" y="3022"/>
              <a:ext cx="1085" cy="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300" i="1" dirty="0"/>
                <a:t>Net exports </a:t>
              </a:r>
              <a:br>
                <a:rPr lang="en-US" sz="2300" i="1" dirty="0"/>
              </a:br>
              <a:r>
                <a:rPr lang="en-US" sz="2300" i="1" dirty="0"/>
                <a:t>(right scale)</a:t>
              </a:r>
            </a:p>
          </p:txBody>
        </p:sp>
        <p:sp>
          <p:nvSpPr>
            <p:cNvPr id="53" name="Line 66"/>
            <p:cNvSpPr>
              <a:spLocks noChangeShapeType="1"/>
            </p:cNvSpPr>
            <p:nvPr/>
          </p:nvSpPr>
          <p:spPr bwMode="auto">
            <a:xfrm flipV="1">
              <a:off x="2843" y="2714"/>
              <a:ext cx="119" cy="3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404568293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7">
                                            <p:graphicEl>
                                              <a:chart seriesIdx="0" categoryIdx="-4" bldStep="series"/>
                                            </p:graphicEl>
                                          </p:spTgt>
                                        </p:tgtEl>
                                        <p:attrNameLst>
                                          <p:attrName>style.visibility</p:attrName>
                                        </p:attrNameLst>
                                      </p:cBhvr>
                                      <p:to>
                                        <p:strVal val="visible"/>
                                      </p:to>
                                    </p:set>
                                    <p:animEffect transition="in" filter="wipe(left)">
                                      <p:cBhvr>
                                        <p:cTn id="7" dur="500"/>
                                        <p:tgtEl>
                                          <p:spTgt spid="47">
                                            <p:graphicEl>
                                              <a:chart seriesIdx="0" categoryIdx="-4" bldStep="series"/>
                                            </p:graphic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7">
                                            <p:graphicEl>
                                              <a:chart seriesIdx="1" categoryIdx="-4" bldStep="series"/>
                                            </p:graphicEl>
                                          </p:spTgt>
                                        </p:tgtEl>
                                        <p:attrNameLst>
                                          <p:attrName>style.visibility</p:attrName>
                                        </p:attrNameLst>
                                      </p:cBhvr>
                                      <p:to>
                                        <p:strVal val="visible"/>
                                      </p:to>
                                    </p:set>
                                    <p:animEffect transition="in" filter="wipe(left)">
                                      <p:cBhvr>
                                        <p:cTn id="15" dur="500"/>
                                        <p:tgtEl>
                                          <p:spTgt spid="47">
                                            <p:graphicEl>
                                              <a:chart seriesIdx="1" categoryIdx="-4" bldStep="series"/>
                                            </p:graphic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wipe(left)">
                                      <p:cBhvr>
                                        <p:cTn id="1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7" grpId="0" uiExpand="1">
        <p:bldSub>
          <a:bldChart bld="series" animBg="0"/>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584200" y="214313"/>
            <a:ext cx="7747000" cy="1195387"/>
          </a:xfrm>
        </p:spPr>
        <p:txBody>
          <a:bodyPr/>
          <a:lstStyle/>
          <a:p>
            <a:r>
              <a:rPr lang="en-US" sz="2800" smtClean="0"/>
              <a:t>2</a:t>
            </a:r>
            <a:r>
              <a:rPr lang="en-US" sz="2800" b="0" smtClean="0"/>
              <a:t>.  </a:t>
            </a:r>
            <a:r>
              <a:rPr lang="en-US" smtClean="0"/>
              <a:t>Fiscal policy abroad</a:t>
            </a:r>
          </a:p>
        </p:txBody>
      </p:sp>
      <p:grpSp>
        <p:nvGrpSpPr>
          <p:cNvPr id="57347" name="Group 3"/>
          <p:cNvGrpSpPr>
            <a:grpSpLocks/>
          </p:cNvGrpSpPr>
          <p:nvPr/>
        </p:nvGrpSpPr>
        <p:grpSpPr bwMode="auto">
          <a:xfrm>
            <a:off x="3452813" y="1192213"/>
            <a:ext cx="5233987" cy="4481512"/>
            <a:chOff x="2175" y="751"/>
            <a:chExt cx="3297" cy="2823"/>
          </a:xfrm>
        </p:grpSpPr>
        <p:grpSp>
          <p:nvGrpSpPr>
            <p:cNvPr id="57376" name="Group 4"/>
            <p:cNvGrpSpPr>
              <a:grpSpLocks/>
            </p:cNvGrpSpPr>
            <p:nvPr/>
          </p:nvGrpSpPr>
          <p:grpSpPr bwMode="auto">
            <a:xfrm>
              <a:off x="2175" y="751"/>
              <a:ext cx="3297" cy="2823"/>
              <a:chOff x="336" y="672"/>
              <a:chExt cx="3537" cy="2823"/>
            </a:xfrm>
          </p:grpSpPr>
          <p:sp>
            <p:nvSpPr>
              <p:cNvPr id="57383" name="Line 5"/>
              <p:cNvSpPr>
                <a:spLocks noChangeShapeType="1"/>
              </p:cNvSpPr>
              <p:nvPr/>
            </p:nvSpPr>
            <p:spPr bwMode="auto">
              <a:xfrm>
                <a:off x="563" y="855"/>
                <a:ext cx="0" cy="23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rIns="0"/>
              <a:lstStyle/>
              <a:p>
                <a:endParaRPr lang="en-US"/>
              </a:p>
            </p:txBody>
          </p:sp>
          <p:sp>
            <p:nvSpPr>
              <p:cNvPr id="57384" name="Line 6"/>
              <p:cNvSpPr>
                <a:spLocks noChangeShapeType="1"/>
              </p:cNvSpPr>
              <p:nvPr/>
            </p:nvSpPr>
            <p:spPr bwMode="auto">
              <a:xfrm>
                <a:off x="563" y="3207"/>
                <a:ext cx="31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rIns="0"/>
              <a:lstStyle/>
              <a:p>
                <a:endParaRPr lang="en-US"/>
              </a:p>
            </p:txBody>
          </p:sp>
          <p:sp>
            <p:nvSpPr>
              <p:cNvPr id="57385" name="Text Box 7"/>
              <p:cNvSpPr txBox="1">
                <a:spLocks noChangeArrowheads="1"/>
              </p:cNvSpPr>
              <p:nvPr/>
            </p:nvSpPr>
            <p:spPr bwMode="auto">
              <a:xfrm>
                <a:off x="336" y="672"/>
                <a:ext cx="27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800" b="1" i="1">
                    <a:latin typeface="Tahoma" pitchFamily="34" charset="0"/>
                  </a:rPr>
                  <a:t>r</a:t>
                </a:r>
              </a:p>
            </p:txBody>
          </p:sp>
          <p:sp>
            <p:nvSpPr>
              <p:cNvPr id="57386" name="Text Box 8"/>
              <p:cNvSpPr txBox="1">
                <a:spLocks noChangeArrowheads="1"/>
              </p:cNvSpPr>
              <p:nvPr/>
            </p:nvSpPr>
            <p:spPr bwMode="auto">
              <a:xfrm>
                <a:off x="3312" y="3168"/>
                <a:ext cx="56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800" b="1" i="1">
                    <a:latin typeface="Tahoma" pitchFamily="34" charset="0"/>
                  </a:rPr>
                  <a:t>S, I</a:t>
                </a:r>
              </a:p>
            </p:txBody>
          </p:sp>
        </p:grpSp>
        <p:grpSp>
          <p:nvGrpSpPr>
            <p:cNvPr id="57377" name="Group 9"/>
            <p:cNvGrpSpPr>
              <a:grpSpLocks/>
            </p:cNvGrpSpPr>
            <p:nvPr/>
          </p:nvGrpSpPr>
          <p:grpSpPr bwMode="auto">
            <a:xfrm>
              <a:off x="2703" y="1222"/>
              <a:ext cx="2448" cy="1853"/>
              <a:chOff x="912" y="1239"/>
              <a:chExt cx="2448" cy="1853"/>
            </a:xfrm>
          </p:grpSpPr>
          <p:sp>
            <p:nvSpPr>
              <p:cNvPr id="57381" name="Line 10"/>
              <p:cNvSpPr>
                <a:spLocks noChangeShapeType="1"/>
              </p:cNvSpPr>
              <p:nvPr/>
            </p:nvSpPr>
            <p:spPr bwMode="auto">
              <a:xfrm>
                <a:off x="912" y="1239"/>
                <a:ext cx="1968" cy="168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rIns="0"/>
              <a:lstStyle/>
              <a:p>
                <a:endParaRPr lang="en-US"/>
              </a:p>
            </p:txBody>
          </p:sp>
          <p:sp>
            <p:nvSpPr>
              <p:cNvPr id="57382" name="Text Box 11"/>
              <p:cNvSpPr txBox="1">
                <a:spLocks noChangeArrowheads="1"/>
              </p:cNvSpPr>
              <p:nvPr/>
            </p:nvSpPr>
            <p:spPr bwMode="auto">
              <a:xfrm>
                <a:off x="2880" y="2784"/>
                <a:ext cx="480"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600" b="1" i="1">
                    <a:latin typeface="Tahoma" pitchFamily="34" charset="0"/>
                  </a:rPr>
                  <a:t>I</a:t>
                </a:r>
                <a:r>
                  <a:rPr lang="en-US" sz="1200" b="1" i="1">
                    <a:latin typeface="Tahoma" pitchFamily="34" charset="0"/>
                  </a:rPr>
                  <a:t> </a:t>
                </a:r>
                <a:r>
                  <a:rPr lang="en-US" sz="2600">
                    <a:latin typeface="Tahoma" pitchFamily="34" charset="0"/>
                  </a:rPr>
                  <a:t>(</a:t>
                </a:r>
                <a:r>
                  <a:rPr lang="en-US" sz="2600" b="1" i="1">
                    <a:latin typeface="Tahoma" pitchFamily="34" charset="0"/>
                  </a:rPr>
                  <a:t>r</a:t>
                </a:r>
                <a:r>
                  <a:rPr lang="en-US" sz="1200" b="1" i="1">
                    <a:latin typeface="Tahoma" pitchFamily="34" charset="0"/>
                  </a:rPr>
                  <a:t> </a:t>
                </a:r>
                <a:r>
                  <a:rPr lang="en-US" sz="2600">
                    <a:latin typeface="Tahoma" pitchFamily="34" charset="0"/>
                  </a:rPr>
                  <a:t>)</a:t>
                </a:r>
              </a:p>
            </p:txBody>
          </p:sp>
        </p:grpSp>
        <p:grpSp>
          <p:nvGrpSpPr>
            <p:cNvPr id="57378" name="Group 12"/>
            <p:cNvGrpSpPr>
              <a:grpSpLocks/>
            </p:cNvGrpSpPr>
            <p:nvPr/>
          </p:nvGrpSpPr>
          <p:grpSpPr bwMode="auto">
            <a:xfrm>
              <a:off x="4103" y="912"/>
              <a:ext cx="263" cy="2383"/>
              <a:chOff x="4103" y="912"/>
              <a:chExt cx="263" cy="2383"/>
            </a:xfrm>
          </p:grpSpPr>
          <p:sp>
            <p:nvSpPr>
              <p:cNvPr id="57379" name="Line 13"/>
              <p:cNvSpPr>
                <a:spLocks noChangeShapeType="1"/>
              </p:cNvSpPr>
              <p:nvPr/>
            </p:nvSpPr>
            <p:spPr bwMode="auto">
              <a:xfrm flipV="1">
                <a:off x="4224" y="1173"/>
                <a:ext cx="0" cy="2122"/>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rIns="0"/>
              <a:lstStyle/>
              <a:p>
                <a:endParaRPr lang="en-US"/>
              </a:p>
            </p:txBody>
          </p:sp>
          <p:graphicFrame>
            <p:nvGraphicFramePr>
              <p:cNvPr id="57380" name="Object 8"/>
              <p:cNvGraphicFramePr>
                <a:graphicFrameLocks noChangeAspect="1"/>
              </p:cNvGraphicFramePr>
              <p:nvPr/>
            </p:nvGraphicFramePr>
            <p:xfrm>
              <a:off x="4103" y="912"/>
              <a:ext cx="263" cy="310"/>
            </p:xfrm>
            <a:graphic>
              <a:graphicData uri="http://schemas.openxmlformats.org/presentationml/2006/ole">
                <mc:AlternateContent xmlns:mc="http://schemas.openxmlformats.org/markup-compatibility/2006">
                  <mc:Choice xmlns:v="urn:schemas-microsoft-com:vml" Requires="v">
                    <p:oleObj spid="_x0000_s8798" name="Equation" r:id="rId4" imgW="190500" imgH="228600" progId="Equation.DSMT4">
                      <p:embed/>
                    </p:oleObj>
                  </mc:Choice>
                  <mc:Fallback>
                    <p:oleObj name="Equation" r:id="rId4" imgW="19050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3" y="912"/>
                            <a:ext cx="263" cy="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sp>
        <p:nvSpPr>
          <p:cNvPr id="65551" name="Text Box 15"/>
          <p:cNvSpPr txBox="1">
            <a:spLocks noChangeArrowheads="1"/>
          </p:cNvSpPr>
          <p:nvPr/>
        </p:nvSpPr>
        <p:spPr bwMode="auto">
          <a:xfrm>
            <a:off x="536369" y="1490662"/>
            <a:ext cx="2286000" cy="2175532"/>
          </a:xfrm>
          <a:prstGeom prst="rect">
            <a:avLst/>
          </a:prstGeom>
          <a:solidFill>
            <a:srgbClr val="FFCCC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110000"/>
              </a:lnSpc>
              <a:spcBef>
                <a:spcPct val="50000"/>
              </a:spcBef>
            </a:pPr>
            <a:r>
              <a:rPr kumimoji="1" lang="en-US" sz="2500" dirty="0"/>
              <a:t>Expansionary fiscal policy abroad raises the world interest rate.</a:t>
            </a:r>
          </a:p>
        </p:txBody>
      </p:sp>
      <p:grpSp>
        <p:nvGrpSpPr>
          <p:cNvPr id="6" name="Group 16"/>
          <p:cNvGrpSpPr>
            <a:grpSpLocks/>
          </p:cNvGrpSpPr>
          <p:nvPr/>
        </p:nvGrpSpPr>
        <p:grpSpPr bwMode="auto">
          <a:xfrm>
            <a:off x="3295650" y="2895600"/>
            <a:ext cx="3409950" cy="609600"/>
            <a:chOff x="2076" y="1600"/>
            <a:chExt cx="2148" cy="384"/>
          </a:xfrm>
        </p:grpSpPr>
        <p:sp>
          <p:nvSpPr>
            <p:cNvPr id="57374" name="Line 17"/>
            <p:cNvSpPr>
              <a:spLocks noChangeShapeType="1"/>
            </p:cNvSpPr>
            <p:nvPr/>
          </p:nvSpPr>
          <p:spPr bwMode="auto">
            <a:xfrm flipH="1">
              <a:off x="2400" y="1776"/>
              <a:ext cx="1824"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57375" name="Object 7"/>
            <p:cNvGraphicFramePr>
              <a:graphicFrameLocks noChangeAspect="1"/>
            </p:cNvGraphicFramePr>
            <p:nvPr/>
          </p:nvGraphicFramePr>
          <p:xfrm>
            <a:off x="2076" y="1600"/>
            <a:ext cx="324" cy="384"/>
          </p:xfrm>
          <a:graphic>
            <a:graphicData uri="http://schemas.openxmlformats.org/presentationml/2006/ole">
              <mc:AlternateContent xmlns:mc="http://schemas.openxmlformats.org/markup-compatibility/2006">
                <mc:Choice xmlns:v="urn:schemas-microsoft-com:vml" Requires="v">
                  <p:oleObj spid="_x0000_s8799" name="Equation" r:id="rId6" imgW="203112" imgH="241195" progId="Equation.DSMT4">
                    <p:embed/>
                  </p:oleObj>
                </mc:Choice>
                <mc:Fallback>
                  <p:oleObj name="Equation" r:id="rId6" imgW="203112" imgH="241195"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76" y="1600"/>
                          <a:ext cx="324" cy="3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7" name="Group 19"/>
          <p:cNvGrpSpPr>
            <a:grpSpLocks/>
          </p:cNvGrpSpPr>
          <p:nvPr/>
        </p:nvGrpSpPr>
        <p:grpSpPr bwMode="auto">
          <a:xfrm>
            <a:off x="5734050" y="2511425"/>
            <a:ext cx="957263" cy="631825"/>
            <a:chOff x="3612" y="1582"/>
            <a:chExt cx="603" cy="398"/>
          </a:xfrm>
        </p:grpSpPr>
        <p:sp>
          <p:nvSpPr>
            <p:cNvPr id="57372" name="Text Box 20"/>
            <p:cNvSpPr txBox="1">
              <a:spLocks noChangeArrowheads="1"/>
            </p:cNvSpPr>
            <p:nvPr/>
          </p:nvSpPr>
          <p:spPr bwMode="auto">
            <a:xfrm>
              <a:off x="3687" y="1582"/>
              <a:ext cx="48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kumimoji="1" lang="en-US" sz="2400" b="1" i="1">
                  <a:latin typeface="Tahoma" pitchFamily="34" charset="0"/>
                </a:rPr>
                <a:t>NX</a:t>
              </a:r>
              <a:r>
                <a:rPr kumimoji="1" lang="en-US" sz="2400" baseline="-25000">
                  <a:latin typeface="Tahoma" pitchFamily="34" charset="0"/>
                </a:rPr>
                <a:t>1</a:t>
              </a:r>
            </a:p>
          </p:txBody>
        </p:sp>
        <p:sp>
          <p:nvSpPr>
            <p:cNvPr id="57373" name="AutoShape 21"/>
            <p:cNvSpPr>
              <a:spLocks/>
            </p:cNvSpPr>
            <p:nvPr/>
          </p:nvSpPr>
          <p:spPr bwMode="auto">
            <a:xfrm rot="5411755">
              <a:off x="3847" y="1612"/>
              <a:ext cx="133" cy="603"/>
            </a:xfrm>
            <a:prstGeom prst="leftBrace">
              <a:avLst>
                <a:gd name="adj1" fmla="val 76802"/>
                <a:gd name="adj2" fmla="val 50343"/>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rot="10800000" vert="eaVert" wrap="none" anchor="ctr"/>
            <a:lstStyle/>
            <a:p>
              <a:pPr algn="ctr" eaLnBrk="0" hangingPunct="0"/>
              <a:endParaRPr kumimoji="1" lang="en-US" sz="2400">
                <a:solidFill>
                  <a:srgbClr val="990033"/>
                </a:solidFill>
                <a:latin typeface="Times New Roman" pitchFamily="18" charset="0"/>
              </a:endParaRPr>
            </a:p>
          </p:txBody>
        </p:sp>
      </p:grpSp>
      <p:grpSp>
        <p:nvGrpSpPr>
          <p:cNvPr id="8" name="Group 22"/>
          <p:cNvGrpSpPr>
            <a:grpSpLocks/>
          </p:cNvGrpSpPr>
          <p:nvPr/>
        </p:nvGrpSpPr>
        <p:grpSpPr bwMode="auto">
          <a:xfrm>
            <a:off x="4956175" y="1700213"/>
            <a:ext cx="1738313" cy="771525"/>
            <a:chOff x="3122" y="1071"/>
            <a:chExt cx="1095" cy="486"/>
          </a:xfrm>
        </p:grpSpPr>
        <p:sp>
          <p:nvSpPr>
            <p:cNvPr id="57370" name="AutoShape 23"/>
            <p:cNvSpPr>
              <a:spLocks/>
            </p:cNvSpPr>
            <p:nvPr/>
          </p:nvSpPr>
          <p:spPr bwMode="auto">
            <a:xfrm rot="5411755" flipV="1">
              <a:off x="3568" y="907"/>
              <a:ext cx="204" cy="1095"/>
            </a:xfrm>
            <a:prstGeom prst="leftBrace">
              <a:avLst>
                <a:gd name="adj1" fmla="val 90927"/>
                <a:gd name="adj2" fmla="val 49782"/>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vert="eaVert" wrap="none" anchor="ctr"/>
            <a:lstStyle/>
            <a:p>
              <a:pPr algn="ctr" eaLnBrk="0" hangingPunct="0"/>
              <a:endParaRPr kumimoji="1" lang="en-US" sz="2400">
                <a:solidFill>
                  <a:srgbClr val="990033"/>
                </a:solidFill>
                <a:latin typeface="Times New Roman" pitchFamily="18" charset="0"/>
              </a:endParaRPr>
            </a:p>
          </p:txBody>
        </p:sp>
        <p:sp>
          <p:nvSpPr>
            <p:cNvPr id="57371" name="Text Box 24"/>
            <p:cNvSpPr txBox="1">
              <a:spLocks noChangeArrowheads="1"/>
            </p:cNvSpPr>
            <p:nvPr/>
          </p:nvSpPr>
          <p:spPr bwMode="auto">
            <a:xfrm>
              <a:off x="3417" y="1071"/>
              <a:ext cx="5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kumimoji="1" lang="en-US" sz="2400" b="1" i="1">
                  <a:solidFill>
                    <a:schemeClr val="hlink"/>
                  </a:solidFill>
                  <a:latin typeface="Tahoma" pitchFamily="34" charset="0"/>
                </a:rPr>
                <a:t>NX</a:t>
              </a:r>
              <a:r>
                <a:rPr kumimoji="1" lang="en-US" sz="2400" baseline="-25000">
                  <a:solidFill>
                    <a:schemeClr val="hlink"/>
                  </a:solidFill>
                  <a:latin typeface="Tahoma" pitchFamily="34" charset="0"/>
                </a:rPr>
                <a:t>2</a:t>
              </a:r>
            </a:p>
          </p:txBody>
        </p:sp>
      </p:grpSp>
      <p:sp>
        <p:nvSpPr>
          <p:cNvPr id="65561" name="Line 25"/>
          <p:cNvSpPr>
            <a:spLocks noChangeShapeType="1"/>
          </p:cNvSpPr>
          <p:nvPr/>
        </p:nvSpPr>
        <p:spPr bwMode="auto">
          <a:xfrm flipH="1">
            <a:off x="4941888" y="5026025"/>
            <a:ext cx="757237" cy="1588"/>
          </a:xfrm>
          <a:prstGeom prst="line">
            <a:avLst/>
          </a:prstGeom>
          <a:noFill/>
          <a:ln w="38100">
            <a:solidFill>
              <a:schemeClr val="accent2"/>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65562" name="Text Box 26"/>
          <p:cNvSpPr txBox="1">
            <a:spLocks noChangeArrowheads="1"/>
          </p:cNvSpPr>
          <p:nvPr/>
        </p:nvSpPr>
        <p:spPr bwMode="auto">
          <a:xfrm>
            <a:off x="536369" y="4005263"/>
            <a:ext cx="2743200" cy="1600200"/>
          </a:xfrm>
          <a:prstGeom prst="rect">
            <a:avLst/>
          </a:prstGeom>
          <a:solidFill>
            <a:srgbClr val="FFFFC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kumimoji="1" lang="en-US" sz="2500" dirty="0"/>
              <a:t>Results:  </a:t>
            </a:r>
            <a:br>
              <a:rPr kumimoji="1" lang="en-US" sz="2500" dirty="0"/>
            </a:br>
            <a:endParaRPr kumimoji="1" lang="en-US" sz="2500" dirty="0"/>
          </a:p>
        </p:txBody>
      </p:sp>
      <p:graphicFrame>
        <p:nvGraphicFramePr>
          <p:cNvPr id="65563" name="Object 2"/>
          <p:cNvGraphicFramePr>
            <a:graphicFrameLocks noChangeAspect="1"/>
          </p:cNvGraphicFramePr>
          <p:nvPr>
            <p:extLst>
              <p:ext uri="{D42A27DB-BD31-4B8C-83A1-F6EECF244321}">
                <p14:modId xmlns:p14="http://schemas.microsoft.com/office/powerpoint/2010/main" val="4278095935"/>
              </p:ext>
            </p:extLst>
          </p:nvPr>
        </p:nvGraphicFramePr>
        <p:xfrm>
          <a:off x="1151063" y="4513713"/>
          <a:ext cx="1163637" cy="417512"/>
        </p:xfrm>
        <a:graphic>
          <a:graphicData uri="http://schemas.openxmlformats.org/presentationml/2006/ole">
            <mc:AlternateContent xmlns:mc="http://schemas.openxmlformats.org/markup-compatibility/2006">
              <mc:Choice xmlns:v="urn:schemas-microsoft-com:vml" Requires="v">
                <p:oleObj spid="_x0000_s8800" name="Equation" r:id="rId8" imgW="494870" imgH="177646" progId="Equation.DSMT4">
                  <p:embed/>
                </p:oleObj>
              </mc:Choice>
              <mc:Fallback>
                <p:oleObj name="Equation" r:id="rId8" imgW="494870" imgH="177646"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51063" y="4513713"/>
                        <a:ext cx="1163637" cy="417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5564" name="Object 3"/>
          <p:cNvGraphicFramePr>
            <a:graphicFrameLocks noChangeAspect="1"/>
          </p:cNvGraphicFramePr>
          <p:nvPr>
            <p:extLst>
              <p:ext uri="{D42A27DB-BD31-4B8C-83A1-F6EECF244321}">
                <p14:modId xmlns:p14="http://schemas.microsoft.com/office/powerpoint/2010/main" val="2068643909"/>
              </p:ext>
            </p:extLst>
          </p:nvPr>
        </p:nvGraphicFramePr>
        <p:xfrm>
          <a:off x="714500" y="5083625"/>
          <a:ext cx="2452688" cy="390525"/>
        </p:xfrm>
        <a:graphic>
          <a:graphicData uri="http://schemas.openxmlformats.org/presentationml/2006/ole">
            <mc:AlternateContent xmlns:mc="http://schemas.openxmlformats.org/markup-compatibility/2006">
              <mc:Choice xmlns:v="urn:schemas-microsoft-com:vml" Requires="v">
                <p:oleObj spid="_x0000_s8801" name="Equation" r:id="rId10" imgW="1117115" imgH="177723" progId="Equation.DSMT4">
                  <p:embed/>
                </p:oleObj>
              </mc:Choice>
              <mc:Fallback>
                <p:oleObj name="Equation" r:id="rId10" imgW="1117115" imgH="177723"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4500" y="5083625"/>
                        <a:ext cx="2452688" cy="390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9" name="Group 29"/>
          <p:cNvGrpSpPr>
            <a:grpSpLocks/>
          </p:cNvGrpSpPr>
          <p:nvPr/>
        </p:nvGrpSpPr>
        <p:grpSpPr bwMode="auto">
          <a:xfrm>
            <a:off x="3295650" y="2209800"/>
            <a:ext cx="3409950" cy="609600"/>
            <a:chOff x="2076" y="1392"/>
            <a:chExt cx="2148" cy="384"/>
          </a:xfrm>
        </p:grpSpPr>
        <p:sp>
          <p:nvSpPr>
            <p:cNvPr id="57368" name="Line 30"/>
            <p:cNvSpPr>
              <a:spLocks noChangeShapeType="1"/>
            </p:cNvSpPr>
            <p:nvPr/>
          </p:nvSpPr>
          <p:spPr bwMode="auto">
            <a:xfrm flipH="1">
              <a:off x="2400" y="1568"/>
              <a:ext cx="1824"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57369" name="Object 6"/>
            <p:cNvGraphicFramePr>
              <a:graphicFrameLocks noChangeAspect="1"/>
            </p:cNvGraphicFramePr>
            <p:nvPr/>
          </p:nvGraphicFramePr>
          <p:xfrm>
            <a:off x="2076" y="1392"/>
            <a:ext cx="324" cy="384"/>
          </p:xfrm>
          <a:graphic>
            <a:graphicData uri="http://schemas.openxmlformats.org/presentationml/2006/ole">
              <mc:AlternateContent xmlns:mc="http://schemas.openxmlformats.org/markup-compatibility/2006">
                <mc:Choice xmlns:v="urn:schemas-microsoft-com:vml" Requires="v">
                  <p:oleObj spid="_x0000_s8802" name="Equation" r:id="rId12" imgW="203112" imgH="241195" progId="Equation.DSMT4">
                    <p:embed/>
                  </p:oleObj>
                </mc:Choice>
                <mc:Fallback>
                  <p:oleObj name="Equation" r:id="rId12" imgW="203112" imgH="241195"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76" y="1392"/>
                          <a:ext cx="324" cy="3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65568" name="Line 32"/>
          <p:cNvSpPr>
            <a:spLocks noChangeShapeType="1"/>
          </p:cNvSpPr>
          <p:nvPr/>
        </p:nvSpPr>
        <p:spPr bwMode="auto">
          <a:xfrm flipH="1" flipV="1">
            <a:off x="4003675" y="2506663"/>
            <a:ext cx="0" cy="649287"/>
          </a:xfrm>
          <a:prstGeom prst="line">
            <a:avLst/>
          </a:prstGeom>
          <a:noFill/>
          <a:ln w="38100">
            <a:solidFill>
              <a:schemeClr val="accent2"/>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grpSp>
        <p:nvGrpSpPr>
          <p:cNvPr id="10" name="Group 33"/>
          <p:cNvGrpSpPr>
            <a:grpSpLocks/>
          </p:cNvGrpSpPr>
          <p:nvPr/>
        </p:nvGrpSpPr>
        <p:grpSpPr bwMode="auto">
          <a:xfrm>
            <a:off x="5638800" y="3178175"/>
            <a:ext cx="914400" cy="2879725"/>
            <a:chOff x="3552" y="2002"/>
            <a:chExt cx="576" cy="1814"/>
          </a:xfrm>
        </p:grpSpPr>
        <p:sp>
          <p:nvSpPr>
            <p:cNvPr id="57364" name="Line 34"/>
            <p:cNvSpPr>
              <a:spLocks noChangeShapeType="1"/>
            </p:cNvSpPr>
            <p:nvPr/>
          </p:nvSpPr>
          <p:spPr bwMode="auto">
            <a:xfrm flipH="1">
              <a:off x="3610" y="2002"/>
              <a:ext cx="3" cy="1277"/>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pSp>
          <p:nvGrpSpPr>
            <p:cNvPr id="57365" name="Group 35"/>
            <p:cNvGrpSpPr>
              <a:grpSpLocks/>
            </p:cNvGrpSpPr>
            <p:nvPr/>
          </p:nvGrpSpPr>
          <p:grpSpPr bwMode="auto">
            <a:xfrm>
              <a:off x="3552" y="3300"/>
              <a:ext cx="576" cy="516"/>
              <a:chOff x="3552" y="3300"/>
              <a:chExt cx="576" cy="516"/>
            </a:xfrm>
          </p:grpSpPr>
          <p:graphicFrame>
            <p:nvGraphicFramePr>
              <p:cNvPr id="57366" name="Object 5"/>
              <p:cNvGraphicFramePr>
                <a:graphicFrameLocks noChangeAspect="1"/>
              </p:cNvGraphicFramePr>
              <p:nvPr/>
            </p:nvGraphicFramePr>
            <p:xfrm>
              <a:off x="3552" y="3504"/>
              <a:ext cx="576" cy="312"/>
            </p:xfrm>
            <a:graphic>
              <a:graphicData uri="http://schemas.openxmlformats.org/presentationml/2006/ole">
                <mc:AlternateContent xmlns:mc="http://schemas.openxmlformats.org/markup-compatibility/2006">
                  <mc:Choice xmlns:v="urn:schemas-microsoft-com:vml" Requires="v">
                    <p:oleObj spid="_x0000_s8803" name="Equation" r:id="rId14" imgW="444307" imgH="241195" progId="Equation.DSMT4">
                      <p:embed/>
                    </p:oleObj>
                  </mc:Choice>
                  <mc:Fallback>
                    <p:oleObj name="Equation" r:id="rId14" imgW="444307" imgH="241195"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52" y="3504"/>
                            <a:ext cx="576" cy="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7367" name="Line 37"/>
              <p:cNvSpPr>
                <a:spLocks noChangeShapeType="1"/>
              </p:cNvSpPr>
              <p:nvPr/>
            </p:nvSpPr>
            <p:spPr bwMode="auto">
              <a:xfrm>
                <a:off x="3615" y="3300"/>
                <a:ext cx="121" cy="20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2" name="Group 38"/>
          <p:cNvGrpSpPr>
            <a:grpSpLocks/>
          </p:cNvGrpSpPr>
          <p:nvPr/>
        </p:nvGrpSpPr>
        <p:grpSpPr bwMode="auto">
          <a:xfrm>
            <a:off x="4000500" y="2489200"/>
            <a:ext cx="941388" cy="3616325"/>
            <a:chOff x="2520" y="1568"/>
            <a:chExt cx="593" cy="2278"/>
          </a:xfrm>
        </p:grpSpPr>
        <p:sp>
          <p:nvSpPr>
            <p:cNvPr id="57360" name="Line 39"/>
            <p:cNvSpPr>
              <a:spLocks noChangeShapeType="1"/>
            </p:cNvSpPr>
            <p:nvPr/>
          </p:nvSpPr>
          <p:spPr bwMode="auto">
            <a:xfrm flipH="1">
              <a:off x="3113" y="1568"/>
              <a:ext cx="0" cy="1721"/>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pSp>
          <p:nvGrpSpPr>
            <p:cNvPr id="57361" name="Group 40"/>
            <p:cNvGrpSpPr>
              <a:grpSpLocks/>
            </p:cNvGrpSpPr>
            <p:nvPr/>
          </p:nvGrpSpPr>
          <p:grpSpPr bwMode="auto">
            <a:xfrm>
              <a:off x="2520" y="3300"/>
              <a:ext cx="588" cy="546"/>
              <a:chOff x="2520" y="3300"/>
              <a:chExt cx="588" cy="546"/>
            </a:xfrm>
          </p:grpSpPr>
          <p:graphicFrame>
            <p:nvGraphicFramePr>
              <p:cNvPr id="57362" name="Object 4"/>
              <p:cNvGraphicFramePr>
                <a:graphicFrameLocks noChangeAspect="1"/>
              </p:cNvGraphicFramePr>
              <p:nvPr/>
            </p:nvGraphicFramePr>
            <p:xfrm>
              <a:off x="2520" y="3534"/>
              <a:ext cx="576" cy="312"/>
            </p:xfrm>
            <a:graphic>
              <a:graphicData uri="http://schemas.openxmlformats.org/presentationml/2006/ole">
                <mc:AlternateContent xmlns:mc="http://schemas.openxmlformats.org/markup-compatibility/2006">
                  <mc:Choice xmlns:v="urn:schemas-microsoft-com:vml" Requires="v">
                    <p:oleObj spid="_x0000_s8804" name="Equation" r:id="rId16" imgW="444307" imgH="241195" progId="Equation.DSMT4">
                      <p:embed/>
                    </p:oleObj>
                  </mc:Choice>
                  <mc:Fallback>
                    <p:oleObj name="Equation" r:id="rId16" imgW="444307" imgH="241195"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520" y="3534"/>
                            <a:ext cx="576" cy="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7363" name="Line 42"/>
              <p:cNvSpPr>
                <a:spLocks noChangeShapeType="1"/>
              </p:cNvSpPr>
              <p:nvPr/>
            </p:nvSpPr>
            <p:spPr bwMode="auto">
              <a:xfrm flipH="1">
                <a:off x="2925" y="3300"/>
                <a:ext cx="183"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Tree>
    <p:extLst>
      <p:ext uri="{BB962C8B-B14F-4D97-AF65-F5344CB8AC3E}">
        <p14:creationId xmlns:p14="http://schemas.microsoft.com/office/powerpoint/2010/main" val="183890527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5551"/>
                                        </p:tgtEl>
                                        <p:attrNameLst>
                                          <p:attrName>style.visibility</p:attrName>
                                        </p:attrNameLst>
                                      </p:cBhvr>
                                      <p:to>
                                        <p:strVal val="visible"/>
                                      </p:to>
                                    </p:set>
                                    <p:animEffect transition="in" filter="fade">
                                      <p:cBhvr>
                                        <p:cTn id="22" dur="500"/>
                                        <p:tgtEl>
                                          <p:spTgt spid="6555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4" fill="hold" grpId="0" nodeType="clickEffect">
                                  <p:stCondLst>
                                    <p:cond delay="0"/>
                                  </p:stCondLst>
                                  <p:childTnLst>
                                    <p:set>
                                      <p:cBhvr>
                                        <p:cTn id="26" dur="1" fill="hold">
                                          <p:stCondLst>
                                            <p:cond delay="0"/>
                                          </p:stCondLst>
                                        </p:cTn>
                                        <p:tgtEl>
                                          <p:spTgt spid="65568"/>
                                        </p:tgtEl>
                                        <p:attrNameLst>
                                          <p:attrName>style.visibility</p:attrName>
                                        </p:attrNameLst>
                                      </p:cBhvr>
                                      <p:to>
                                        <p:strVal val="visible"/>
                                      </p:to>
                                    </p:set>
                                    <p:anim calcmode="lin" valueType="num">
                                      <p:cBhvr>
                                        <p:cTn id="27" dur="500" fill="hold"/>
                                        <p:tgtEl>
                                          <p:spTgt spid="65568"/>
                                        </p:tgtEl>
                                        <p:attrNameLst>
                                          <p:attrName>ppt_x</p:attrName>
                                        </p:attrNameLst>
                                      </p:cBhvr>
                                      <p:tavLst>
                                        <p:tav tm="0">
                                          <p:val>
                                            <p:strVal val="#ppt_x"/>
                                          </p:val>
                                        </p:tav>
                                        <p:tav tm="100000">
                                          <p:val>
                                            <p:strVal val="#ppt_x"/>
                                          </p:val>
                                        </p:tav>
                                      </p:tavLst>
                                    </p:anim>
                                    <p:anim calcmode="lin" valueType="num">
                                      <p:cBhvr>
                                        <p:cTn id="28" dur="500" fill="hold"/>
                                        <p:tgtEl>
                                          <p:spTgt spid="65568"/>
                                        </p:tgtEl>
                                        <p:attrNameLst>
                                          <p:attrName>ppt_y</p:attrName>
                                        </p:attrNameLst>
                                      </p:cBhvr>
                                      <p:tavLst>
                                        <p:tav tm="0">
                                          <p:val>
                                            <p:strVal val="#ppt_y+#ppt_h/2"/>
                                          </p:val>
                                        </p:tav>
                                        <p:tav tm="100000">
                                          <p:val>
                                            <p:strVal val="#ppt_y"/>
                                          </p:val>
                                        </p:tav>
                                      </p:tavLst>
                                    </p:anim>
                                    <p:anim calcmode="lin" valueType="num">
                                      <p:cBhvr>
                                        <p:cTn id="29" dur="500" fill="hold"/>
                                        <p:tgtEl>
                                          <p:spTgt spid="65568"/>
                                        </p:tgtEl>
                                        <p:attrNameLst>
                                          <p:attrName>ppt_w</p:attrName>
                                        </p:attrNameLst>
                                      </p:cBhvr>
                                      <p:tavLst>
                                        <p:tav tm="0">
                                          <p:val>
                                            <p:strVal val="#ppt_w"/>
                                          </p:val>
                                        </p:tav>
                                        <p:tav tm="100000">
                                          <p:val>
                                            <p:strVal val="#ppt_w"/>
                                          </p:val>
                                        </p:tav>
                                      </p:tavLst>
                                    </p:anim>
                                    <p:anim calcmode="lin" valueType="num">
                                      <p:cBhvr>
                                        <p:cTn id="30" dur="500" fill="hold"/>
                                        <p:tgtEl>
                                          <p:spTgt spid="65568"/>
                                        </p:tgtEl>
                                        <p:attrNameLst>
                                          <p:attrName>ppt_h</p:attrName>
                                        </p:attrNameLst>
                                      </p:cBhvr>
                                      <p:tavLst>
                                        <p:tav tm="0">
                                          <p:val>
                                            <p:fltVal val="0"/>
                                          </p:val>
                                        </p:tav>
                                        <p:tav tm="100000">
                                          <p:val>
                                            <p:strVal val="#ppt_h"/>
                                          </p:val>
                                        </p:tav>
                                      </p:tavLst>
                                    </p:anim>
                                  </p:childTnLst>
                                </p:cTn>
                              </p:par>
                            </p:childTnLst>
                          </p:cTn>
                        </p:par>
                        <p:par>
                          <p:cTn id="31" fill="hold" nodeType="afterGroup">
                            <p:stCondLst>
                              <p:cond delay="500"/>
                            </p:stCondLst>
                            <p:childTnLst>
                              <p:par>
                                <p:cTn id="32" presetID="22" presetClass="entr" presetSubtype="8"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7" presetClass="entr" presetSubtype="2" fill="hold" grpId="0" nodeType="clickEffect">
                                  <p:stCondLst>
                                    <p:cond delay="0"/>
                                  </p:stCondLst>
                                  <p:childTnLst>
                                    <p:set>
                                      <p:cBhvr>
                                        <p:cTn id="38" dur="1" fill="hold">
                                          <p:stCondLst>
                                            <p:cond delay="0"/>
                                          </p:stCondLst>
                                        </p:cTn>
                                        <p:tgtEl>
                                          <p:spTgt spid="65561"/>
                                        </p:tgtEl>
                                        <p:attrNameLst>
                                          <p:attrName>style.visibility</p:attrName>
                                        </p:attrNameLst>
                                      </p:cBhvr>
                                      <p:to>
                                        <p:strVal val="visible"/>
                                      </p:to>
                                    </p:set>
                                    <p:anim calcmode="lin" valueType="num">
                                      <p:cBhvr>
                                        <p:cTn id="39" dur="500" fill="hold"/>
                                        <p:tgtEl>
                                          <p:spTgt spid="65561"/>
                                        </p:tgtEl>
                                        <p:attrNameLst>
                                          <p:attrName>ppt_x</p:attrName>
                                        </p:attrNameLst>
                                      </p:cBhvr>
                                      <p:tavLst>
                                        <p:tav tm="0">
                                          <p:val>
                                            <p:strVal val="#ppt_x+#ppt_w/2"/>
                                          </p:val>
                                        </p:tav>
                                        <p:tav tm="100000">
                                          <p:val>
                                            <p:strVal val="#ppt_x"/>
                                          </p:val>
                                        </p:tav>
                                      </p:tavLst>
                                    </p:anim>
                                    <p:anim calcmode="lin" valueType="num">
                                      <p:cBhvr>
                                        <p:cTn id="40" dur="500" fill="hold"/>
                                        <p:tgtEl>
                                          <p:spTgt spid="65561"/>
                                        </p:tgtEl>
                                        <p:attrNameLst>
                                          <p:attrName>ppt_y</p:attrName>
                                        </p:attrNameLst>
                                      </p:cBhvr>
                                      <p:tavLst>
                                        <p:tav tm="0">
                                          <p:val>
                                            <p:strVal val="#ppt_y"/>
                                          </p:val>
                                        </p:tav>
                                        <p:tav tm="100000">
                                          <p:val>
                                            <p:strVal val="#ppt_y"/>
                                          </p:val>
                                        </p:tav>
                                      </p:tavLst>
                                    </p:anim>
                                    <p:anim calcmode="lin" valueType="num">
                                      <p:cBhvr>
                                        <p:cTn id="41" dur="500" fill="hold"/>
                                        <p:tgtEl>
                                          <p:spTgt spid="65561"/>
                                        </p:tgtEl>
                                        <p:attrNameLst>
                                          <p:attrName>ppt_w</p:attrName>
                                        </p:attrNameLst>
                                      </p:cBhvr>
                                      <p:tavLst>
                                        <p:tav tm="0">
                                          <p:val>
                                            <p:fltVal val="0"/>
                                          </p:val>
                                        </p:tav>
                                        <p:tav tm="100000">
                                          <p:val>
                                            <p:strVal val="#ppt_w"/>
                                          </p:val>
                                        </p:tav>
                                      </p:tavLst>
                                    </p:anim>
                                    <p:anim calcmode="lin" valueType="num">
                                      <p:cBhvr>
                                        <p:cTn id="42" dur="500" fill="hold"/>
                                        <p:tgtEl>
                                          <p:spTgt spid="65561"/>
                                        </p:tgtEl>
                                        <p:attrNameLst>
                                          <p:attrName>ppt_h</p:attrName>
                                        </p:attrNameLst>
                                      </p:cBhvr>
                                      <p:tavLst>
                                        <p:tav tm="0">
                                          <p:val>
                                            <p:strVal val="#ppt_h"/>
                                          </p:val>
                                        </p:tav>
                                        <p:tav tm="100000">
                                          <p:val>
                                            <p:strVal val="#ppt_h"/>
                                          </p:val>
                                        </p:tav>
                                      </p:tavLst>
                                    </p:anim>
                                  </p:childTnLst>
                                </p:cTn>
                              </p:par>
                            </p:childTnLst>
                          </p:cTn>
                        </p:par>
                        <p:par>
                          <p:cTn id="43" fill="hold" nodeType="afterGroup">
                            <p:stCondLst>
                              <p:cond delay="500"/>
                            </p:stCondLst>
                            <p:childTnLst>
                              <p:par>
                                <p:cTn id="44" presetID="22" presetClass="entr" presetSubtype="1"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up)">
                                      <p:cBhvr>
                                        <p:cTn id="46" dur="500"/>
                                        <p:tgtEl>
                                          <p:spTgt spid="12"/>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65562"/>
                                        </p:tgtEl>
                                        <p:attrNameLst>
                                          <p:attrName>style.visibility</p:attrName>
                                        </p:attrNameLst>
                                      </p:cBhvr>
                                      <p:to>
                                        <p:strVal val="visible"/>
                                      </p:to>
                                    </p:set>
                                    <p:animEffect transition="in" filter="fade">
                                      <p:cBhvr>
                                        <p:cTn id="51" dur="500"/>
                                        <p:tgtEl>
                                          <p:spTgt spid="65562"/>
                                        </p:tgtEl>
                                      </p:cBhvr>
                                    </p:animEffect>
                                  </p:childTnLst>
                                </p:cTn>
                              </p:par>
                              <p:par>
                                <p:cTn id="52" presetID="10" presetClass="entr" presetSubtype="0" fill="hold" nodeType="withEffect">
                                  <p:stCondLst>
                                    <p:cond delay="0"/>
                                  </p:stCondLst>
                                  <p:childTnLst>
                                    <p:set>
                                      <p:cBhvr>
                                        <p:cTn id="53" dur="1" fill="hold">
                                          <p:stCondLst>
                                            <p:cond delay="0"/>
                                          </p:stCondLst>
                                        </p:cTn>
                                        <p:tgtEl>
                                          <p:spTgt spid="65563"/>
                                        </p:tgtEl>
                                        <p:attrNameLst>
                                          <p:attrName>style.visibility</p:attrName>
                                        </p:attrNameLst>
                                      </p:cBhvr>
                                      <p:to>
                                        <p:strVal val="visible"/>
                                      </p:to>
                                    </p:set>
                                    <p:animEffect transition="in" filter="fade">
                                      <p:cBhvr>
                                        <p:cTn id="54" dur="500"/>
                                        <p:tgtEl>
                                          <p:spTgt spid="65563"/>
                                        </p:tgtEl>
                                      </p:cBhvr>
                                    </p:animEffect>
                                  </p:childTnLst>
                                </p:cTn>
                              </p:par>
                              <p:par>
                                <p:cTn id="55" presetID="10" presetClass="entr" presetSubtype="0" fill="hold" nodeType="withEffect">
                                  <p:stCondLst>
                                    <p:cond delay="0"/>
                                  </p:stCondLst>
                                  <p:childTnLst>
                                    <p:set>
                                      <p:cBhvr>
                                        <p:cTn id="56" dur="1" fill="hold">
                                          <p:stCondLst>
                                            <p:cond delay="0"/>
                                          </p:stCondLst>
                                        </p:cTn>
                                        <p:tgtEl>
                                          <p:spTgt spid="65564"/>
                                        </p:tgtEl>
                                        <p:attrNameLst>
                                          <p:attrName>style.visibility</p:attrName>
                                        </p:attrNameLst>
                                      </p:cBhvr>
                                      <p:to>
                                        <p:strVal val="visible"/>
                                      </p:to>
                                    </p:set>
                                    <p:animEffect transition="in" filter="fade">
                                      <p:cBhvr>
                                        <p:cTn id="57" dur="500"/>
                                        <p:tgtEl>
                                          <p:spTgt spid="65564"/>
                                        </p:tgtEl>
                                      </p:cBhvr>
                                    </p:animEffect>
                                  </p:childTnLst>
                                </p:cTn>
                              </p:par>
                              <p:par>
                                <p:cTn id="58" presetID="22" presetClass="entr" presetSubtype="8" fill="hold" nodeType="with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wipe(left)">
                                      <p:cBhvr>
                                        <p:cTn id="6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51" grpId="0" animBg="1" autoUpdateAnimBg="0"/>
      <p:bldP spid="65561" grpId="0" animBg="1"/>
      <p:bldP spid="65562" grpId="0" animBg="1" autoUpdateAnimBg="0"/>
      <p:bldP spid="65568"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C9D6E5"/>
        </a:solidFill>
        <a:effectLst/>
      </p:bgPr>
    </p:bg>
    <p:spTree>
      <p:nvGrpSpPr>
        <p:cNvPr id="1" name=""/>
        <p:cNvGrpSpPr/>
        <p:nvPr/>
      </p:nvGrpSpPr>
      <p:grpSpPr>
        <a:xfrm>
          <a:off x="0" y="0"/>
          <a:ext cx="0" cy="0"/>
          <a:chOff x="0" y="0"/>
          <a:chExt cx="0" cy="0"/>
        </a:xfrm>
      </p:grpSpPr>
      <p:sp>
        <p:nvSpPr>
          <p:cNvPr id="4" name="Rectangle 3"/>
          <p:cNvSpPr/>
          <p:nvPr/>
        </p:nvSpPr>
        <p:spPr>
          <a:xfrm>
            <a:off x="7" y="-13578"/>
            <a:ext cx="9143993" cy="1286012"/>
          </a:xfrm>
          <a:prstGeom prst="rect">
            <a:avLst/>
          </a:prstGeom>
          <a:solidFill>
            <a:srgbClr val="B3C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466725" y="200912"/>
            <a:ext cx="8245475" cy="1452637"/>
          </a:xfrm>
        </p:spPr>
        <p:txBody>
          <a:bodyPr/>
          <a:lstStyle/>
          <a:p>
            <a:r>
              <a:rPr lang="en-US" sz="2600" dirty="0" smtClean="0">
                <a:solidFill>
                  <a:srgbClr val="203F15"/>
                </a:solidFill>
              </a:rPr>
              <a:t>EXERCISE</a:t>
            </a:r>
            <a:br>
              <a:rPr lang="en-US" sz="2600" dirty="0" smtClean="0">
                <a:solidFill>
                  <a:srgbClr val="203F15"/>
                </a:solidFill>
              </a:rPr>
            </a:br>
            <a:r>
              <a:rPr lang="en-US" sz="2800" dirty="0" smtClean="0">
                <a:solidFill>
                  <a:schemeClr val="bg1"/>
                </a:solidFill>
                <a:effectLst>
                  <a:outerShdw blurRad="38100" dist="38100" dir="2700000" algn="tl">
                    <a:srgbClr val="000000">
                      <a:alpha val="43137"/>
                    </a:srgbClr>
                  </a:outerShdw>
                </a:effectLst>
              </a:rPr>
              <a:t>3.  </a:t>
            </a:r>
            <a:r>
              <a:rPr lang="en-US" dirty="0" smtClean="0">
                <a:solidFill>
                  <a:schemeClr val="bg1"/>
                </a:solidFill>
                <a:effectLst>
                  <a:outerShdw blurRad="38100" dist="38100" dir="2700000" algn="tl">
                    <a:srgbClr val="000000">
                      <a:alpha val="43137"/>
                    </a:srgbClr>
                  </a:outerShdw>
                </a:effectLst>
              </a:rPr>
              <a:t>An increase in domestic investment demand</a:t>
            </a:r>
            <a:endParaRPr lang="en-US" dirty="0">
              <a:solidFill>
                <a:schemeClr val="bg1"/>
              </a:solidFill>
              <a:effectLst>
                <a:outerShdw blurRad="38100" dist="38100" dir="2700000" algn="tl">
                  <a:srgbClr val="000000">
                    <a:alpha val="43137"/>
                  </a:srgbClr>
                </a:outerShdw>
              </a:effectLst>
            </a:endParaRPr>
          </a:p>
        </p:txBody>
      </p:sp>
      <p:sp>
        <p:nvSpPr>
          <p:cNvPr id="5" name="Rectangle 4"/>
          <p:cNvSpPr/>
          <p:nvPr/>
        </p:nvSpPr>
        <p:spPr>
          <a:xfrm>
            <a:off x="0" y="1246299"/>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006666"/>
                </a:solidFill>
                <a:cs typeface="Arial"/>
              </a:rPr>
              <a:pPr algn="r">
                <a:defRPr/>
              </a:pPr>
              <a:t>23</a:t>
            </a:fld>
            <a:endParaRPr lang="en-US" sz="1600" dirty="0">
              <a:solidFill>
                <a:srgbClr val="006666"/>
              </a:solidFill>
              <a:cs typeface="Arial"/>
            </a:endParaRPr>
          </a:p>
        </p:txBody>
      </p:sp>
      <p:grpSp>
        <p:nvGrpSpPr>
          <p:cNvPr id="6" name="Group 3"/>
          <p:cNvGrpSpPr>
            <a:grpSpLocks/>
          </p:cNvGrpSpPr>
          <p:nvPr/>
        </p:nvGrpSpPr>
        <p:grpSpPr bwMode="auto">
          <a:xfrm>
            <a:off x="3334063" y="1429713"/>
            <a:ext cx="5233987" cy="4481512"/>
            <a:chOff x="336" y="672"/>
            <a:chExt cx="3537" cy="2823"/>
          </a:xfrm>
        </p:grpSpPr>
        <p:sp>
          <p:nvSpPr>
            <p:cNvPr id="7" name="Line 4"/>
            <p:cNvSpPr>
              <a:spLocks noChangeShapeType="1"/>
            </p:cNvSpPr>
            <p:nvPr/>
          </p:nvSpPr>
          <p:spPr bwMode="auto">
            <a:xfrm>
              <a:off x="563" y="855"/>
              <a:ext cx="0" cy="23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rIns="0"/>
            <a:lstStyle/>
            <a:p>
              <a:endParaRPr lang="en-US"/>
            </a:p>
          </p:txBody>
        </p:sp>
        <p:sp>
          <p:nvSpPr>
            <p:cNvPr id="8" name="Line 5"/>
            <p:cNvSpPr>
              <a:spLocks noChangeShapeType="1"/>
            </p:cNvSpPr>
            <p:nvPr/>
          </p:nvSpPr>
          <p:spPr bwMode="auto">
            <a:xfrm>
              <a:off x="563" y="3207"/>
              <a:ext cx="31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rIns="0"/>
            <a:lstStyle/>
            <a:p>
              <a:endParaRPr lang="en-US"/>
            </a:p>
          </p:txBody>
        </p:sp>
        <p:sp>
          <p:nvSpPr>
            <p:cNvPr id="10" name="Text Box 6"/>
            <p:cNvSpPr txBox="1">
              <a:spLocks noChangeArrowheads="1"/>
            </p:cNvSpPr>
            <p:nvPr/>
          </p:nvSpPr>
          <p:spPr bwMode="auto">
            <a:xfrm>
              <a:off x="336" y="672"/>
              <a:ext cx="27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800" b="1" i="1">
                  <a:latin typeface="Tahoma" pitchFamily="34" charset="0"/>
                </a:rPr>
                <a:t>r</a:t>
              </a:r>
            </a:p>
          </p:txBody>
        </p:sp>
        <p:sp>
          <p:nvSpPr>
            <p:cNvPr id="11" name="Text Box 7"/>
            <p:cNvSpPr txBox="1">
              <a:spLocks noChangeArrowheads="1"/>
            </p:cNvSpPr>
            <p:nvPr/>
          </p:nvSpPr>
          <p:spPr bwMode="auto">
            <a:xfrm>
              <a:off x="3312" y="3168"/>
              <a:ext cx="56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800" b="1" i="1">
                  <a:latin typeface="Tahoma" pitchFamily="34" charset="0"/>
                </a:rPr>
                <a:t>S, I</a:t>
              </a:r>
            </a:p>
          </p:txBody>
        </p:sp>
      </p:grpSp>
      <p:grpSp>
        <p:nvGrpSpPr>
          <p:cNvPr id="12" name="Group 8"/>
          <p:cNvGrpSpPr>
            <a:grpSpLocks/>
          </p:cNvGrpSpPr>
          <p:nvPr/>
        </p:nvGrpSpPr>
        <p:grpSpPr bwMode="auto">
          <a:xfrm>
            <a:off x="4000813" y="2118688"/>
            <a:ext cx="4414837" cy="3000375"/>
            <a:chOff x="2595" y="1185"/>
            <a:chExt cx="2781" cy="1890"/>
          </a:xfrm>
        </p:grpSpPr>
        <p:sp>
          <p:nvSpPr>
            <p:cNvPr id="13" name="Line 9"/>
            <p:cNvSpPr>
              <a:spLocks noChangeShapeType="1"/>
            </p:cNvSpPr>
            <p:nvPr/>
          </p:nvSpPr>
          <p:spPr bwMode="auto">
            <a:xfrm>
              <a:off x="2595" y="1185"/>
              <a:ext cx="2155" cy="1614"/>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rIns="0"/>
            <a:lstStyle/>
            <a:p>
              <a:endParaRPr lang="en-US"/>
            </a:p>
          </p:txBody>
        </p:sp>
        <p:sp>
          <p:nvSpPr>
            <p:cNvPr id="14" name="Text Box 10"/>
            <p:cNvSpPr txBox="1">
              <a:spLocks noChangeArrowheads="1"/>
            </p:cNvSpPr>
            <p:nvPr/>
          </p:nvSpPr>
          <p:spPr bwMode="auto">
            <a:xfrm>
              <a:off x="4671" y="2767"/>
              <a:ext cx="705"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600" b="1" i="1">
                  <a:latin typeface="Tahoma" pitchFamily="34" charset="0"/>
                </a:rPr>
                <a:t>I</a:t>
              </a:r>
              <a:r>
                <a:rPr lang="en-US" sz="1200" b="1" i="1">
                  <a:latin typeface="Tahoma" pitchFamily="34" charset="0"/>
                </a:rPr>
                <a:t> </a:t>
              </a:r>
              <a:r>
                <a:rPr lang="en-US" sz="2600">
                  <a:latin typeface="Tahoma" pitchFamily="34" charset="0"/>
                </a:rPr>
                <a:t>(</a:t>
              </a:r>
              <a:r>
                <a:rPr lang="en-US" sz="2600" b="1" i="1">
                  <a:latin typeface="Tahoma" pitchFamily="34" charset="0"/>
                </a:rPr>
                <a:t>r</a:t>
              </a:r>
              <a:r>
                <a:rPr lang="en-US" sz="1200" b="1" i="1">
                  <a:latin typeface="Tahoma" pitchFamily="34" charset="0"/>
                </a:rPr>
                <a:t> </a:t>
              </a:r>
              <a:r>
                <a:rPr lang="en-US" sz="2600">
                  <a:latin typeface="Tahoma" pitchFamily="34" charset="0"/>
                </a:rPr>
                <a:t>)</a:t>
              </a:r>
              <a:r>
                <a:rPr lang="en-US" sz="2600" baseline="-25000">
                  <a:latin typeface="Tahoma" pitchFamily="34" charset="0"/>
                </a:rPr>
                <a:t>1</a:t>
              </a:r>
            </a:p>
          </p:txBody>
        </p:sp>
      </p:grpSp>
      <p:sp>
        <p:nvSpPr>
          <p:cNvPr id="15" name="Text Box 11"/>
          <p:cNvSpPr txBox="1">
            <a:spLocks noChangeArrowheads="1"/>
          </p:cNvSpPr>
          <p:nvPr/>
        </p:nvSpPr>
        <p:spPr bwMode="auto">
          <a:xfrm>
            <a:off x="779775" y="1744038"/>
            <a:ext cx="2057400" cy="413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105000"/>
              </a:lnSpc>
              <a:spcBef>
                <a:spcPct val="20000"/>
              </a:spcBef>
            </a:pPr>
            <a:r>
              <a:rPr kumimoji="1" lang="en-US" sz="2500"/>
              <a:t>Use the model to determine the impact of an increase in investment demand on </a:t>
            </a:r>
            <a:r>
              <a:rPr kumimoji="1" lang="en-US" sz="2500" b="1" i="1"/>
              <a:t>NX</a:t>
            </a:r>
            <a:r>
              <a:rPr kumimoji="1" lang="en-US" sz="2500"/>
              <a:t>, </a:t>
            </a:r>
            <a:r>
              <a:rPr kumimoji="1" lang="en-US" sz="2500" b="1" i="1"/>
              <a:t>S</a:t>
            </a:r>
            <a:r>
              <a:rPr kumimoji="1" lang="en-US" sz="2500"/>
              <a:t>, </a:t>
            </a:r>
            <a:r>
              <a:rPr kumimoji="1" lang="en-US" sz="2500" b="1" i="1">
                <a:latin typeface="Tahoma" pitchFamily="34" charset="0"/>
              </a:rPr>
              <a:t>I</a:t>
            </a:r>
            <a:r>
              <a:rPr kumimoji="1" lang="en-US" sz="2500"/>
              <a:t>, and </a:t>
            </a:r>
            <a:br>
              <a:rPr kumimoji="1" lang="en-US" sz="2500"/>
            </a:br>
            <a:r>
              <a:rPr kumimoji="1" lang="en-US" sz="2500"/>
              <a:t>net capital outflow.</a:t>
            </a:r>
          </a:p>
        </p:txBody>
      </p:sp>
      <p:grpSp>
        <p:nvGrpSpPr>
          <p:cNvPr id="16" name="Group 12"/>
          <p:cNvGrpSpPr>
            <a:grpSpLocks/>
          </p:cNvGrpSpPr>
          <p:nvPr/>
        </p:nvGrpSpPr>
        <p:grpSpPr bwMode="auto">
          <a:xfrm>
            <a:off x="4834250" y="2760038"/>
            <a:ext cx="1730375" cy="1252537"/>
            <a:chOff x="3120" y="1589"/>
            <a:chExt cx="1090" cy="371"/>
          </a:xfrm>
        </p:grpSpPr>
        <p:sp>
          <p:nvSpPr>
            <p:cNvPr id="17" name="AutoShape 13"/>
            <p:cNvSpPr>
              <a:spLocks/>
            </p:cNvSpPr>
            <p:nvPr/>
          </p:nvSpPr>
          <p:spPr bwMode="auto">
            <a:xfrm rot="5411755" flipH="1">
              <a:off x="3545" y="1164"/>
              <a:ext cx="240" cy="1090"/>
            </a:xfrm>
            <a:prstGeom prst="leftBrace">
              <a:avLst>
                <a:gd name="adj1" fmla="val 76935"/>
                <a:gd name="adj2" fmla="val 59912"/>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rot="10800000" vert="eaVert" wrap="none" anchor="ctr"/>
            <a:lstStyle/>
            <a:p>
              <a:pPr algn="ctr" eaLnBrk="0" hangingPunct="0"/>
              <a:endParaRPr kumimoji="1" lang="en-US" sz="2400">
                <a:solidFill>
                  <a:srgbClr val="990033"/>
                </a:solidFill>
                <a:latin typeface="Times New Roman" pitchFamily="18" charset="0"/>
              </a:endParaRPr>
            </a:p>
          </p:txBody>
        </p:sp>
        <p:sp>
          <p:nvSpPr>
            <p:cNvPr id="18" name="Text Box 14"/>
            <p:cNvSpPr txBox="1">
              <a:spLocks noChangeArrowheads="1"/>
            </p:cNvSpPr>
            <p:nvPr/>
          </p:nvSpPr>
          <p:spPr bwMode="auto">
            <a:xfrm>
              <a:off x="3304" y="1824"/>
              <a:ext cx="48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kumimoji="1" lang="en-US" sz="2400" b="1" i="1">
                  <a:latin typeface="Tahoma" pitchFamily="34" charset="0"/>
                </a:rPr>
                <a:t>NX</a:t>
              </a:r>
              <a:r>
                <a:rPr kumimoji="1" lang="en-US" sz="2400" baseline="-25000">
                  <a:latin typeface="Tahoma" pitchFamily="34" charset="0"/>
                </a:rPr>
                <a:t>1</a:t>
              </a:r>
            </a:p>
          </p:txBody>
        </p:sp>
      </p:grpSp>
      <p:grpSp>
        <p:nvGrpSpPr>
          <p:cNvPr id="19" name="Group 15"/>
          <p:cNvGrpSpPr>
            <a:grpSpLocks/>
          </p:cNvGrpSpPr>
          <p:nvPr/>
        </p:nvGrpSpPr>
        <p:grpSpPr bwMode="auto">
          <a:xfrm>
            <a:off x="3253100" y="2447300"/>
            <a:ext cx="3333750" cy="481013"/>
            <a:chOff x="2124" y="1392"/>
            <a:chExt cx="2100" cy="303"/>
          </a:xfrm>
        </p:grpSpPr>
        <p:sp>
          <p:nvSpPr>
            <p:cNvPr id="20" name="Line 16"/>
            <p:cNvSpPr>
              <a:spLocks noChangeShapeType="1"/>
            </p:cNvSpPr>
            <p:nvPr/>
          </p:nvSpPr>
          <p:spPr bwMode="auto">
            <a:xfrm flipH="1">
              <a:off x="2400" y="1568"/>
              <a:ext cx="1824"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21" name="Object 2"/>
            <p:cNvGraphicFramePr>
              <a:graphicFrameLocks noChangeAspect="1"/>
            </p:cNvGraphicFramePr>
            <p:nvPr/>
          </p:nvGraphicFramePr>
          <p:xfrm>
            <a:off x="2124" y="1392"/>
            <a:ext cx="324" cy="303"/>
          </p:xfrm>
          <a:graphic>
            <a:graphicData uri="http://schemas.openxmlformats.org/presentationml/2006/ole">
              <mc:AlternateContent xmlns:mc="http://schemas.openxmlformats.org/markup-compatibility/2006">
                <mc:Choice xmlns:v="urn:schemas-microsoft-com:vml" Requires="v">
                  <p:oleObj spid="_x0000_s26700" name="Equation" r:id="rId4" imgW="203112" imgH="190417" progId="Equation.DSMT4">
                    <p:embed/>
                  </p:oleObj>
                </mc:Choice>
                <mc:Fallback>
                  <p:oleObj name="Equation" r:id="rId4" imgW="203112" imgH="190417"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4" y="1392"/>
                          <a:ext cx="324" cy="3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22" name="Group 18"/>
          <p:cNvGrpSpPr>
            <a:grpSpLocks/>
          </p:cNvGrpSpPr>
          <p:nvPr/>
        </p:nvGrpSpPr>
        <p:grpSpPr bwMode="auto">
          <a:xfrm>
            <a:off x="4591363" y="2726700"/>
            <a:ext cx="533400" cy="3206750"/>
            <a:chOff x="2967" y="1568"/>
            <a:chExt cx="336" cy="2020"/>
          </a:xfrm>
        </p:grpSpPr>
        <p:sp>
          <p:nvSpPr>
            <p:cNvPr id="23" name="Line 19"/>
            <p:cNvSpPr>
              <a:spLocks noChangeShapeType="1"/>
            </p:cNvSpPr>
            <p:nvPr/>
          </p:nvSpPr>
          <p:spPr bwMode="auto">
            <a:xfrm flipH="1">
              <a:off x="3113" y="1568"/>
              <a:ext cx="0" cy="1721"/>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24" name="Text Box 20"/>
            <p:cNvSpPr txBox="1">
              <a:spLocks noChangeArrowheads="1"/>
            </p:cNvSpPr>
            <p:nvPr/>
          </p:nvSpPr>
          <p:spPr bwMode="auto">
            <a:xfrm>
              <a:off x="2967" y="3280"/>
              <a:ext cx="336"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600" b="1" i="1">
                  <a:latin typeface="Tahoma" pitchFamily="34" charset="0"/>
                </a:rPr>
                <a:t>I</a:t>
              </a:r>
              <a:r>
                <a:rPr lang="en-US" sz="1200" b="1" i="1">
                  <a:latin typeface="Tahoma" pitchFamily="34" charset="0"/>
                </a:rPr>
                <a:t> </a:t>
              </a:r>
              <a:r>
                <a:rPr lang="en-US" sz="2600" baseline="-25000">
                  <a:latin typeface="Tahoma" pitchFamily="34" charset="0"/>
                </a:rPr>
                <a:t>1</a:t>
              </a:r>
            </a:p>
          </p:txBody>
        </p:sp>
      </p:grpSp>
      <p:grpSp>
        <p:nvGrpSpPr>
          <p:cNvPr id="25" name="Group 21"/>
          <p:cNvGrpSpPr>
            <a:grpSpLocks/>
          </p:cNvGrpSpPr>
          <p:nvPr/>
        </p:nvGrpSpPr>
        <p:grpSpPr bwMode="auto">
          <a:xfrm>
            <a:off x="6358250" y="1653550"/>
            <a:ext cx="457200" cy="3814763"/>
            <a:chOff x="4080" y="892"/>
            <a:chExt cx="288" cy="2403"/>
          </a:xfrm>
        </p:grpSpPr>
        <p:sp>
          <p:nvSpPr>
            <p:cNvPr id="26" name="Line 22"/>
            <p:cNvSpPr>
              <a:spLocks noChangeShapeType="1"/>
            </p:cNvSpPr>
            <p:nvPr/>
          </p:nvSpPr>
          <p:spPr bwMode="auto">
            <a:xfrm flipV="1">
              <a:off x="4224" y="1173"/>
              <a:ext cx="0" cy="2122"/>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rIns="0"/>
            <a:lstStyle/>
            <a:p>
              <a:endParaRPr lang="en-US"/>
            </a:p>
          </p:txBody>
        </p:sp>
        <p:sp>
          <p:nvSpPr>
            <p:cNvPr id="27" name="Text Box 23"/>
            <p:cNvSpPr txBox="1">
              <a:spLocks noChangeArrowheads="1"/>
            </p:cNvSpPr>
            <p:nvPr/>
          </p:nvSpPr>
          <p:spPr bwMode="auto">
            <a:xfrm>
              <a:off x="4080" y="892"/>
              <a:ext cx="288"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600" b="1" i="1">
                  <a:latin typeface="Tahoma" pitchFamily="34" charset="0"/>
                </a:rPr>
                <a:t>S</a:t>
              </a:r>
              <a:endParaRPr lang="en-US" sz="2600" baseline="-25000">
                <a:latin typeface="Tahoma" pitchFamily="34" charset="0"/>
              </a:endParaRPr>
            </a:p>
          </p:txBody>
        </p:sp>
      </p:grpSp>
    </p:spTree>
    <p:extLst>
      <p:ext uri="{BB962C8B-B14F-4D97-AF65-F5344CB8AC3E}">
        <p14:creationId xmlns:p14="http://schemas.microsoft.com/office/powerpoint/2010/main" val="4161527063"/>
      </p:ext>
    </p:ext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C9D6E5"/>
        </a:solidFill>
        <a:effectLst/>
      </p:bgPr>
    </p:bg>
    <p:spTree>
      <p:nvGrpSpPr>
        <p:cNvPr id="1" name=""/>
        <p:cNvGrpSpPr/>
        <p:nvPr/>
      </p:nvGrpSpPr>
      <p:grpSpPr>
        <a:xfrm>
          <a:off x="0" y="0"/>
          <a:ext cx="0" cy="0"/>
          <a:chOff x="0" y="0"/>
          <a:chExt cx="0" cy="0"/>
        </a:xfrm>
      </p:grpSpPr>
      <p:sp>
        <p:nvSpPr>
          <p:cNvPr id="4" name="Rectangle 3"/>
          <p:cNvSpPr/>
          <p:nvPr/>
        </p:nvSpPr>
        <p:spPr>
          <a:xfrm>
            <a:off x="7" y="-13578"/>
            <a:ext cx="9143993" cy="1286012"/>
          </a:xfrm>
          <a:prstGeom prst="rect">
            <a:avLst/>
          </a:prstGeom>
          <a:solidFill>
            <a:srgbClr val="B3C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466725" y="200912"/>
            <a:ext cx="8245475" cy="1452637"/>
          </a:xfrm>
        </p:spPr>
        <p:txBody>
          <a:bodyPr/>
          <a:lstStyle/>
          <a:p>
            <a:r>
              <a:rPr lang="en-US" sz="2600" dirty="0" smtClean="0">
                <a:solidFill>
                  <a:srgbClr val="203F15"/>
                </a:solidFill>
              </a:rPr>
              <a:t>ANSWERS</a:t>
            </a:r>
            <a:r>
              <a:rPr lang="en-US" dirty="0" smtClean="0">
                <a:solidFill>
                  <a:schemeClr val="bg1"/>
                </a:solidFill>
                <a:effectLst>
                  <a:outerShdw blurRad="38100" dist="38100" dir="2700000" algn="tl">
                    <a:srgbClr val="000000">
                      <a:alpha val="43137"/>
                    </a:srgbClr>
                  </a:outerShdw>
                </a:effectLst>
              </a:rPr>
              <a:t/>
            </a:r>
            <a:br>
              <a:rPr lang="en-US" dirty="0" smtClean="0">
                <a:solidFill>
                  <a:schemeClr val="bg1"/>
                </a:solidFill>
                <a:effectLst>
                  <a:outerShdw blurRad="38100" dist="38100" dir="2700000" algn="tl">
                    <a:srgbClr val="000000">
                      <a:alpha val="43137"/>
                    </a:srgbClr>
                  </a:outerShdw>
                </a:effectLst>
              </a:rPr>
            </a:br>
            <a:r>
              <a:rPr lang="en-US" sz="2800" dirty="0" smtClean="0">
                <a:solidFill>
                  <a:schemeClr val="bg1"/>
                </a:solidFill>
                <a:effectLst>
                  <a:outerShdw blurRad="38100" dist="38100" dir="2700000" algn="tl">
                    <a:srgbClr val="000000">
                      <a:alpha val="43137"/>
                    </a:srgbClr>
                  </a:outerShdw>
                </a:effectLst>
              </a:rPr>
              <a:t>3.  </a:t>
            </a:r>
            <a:r>
              <a:rPr lang="en-US" dirty="0" smtClean="0">
                <a:solidFill>
                  <a:schemeClr val="bg1"/>
                </a:solidFill>
                <a:effectLst>
                  <a:outerShdw blurRad="38100" dist="38100" dir="2700000" algn="tl">
                    <a:srgbClr val="000000">
                      <a:alpha val="43137"/>
                    </a:srgbClr>
                  </a:outerShdw>
                </a:effectLst>
              </a:rPr>
              <a:t>An increase in domestic investment demand</a:t>
            </a:r>
            <a:endParaRPr lang="en-US" dirty="0">
              <a:solidFill>
                <a:schemeClr val="bg1"/>
              </a:solidFill>
              <a:effectLst>
                <a:outerShdw blurRad="38100" dist="38100" dir="2700000" algn="tl">
                  <a:srgbClr val="000000">
                    <a:alpha val="43137"/>
                  </a:srgbClr>
                </a:outerShdw>
              </a:effectLst>
            </a:endParaRPr>
          </a:p>
        </p:txBody>
      </p:sp>
      <p:sp>
        <p:nvSpPr>
          <p:cNvPr id="5" name="Rectangle 4"/>
          <p:cNvSpPr/>
          <p:nvPr/>
        </p:nvSpPr>
        <p:spPr>
          <a:xfrm>
            <a:off x="0" y="1246299"/>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006666"/>
                </a:solidFill>
                <a:cs typeface="Arial"/>
              </a:rPr>
              <a:pPr algn="r">
                <a:defRPr/>
              </a:pPr>
              <a:t>24</a:t>
            </a:fld>
            <a:endParaRPr lang="en-US" sz="1600" dirty="0">
              <a:solidFill>
                <a:srgbClr val="006666"/>
              </a:solidFill>
              <a:cs typeface="Arial"/>
            </a:endParaRPr>
          </a:p>
        </p:txBody>
      </p:sp>
      <p:grpSp>
        <p:nvGrpSpPr>
          <p:cNvPr id="6" name="Group 3"/>
          <p:cNvGrpSpPr>
            <a:grpSpLocks/>
          </p:cNvGrpSpPr>
          <p:nvPr/>
        </p:nvGrpSpPr>
        <p:grpSpPr bwMode="auto">
          <a:xfrm>
            <a:off x="3334063" y="1429713"/>
            <a:ext cx="5233987" cy="4481512"/>
            <a:chOff x="336" y="672"/>
            <a:chExt cx="3537" cy="2823"/>
          </a:xfrm>
        </p:grpSpPr>
        <p:sp>
          <p:nvSpPr>
            <p:cNvPr id="7" name="Line 4"/>
            <p:cNvSpPr>
              <a:spLocks noChangeShapeType="1"/>
            </p:cNvSpPr>
            <p:nvPr/>
          </p:nvSpPr>
          <p:spPr bwMode="auto">
            <a:xfrm>
              <a:off x="563" y="855"/>
              <a:ext cx="0" cy="23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rIns="0"/>
            <a:lstStyle/>
            <a:p>
              <a:endParaRPr lang="en-US"/>
            </a:p>
          </p:txBody>
        </p:sp>
        <p:sp>
          <p:nvSpPr>
            <p:cNvPr id="8" name="Line 5"/>
            <p:cNvSpPr>
              <a:spLocks noChangeShapeType="1"/>
            </p:cNvSpPr>
            <p:nvPr/>
          </p:nvSpPr>
          <p:spPr bwMode="auto">
            <a:xfrm>
              <a:off x="563" y="3207"/>
              <a:ext cx="31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rIns="0"/>
            <a:lstStyle/>
            <a:p>
              <a:endParaRPr lang="en-US"/>
            </a:p>
          </p:txBody>
        </p:sp>
        <p:sp>
          <p:nvSpPr>
            <p:cNvPr id="10" name="Text Box 6"/>
            <p:cNvSpPr txBox="1">
              <a:spLocks noChangeArrowheads="1"/>
            </p:cNvSpPr>
            <p:nvPr/>
          </p:nvSpPr>
          <p:spPr bwMode="auto">
            <a:xfrm>
              <a:off x="336" y="672"/>
              <a:ext cx="27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800" b="1" i="1">
                  <a:latin typeface="Tahoma" pitchFamily="34" charset="0"/>
                </a:rPr>
                <a:t>r</a:t>
              </a:r>
            </a:p>
          </p:txBody>
        </p:sp>
        <p:sp>
          <p:nvSpPr>
            <p:cNvPr id="11" name="Text Box 7"/>
            <p:cNvSpPr txBox="1">
              <a:spLocks noChangeArrowheads="1"/>
            </p:cNvSpPr>
            <p:nvPr/>
          </p:nvSpPr>
          <p:spPr bwMode="auto">
            <a:xfrm>
              <a:off x="3312" y="3168"/>
              <a:ext cx="56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800" b="1" i="1">
                  <a:latin typeface="Tahoma" pitchFamily="34" charset="0"/>
                </a:rPr>
                <a:t>S, I</a:t>
              </a:r>
            </a:p>
          </p:txBody>
        </p:sp>
      </p:grpSp>
      <p:grpSp>
        <p:nvGrpSpPr>
          <p:cNvPr id="12" name="Group 8"/>
          <p:cNvGrpSpPr>
            <a:grpSpLocks/>
          </p:cNvGrpSpPr>
          <p:nvPr/>
        </p:nvGrpSpPr>
        <p:grpSpPr bwMode="auto">
          <a:xfrm>
            <a:off x="4000813" y="2118688"/>
            <a:ext cx="4414837" cy="3000375"/>
            <a:chOff x="2595" y="1185"/>
            <a:chExt cx="2781" cy="1890"/>
          </a:xfrm>
        </p:grpSpPr>
        <p:sp>
          <p:nvSpPr>
            <p:cNvPr id="13" name="Line 9"/>
            <p:cNvSpPr>
              <a:spLocks noChangeShapeType="1"/>
            </p:cNvSpPr>
            <p:nvPr/>
          </p:nvSpPr>
          <p:spPr bwMode="auto">
            <a:xfrm>
              <a:off x="2595" y="1185"/>
              <a:ext cx="2155" cy="1614"/>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rIns="0"/>
            <a:lstStyle/>
            <a:p>
              <a:endParaRPr lang="en-US"/>
            </a:p>
          </p:txBody>
        </p:sp>
        <p:sp>
          <p:nvSpPr>
            <p:cNvPr id="14" name="Text Box 10"/>
            <p:cNvSpPr txBox="1">
              <a:spLocks noChangeArrowheads="1"/>
            </p:cNvSpPr>
            <p:nvPr/>
          </p:nvSpPr>
          <p:spPr bwMode="auto">
            <a:xfrm>
              <a:off x="4671" y="2767"/>
              <a:ext cx="705"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600" b="1" i="1">
                  <a:latin typeface="Tahoma" pitchFamily="34" charset="0"/>
                </a:rPr>
                <a:t>I</a:t>
              </a:r>
              <a:r>
                <a:rPr lang="en-US" sz="1200" b="1" i="1">
                  <a:latin typeface="Tahoma" pitchFamily="34" charset="0"/>
                </a:rPr>
                <a:t> </a:t>
              </a:r>
              <a:r>
                <a:rPr lang="en-US" sz="2600">
                  <a:latin typeface="Tahoma" pitchFamily="34" charset="0"/>
                </a:rPr>
                <a:t>(</a:t>
              </a:r>
              <a:r>
                <a:rPr lang="en-US" sz="2600" b="1" i="1">
                  <a:latin typeface="Tahoma" pitchFamily="34" charset="0"/>
                </a:rPr>
                <a:t>r</a:t>
              </a:r>
              <a:r>
                <a:rPr lang="en-US" sz="1200" b="1" i="1">
                  <a:latin typeface="Tahoma" pitchFamily="34" charset="0"/>
                </a:rPr>
                <a:t> </a:t>
              </a:r>
              <a:r>
                <a:rPr lang="en-US" sz="2600">
                  <a:latin typeface="Tahoma" pitchFamily="34" charset="0"/>
                </a:rPr>
                <a:t>)</a:t>
              </a:r>
              <a:r>
                <a:rPr lang="en-US" sz="2600" baseline="-25000">
                  <a:latin typeface="Tahoma" pitchFamily="34" charset="0"/>
                </a:rPr>
                <a:t>1</a:t>
              </a:r>
            </a:p>
          </p:txBody>
        </p:sp>
      </p:grpSp>
      <p:sp>
        <p:nvSpPr>
          <p:cNvPr id="15" name="Text Box 11"/>
          <p:cNvSpPr txBox="1">
            <a:spLocks noChangeArrowheads="1"/>
          </p:cNvSpPr>
          <p:nvPr/>
        </p:nvSpPr>
        <p:spPr bwMode="auto">
          <a:xfrm>
            <a:off x="745988" y="1956763"/>
            <a:ext cx="1949450" cy="2938462"/>
          </a:xfrm>
          <a:prstGeom prst="rect">
            <a:avLst/>
          </a:prstGeom>
          <a:solidFill>
            <a:srgbClr val="FFECD9"/>
          </a:solidFill>
          <a:ln>
            <a:noFill/>
          </a:ln>
          <a:effectLst>
            <a:outerShdw blurRad="50800" dist="38100" dir="2700000" algn="tl" rotWithShape="0">
              <a:prstClr val="black">
                <a:alpha val="40000"/>
              </a:prstClr>
            </a:outerShdw>
          </a:effectLs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pPr>
            <a:r>
              <a:rPr kumimoji="1" lang="en-US" sz="2500" b="1" dirty="0">
                <a:latin typeface="Symbol" pitchFamily="18" charset="2"/>
              </a:rPr>
              <a:t></a:t>
            </a:r>
            <a:r>
              <a:rPr kumimoji="1" lang="en-US" sz="2500" b="1" i="1" dirty="0">
                <a:latin typeface="Tahoma" pitchFamily="34" charset="0"/>
              </a:rPr>
              <a:t>I</a:t>
            </a:r>
            <a:r>
              <a:rPr kumimoji="1" lang="en-US" sz="2500" dirty="0">
                <a:latin typeface="Tahoma" pitchFamily="34" charset="0"/>
              </a:rPr>
              <a:t>  &gt; 0,</a:t>
            </a:r>
          </a:p>
          <a:p>
            <a:pPr>
              <a:spcBef>
                <a:spcPct val="20000"/>
              </a:spcBef>
            </a:pPr>
            <a:r>
              <a:rPr kumimoji="1" lang="en-US" sz="2500" b="1" dirty="0">
                <a:latin typeface="Symbol" pitchFamily="18" charset="2"/>
              </a:rPr>
              <a:t> </a:t>
            </a:r>
            <a:r>
              <a:rPr kumimoji="1" lang="en-US" sz="2500" b="1" i="1" dirty="0">
                <a:latin typeface="Tahoma" pitchFamily="34" charset="0"/>
              </a:rPr>
              <a:t>S</a:t>
            </a:r>
            <a:r>
              <a:rPr kumimoji="1" lang="en-US" sz="2500" dirty="0">
                <a:latin typeface="Tahoma" pitchFamily="34" charset="0"/>
              </a:rPr>
              <a:t>  = 0,</a:t>
            </a:r>
          </a:p>
          <a:p>
            <a:pPr>
              <a:spcBef>
                <a:spcPct val="20000"/>
              </a:spcBef>
            </a:pPr>
            <a:r>
              <a:rPr kumimoji="1" lang="en-US" sz="2500" dirty="0"/>
              <a:t>net capital outflow and </a:t>
            </a:r>
            <a:r>
              <a:rPr kumimoji="1" lang="en-US" sz="2500" b="1" i="1" dirty="0"/>
              <a:t>NX</a:t>
            </a:r>
            <a:r>
              <a:rPr kumimoji="1" lang="en-US" sz="2500" dirty="0"/>
              <a:t> </a:t>
            </a:r>
            <a:r>
              <a:rPr kumimoji="1" lang="en-US" sz="1000" dirty="0"/>
              <a:t> </a:t>
            </a:r>
            <a:r>
              <a:rPr kumimoji="1" lang="en-US" sz="2500" dirty="0"/>
              <a:t>fall </a:t>
            </a:r>
            <a:br>
              <a:rPr kumimoji="1" lang="en-US" sz="2500" dirty="0"/>
            </a:br>
            <a:r>
              <a:rPr kumimoji="1" lang="en-US" sz="2500" dirty="0"/>
              <a:t>by the </a:t>
            </a:r>
            <a:br>
              <a:rPr kumimoji="1" lang="en-US" sz="2500" dirty="0"/>
            </a:br>
            <a:r>
              <a:rPr kumimoji="1" lang="en-US" sz="2500" dirty="0"/>
              <a:t>amount </a:t>
            </a:r>
            <a:r>
              <a:rPr kumimoji="1" lang="en-US" sz="2500" b="1" dirty="0">
                <a:latin typeface="Symbol" pitchFamily="18" charset="2"/>
              </a:rPr>
              <a:t> </a:t>
            </a:r>
            <a:r>
              <a:rPr kumimoji="1" lang="en-US" sz="2500" b="1" i="1" dirty="0">
                <a:latin typeface="Tahoma" pitchFamily="34" charset="0"/>
              </a:rPr>
              <a:t>I</a:t>
            </a:r>
            <a:r>
              <a:rPr kumimoji="1" lang="en-US" sz="2500" dirty="0">
                <a:latin typeface="Tahoma" pitchFamily="34" charset="0"/>
              </a:rPr>
              <a:t> </a:t>
            </a:r>
          </a:p>
        </p:txBody>
      </p:sp>
      <p:grpSp>
        <p:nvGrpSpPr>
          <p:cNvPr id="16" name="Group 12"/>
          <p:cNvGrpSpPr>
            <a:grpSpLocks/>
          </p:cNvGrpSpPr>
          <p:nvPr/>
        </p:nvGrpSpPr>
        <p:grpSpPr bwMode="auto">
          <a:xfrm>
            <a:off x="5810563" y="2066300"/>
            <a:ext cx="776287" cy="609600"/>
            <a:chOff x="3735" y="1152"/>
            <a:chExt cx="489" cy="384"/>
          </a:xfrm>
        </p:grpSpPr>
        <p:sp>
          <p:nvSpPr>
            <p:cNvPr id="17" name="Text Box 13"/>
            <p:cNvSpPr txBox="1">
              <a:spLocks noChangeArrowheads="1"/>
            </p:cNvSpPr>
            <p:nvPr/>
          </p:nvSpPr>
          <p:spPr bwMode="auto">
            <a:xfrm>
              <a:off x="3735" y="1152"/>
              <a:ext cx="48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kumimoji="1" lang="en-US" sz="2400" b="1" i="1">
                  <a:solidFill>
                    <a:srgbClr val="006600"/>
                  </a:solidFill>
                  <a:latin typeface="Tahoma" pitchFamily="34" charset="0"/>
                </a:rPr>
                <a:t>NX</a:t>
              </a:r>
              <a:r>
                <a:rPr kumimoji="1" lang="en-US" sz="2400" baseline="-25000">
                  <a:solidFill>
                    <a:srgbClr val="006600"/>
                  </a:solidFill>
                  <a:latin typeface="Tahoma" pitchFamily="34" charset="0"/>
                </a:rPr>
                <a:t>2</a:t>
              </a:r>
            </a:p>
          </p:txBody>
        </p:sp>
        <p:sp>
          <p:nvSpPr>
            <p:cNvPr id="18" name="AutoShape 14"/>
            <p:cNvSpPr>
              <a:spLocks/>
            </p:cNvSpPr>
            <p:nvPr/>
          </p:nvSpPr>
          <p:spPr bwMode="auto">
            <a:xfrm rot="5411755">
              <a:off x="3930" y="1264"/>
              <a:ext cx="133" cy="412"/>
            </a:xfrm>
            <a:prstGeom prst="leftBrace">
              <a:avLst>
                <a:gd name="adj1" fmla="val 52475"/>
                <a:gd name="adj2" fmla="val 50343"/>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rot="10800000" vert="eaVert" wrap="none" anchor="ctr"/>
            <a:lstStyle/>
            <a:p>
              <a:pPr algn="ctr" eaLnBrk="0" hangingPunct="0"/>
              <a:endParaRPr kumimoji="1" lang="en-US" sz="2400">
                <a:solidFill>
                  <a:srgbClr val="990033"/>
                </a:solidFill>
                <a:latin typeface="Times New Roman" pitchFamily="18" charset="0"/>
              </a:endParaRPr>
            </a:p>
          </p:txBody>
        </p:sp>
      </p:grpSp>
      <p:grpSp>
        <p:nvGrpSpPr>
          <p:cNvPr id="19" name="Group 15"/>
          <p:cNvGrpSpPr>
            <a:grpSpLocks/>
          </p:cNvGrpSpPr>
          <p:nvPr/>
        </p:nvGrpSpPr>
        <p:grpSpPr bwMode="auto">
          <a:xfrm>
            <a:off x="4834250" y="2760038"/>
            <a:ext cx="1730375" cy="1252537"/>
            <a:chOff x="3120" y="1589"/>
            <a:chExt cx="1090" cy="371"/>
          </a:xfrm>
        </p:grpSpPr>
        <p:sp>
          <p:nvSpPr>
            <p:cNvPr id="20" name="AutoShape 16"/>
            <p:cNvSpPr>
              <a:spLocks/>
            </p:cNvSpPr>
            <p:nvPr/>
          </p:nvSpPr>
          <p:spPr bwMode="auto">
            <a:xfrm rot="5411755" flipH="1">
              <a:off x="3545" y="1164"/>
              <a:ext cx="240" cy="1090"/>
            </a:xfrm>
            <a:prstGeom prst="leftBrace">
              <a:avLst>
                <a:gd name="adj1" fmla="val 76935"/>
                <a:gd name="adj2" fmla="val 59912"/>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rot="10800000" vert="eaVert" wrap="none" anchor="ctr"/>
            <a:lstStyle/>
            <a:p>
              <a:pPr algn="ctr" eaLnBrk="0" hangingPunct="0"/>
              <a:endParaRPr kumimoji="1" lang="en-US" sz="2400">
                <a:solidFill>
                  <a:srgbClr val="990033"/>
                </a:solidFill>
                <a:latin typeface="Times New Roman" pitchFamily="18" charset="0"/>
              </a:endParaRPr>
            </a:p>
          </p:txBody>
        </p:sp>
        <p:sp>
          <p:nvSpPr>
            <p:cNvPr id="21" name="Text Box 17"/>
            <p:cNvSpPr txBox="1">
              <a:spLocks noChangeArrowheads="1"/>
            </p:cNvSpPr>
            <p:nvPr/>
          </p:nvSpPr>
          <p:spPr bwMode="auto">
            <a:xfrm>
              <a:off x="3304" y="1824"/>
              <a:ext cx="48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kumimoji="1" lang="en-US" sz="2400" b="1" i="1">
                  <a:latin typeface="Tahoma" pitchFamily="34" charset="0"/>
                </a:rPr>
                <a:t>NX</a:t>
              </a:r>
              <a:r>
                <a:rPr kumimoji="1" lang="en-US" sz="2400" baseline="-25000">
                  <a:latin typeface="Tahoma" pitchFamily="34" charset="0"/>
                </a:rPr>
                <a:t>1</a:t>
              </a:r>
            </a:p>
          </p:txBody>
        </p:sp>
      </p:grpSp>
      <p:sp>
        <p:nvSpPr>
          <p:cNvPr id="22" name="Line 18"/>
          <p:cNvSpPr>
            <a:spLocks noChangeShapeType="1"/>
          </p:cNvSpPr>
          <p:nvPr/>
        </p:nvSpPr>
        <p:spPr bwMode="auto">
          <a:xfrm flipH="1">
            <a:off x="7117075" y="3955425"/>
            <a:ext cx="358775" cy="439738"/>
          </a:xfrm>
          <a:prstGeom prst="line">
            <a:avLst/>
          </a:prstGeom>
          <a:noFill/>
          <a:ln w="38100">
            <a:solidFill>
              <a:srgbClr val="006600"/>
            </a:solidFill>
            <a:round/>
            <a:headEnd type="triangle" w="lg" len="med"/>
            <a:tailEnd type="none" w="lg" len="med"/>
          </a:ln>
          <a:extLst>
            <a:ext uri="{909E8E84-426E-40DD-AFC4-6F175D3DCCD1}">
              <a14:hiddenFill xmlns:a14="http://schemas.microsoft.com/office/drawing/2010/main">
                <a:noFill/>
              </a14:hiddenFill>
            </a:ext>
          </a:extLst>
        </p:spPr>
        <p:txBody>
          <a:bodyPr/>
          <a:lstStyle/>
          <a:p>
            <a:endParaRPr lang="en-US"/>
          </a:p>
        </p:txBody>
      </p:sp>
      <p:grpSp>
        <p:nvGrpSpPr>
          <p:cNvPr id="23" name="Group 19"/>
          <p:cNvGrpSpPr>
            <a:grpSpLocks/>
          </p:cNvGrpSpPr>
          <p:nvPr/>
        </p:nvGrpSpPr>
        <p:grpSpPr bwMode="auto">
          <a:xfrm>
            <a:off x="3253100" y="2447300"/>
            <a:ext cx="3333750" cy="481013"/>
            <a:chOff x="2124" y="1392"/>
            <a:chExt cx="2100" cy="303"/>
          </a:xfrm>
        </p:grpSpPr>
        <p:sp>
          <p:nvSpPr>
            <p:cNvPr id="24" name="Line 20"/>
            <p:cNvSpPr>
              <a:spLocks noChangeShapeType="1"/>
            </p:cNvSpPr>
            <p:nvPr/>
          </p:nvSpPr>
          <p:spPr bwMode="auto">
            <a:xfrm flipH="1">
              <a:off x="2400" y="1568"/>
              <a:ext cx="1824"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25" name="Object 2"/>
            <p:cNvGraphicFramePr>
              <a:graphicFrameLocks noChangeAspect="1"/>
            </p:cNvGraphicFramePr>
            <p:nvPr/>
          </p:nvGraphicFramePr>
          <p:xfrm>
            <a:off x="2124" y="1392"/>
            <a:ext cx="324" cy="303"/>
          </p:xfrm>
          <a:graphic>
            <a:graphicData uri="http://schemas.openxmlformats.org/presentationml/2006/ole">
              <mc:AlternateContent xmlns:mc="http://schemas.openxmlformats.org/markup-compatibility/2006">
                <mc:Choice xmlns:v="urn:schemas-microsoft-com:vml" Requires="v">
                  <p:oleObj spid="_x0000_s27723" name="Equation" r:id="rId4" imgW="203112" imgH="190417" progId="Equation.DSMT4">
                    <p:embed/>
                  </p:oleObj>
                </mc:Choice>
                <mc:Fallback>
                  <p:oleObj name="Equation" r:id="rId4" imgW="203112" imgH="190417"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4" y="1392"/>
                          <a:ext cx="324" cy="3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26" name="Group 22"/>
          <p:cNvGrpSpPr>
            <a:grpSpLocks/>
          </p:cNvGrpSpPr>
          <p:nvPr/>
        </p:nvGrpSpPr>
        <p:grpSpPr bwMode="auto">
          <a:xfrm>
            <a:off x="4591363" y="2726700"/>
            <a:ext cx="533400" cy="3206750"/>
            <a:chOff x="2967" y="1568"/>
            <a:chExt cx="336" cy="2020"/>
          </a:xfrm>
        </p:grpSpPr>
        <p:sp>
          <p:nvSpPr>
            <p:cNvPr id="27" name="Line 23"/>
            <p:cNvSpPr>
              <a:spLocks noChangeShapeType="1"/>
            </p:cNvSpPr>
            <p:nvPr/>
          </p:nvSpPr>
          <p:spPr bwMode="auto">
            <a:xfrm flipH="1">
              <a:off x="3113" y="1568"/>
              <a:ext cx="0" cy="1721"/>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28" name="Text Box 24"/>
            <p:cNvSpPr txBox="1">
              <a:spLocks noChangeArrowheads="1"/>
            </p:cNvSpPr>
            <p:nvPr/>
          </p:nvSpPr>
          <p:spPr bwMode="auto">
            <a:xfrm>
              <a:off x="2967" y="3280"/>
              <a:ext cx="336"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600" b="1" i="1">
                  <a:latin typeface="Tahoma" pitchFamily="34" charset="0"/>
                </a:rPr>
                <a:t>I</a:t>
              </a:r>
              <a:r>
                <a:rPr lang="en-US" sz="1200" b="1" i="1">
                  <a:latin typeface="Tahoma" pitchFamily="34" charset="0"/>
                </a:rPr>
                <a:t> </a:t>
              </a:r>
              <a:r>
                <a:rPr lang="en-US" sz="2600" baseline="-25000">
                  <a:latin typeface="Tahoma" pitchFamily="34" charset="0"/>
                </a:rPr>
                <a:t>1</a:t>
              </a:r>
            </a:p>
          </p:txBody>
        </p:sp>
      </p:grpSp>
      <p:grpSp>
        <p:nvGrpSpPr>
          <p:cNvPr id="29" name="Group 25"/>
          <p:cNvGrpSpPr>
            <a:grpSpLocks/>
          </p:cNvGrpSpPr>
          <p:nvPr/>
        </p:nvGrpSpPr>
        <p:grpSpPr bwMode="auto">
          <a:xfrm>
            <a:off x="5654988" y="2728288"/>
            <a:ext cx="533400" cy="3179762"/>
            <a:chOff x="3637" y="1569"/>
            <a:chExt cx="336" cy="2003"/>
          </a:xfrm>
        </p:grpSpPr>
        <p:sp>
          <p:nvSpPr>
            <p:cNvPr id="30" name="Line 26"/>
            <p:cNvSpPr>
              <a:spLocks noChangeShapeType="1"/>
            </p:cNvSpPr>
            <p:nvPr/>
          </p:nvSpPr>
          <p:spPr bwMode="auto">
            <a:xfrm flipH="1">
              <a:off x="3786" y="1569"/>
              <a:ext cx="1" cy="1715"/>
            </a:xfrm>
            <a:prstGeom prst="line">
              <a:avLst/>
            </a:prstGeom>
            <a:noFill/>
            <a:ln w="12700">
              <a:solidFill>
                <a:srgbClr val="006600"/>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1" name="Text Box 27"/>
            <p:cNvSpPr txBox="1">
              <a:spLocks noChangeArrowheads="1"/>
            </p:cNvSpPr>
            <p:nvPr/>
          </p:nvSpPr>
          <p:spPr bwMode="auto">
            <a:xfrm>
              <a:off x="3637" y="3264"/>
              <a:ext cx="336"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600" b="1" i="1">
                  <a:solidFill>
                    <a:srgbClr val="006600"/>
                  </a:solidFill>
                  <a:latin typeface="Tahoma" pitchFamily="34" charset="0"/>
                </a:rPr>
                <a:t>I</a:t>
              </a:r>
              <a:r>
                <a:rPr lang="en-US" sz="1200" b="1" i="1">
                  <a:solidFill>
                    <a:srgbClr val="006600"/>
                  </a:solidFill>
                  <a:latin typeface="Tahoma" pitchFamily="34" charset="0"/>
                </a:rPr>
                <a:t> </a:t>
              </a:r>
              <a:r>
                <a:rPr lang="en-US" sz="2600" baseline="-25000">
                  <a:solidFill>
                    <a:srgbClr val="006600"/>
                  </a:solidFill>
                  <a:latin typeface="Tahoma" pitchFamily="34" charset="0"/>
                </a:rPr>
                <a:t>2</a:t>
              </a:r>
            </a:p>
          </p:txBody>
        </p:sp>
      </p:grpSp>
      <p:grpSp>
        <p:nvGrpSpPr>
          <p:cNvPr id="32" name="Group 28"/>
          <p:cNvGrpSpPr>
            <a:grpSpLocks/>
          </p:cNvGrpSpPr>
          <p:nvPr/>
        </p:nvGrpSpPr>
        <p:grpSpPr bwMode="auto">
          <a:xfrm>
            <a:off x="6358250" y="1653550"/>
            <a:ext cx="457200" cy="3814763"/>
            <a:chOff x="4080" y="892"/>
            <a:chExt cx="288" cy="2403"/>
          </a:xfrm>
        </p:grpSpPr>
        <p:sp>
          <p:nvSpPr>
            <p:cNvPr id="33" name="Line 29"/>
            <p:cNvSpPr>
              <a:spLocks noChangeShapeType="1"/>
            </p:cNvSpPr>
            <p:nvPr/>
          </p:nvSpPr>
          <p:spPr bwMode="auto">
            <a:xfrm flipV="1">
              <a:off x="4224" y="1173"/>
              <a:ext cx="0" cy="2122"/>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rIns="0"/>
            <a:lstStyle/>
            <a:p>
              <a:endParaRPr lang="en-US"/>
            </a:p>
          </p:txBody>
        </p:sp>
        <p:sp>
          <p:nvSpPr>
            <p:cNvPr id="34" name="Text Box 30"/>
            <p:cNvSpPr txBox="1">
              <a:spLocks noChangeArrowheads="1"/>
            </p:cNvSpPr>
            <p:nvPr/>
          </p:nvSpPr>
          <p:spPr bwMode="auto">
            <a:xfrm>
              <a:off x="4080" y="892"/>
              <a:ext cx="288"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600" b="1" i="1">
                  <a:latin typeface="Tahoma" pitchFamily="34" charset="0"/>
                </a:rPr>
                <a:t>S</a:t>
              </a:r>
              <a:endParaRPr lang="en-US" sz="2600" baseline="-25000">
                <a:latin typeface="Tahoma" pitchFamily="34" charset="0"/>
              </a:endParaRPr>
            </a:p>
          </p:txBody>
        </p:sp>
      </p:grpSp>
      <p:grpSp>
        <p:nvGrpSpPr>
          <p:cNvPr id="35" name="Group 31"/>
          <p:cNvGrpSpPr>
            <a:grpSpLocks/>
          </p:cNvGrpSpPr>
          <p:nvPr/>
        </p:nvGrpSpPr>
        <p:grpSpPr bwMode="auto">
          <a:xfrm>
            <a:off x="4740588" y="1866275"/>
            <a:ext cx="3979862" cy="2593975"/>
            <a:chOff x="3061" y="1026"/>
            <a:chExt cx="2507" cy="1634"/>
          </a:xfrm>
        </p:grpSpPr>
        <p:sp>
          <p:nvSpPr>
            <p:cNvPr id="36" name="Text Box 32"/>
            <p:cNvSpPr txBox="1">
              <a:spLocks noChangeArrowheads="1"/>
            </p:cNvSpPr>
            <p:nvPr/>
          </p:nvSpPr>
          <p:spPr bwMode="auto">
            <a:xfrm>
              <a:off x="4944" y="2352"/>
              <a:ext cx="624"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600" b="1" i="1">
                  <a:solidFill>
                    <a:srgbClr val="006600"/>
                  </a:solidFill>
                  <a:latin typeface="Tahoma" pitchFamily="34" charset="0"/>
                </a:rPr>
                <a:t>I</a:t>
              </a:r>
              <a:r>
                <a:rPr lang="en-US" sz="1200" b="1" i="1">
                  <a:solidFill>
                    <a:srgbClr val="006600"/>
                  </a:solidFill>
                  <a:latin typeface="Tahoma" pitchFamily="34" charset="0"/>
                </a:rPr>
                <a:t> </a:t>
              </a:r>
              <a:r>
                <a:rPr lang="en-US" sz="2600">
                  <a:solidFill>
                    <a:srgbClr val="006600"/>
                  </a:solidFill>
                  <a:latin typeface="Tahoma" pitchFamily="34" charset="0"/>
                </a:rPr>
                <a:t>(</a:t>
              </a:r>
              <a:r>
                <a:rPr lang="en-US" sz="2600" b="1" i="1">
                  <a:solidFill>
                    <a:srgbClr val="006600"/>
                  </a:solidFill>
                  <a:latin typeface="Tahoma" pitchFamily="34" charset="0"/>
                </a:rPr>
                <a:t>r</a:t>
              </a:r>
              <a:r>
                <a:rPr lang="en-US" sz="1200" b="1" i="1">
                  <a:solidFill>
                    <a:srgbClr val="006600"/>
                  </a:solidFill>
                  <a:latin typeface="Tahoma" pitchFamily="34" charset="0"/>
                </a:rPr>
                <a:t> </a:t>
              </a:r>
              <a:r>
                <a:rPr lang="en-US" sz="2600">
                  <a:solidFill>
                    <a:srgbClr val="006600"/>
                  </a:solidFill>
                  <a:latin typeface="Tahoma" pitchFamily="34" charset="0"/>
                </a:rPr>
                <a:t>)</a:t>
              </a:r>
              <a:r>
                <a:rPr lang="en-US" sz="2600" baseline="-25000">
                  <a:solidFill>
                    <a:srgbClr val="006600"/>
                  </a:solidFill>
                  <a:latin typeface="Tahoma" pitchFamily="34" charset="0"/>
                </a:rPr>
                <a:t>2</a:t>
              </a:r>
            </a:p>
          </p:txBody>
        </p:sp>
        <p:sp>
          <p:nvSpPr>
            <p:cNvPr id="37" name="Line 33"/>
            <p:cNvSpPr>
              <a:spLocks noChangeShapeType="1"/>
            </p:cNvSpPr>
            <p:nvPr/>
          </p:nvSpPr>
          <p:spPr bwMode="auto">
            <a:xfrm>
              <a:off x="3061" y="1026"/>
              <a:ext cx="1926" cy="1440"/>
            </a:xfrm>
            <a:prstGeom prst="line">
              <a:avLst/>
            </a:prstGeom>
            <a:noFill/>
            <a:ln w="28575">
              <a:solidFill>
                <a:srgbClr val="00CC00"/>
              </a:solidFill>
              <a:round/>
              <a:headEnd/>
              <a:tailEnd/>
            </a:ln>
            <a:extLst>
              <a:ext uri="{909E8E84-426E-40DD-AFC4-6F175D3DCCD1}">
                <a14:hiddenFill xmlns:a14="http://schemas.microsoft.com/office/drawing/2010/main">
                  <a:noFill/>
                </a14:hiddenFill>
              </a:ext>
            </a:extLst>
          </p:spPr>
          <p:txBody>
            <a:bodyPr rIns="0"/>
            <a:lstStyle/>
            <a:p>
              <a:endParaRPr lang="en-US"/>
            </a:p>
          </p:txBody>
        </p:sp>
      </p:grpSp>
      <p:sp>
        <p:nvSpPr>
          <p:cNvPr id="38" name="Line 34"/>
          <p:cNvSpPr>
            <a:spLocks noChangeShapeType="1"/>
          </p:cNvSpPr>
          <p:nvPr/>
        </p:nvSpPr>
        <p:spPr bwMode="auto">
          <a:xfrm flipH="1" flipV="1">
            <a:off x="4848538" y="5268288"/>
            <a:ext cx="1028700" cy="1587"/>
          </a:xfrm>
          <a:prstGeom prst="line">
            <a:avLst/>
          </a:prstGeom>
          <a:noFill/>
          <a:ln w="38100">
            <a:solidFill>
              <a:srgbClr val="006600"/>
            </a:solidFill>
            <a:round/>
            <a:headEnd type="triangle" w="lg" len="med"/>
            <a:tailEnd type="none" w="lg"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40722688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strips(upRight)">
                                      <p:cBhvr>
                                        <p:cTn id="7" dur="500"/>
                                        <p:tgtEl>
                                          <p:spTgt spid="22"/>
                                        </p:tgtEl>
                                      </p:cBhvr>
                                    </p:animEffect>
                                  </p:childTnLst>
                                </p:cTn>
                              </p:par>
                            </p:childTnLst>
                          </p:cTn>
                        </p:par>
                        <p:par>
                          <p:cTn id="8" fill="hold">
                            <p:stCondLst>
                              <p:cond delay="5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up)">
                                      <p:cBhvr>
                                        <p:cTn id="16" dur="500"/>
                                        <p:tgtEl>
                                          <p:spTgt spid="29"/>
                                        </p:tgtEl>
                                      </p:cBhvr>
                                    </p:animEffect>
                                  </p:childTnLst>
                                </p:cTn>
                              </p:par>
                            </p:childTnLst>
                          </p:cTn>
                        </p:par>
                        <p:par>
                          <p:cTn id="17" fill="hold">
                            <p:stCondLst>
                              <p:cond delay="500"/>
                            </p:stCondLst>
                            <p:childTnLst>
                              <p:par>
                                <p:cTn id="18" presetID="17" presetClass="entr" presetSubtype="8"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 calcmode="lin" valueType="num">
                                      <p:cBhvr>
                                        <p:cTn id="20" dur="500" fill="hold"/>
                                        <p:tgtEl>
                                          <p:spTgt spid="38"/>
                                        </p:tgtEl>
                                        <p:attrNameLst>
                                          <p:attrName>ppt_x</p:attrName>
                                        </p:attrNameLst>
                                      </p:cBhvr>
                                      <p:tavLst>
                                        <p:tav tm="0">
                                          <p:val>
                                            <p:strVal val="#ppt_x-#ppt_w/2"/>
                                          </p:val>
                                        </p:tav>
                                        <p:tav tm="100000">
                                          <p:val>
                                            <p:strVal val="#ppt_x"/>
                                          </p:val>
                                        </p:tav>
                                      </p:tavLst>
                                    </p:anim>
                                    <p:anim calcmode="lin" valueType="num">
                                      <p:cBhvr>
                                        <p:cTn id="21" dur="500" fill="hold"/>
                                        <p:tgtEl>
                                          <p:spTgt spid="38"/>
                                        </p:tgtEl>
                                        <p:attrNameLst>
                                          <p:attrName>ppt_y</p:attrName>
                                        </p:attrNameLst>
                                      </p:cBhvr>
                                      <p:tavLst>
                                        <p:tav tm="0">
                                          <p:val>
                                            <p:strVal val="#ppt_y"/>
                                          </p:val>
                                        </p:tav>
                                        <p:tav tm="100000">
                                          <p:val>
                                            <p:strVal val="#ppt_y"/>
                                          </p:val>
                                        </p:tav>
                                      </p:tavLst>
                                    </p:anim>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5">
                                            <p:bg/>
                                          </p:spTgt>
                                        </p:tgtEl>
                                        <p:attrNameLst>
                                          <p:attrName>style.visibility</p:attrName>
                                        </p:attrNameLst>
                                      </p:cBhvr>
                                      <p:to>
                                        <p:strVal val="visible"/>
                                      </p:to>
                                    </p:set>
                                    <p:animEffect transition="in" filter="fade">
                                      <p:cBhvr>
                                        <p:cTn id="33" dur="500"/>
                                        <p:tgtEl>
                                          <p:spTgt spid="15">
                                            <p:bg/>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5">
                                            <p:txEl>
                                              <p:pRg st="0" end="0"/>
                                            </p:txEl>
                                          </p:spTgt>
                                        </p:tgtEl>
                                        <p:attrNameLst>
                                          <p:attrName>style.visibility</p:attrName>
                                        </p:attrNameLst>
                                      </p:cBhvr>
                                      <p:to>
                                        <p:strVal val="visible"/>
                                      </p:to>
                                    </p:set>
                                    <p:animEffect transition="in" filter="fade">
                                      <p:cBhvr>
                                        <p:cTn id="36" dur="500"/>
                                        <p:tgtEl>
                                          <p:spTgt spid="15">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5">
                                            <p:txEl>
                                              <p:pRg st="1" end="1"/>
                                            </p:txEl>
                                          </p:spTgt>
                                        </p:tgtEl>
                                        <p:attrNameLst>
                                          <p:attrName>style.visibility</p:attrName>
                                        </p:attrNameLst>
                                      </p:cBhvr>
                                      <p:to>
                                        <p:strVal val="visible"/>
                                      </p:to>
                                    </p:set>
                                    <p:animEffect transition="in" filter="fade">
                                      <p:cBhvr>
                                        <p:cTn id="41" dur="500"/>
                                        <p:tgtEl>
                                          <p:spTgt spid="15">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5">
                                            <p:txEl>
                                              <p:pRg st="2" end="2"/>
                                            </p:txEl>
                                          </p:spTgt>
                                        </p:tgtEl>
                                        <p:attrNameLst>
                                          <p:attrName>style.visibility</p:attrName>
                                        </p:attrNameLst>
                                      </p:cBhvr>
                                      <p:to>
                                        <p:strVal val="visible"/>
                                      </p:to>
                                    </p:set>
                                    <p:animEffect transition="in" filter="fade">
                                      <p:cBhvr>
                                        <p:cTn id="46"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animBg="1" autoUpdateAnimBg="0"/>
      <p:bldP spid="22" grpId="0" animBg="1"/>
      <p:bldP spid="38"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4"/>
          <p:cNvSpPr>
            <a:spLocks noGrp="1" noChangeArrowheads="1"/>
          </p:cNvSpPr>
          <p:nvPr>
            <p:ph type="title"/>
          </p:nvPr>
        </p:nvSpPr>
        <p:spPr>
          <a:xfrm>
            <a:off x="704850" y="236538"/>
            <a:ext cx="8007350" cy="939800"/>
          </a:xfrm>
        </p:spPr>
        <p:txBody>
          <a:bodyPr/>
          <a:lstStyle/>
          <a:p>
            <a:r>
              <a:rPr lang="en-US" smtClean="0"/>
              <a:t>The nominal exchange rate</a:t>
            </a:r>
          </a:p>
        </p:txBody>
      </p:sp>
      <p:sp>
        <p:nvSpPr>
          <p:cNvPr id="71683" name="Rectangle 3"/>
          <p:cNvSpPr>
            <a:spLocks noGrp="1" noChangeArrowheads="1"/>
          </p:cNvSpPr>
          <p:nvPr>
            <p:ph type="body" idx="4294967295"/>
          </p:nvPr>
        </p:nvSpPr>
        <p:spPr>
          <a:xfrm>
            <a:off x="1360488" y="1816100"/>
            <a:ext cx="6810375" cy="2924175"/>
          </a:xfrm>
          <a:noFill/>
          <a:ln w="63500" cmpd="dbl">
            <a:solidFill>
              <a:srgbClr val="996633"/>
            </a:solidFill>
            <a:miter lim="800000"/>
            <a:headEnd/>
            <a:tailEnd/>
          </a:ln>
        </p:spPr>
        <p:txBody>
          <a:bodyPr anchor="ctr"/>
          <a:lstStyle/>
          <a:p>
            <a:pPr marL="863600" indent="-863600">
              <a:buFont typeface="Wingdings" pitchFamily="2" charset="2"/>
              <a:buNone/>
            </a:pPr>
            <a:r>
              <a:rPr lang="en-US" b="1" i="1" dirty="0" smtClean="0"/>
              <a:t>e  </a:t>
            </a:r>
            <a:r>
              <a:rPr lang="en-US" dirty="0" smtClean="0"/>
              <a:t>= 	nominal exchange rate, </a:t>
            </a:r>
            <a:br>
              <a:rPr lang="en-US" dirty="0" smtClean="0"/>
            </a:br>
            <a:r>
              <a:rPr lang="en-US" dirty="0" smtClean="0"/>
              <a:t>the relative price of </a:t>
            </a:r>
            <a:br>
              <a:rPr lang="en-US" dirty="0" smtClean="0"/>
            </a:br>
            <a:r>
              <a:rPr lang="en-US" dirty="0" smtClean="0"/>
              <a:t>domestic currency </a:t>
            </a:r>
            <a:br>
              <a:rPr lang="en-US" dirty="0" smtClean="0"/>
            </a:br>
            <a:r>
              <a:rPr lang="en-US" dirty="0" smtClean="0"/>
              <a:t>in terms of foreign currency </a:t>
            </a:r>
          </a:p>
          <a:p>
            <a:pPr marL="863600" indent="-863600">
              <a:buFont typeface="Wingdings" pitchFamily="2" charset="2"/>
              <a:buNone/>
            </a:pPr>
            <a:r>
              <a:rPr lang="en-US" dirty="0" smtClean="0"/>
              <a:t>	(</a:t>
            </a:r>
            <a:r>
              <a:rPr lang="en-US" i="1" dirty="0" smtClean="0"/>
              <a:t>e.g.</a:t>
            </a:r>
            <a:r>
              <a:rPr lang="en-US" dirty="0" smtClean="0"/>
              <a:t> dollars per euro)</a:t>
            </a:r>
          </a:p>
        </p:txBody>
      </p:sp>
    </p:spTree>
    <p:extLst>
      <p:ext uri="{BB962C8B-B14F-4D97-AF65-F5344CB8AC3E}">
        <p14:creationId xmlns:p14="http://schemas.microsoft.com/office/powerpoint/2010/main" val="316151780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Effect transition="in" filter="wipe(left)">
                                      <p:cBhvr>
                                        <p:cTn id="7" dur="500"/>
                                        <p:tgtEl>
                                          <p:spTgt spid="716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683">
                                            <p:txEl>
                                              <p:pRg st="1" end="1"/>
                                            </p:txEl>
                                          </p:spTgt>
                                        </p:tgtEl>
                                        <p:attrNameLst>
                                          <p:attrName>style.visibility</p:attrName>
                                        </p:attrNameLst>
                                      </p:cBhvr>
                                      <p:to>
                                        <p:strVal val="visible"/>
                                      </p:to>
                                    </p:set>
                                    <p:animEffect transition="in" filter="wipe(left)">
                                      <p:cBhvr>
                                        <p:cTn id="12" dur="500"/>
                                        <p:tgtEl>
                                          <p:spTgt spid="716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FFEAD5"/>
        </a:solidFill>
        <a:effectLst/>
      </p:bgPr>
    </p:bg>
    <p:spTree>
      <p:nvGrpSpPr>
        <p:cNvPr id="1" name=""/>
        <p:cNvGrpSpPr/>
        <p:nvPr/>
      </p:nvGrpSpPr>
      <p:grpSpPr>
        <a:xfrm>
          <a:off x="0" y="0"/>
          <a:ext cx="0" cy="0"/>
          <a:chOff x="0" y="0"/>
          <a:chExt cx="0" cy="0"/>
        </a:xfrm>
      </p:grpSpPr>
      <p:sp>
        <p:nvSpPr>
          <p:cNvPr id="63490" name="Rectangle 32"/>
          <p:cNvSpPr>
            <a:spLocks noGrp="1" noChangeArrowheads="1"/>
          </p:cNvSpPr>
          <p:nvPr>
            <p:ph type="title"/>
          </p:nvPr>
        </p:nvSpPr>
        <p:spPr>
          <a:xfrm>
            <a:off x="704850" y="222890"/>
            <a:ext cx="8007350" cy="939800"/>
          </a:xfrm>
        </p:spPr>
        <p:txBody>
          <a:bodyPr/>
          <a:lstStyle/>
          <a:p>
            <a:pPr>
              <a:defRPr/>
            </a:pPr>
            <a:r>
              <a:rPr lang="en-US" sz="3200" dirty="0" smtClean="0">
                <a:solidFill>
                  <a:srgbClr val="336699"/>
                </a:solidFill>
                <a:latin typeface="+mj-lt"/>
              </a:rPr>
              <a:t>A few exchange rates for € 1, </a:t>
            </a:r>
            <a:br>
              <a:rPr lang="en-US" sz="3200" dirty="0" smtClean="0">
                <a:solidFill>
                  <a:srgbClr val="336699"/>
                </a:solidFill>
                <a:latin typeface="+mj-lt"/>
              </a:rPr>
            </a:br>
            <a:r>
              <a:rPr lang="en-US" sz="2800" dirty="0" smtClean="0">
                <a:solidFill>
                  <a:srgbClr val="336699"/>
                </a:solidFill>
                <a:latin typeface="+mj-lt"/>
              </a:rPr>
              <a:t>November 19, 2014</a:t>
            </a:r>
          </a:p>
        </p:txBody>
      </p:sp>
      <p:graphicFrame>
        <p:nvGraphicFramePr>
          <p:cNvPr id="73822" name="Group 94"/>
          <p:cNvGraphicFramePr>
            <a:graphicFrameLocks noGrp="1"/>
          </p:cNvGraphicFramePr>
          <p:nvPr>
            <p:extLst>
              <p:ext uri="{D42A27DB-BD31-4B8C-83A1-F6EECF244321}">
                <p14:modId xmlns:p14="http://schemas.microsoft.com/office/powerpoint/2010/main" val="3301122463"/>
              </p:ext>
            </p:extLst>
          </p:nvPr>
        </p:nvGraphicFramePr>
        <p:xfrm>
          <a:off x="1447800" y="1447800"/>
          <a:ext cx="6781800" cy="5143502"/>
        </p:xfrm>
        <a:graphic>
          <a:graphicData uri="http://schemas.openxmlformats.org/drawingml/2006/table">
            <a:tbl>
              <a:tblPr/>
              <a:tblGrid>
                <a:gridCol w="4013200">
                  <a:extLst>
                    <a:ext uri="{9D8B030D-6E8A-4147-A177-3AD203B41FA5}">
                      <a16:colId xmlns:a16="http://schemas.microsoft.com/office/drawing/2014/main" val="20000"/>
                    </a:ext>
                  </a:extLst>
                </a:gridCol>
                <a:gridCol w="2768600">
                  <a:extLst>
                    <a:ext uri="{9D8B030D-6E8A-4147-A177-3AD203B41FA5}">
                      <a16:colId xmlns:a16="http://schemas.microsoft.com/office/drawing/2014/main" val="20001"/>
                    </a:ext>
                  </a:extLst>
                </a:gridCol>
              </a:tblGrid>
              <a:tr h="549275">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400" b="1" i="1" u="none" strike="noStrike" cap="none" normalizeH="0" baseline="0" dirty="0" smtClean="0">
                          <a:ln>
                            <a:noFill/>
                          </a:ln>
                          <a:solidFill>
                            <a:schemeClr val="tx1"/>
                          </a:solidFill>
                          <a:effectLst/>
                          <a:latin typeface="Arial" charset="0"/>
                        </a:rPr>
                        <a:t>currency</a:t>
                      </a:r>
                    </a:p>
                  </a:txBody>
                  <a:tcPr marL="18288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400" b="1" i="1" u="none" strike="noStrike" cap="none" normalizeH="0" baseline="0" smtClean="0">
                          <a:ln>
                            <a:noFill/>
                          </a:ln>
                          <a:solidFill>
                            <a:schemeClr val="tx1"/>
                          </a:solidFill>
                          <a:effectLst/>
                          <a:latin typeface="Arial" charset="0"/>
                        </a:rPr>
                        <a:t>exchange rate</a:t>
                      </a:r>
                    </a:p>
                  </a:txBody>
                  <a:tcPr marL="18288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0"/>
                  </a:ext>
                </a:extLst>
              </a:tr>
              <a:tr h="600075">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USD (U.S. dollar)</a:t>
                      </a:r>
                    </a:p>
                  </a:txBody>
                  <a:tcPr marL="18288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1.25 $/€</a:t>
                      </a:r>
                    </a:p>
                  </a:txBody>
                  <a:tcPr marL="18288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571500">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GBP (U.K. pound)</a:t>
                      </a:r>
                    </a:p>
                  </a:txBody>
                  <a:tcPr marL="18288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0.80 £/€</a:t>
                      </a:r>
                    </a:p>
                  </a:txBody>
                  <a:tcPr marL="18288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571500">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JPY (Japanese yen)</a:t>
                      </a:r>
                    </a:p>
                  </a:txBody>
                  <a:tcPr marL="18288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147.29 yen/€</a:t>
                      </a:r>
                    </a:p>
                  </a:txBody>
                  <a:tcPr marL="18288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3"/>
                  </a:ext>
                </a:extLst>
              </a:tr>
              <a:tr h="569913">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CNY (Chinese </a:t>
                      </a:r>
                      <a:r>
                        <a:rPr kumimoji="0" lang="en-US" sz="2400" b="0" i="0" u="none" strike="noStrike" cap="none" normalizeH="0" baseline="0" dirty="0" err="1" smtClean="0">
                          <a:ln>
                            <a:noFill/>
                          </a:ln>
                          <a:solidFill>
                            <a:schemeClr val="tx1"/>
                          </a:solidFill>
                          <a:effectLst/>
                          <a:latin typeface="Arial" charset="0"/>
                        </a:rPr>
                        <a:t>renminbi</a:t>
                      </a:r>
                      <a:r>
                        <a:rPr kumimoji="0" lang="en-US" sz="2400" b="0" i="0" u="none" strike="noStrike" cap="none" normalizeH="0" baseline="0" dirty="0" smtClean="0">
                          <a:ln>
                            <a:noFill/>
                          </a:ln>
                          <a:solidFill>
                            <a:schemeClr val="tx1"/>
                          </a:solidFill>
                          <a:effectLst/>
                          <a:latin typeface="Arial" charset="0"/>
                        </a:rPr>
                        <a:t>)</a:t>
                      </a:r>
                    </a:p>
                  </a:txBody>
                  <a:tcPr marL="18288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7.67 </a:t>
                      </a:r>
                      <a:r>
                        <a:rPr kumimoji="0" lang="en-US" sz="2400" b="0" i="0" u="none" strike="noStrike" cap="none" normalizeH="0" baseline="0" dirty="0" err="1" smtClean="0">
                          <a:ln>
                            <a:noFill/>
                          </a:ln>
                          <a:solidFill>
                            <a:schemeClr val="tx1"/>
                          </a:solidFill>
                          <a:effectLst/>
                          <a:latin typeface="Arial" charset="0"/>
                        </a:rPr>
                        <a:t>yuan</a:t>
                      </a:r>
                      <a:r>
                        <a:rPr kumimoji="0" lang="en-US" sz="2400" b="0" i="0" u="none" strike="noStrike" cap="none" normalizeH="0" baseline="0" dirty="0" smtClean="0">
                          <a:ln>
                            <a:noFill/>
                          </a:ln>
                          <a:solidFill>
                            <a:schemeClr val="tx1"/>
                          </a:solidFill>
                          <a:effectLst/>
                          <a:latin typeface="Arial" charset="0"/>
                        </a:rPr>
                        <a:t>/€</a:t>
                      </a:r>
                    </a:p>
                  </a:txBody>
                  <a:tcPr marL="18288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569913">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RUB (Russian ruble)</a:t>
                      </a:r>
                    </a:p>
                  </a:txBody>
                  <a:tcPr marL="18288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58.79 rubles/€</a:t>
                      </a:r>
                    </a:p>
                  </a:txBody>
                  <a:tcPr marL="18288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571500">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INR (Indian rupees)</a:t>
                      </a:r>
                    </a:p>
                  </a:txBody>
                  <a:tcPr marL="18288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77.65 rupees/€</a:t>
                      </a:r>
                    </a:p>
                  </a:txBody>
                  <a:tcPr marL="18288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6"/>
                  </a:ext>
                </a:extLst>
              </a:tr>
              <a:tr h="569913">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CHF (Swiss francs)</a:t>
                      </a:r>
                    </a:p>
                  </a:txBody>
                  <a:tcPr marL="18288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1.20 francs/€</a:t>
                      </a:r>
                    </a:p>
                  </a:txBody>
                  <a:tcPr marL="18288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7"/>
                  </a:ext>
                </a:extLst>
              </a:tr>
              <a:tr h="569913">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ARS (Argentine pesos)</a:t>
                      </a:r>
                    </a:p>
                  </a:txBody>
                  <a:tcPr marL="18288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10.67 pesos/€</a:t>
                      </a:r>
                    </a:p>
                  </a:txBody>
                  <a:tcPr marL="18288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137336374"/>
      </p:ext>
    </p:extLst>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88975" y="236538"/>
            <a:ext cx="7956550" cy="962025"/>
          </a:xfrm>
        </p:spPr>
        <p:txBody>
          <a:bodyPr/>
          <a:lstStyle/>
          <a:p>
            <a:r>
              <a:rPr lang="en-US" smtClean="0"/>
              <a:t>The real exchange rate</a:t>
            </a:r>
          </a:p>
        </p:txBody>
      </p:sp>
      <p:sp>
        <p:nvSpPr>
          <p:cNvPr id="75779" name="Rectangle 3"/>
          <p:cNvSpPr>
            <a:spLocks noGrp="1" noChangeArrowheads="1"/>
          </p:cNvSpPr>
          <p:nvPr>
            <p:ph type="body" idx="1"/>
          </p:nvPr>
        </p:nvSpPr>
        <p:spPr>
          <a:xfrm>
            <a:off x="1885950" y="1839913"/>
            <a:ext cx="6311900" cy="3263900"/>
          </a:xfrm>
          <a:noFill/>
          <a:ln w="63500" cmpd="dbl">
            <a:solidFill>
              <a:srgbClr val="006666"/>
            </a:solidFill>
            <a:miter lim="800000"/>
            <a:headEnd/>
            <a:tailEnd/>
          </a:ln>
        </p:spPr>
        <p:txBody>
          <a:bodyPr anchor="ctr"/>
          <a:lstStyle/>
          <a:p>
            <a:pPr marL="863600" indent="-863600">
              <a:buFont typeface="Wingdings" pitchFamily="2" charset="2"/>
              <a:buNone/>
            </a:pPr>
            <a:r>
              <a:rPr lang="en-US" b="1" i="1" dirty="0" smtClean="0">
                <a:sym typeface="Symbol" pitchFamily="18" charset="2"/>
              </a:rPr>
              <a:t> </a:t>
            </a:r>
            <a:r>
              <a:rPr lang="en-US" b="1" i="1" dirty="0" smtClean="0"/>
              <a:t>   </a:t>
            </a:r>
            <a:r>
              <a:rPr lang="en-US" dirty="0" smtClean="0"/>
              <a:t>= 	real exchange rate, </a:t>
            </a:r>
            <a:br>
              <a:rPr lang="en-US" dirty="0" smtClean="0"/>
            </a:br>
            <a:r>
              <a:rPr lang="en-US" dirty="0" smtClean="0"/>
              <a:t>the relative price of </a:t>
            </a:r>
            <a:br>
              <a:rPr lang="en-US" dirty="0" smtClean="0"/>
            </a:br>
            <a:r>
              <a:rPr lang="en-US" dirty="0" smtClean="0"/>
              <a:t>domestic goods </a:t>
            </a:r>
            <a:br>
              <a:rPr lang="en-US" dirty="0" smtClean="0"/>
            </a:br>
            <a:r>
              <a:rPr lang="en-US" dirty="0" smtClean="0"/>
              <a:t>in terms of foreign goods </a:t>
            </a:r>
          </a:p>
          <a:p>
            <a:pPr marL="863600" indent="-863600">
              <a:buFont typeface="Wingdings" pitchFamily="2" charset="2"/>
              <a:buNone/>
            </a:pPr>
            <a:r>
              <a:rPr lang="en-US" dirty="0" smtClean="0"/>
              <a:t>	(</a:t>
            </a:r>
            <a:r>
              <a:rPr lang="en-US" i="1" dirty="0" smtClean="0"/>
              <a:t>e.g. </a:t>
            </a:r>
            <a:r>
              <a:rPr lang="en-US" dirty="0" smtClean="0"/>
              <a:t>U.S. Big Macs per Italian Big Mac)</a:t>
            </a:r>
          </a:p>
        </p:txBody>
      </p:sp>
      <p:grpSp>
        <p:nvGrpSpPr>
          <p:cNvPr id="2" name="Group 4"/>
          <p:cNvGrpSpPr>
            <a:grpSpLocks/>
          </p:cNvGrpSpPr>
          <p:nvPr/>
        </p:nvGrpSpPr>
        <p:grpSpPr bwMode="auto">
          <a:xfrm>
            <a:off x="203200" y="2443163"/>
            <a:ext cx="2209800" cy="1704975"/>
            <a:chOff x="240" y="1392"/>
            <a:chExt cx="1440" cy="1074"/>
          </a:xfrm>
        </p:grpSpPr>
        <p:sp>
          <p:nvSpPr>
            <p:cNvPr id="63494" name="Line 5"/>
            <p:cNvSpPr>
              <a:spLocks noChangeShapeType="1"/>
            </p:cNvSpPr>
            <p:nvPr/>
          </p:nvSpPr>
          <p:spPr bwMode="auto">
            <a:xfrm flipH="1">
              <a:off x="1056" y="1392"/>
              <a:ext cx="384"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63495" name="Text Box 6"/>
            <p:cNvSpPr txBox="1">
              <a:spLocks noChangeArrowheads="1"/>
            </p:cNvSpPr>
            <p:nvPr/>
          </p:nvSpPr>
          <p:spPr bwMode="auto">
            <a:xfrm>
              <a:off x="240" y="1688"/>
              <a:ext cx="1440" cy="7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500" i="1">
                  <a:latin typeface="Tahoma" pitchFamily="34" charset="0"/>
                </a:rPr>
                <a:t>the lowercase Greek letter </a:t>
              </a:r>
              <a:r>
                <a:rPr lang="en-US" sz="2500">
                  <a:latin typeface="Tahoma" pitchFamily="34" charset="0"/>
                </a:rPr>
                <a:t>epsilon</a:t>
              </a:r>
            </a:p>
          </p:txBody>
        </p:sp>
      </p:grpSp>
      <p:sp>
        <p:nvSpPr>
          <p:cNvPr id="63493" name="Text Box 7"/>
          <p:cNvSpPr txBox="1">
            <a:spLocks noChangeArrowheads="1"/>
          </p:cNvSpPr>
          <p:nvPr/>
        </p:nvSpPr>
        <p:spPr bwMode="auto">
          <a:xfrm>
            <a:off x="1955800" y="1985963"/>
            <a:ext cx="381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800" b="1" i="1">
                <a:latin typeface="Tahoma" pitchFamily="34" charset="0"/>
                <a:sym typeface="Symbol" pitchFamily="18" charset="2"/>
              </a:rPr>
              <a:t>ε</a:t>
            </a:r>
          </a:p>
        </p:txBody>
      </p:sp>
    </p:spTree>
    <p:extLst>
      <p:ext uri="{BB962C8B-B14F-4D97-AF65-F5344CB8AC3E}">
        <p14:creationId xmlns:p14="http://schemas.microsoft.com/office/powerpoint/2010/main" val="19312970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5779">
                                            <p:txEl>
                                              <p:pRg st="0" end="0"/>
                                            </p:txEl>
                                          </p:spTgt>
                                        </p:tgtEl>
                                        <p:attrNameLst>
                                          <p:attrName>style.visibility</p:attrName>
                                        </p:attrNameLst>
                                      </p:cBhvr>
                                      <p:to>
                                        <p:strVal val="visible"/>
                                      </p:to>
                                    </p:set>
                                    <p:animEffect transition="in" filter="wipe(left)">
                                      <p:cBhvr>
                                        <p:cTn id="12" dur="500"/>
                                        <p:tgtEl>
                                          <p:spTgt spid="7577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5779">
                                            <p:txEl>
                                              <p:pRg st="1" end="1"/>
                                            </p:txEl>
                                          </p:spTgt>
                                        </p:tgtEl>
                                        <p:attrNameLst>
                                          <p:attrName>style.visibility</p:attrName>
                                        </p:attrNameLst>
                                      </p:cBhvr>
                                      <p:to>
                                        <p:strVal val="visible"/>
                                      </p:to>
                                    </p:set>
                                    <p:animEffect transition="in" filter="wipe(left)">
                                      <p:cBhvr>
                                        <p:cTn id="17" dur="500"/>
                                        <p:tgtEl>
                                          <p:spTgt spid="757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ChangeArrowheads="1"/>
          </p:cNvSpPr>
          <p:nvPr>
            <p:ph type="title"/>
          </p:nvPr>
        </p:nvSpPr>
        <p:spPr>
          <a:xfrm>
            <a:off x="674688" y="236538"/>
            <a:ext cx="7770812" cy="996950"/>
          </a:xfrm>
        </p:spPr>
        <p:txBody>
          <a:bodyPr/>
          <a:lstStyle/>
          <a:p>
            <a:r>
              <a:rPr lang="en-US">
                <a:latin typeface="Tahoma" charset="0"/>
              </a:rPr>
              <a:t>Understanding the units of </a:t>
            </a:r>
            <a:r>
              <a:rPr lang="en-US" i="1">
                <a:latin typeface="Tahoma" charset="0"/>
                <a:sym typeface="Symbol" charset="0"/>
              </a:rPr>
              <a:t>ε</a:t>
            </a:r>
          </a:p>
        </p:txBody>
      </p:sp>
      <p:graphicFrame>
        <p:nvGraphicFramePr>
          <p:cNvPr id="77827" name="Object 2"/>
          <p:cNvGraphicFramePr>
            <a:graphicFrameLocks noChangeAspect="1"/>
          </p:cNvGraphicFramePr>
          <p:nvPr/>
        </p:nvGraphicFramePr>
        <p:xfrm>
          <a:off x="1878013" y="2297113"/>
          <a:ext cx="5602287" cy="1020762"/>
        </p:xfrm>
        <a:graphic>
          <a:graphicData uri="http://schemas.openxmlformats.org/presentationml/2006/ole">
            <mc:AlternateContent xmlns:mc="http://schemas.openxmlformats.org/markup-compatibility/2006">
              <mc:Choice xmlns:v="urn:schemas-microsoft-com:vml" Requires="v">
                <p:oleObj spid="_x0000_s44106" name="Equation" r:id="rId4" imgW="2578100" imgH="469900" progId="Equation.3">
                  <p:embed/>
                </p:oleObj>
              </mc:Choice>
              <mc:Fallback>
                <p:oleObj name="Equation" r:id="rId4" imgW="2578100" imgH="4699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8013" y="2297113"/>
                        <a:ext cx="5602287" cy="1020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77828" name="Object 3"/>
          <p:cNvGraphicFramePr>
            <a:graphicFrameLocks noChangeAspect="1"/>
          </p:cNvGraphicFramePr>
          <p:nvPr/>
        </p:nvGraphicFramePr>
        <p:xfrm>
          <a:off x="1684338" y="4754563"/>
          <a:ext cx="4862512" cy="1182687"/>
        </p:xfrm>
        <a:graphic>
          <a:graphicData uri="http://schemas.openxmlformats.org/presentationml/2006/ole">
            <mc:AlternateContent xmlns:mc="http://schemas.openxmlformats.org/markup-compatibility/2006">
              <mc:Choice xmlns:v="urn:schemas-microsoft-com:vml" Requires="v">
                <p:oleObj spid="_x0000_s44107" name="Equation" r:id="rId6" imgW="2247900" imgH="546100" progId="Equation.3">
                  <p:embed/>
                </p:oleObj>
              </mc:Choice>
              <mc:Fallback>
                <p:oleObj name="Equation" r:id="rId6" imgW="2247900" imgH="5461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84338" y="4754563"/>
                        <a:ext cx="4862512" cy="1182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77829" name="Object 4"/>
          <p:cNvGraphicFramePr>
            <a:graphicFrameLocks noChangeAspect="1"/>
          </p:cNvGraphicFramePr>
          <p:nvPr/>
        </p:nvGraphicFramePr>
        <p:xfrm>
          <a:off x="2239963" y="3540125"/>
          <a:ext cx="4229100" cy="1012825"/>
        </p:xfrm>
        <a:graphic>
          <a:graphicData uri="http://schemas.openxmlformats.org/presentationml/2006/ole">
            <mc:AlternateContent xmlns:mc="http://schemas.openxmlformats.org/markup-compatibility/2006">
              <mc:Choice xmlns:v="urn:schemas-microsoft-com:vml" Requires="v">
                <p:oleObj spid="_x0000_s44108" name="Equation" r:id="rId8" imgW="1968500" imgH="469900" progId="Equation.3">
                  <p:embed/>
                </p:oleObj>
              </mc:Choice>
              <mc:Fallback>
                <p:oleObj name="Equation" r:id="rId8" imgW="1968500" imgH="4699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39963" y="3540125"/>
                        <a:ext cx="4229100" cy="1012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5477" name="Object 5"/>
          <p:cNvGraphicFramePr>
            <a:graphicFrameLocks noChangeAspect="1"/>
          </p:cNvGraphicFramePr>
          <p:nvPr/>
        </p:nvGraphicFramePr>
        <p:xfrm>
          <a:off x="1682750" y="1323975"/>
          <a:ext cx="1822450" cy="885825"/>
        </p:xfrm>
        <a:graphic>
          <a:graphicData uri="http://schemas.openxmlformats.org/presentationml/2006/ole">
            <mc:AlternateContent xmlns:mc="http://schemas.openxmlformats.org/markup-compatibility/2006">
              <mc:Choice xmlns:v="urn:schemas-microsoft-com:vml" Requires="v">
                <p:oleObj spid="_x0000_s44109" name="Equation" r:id="rId10" imgW="736280" imgH="393529" progId="Equation.3">
                  <p:embed/>
                </p:oleObj>
              </mc:Choice>
              <mc:Fallback>
                <p:oleObj name="Equation" r:id="rId10" imgW="736280" imgH="393529"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82750" y="1323975"/>
                        <a:ext cx="1822450"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05478" name="Text Box 7"/>
          <p:cNvSpPr txBox="1">
            <a:spLocks noChangeArrowheads="1"/>
          </p:cNvSpPr>
          <p:nvPr/>
        </p:nvSpPr>
        <p:spPr bwMode="auto">
          <a:xfrm>
            <a:off x="1143000" y="1431925"/>
            <a:ext cx="549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kumimoji="1" lang="en-US" sz="3000" b="1" i="1">
                <a:latin typeface="Tahoma" charset="0"/>
                <a:sym typeface="Symbol" charset="0"/>
              </a:rPr>
              <a:t>ε</a:t>
            </a:r>
          </a:p>
        </p:txBody>
      </p:sp>
    </p:spTree>
    <p:extLst>
      <p:ext uri="{BB962C8B-B14F-4D97-AF65-F5344CB8AC3E}">
        <p14:creationId xmlns:p14="http://schemas.microsoft.com/office/powerpoint/2010/main" val="235586604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7827"/>
                                        </p:tgtEl>
                                        <p:attrNameLst>
                                          <p:attrName>style.visibility</p:attrName>
                                        </p:attrNameLst>
                                      </p:cBhvr>
                                      <p:to>
                                        <p:strVal val="visible"/>
                                      </p:to>
                                    </p:set>
                                    <p:animEffect transition="in" filter="wipe(left)">
                                      <p:cBhvr>
                                        <p:cTn id="7" dur="500"/>
                                        <p:tgtEl>
                                          <p:spTgt spid="778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7829"/>
                                        </p:tgtEl>
                                        <p:attrNameLst>
                                          <p:attrName>style.visibility</p:attrName>
                                        </p:attrNameLst>
                                      </p:cBhvr>
                                      <p:to>
                                        <p:strVal val="visible"/>
                                      </p:to>
                                    </p:set>
                                    <p:animEffect transition="in" filter="wipe(left)">
                                      <p:cBhvr>
                                        <p:cTn id="12" dur="500"/>
                                        <p:tgtEl>
                                          <p:spTgt spid="7782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7828"/>
                                        </p:tgtEl>
                                        <p:attrNameLst>
                                          <p:attrName>style.visibility</p:attrName>
                                        </p:attrNameLst>
                                      </p:cBhvr>
                                      <p:to>
                                        <p:strVal val="visible"/>
                                      </p:to>
                                    </p:set>
                                    <p:animEffect transition="in" filter="wipe(left)">
                                      <p:cBhvr>
                                        <p:cTn id="17" dur="500"/>
                                        <p:tgtEl>
                                          <p:spTgt spid="77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66725" y="173038"/>
            <a:ext cx="8245475" cy="655637"/>
          </a:xfrm>
        </p:spPr>
        <p:txBody>
          <a:bodyPr/>
          <a:lstStyle/>
          <a:p>
            <a:pPr>
              <a:defRPr/>
            </a:pPr>
            <a:r>
              <a:rPr lang="en-US" sz="3000" dirty="0" smtClean="0">
                <a:latin typeface="+mj-lt"/>
                <a:ea typeface="+mj-ea"/>
              </a:rPr>
              <a:t>Globalization, 1970-2010</a:t>
            </a:r>
            <a:endParaRPr lang="en-US" sz="2700" dirty="0" smtClean="0">
              <a:latin typeface="+mj-lt"/>
              <a:ea typeface="+mj-ea"/>
            </a:endParaRPr>
          </a:p>
        </p:txBody>
      </p:sp>
      <p:pic>
        <p:nvPicPr>
          <p:cNvPr id="4" name="Immagine 3"/>
          <p:cNvPicPr>
            <a:picLocks noChangeAspect="1"/>
          </p:cNvPicPr>
          <p:nvPr/>
        </p:nvPicPr>
        <p:blipFill>
          <a:blip r:embed="rId3"/>
          <a:stretch>
            <a:fillRect/>
          </a:stretch>
        </p:blipFill>
        <p:spPr>
          <a:xfrm>
            <a:off x="332393" y="1169035"/>
            <a:ext cx="8533641" cy="5200188"/>
          </a:xfrm>
          <a:prstGeom prst="rect">
            <a:avLst/>
          </a:prstGeom>
        </p:spPr>
      </p:pic>
      <p:sp>
        <p:nvSpPr>
          <p:cNvPr id="2" name="CasellaDiTesto 1"/>
          <p:cNvSpPr txBox="1"/>
          <p:nvPr/>
        </p:nvSpPr>
        <p:spPr>
          <a:xfrm>
            <a:off x="7083905" y="4833585"/>
            <a:ext cx="1290637" cy="922337"/>
          </a:xfrm>
          <a:prstGeom prst="rect">
            <a:avLst/>
          </a:prstGeom>
          <a:solidFill>
            <a:schemeClr val="accent3"/>
          </a:solidFill>
        </p:spPr>
        <p:txBody>
          <a:bodyPr>
            <a:spAutoFit/>
          </a:bodyPr>
          <a:lstStyle/>
          <a:p>
            <a:pPr>
              <a:defRPr/>
            </a:pPr>
            <a:r>
              <a:rPr lang="en-US" dirty="0">
                <a:cs typeface="Arial" charset="0"/>
              </a:rPr>
              <a:t>World Real GDP, </a:t>
            </a:r>
            <a:r>
              <a:rPr lang="en-US" dirty="0" smtClean="0">
                <a:cs typeface="Arial" charset="0"/>
              </a:rPr>
              <a:t>1970</a:t>
            </a:r>
            <a:r>
              <a:rPr lang="en-US" dirty="0">
                <a:cs typeface="Arial" charset="0"/>
              </a:rPr>
              <a:t>=100</a:t>
            </a:r>
            <a:endParaRPr lang="it-IT" dirty="0">
              <a:cs typeface="Arial" charset="0"/>
            </a:endParaRPr>
          </a:p>
        </p:txBody>
      </p:sp>
      <p:sp>
        <p:nvSpPr>
          <p:cNvPr id="3" name="CasellaDiTesto 2"/>
          <p:cNvSpPr txBox="1"/>
          <p:nvPr/>
        </p:nvSpPr>
        <p:spPr>
          <a:xfrm>
            <a:off x="5639923" y="1838287"/>
            <a:ext cx="1677274" cy="923925"/>
          </a:xfrm>
          <a:prstGeom prst="rect">
            <a:avLst/>
          </a:prstGeom>
          <a:solidFill>
            <a:schemeClr val="accent3"/>
          </a:solidFill>
        </p:spPr>
        <p:txBody>
          <a:bodyPr wrap="square">
            <a:spAutoFit/>
          </a:bodyPr>
          <a:lstStyle/>
          <a:p>
            <a:pPr>
              <a:defRPr/>
            </a:pPr>
            <a:r>
              <a:rPr lang="en-US" dirty="0">
                <a:cs typeface="Arial" charset="0"/>
              </a:rPr>
              <a:t>World </a:t>
            </a:r>
          </a:p>
          <a:p>
            <a:pPr>
              <a:defRPr/>
            </a:pPr>
            <a:r>
              <a:rPr lang="en-US" dirty="0">
                <a:cs typeface="Arial" charset="0"/>
              </a:rPr>
              <a:t>Real Exports, </a:t>
            </a:r>
            <a:r>
              <a:rPr lang="en-US" dirty="0" smtClean="0">
                <a:cs typeface="Arial" charset="0"/>
              </a:rPr>
              <a:t>1970</a:t>
            </a:r>
            <a:r>
              <a:rPr lang="en-US" dirty="0">
                <a:cs typeface="Arial" charset="0"/>
              </a:rPr>
              <a:t>=100</a:t>
            </a:r>
            <a:endParaRPr lang="it-IT" dirty="0">
              <a:cs typeface="Arial" charset="0"/>
            </a:endParaRPr>
          </a:p>
        </p:txBody>
      </p:sp>
    </p:spTree>
    <p:extLst>
      <p:ext uri="{BB962C8B-B14F-4D97-AF65-F5344CB8AC3E}">
        <p14:creationId xmlns:p14="http://schemas.microsoft.com/office/powerpoint/2010/main" val="1571996645"/>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noChangeArrowheads="1"/>
          </p:cNvSpPr>
          <p:nvPr>
            <p:ph type="body" idx="1"/>
          </p:nvPr>
        </p:nvSpPr>
        <p:spPr>
          <a:xfrm>
            <a:off x="631825" y="1325563"/>
            <a:ext cx="4157663" cy="3116262"/>
          </a:xfrm>
        </p:spPr>
        <p:txBody>
          <a:bodyPr/>
          <a:lstStyle/>
          <a:p>
            <a:pPr marL="288925" indent="-288925">
              <a:spcBef>
                <a:spcPct val="15000"/>
              </a:spcBef>
              <a:buClr>
                <a:srgbClr val="FFFF00"/>
              </a:buClr>
            </a:pPr>
            <a:r>
              <a:rPr lang="en-US" sz="2500" dirty="0">
                <a:latin typeface="Arial" charset="0"/>
              </a:rPr>
              <a:t>one good:  Big Mac</a:t>
            </a:r>
          </a:p>
          <a:p>
            <a:pPr marL="288925" indent="-288925">
              <a:spcBef>
                <a:spcPct val="15000"/>
              </a:spcBef>
              <a:buClr>
                <a:srgbClr val="FFFF00"/>
              </a:buClr>
            </a:pPr>
            <a:r>
              <a:rPr lang="en-US" sz="2500" dirty="0">
                <a:latin typeface="Arial" charset="0"/>
              </a:rPr>
              <a:t>price in the U.S.:  </a:t>
            </a:r>
            <a:br>
              <a:rPr lang="en-US" sz="2500" dirty="0">
                <a:latin typeface="Arial" charset="0"/>
              </a:rPr>
            </a:br>
            <a:r>
              <a:rPr lang="en-US" sz="2500" dirty="0">
                <a:latin typeface="Arial" charset="0"/>
              </a:rPr>
              <a:t>   </a:t>
            </a:r>
            <a:r>
              <a:rPr lang="en-US" sz="2500" b="1" i="1" dirty="0">
                <a:latin typeface="Arial" charset="0"/>
              </a:rPr>
              <a:t>P*</a:t>
            </a:r>
            <a:r>
              <a:rPr lang="en-US" sz="2500" dirty="0">
                <a:latin typeface="Arial" charset="0"/>
              </a:rPr>
              <a:t> = </a:t>
            </a:r>
            <a:r>
              <a:rPr lang="en-US" sz="2500" dirty="0" smtClean="0">
                <a:latin typeface="Arial" charset="0"/>
              </a:rPr>
              <a:t>4.80 </a:t>
            </a:r>
            <a:r>
              <a:rPr lang="en-US" sz="2500" dirty="0">
                <a:latin typeface="Arial" charset="0"/>
              </a:rPr>
              <a:t>$</a:t>
            </a:r>
          </a:p>
          <a:p>
            <a:pPr marL="288925" indent="-288925">
              <a:spcBef>
                <a:spcPct val="15000"/>
              </a:spcBef>
              <a:buClr>
                <a:srgbClr val="FFFF00"/>
              </a:buClr>
            </a:pPr>
            <a:r>
              <a:rPr lang="en-US" sz="2500" dirty="0">
                <a:latin typeface="Arial" charset="0"/>
              </a:rPr>
              <a:t>price in </a:t>
            </a:r>
            <a:r>
              <a:rPr lang="en-US" sz="2500" dirty="0" smtClean="0">
                <a:latin typeface="Arial" charset="0"/>
              </a:rPr>
              <a:t>the Euro area:    </a:t>
            </a:r>
            <a:r>
              <a:rPr lang="en-US" sz="2500" dirty="0">
                <a:latin typeface="Arial" charset="0"/>
              </a:rPr>
              <a:t/>
            </a:r>
            <a:br>
              <a:rPr lang="en-US" sz="2500" dirty="0">
                <a:latin typeface="Arial" charset="0"/>
              </a:rPr>
            </a:br>
            <a:r>
              <a:rPr lang="en-US" sz="2500" dirty="0">
                <a:latin typeface="Arial" charset="0"/>
              </a:rPr>
              <a:t>   </a:t>
            </a:r>
            <a:r>
              <a:rPr lang="en-US" sz="2500" b="1" i="1" dirty="0">
                <a:latin typeface="Arial" charset="0"/>
              </a:rPr>
              <a:t>P</a:t>
            </a:r>
            <a:r>
              <a:rPr lang="en-US" sz="2500" dirty="0">
                <a:latin typeface="Arial" charset="0"/>
              </a:rPr>
              <a:t>  =  €</a:t>
            </a:r>
            <a:r>
              <a:rPr lang="en-US" sz="2500" dirty="0" smtClean="0">
                <a:latin typeface="Arial" charset="0"/>
              </a:rPr>
              <a:t>3.68</a:t>
            </a:r>
            <a:endParaRPr lang="en-US" sz="2500" dirty="0">
              <a:latin typeface="Arial" charset="0"/>
            </a:endParaRPr>
          </a:p>
          <a:p>
            <a:pPr marL="288925" indent="-288925">
              <a:spcBef>
                <a:spcPct val="15000"/>
              </a:spcBef>
              <a:buClr>
                <a:srgbClr val="FFFF00"/>
              </a:buClr>
            </a:pPr>
            <a:r>
              <a:rPr lang="en-US" sz="2500" dirty="0">
                <a:latin typeface="Arial" charset="0"/>
              </a:rPr>
              <a:t>nominal exchange rate </a:t>
            </a:r>
            <a:br>
              <a:rPr lang="en-US" sz="2500" dirty="0">
                <a:latin typeface="Arial" charset="0"/>
              </a:rPr>
            </a:br>
            <a:r>
              <a:rPr lang="en-US" sz="2500" dirty="0">
                <a:latin typeface="Arial" charset="0"/>
              </a:rPr>
              <a:t>   </a:t>
            </a:r>
            <a:r>
              <a:rPr lang="en-US" sz="2500" b="1" i="1" dirty="0">
                <a:latin typeface="Arial" charset="0"/>
              </a:rPr>
              <a:t>e</a:t>
            </a:r>
            <a:r>
              <a:rPr lang="en-US" sz="2500" dirty="0">
                <a:latin typeface="Arial" charset="0"/>
              </a:rPr>
              <a:t> = </a:t>
            </a:r>
            <a:r>
              <a:rPr lang="en-US" sz="2500" dirty="0" smtClean="0">
                <a:latin typeface="Arial" charset="0"/>
              </a:rPr>
              <a:t>1.25 </a:t>
            </a:r>
            <a:r>
              <a:rPr lang="en-US" sz="2500" dirty="0">
                <a:latin typeface="Arial" charset="0"/>
              </a:rPr>
              <a:t>$/€</a:t>
            </a:r>
          </a:p>
        </p:txBody>
      </p:sp>
      <p:sp>
        <p:nvSpPr>
          <p:cNvPr id="79875" name="Rectangle 3"/>
          <p:cNvSpPr>
            <a:spLocks noChangeArrowheads="1"/>
          </p:cNvSpPr>
          <p:nvPr/>
        </p:nvSpPr>
        <p:spPr bwMode="auto">
          <a:xfrm>
            <a:off x="5014913" y="3856038"/>
            <a:ext cx="3657600" cy="2286000"/>
          </a:xfrm>
          <a:prstGeom prst="rect">
            <a:avLst/>
          </a:prstGeom>
          <a:solidFill>
            <a:srgbClr val="FFFFBB"/>
          </a:solidFill>
          <a:ln w="9525">
            <a:solidFill>
              <a:srgbClr val="FF0000"/>
            </a:solidFill>
            <a:miter lim="800000"/>
            <a:headEnd/>
            <a:tailEnd/>
          </a:ln>
          <a:effectLst>
            <a:outerShdw dist="125724" dir="2700000" algn="ctr" rotWithShape="0">
              <a:srgbClr val="FF0000">
                <a:alpha val="50000"/>
              </a:srgbClr>
            </a:outerShdw>
          </a:effectLst>
        </p:spPr>
        <p:txBody>
          <a:bodyPr lIns="92075" tIns="46038" rIns="92075" bIns="46038"/>
          <a:lstStyle/>
          <a:p>
            <a:pPr eaLnBrk="0" hangingPunct="0">
              <a:lnSpc>
                <a:spcPct val="110000"/>
              </a:lnSpc>
              <a:spcBef>
                <a:spcPct val="20000"/>
              </a:spcBef>
              <a:buClr>
                <a:schemeClr val="hlink"/>
              </a:buClr>
              <a:buSzPct val="50000"/>
              <a:buFont typeface="Monotype Sorts" pitchFamily="2" charset="2"/>
              <a:buNone/>
              <a:defRPr/>
            </a:pPr>
            <a:r>
              <a:rPr kumimoji="1" lang="en-US" sz="2500" i="1" dirty="0">
                <a:ea typeface="+mn-ea"/>
                <a:cs typeface="Arial" charset="0"/>
              </a:rPr>
              <a:t>To buy a Big Mac in </a:t>
            </a:r>
            <a:r>
              <a:rPr kumimoji="1" lang="en-US" sz="2500" i="1" dirty="0" smtClean="0">
                <a:ea typeface="+mn-ea"/>
                <a:cs typeface="Arial" charset="0"/>
              </a:rPr>
              <a:t>the Euro area, </a:t>
            </a:r>
            <a:r>
              <a:rPr kumimoji="1" lang="en-US" sz="2500" i="1" dirty="0">
                <a:ea typeface="+mn-ea"/>
                <a:cs typeface="Arial" charset="0"/>
              </a:rPr>
              <a:t>someone from the U.S. has to pay an amount that could buy </a:t>
            </a:r>
            <a:r>
              <a:rPr kumimoji="1" lang="en-US" sz="2500" i="1" dirty="0" smtClean="0">
                <a:ea typeface="+mn-ea"/>
                <a:cs typeface="Arial" charset="0"/>
              </a:rPr>
              <a:t>0.95 </a:t>
            </a:r>
            <a:r>
              <a:rPr kumimoji="1" lang="en-US" sz="2500" i="1" dirty="0">
                <a:ea typeface="+mn-ea"/>
                <a:cs typeface="Arial" charset="0"/>
              </a:rPr>
              <a:t>U.S. Big Macs.</a:t>
            </a:r>
          </a:p>
        </p:txBody>
      </p:sp>
      <p:pic>
        <p:nvPicPr>
          <p:cNvPr id="107523" name="Picture 4" descr="RF4475248"/>
          <p:cNvPicPr>
            <a:picLocks noChangeAspect="1" noChangeArrowheads="1"/>
          </p:cNvPicPr>
          <p:nvPr/>
        </p:nvPicPr>
        <p:blipFill>
          <a:blip r:embed="rId4" cstate="print">
            <a:extLst>
              <a:ext uri="{28A0092B-C50C-407E-A947-70E740481C1C}">
                <a14:useLocalDpi xmlns:a14="http://schemas.microsoft.com/office/drawing/2010/main" val="0"/>
              </a:ext>
            </a:extLst>
          </a:blip>
          <a:srcRect r="2744"/>
          <a:stretch>
            <a:fillRect/>
          </a:stretch>
        </p:blipFill>
        <p:spPr bwMode="auto">
          <a:xfrm>
            <a:off x="4757738" y="520700"/>
            <a:ext cx="3863975" cy="2806700"/>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pic>
      <p:grpSp>
        <p:nvGrpSpPr>
          <p:cNvPr id="2" name="Group 5"/>
          <p:cNvGrpSpPr>
            <a:grpSpLocks/>
          </p:cNvGrpSpPr>
          <p:nvPr/>
        </p:nvGrpSpPr>
        <p:grpSpPr bwMode="auto">
          <a:xfrm>
            <a:off x="966788" y="4414838"/>
            <a:ext cx="3582988" cy="1812925"/>
            <a:chOff x="672" y="2746"/>
            <a:chExt cx="2257" cy="1142"/>
          </a:xfrm>
        </p:grpSpPr>
        <p:grpSp>
          <p:nvGrpSpPr>
            <p:cNvPr id="107526" name="Group 6"/>
            <p:cNvGrpSpPr>
              <a:grpSpLocks/>
            </p:cNvGrpSpPr>
            <p:nvPr/>
          </p:nvGrpSpPr>
          <p:grpSpPr bwMode="auto">
            <a:xfrm>
              <a:off x="768" y="2746"/>
              <a:ext cx="2161" cy="1135"/>
              <a:chOff x="528" y="2791"/>
              <a:chExt cx="2161" cy="1135"/>
            </a:xfrm>
          </p:grpSpPr>
          <p:graphicFrame>
            <p:nvGraphicFramePr>
              <p:cNvPr id="107528" name="Object 2"/>
              <p:cNvGraphicFramePr>
                <a:graphicFrameLocks noChangeAspect="1"/>
              </p:cNvGraphicFramePr>
              <p:nvPr>
                <p:extLst>
                  <p:ext uri="{D42A27DB-BD31-4B8C-83A1-F6EECF244321}">
                    <p14:modId xmlns:p14="http://schemas.microsoft.com/office/powerpoint/2010/main" val="1765632275"/>
                  </p:ext>
                </p:extLst>
              </p:nvPr>
            </p:nvGraphicFramePr>
            <p:xfrm>
              <a:off x="732" y="2791"/>
              <a:ext cx="1957" cy="1135"/>
            </p:xfrm>
            <a:graphic>
              <a:graphicData uri="http://schemas.openxmlformats.org/presentationml/2006/ole">
                <mc:AlternateContent xmlns:mc="http://schemas.openxmlformats.org/markup-compatibility/2006">
                  <mc:Choice xmlns:v="urn:schemas-microsoft-com:vml" Requires="v">
                    <p:oleObj spid="_x0000_s45074" name="Equation" r:id="rId5" imgW="1460500" imgH="876300" progId="Equation.3">
                      <p:embed/>
                    </p:oleObj>
                  </mc:Choice>
                  <mc:Fallback>
                    <p:oleObj name="Equation" r:id="rId5" imgW="1460500" imgH="876300" progId="Equation.3">
                      <p:embed/>
                      <p:pic>
                        <p:nvPicPr>
                          <p:cNvPr id="0" name=""/>
                          <p:cNvPicPr>
                            <a:picLocks noChangeAspect="1" noChangeArrowheads="1"/>
                          </p:cNvPicPr>
                          <p:nvPr/>
                        </p:nvPicPr>
                        <p:blipFill>
                          <a:blip r:embed="rId6"/>
                          <a:srcRect/>
                          <a:stretch>
                            <a:fillRect/>
                          </a:stretch>
                        </p:blipFill>
                        <p:spPr bwMode="auto">
                          <a:xfrm>
                            <a:off x="732" y="2791"/>
                            <a:ext cx="1957" cy="11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07529" name="Text Box 8"/>
              <p:cNvSpPr txBox="1">
                <a:spLocks noChangeArrowheads="1"/>
              </p:cNvSpPr>
              <p:nvPr/>
            </p:nvSpPr>
            <p:spPr bwMode="auto">
              <a:xfrm>
                <a:off x="528" y="2880"/>
                <a:ext cx="30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kumimoji="1" lang="en-US" sz="3000" b="1" i="1">
                    <a:latin typeface="Tahoma" charset="0"/>
                    <a:sym typeface="Symbol" charset="0"/>
                  </a:rPr>
                  <a:t>ε</a:t>
                </a:r>
              </a:p>
            </p:txBody>
          </p:sp>
        </p:grpSp>
        <p:sp>
          <p:nvSpPr>
            <p:cNvPr id="107527" name="Rectangle 9"/>
            <p:cNvSpPr>
              <a:spLocks noChangeArrowheads="1"/>
            </p:cNvSpPr>
            <p:nvPr/>
          </p:nvSpPr>
          <p:spPr bwMode="auto">
            <a:xfrm>
              <a:off x="672" y="2784"/>
              <a:ext cx="2256" cy="1104"/>
            </a:xfrm>
            <a:prstGeom prst="rect">
              <a:avLst/>
            </a:prstGeom>
            <a:noFill/>
            <a:ln w="9525">
              <a:solidFill>
                <a:schemeClr val="tx1"/>
              </a:solidFill>
              <a:prstDash val="lg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grpSp>
      <p:sp>
        <p:nvSpPr>
          <p:cNvPr id="107525" name="Rectangle 10"/>
          <p:cNvSpPr>
            <a:spLocks noGrp="1" noChangeArrowheads="1"/>
          </p:cNvSpPr>
          <p:nvPr>
            <p:ph type="title"/>
          </p:nvPr>
        </p:nvSpPr>
        <p:spPr>
          <a:xfrm>
            <a:off x="414338" y="368300"/>
            <a:ext cx="3425825" cy="762000"/>
          </a:xfrm>
          <a:solidFill>
            <a:schemeClr val="bg1"/>
          </a:solidFill>
          <a:ln w="38100" cmpd="dbl">
            <a:solidFill>
              <a:srgbClr val="FFFF00"/>
            </a:solidFill>
            <a:miter lim="800000"/>
            <a:headEnd/>
            <a:tailEnd/>
          </a:ln>
        </p:spPr>
        <p:txBody>
          <a:bodyPr/>
          <a:lstStyle/>
          <a:p>
            <a:r>
              <a:rPr lang="en-US" i="1">
                <a:solidFill>
                  <a:srgbClr val="FF0000"/>
                </a:solidFill>
                <a:latin typeface="Tahoma" charset="0"/>
              </a:rPr>
              <a:t>~ McZample ~</a:t>
            </a:r>
          </a:p>
        </p:txBody>
      </p:sp>
    </p:spTree>
    <p:extLst>
      <p:ext uri="{BB962C8B-B14F-4D97-AF65-F5344CB8AC3E}">
        <p14:creationId xmlns:p14="http://schemas.microsoft.com/office/powerpoint/2010/main" val="331650516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9874">
                                            <p:txEl>
                                              <p:pRg st="0" end="0"/>
                                            </p:txEl>
                                          </p:spTgt>
                                        </p:tgtEl>
                                        <p:attrNameLst>
                                          <p:attrName>style.visibility</p:attrName>
                                        </p:attrNameLst>
                                      </p:cBhvr>
                                      <p:to>
                                        <p:strVal val="visible"/>
                                      </p:to>
                                    </p:set>
                                    <p:animEffect transition="in" filter="wipe(left)">
                                      <p:cBhvr>
                                        <p:cTn id="7" dur="500"/>
                                        <p:tgtEl>
                                          <p:spTgt spid="7987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9874">
                                            <p:txEl>
                                              <p:pRg st="1" end="1"/>
                                            </p:txEl>
                                          </p:spTgt>
                                        </p:tgtEl>
                                        <p:attrNameLst>
                                          <p:attrName>style.visibility</p:attrName>
                                        </p:attrNameLst>
                                      </p:cBhvr>
                                      <p:to>
                                        <p:strVal val="visible"/>
                                      </p:to>
                                    </p:set>
                                    <p:animEffect transition="in" filter="wipe(left)">
                                      <p:cBhvr>
                                        <p:cTn id="12" dur="500"/>
                                        <p:tgtEl>
                                          <p:spTgt spid="7987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9874">
                                            <p:txEl>
                                              <p:pRg st="2" end="2"/>
                                            </p:txEl>
                                          </p:spTgt>
                                        </p:tgtEl>
                                        <p:attrNameLst>
                                          <p:attrName>style.visibility</p:attrName>
                                        </p:attrNameLst>
                                      </p:cBhvr>
                                      <p:to>
                                        <p:strVal val="visible"/>
                                      </p:to>
                                    </p:set>
                                    <p:animEffect transition="in" filter="wipe(left)">
                                      <p:cBhvr>
                                        <p:cTn id="17" dur="500"/>
                                        <p:tgtEl>
                                          <p:spTgt spid="7987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9874">
                                            <p:txEl>
                                              <p:pRg st="3" end="3"/>
                                            </p:txEl>
                                          </p:spTgt>
                                        </p:tgtEl>
                                        <p:attrNameLst>
                                          <p:attrName>style.visibility</p:attrName>
                                        </p:attrNameLst>
                                      </p:cBhvr>
                                      <p:to>
                                        <p:strVal val="visible"/>
                                      </p:to>
                                    </p:set>
                                    <p:animEffect transition="in" filter="wipe(left)">
                                      <p:cBhvr>
                                        <p:cTn id="22" dur="500"/>
                                        <p:tgtEl>
                                          <p:spTgt spid="7987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dissolve">
                                      <p:cBhvr>
                                        <p:cTn id="27" dur="500"/>
                                        <p:tgtEl>
                                          <p:spTgt spid="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9875"/>
                                        </p:tgtEl>
                                        <p:attrNameLst>
                                          <p:attrName>style.visibility</p:attrName>
                                        </p:attrNameLst>
                                      </p:cBhvr>
                                      <p:to>
                                        <p:strVal val="visible"/>
                                      </p:to>
                                    </p:set>
                                    <p:animEffect transition="in" filter="dissolve">
                                      <p:cBhvr>
                                        <p:cTn id="32" dur="500"/>
                                        <p:tgtEl>
                                          <p:spTgt spid="79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build="p" autoUpdateAnimBg="0"/>
      <p:bldP spid="79875"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i="1" smtClean="0">
                <a:sym typeface="Symbol" pitchFamily="18" charset="2"/>
              </a:rPr>
              <a:t>ε</a:t>
            </a:r>
            <a:r>
              <a:rPr lang="en-US" smtClean="0">
                <a:sym typeface="Symbol" pitchFamily="18" charset="2"/>
              </a:rPr>
              <a:t>  in the real world &amp; our model</a:t>
            </a:r>
          </a:p>
        </p:txBody>
      </p:sp>
      <p:sp>
        <p:nvSpPr>
          <p:cNvPr id="81923" name="Rectangle 3"/>
          <p:cNvSpPr>
            <a:spLocks noGrp="1" noChangeArrowheads="1"/>
          </p:cNvSpPr>
          <p:nvPr>
            <p:ph type="body" idx="1"/>
          </p:nvPr>
        </p:nvSpPr>
        <p:spPr/>
        <p:txBody>
          <a:bodyPr/>
          <a:lstStyle/>
          <a:p>
            <a:r>
              <a:rPr lang="en-US" smtClean="0"/>
              <a:t>In the real world:</a:t>
            </a:r>
            <a:br>
              <a:rPr lang="en-US" smtClean="0"/>
            </a:br>
            <a:r>
              <a:rPr lang="en-US" smtClean="0"/>
              <a:t>We can think of </a:t>
            </a:r>
            <a:r>
              <a:rPr lang="en-US" b="1" i="1" smtClean="0">
                <a:sym typeface="Symbol" pitchFamily="18" charset="2"/>
              </a:rPr>
              <a:t>ε</a:t>
            </a:r>
            <a:r>
              <a:rPr lang="en-US" smtClean="0"/>
              <a:t>  as the relative price of </a:t>
            </a:r>
            <a:br>
              <a:rPr lang="en-US" smtClean="0"/>
            </a:br>
            <a:r>
              <a:rPr lang="en-US" smtClean="0"/>
              <a:t>a basket of domestic goods in terms of a basket of foreign goods</a:t>
            </a:r>
          </a:p>
          <a:p>
            <a:r>
              <a:rPr lang="en-US" smtClean="0"/>
              <a:t>In our macro model:</a:t>
            </a:r>
            <a:br>
              <a:rPr lang="en-US" smtClean="0"/>
            </a:br>
            <a:r>
              <a:rPr lang="en-US" smtClean="0"/>
              <a:t>There’s just one good, “output.”</a:t>
            </a:r>
            <a:br>
              <a:rPr lang="en-US" smtClean="0"/>
            </a:br>
            <a:r>
              <a:rPr lang="en-US" smtClean="0"/>
              <a:t>So </a:t>
            </a:r>
            <a:r>
              <a:rPr lang="en-US" b="1" i="1" smtClean="0">
                <a:sym typeface="Symbol" pitchFamily="18" charset="2"/>
              </a:rPr>
              <a:t>ε</a:t>
            </a:r>
            <a:r>
              <a:rPr lang="en-US" smtClean="0">
                <a:sym typeface="Symbol" pitchFamily="18" charset="2"/>
              </a:rPr>
              <a:t>  is the relative price of one country’s output in terms of the other country’s output</a:t>
            </a:r>
          </a:p>
        </p:txBody>
      </p:sp>
    </p:spTree>
    <p:extLst>
      <p:ext uri="{BB962C8B-B14F-4D97-AF65-F5344CB8AC3E}">
        <p14:creationId xmlns:p14="http://schemas.microsoft.com/office/powerpoint/2010/main" val="337877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Effect transition="in" filter="wipe(left)">
                                      <p:cBhvr>
                                        <p:cTn id="7" dur="500"/>
                                        <p:tgtEl>
                                          <p:spTgt spid="819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1923">
                                            <p:txEl>
                                              <p:pRg st="1" end="1"/>
                                            </p:txEl>
                                          </p:spTgt>
                                        </p:tgtEl>
                                        <p:attrNameLst>
                                          <p:attrName>style.visibility</p:attrName>
                                        </p:attrNameLst>
                                      </p:cBhvr>
                                      <p:to>
                                        <p:strVal val="visible"/>
                                      </p:to>
                                    </p:set>
                                    <p:animEffect transition="in" filter="wipe(left)">
                                      <p:cBhvr>
                                        <p:cTn id="12" dur="500"/>
                                        <p:tgtEl>
                                          <p:spTgt spid="819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58813" y="236538"/>
            <a:ext cx="8053387" cy="939800"/>
          </a:xfrm>
        </p:spPr>
        <p:txBody>
          <a:bodyPr/>
          <a:lstStyle/>
          <a:p>
            <a:r>
              <a:rPr lang="en-US" smtClean="0"/>
              <a:t>How </a:t>
            </a:r>
            <a:r>
              <a:rPr lang="en-US" i="1" smtClean="0"/>
              <a:t>NX</a:t>
            </a:r>
            <a:r>
              <a:rPr lang="en-US" smtClean="0"/>
              <a:t>  depends on </a:t>
            </a:r>
            <a:r>
              <a:rPr lang="en-US" i="1" smtClean="0">
                <a:sym typeface="Symbol" pitchFamily="18" charset="2"/>
              </a:rPr>
              <a:t>ε</a:t>
            </a:r>
            <a:r>
              <a:rPr lang="en-US" b="0" i="1" smtClean="0"/>
              <a:t> </a:t>
            </a:r>
            <a:endParaRPr lang="en-US" smtClean="0"/>
          </a:p>
        </p:txBody>
      </p:sp>
      <p:sp>
        <p:nvSpPr>
          <p:cNvPr id="83971" name="Rectangle 3"/>
          <p:cNvSpPr>
            <a:spLocks noGrp="1" noChangeArrowheads="1"/>
          </p:cNvSpPr>
          <p:nvPr>
            <p:ph type="body" idx="4294967295"/>
          </p:nvPr>
        </p:nvSpPr>
        <p:spPr>
          <a:xfrm>
            <a:off x="614363" y="1644650"/>
            <a:ext cx="8080375" cy="3333750"/>
          </a:xfrm>
        </p:spPr>
        <p:txBody>
          <a:bodyPr/>
          <a:lstStyle/>
          <a:p>
            <a:pPr marL="1139825" indent="-1139825">
              <a:lnSpc>
                <a:spcPct val="120000"/>
              </a:lnSpc>
              <a:buFont typeface="Wingdings" pitchFamily="2" charset="2"/>
              <a:buNone/>
            </a:pPr>
            <a:r>
              <a:rPr lang="en-US" dirty="0" smtClean="0">
                <a:sym typeface="Symbol" pitchFamily="18" charset="2"/>
              </a:rPr>
              <a:t></a:t>
            </a:r>
            <a:r>
              <a:rPr lang="en-US" b="1" i="1" dirty="0" err="1" smtClean="0">
                <a:cs typeface="Tahoma" pitchFamily="34" charset="0"/>
                <a:sym typeface="Symbol" pitchFamily="18" charset="2"/>
              </a:rPr>
              <a:t>ε</a:t>
            </a:r>
            <a:r>
              <a:rPr lang="en-US" b="1" i="1" dirty="0" smtClean="0"/>
              <a:t>  </a:t>
            </a:r>
            <a:r>
              <a:rPr lang="en-US" b="1" dirty="0" smtClean="0">
                <a:sym typeface="Symbol" pitchFamily="18" charset="2"/>
              </a:rPr>
              <a:t></a:t>
            </a:r>
            <a:r>
              <a:rPr lang="en-US" b="1" i="1" dirty="0" smtClean="0"/>
              <a:t> 	</a:t>
            </a:r>
            <a:r>
              <a:rPr lang="en-US" dirty="0" smtClean="0">
                <a:sym typeface="Symbol" pitchFamily="18" charset="2"/>
              </a:rPr>
              <a:t>domestic goods become more expensive relative to foreign goods </a:t>
            </a:r>
          </a:p>
          <a:p>
            <a:pPr marL="1139825" indent="-1139825">
              <a:lnSpc>
                <a:spcPct val="120000"/>
              </a:lnSpc>
              <a:buFont typeface="Wingdings" pitchFamily="2" charset="2"/>
              <a:buNone/>
            </a:pPr>
            <a:r>
              <a:rPr lang="en-US" dirty="0" smtClean="0">
                <a:sym typeface="Symbol" pitchFamily="18" charset="2"/>
              </a:rPr>
              <a:t>     </a:t>
            </a:r>
            <a:r>
              <a:rPr lang="en-US" b="1" dirty="0" smtClean="0">
                <a:sym typeface="Symbol" pitchFamily="18" charset="2"/>
              </a:rPr>
              <a:t></a:t>
            </a:r>
            <a:r>
              <a:rPr lang="en-US" dirty="0" smtClean="0">
                <a:sym typeface="Symbol" pitchFamily="18" charset="2"/>
              </a:rPr>
              <a:t>  	</a:t>
            </a:r>
            <a:r>
              <a:rPr lang="en-US" b="1" i="1" dirty="0" smtClean="0">
                <a:sym typeface="Symbol" pitchFamily="18" charset="2"/>
              </a:rPr>
              <a:t>EX</a:t>
            </a:r>
            <a:r>
              <a:rPr lang="en-US" dirty="0" smtClean="0">
                <a:sym typeface="Symbol" pitchFamily="18" charset="2"/>
              </a:rPr>
              <a:t>,  </a:t>
            </a:r>
            <a:r>
              <a:rPr lang="en-US" b="1" i="1" dirty="0" smtClean="0">
                <a:sym typeface="Symbol" pitchFamily="18" charset="2"/>
              </a:rPr>
              <a:t>IM</a:t>
            </a:r>
          </a:p>
          <a:p>
            <a:pPr marL="1139825" indent="-1139825">
              <a:lnSpc>
                <a:spcPct val="120000"/>
              </a:lnSpc>
              <a:buFont typeface="Wingdings" pitchFamily="2" charset="2"/>
              <a:buNone/>
            </a:pPr>
            <a:r>
              <a:rPr lang="en-US" dirty="0" smtClean="0">
                <a:sym typeface="Symbol" pitchFamily="18" charset="2"/>
              </a:rPr>
              <a:t>     </a:t>
            </a:r>
            <a:r>
              <a:rPr lang="en-US" b="1" dirty="0" smtClean="0">
                <a:sym typeface="Symbol" pitchFamily="18" charset="2"/>
              </a:rPr>
              <a:t></a:t>
            </a:r>
            <a:r>
              <a:rPr lang="en-US" dirty="0" smtClean="0">
                <a:sym typeface="Symbol" pitchFamily="18" charset="2"/>
              </a:rPr>
              <a:t>  	</a:t>
            </a:r>
            <a:r>
              <a:rPr lang="en-US" b="1" i="1" dirty="0" smtClean="0">
                <a:sym typeface="Symbol" pitchFamily="18" charset="2"/>
              </a:rPr>
              <a:t>NX</a:t>
            </a:r>
          </a:p>
        </p:txBody>
      </p:sp>
    </p:spTree>
    <p:extLst>
      <p:ext uri="{BB962C8B-B14F-4D97-AF65-F5344CB8AC3E}">
        <p14:creationId xmlns:p14="http://schemas.microsoft.com/office/powerpoint/2010/main" val="37337033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Effect transition="in" filter="wipe(left)">
                                      <p:cBhvr>
                                        <p:cTn id="7" dur="500"/>
                                        <p:tgtEl>
                                          <p:spTgt spid="839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3971">
                                            <p:txEl>
                                              <p:pRg st="1" end="1"/>
                                            </p:txEl>
                                          </p:spTgt>
                                        </p:tgtEl>
                                        <p:attrNameLst>
                                          <p:attrName>style.visibility</p:attrName>
                                        </p:attrNameLst>
                                      </p:cBhvr>
                                      <p:to>
                                        <p:strVal val="visible"/>
                                      </p:to>
                                    </p:set>
                                    <p:animEffect transition="in" filter="wipe(left)">
                                      <p:cBhvr>
                                        <p:cTn id="12" dur="500"/>
                                        <p:tgtEl>
                                          <p:spTgt spid="839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3971">
                                            <p:txEl>
                                              <p:pRg st="2" end="2"/>
                                            </p:txEl>
                                          </p:spTgt>
                                        </p:tgtEl>
                                        <p:attrNameLst>
                                          <p:attrName>style.visibility</p:attrName>
                                        </p:attrNameLst>
                                      </p:cBhvr>
                                      <p:to>
                                        <p:strVal val="visible"/>
                                      </p:to>
                                    </p:set>
                                    <p:animEffect transition="in" filter="wipe(left)">
                                      <p:cBhvr>
                                        <p:cTn id="17" dur="500"/>
                                        <p:tgtEl>
                                          <p:spTgt spid="839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rgbClr val="FFEAD5"/>
        </a:solidFill>
        <a:effectLst/>
      </p:bgPr>
    </p:bg>
    <p:spTree>
      <p:nvGrpSpPr>
        <p:cNvPr id="1" name=""/>
        <p:cNvGrpSpPr/>
        <p:nvPr/>
      </p:nvGrpSpPr>
      <p:grpSpPr>
        <a:xfrm>
          <a:off x="0" y="0"/>
          <a:ext cx="0" cy="0"/>
          <a:chOff x="0" y="0"/>
          <a:chExt cx="0" cy="0"/>
        </a:xfrm>
      </p:grpSpPr>
      <p:graphicFrame>
        <p:nvGraphicFramePr>
          <p:cNvPr id="52" name="Chart 51"/>
          <p:cNvGraphicFramePr>
            <a:graphicFrameLocks noGrp="1"/>
          </p:cNvGraphicFramePr>
          <p:nvPr>
            <p:extLst>
              <p:ext uri="{D42A27DB-BD31-4B8C-83A1-F6EECF244321}">
                <p14:modId xmlns:p14="http://schemas.microsoft.com/office/powerpoint/2010/main" val="373814085"/>
              </p:ext>
            </p:extLst>
          </p:nvPr>
        </p:nvGraphicFramePr>
        <p:xfrm>
          <a:off x="629392" y="1221397"/>
          <a:ext cx="7960571" cy="5480419"/>
        </p:xfrm>
        <a:graphic>
          <a:graphicData uri="http://schemas.openxmlformats.org/drawingml/2006/chart">
            <c:chart xmlns:c="http://schemas.openxmlformats.org/drawingml/2006/chart" xmlns:r="http://schemas.openxmlformats.org/officeDocument/2006/relationships" r:id="rId3"/>
          </a:graphicData>
        </a:graphic>
      </p:graphicFrame>
      <p:sp>
        <p:nvSpPr>
          <p:cNvPr id="68610" name="Title 1"/>
          <p:cNvSpPr>
            <a:spLocks noGrp="1"/>
          </p:cNvSpPr>
          <p:nvPr>
            <p:ph type="title"/>
          </p:nvPr>
        </p:nvSpPr>
        <p:spPr>
          <a:xfrm>
            <a:off x="466725" y="222890"/>
            <a:ext cx="8245475" cy="887412"/>
          </a:xfrm>
        </p:spPr>
        <p:txBody>
          <a:bodyPr/>
          <a:lstStyle/>
          <a:p>
            <a:r>
              <a:rPr lang="en-US" sz="2800" dirty="0" smtClean="0">
                <a:solidFill>
                  <a:srgbClr val="336699"/>
                </a:solidFill>
              </a:rPr>
              <a:t>U.S. net exports and the real exchange rate, </a:t>
            </a:r>
            <a:r>
              <a:rPr lang="en-US" sz="2500" dirty="0" smtClean="0">
                <a:solidFill>
                  <a:srgbClr val="336699"/>
                </a:solidFill>
              </a:rPr>
              <a:t>1973</a:t>
            </a:r>
            <a:r>
              <a:rPr lang="en-US" sz="2500" dirty="0">
                <a:solidFill>
                  <a:srgbClr val="336699"/>
                </a:solidFill>
                <a:latin typeface="Arial"/>
              </a:rPr>
              <a:t>–</a:t>
            </a:r>
            <a:r>
              <a:rPr lang="en-US" sz="2500" dirty="0" smtClean="0">
                <a:solidFill>
                  <a:srgbClr val="336699"/>
                </a:solidFill>
              </a:rPr>
              <a:t>2012</a:t>
            </a:r>
          </a:p>
        </p:txBody>
      </p:sp>
      <p:sp>
        <p:nvSpPr>
          <p:cNvPr id="68611" name="Rectangle 79"/>
          <p:cNvSpPr>
            <a:spLocks noChangeArrowheads="1"/>
          </p:cNvSpPr>
          <p:nvPr/>
        </p:nvSpPr>
        <p:spPr bwMode="auto">
          <a:xfrm rot="-5400000">
            <a:off x="190688" y="3903413"/>
            <a:ext cx="35718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b="1">
                <a:solidFill>
                  <a:srgbClr val="000000"/>
                </a:solidFill>
              </a:rPr>
              <a:t>NX</a:t>
            </a:r>
            <a:endParaRPr lang="en-US" sz="2000">
              <a:solidFill>
                <a:srgbClr val="000000"/>
              </a:solidFill>
            </a:endParaRPr>
          </a:p>
        </p:txBody>
      </p:sp>
      <p:sp>
        <p:nvSpPr>
          <p:cNvPr id="68612" name="Rectangle 80"/>
          <p:cNvSpPr>
            <a:spLocks noChangeArrowheads="1"/>
          </p:cNvSpPr>
          <p:nvPr/>
        </p:nvSpPr>
        <p:spPr bwMode="auto">
          <a:xfrm rot="-5400000">
            <a:off x="-177612" y="3200150"/>
            <a:ext cx="11207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dirty="0">
                <a:solidFill>
                  <a:srgbClr val="000000"/>
                </a:solidFill>
              </a:rPr>
              <a:t> (% of GDP)</a:t>
            </a:r>
            <a:endParaRPr lang="en-US" dirty="0">
              <a:solidFill>
                <a:srgbClr val="000000"/>
              </a:solidFill>
            </a:endParaRPr>
          </a:p>
        </p:txBody>
      </p:sp>
      <p:sp>
        <p:nvSpPr>
          <p:cNvPr id="68613" name="Rectangle 81"/>
          <p:cNvSpPr>
            <a:spLocks noChangeArrowheads="1"/>
          </p:cNvSpPr>
          <p:nvPr/>
        </p:nvSpPr>
        <p:spPr bwMode="auto">
          <a:xfrm rot="-5400000">
            <a:off x="8408988" y="4320413"/>
            <a:ext cx="669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b="1" dirty="0">
                <a:solidFill>
                  <a:srgbClr val="000000"/>
                </a:solidFill>
              </a:rPr>
              <a:t>Index</a:t>
            </a:r>
            <a:endParaRPr lang="en-US" sz="2000" dirty="0">
              <a:solidFill>
                <a:srgbClr val="000000"/>
              </a:solidFill>
            </a:endParaRPr>
          </a:p>
        </p:txBody>
      </p:sp>
      <p:sp>
        <p:nvSpPr>
          <p:cNvPr id="68614" name="Rectangle 82"/>
          <p:cNvSpPr>
            <a:spLocks noChangeArrowheads="1"/>
          </p:cNvSpPr>
          <p:nvPr/>
        </p:nvSpPr>
        <p:spPr bwMode="auto">
          <a:xfrm rot="-5400000">
            <a:off x="7820820" y="3086131"/>
            <a:ext cx="18716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000000"/>
                </a:solidFill>
              </a:rPr>
              <a:t> (March 1973 = 100)</a:t>
            </a:r>
            <a:endParaRPr lang="en-US">
              <a:solidFill>
                <a:srgbClr val="000000"/>
              </a:solidFill>
            </a:endParaRPr>
          </a:p>
        </p:txBody>
      </p:sp>
      <p:grpSp>
        <p:nvGrpSpPr>
          <p:cNvPr id="3" name="Group 83"/>
          <p:cNvGrpSpPr>
            <a:grpSpLocks/>
          </p:cNvGrpSpPr>
          <p:nvPr/>
        </p:nvGrpSpPr>
        <p:grpSpPr bwMode="auto">
          <a:xfrm>
            <a:off x="3896475" y="1425575"/>
            <a:ext cx="3408363" cy="811213"/>
            <a:chOff x="2625" y="1109"/>
            <a:chExt cx="2147" cy="511"/>
          </a:xfrm>
        </p:grpSpPr>
        <p:sp>
          <p:nvSpPr>
            <p:cNvPr id="68656" name="Line 84"/>
            <p:cNvSpPr>
              <a:spLocks noChangeShapeType="1"/>
            </p:cNvSpPr>
            <p:nvPr/>
          </p:nvSpPr>
          <p:spPr bwMode="auto">
            <a:xfrm flipH="1">
              <a:off x="2625" y="1489"/>
              <a:ext cx="244" cy="1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68657" name="Text Box 85"/>
            <p:cNvSpPr txBox="1">
              <a:spLocks noChangeArrowheads="1"/>
            </p:cNvSpPr>
            <p:nvPr/>
          </p:nvSpPr>
          <p:spPr bwMode="auto">
            <a:xfrm>
              <a:off x="2869" y="1109"/>
              <a:ext cx="1903" cy="5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300" i="1" dirty="0">
                  <a:solidFill>
                    <a:srgbClr val="000000"/>
                  </a:solidFill>
                </a:rPr>
                <a:t>Trade-weighted real exchange rate index</a:t>
              </a:r>
              <a:endParaRPr lang="en-US" sz="2200" i="1" dirty="0">
                <a:solidFill>
                  <a:srgbClr val="000000"/>
                </a:solidFill>
              </a:endParaRPr>
            </a:p>
          </p:txBody>
        </p:sp>
      </p:grpSp>
      <p:grpSp>
        <p:nvGrpSpPr>
          <p:cNvPr id="53" name="Group 86"/>
          <p:cNvGrpSpPr>
            <a:grpSpLocks/>
          </p:cNvGrpSpPr>
          <p:nvPr/>
        </p:nvGrpSpPr>
        <p:grpSpPr bwMode="auto">
          <a:xfrm>
            <a:off x="3724213" y="4482588"/>
            <a:ext cx="2217738" cy="1279525"/>
            <a:chOff x="1968" y="2630"/>
            <a:chExt cx="1397" cy="806"/>
          </a:xfrm>
        </p:grpSpPr>
        <p:sp>
          <p:nvSpPr>
            <p:cNvPr id="54" name="Line 87"/>
            <p:cNvSpPr>
              <a:spLocks noChangeShapeType="1"/>
            </p:cNvSpPr>
            <p:nvPr/>
          </p:nvSpPr>
          <p:spPr bwMode="auto">
            <a:xfrm flipV="1">
              <a:off x="2966" y="2630"/>
              <a:ext cx="399" cy="41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 name="Text Box 88"/>
            <p:cNvSpPr txBox="1">
              <a:spLocks noChangeArrowheads="1"/>
            </p:cNvSpPr>
            <p:nvPr/>
          </p:nvSpPr>
          <p:spPr bwMode="auto">
            <a:xfrm>
              <a:off x="1968" y="2956"/>
              <a:ext cx="1056" cy="48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200" i="1" dirty="0"/>
                <a:t>Net exports</a:t>
              </a:r>
              <a:br>
                <a:rPr lang="en-US" sz="2200" i="1" dirty="0"/>
              </a:br>
              <a:r>
                <a:rPr lang="en-US" sz="2200" i="1" dirty="0"/>
                <a:t>(left scale)</a:t>
              </a:r>
            </a:p>
          </p:txBody>
        </p:sp>
      </p:grpSp>
    </p:spTree>
    <p:extLst>
      <p:ext uri="{BB962C8B-B14F-4D97-AF65-F5344CB8AC3E}">
        <p14:creationId xmlns:p14="http://schemas.microsoft.com/office/powerpoint/2010/main" val="2684005284"/>
      </p:ext>
    </p:extLst>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74688" y="366713"/>
            <a:ext cx="7156450" cy="914400"/>
          </a:xfrm>
        </p:spPr>
        <p:txBody>
          <a:bodyPr/>
          <a:lstStyle/>
          <a:p>
            <a:r>
              <a:rPr lang="en-US" smtClean="0"/>
              <a:t>The net exports function</a:t>
            </a:r>
          </a:p>
        </p:txBody>
      </p:sp>
      <p:sp>
        <p:nvSpPr>
          <p:cNvPr id="70659" name="Rectangle 3"/>
          <p:cNvSpPr>
            <a:spLocks noGrp="1" noChangeArrowheads="1"/>
          </p:cNvSpPr>
          <p:nvPr>
            <p:ph type="body" idx="1"/>
          </p:nvPr>
        </p:nvSpPr>
        <p:spPr>
          <a:xfrm>
            <a:off x="457200" y="1563688"/>
            <a:ext cx="8229600" cy="2597150"/>
          </a:xfrm>
        </p:spPr>
        <p:txBody>
          <a:bodyPr/>
          <a:lstStyle/>
          <a:p>
            <a:pPr marL="346075" indent="-346075">
              <a:lnSpc>
                <a:spcPct val="120000"/>
              </a:lnSpc>
              <a:spcBef>
                <a:spcPct val="0"/>
              </a:spcBef>
            </a:pPr>
            <a:r>
              <a:rPr lang="en-US" dirty="0" smtClean="0">
                <a:sym typeface="Symbol" pitchFamily="18" charset="2"/>
              </a:rPr>
              <a:t>The </a:t>
            </a:r>
            <a:r>
              <a:rPr lang="en-US" b="1" dirty="0" smtClean="0">
                <a:solidFill>
                  <a:srgbClr val="CC0000"/>
                </a:solidFill>
                <a:sym typeface="Symbol" pitchFamily="18" charset="2"/>
              </a:rPr>
              <a:t>net exports function</a:t>
            </a:r>
            <a:r>
              <a:rPr lang="en-US" dirty="0" smtClean="0">
                <a:sym typeface="Symbol" pitchFamily="18" charset="2"/>
              </a:rPr>
              <a:t> reflects this inverse relationship between </a:t>
            </a:r>
            <a:r>
              <a:rPr lang="en-US" b="1" i="1" dirty="0" smtClean="0">
                <a:sym typeface="Symbol" pitchFamily="18" charset="2"/>
              </a:rPr>
              <a:t>NX</a:t>
            </a:r>
            <a:r>
              <a:rPr lang="en-US" dirty="0" smtClean="0">
                <a:sym typeface="Symbol" pitchFamily="18" charset="2"/>
              </a:rPr>
              <a:t> and </a:t>
            </a:r>
            <a:r>
              <a:rPr lang="en-US" b="1" i="1" dirty="0" smtClean="0">
                <a:latin typeface="Tahoma" pitchFamily="34" charset="0"/>
                <a:sym typeface="Symbol" pitchFamily="18" charset="2"/>
              </a:rPr>
              <a:t>ε</a:t>
            </a:r>
            <a:r>
              <a:rPr lang="en-US" sz="1100" b="1" i="1" dirty="0" smtClean="0">
                <a:latin typeface="Tahoma" pitchFamily="34" charset="0"/>
                <a:sym typeface="Symbol" pitchFamily="18" charset="2"/>
              </a:rPr>
              <a:t> </a:t>
            </a:r>
            <a:r>
              <a:rPr lang="en-US" i="1" dirty="0" smtClean="0">
                <a:sym typeface="Symbol" pitchFamily="18" charset="2"/>
              </a:rPr>
              <a:t>:</a:t>
            </a:r>
            <a:endParaRPr lang="en-US" sz="3000" i="1" dirty="0" smtClean="0">
              <a:sym typeface="Symbol" pitchFamily="18" charset="2"/>
            </a:endParaRPr>
          </a:p>
          <a:p>
            <a:pPr marL="346075" indent="-346075">
              <a:lnSpc>
                <a:spcPct val="120000"/>
              </a:lnSpc>
              <a:spcBef>
                <a:spcPct val="40000"/>
              </a:spcBef>
              <a:buFont typeface="Wingdings" pitchFamily="2" charset="2"/>
              <a:buNone/>
            </a:pPr>
            <a:r>
              <a:rPr lang="en-US" sz="3300" dirty="0" smtClean="0">
                <a:sym typeface="Symbol" pitchFamily="18" charset="2"/>
              </a:rPr>
              <a:t>				</a:t>
            </a:r>
            <a:r>
              <a:rPr lang="en-US" sz="3300" b="1" i="1" dirty="0" smtClean="0">
                <a:sym typeface="Symbol" pitchFamily="18" charset="2"/>
              </a:rPr>
              <a:t>NX</a:t>
            </a:r>
            <a:r>
              <a:rPr lang="en-US" sz="3300" dirty="0" smtClean="0">
                <a:sym typeface="Symbol" pitchFamily="18" charset="2"/>
              </a:rPr>
              <a:t>  = </a:t>
            </a:r>
            <a:r>
              <a:rPr lang="en-US" sz="3300" b="1" i="1" dirty="0" smtClean="0">
                <a:sym typeface="Symbol" pitchFamily="18" charset="2"/>
              </a:rPr>
              <a:t>NX</a:t>
            </a:r>
            <a:r>
              <a:rPr lang="en-US" sz="3300" dirty="0" smtClean="0">
                <a:sym typeface="Symbol" pitchFamily="18" charset="2"/>
              </a:rPr>
              <a:t>(</a:t>
            </a:r>
            <a:r>
              <a:rPr lang="en-US" sz="3300" b="1" i="1" dirty="0" smtClean="0">
                <a:latin typeface="Tahoma" pitchFamily="34" charset="0"/>
                <a:sym typeface="Symbol" pitchFamily="18" charset="2"/>
              </a:rPr>
              <a:t>ε</a:t>
            </a:r>
            <a:r>
              <a:rPr lang="en-US" sz="1400" dirty="0" smtClean="0">
                <a:sym typeface="Symbol" pitchFamily="18" charset="2"/>
              </a:rPr>
              <a:t> </a:t>
            </a:r>
            <a:r>
              <a:rPr lang="en-US" sz="3300" dirty="0" smtClean="0">
                <a:sym typeface="Symbol" pitchFamily="18" charset="2"/>
              </a:rPr>
              <a:t>)</a:t>
            </a:r>
          </a:p>
        </p:txBody>
      </p:sp>
    </p:spTree>
    <p:extLst>
      <p:ext uri="{BB962C8B-B14F-4D97-AF65-F5344CB8AC3E}">
        <p14:creationId xmlns:p14="http://schemas.microsoft.com/office/powerpoint/2010/main" val="3237595827"/>
      </p:ext>
    </p:extLst>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ChangeArrowheads="1"/>
          </p:cNvSpPr>
          <p:nvPr>
            <p:ph type="title"/>
          </p:nvPr>
        </p:nvSpPr>
        <p:spPr/>
        <p:txBody>
          <a:bodyPr/>
          <a:lstStyle/>
          <a:p>
            <a:r>
              <a:rPr lang="en-US">
                <a:latin typeface="Tahoma" charset="0"/>
              </a:rPr>
              <a:t>The </a:t>
            </a:r>
            <a:r>
              <a:rPr lang="en-US" i="1">
                <a:latin typeface="Tahoma" charset="0"/>
              </a:rPr>
              <a:t>NX</a:t>
            </a:r>
            <a:r>
              <a:rPr lang="en-US">
                <a:latin typeface="Tahoma" charset="0"/>
              </a:rPr>
              <a:t> curve</a:t>
            </a:r>
          </a:p>
        </p:txBody>
      </p:sp>
      <p:grpSp>
        <p:nvGrpSpPr>
          <p:cNvPr id="117762" name="Group 3"/>
          <p:cNvGrpSpPr>
            <a:grpSpLocks/>
          </p:cNvGrpSpPr>
          <p:nvPr/>
        </p:nvGrpSpPr>
        <p:grpSpPr bwMode="auto">
          <a:xfrm>
            <a:off x="762000" y="1447800"/>
            <a:ext cx="7620000" cy="4603750"/>
            <a:chOff x="720" y="816"/>
            <a:chExt cx="4800" cy="2900"/>
          </a:xfrm>
        </p:grpSpPr>
        <p:sp>
          <p:nvSpPr>
            <p:cNvPr id="117774" name="Line 4"/>
            <p:cNvSpPr>
              <a:spLocks noChangeShapeType="1"/>
            </p:cNvSpPr>
            <p:nvPr/>
          </p:nvSpPr>
          <p:spPr bwMode="auto">
            <a:xfrm>
              <a:off x="720" y="3408"/>
              <a:ext cx="456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it-IT"/>
            </a:p>
          </p:txBody>
        </p:sp>
        <p:sp>
          <p:nvSpPr>
            <p:cNvPr id="117775" name="Line 5"/>
            <p:cNvSpPr>
              <a:spLocks noChangeShapeType="1"/>
            </p:cNvSpPr>
            <p:nvPr/>
          </p:nvSpPr>
          <p:spPr bwMode="auto">
            <a:xfrm>
              <a:off x="2736" y="1104"/>
              <a:ext cx="0" cy="2304"/>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it-IT"/>
            </a:p>
          </p:txBody>
        </p:sp>
        <p:sp>
          <p:nvSpPr>
            <p:cNvPr id="117776" name="Text Box 6"/>
            <p:cNvSpPr txBox="1">
              <a:spLocks noChangeArrowheads="1"/>
            </p:cNvSpPr>
            <p:nvPr/>
          </p:nvSpPr>
          <p:spPr bwMode="auto">
            <a:xfrm>
              <a:off x="2610" y="3408"/>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kumimoji="1" lang="en-US">
                  <a:latin typeface="Tahoma" charset="0"/>
                </a:rPr>
                <a:t>0</a:t>
              </a:r>
            </a:p>
          </p:txBody>
        </p:sp>
        <p:sp>
          <p:nvSpPr>
            <p:cNvPr id="117777" name="Text Box 7"/>
            <p:cNvSpPr txBox="1">
              <a:spLocks noChangeArrowheads="1"/>
            </p:cNvSpPr>
            <p:nvPr/>
          </p:nvSpPr>
          <p:spPr bwMode="auto">
            <a:xfrm>
              <a:off x="5088" y="3408"/>
              <a:ext cx="432"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kumimoji="1" lang="en-US" sz="2600" b="1" i="1">
                  <a:latin typeface="Tahoma" charset="0"/>
                </a:rPr>
                <a:t>NX</a:t>
              </a:r>
            </a:p>
          </p:txBody>
        </p:sp>
        <p:sp>
          <p:nvSpPr>
            <p:cNvPr id="117778" name="Text Box 8"/>
            <p:cNvSpPr txBox="1">
              <a:spLocks noChangeArrowheads="1"/>
            </p:cNvSpPr>
            <p:nvPr/>
          </p:nvSpPr>
          <p:spPr bwMode="auto">
            <a:xfrm>
              <a:off x="2592" y="816"/>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kumimoji="1" lang="en-US" sz="2800" b="1" i="1">
                  <a:latin typeface="Tahoma" charset="0"/>
                  <a:sym typeface="Symbol" charset="0"/>
                </a:rPr>
                <a:t>ε</a:t>
              </a:r>
            </a:p>
          </p:txBody>
        </p:sp>
      </p:grpSp>
      <p:grpSp>
        <p:nvGrpSpPr>
          <p:cNvPr id="3" name="Group 9"/>
          <p:cNvGrpSpPr>
            <a:grpSpLocks/>
          </p:cNvGrpSpPr>
          <p:nvPr/>
        </p:nvGrpSpPr>
        <p:grpSpPr bwMode="auto">
          <a:xfrm>
            <a:off x="1066800" y="1828800"/>
            <a:ext cx="7239000" cy="3657600"/>
            <a:chOff x="672" y="1152"/>
            <a:chExt cx="4560" cy="2304"/>
          </a:xfrm>
        </p:grpSpPr>
        <p:sp>
          <p:nvSpPr>
            <p:cNvPr id="117772" name="Line 10"/>
            <p:cNvSpPr>
              <a:spLocks noChangeShapeType="1"/>
            </p:cNvSpPr>
            <p:nvPr/>
          </p:nvSpPr>
          <p:spPr bwMode="auto">
            <a:xfrm>
              <a:off x="672" y="1152"/>
              <a:ext cx="3888" cy="2112"/>
            </a:xfrm>
            <a:prstGeom prst="line">
              <a:avLst/>
            </a:prstGeom>
            <a:noFill/>
            <a:ln w="28575" cap="sq">
              <a:solidFill>
                <a:srgbClr val="003399"/>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it-IT"/>
            </a:p>
          </p:txBody>
        </p:sp>
        <p:sp>
          <p:nvSpPr>
            <p:cNvPr id="117773" name="Text Box 11"/>
            <p:cNvSpPr txBox="1">
              <a:spLocks noChangeArrowheads="1"/>
            </p:cNvSpPr>
            <p:nvPr/>
          </p:nvSpPr>
          <p:spPr bwMode="auto">
            <a:xfrm>
              <a:off x="4512" y="3129"/>
              <a:ext cx="72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kumimoji="1" lang="en-US" sz="2600" b="1" i="1">
                  <a:latin typeface="Tahoma" charset="0"/>
                </a:rPr>
                <a:t>NX</a:t>
              </a:r>
              <a:r>
                <a:rPr kumimoji="1" lang="en-US" sz="800"/>
                <a:t> </a:t>
              </a:r>
              <a:r>
                <a:rPr kumimoji="1" lang="en-US" sz="2600">
                  <a:latin typeface="Tahoma" charset="0"/>
                </a:rPr>
                <a:t>(</a:t>
              </a:r>
              <a:r>
                <a:rPr kumimoji="1" lang="en-US" sz="2800" b="1" i="1">
                  <a:latin typeface="Tahoma" charset="0"/>
                  <a:sym typeface="Symbol" charset="0"/>
                </a:rPr>
                <a:t>ε</a:t>
              </a:r>
              <a:r>
                <a:rPr kumimoji="1" lang="en-US" sz="2600">
                  <a:latin typeface="Tahoma" charset="0"/>
                  <a:sym typeface="Symbol" charset="0"/>
                </a:rPr>
                <a:t>)</a:t>
              </a:r>
            </a:p>
          </p:txBody>
        </p:sp>
      </p:grpSp>
      <p:grpSp>
        <p:nvGrpSpPr>
          <p:cNvPr id="4" name="Group 12"/>
          <p:cNvGrpSpPr>
            <a:grpSpLocks/>
          </p:cNvGrpSpPr>
          <p:nvPr/>
        </p:nvGrpSpPr>
        <p:grpSpPr bwMode="auto">
          <a:xfrm>
            <a:off x="609600" y="3182938"/>
            <a:ext cx="3429000" cy="2076450"/>
            <a:chOff x="384" y="2005"/>
            <a:chExt cx="2160" cy="1308"/>
          </a:xfrm>
        </p:grpSpPr>
        <p:sp>
          <p:nvSpPr>
            <p:cNvPr id="117770" name="Text Box 13"/>
            <p:cNvSpPr txBox="1">
              <a:spLocks noChangeArrowheads="1"/>
            </p:cNvSpPr>
            <p:nvPr/>
          </p:nvSpPr>
          <p:spPr bwMode="auto">
            <a:xfrm>
              <a:off x="2160" y="2649"/>
              <a:ext cx="38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kumimoji="1" lang="en-US" sz="2800" b="1" i="1">
                  <a:solidFill>
                    <a:srgbClr val="003366"/>
                  </a:solidFill>
                  <a:latin typeface="Tahoma" charset="0"/>
                  <a:sym typeface="Symbol" charset="0"/>
                </a:rPr>
                <a:t>ε</a:t>
              </a:r>
              <a:r>
                <a:rPr kumimoji="1" lang="en-US" sz="2800" b="1" i="1" baseline="-25000">
                  <a:solidFill>
                    <a:srgbClr val="003366"/>
                  </a:solidFill>
                  <a:latin typeface="Tahoma" charset="0"/>
                  <a:sym typeface="Symbol" charset="0"/>
                </a:rPr>
                <a:t>1</a:t>
              </a:r>
              <a:endParaRPr kumimoji="1" lang="en-US" sz="2600" b="1">
                <a:solidFill>
                  <a:srgbClr val="003366"/>
                </a:solidFill>
                <a:latin typeface="Tahoma" charset="0"/>
                <a:sym typeface="Symbol" charset="0"/>
              </a:endParaRPr>
            </a:p>
          </p:txBody>
        </p:sp>
        <p:sp>
          <p:nvSpPr>
            <p:cNvPr id="117771" name="Text Box 14"/>
            <p:cNvSpPr txBox="1">
              <a:spLocks noChangeArrowheads="1"/>
            </p:cNvSpPr>
            <p:nvPr/>
          </p:nvSpPr>
          <p:spPr bwMode="auto">
            <a:xfrm>
              <a:off x="384" y="2005"/>
              <a:ext cx="1680" cy="1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kumimoji="1" lang="en-US" sz="2600">
                  <a:solidFill>
                    <a:srgbClr val="003366"/>
                  </a:solidFill>
                </a:rPr>
                <a:t>When </a:t>
              </a:r>
              <a:r>
                <a:rPr kumimoji="1" lang="en-US" sz="2600" b="1" i="1">
                  <a:solidFill>
                    <a:srgbClr val="003366"/>
                  </a:solidFill>
                  <a:latin typeface="Tahoma" charset="0"/>
                  <a:sym typeface="Symbol" charset="0"/>
                </a:rPr>
                <a:t>ε</a:t>
              </a:r>
              <a:r>
                <a:rPr kumimoji="1" lang="en-US" sz="2600">
                  <a:solidFill>
                    <a:srgbClr val="003366"/>
                  </a:solidFill>
                  <a:sym typeface="Symbol" charset="0"/>
                </a:rPr>
                <a:t>  is relatively low, </a:t>
              </a:r>
              <a:br>
                <a:rPr kumimoji="1" lang="en-US" sz="2600">
                  <a:solidFill>
                    <a:srgbClr val="003366"/>
                  </a:solidFill>
                  <a:sym typeface="Symbol" charset="0"/>
                </a:rPr>
              </a:br>
              <a:r>
                <a:rPr kumimoji="1" lang="en-US" sz="2600">
                  <a:solidFill>
                    <a:srgbClr val="003366"/>
                  </a:solidFill>
                  <a:sym typeface="Symbol" charset="0"/>
                </a:rPr>
                <a:t>domestic goods are relatively inexpensive</a:t>
              </a:r>
            </a:p>
          </p:txBody>
        </p:sp>
      </p:grpSp>
      <p:grpSp>
        <p:nvGrpSpPr>
          <p:cNvPr id="5" name="Group 15"/>
          <p:cNvGrpSpPr>
            <a:grpSpLocks/>
          </p:cNvGrpSpPr>
          <p:nvPr/>
        </p:nvGrpSpPr>
        <p:grpSpPr bwMode="auto">
          <a:xfrm>
            <a:off x="3962400" y="2678113"/>
            <a:ext cx="3733800" cy="3536950"/>
            <a:chOff x="2496" y="1680"/>
            <a:chExt cx="2352" cy="2250"/>
          </a:xfrm>
        </p:grpSpPr>
        <p:sp>
          <p:nvSpPr>
            <p:cNvPr id="117766" name="Text Box 16"/>
            <p:cNvSpPr txBox="1">
              <a:spLocks noChangeArrowheads="1"/>
            </p:cNvSpPr>
            <p:nvPr/>
          </p:nvSpPr>
          <p:spPr bwMode="auto">
            <a:xfrm>
              <a:off x="3456" y="3600"/>
              <a:ext cx="864"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kumimoji="1" lang="en-US" sz="2600" b="1" i="1">
                  <a:solidFill>
                    <a:srgbClr val="003366"/>
                  </a:solidFill>
                  <a:latin typeface="Tahoma" charset="0"/>
                </a:rPr>
                <a:t>NX</a:t>
              </a:r>
              <a:r>
                <a:rPr kumimoji="1" lang="en-US" sz="2600">
                  <a:solidFill>
                    <a:srgbClr val="003366"/>
                  </a:solidFill>
                  <a:latin typeface="Tahoma" charset="0"/>
                </a:rPr>
                <a:t>(</a:t>
              </a:r>
              <a:r>
                <a:rPr kumimoji="1" lang="en-US" sz="2800" b="1" i="1">
                  <a:solidFill>
                    <a:srgbClr val="003366"/>
                  </a:solidFill>
                  <a:latin typeface="Tahoma" charset="0"/>
                  <a:sym typeface="Symbol" charset="0"/>
                </a:rPr>
                <a:t>ε</a:t>
              </a:r>
              <a:r>
                <a:rPr kumimoji="1" lang="en-US" sz="2800" b="1" i="1" baseline="-25000">
                  <a:solidFill>
                    <a:srgbClr val="003366"/>
                  </a:solidFill>
                  <a:latin typeface="Tahoma" charset="0"/>
                  <a:sym typeface="Symbol" charset="0"/>
                </a:rPr>
                <a:t>1</a:t>
              </a:r>
              <a:r>
                <a:rPr kumimoji="1" lang="en-US" sz="2600">
                  <a:solidFill>
                    <a:srgbClr val="003366"/>
                  </a:solidFill>
                  <a:latin typeface="Tahoma" charset="0"/>
                  <a:sym typeface="Symbol" charset="0"/>
                </a:rPr>
                <a:t>)</a:t>
              </a:r>
            </a:p>
          </p:txBody>
        </p:sp>
        <p:sp>
          <p:nvSpPr>
            <p:cNvPr id="117767" name="Line 17"/>
            <p:cNvSpPr>
              <a:spLocks noChangeShapeType="1"/>
            </p:cNvSpPr>
            <p:nvPr/>
          </p:nvSpPr>
          <p:spPr bwMode="auto">
            <a:xfrm>
              <a:off x="2496" y="2880"/>
              <a:ext cx="1344" cy="0"/>
            </a:xfrm>
            <a:prstGeom prst="line">
              <a:avLst/>
            </a:prstGeom>
            <a:noFill/>
            <a:ln w="28575">
              <a:solidFill>
                <a:srgbClr val="003366"/>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it-IT"/>
            </a:p>
          </p:txBody>
        </p:sp>
        <p:sp>
          <p:nvSpPr>
            <p:cNvPr id="117768" name="Line 18"/>
            <p:cNvSpPr>
              <a:spLocks noChangeShapeType="1"/>
            </p:cNvSpPr>
            <p:nvPr/>
          </p:nvSpPr>
          <p:spPr bwMode="auto">
            <a:xfrm>
              <a:off x="3840" y="2880"/>
              <a:ext cx="0" cy="624"/>
            </a:xfrm>
            <a:prstGeom prst="line">
              <a:avLst/>
            </a:prstGeom>
            <a:noFill/>
            <a:ln w="28575">
              <a:solidFill>
                <a:srgbClr val="003366"/>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it-IT"/>
            </a:p>
          </p:txBody>
        </p:sp>
        <p:sp>
          <p:nvSpPr>
            <p:cNvPr id="117769" name="Text Box 19"/>
            <p:cNvSpPr txBox="1">
              <a:spLocks noChangeArrowheads="1"/>
            </p:cNvSpPr>
            <p:nvPr/>
          </p:nvSpPr>
          <p:spPr bwMode="auto">
            <a:xfrm>
              <a:off x="3552" y="1680"/>
              <a:ext cx="1296"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kumimoji="1" lang="en-US" sz="2600">
                  <a:solidFill>
                    <a:srgbClr val="003366"/>
                  </a:solidFill>
                </a:rPr>
                <a:t>so net exports will </a:t>
              </a:r>
              <a:br>
                <a:rPr kumimoji="1" lang="en-US" sz="2600">
                  <a:solidFill>
                    <a:srgbClr val="003366"/>
                  </a:solidFill>
                </a:rPr>
              </a:br>
              <a:r>
                <a:rPr kumimoji="1" lang="en-US" sz="2600">
                  <a:solidFill>
                    <a:srgbClr val="003366"/>
                  </a:solidFill>
                </a:rPr>
                <a:t>be high</a:t>
              </a:r>
              <a:endParaRPr kumimoji="1" lang="en-US" sz="2600">
                <a:solidFill>
                  <a:srgbClr val="003366"/>
                </a:solidFill>
                <a:sym typeface="Symbol" charset="0"/>
              </a:endParaRPr>
            </a:p>
          </p:txBody>
        </p:sp>
      </p:grpSp>
    </p:spTree>
    <p:extLst>
      <p:ext uri="{BB962C8B-B14F-4D97-AF65-F5344CB8AC3E}">
        <p14:creationId xmlns:p14="http://schemas.microsoft.com/office/powerpoint/2010/main" val="392513246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trips(downRigh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p:txBody>
          <a:bodyPr/>
          <a:lstStyle/>
          <a:p>
            <a:r>
              <a:rPr lang="en-US">
                <a:latin typeface="Tahoma" charset="0"/>
              </a:rPr>
              <a:t>The </a:t>
            </a:r>
            <a:r>
              <a:rPr lang="en-US" i="1">
                <a:latin typeface="Tahoma" charset="0"/>
              </a:rPr>
              <a:t>NX</a:t>
            </a:r>
            <a:r>
              <a:rPr lang="en-US">
                <a:latin typeface="Tahoma" charset="0"/>
              </a:rPr>
              <a:t> curve</a:t>
            </a:r>
          </a:p>
        </p:txBody>
      </p:sp>
      <p:grpSp>
        <p:nvGrpSpPr>
          <p:cNvPr id="119810" name="Group 3"/>
          <p:cNvGrpSpPr>
            <a:grpSpLocks/>
          </p:cNvGrpSpPr>
          <p:nvPr/>
        </p:nvGrpSpPr>
        <p:grpSpPr bwMode="auto">
          <a:xfrm>
            <a:off x="762000" y="1447800"/>
            <a:ext cx="7620000" cy="4603750"/>
            <a:chOff x="720" y="816"/>
            <a:chExt cx="4800" cy="2900"/>
          </a:xfrm>
        </p:grpSpPr>
        <p:sp>
          <p:nvSpPr>
            <p:cNvPr id="119822" name="Line 4"/>
            <p:cNvSpPr>
              <a:spLocks noChangeShapeType="1"/>
            </p:cNvSpPr>
            <p:nvPr/>
          </p:nvSpPr>
          <p:spPr bwMode="auto">
            <a:xfrm>
              <a:off x="720" y="3408"/>
              <a:ext cx="456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it-IT"/>
            </a:p>
          </p:txBody>
        </p:sp>
        <p:sp>
          <p:nvSpPr>
            <p:cNvPr id="119823" name="Line 5"/>
            <p:cNvSpPr>
              <a:spLocks noChangeShapeType="1"/>
            </p:cNvSpPr>
            <p:nvPr/>
          </p:nvSpPr>
          <p:spPr bwMode="auto">
            <a:xfrm>
              <a:off x="2736" y="1104"/>
              <a:ext cx="0" cy="2304"/>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it-IT"/>
            </a:p>
          </p:txBody>
        </p:sp>
        <p:sp>
          <p:nvSpPr>
            <p:cNvPr id="119824" name="Text Box 6"/>
            <p:cNvSpPr txBox="1">
              <a:spLocks noChangeArrowheads="1"/>
            </p:cNvSpPr>
            <p:nvPr/>
          </p:nvSpPr>
          <p:spPr bwMode="auto">
            <a:xfrm>
              <a:off x="2610" y="3408"/>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kumimoji="1" lang="en-US">
                  <a:latin typeface="Tahoma" charset="0"/>
                </a:rPr>
                <a:t>0</a:t>
              </a:r>
            </a:p>
          </p:txBody>
        </p:sp>
        <p:sp>
          <p:nvSpPr>
            <p:cNvPr id="119825" name="Text Box 7"/>
            <p:cNvSpPr txBox="1">
              <a:spLocks noChangeArrowheads="1"/>
            </p:cNvSpPr>
            <p:nvPr/>
          </p:nvSpPr>
          <p:spPr bwMode="auto">
            <a:xfrm>
              <a:off x="5088" y="3408"/>
              <a:ext cx="432"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kumimoji="1" lang="en-US" sz="2600" b="1" i="1">
                  <a:latin typeface="Tahoma" charset="0"/>
                </a:rPr>
                <a:t>NX</a:t>
              </a:r>
            </a:p>
          </p:txBody>
        </p:sp>
        <p:sp>
          <p:nvSpPr>
            <p:cNvPr id="119826" name="Text Box 8"/>
            <p:cNvSpPr txBox="1">
              <a:spLocks noChangeArrowheads="1"/>
            </p:cNvSpPr>
            <p:nvPr/>
          </p:nvSpPr>
          <p:spPr bwMode="auto">
            <a:xfrm>
              <a:off x="2592" y="816"/>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kumimoji="1" lang="en-US" sz="2800" b="1" i="1">
                  <a:latin typeface="Tahoma" charset="0"/>
                  <a:sym typeface="Symbol" charset="0"/>
                </a:rPr>
                <a:t>ε</a:t>
              </a:r>
            </a:p>
          </p:txBody>
        </p:sp>
      </p:grpSp>
      <p:grpSp>
        <p:nvGrpSpPr>
          <p:cNvPr id="119811" name="Group 9"/>
          <p:cNvGrpSpPr>
            <a:grpSpLocks/>
          </p:cNvGrpSpPr>
          <p:nvPr/>
        </p:nvGrpSpPr>
        <p:grpSpPr bwMode="auto">
          <a:xfrm>
            <a:off x="1066800" y="1828800"/>
            <a:ext cx="7239000" cy="3657600"/>
            <a:chOff x="672" y="1152"/>
            <a:chExt cx="4560" cy="2304"/>
          </a:xfrm>
        </p:grpSpPr>
        <p:sp>
          <p:nvSpPr>
            <p:cNvPr id="119820" name="Line 10"/>
            <p:cNvSpPr>
              <a:spLocks noChangeShapeType="1"/>
            </p:cNvSpPr>
            <p:nvPr/>
          </p:nvSpPr>
          <p:spPr bwMode="auto">
            <a:xfrm>
              <a:off x="672" y="1152"/>
              <a:ext cx="3888" cy="2112"/>
            </a:xfrm>
            <a:prstGeom prst="line">
              <a:avLst/>
            </a:prstGeom>
            <a:noFill/>
            <a:ln w="28575" cap="sq">
              <a:solidFill>
                <a:srgbClr val="003399"/>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it-IT"/>
            </a:p>
          </p:txBody>
        </p:sp>
        <p:sp>
          <p:nvSpPr>
            <p:cNvPr id="119821" name="Text Box 11"/>
            <p:cNvSpPr txBox="1">
              <a:spLocks noChangeArrowheads="1"/>
            </p:cNvSpPr>
            <p:nvPr/>
          </p:nvSpPr>
          <p:spPr bwMode="auto">
            <a:xfrm>
              <a:off x="4512" y="3129"/>
              <a:ext cx="72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kumimoji="1" lang="en-US" sz="2600" b="1" i="1">
                  <a:latin typeface="Tahoma" charset="0"/>
                </a:rPr>
                <a:t>NX</a:t>
              </a:r>
              <a:r>
                <a:rPr kumimoji="1" lang="en-US" sz="800" b="1" i="1">
                  <a:latin typeface="Tahoma" charset="0"/>
                </a:rPr>
                <a:t> </a:t>
              </a:r>
              <a:r>
                <a:rPr kumimoji="1" lang="en-US" sz="2600">
                  <a:latin typeface="Tahoma" charset="0"/>
                </a:rPr>
                <a:t>(</a:t>
              </a:r>
              <a:r>
                <a:rPr kumimoji="1" lang="en-US" sz="2800" b="1" i="1">
                  <a:latin typeface="Tahoma" charset="0"/>
                  <a:sym typeface="Symbol" charset="0"/>
                </a:rPr>
                <a:t>ε</a:t>
              </a:r>
              <a:r>
                <a:rPr kumimoji="1" lang="en-US" sz="2600">
                  <a:latin typeface="Tahoma" charset="0"/>
                  <a:sym typeface="Symbol" charset="0"/>
                </a:rPr>
                <a:t>)</a:t>
              </a:r>
            </a:p>
          </p:txBody>
        </p:sp>
      </p:grpSp>
      <p:grpSp>
        <p:nvGrpSpPr>
          <p:cNvPr id="4" name="Group 12"/>
          <p:cNvGrpSpPr>
            <a:grpSpLocks/>
          </p:cNvGrpSpPr>
          <p:nvPr/>
        </p:nvGrpSpPr>
        <p:grpSpPr bwMode="auto">
          <a:xfrm>
            <a:off x="3886200" y="1295400"/>
            <a:ext cx="4648200" cy="2246313"/>
            <a:chOff x="2448" y="816"/>
            <a:chExt cx="2928" cy="1415"/>
          </a:xfrm>
        </p:grpSpPr>
        <p:sp>
          <p:nvSpPr>
            <p:cNvPr id="119818" name="Text Box 13"/>
            <p:cNvSpPr txBox="1">
              <a:spLocks noChangeArrowheads="1"/>
            </p:cNvSpPr>
            <p:nvPr/>
          </p:nvSpPr>
          <p:spPr bwMode="auto">
            <a:xfrm>
              <a:off x="2448" y="1401"/>
              <a:ext cx="38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kumimoji="1" lang="en-US" sz="2800" b="1" i="1">
                  <a:solidFill>
                    <a:srgbClr val="660033"/>
                  </a:solidFill>
                  <a:latin typeface="Tahoma" charset="0"/>
                  <a:sym typeface="Symbol" charset="0"/>
                </a:rPr>
                <a:t>ε</a:t>
              </a:r>
              <a:r>
                <a:rPr kumimoji="1" lang="en-US" sz="2800" b="1" i="1" baseline="-25000">
                  <a:solidFill>
                    <a:srgbClr val="660033"/>
                  </a:solidFill>
                  <a:sym typeface="Symbol" charset="0"/>
                </a:rPr>
                <a:t>2</a:t>
              </a:r>
              <a:endParaRPr kumimoji="1" lang="en-US" sz="2600" b="1">
                <a:solidFill>
                  <a:srgbClr val="660033"/>
                </a:solidFill>
                <a:sym typeface="Symbol" charset="0"/>
              </a:endParaRPr>
            </a:p>
          </p:txBody>
        </p:sp>
        <p:sp>
          <p:nvSpPr>
            <p:cNvPr id="119819" name="Text Box 14"/>
            <p:cNvSpPr txBox="1">
              <a:spLocks noChangeArrowheads="1"/>
            </p:cNvSpPr>
            <p:nvPr/>
          </p:nvSpPr>
          <p:spPr bwMode="auto">
            <a:xfrm>
              <a:off x="3216" y="816"/>
              <a:ext cx="2160" cy="1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kumimoji="1" lang="en-US" sz="2800">
                  <a:solidFill>
                    <a:srgbClr val="660033"/>
                  </a:solidFill>
                </a:rPr>
                <a:t>At high enough values of</a:t>
              </a:r>
              <a:r>
                <a:rPr kumimoji="1" lang="en-US" sz="2600">
                  <a:solidFill>
                    <a:srgbClr val="660033"/>
                  </a:solidFill>
                </a:rPr>
                <a:t> </a:t>
              </a:r>
              <a:r>
                <a:rPr kumimoji="1" lang="en-US" sz="2800" b="1" i="1">
                  <a:solidFill>
                    <a:srgbClr val="660033"/>
                  </a:solidFill>
                  <a:latin typeface="Tahoma" charset="0"/>
                  <a:sym typeface="Symbol" charset="0"/>
                </a:rPr>
                <a:t>ε</a:t>
              </a:r>
              <a:r>
                <a:rPr kumimoji="1" lang="en-US" sz="2800">
                  <a:solidFill>
                    <a:srgbClr val="660033"/>
                  </a:solidFill>
                  <a:sym typeface="Symbol" charset="0"/>
                </a:rPr>
                <a:t>, </a:t>
              </a:r>
              <a:br>
                <a:rPr kumimoji="1" lang="en-US" sz="2800">
                  <a:solidFill>
                    <a:srgbClr val="660033"/>
                  </a:solidFill>
                  <a:sym typeface="Symbol" charset="0"/>
                </a:rPr>
              </a:br>
              <a:r>
                <a:rPr kumimoji="1" lang="en-US" sz="2800">
                  <a:solidFill>
                    <a:srgbClr val="660033"/>
                  </a:solidFill>
                  <a:sym typeface="Symbol" charset="0"/>
                </a:rPr>
                <a:t>domestic goods become so expensive that </a:t>
              </a:r>
              <a:endParaRPr kumimoji="1" lang="en-US" sz="2600">
                <a:solidFill>
                  <a:srgbClr val="660033"/>
                </a:solidFill>
                <a:sym typeface="Symbol" charset="0"/>
              </a:endParaRPr>
            </a:p>
          </p:txBody>
        </p:sp>
      </p:grpSp>
      <p:grpSp>
        <p:nvGrpSpPr>
          <p:cNvPr id="5" name="Group 15"/>
          <p:cNvGrpSpPr>
            <a:grpSpLocks/>
          </p:cNvGrpSpPr>
          <p:nvPr/>
        </p:nvGrpSpPr>
        <p:grpSpPr bwMode="auto">
          <a:xfrm>
            <a:off x="1752600" y="2514600"/>
            <a:ext cx="6999288" cy="3657600"/>
            <a:chOff x="1104" y="1584"/>
            <a:chExt cx="4409" cy="2304"/>
          </a:xfrm>
        </p:grpSpPr>
        <p:sp>
          <p:nvSpPr>
            <p:cNvPr id="119814" name="Text Box 16"/>
            <p:cNvSpPr txBox="1">
              <a:spLocks noChangeArrowheads="1"/>
            </p:cNvSpPr>
            <p:nvPr/>
          </p:nvSpPr>
          <p:spPr bwMode="auto">
            <a:xfrm>
              <a:off x="1104" y="3561"/>
              <a:ext cx="86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kumimoji="1" lang="en-US" sz="2600" b="1" i="1">
                  <a:solidFill>
                    <a:srgbClr val="660033"/>
                  </a:solidFill>
                </a:rPr>
                <a:t>NX</a:t>
              </a:r>
              <a:r>
                <a:rPr kumimoji="1" lang="en-US" sz="2600">
                  <a:solidFill>
                    <a:srgbClr val="660033"/>
                  </a:solidFill>
                </a:rPr>
                <a:t>(</a:t>
              </a:r>
              <a:r>
                <a:rPr kumimoji="1" lang="en-US" sz="2800" b="1" i="1">
                  <a:solidFill>
                    <a:srgbClr val="660033"/>
                  </a:solidFill>
                  <a:latin typeface="Tahoma" charset="0"/>
                  <a:sym typeface="Symbol" charset="0"/>
                </a:rPr>
                <a:t>ε</a:t>
              </a:r>
              <a:r>
                <a:rPr kumimoji="1" lang="en-US" sz="2800" b="1" i="1" baseline="-25000">
                  <a:solidFill>
                    <a:srgbClr val="660033"/>
                  </a:solidFill>
                  <a:sym typeface="Symbol" charset="0"/>
                </a:rPr>
                <a:t>2</a:t>
              </a:r>
              <a:r>
                <a:rPr kumimoji="1" lang="en-US" sz="2600">
                  <a:solidFill>
                    <a:srgbClr val="660033"/>
                  </a:solidFill>
                  <a:sym typeface="Symbol" charset="0"/>
                </a:rPr>
                <a:t>)</a:t>
              </a:r>
            </a:p>
          </p:txBody>
        </p:sp>
        <p:sp>
          <p:nvSpPr>
            <p:cNvPr id="119815" name="Line 17"/>
            <p:cNvSpPr>
              <a:spLocks noChangeShapeType="1"/>
            </p:cNvSpPr>
            <p:nvPr/>
          </p:nvSpPr>
          <p:spPr bwMode="auto">
            <a:xfrm flipV="1">
              <a:off x="1440" y="1584"/>
              <a:ext cx="1056" cy="0"/>
            </a:xfrm>
            <a:prstGeom prst="line">
              <a:avLst/>
            </a:prstGeom>
            <a:noFill/>
            <a:ln w="28575">
              <a:solidFill>
                <a:srgbClr val="660033"/>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it-IT"/>
            </a:p>
          </p:txBody>
        </p:sp>
        <p:sp>
          <p:nvSpPr>
            <p:cNvPr id="119816" name="Line 18"/>
            <p:cNvSpPr>
              <a:spLocks noChangeShapeType="1"/>
            </p:cNvSpPr>
            <p:nvPr/>
          </p:nvSpPr>
          <p:spPr bwMode="auto">
            <a:xfrm>
              <a:off x="1440" y="1584"/>
              <a:ext cx="0" cy="1920"/>
            </a:xfrm>
            <a:prstGeom prst="line">
              <a:avLst/>
            </a:prstGeom>
            <a:noFill/>
            <a:ln w="28575">
              <a:solidFill>
                <a:srgbClr val="660033"/>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it-IT"/>
            </a:p>
          </p:txBody>
        </p:sp>
        <p:sp>
          <p:nvSpPr>
            <p:cNvPr id="119817" name="Text Box 19"/>
            <p:cNvSpPr txBox="1">
              <a:spLocks noChangeArrowheads="1"/>
            </p:cNvSpPr>
            <p:nvPr/>
          </p:nvSpPr>
          <p:spPr bwMode="auto">
            <a:xfrm>
              <a:off x="3475" y="2148"/>
              <a:ext cx="2038" cy="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kumimoji="1" lang="en-US" sz="2800">
                  <a:solidFill>
                    <a:srgbClr val="660033"/>
                  </a:solidFill>
                </a:rPr>
                <a:t>exports become 	lower than 			imports</a:t>
              </a:r>
              <a:endParaRPr kumimoji="1" lang="en-US" sz="2800">
                <a:solidFill>
                  <a:srgbClr val="660033"/>
                </a:solidFill>
                <a:sym typeface="Symbol" charset="0"/>
              </a:endParaRPr>
            </a:p>
          </p:txBody>
        </p:sp>
      </p:grpSp>
    </p:spTree>
    <p:extLst>
      <p:ext uri="{BB962C8B-B14F-4D97-AF65-F5344CB8AC3E}">
        <p14:creationId xmlns:p14="http://schemas.microsoft.com/office/powerpoint/2010/main" val="119573473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58813" y="236538"/>
            <a:ext cx="8053387" cy="939800"/>
          </a:xfrm>
        </p:spPr>
        <p:txBody>
          <a:bodyPr/>
          <a:lstStyle/>
          <a:p>
            <a:r>
              <a:rPr lang="en-US" smtClean="0"/>
              <a:t>How </a:t>
            </a:r>
            <a:r>
              <a:rPr kumimoji="1" lang="en-US" i="1" smtClean="0">
                <a:sym typeface="Symbol" pitchFamily="18" charset="2"/>
              </a:rPr>
              <a:t>ε</a:t>
            </a:r>
            <a:r>
              <a:rPr lang="en-US" smtClean="0"/>
              <a:t>  is determined</a:t>
            </a:r>
          </a:p>
        </p:txBody>
      </p:sp>
      <p:sp>
        <p:nvSpPr>
          <p:cNvPr id="73731" name="Rectangle 3"/>
          <p:cNvSpPr>
            <a:spLocks noGrp="1" noChangeArrowheads="1"/>
          </p:cNvSpPr>
          <p:nvPr>
            <p:ph type="body" idx="1"/>
          </p:nvPr>
        </p:nvSpPr>
        <p:spPr>
          <a:xfrm>
            <a:off x="501650" y="1360488"/>
            <a:ext cx="8229600" cy="3789362"/>
          </a:xfrm>
        </p:spPr>
        <p:txBody>
          <a:bodyPr/>
          <a:lstStyle/>
          <a:p>
            <a:r>
              <a:rPr lang="en-US" dirty="0" smtClean="0"/>
              <a:t>The accounting identity says </a:t>
            </a:r>
            <a:r>
              <a:rPr lang="en-US" b="1" i="1" dirty="0" smtClean="0">
                <a:latin typeface="Tahoma" pitchFamily="34" charset="0"/>
              </a:rPr>
              <a:t>NX</a:t>
            </a:r>
            <a:r>
              <a:rPr lang="en-US" dirty="0" smtClean="0">
                <a:latin typeface="Tahoma" pitchFamily="34" charset="0"/>
              </a:rPr>
              <a:t> = </a:t>
            </a:r>
            <a:r>
              <a:rPr lang="en-US" b="1" i="1" dirty="0" smtClean="0">
                <a:latin typeface="Tahoma" pitchFamily="34" charset="0"/>
              </a:rPr>
              <a:t>S</a:t>
            </a:r>
            <a:r>
              <a:rPr lang="en-US" dirty="0" smtClean="0">
                <a:latin typeface="Tahoma" pitchFamily="34" charset="0"/>
              </a:rPr>
              <a:t> </a:t>
            </a:r>
            <a:r>
              <a:rPr lang="en-US" dirty="0" smtClean="0"/>
              <a:t>–</a:t>
            </a:r>
            <a:r>
              <a:rPr lang="en-US" dirty="0" smtClean="0">
                <a:latin typeface="Tahoma" pitchFamily="34" charset="0"/>
              </a:rPr>
              <a:t> </a:t>
            </a:r>
            <a:r>
              <a:rPr lang="en-US" b="1" i="1" dirty="0" smtClean="0">
                <a:latin typeface="Tahoma" pitchFamily="34" charset="0"/>
              </a:rPr>
              <a:t>I</a:t>
            </a:r>
          </a:p>
          <a:p>
            <a:r>
              <a:rPr lang="en-US" dirty="0" smtClean="0"/>
              <a:t>We saw earlier how </a:t>
            </a:r>
            <a:r>
              <a:rPr lang="en-US" b="1" i="1" dirty="0" smtClean="0">
                <a:latin typeface="Tahoma" pitchFamily="34" charset="0"/>
              </a:rPr>
              <a:t>S</a:t>
            </a:r>
            <a:r>
              <a:rPr lang="en-US" dirty="0" smtClean="0">
                <a:latin typeface="Tahoma" pitchFamily="34" charset="0"/>
              </a:rPr>
              <a:t> </a:t>
            </a:r>
            <a:r>
              <a:rPr lang="en-US" dirty="0" smtClean="0"/>
              <a:t>–</a:t>
            </a:r>
            <a:r>
              <a:rPr lang="en-US" dirty="0" smtClean="0">
                <a:latin typeface="Tahoma" pitchFamily="34" charset="0"/>
              </a:rPr>
              <a:t> </a:t>
            </a:r>
            <a:r>
              <a:rPr lang="en-US" b="1" i="1" dirty="0" smtClean="0">
                <a:latin typeface="Tahoma" pitchFamily="34" charset="0"/>
              </a:rPr>
              <a:t>I</a:t>
            </a:r>
            <a:r>
              <a:rPr lang="en-US" dirty="0" smtClean="0"/>
              <a:t>  is determined:</a:t>
            </a:r>
          </a:p>
          <a:p>
            <a:pPr lvl="1">
              <a:buSzPct val="115000"/>
            </a:pPr>
            <a:r>
              <a:rPr lang="en-US" sz="2800" b="1" i="1" dirty="0" smtClean="0">
                <a:latin typeface="Tahoma" pitchFamily="34" charset="0"/>
              </a:rPr>
              <a:t>S</a:t>
            </a:r>
            <a:r>
              <a:rPr lang="en-US" sz="2800" dirty="0" smtClean="0"/>
              <a:t>  depends on domestic factors (output, fiscal policy variables, </a:t>
            </a:r>
            <a:r>
              <a:rPr lang="en-US" sz="2800" i="1" dirty="0" smtClean="0"/>
              <a:t>etc.</a:t>
            </a:r>
            <a:r>
              <a:rPr lang="en-US" sz="2800" dirty="0" smtClean="0"/>
              <a:t>)</a:t>
            </a:r>
          </a:p>
          <a:p>
            <a:pPr lvl="1">
              <a:buSzPct val="115000"/>
            </a:pPr>
            <a:r>
              <a:rPr lang="en-US" sz="2800" b="1" i="1" dirty="0" smtClean="0">
                <a:latin typeface="Tahoma" pitchFamily="34" charset="0"/>
              </a:rPr>
              <a:t>I</a:t>
            </a:r>
            <a:r>
              <a:rPr lang="en-US" sz="2800" dirty="0" smtClean="0"/>
              <a:t>  is determined by the world interest </a:t>
            </a:r>
            <a:br>
              <a:rPr lang="en-US" sz="2800" dirty="0" smtClean="0"/>
            </a:br>
            <a:r>
              <a:rPr lang="en-US" sz="2800" dirty="0" smtClean="0"/>
              <a:t>rate </a:t>
            </a:r>
            <a:r>
              <a:rPr lang="en-US" sz="2800" b="1" i="1" dirty="0" smtClean="0">
                <a:latin typeface="Tahoma" pitchFamily="34" charset="0"/>
              </a:rPr>
              <a:t>r</a:t>
            </a:r>
            <a:r>
              <a:rPr lang="en-US" sz="1200" b="1" i="1" dirty="0" smtClean="0">
                <a:latin typeface="Tahoma" pitchFamily="34" charset="0"/>
              </a:rPr>
              <a:t> </a:t>
            </a:r>
            <a:r>
              <a:rPr lang="en-US" sz="2800" dirty="0" smtClean="0">
                <a:latin typeface="Tahoma" pitchFamily="34" charset="0"/>
              </a:rPr>
              <a:t>*</a:t>
            </a:r>
          </a:p>
          <a:p>
            <a:r>
              <a:rPr kumimoji="1" lang="en-US" dirty="0" smtClean="0">
                <a:sym typeface="Symbol" pitchFamily="18" charset="2"/>
              </a:rPr>
              <a:t>So, </a:t>
            </a:r>
            <a:r>
              <a:rPr kumimoji="1" lang="en-US" b="1" i="1" dirty="0" smtClean="0">
                <a:latin typeface="Tahoma" pitchFamily="34" charset="0"/>
                <a:sym typeface="Symbol" pitchFamily="18" charset="2"/>
              </a:rPr>
              <a:t>ε</a:t>
            </a:r>
            <a:r>
              <a:rPr lang="en-US" b="1" dirty="0" smtClean="0"/>
              <a:t> </a:t>
            </a:r>
            <a:r>
              <a:rPr lang="en-US" dirty="0" smtClean="0"/>
              <a:t> must adjust to ensure</a:t>
            </a:r>
          </a:p>
        </p:txBody>
      </p:sp>
      <p:graphicFrame>
        <p:nvGraphicFramePr>
          <p:cNvPr id="94212" name="Object 2"/>
          <p:cNvGraphicFramePr>
            <a:graphicFrameLocks noChangeAspect="1"/>
          </p:cNvGraphicFramePr>
          <p:nvPr/>
        </p:nvGraphicFramePr>
        <p:xfrm>
          <a:off x="2635250" y="5175250"/>
          <a:ext cx="3733800" cy="649288"/>
        </p:xfrm>
        <a:graphic>
          <a:graphicData uri="http://schemas.openxmlformats.org/presentationml/2006/ole">
            <mc:AlternateContent xmlns:mc="http://schemas.openxmlformats.org/markup-compatibility/2006">
              <mc:Choice xmlns:v="urn:schemas-microsoft-com:vml" Requires="v">
                <p:oleObj spid="_x0000_s13402" name="Equation" r:id="rId4" imgW="1459866" imgH="253890" progId="Equation.DSMT4">
                  <p:embed/>
                </p:oleObj>
              </mc:Choice>
              <mc:Fallback>
                <p:oleObj name="Equation" r:id="rId4" imgW="1459866" imgH="25389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250" y="5175250"/>
                        <a:ext cx="3733800" cy="649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0337663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94212"/>
                                        </p:tgtEl>
                                        <p:attrNameLst>
                                          <p:attrName>style.visibility</p:attrName>
                                        </p:attrNameLst>
                                      </p:cBhvr>
                                      <p:to>
                                        <p:strVal val="visible"/>
                                      </p:to>
                                    </p:set>
                                    <p:animEffect transition="in" filter="wipe(left)">
                                      <p:cBhvr>
                                        <p:cTn id="7" dur="500"/>
                                        <p:tgtEl>
                                          <p:spTgt spid="94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658813" y="236538"/>
            <a:ext cx="8053387" cy="939800"/>
          </a:xfrm>
        </p:spPr>
        <p:txBody>
          <a:bodyPr/>
          <a:lstStyle/>
          <a:p>
            <a:r>
              <a:rPr lang="en-US" smtClean="0"/>
              <a:t>How </a:t>
            </a:r>
            <a:r>
              <a:rPr kumimoji="1" lang="en-US" i="1" smtClean="0">
                <a:sym typeface="Symbol" pitchFamily="18" charset="2"/>
              </a:rPr>
              <a:t>ε</a:t>
            </a:r>
            <a:r>
              <a:rPr lang="en-US" smtClean="0"/>
              <a:t>  is determined</a:t>
            </a:r>
          </a:p>
        </p:txBody>
      </p:sp>
      <p:sp>
        <p:nvSpPr>
          <p:cNvPr id="96259" name="Rectangle 3"/>
          <p:cNvSpPr>
            <a:spLocks noGrp="1" noChangeArrowheads="1"/>
          </p:cNvSpPr>
          <p:nvPr>
            <p:ph type="body" idx="1"/>
          </p:nvPr>
        </p:nvSpPr>
        <p:spPr>
          <a:xfrm>
            <a:off x="457200" y="1447800"/>
            <a:ext cx="2590800" cy="2133600"/>
          </a:xfrm>
          <a:solidFill>
            <a:srgbClr val="FFFFCC"/>
          </a:solidFill>
          <a:effectLst>
            <a:outerShdw blurRad="50800" dist="38100" dir="2700000" algn="tl" rotWithShape="0">
              <a:prstClr val="black">
                <a:alpha val="40000"/>
              </a:prstClr>
            </a:outerShdw>
          </a:effectLst>
        </p:spPr>
        <p:txBody>
          <a:bodyPr/>
          <a:lstStyle/>
          <a:p>
            <a:pPr marL="0" indent="0">
              <a:buFont typeface="Wingdings" pitchFamily="2" charset="2"/>
              <a:buNone/>
            </a:pPr>
            <a:r>
              <a:rPr lang="en-US" sz="2500" dirty="0" smtClean="0"/>
              <a:t>Neither </a:t>
            </a:r>
            <a:r>
              <a:rPr lang="en-US" sz="2500" b="1" i="1" dirty="0" smtClean="0">
                <a:latin typeface="Tahoma" pitchFamily="34" charset="0"/>
              </a:rPr>
              <a:t>S</a:t>
            </a:r>
            <a:r>
              <a:rPr lang="en-US" sz="2500" dirty="0" smtClean="0"/>
              <a:t> </a:t>
            </a:r>
            <a:r>
              <a:rPr lang="en-US" sz="1200" dirty="0" smtClean="0"/>
              <a:t> </a:t>
            </a:r>
            <a:r>
              <a:rPr lang="en-US" sz="2500" dirty="0" smtClean="0"/>
              <a:t>nor </a:t>
            </a:r>
            <a:r>
              <a:rPr lang="en-US" sz="2500" b="1" i="1" dirty="0" smtClean="0">
                <a:latin typeface="Tahoma" pitchFamily="34" charset="0"/>
              </a:rPr>
              <a:t>I</a:t>
            </a:r>
            <a:r>
              <a:rPr lang="en-US" sz="2500" dirty="0" smtClean="0"/>
              <a:t> depends on </a:t>
            </a:r>
            <a:r>
              <a:rPr kumimoji="1" lang="en-US" sz="2500" b="1" i="1" dirty="0" smtClean="0">
                <a:latin typeface="Tahoma" pitchFamily="34" charset="0"/>
                <a:sym typeface="Symbol" pitchFamily="18" charset="2"/>
              </a:rPr>
              <a:t>ε</a:t>
            </a:r>
            <a:r>
              <a:rPr kumimoji="1" lang="en-US" sz="2500" dirty="0" smtClean="0">
                <a:sym typeface="Symbol" pitchFamily="18" charset="2"/>
              </a:rPr>
              <a:t>, </a:t>
            </a:r>
            <a:br>
              <a:rPr kumimoji="1" lang="en-US" sz="2500" dirty="0" smtClean="0">
                <a:sym typeface="Symbol" pitchFamily="18" charset="2"/>
              </a:rPr>
            </a:br>
            <a:r>
              <a:rPr kumimoji="1" lang="en-US" sz="2500" dirty="0" smtClean="0">
                <a:sym typeface="Symbol" pitchFamily="18" charset="2"/>
              </a:rPr>
              <a:t>so the net capital outflow curve is vertical.  </a:t>
            </a:r>
            <a:endParaRPr lang="en-US" sz="2500" dirty="0" smtClean="0"/>
          </a:p>
        </p:txBody>
      </p:sp>
      <p:grpSp>
        <p:nvGrpSpPr>
          <p:cNvPr id="2" name="Group 4"/>
          <p:cNvGrpSpPr>
            <a:grpSpLocks/>
          </p:cNvGrpSpPr>
          <p:nvPr/>
        </p:nvGrpSpPr>
        <p:grpSpPr bwMode="auto">
          <a:xfrm>
            <a:off x="3429000" y="1763713"/>
            <a:ext cx="5181600" cy="3813175"/>
            <a:chOff x="3168" y="1104"/>
            <a:chExt cx="2160" cy="2345"/>
          </a:xfrm>
        </p:grpSpPr>
        <p:grpSp>
          <p:nvGrpSpPr>
            <p:cNvPr id="74766" name="Group 5"/>
            <p:cNvGrpSpPr>
              <a:grpSpLocks/>
            </p:cNvGrpSpPr>
            <p:nvPr/>
          </p:nvGrpSpPr>
          <p:grpSpPr bwMode="auto">
            <a:xfrm>
              <a:off x="3312" y="1344"/>
              <a:ext cx="1776" cy="1920"/>
              <a:chOff x="2640" y="1056"/>
              <a:chExt cx="2496" cy="2112"/>
            </a:xfrm>
          </p:grpSpPr>
          <p:sp>
            <p:nvSpPr>
              <p:cNvPr id="74769" name="Line 6"/>
              <p:cNvSpPr>
                <a:spLocks noChangeShapeType="1"/>
              </p:cNvSpPr>
              <p:nvPr/>
            </p:nvSpPr>
            <p:spPr bwMode="auto">
              <a:xfrm>
                <a:off x="2640" y="1056"/>
                <a:ext cx="0" cy="21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770" name="Line 7"/>
              <p:cNvSpPr>
                <a:spLocks noChangeShapeType="1"/>
              </p:cNvSpPr>
              <p:nvPr/>
            </p:nvSpPr>
            <p:spPr bwMode="auto">
              <a:xfrm>
                <a:off x="2640" y="3168"/>
                <a:ext cx="24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4767" name="Text Box 8"/>
            <p:cNvSpPr txBox="1">
              <a:spLocks noChangeArrowheads="1"/>
            </p:cNvSpPr>
            <p:nvPr/>
          </p:nvSpPr>
          <p:spPr bwMode="auto">
            <a:xfrm>
              <a:off x="3168" y="1104"/>
              <a:ext cx="288"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082675" algn="r"/>
                  <a:tab pos="1830388" algn="r"/>
                </a:tabLst>
                <a:defRPr>
                  <a:solidFill>
                    <a:schemeClr val="tx1"/>
                  </a:solidFill>
                  <a:latin typeface="Arial" charset="0"/>
                  <a:cs typeface="Arial" charset="0"/>
                </a:defRPr>
              </a:lvl1pPr>
              <a:lvl2pPr marL="742950" indent="-285750" eaLnBrk="0" hangingPunct="0">
                <a:tabLst>
                  <a:tab pos="1082675" algn="r"/>
                  <a:tab pos="1830388" algn="r"/>
                </a:tabLst>
                <a:defRPr>
                  <a:solidFill>
                    <a:schemeClr val="tx1"/>
                  </a:solidFill>
                  <a:latin typeface="Arial" charset="0"/>
                  <a:cs typeface="Arial" charset="0"/>
                </a:defRPr>
              </a:lvl2pPr>
              <a:lvl3pPr marL="1143000" indent="-228600" eaLnBrk="0" hangingPunct="0">
                <a:tabLst>
                  <a:tab pos="1082675" algn="r"/>
                  <a:tab pos="1830388" algn="r"/>
                </a:tabLst>
                <a:defRPr>
                  <a:solidFill>
                    <a:schemeClr val="tx1"/>
                  </a:solidFill>
                  <a:latin typeface="Arial" charset="0"/>
                  <a:cs typeface="Arial" charset="0"/>
                </a:defRPr>
              </a:lvl3pPr>
              <a:lvl4pPr marL="1600200" indent="-228600" eaLnBrk="0" hangingPunct="0">
                <a:tabLst>
                  <a:tab pos="1082675" algn="r"/>
                  <a:tab pos="1830388" algn="r"/>
                </a:tabLst>
                <a:defRPr>
                  <a:solidFill>
                    <a:schemeClr val="tx1"/>
                  </a:solidFill>
                  <a:latin typeface="Arial" charset="0"/>
                  <a:cs typeface="Arial" charset="0"/>
                </a:defRPr>
              </a:lvl4pPr>
              <a:lvl5pPr marL="2057400" indent="-228600" eaLnBrk="0" hangingPunct="0">
                <a:tabLst>
                  <a:tab pos="1082675" algn="r"/>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9pPr>
            </a:lstStyle>
            <a:p>
              <a:pPr eaLnBrk="1" hangingPunct="1">
                <a:spcBef>
                  <a:spcPct val="5000"/>
                </a:spcBef>
              </a:pPr>
              <a:r>
                <a:rPr kumimoji="1" lang="en-US" sz="2400" b="1" i="1">
                  <a:latin typeface="Tahoma" pitchFamily="34" charset="0"/>
                  <a:sym typeface="Symbol" pitchFamily="18" charset="2"/>
                </a:rPr>
                <a:t>ε</a:t>
              </a:r>
            </a:p>
          </p:txBody>
        </p:sp>
        <p:sp>
          <p:nvSpPr>
            <p:cNvPr id="74768" name="Text Box 9"/>
            <p:cNvSpPr txBox="1">
              <a:spLocks noChangeArrowheads="1"/>
            </p:cNvSpPr>
            <p:nvPr/>
          </p:nvSpPr>
          <p:spPr bwMode="auto">
            <a:xfrm>
              <a:off x="5040" y="3168"/>
              <a:ext cx="288"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
                </a:spcBef>
              </a:pPr>
              <a:r>
                <a:rPr lang="en-US" sz="2400" b="1" i="1">
                  <a:latin typeface="Tahoma" pitchFamily="34" charset="0"/>
                </a:rPr>
                <a:t>NX</a:t>
              </a:r>
              <a:endParaRPr lang="en-US" sz="2400"/>
            </a:p>
          </p:txBody>
        </p:sp>
      </p:grpSp>
      <p:grpSp>
        <p:nvGrpSpPr>
          <p:cNvPr id="4" name="Group 10"/>
          <p:cNvGrpSpPr>
            <a:grpSpLocks/>
          </p:cNvGrpSpPr>
          <p:nvPr/>
        </p:nvGrpSpPr>
        <p:grpSpPr bwMode="auto">
          <a:xfrm>
            <a:off x="4267200" y="2057400"/>
            <a:ext cx="4038600" cy="2836863"/>
            <a:chOff x="2511" y="1222"/>
            <a:chExt cx="2562" cy="1854"/>
          </a:xfrm>
        </p:grpSpPr>
        <p:sp>
          <p:nvSpPr>
            <p:cNvPr id="74764" name="Line 11"/>
            <p:cNvSpPr>
              <a:spLocks noChangeShapeType="1"/>
            </p:cNvSpPr>
            <p:nvPr/>
          </p:nvSpPr>
          <p:spPr bwMode="auto">
            <a:xfrm>
              <a:off x="2511" y="1222"/>
              <a:ext cx="1968" cy="168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rIns="0"/>
            <a:lstStyle/>
            <a:p>
              <a:endParaRPr lang="en-US"/>
            </a:p>
          </p:txBody>
        </p:sp>
        <p:sp>
          <p:nvSpPr>
            <p:cNvPr id="74765" name="Text Box 12"/>
            <p:cNvSpPr txBox="1">
              <a:spLocks noChangeArrowheads="1"/>
            </p:cNvSpPr>
            <p:nvPr/>
          </p:nvSpPr>
          <p:spPr bwMode="auto">
            <a:xfrm>
              <a:off x="4416" y="2767"/>
              <a:ext cx="657"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500" b="1" i="1">
                  <a:latin typeface="Tahoma" pitchFamily="34" charset="0"/>
                </a:rPr>
                <a:t>NX</a:t>
              </a:r>
              <a:r>
                <a:rPr lang="en-US" sz="2500">
                  <a:latin typeface="Tahoma" pitchFamily="34" charset="0"/>
                </a:rPr>
                <a:t>(</a:t>
              </a:r>
              <a:r>
                <a:rPr kumimoji="1" lang="en-US" sz="2500" b="1" i="1">
                  <a:latin typeface="Tahoma" pitchFamily="34" charset="0"/>
                  <a:sym typeface="Symbol" pitchFamily="18" charset="2"/>
                </a:rPr>
                <a:t>ε</a:t>
              </a:r>
              <a:r>
                <a:rPr lang="en-US" sz="1200" b="1" i="1">
                  <a:latin typeface="Tahoma" pitchFamily="34" charset="0"/>
                </a:rPr>
                <a:t> </a:t>
              </a:r>
              <a:r>
                <a:rPr lang="en-US" sz="2500">
                  <a:latin typeface="Tahoma" pitchFamily="34" charset="0"/>
                </a:rPr>
                <a:t>)</a:t>
              </a:r>
            </a:p>
          </p:txBody>
        </p:sp>
      </p:grpSp>
      <p:sp>
        <p:nvSpPr>
          <p:cNvPr id="96269" name="Line 13"/>
          <p:cNvSpPr>
            <a:spLocks noChangeShapeType="1"/>
          </p:cNvSpPr>
          <p:nvPr/>
        </p:nvSpPr>
        <p:spPr bwMode="auto">
          <a:xfrm flipV="1">
            <a:off x="6564313" y="2105025"/>
            <a:ext cx="0" cy="3184525"/>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rIns="0"/>
          <a:lstStyle/>
          <a:p>
            <a:endParaRPr lang="en-US"/>
          </a:p>
        </p:txBody>
      </p:sp>
      <p:graphicFrame>
        <p:nvGraphicFramePr>
          <p:cNvPr id="96270" name="Object 2"/>
          <p:cNvGraphicFramePr>
            <a:graphicFrameLocks noChangeAspect="1"/>
          </p:cNvGraphicFramePr>
          <p:nvPr/>
        </p:nvGraphicFramePr>
        <p:xfrm>
          <a:off x="5867400" y="1695450"/>
          <a:ext cx="1566863" cy="438150"/>
        </p:xfrm>
        <a:graphic>
          <a:graphicData uri="http://schemas.openxmlformats.org/presentationml/2006/ole">
            <mc:AlternateContent xmlns:mc="http://schemas.openxmlformats.org/markup-compatibility/2006">
              <mc:Choice xmlns:v="urn:schemas-microsoft-com:vml" Requires="v">
                <p:oleObj spid="_x0000_s14426" name="Equation" r:id="rId4" imgW="761669" imgH="228501" progId="Equation.DSMT4">
                  <p:embed/>
                </p:oleObj>
              </mc:Choice>
              <mc:Fallback>
                <p:oleObj name="Equation" r:id="rId4" imgW="761669" imgH="228501"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1695450"/>
                        <a:ext cx="1566863" cy="43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6271" name="Rectangle 15"/>
          <p:cNvSpPr>
            <a:spLocks noChangeArrowheads="1"/>
          </p:cNvSpPr>
          <p:nvPr/>
        </p:nvSpPr>
        <p:spPr bwMode="auto">
          <a:xfrm>
            <a:off x="609600" y="4038600"/>
            <a:ext cx="2362200" cy="1752600"/>
          </a:xfrm>
          <a:prstGeom prst="rect">
            <a:avLst/>
          </a:prstGeom>
          <a:solidFill>
            <a:srgbClr val="FFDBB7"/>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105000"/>
              </a:lnSpc>
              <a:spcBef>
                <a:spcPct val="45000"/>
              </a:spcBef>
              <a:buClr>
                <a:srgbClr val="008080"/>
              </a:buClr>
              <a:buSzPct val="120000"/>
              <a:buFont typeface="Wingdings" pitchFamily="2" charset="2"/>
              <a:buNone/>
            </a:pPr>
            <a:r>
              <a:rPr kumimoji="1" lang="en-US" sz="2500" b="1" i="1" dirty="0">
                <a:latin typeface="Tahoma" pitchFamily="34" charset="0"/>
                <a:sym typeface="Symbol" pitchFamily="18" charset="2"/>
              </a:rPr>
              <a:t>ε</a:t>
            </a:r>
            <a:r>
              <a:rPr kumimoji="1" lang="en-US" sz="2500" dirty="0">
                <a:sym typeface="Symbol" pitchFamily="18" charset="2"/>
              </a:rPr>
              <a:t>  adjusts to equate </a:t>
            </a:r>
            <a:r>
              <a:rPr kumimoji="1" lang="en-US" sz="2500" b="1" i="1" dirty="0">
                <a:sym typeface="Symbol" pitchFamily="18" charset="2"/>
              </a:rPr>
              <a:t>NX</a:t>
            </a:r>
            <a:r>
              <a:rPr kumimoji="1" lang="en-US" sz="2500" dirty="0">
                <a:sym typeface="Symbol" pitchFamily="18" charset="2"/>
              </a:rPr>
              <a:t> </a:t>
            </a:r>
            <a:br>
              <a:rPr kumimoji="1" lang="en-US" sz="2500" dirty="0">
                <a:sym typeface="Symbol" pitchFamily="18" charset="2"/>
              </a:rPr>
            </a:br>
            <a:r>
              <a:rPr kumimoji="1" lang="en-US" sz="2500" dirty="0">
                <a:sym typeface="Symbol" pitchFamily="18" charset="2"/>
              </a:rPr>
              <a:t>with net capital outflow, </a:t>
            </a:r>
            <a:r>
              <a:rPr kumimoji="1" lang="en-US" sz="2500" b="1" i="1" dirty="0">
                <a:latin typeface="Tahoma" pitchFamily="34" charset="0"/>
                <a:sym typeface="Symbol" pitchFamily="18" charset="2"/>
              </a:rPr>
              <a:t>S</a:t>
            </a:r>
            <a:r>
              <a:rPr kumimoji="1" lang="en-US" sz="2500" dirty="0">
                <a:sym typeface="Symbol" pitchFamily="18" charset="2"/>
              </a:rPr>
              <a:t> </a:t>
            </a:r>
            <a:r>
              <a:rPr kumimoji="1" lang="en-US" sz="2500" dirty="0">
                <a:latin typeface="Symbol" pitchFamily="18" charset="2"/>
                <a:sym typeface="Symbol" pitchFamily="18" charset="2"/>
              </a:rPr>
              <a:t>-</a:t>
            </a:r>
            <a:r>
              <a:rPr kumimoji="1" lang="en-US" sz="2500" dirty="0">
                <a:sym typeface="Symbol" pitchFamily="18" charset="2"/>
              </a:rPr>
              <a:t> </a:t>
            </a:r>
            <a:r>
              <a:rPr kumimoji="1" lang="en-US" sz="2500" b="1" i="1" dirty="0">
                <a:latin typeface="Tahoma" pitchFamily="34" charset="0"/>
                <a:sym typeface="Symbol" pitchFamily="18" charset="2"/>
              </a:rPr>
              <a:t>I</a:t>
            </a:r>
            <a:r>
              <a:rPr kumimoji="1" lang="en-US" sz="2500" dirty="0">
                <a:sym typeface="Symbol" pitchFamily="18" charset="2"/>
              </a:rPr>
              <a:t>.</a:t>
            </a:r>
            <a:endParaRPr lang="en-US" sz="2500" dirty="0"/>
          </a:p>
        </p:txBody>
      </p:sp>
      <p:sp>
        <p:nvSpPr>
          <p:cNvPr id="96272" name="Line 16"/>
          <p:cNvSpPr>
            <a:spLocks noChangeShapeType="1"/>
          </p:cNvSpPr>
          <p:nvPr/>
        </p:nvSpPr>
        <p:spPr bwMode="auto">
          <a:xfrm flipH="1" flipV="1">
            <a:off x="3771900" y="3962400"/>
            <a:ext cx="279717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6273" name="Text Box 17"/>
          <p:cNvSpPr txBox="1">
            <a:spLocks noChangeArrowheads="1"/>
          </p:cNvSpPr>
          <p:nvPr/>
        </p:nvSpPr>
        <p:spPr bwMode="auto">
          <a:xfrm>
            <a:off x="3352800" y="3756025"/>
            <a:ext cx="457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kumimoji="1" lang="en-US" sz="2500" b="1" i="1">
                <a:latin typeface="Tahoma" pitchFamily="34" charset="0"/>
                <a:sym typeface="Symbol" pitchFamily="18" charset="2"/>
              </a:rPr>
              <a:t>ε</a:t>
            </a:r>
            <a:r>
              <a:rPr kumimoji="1" lang="en-US" sz="800">
                <a:latin typeface="Tahoma" pitchFamily="34" charset="0"/>
                <a:sym typeface="Symbol" pitchFamily="18" charset="2"/>
              </a:rPr>
              <a:t> </a:t>
            </a:r>
            <a:r>
              <a:rPr lang="en-US" sz="2400" baseline="-25000">
                <a:latin typeface="Times New Roman" pitchFamily="18" charset="0"/>
              </a:rPr>
              <a:t>1</a:t>
            </a:r>
          </a:p>
        </p:txBody>
      </p:sp>
      <p:sp>
        <p:nvSpPr>
          <p:cNvPr id="96274" name="Text Box 18"/>
          <p:cNvSpPr txBox="1">
            <a:spLocks noChangeArrowheads="1"/>
          </p:cNvSpPr>
          <p:nvPr/>
        </p:nvSpPr>
        <p:spPr bwMode="auto">
          <a:xfrm>
            <a:off x="6172200" y="5334000"/>
            <a:ext cx="838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kumimoji="1" lang="en-US" sz="2500" b="1" i="1">
                <a:latin typeface="Tahoma" pitchFamily="34" charset="0"/>
                <a:sym typeface="Symbol" pitchFamily="18" charset="2"/>
              </a:rPr>
              <a:t>NX</a:t>
            </a:r>
            <a:r>
              <a:rPr kumimoji="1" lang="en-US" sz="800">
                <a:latin typeface="Tahoma" pitchFamily="34" charset="0"/>
                <a:sym typeface="Symbol" pitchFamily="18" charset="2"/>
              </a:rPr>
              <a:t> </a:t>
            </a:r>
            <a:r>
              <a:rPr lang="en-US" sz="2400" baseline="-25000">
                <a:latin typeface="Tahoma" pitchFamily="34" charset="0"/>
              </a:rPr>
              <a:t>1</a:t>
            </a:r>
          </a:p>
        </p:txBody>
      </p:sp>
    </p:spTree>
    <p:extLst>
      <p:ext uri="{BB962C8B-B14F-4D97-AF65-F5344CB8AC3E}">
        <p14:creationId xmlns:p14="http://schemas.microsoft.com/office/powerpoint/2010/main" val="309077459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6270"/>
                                        </p:tgtEl>
                                        <p:attrNameLst>
                                          <p:attrName>style.visibility</p:attrName>
                                        </p:attrNameLst>
                                      </p:cBhvr>
                                      <p:to>
                                        <p:strVal val="visible"/>
                                      </p:to>
                                    </p:set>
                                    <p:animEffect transition="in" filter="fade">
                                      <p:cBhvr>
                                        <p:cTn id="12" dur="500"/>
                                        <p:tgtEl>
                                          <p:spTgt spid="96270"/>
                                        </p:tgtEl>
                                      </p:cBhvr>
                                    </p:animEffect>
                                  </p:childTnLst>
                                </p:cTn>
                              </p:par>
                            </p:childTnLst>
                          </p:cTn>
                        </p:par>
                        <p:par>
                          <p:cTn id="13" fill="hold" nodeType="afterGroup">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96259"/>
                                        </p:tgtEl>
                                        <p:attrNameLst>
                                          <p:attrName>style.visibility</p:attrName>
                                        </p:attrNameLst>
                                      </p:cBhvr>
                                      <p:to>
                                        <p:strVal val="visible"/>
                                      </p:to>
                                    </p:set>
                                    <p:animEffect transition="in" filter="fade">
                                      <p:cBhvr>
                                        <p:cTn id="16" dur="500"/>
                                        <p:tgtEl>
                                          <p:spTgt spid="9625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96269"/>
                                        </p:tgtEl>
                                        <p:attrNameLst>
                                          <p:attrName>style.visibility</p:attrName>
                                        </p:attrNameLst>
                                      </p:cBhvr>
                                      <p:to>
                                        <p:strVal val="visible"/>
                                      </p:to>
                                    </p:set>
                                    <p:animEffect transition="in" filter="wipe(up)">
                                      <p:cBhvr>
                                        <p:cTn id="21" dur="500"/>
                                        <p:tgtEl>
                                          <p:spTgt spid="9626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6271"/>
                                        </p:tgtEl>
                                        <p:attrNameLst>
                                          <p:attrName>style.visibility</p:attrName>
                                        </p:attrNameLst>
                                      </p:cBhvr>
                                      <p:to>
                                        <p:strVal val="visible"/>
                                      </p:to>
                                    </p:set>
                                    <p:animEffect transition="in" filter="fade">
                                      <p:cBhvr>
                                        <p:cTn id="26" dur="500"/>
                                        <p:tgtEl>
                                          <p:spTgt spid="9627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96272"/>
                                        </p:tgtEl>
                                        <p:attrNameLst>
                                          <p:attrName>style.visibility</p:attrName>
                                        </p:attrNameLst>
                                      </p:cBhvr>
                                      <p:to>
                                        <p:strVal val="visible"/>
                                      </p:to>
                                    </p:set>
                                    <p:animEffect transition="in" filter="wipe(right)">
                                      <p:cBhvr>
                                        <p:cTn id="31" dur="500"/>
                                        <p:tgtEl>
                                          <p:spTgt spid="96272"/>
                                        </p:tgtEl>
                                      </p:cBhvr>
                                    </p:animEffect>
                                  </p:childTnLst>
                                </p:cTn>
                              </p:par>
                            </p:childTnLst>
                          </p:cTn>
                        </p:par>
                        <p:par>
                          <p:cTn id="32" fill="hold" nodeType="afterGroup">
                            <p:stCondLst>
                              <p:cond delay="500"/>
                            </p:stCondLst>
                            <p:childTnLst>
                              <p:par>
                                <p:cTn id="33" presetID="18" presetClass="entr" presetSubtype="12" fill="hold" grpId="0" nodeType="afterEffect">
                                  <p:stCondLst>
                                    <p:cond delay="0"/>
                                  </p:stCondLst>
                                  <p:childTnLst>
                                    <p:set>
                                      <p:cBhvr>
                                        <p:cTn id="34" dur="1" fill="hold">
                                          <p:stCondLst>
                                            <p:cond delay="0"/>
                                          </p:stCondLst>
                                        </p:cTn>
                                        <p:tgtEl>
                                          <p:spTgt spid="96273"/>
                                        </p:tgtEl>
                                        <p:attrNameLst>
                                          <p:attrName>style.visibility</p:attrName>
                                        </p:attrNameLst>
                                      </p:cBhvr>
                                      <p:to>
                                        <p:strVal val="visible"/>
                                      </p:to>
                                    </p:set>
                                    <p:animEffect transition="in" filter="strips(downLeft)">
                                      <p:cBhvr>
                                        <p:cTn id="35" dur="500"/>
                                        <p:tgtEl>
                                          <p:spTgt spid="96273"/>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8" presetClass="entr" presetSubtype="12" fill="hold" grpId="0" nodeType="clickEffect">
                                  <p:stCondLst>
                                    <p:cond delay="0"/>
                                  </p:stCondLst>
                                  <p:childTnLst>
                                    <p:set>
                                      <p:cBhvr>
                                        <p:cTn id="39" dur="1" fill="hold">
                                          <p:stCondLst>
                                            <p:cond delay="0"/>
                                          </p:stCondLst>
                                        </p:cTn>
                                        <p:tgtEl>
                                          <p:spTgt spid="96274"/>
                                        </p:tgtEl>
                                        <p:attrNameLst>
                                          <p:attrName>style.visibility</p:attrName>
                                        </p:attrNameLst>
                                      </p:cBhvr>
                                      <p:to>
                                        <p:strVal val="visible"/>
                                      </p:to>
                                    </p:set>
                                    <p:animEffect transition="in" filter="strips(downLeft)">
                                      <p:cBhvr>
                                        <p:cTn id="40" dur="500"/>
                                        <p:tgtEl>
                                          <p:spTgt spid="96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animBg="1" autoUpdateAnimBg="0"/>
      <p:bldP spid="96269" grpId="0" animBg="1"/>
      <p:bldP spid="96271" grpId="0" animBg="1" autoUpdateAnimBg="0"/>
      <p:bldP spid="96272" grpId="0" animBg="1"/>
      <p:bldP spid="96273" grpId="0" autoUpdateAnimBg="0"/>
      <p:bldP spid="96274"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953" name="Rectangle 2"/>
          <p:cNvSpPr>
            <a:spLocks noGrp="1" noChangeArrowheads="1"/>
          </p:cNvSpPr>
          <p:nvPr>
            <p:ph type="title"/>
          </p:nvPr>
        </p:nvSpPr>
        <p:spPr>
          <a:xfrm>
            <a:off x="541338" y="280988"/>
            <a:ext cx="8245475" cy="939800"/>
          </a:xfrm>
        </p:spPr>
        <p:txBody>
          <a:bodyPr/>
          <a:lstStyle/>
          <a:p>
            <a:r>
              <a:rPr lang="en-US" sz="3200" i="1">
                <a:latin typeface="Tahoma" charset="0"/>
              </a:rPr>
              <a:t>Interpretation:  supply and demand </a:t>
            </a:r>
            <a:br>
              <a:rPr lang="en-US" sz="3200" i="1">
                <a:latin typeface="Tahoma" charset="0"/>
              </a:rPr>
            </a:br>
            <a:r>
              <a:rPr lang="en-US" sz="3200" i="1">
                <a:latin typeface="Tahoma" charset="0"/>
              </a:rPr>
              <a:t>in the foreign exchange market</a:t>
            </a:r>
          </a:p>
        </p:txBody>
      </p:sp>
      <p:sp>
        <p:nvSpPr>
          <p:cNvPr id="98307" name="Rectangle 3"/>
          <p:cNvSpPr>
            <a:spLocks noGrp="1" noChangeArrowheads="1"/>
          </p:cNvSpPr>
          <p:nvPr>
            <p:ph type="body" idx="1"/>
          </p:nvPr>
        </p:nvSpPr>
        <p:spPr>
          <a:xfrm>
            <a:off x="0" y="1447800"/>
            <a:ext cx="3333750" cy="2163763"/>
          </a:xfrm>
          <a:solidFill>
            <a:srgbClr val="FFCCCC"/>
          </a:solidFill>
          <a:effectLst>
            <a:outerShdw blurRad="63500" dist="71842" dir="2700000" algn="ctr" rotWithShape="0">
              <a:schemeClr val="bg2"/>
            </a:outerShdw>
          </a:effectLst>
        </p:spPr>
        <p:txBody>
          <a:bodyPr/>
          <a:lstStyle/>
          <a:p>
            <a:pPr marL="0" indent="0" algn="ctr">
              <a:spcBef>
                <a:spcPct val="10000"/>
              </a:spcBef>
              <a:buFont typeface="Wingdings" pitchFamily="2" charset="2"/>
              <a:buNone/>
              <a:defRPr/>
            </a:pPr>
            <a:r>
              <a:rPr lang="en-US" sz="2500" b="1" i="1" dirty="0">
                <a:ea typeface="+mn-ea"/>
              </a:rPr>
              <a:t>demand:</a:t>
            </a:r>
            <a:r>
              <a:rPr kumimoji="1" lang="en-US" sz="2500" b="1" i="1" dirty="0">
                <a:ea typeface="+mn-ea"/>
                <a:sym typeface="Symbol" pitchFamily="18" charset="2"/>
              </a:rPr>
              <a:t> </a:t>
            </a:r>
            <a:endParaRPr lang="en-US" sz="2500" b="1" i="1" dirty="0">
              <a:ea typeface="+mn-ea"/>
            </a:endParaRPr>
          </a:p>
          <a:p>
            <a:pPr marL="0" indent="0">
              <a:spcBef>
                <a:spcPct val="5000"/>
              </a:spcBef>
              <a:buFont typeface="Wingdings" pitchFamily="2" charset="2"/>
              <a:buNone/>
              <a:defRPr/>
            </a:pPr>
            <a:r>
              <a:rPr lang="en-US" sz="2500" dirty="0">
                <a:ea typeface="+mn-ea"/>
              </a:rPr>
              <a:t>Foreigners need </a:t>
            </a:r>
            <a:r>
              <a:rPr lang="en-US" sz="2500" dirty="0" smtClean="0">
                <a:ea typeface="+mn-ea"/>
              </a:rPr>
              <a:t>domestic currency to </a:t>
            </a:r>
            <a:r>
              <a:rPr lang="en-US" sz="2500" dirty="0">
                <a:ea typeface="+mn-ea"/>
              </a:rPr>
              <a:t>buy </a:t>
            </a:r>
            <a:r>
              <a:rPr lang="en-US" sz="2500" dirty="0" smtClean="0">
                <a:ea typeface="+mn-ea"/>
              </a:rPr>
              <a:t>the domestic country’s </a:t>
            </a:r>
            <a:r>
              <a:rPr lang="en-US" sz="2500" dirty="0">
                <a:ea typeface="+mn-ea"/>
              </a:rPr>
              <a:t>net exports.</a:t>
            </a:r>
          </a:p>
        </p:txBody>
      </p:sp>
      <p:grpSp>
        <p:nvGrpSpPr>
          <p:cNvPr id="125955" name="Group 4"/>
          <p:cNvGrpSpPr>
            <a:grpSpLocks/>
          </p:cNvGrpSpPr>
          <p:nvPr/>
        </p:nvGrpSpPr>
        <p:grpSpPr bwMode="auto">
          <a:xfrm>
            <a:off x="3429000" y="1763713"/>
            <a:ext cx="5181600" cy="3813175"/>
            <a:chOff x="3168" y="1104"/>
            <a:chExt cx="2160" cy="2345"/>
          </a:xfrm>
        </p:grpSpPr>
        <p:grpSp>
          <p:nvGrpSpPr>
            <p:cNvPr id="125965" name="Group 5"/>
            <p:cNvGrpSpPr>
              <a:grpSpLocks/>
            </p:cNvGrpSpPr>
            <p:nvPr/>
          </p:nvGrpSpPr>
          <p:grpSpPr bwMode="auto">
            <a:xfrm>
              <a:off x="3312" y="1344"/>
              <a:ext cx="1776" cy="1920"/>
              <a:chOff x="2640" y="1056"/>
              <a:chExt cx="2496" cy="2112"/>
            </a:xfrm>
          </p:grpSpPr>
          <p:sp>
            <p:nvSpPr>
              <p:cNvPr id="125968" name="Line 6"/>
              <p:cNvSpPr>
                <a:spLocks noChangeShapeType="1"/>
              </p:cNvSpPr>
              <p:nvPr/>
            </p:nvSpPr>
            <p:spPr bwMode="auto">
              <a:xfrm>
                <a:off x="2640" y="1056"/>
                <a:ext cx="0" cy="21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25969" name="Line 7"/>
              <p:cNvSpPr>
                <a:spLocks noChangeShapeType="1"/>
              </p:cNvSpPr>
              <p:nvPr/>
            </p:nvSpPr>
            <p:spPr bwMode="auto">
              <a:xfrm>
                <a:off x="2640" y="3168"/>
                <a:ext cx="24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125966" name="Text Box 8"/>
            <p:cNvSpPr txBox="1">
              <a:spLocks noChangeArrowheads="1"/>
            </p:cNvSpPr>
            <p:nvPr/>
          </p:nvSpPr>
          <p:spPr bwMode="auto">
            <a:xfrm>
              <a:off x="3168" y="1104"/>
              <a:ext cx="288"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082675" algn="r"/>
                  <a:tab pos="1830388" algn="r"/>
                </a:tabLst>
                <a:defRPr sz="2400">
                  <a:solidFill>
                    <a:schemeClr val="tx1"/>
                  </a:solidFill>
                  <a:latin typeface="Arial" charset="0"/>
                  <a:ea typeface="ＭＳ Ｐゴシック" charset="0"/>
                  <a:cs typeface="ＭＳ Ｐゴシック" charset="0"/>
                </a:defRPr>
              </a:lvl1pPr>
              <a:lvl2pPr marL="742950" indent="-285750" eaLnBrk="0" hangingPunct="0">
                <a:tabLst>
                  <a:tab pos="1082675" algn="r"/>
                  <a:tab pos="1830388" algn="r"/>
                </a:tabLst>
                <a:defRPr sz="2400">
                  <a:solidFill>
                    <a:schemeClr val="tx1"/>
                  </a:solidFill>
                  <a:latin typeface="Arial" charset="0"/>
                  <a:ea typeface="ＭＳ Ｐゴシック" charset="0"/>
                </a:defRPr>
              </a:lvl2pPr>
              <a:lvl3pPr marL="1143000" indent="-228600" eaLnBrk="0" hangingPunct="0">
                <a:tabLst>
                  <a:tab pos="1082675" algn="r"/>
                  <a:tab pos="1830388" algn="r"/>
                </a:tabLst>
                <a:defRPr sz="2400">
                  <a:solidFill>
                    <a:schemeClr val="tx1"/>
                  </a:solidFill>
                  <a:latin typeface="Arial" charset="0"/>
                  <a:ea typeface="ＭＳ Ｐゴシック" charset="0"/>
                </a:defRPr>
              </a:lvl3pPr>
              <a:lvl4pPr marL="1600200" indent="-228600" eaLnBrk="0" hangingPunct="0">
                <a:tabLst>
                  <a:tab pos="1082675" algn="r"/>
                  <a:tab pos="1830388" algn="r"/>
                </a:tabLst>
                <a:defRPr sz="2400">
                  <a:solidFill>
                    <a:schemeClr val="tx1"/>
                  </a:solidFill>
                  <a:latin typeface="Arial" charset="0"/>
                  <a:ea typeface="ＭＳ Ｐゴシック" charset="0"/>
                </a:defRPr>
              </a:lvl4pPr>
              <a:lvl5pPr marL="2057400" indent="-228600" eaLnBrk="0" hangingPunct="0">
                <a:tabLst>
                  <a:tab pos="1082675" algn="r"/>
                  <a:tab pos="1830388" algn="r"/>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1082675" algn="r"/>
                  <a:tab pos="1830388" algn="r"/>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1082675" algn="r"/>
                  <a:tab pos="1830388" algn="r"/>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1082675" algn="r"/>
                  <a:tab pos="1830388" algn="r"/>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1082675" algn="r"/>
                  <a:tab pos="1830388" algn="r"/>
                </a:tabLst>
                <a:defRPr sz="2400">
                  <a:solidFill>
                    <a:schemeClr val="tx1"/>
                  </a:solidFill>
                  <a:latin typeface="Arial" charset="0"/>
                  <a:ea typeface="ＭＳ Ｐゴシック" charset="0"/>
                </a:defRPr>
              </a:lvl9pPr>
            </a:lstStyle>
            <a:p>
              <a:pPr eaLnBrk="1" hangingPunct="1">
                <a:spcBef>
                  <a:spcPct val="5000"/>
                </a:spcBef>
              </a:pPr>
              <a:r>
                <a:rPr kumimoji="1" lang="en-US" b="1" i="1">
                  <a:latin typeface="Tahoma" charset="0"/>
                  <a:sym typeface="Symbol" charset="0"/>
                </a:rPr>
                <a:t>ε</a:t>
              </a:r>
            </a:p>
          </p:txBody>
        </p:sp>
        <p:sp>
          <p:nvSpPr>
            <p:cNvPr id="125967" name="Text Box 9"/>
            <p:cNvSpPr txBox="1">
              <a:spLocks noChangeArrowheads="1"/>
            </p:cNvSpPr>
            <p:nvPr/>
          </p:nvSpPr>
          <p:spPr bwMode="auto">
            <a:xfrm>
              <a:off x="5040" y="3168"/>
              <a:ext cx="288"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
                </a:spcBef>
              </a:pPr>
              <a:r>
                <a:rPr lang="en-US" b="1" i="1">
                  <a:latin typeface="Tahoma" charset="0"/>
                </a:rPr>
                <a:t>NX</a:t>
              </a:r>
              <a:endParaRPr lang="en-US"/>
            </a:p>
          </p:txBody>
        </p:sp>
      </p:grpSp>
      <p:grpSp>
        <p:nvGrpSpPr>
          <p:cNvPr id="125956" name="Group 10"/>
          <p:cNvGrpSpPr>
            <a:grpSpLocks/>
          </p:cNvGrpSpPr>
          <p:nvPr/>
        </p:nvGrpSpPr>
        <p:grpSpPr bwMode="auto">
          <a:xfrm>
            <a:off x="4267200" y="2057400"/>
            <a:ext cx="4038600" cy="2836863"/>
            <a:chOff x="2511" y="1222"/>
            <a:chExt cx="2562" cy="1854"/>
          </a:xfrm>
        </p:grpSpPr>
        <p:sp>
          <p:nvSpPr>
            <p:cNvPr id="125963" name="Line 11"/>
            <p:cNvSpPr>
              <a:spLocks noChangeShapeType="1"/>
            </p:cNvSpPr>
            <p:nvPr/>
          </p:nvSpPr>
          <p:spPr bwMode="auto">
            <a:xfrm>
              <a:off x="2511" y="1222"/>
              <a:ext cx="1968" cy="168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rIns="0"/>
            <a:lstStyle/>
            <a:p>
              <a:endParaRPr lang="it-IT"/>
            </a:p>
          </p:txBody>
        </p:sp>
        <p:sp>
          <p:nvSpPr>
            <p:cNvPr id="125964" name="Text Box 12"/>
            <p:cNvSpPr txBox="1">
              <a:spLocks noChangeArrowheads="1"/>
            </p:cNvSpPr>
            <p:nvPr/>
          </p:nvSpPr>
          <p:spPr bwMode="auto">
            <a:xfrm>
              <a:off x="4416" y="2767"/>
              <a:ext cx="657"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500" b="1" i="1">
                  <a:latin typeface="Tahoma" charset="0"/>
                </a:rPr>
                <a:t>NX</a:t>
              </a:r>
              <a:r>
                <a:rPr lang="en-US" sz="2500">
                  <a:latin typeface="Tahoma" charset="0"/>
                </a:rPr>
                <a:t>(</a:t>
              </a:r>
              <a:r>
                <a:rPr kumimoji="1" lang="en-US" sz="2500" b="1" i="1">
                  <a:latin typeface="Tahoma" charset="0"/>
                  <a:sym typeface="Symbol" charset="0"/>
                </a:rPr>
                <a:t>ε</a:t>
              </a:r>
              <a:r>
                <a:rPr lang="en-US" sz="1200" b="1" i="1">
                  <a:latin typeface="Tahoma" charset="0"/>
                </a:rPr>
                <a:t> </a:t>
              </a:r>
              <a:r>
                <a:rPr lang="en-US" sz="2500">
                  <a:latin typeface="Tahoma" charset="0"/>
                </a:rPr>
                <a:t>)</a:t>
              </a:r>
            </a:p>
          </p:txBody>
        </p:sp>
      </p:grpSp>
      <p:sp>
        <p:nvSpPr>
          <p:cNvPr id="125957" name="Line 13"/>
          <p:cNvSpPr>
            <a:spLocks noChangeShapeType="1"/>
          </p:cNvSpPr>
          <p:nvPr/>
        </p:nvSpPr>
        <p:spPr bwMode="auto">
          <a:xfrm flipV="1">
            <a:off x="6564313" y="2105025"/>
            <a:ext cx="0" cy="3184525"/>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rIns="0"/>
          <a:lstStyle/>
          <a:p>
            <a:endParaRPr lang="it-IT"/>
          </a:p>
        </p:txBody>
      </p:sp>
      <p:graphicFrame>
        <p:nvGraphicFramePr>
          <p:cNvPr id="125958" name="Object 2"/>
          <p:cNvGraphicFramePr>
            <a:graphicFrameLocks noChangeAspect="1"/>
          </p:cNvGraphicFramePr>
          <p:nvPr/>
        </p:nvGraphicFramePr>
        <p:xfrm>
          <a:off x="5867400" y="1695450"/>
          <a:ext cx="1566863" cy="438150"/>
        </p:xfrm>
        <a:graphic>
          <a:graphicData uri="http://schemas.openxmlformats.org/presentationml/2006/ole">
            <mc:AlternateContent xmlns:mc="http://schemas.openxmlformats.org/markup-compatibility/2006">
              <mc:Choice xmlns:v="urn:schemas-microsoft-com:vml" Requires="v">
                <p:oleObj spid="_x0000_s46096" name="Equation" r:id="rId4" imgW="761669" imgH="228501" progId="Equation.3">
                  <p:embed/>
                </p:oleObj>
              </mc:Choice>
              <mc:Fallback>
                <p:oleObj name="Equation" r:id="rId4" imgW="761669" imgH="228501"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1695450"/>
                        <a:ext cx="1566863" cy="43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98319" name="Rectangle 15"/>
          <p:cNvSpPr>
            <a:spLocks noChangeArrowheads="1"/>
          </p:cNvSpPr>
          <p:nvPr/>
        </p:nvSpPr>
        <p:spPr bwMode="auto">
          <a:xfrm>
            <a:off x="0" y="3729038"/>
            <a:ext cx="3354388" cy="2620962"/>
          </a:xfrm>
          <a:prstGeom prst="rect">
            <a:avLst/>
          </a:prstGeom>
          <a:solidFill>
            <a:srgbClr val="CCECFF"/>
          </a:solidFill>
          <a:ln w="9525">
            <a:noFill/>
            <a:miter lim="800000"/>
            <a:headEnd/>
            <a:tailEnd/>
          </a:ln>
          <a:effectLst>
            <a:outerShdw dist="71842" dir="2700000" algn="ctr" rotWithShape="0">
              <a:schemeClr val="bg2"/>
            </a:outerShdw>
          </a:effectLst>
        </p:spPr>
        <p:txBody>
          <a:bodyPr/>
          <a:lstStyle/>
          <a:p>
            <a:pPr algn="ctr">
              <a:lnSpc>
                <a:spcPct val="105000"/>
              </a:lnSpc>
              <a:spcBef>
                <a:spcPct val="45000"/>
              </a:spcBef>
              <a:buClr>
                <a:srgbClr val="008080"/>
              </a:buClr>
              <a:buSzPct val="120000"/>
              <a:buFont typeface="Wingdings" pitchFamily="2" charset="2"/>
              <a:buNone/>
              <a:defRPr/>
            </a:pPr>
            <a:r>
              <a:rPr kumimoji="1" lang="en-US" sz="2500" b="1" i="1" dirty="0">
                <a:ea typeface="+mn-ea"/>
                <a:cs typeface="Arial" charset="0"/>
                <a:sym typeface="Symbol" pitchFamily="18" charset="2"/>
              </a:rPr>
              <a:t>supply:  </a:t>
            </a:r>
          </a:p>
          <a:p>
            <a:pPr>
              <a:lnSpc>
                <a:spcPct val="105000"/>
              </a:lnSpc>
              <a:spcBef>
                <a:spcPct val="10000"/>
              </a:spcBef>
              <a:buClr>
                <a:srgbClr val="008080"/>
              </a:buClr>
              <a:buSzPct val="120000"/>
              <a:buFont typeface="Wingdings" pitchFamily="2" charset="2"/>
              <a:buNone/>
              <a:defRPr/>
            </a:pPr>
            <a:r>
              <a:rPr kumimoji="1" lang="en-US" sz="2500" dirty="0">
                <a:ea typeface="+mn-ea"/>
                <a:cs typeface="Arial" charset="0"/>
                <a:sym typeface="Symbol" pitchFamily="18" charset="2"/>
              </a:rPr>
              <a:t>Net capital outflow </a:t>
            </a:r>
          </a:p>
          <a:p>
            <a:pPr>
              <a:lnSpc>
                <a:spcPct val="105000"/>
              </a:lnSpc>
              <a:spcBef>
                <a:spcPct val="10000"/>
              </a:spcBef>
              <a:buClr>
                <a:srgbClr val="008080"/>
              </a:buClr>
              <a:buSzPct val="120000"/>
              <a:buFont typeface="Wingdings" pitchFamily="2" charset="2"/>
              <a:buNone/>
              <a:defRPr/>
            </a:pPr>
            <a:r>
              <a:rPr kumimoji="1" lang="en-US" sz="2500" dirty="0">
                <a:ea typeface="+mn-ea"/>
                <a:cs typeface="Arial" charset="0"/>
                <a:sym typeface="Symbol" pitchFamily="18" charset="2"/>
              </a:rPr>
              <a:t>(</a:t>
            </a:r>
            <a:r>
              <a:rPr kumimoji="1" lang="en-US" sz="2500" b="1" i="1" dirty="0">
                <a:latin typeface="Tahoma" pitchFamily="34" charset="0"/>
                <a:ea typeface="+mn-ea"/>
                <a:cs typeface="Arial" charset="0"/>
                <a:sym typeface="Symbol" pitchFamily="18" charset="2"/>
              </a:rPr>
              <a:t>S</a:t>
            </a:r>
            <a:r>
              <a:rPr kumimoji="1" lang="en-US" sz="2500" dirty="0">
                <a:ea typeface="+mn-ea"/>
                <a:cs typeface="Arial" charset="0"/>
                <a:sym typeface="Symbol" pitchFamily="18" charset="2"/>
              </a:rPr>
              <a:t> </a:t>
            </a:r>
            <a:r>
              <a:rPr kumimoji="1" lang="en-US" sz="2500" dirty="0">
                <a:latin typeface="Symbol" pitchFamily="18" charset="2"/>
                <a:ea typeface="+mn-ea"/>
                <a:cs typeface="Arial" charset="0"/>
                <a:sym typeface="Symbol" pitchFamily="18" charset="2"/>
              </a:rPr>
              <a:t>-</a:t>
            </a:r>
            <a:r>
              <a:rPr kumimoji="1" lang="en-US" sz="2500" dirty="0">
                <a:ea typeface="+mn-ea"/>
                <a:cs typeface="Arial" charset="0"/>
                <a:sym typeface="Symbol" pitchFamily="18" charset="2"/>
              </a:rPr>
              <a:t> </a:t>
            </a:r>
            <a:r>
              <a:rPr kumimoji="1" lang="en-US" sz="2500" b="1" i="1" dirty="0">
                <a:latin typeface="Tahoma" pitchFamily="34" charset="0"/>
                <a:ea typeface="+mn-ea"/>
                <a:cs typeface="Arial" charset="0"/>
                <a:sym typeface="Symbol" pitchFamily="18" charset="2"/>
              </a:rPr>
              <a:t>I</a:t>
            </a:r>
            <a:r>
              <a:rPr kumimoji="1" lang="en-US" sz="1200" dirty="0">
                <a:ea typeface="+mn-ea"/>
                <a:cs typeface="Arial" charset="0"/>
                <a:sym typeface="Symbol" pitchFamily="18" charset="2"/>
              </a:rPr>
              <a:t> </a:t>
            </a:r>
            <a:r>
              <a:rPr kumimoji="1" lang="en-US" sz="2500" dirty="0">
                <a:ea typeface="+mn-ea"/>
                <a:cs typeface="Arial" charset="0"/>
                <a:sym typeface="Symbol" pitchFamily="18" charset="2"/>
              </a:rPr>
              <a:t>) is the supply of domestic currency to be invested abroad.</a:t>
            </a:r>
          </a:p>
        </p:txBody>
      </p:sp>
      <p:sp>
        <p:nvSpPr>
          <p:cNvPr id="125960" name="Line 16"/>
          <p:cNvSpPr>
            <a:spLocks noChangeShapeType="1"/>
          </p:cNvSpPr>
          <p:nvPr/>
        </p:nvSpPr>
        <p:spPr bwMode="auto">
          <a:xfrm flipH="1" flipV="1">
            <a:off x="3771900" y="3962400"/>
            <a:ext cx="279717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nchor="ctr"/>
          <a:lstStyle/>
          <a:p>
            <a:endParaRPr lang="it-IT"/>
          </a:p>
        </p:txBody>
      </p:sp>
      <p:sp>
        <p:nvSpPr>
          <p:cNvPr id="125961" name="Text Box 17"/>
          <p:cNvSpPr txBox="1">
            <a:spLocks noChangeArrowheads="1"/>
          </p:cNvSpPr>
          <p:nvPr/>
        </p:nvSpPr>
        <p:spPr bwMode="auto">
          <a:xfrm>
            <a:off x="3352800" y="3756025"/>
            <a:ext cx="457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kumimoji="1" lang="en-US" sz="2500" b="1" i="1">
                <a:latin typeface="Tahoma" charset="0"/>
                <a:sym typeface="Symbol" charset="0"/>
              </a:rPr>
              <a:t>ε</a:t>
            </a:r>
            <a:r>
              <a:rPr kumimoji="1" lang="en-US" sz="800">
                <a:latin typeface="Tahoma" charset="0"/>
                <a:sym typeface="Symbol" charset="0"/>
              </a:rPr>
              <a:t> </a:t>
            </a:r>
            <a:r>
              <a:rPr lang="en-US" baseline="-25000">
                <a:latin typeface="Times New Roman" charset="0"/>
              </a:rPr>
              <a:t>1</a:t>
            </a:r>
          </a:p>
        </p:txBody>
      </p:sp>
      <p:sp>
        <p:nvSpPr>
          <p:cNvPr id="125962" name="Text Box 18"/>
          <p:cNvSpPr txBox="1">
            <a:spLocks noChangeArrowheads="1"/>
          </p:cNvSpPr>
          <p:nvPr/>
        </p:nvSpPr>
        <p:spPr bwMode="auto">
          <a:xfrm>
            <a:off x="6172200" y="5334000"/>
            <a:ext cx="838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kumimoji="1" lang="en-US" sz="2500" b="1" i="1">
                <a:latin typeface="Tahoma" charset="0"/>
                <a:sym typeface="Symbol" charset="0"/>
              </a:rPr>
              <a:t>NX</a:t>
            </a:r>
            <a:r>
              <a:rPr kumimoji="1" lang="en-US" sz="800">
                <a:latin typeface="Tahoma" charset="0"/>
                <a:sym typeface="Symbol" charset="0"/>
              </a:rPr>
              <a:t> </a:t>
            </a:r>
            <a:r>
              <a:rPr lang="en-US" baseline="-25000">
                <a:latin typeface="Times New Roman" charset="0"/>
              </a:rPr>
              <a:t>1</a:t>
            </a:r>
          </a:p>
        </p:txBody>
      </p:sp>
    </p:spTree>
    <p:extLst>
      <p:ext uri="{BB962C8B-B14F-4D97-AF65-F5344CB8AC3E}">
        <p14:creationId xmlns:p14="http://schemas.microsoft.com/office/powerpoint/2010/main" val="397759296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8307"/>
                                        </p:tgtEl>
                                        <p:attrNameLst>
                                          <p:attrName>style.visibility</p:attrName>
                                        </p:attrNameLst>
                                      </p:cBhvr>
                                      <p:to>
                                        <p:strVal val="visible"/>
                                      </p:to>
                                    </p:set>
                                    <p:animEffect transition="in" filter="dissolve">
                                      <p:cBhvr>
                                        <p:cTn id="7" dur="500"/>
                                        <p:tgtEl>
                                          <p:spTgt spid="983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8319"/>
                                        </p:tgtEl>
                                        <p:attrNameLst>
                                          <p:attrName>style.visibility</p:attrName>
                                        </p:attrNameLst>
                                      </p:cBhvr>
                                      <p:to>
                                        <p:strVal val="visible"/>
                                      </p:to>
                                    </p:set>
                                    <p:animEffect transition="in" filter="dissolve">
                                      <p:cBhvr>
                                        <p:cTn id="12" dur="500"/>
                                        <p:tgtEl>
                                          <p:spTgt spid="98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animBg="1" autoUpdateAnimBg="0"/>
      <p:bldP spid="98319"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FFEAD5"/>
        </a:solidFill>
        <a:effectLst/>
      </p:bgPr>
    </p:bg>
    <p:spTree>
      <p:nvGrpSpPr>
        <p:cNvPr id="1" name=""/>
        <p:cNvGrpSpPr/>
        <p:nvPr/>
      </p:nvGrpSpPr>
      <p:grpSpPr>
        <a:xfrm>
          <a:off x="0" y="0"/>
          <a:ext cx="0" cy="0"/>
          <a:chOff x="0" y="0"/>
          <a:chExt cx="0" cy="0"/>
        </a:xfrm>
      </p:grpSpPr>
      <p:sp>
        <p:nvSpPr>
          <p:cNvPr id="50178" name="Title 1"/>
          <p:cNvSpPr>
            <a:spLocks noGrp="1"/>
          </p:cNvSpPr>
          <p:nvPr>
            <p:ph type="title"/>
          </p:nvPr>
        </p:nvSpPr>
        <p:spPr>
          <a:xfrm>
            <a:off x="357540" y="159390"/>
            <a:ext cx="8677276" cy="655637"/>
          </a:xfrm>
        </p:spPr>
        <p:txBody>
          <a:bodyPr/>
          <a:lstStyle/>
          <a:p>
            <a:pPr>
              <a:defRPr/>
            </a:pPr>
            <a:r>
              <a:rPr lang="en-US" sz="2800" dirty="0" smtClean="0">
                <a:solidFill>
                  <a:srgbClr val="336699"/>
                </a:solidFill>
                <a:latin typeface="+mj-lt"/>
              </a:rPr>
              <a:t>Imports and exports of selected countries, </a:t>
            </a:r>
            <a:r>
              <a:rPr lang="en-US" sz="2500" dirty="0" smtClean="0">
                <a:solidFill>
                  <a:srgbClr val="336699"/>
                </a:solidFill>
                <a:latin typeface="+mj-lt"/>
              </a:rPr>
              <a:t>2010</a:t>
            </a:r>
          </a:p>
        </p:txBody>
      </p:sp>
      <p:graphicFrame>
        <p:nvGraphicFramePr>
          <p:cNvPr id="6" name="Chart 5"/>
          <p:cNvGraphicFramePr>
            <a:graphicFrameLocks noGrp="1"/>
          </p:cNvGraphicFramePr>
          <p:nvPr>
            <p:extLst>
              <p:ext uri="{D42A27DB-BD31-4B8C-83A1-F6EECF244321}">
                <p14:modId xmlns:p14="http://schemas.microsoft.com/office/powerpoint/2010/main" val="3453940959"/>
              </p:ext>
            </p:extLst>
          </p:nvPr>
        </p:nvGraphicFramePr>
        <p:xfrm>
          <a:off x="95534" y="832104"/>
          <a:ext cx="8925636" cy="59235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600046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down)">
                                      <p:cBhvr>
                                        <p:cTn id="7" dur="500"/>
                                        <p:tgtEl>
                                          <p:spTgt spid="6">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wipe(down)">
                                      <p:cBhvr>
                                        <p:cTn id="12" dur="500"/>
                                        <p:tgtEl>
                                          <p:spTgt spid="6">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 animBg="0"/>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smtClean="0"/>
              <a:t>Next, four experiments:</a:t>
            </a:r>
          </a:p>
        </p:txBody>
      </p:sp>
      <p:sp>
        <p:nvSpPr>
          <p:cNvPr id="76803" name="Rectangle 3"/>
          <p:cNvSpPr>
            <a:spLocks noGrp="1" noChangeArrowheads="1"/>
          </p:cNvSpPr>
          <p:nvPr>
            <p:ph type="body" idx="1"/>
          </p:nvPr>
        </p:nvSpPr>
        <p:spPr/>
        <p:txBody>
          <a:bodyPr/>
          <a:lstStyle/>
          <a:p>
            <a:pPr marL="514350" indent="-514350">
              <a:spcBef>
                <a:spcPct val="65000"/>
              </a:spcBef>
              <a:buFont typeface="Wingdings" pitchFamily="2" charset="2"/>
              <a:buNone/>
            </a:pPr>
            <a:r>
              <a:rPr lang="en-US" b="1" smtClean="0">
                <a:solidFill>
                  <a:srgbClr val="996633"/>
                </a:solidFill>
              </a:rPr>
              <a:t>1.</a:t>
            </a:r>
            <a:r>
              <a:rPr lang="en-US" smtClean="0">
                <a:solidFill>
                  <a:srgbClr val="996633"/>
                </a:solidFill>
              </a:rPr>
              <a:t>	</a:t>
            </a:r>
            <a:r>
              <a:rPr lang="en-US" smtClean="0"/>
              <a:t>Fiscal policy at home</a:t>
            </a:r>
          </a:p>
          <a:p>
            <a:pPr marL="514350" indent="-514350">
              <a:spcBef>
                <a:spcPct val="65000"/>
              </a:spcBef>
              <a:buFont typeface="Wingdings" pitchFamily="2" charset="2"/>
              <a:buNone/>
            </a:pPr>
            <a:r>
              <a:rPr lang="en-US" b="1" smtClean="0">
                <a:solidFill>
                  <a:srgbClr val="996633"/>
                </a:solidFill>
              </a:rPr>
              <a:t>2.</a:t>
            </a:r>
            <a:r>
              <a:rPr lang="en-US" smtClean="0">
                <a:solidFill>
                  <a:srgbClr val="996633"/>
                </a:solidFill>
              </a:rPr>
              <a:t>	</a:t>
            </a:r>
            <a:r>
              <a:rPr lang="en-US" smtClean="0"/>
              <a:t>Fiscal policy abroad</a:t>
            </a:r>
          </a:p>
          <a:p>
            <a:pPr marL="514350" indent="-514350">
              <a:spcBef>
                <a:spcPct val="65000"/>
              </a:spcBef>
              <a:buFont typeface="Wingdings" pitchFamily="2" charset="2"/>
              <a:buNone/>
            </a:pPr>
            <a:r>
              <a:rPr lang="en-US" b="1" smtClean="0">
                <a:solidFill>
                  <a:srgbClr val="996633"/>
                </a:solidFill>
              </a:rPr>
              <a:t>3.</a:t>
            </a:r>
            <a:r>
              <a:rPr lang="en-US" smtClean="0">
                <a:solidFill>
                  <a:srgbClr val="996633"/>
                </a:solidFill>
              </a:rPr>
              <a:t>	</a:t>
            </a:r>
            <a:r>
              <a:rPr lang="en-US" smtClean="0"/>
              <a:t>An increase in investment demand</a:t>
            </a:r>
            <a:br>
              <a:rPr lang="en-US" smtClean="0"/>
            </a:br>
            <a:r>
              <a:rPr lang="en-US" smtClean="0"/>
              <a:t>(exercise)</a:t>
            </a:r>
          </a:p>
          <a:p>
            <a:pPr marL="514350" indent="-514350">
              <a:spcBef>
                <a:spcPct val="65000"/>
              </a:spcBef>
              <a:buFont typeface="Wingdings" pitchFamily="2" charset="2"/>
              <a:buNone/>
            </a:pPr>
            <a:r>
              <a:rPr lang="en-US" b="1" smtClean="0">
                <a:solidFill>
                  <a:srgbClr val="996633"/>
                </a:solidFill>
              </a:rPr>
              <a:t>4.</a:t>
            </a:r>
            <a:r>
              <a:rPr lang="en-US" smtClean="0">
                <a:solidFill>
                  <a:srgbClr val="996633"/>
                </a:solidFill>
              </a:rPr>
              <a:t>	</a:t>
            </a:r>
            <a:r>
              <a:rPr lang="en-US" smtClean="0"/>
              <a:t>Trade policy to restrict imports</a:t>
            </a:r>
          </a:p>
        </p:txBody>
      </p:sp>
    </p:spTree>
    <p:extLst>
      <p:ext uri="{BB962C8B-B14F-4D97-AF65-F5344CB8AC3E}">
        <p14:creationId xmlns:p14="http://schemas.microsoft.com/office/powerpoint/2010/main" val="2346879964"/>
      </p:ext>
    </p:extLst>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a:lnSpc>
                <a:spcPct val="90000"/>
              </a:lnSpc>
            </a:pPr>
            <a:r>
              <a:rPr lang="en-US" sz="2800" smtClean="0"/>
              <a:t>1.  </a:t>
            </a:r>
            <a:r>
              <a:rPr lang="en-US" sz="3100" smtClean="0"/>
              <a:t>Fiscal policy at home</a:t>
            </a:r>
          </a:p>
        </p:txBody>
      </p:sp>
      <p:sp>
        <p:nvSpPr>
          <p:cNvPr id="102403" name="Rectangle 3"/>
          <p:cNvSpPr>
            <a:spLocks noGrp="1" noChangeArrowheads="1"/>
          </p:cNvSpPr>
          <p:nvPr>
            <p:ph type="body" idx="1"/>
          </p:nvPr>
        </p:nvSpPr>
        <p:spPr>
          <a:xfrm>
            <a:off x="261938" y="1411288"/>
            <a:ext cx="2917825" cy="3360737"/>
          </a:xfrm>
          <a:solidFill>
            <a:srgbClr val="FFFFCC"/>
          </a:solidFill>
          <a:effectLst>
            <a:outerShdw blurRad="50800" dist="38100" dir="2700000" algn="tl" rotWithShape="0">
              <a:prstClr val="black">
                <a:alpha val="40000"/>
              </a:prstClr>
            </a:outerShdw>
          </a:effectLst>
        </p:spPr>
        <p:txBody>
          <a:bodyPr/>
          <a:lstStyle/>
          <a:p>
            <a:pPr marL="0" indent="0">
              <a:spcBef>
                <a:spcPct val="10000"/>
              </a:spcBef>
              <a:buFont typeface="Wingdings" pitchFamily="2" charset="2"/>
              <a:buNone/>
            </a:pPr>
            <a:r>
              <a:rPr lang="en-US" sz="2500" dirty="0" smtClean="0"/>
              <a:t>A fiscal expansion reduces national saving, net capital outflow, and the supply of domestic currency</a:t>
            </a:r>
            <a:r>
              <a:rPr lang="en-US" sz="2500" dirty="0"/>
              <a:t> </a:t>
            </a:r>
            <a:r>
              <a:rPr lang="en-US" sz="2500" dirty="0" smtClean="0"/>
              <a:t>in the foreign exchange market… </a:t>
            </a:r>
          </a:p>
        </p:txBody>
      </p:sp>
      <p:sp>
        <p:nvSpPr>
          <p:cNvPr id="102404" name="Rectangle 4"/>
          <p:cNvSpPr>
            <a:spLocks noChangeArrowheads="1"/>
          </p:cNvSpPr>
          <p:nvPr/>
        </p:nvSpPr>
        <p:spPr bwMode="auto">
          <a:xfrm>
            <a:off x="623888" y="4930775"/>
            <a:ext cx="2895600" cy="1319213"/>
          </a:xfrm>
          <a:prstGeom prst="rect">
            <a:avLst/>
          </a:prstGeom>
          <a:solidFill>
            <a:srgbClr val="FFCCC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105000"/>
              </a:lnSpc>
              <a:spcBef>
                <a:spcPct val="45000"/>
              </a:spcBef>
              <a:buClr>
                <a:srgbClr val="008080"/>
              </a:buClr>
              <a:buSzPct val="120000"/>
              <a:buFont typeface="Wingdings" pitchFamily="2" charset="2"/>
              <a:buNone/>
            </a:pPr>
            <a:r>
              <a:rPr kumimoji="1" lang="en-US" sz="2500" dirty="0">
                <a:latin typeface="Tahoma" pitchFamily="34" charset="0"/>
                <a:sym typeface="Symbol" pitchFamily="18" charset="2"/>
              </a:rPr>
              <a:t>…</a:t>
            </a:r>
            <a:r>
              <a:rPr kumimoji="1" lang="en-US" sz="2500" dirty="0">
                <a:sym typeface="Symbol" pitchFamily="18" charset="2"/>
              </a:rPr>
              <a:t>causing the real exchange rate to rise and </a:t>
            </a:r>
            <a:r>
              <a:rPr kumimoji="1" lang="en-US" sz="2500" b="1" i="1" dirty="0">
                <a:sym typeface="Symbol" pitchFamily="18" charset="2"/>
              </a:rPr>
              <a:t>NX</a:t>
            </a:r>
            <a:r>
              <a:rPr kumimoji="1" lang="en-US" sz="2500" dirty="0">
                <a:sym typeface="Symbol" pitchFamily="18" charset="2"/>
              </a:rPr>
              <a:t>  to fall.</a:t>
            </a:r>
          </a:p>
        </p:txBody>
      </p:sp>
      <p:grpSp>
        <p:nvGrpSpPr>
          <p:cNvPr id="77829" name="Group 5"/>
          <p:cNvGrpSpPr>
            <a:grpSpLocks/>
          </p:cNvGrpSpPr>
          <p:nvPr/>
        </p:nvGrpSpPr>
        <p:grpSpPr bwMode="auto">
          <a:xfrm>
            <a:off x="3352800" y="1763713"/>
            <a:ext cx="5257800" cy="3978275"/>
            <a:chOff x="2112" y="1111"/>
            <a:chExt cx="3312" cy="2506"/>
          </a:xfrm>
        </p:grpSpPr>
        <p:grpSp>
          <p:nvGrpSpPr>
            <p:cNvPr id="77840" name="Group 6"/>
            <p:cNvGrpSpPr>
              <a:grpSpLocks/>
            </p:cNvGrpSpPr>
            <p:nvPr/>
          </p:nvGrpSpPr>
          <p:grpSpPr bwMode="auto">
            <a:xfrm>
              <a:off x="2160" y="1111"/>
              <a:ext cx="3264" cy="2402"/>
              <a:chOff x="3168" y="1104"/>
              <a:chExt cx="2160" cy="2345"/>
            </a:xfrm>
          </p:grpSpPr>
          <p:grpSp>
            <p:nvGrpSpPr>
              <p:cNvPr id="77849" name="Group 7"/>
              <p:cNvGrpSpPr>
                <a:grpSpLocks/>
              </p:cNvGrpSpPr>
              <p:nvPr/>
            </p:nvGrpSpPr>
            <p:grpSpPr bwMode="auto">
              <a:xfrm>
                <a:off x="3312" y="1344"/>
                <a:ext cx="1776" cy="1920"/>
                <a:chOff x="2640" y="1056"/>
                <a:chExt cx="2496" cy="2112"/>
              </a:xfrm>
            </p:grpSpPr>
            <p:sp>
              <p:nvSpPr>
                <p:cNvPr id="77852" name="Line 8"/>
                <p:cNvSpPr>
                  <a:spLocks noChangeShapeType="1"/>
                </p:cNvSpPr>
                <p:nvPr/>
              </p:nvSpPr>
              <p:spPr bwMode="auto">
                <a:xfrm>
                  <a:off x="2640" y="1056"/>
                  <a:ext cx="0" cy="21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53" name="Line 9"/>
                <p:cNvSpPr>
                  <a:spLocks noChangeShapeType="1"/>
                </p:cNvSpPr>
                <p:nvPr/>
              </p:nvSpPr>
              <p:spPr bwMode="auto">
                <a:xfrm>
                  <a:off x="2640" y="3168"/>
                  <a:ext cx="24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7850" name="Text Box 10"/>
              <p:cNvSpPr txBox="1">
                <a:spLocks noChangeArrowheads="1"/>
              </p:cNvSpPr>
              <p:nvPr/>
            </p:nvSpPr>
            <p:spPr bwMode="auto">
              <a:xfrm>
                <a:off x="3168" y="1104"/>
                <a:ext cx="288"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082675" algn="r"/>
                    <a:tab pos="1830388" algn="r"/>
                  </a:tabLst>
                  <a:defRPr>
                    <a:solidFill>
                      <a:schemeClr val="tx1"/>
                    </a:solidFill>
                    <a:latin typeface="Arial" charset="0"/>
                    <a:cs typeface="Arial" charset="0"/>
                  </a:defRPr>
                </a:lvl1pPr>
                <a:lvl2pPr marL="742950" indent="-285750" eaLnBrk="0" hangingPunct="0">
                  <a:tabLst>
                    <a:tab pos="1082675" algn="r"/>
                    <a:tab pos="1830388" algn="r"/>
                  </a:tabLst>
                  <a:defRPr>
                    <a:solidFill>
                      <a:schemeClr val="tx1"/>
                    </a:solidFill>
                    <a:latin typeface="Arial" charset="0"/>
                    <a:cs typeface="Arial" charset="0"/>
                  </a:defRPr>
                </a:lvl2pPr>
                <a:lvl3pPr marL="1143000" indent="-228600" eaLnBrk="0" hangingPunct="0">
                  <a:tabLst>
                    <a:tab pos="1082675" algn="r"/>
                    <a:tab pos="1830388" algn="r"/>
                  </a:tabLst>
                  <a:defRPr>
                    <a:solidFill>
                      <a:schemeClr val="tx1"/>
                    </a:solidFill>
                    <a:latin typeface="Arial" charset="0"/>
                    <a:cs typeface="Arial" charset="0"/>
                  </a:defRPr>
                </a:lvl3pPr>
                <a:lvl4pPr marL="1600200" indent="-228600" eaLnBrk="0" hangingPunct="0">
                  <a:tabLst>
                    <a:tab pos="1082675" algn="r"/>
                    <a:tab pos="1830388" algn="r"/>
                  </a:tabLst>
                  <a:defRPr>
                    <a:solidFill>
                      <a:schemeClr val="tx1"/>
                    </a:solidFill>
                    <a:latin typeface="Arial" charset="0"/>
                    <a:cs typeface="Arial" charset="0"/>
                  </a:defRPr>
                </a:lvl4pPr>
                <a:lvl5pPr marL="2057400" indent="-228600" eaLnBrk="0" hangingPunct="0">
                  <a:tabLst>
                    <a:tab pos="1082675" algn="r"/>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9pPr>
              </a:lstStyle>
              <a:p>
                <a:pPr eaLnBrk="1" hangingPunct="1">
                  <a:spcBef>
                    <a:spcPct val="5000"/>
                  </a:spcBef>
                </a:pPr>
                <a:r>
                  <a:rPr kumimoji="1" lang="en-US" sz="2400" b="1" i="1">
                    <a:latin typeface="Tahoma" pitchFamily="34" charset="0"/>
                    <a:sym typeface="Symbol" pitchFamily="18" charset="2"/>
                  </a:rPr>
                  <a:t>ε</a:t>
                </a:r>
              </a:p>
            </p:txBody>
          </p:sp>
          <p:sp>
            <p:nvSpPr>
              <p:cNvPr id="77851" name="Text Box 11"/>
              <p:cNvSpPr txBox="1">
                <a:spLocks noChangeArrowheads="1"/>
              </p:cNvSpPr>
              <p:nvPr/>
            </p:nvSpPr>
            <p:spPr bwMode="auto">
              <a:xfrm>
                <a:off x="5040" y="3168"/>
                <a:ext cx="288"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
                  </a:spcBef>
                </a:pPr>
                <a:r>
                  <a:rPr lang="en-US" sz="2400" b="1" i="1">
                    <a:latin typeface="Tahoma" pitchFamily="34" charset="0"/>
                  </a:rPr>
                  <a:t>NX</a:t>
                </a:r>
                <a:endParaRPr lang="en-US" sz="2400"/>
              </a:p>
            </p:txBody>
          </p:sp>
        </p:grpSp>
        <p:grpSp>
          <p:nvGrpSpPr>
            <p:cNvPr id="77841" name="Group 12"/>
            <p:cNvGrpSpPr>
              <a:grpSpLocks/>
            </p:cNvGrpSpPr>
            <p:nvPr/>
          </p:nvGrpSpPr>
          <p:grpSpPr bwMode="auto">
            <a:xfrm>
              <a:off x="2688" y="1296"/>
              <a:ext cx="2544" cy="1787"/>
              <a:chOff x="2511" y="1222"/>
              <a:chExt cx="2562" cy="1854"/>
            </a:xfrm>
          </p:grpSpPr>
          <p:sp>
            <p:nvSpPr>
              <p:cNvPr id="77847" name="Line 13"/>
              <p:cNvSpPr>
                <a:spLocks noChangeShapeType="1"/>
              </p:cNvSpPr>
              <p:nvPr/>
            </p:nvSpPr>
            <p:spPr bwMode="auto">
              <a:xfrm>
                <a:off x="2511" y="1222"/>
                <a:ext cx="1968" cy="168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rIns="0"/>
              <a:lstStyle/>
              <a:p>
                <a:endParaRPr lang="en-US"/>
              </a:p>
            </p:txBody>
          </p:sp>
          <p:sp>
            <p:nvSpPr>
              <p:cNvPr id="77848" name="Text Box 14"/>
              <p:cNvSpPr txBox="1">
                <a:spLocks noChangeArrowheads="1"/>
              </p:cNvSpPr>
              <p:nvPr/>
            </p:nvSpPr>
            <p:spPr bwMode="auto">
              <a:xfrm>
                <a:off x="4416" y="2767"/>
                <a:ext cx="657"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500" b="1" i="1">
                    <a:latin typeface="Tahoma" pitchFamily="34" charset="0"/>
                  </a:rPr>
                  <a:t>NX</a:t>
                </a:r>
                <a:r>
                  <a:rPr lang="en-US" sz="2500">
                    <a:latin typeface="Tahoma" pitchFamily="34" charset="0"/>
                  </a:rPr>
                  <a:t>(</a:t>
                </a:r>
                <a:r>
                  <a:rPr kumimoji="1" lang="en-US" sz="2500" b="1" i="1">
                    <a:latin typeface="Tahoma" pitchFamily="34" charset="0"/>
                    <a:sym typeface="Symbol" pitchFamily="18" charset="2"/>
                  </a:rPr>
                  <a:t>ε</a:t>
                </a:r>
                <a:r>
                  <a:rPr lang="en-US" sz="1200" b="1" i="1">
                    <a:latin typeface="Tahoma" pitchFamily="34" charset="0"/>
                  </a:rPr>
                  <a:t> </a:t>
                </a:r>
                <a:r>
                  <a:rPr lang="en-US" sz="2500">
                    <a:latin typeface="Tahoma" pitchFamily="34" charset="0"/>
                  </a:rPr>
                  <a:t>)</a:t>
                </a:r>
              </a:p>
            </p:txBody>
          </p:sp>
        </p:grpSp>
        <p:sp>
          <p:nvSpPr>
            <p:cNvPr id="77842" name="Line 15"/>
            <p:cNvSpPr>
              <a:spLocks noChangeShapeType="1"/>
            </p:cNvSpPr>
            <p:nvPr/>
          </p:nvSpPr>
          <p:spPr bwMode="auto">
            <a:xfrm flipV="1">
              <a:off x="4143" y="1447"/>
              <a:ext cx="0" cy="1877"/>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rIns="0"/>
            <a:lstStyle/>
            <a:p>
              <a:endParaRPr lang="en-US"/>
            </a:p>
          </p:txBody>
        </p:sp>
        <p:graphicFrame>
          <p:nvGraphicFramePr>
            <p:cNvPr id="77843" name="Object 3"/>
            <p:cNvGraphicFramePr>
              <a:graphicFrameLocks noChangeAspect="1"/>
            </p:cNvGraphicFramePr>
            <p:nvPr/>
          </p:nvGraphicFramePr>
          <p:xfrm>
            <a:off x="3717" y="1212"/>
            <a:ext cx="987" cy="276"/>
          </p:xfrm>
          <a:graphic>
            <a:graphicData uri="http://schemas.openxmlformats.org/presentationml/2006/ole">
              <mc:AlternateContent xmlns:mc="http://schemas.openxmlformats.org/markup-compatibility/2006">
                <mc:Choice xmlns:v="urn:schemas-microsoft-com:vml" Requires="v">
                  <p:oleObj spid="_x0000_s53276" name="Equation" r:id="rId4" imgW="761669" imgH="228501" progId="Equation.DSMT4">
                    <p:embed/>
                  </p:oleObj>
                </mc:Choice>
                <mc:Fallback>
                  <p:oleObj name="Equation" r:id="rId4" imgW="761669" imgH="228501"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7" y="1212"/>
                          <a:ext cx="987" cy="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7844" name="Line 17"/>
            <p:cNvSpPr>
              <a:spLocks noChangeShapeType="1"/>
            </p:cNvSpPr>
            <p:nvPr/>
          </p:nvSpPr>
          <p:spPr bwMode="auto">
            <a:xfrm flipH="1" flipV="1">
              <a:off x="2376" y="2496"/>
              <a:ext cx="1762"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77845" name="Text Box 18"/>
            <p:cNvSpPr txBox="1">
              <a:spLocks noChangeArrowheads="1"/>
            </p:cNvSpPr>
            <p:nvPr/>
          </p:nvSpPr>
          <p:spPr bwMode="auto">
            <a:xfrm>
              <a:off x="2112" y="2366"/>
              <a:ext cx="28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kumimoji="1" lang="en-US" sz="2500" b="1" i="1">
                  <a:latin typeface="Tahoma" pitchFamily="34" charset="0"/>
                  <a:sym typeface="Symbol" pitchFamily="18" charset="2"/>
                </a:rPr>
                <a:t>ε</a:t>
              </a:r>
              <a:r>
                <a:rPr kumimoji="1" lang="en-US" sz="800">
                  <a:latin typeface="Tahoma" pitchFamily="34" charset="0"/>
                  <a:sym typeface="Symbol" pitchFamily="18" charset="2"/>
                </a:rPr>
                <a:t> </a:t>
              </a:r>
              <a:r>
                <a:rPr lang="en-US" sz="2400" baseline="-25000">
                  <a:latin typeface="Tahoma" pitchFamily="34" charset="0"/>
                </a:rPr>
                <a:t>1</a:t>
              </a:r>
            </a:p>
          </p:txBody>
        </p:sp>
        <p:sp>
          <p:nvSpPr>
            <p:cNvPr id="77846" name="Text Box 19"/>
            <p:cNvSpPr txBox="1">
              <a:spLocks noChangeArrowheads="1"/>
            </p:cNvSpPr>
            <p:nvPr/>
          </p:nvSpPr>
          <p:spPr bwMode="auto">
            <a:xfrm>
              <a:off x="3891" y="3348"/>
              <a:ext cx="52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kumimoji="1" lang="en-US" sz="2500" b="1" i="1">
                  <a:latin typeface="Tahoma" pitchFamily="34" charset="0"/>
                  <a:sym typeface="Symbol" pitchFamily="18" charset="2"/>
                </a:rPr>
                <a:t>NX</a:t>
              </a:r>
              <a:r>
                <a:rPr kumimoji="1" lang="en-US" sz="800">
                  <a:latin typeface="Tahoma" pitchFamily="34" charset="0"/>
                  <a:sym typeface="Symbol" pitchFamily="18" charset="2"/>
                </a:rPr>
                <a:t> </a:t>
              </a:r>
              <a:r>
                <a:rPr lang="en-US" sz="2400" baseline="-25000">
                  <a:latin typeface="Tahoma" pitchFamily="34" charset="0"/>
                </a:rPr>
                <a:t>1</a:t>
              </a:r>
            </a:p>
          </p:txBody>
        </p:sp>
      </p:grpSp>
      <p:grpSp>
        <p:nvGrpSpPr>
          <p:cNvPr id="6" name="Group 20"/>
          <p:cNvGrpSpPr>
            <a:grpSpLocks/>
          </p:cNvGrpSpPr>
          <p:nvPr/>
        </p:nvGrpSpPr>
        <p:grpSpPr bwMode="auto">
          <a:xfrm>
            <a:off x="3352800" y="1390650"/>
            <a:ext cx="3124200" cy="4356100"/>
            <a:chOff x="2112" y="876"/>
            <a:chExt cx="1968" cy="2744"/>
          </a:xfrm>
        </p:grpSpPr>
        <p:sp>
          <p:nvSpPr>
            <p:cNvPr id="77831" name="Text Box 21"/>
            <p:cNvSpPr txBox="1">
              <a:spLocks noChangeArrowheads="1"/>
            </p:cNvSpPr>
            <p:nvPr/>
          </p:nvSpPr>
          <p:spPr bwMode="auto">
            <a:xfrm>
              <a:off x="3120" y="3351"/>
              <a:ext cx="52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kumimoji="1" lang="en-US" sz="2500" b="1" i="1">
                  <a:latin typeface="Tahoma" pitchFamily="34" charset="0"/>
                  <a:sym typeface="Symbol" pitchFamily="18" charset="2"/>
                </a:rPr>
                <a:t>NX</a:t>
              </a:r>
              <a:r>
                <a:rPr kumimoji="1" lang="en-US" sz="800">
                  <a:latin typeface="Tahoma" pitchFamily="34" charset="0"/>
                  <a:sym typeface="Symbol" pitchFamily="18" charset="2"/>
                </a:rPr>
                <a:t> </a:t>
              </a:r>
              <a:r>
                <a:rPr lang="en-US" sz="2400" baseline="-25000">
                  <a:latin typeface="Tahoma" pitchFamily="34" charset="0"/>
                </a:rPr>
                <a:t>2</a:t>
              </a:r>
            </a:p>
          </p:txBody>
        </p:sp>
        <p:grpSp>
          <p:nvGrpSpPr>
            <p:cNvPr id="77832" name="Group 22"/>
            <p:cNvGrpSpPr>
              <a:grpSpLocks/>
            </p:cNvGrpSpPr>
            <p:nvPr/>
          </p:nvGrpSpPr>
          <p:grpSpPr bwMode="auto">
            <a:xfrm>
              <a:off x="2112" y="876"/>
              <a:ext cx="1968" cy="2588"/>
              <a:chOff x="2112" y="876"/>
              <a:chExt cx="1968" cy="2588"/>
            </a:xfrm>
          </p:grpSpPr>
          <p:graphicFrame>
            <p:nvGraphicFramePr>
              <p:cNvPr id="77833" name="Object 2"/>
              <p:cNvGraphicFramePr>
                <a:graphicFrameLocks noChangeAspect="1"/>
              </p:cNvGraphicFramePr>
              <p:nvPr/>
            </p:nvGraphicFramePr>
            <p:xfrm>
              <a:off x="2928" y="876"/>
              <a:ext cx="1003" cy="276"/>
            </p:xfrm>
            <a:graphic>
              <a:graphicData uri="http://schemas.openxmlformats.org/presentationml/2006/ole">
                <mc:AlternateContent xmlns:mc="http://schemas.openxmlformats.org/markup-compatibility/2006">
                  <mc:Choice xmlns:v="urn:schemas-microsoft-com:vml" Requires="v">
                    <p:oleObj spid="_x0000_s53277" name="Equation" r:id="rId6" imgW="774364" imgH="228501" progId="Equation.3">
                      <p:embed/>
                    </p:oleObj>
                  </mc:Choice>
                  <mc:Fallback>
                    <p:oleObj name="Equation" r:id="rId6" imgW="774364" imgH="228501"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28" y="876"/>
                            <a:ext cx="1003" cy="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7834" name="Line 24"/>
              <p:cNvSpPr>
                <a:spLocks noChangeShapeType="1"/>
              </p:cNvSpPr>
              <p:nvPr/>
            </p:nvSpPr>
            <p:spPr bwMode="auto">
              <a:xfrm flipV="1">
                <a:off x="3388" y="1112"/>
                <a:ext cx="1" cy="2215"/>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rIns="0"/>
              <a:lstStyle/>
              <a:p>
                <a:endParaRPr lang="en-US"/>
              </a:p>
            </p:txBody>
          </p:sp>
          <p:sp>
            <p:nvSpPr>
              <p:cNvPr id="77835" name="Line 25"/>
              <p:cNvSpPr>
                <a:spLocks noChangeShapeType="1"/>
              </p:cNvSpPr>
              <p:nvPr/>
            </p:nvSpPr>
            <p:spPr bwMode="auto">
              <a:xfrm flipH="1" flipV="1">
                <a:off x="2376" y="1871"/>
                <a:ext cx="998" cy="0"/>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77836" name="Text Box 26"/>
              <p:cNvSpPr txBox="1">
                <a:spLocks noChangeArrowheads="1"/>
              </p:cNvSpPr>
              <p:nvPr/>
            </p:nvSpPr>
            <p:spPr bwMode="auto">
              <a:xfrm>
                <a:off x="2112" y="1728"/>
                <a:ext cx="28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kumimoji="1" lang="en-US" sz="2500" b="1" i="1">
                    <a:latin typeface="Tahoma" pitchFamily="34" charset="0"/>
                    <a:sym typeface="Symbol" pitchFamily="18" charset="2"/>
                  </a:rPr>
                  <a:t>ε</a:t>
                </a:r>
                <a:r>
                  <a:rPr kumimoji="1" lang="en-US" sz="800">
                    <a:latin typeface="Tahoma" pitchFamily="34" charset="0"/>
                    <a:sym typeface="Symbol" pitchFamily="18" charset="2"/>
                  </a:rPr>
                  <a:t> </a:t>
                </a:r>
                <a:r>
                  <a:rPr lang="en-US" sz="2400" baseline="-25000">
                    <a:latin typeface="Tahoma" pitchFamily="34" charset="0"/>
                  </a:rPr>
                  <a:t>2</a:t>
                </a:r>
              </a:p>
            </p:txBody>
          </p:sp>
          <p:sp>
            <p:nvSpPr>
              <p:cNvPr id="77837" name="Line 27"/>
              <p:cNvSpPr>
                <a:spLocks noChangeShapeType="1"/>
              </p:cNvSpPr>
              <p:nvPr/>
            </p:nvSpPr>
            <p:spPr bwMode="auto">
              <a:xfrm flipH="1">
                <a:off x="3456" y="1632"/>
                <a:ext cx="624" cy="1"/>
              </a:xfrm>
              <a:prstGeom prst="line">
                <a:avLst/>
              </a:prstGeom>
              <a:noFill/>
              <a:ln w="38100">
                <a:solidFill>
                  <a:srgbClr val="FF00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77838" name="Line 28"/>
              <p:cNvSpPr>
                <a:spLocks noChangeShapeType="1"/>
              </p:cNvSpPr>
              <p:nvPr/>
            </p:nvSpPr>
            <p:spPr bwMode="auto">
              <a:xfrm flipV="1">
                <a:off x="2248" y="1991"/>
                <a:ext cx="3" cy="419"/>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7839" name="Line 29"/>
              <p:cNvSpPr>
                <a:spLocks noChangeShapeType="1"/>
              </p:cNvSpPr>
              <p:nvPr/>
            </p:nvSpPr>
            <p:spPr bwMode="auto">
              <a:xfrm flipH="1" flipV="1">
                <a:off x="3576" y="3464"/>
                <a:ext cx="379"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spTree>
    <p:extLst>
      <p:ext uri="{BB962C8B-B14F-4D97-AF65-F5344CB8AC3E}">
        <p14:creationId xmlns:p14="http://schemas.microsoft.com/office/powerpoint/2010/main" val="346158208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03"/>
                                        </p:tgtEl>
                                        <p:attrNameLst>
                                          <p:attrName>style.visibility</p:attrName>
                                        </p:attrNameLst>
                                      </p:cBhvr>
                                      <p:to>
                                        <p:strVal val="visible"/>
                                      </p:to>
                                    </p:set>
                                    <p:animEffect transition="in" filter="fade">
                                      <p:cBhvr>
                                        <p:cTn id="7" dur="500"/>
                                        <p:tgtEl>
                                          <p:spTgt spid="1024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404"/>
                                        </p:tgtEl>
                                        <p:attrNameLst>
                                          <p:attrName>style.visibility</p:attrName>
                                        </p:attrNameLst>
                                      </p:cBhvr>
                                      <p:to>
                                        <p:strVal val="visible"/>
                                      </p:to>
                                    </p:set>
                                    <p:animEffect transition="in" filter="fade">
                                      <p:cBhvr>
                                        <p:cTn id="17" dur="500"/>
                                        <p:tgtEl>
                                          <p:spTgt spid="102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animBg="1" autoUpdateAnimBg="0"/>
      <p:bldP spid="102404" grpId="0" animBg="1"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a:lnSpc>
                <a:spcPct val="90000"/>
              </a:lnSpc>
            </a:pPr>
            <a:r>
              <a:rPr lang="en-US" sz="2800" dirty="0" smtClean="0"/>
              <a:t>2.  </a:t>
            </a:r>
            <a:r>
              <a:rPr lang="en-US" sz="3100" dirty="0" smtClean="0"/>
              <a:t>Fiscal policy abroad</a:t>
            </a:r>
          </a:p>
        </p:txBody>
      </p:sp>
      <p:sp>
        <p:nvSpPr>
          <p:cNvPr id="104451" name="Rectangle 3"/>
          <p:cNvSpPr>
            <a:spLocks noGrp="1" noChangeArrowheads="1"/>
          </p:cNvSpPr>
          <p:nvPr>
            <p:ph type="body" idx="1"/>
          </p:nvPr>
        </p:nvSpPr>
        <p:spPr>
          <a:xfrm>
            <a:off x="328612" y="1204913"/>
            <a:ext cx="2936921" cy="3805237"/>
          </a:xfrm>
          <a:solidFill>
            <a:srgbClr val="FFFFCC"/>
          </a:solidFill>
          <a:effectLst>
            <a:outerShdw blurRad="50800" dist="38100" dir="2700000" algn="tl" rotWithShape="0">
              <a:prstClr val="black">
                <a:alpha val="40000"/>
              </a:prstClr>
            </a:outerShdw>
          </a:effectLst>
        </p:spPr>
        <p:txBody>
          <a:bodyPr/>
          <a:lstStyle/>
          <a:p>
            <a:pPr marL="0" indent="0">
              <a:spcBef>
                <a:spcPct val="10000"/>
              </a:spcBef>
              <a:buFont typeface="Wingdings" pitchFamily="2" charset="2"/>
              <a:buNone/>
            </a:pPr>
            <a:r>
              <a:rPr lang="en-US" sz="2500" dirty="0" smtClean="0"/>
              <a:t>An increase in </a:t>
            </a:r>
            <a:r>
              <a:rPr lang="en-US" sz="2500" b="1" i="1" dirty="0" smtClean="0"/>
              <a:t>r*</a:t>
            </a:r>
            <a:r>
              <a:rPr lang="en-US" sz="2500" dirty="0" smtClean="0"/>
              <a:t> reduces investment, increasing net capital outflow and the supply of domestic currency in the foreign exchange market… </a:t>
            </a:r>
          </a:p>
        </p:txBody>
      </p:sp>
      <p:sp>
        <p:nvSpPr>
          <p:cNvPr id="104452" name="Rectangle 4"/>
          <p:cNvSpPr>
            <a:spLocks noChangeArrowheads="1"/>
          </p:cNvSpPr>
          <p:nvPr/>
        </p:nvSpPr>
        <p:spPr bwMode="auto">
          <a:xfrm>
            <a:off x="307975" y="5222875"/>
            <a:ext cx="3249613" cy="1352550"/>
          </a:xfrm>
          <a:prstGeom prst="rect">
            <a:avLst/>
          </a:prstGeom>
          <a:solidFill>
            <a:srgbClr val="FFCCC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105000"/>
              </a:lnSpc>
              <a:spcBef>
                <a:spcPct val="45000"/>
              </a:spcBef>
              <a:buClr>
                <a:srgbClr val="008080"/>
              </a:buClr>
              <a:buSzPct val="120000"/>
              <a:buFont typeface="Wingdings" pitchFamily="2" charset="2"/>
              <a:buNone/>
            </a:pPr>
            <a:r>
              <a:rPr kumimoji="1" lang="en-US" sz="2500" dirty="0">
                <a:latin typeface="Tahoma" pitchFamily="34" charset="0"/>
                <a:sym typeface="Symbol" pitchFamily="18" charset="2"/>
              </a:rPr>
              <a:t>…</a:t>
            </a:r>
            <a:r>
              <a:rPr kumimoji="1" lang="en-US" sz="2500" dirty="0">
                <a:sym typeface="Symbol" pitchFamily="18" charset="2"/>
              </a:rPr>
              <a:t>causing the real exchange rate to fall and </a:t>
            </a:r>
            <a:r>
              <a:rPr kumimoji="1" lang="en-US" sz="2500" b="1" i="1" dirty="0">
                <a:sym typeface="Symbol" pitchFamily="18" charset="2"/>
              </a:rPr>
              <a:t>NX</a:t>
            </a:r>
            <a:r>
              <a:rPr kumimoji="1" lang="en-US" sz="2500" dirty="0">
                <a:sym typeface="Symbol" pitchFamily="18" charset="2"/>
              </a:rPr>
              <a:t> to rise.</a:t>
            </a:r>
          </a:p>
        </p:txBody>
      </p:sp>
      <p:grpSp>
        <p:nvGrpSpPr>
          <p:cNvPr id="78853" name="Group 5"/>
          <p:cNvGrpSpPr>
            <a:grpSpLocks/>
          </p:cNvGrpSpPr>
          <p:nvPr/>
        </p:nvGrpSpPr>
        <p:grpSpPr bwMode="auto">
          <a:xfrm>
            <a:off x="3352800" y="1390650"/>
            <a:ext cx="5257800" cy="4356100"/>
            <a:chOff x="2112" y="876"/>
            <a:chExt cx="3312" cy="2744"/>
          </a:xfrm>
        </p:grpSpPr>
        <p:grpSp>
          <p:nvGrpSpPr>
            <p:cNvPr id="78863" name="Group 6"/>
            <p:cNvGrpSpPr>
              <a:grpSpLocks/>
            </p:cNvGrpSpPr>
            <p:nvPr/>
          </p:nvGrpSpPr>
          <p:grpSpPr bwMode="auto">
            <a:xfrm>
              <a:off x="2160" y="1111"/>
              <a:ext cx="3264" cy="2402"/>
              <a:chOff x="3168" y="1104"/>
              <a:chExt cx="2160" cy="2345"/>
            </a:xfrm>
          </p:grpSpPr>
          <p:grpSp>
            <p:nvGrpSpPr>
              <p:cNvPr id="78874" name="Group 7"/>
              <p:cNvGrpSpPr>
                <a:grpSpLocks/>
              </p:cNvGrpSpPr>
              <p:nvPr/>
            </p:nvGrpSpPr>
            <p:grpSpPr bwMode="auto">
              <a:xfrm>
                <a:off x="3312" y="1344"/>
                <a:ext cx="1776" cy="1920"/>
                <a:chOff x="2640" y="1056"/>
                <a:chExt cx="2496" cy="2112"/>
              </a:xfrm>
            </p:grpSpPr>
            <p:sp>
              <p:nvSpPr>
                <p:cNvPr id="78877" name="Line 8"/>
                <p:cNvSpPr>
                  <a:spLocks noChangeShapeType="1"/>
                </p:cNvSpPr>
                <p:nvPr/>
              </p:nvSpPr>
              <p:spPr bwMode="auto">
                <a:xfrm>
                  <a:off x="2640" y="1056"/>
                  <a:ext cx="0" cy="21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78" name="Line 9"/>
                <p:cNvSpPr>
                  <a:spLocks noChangeShapeType="1"/>
                </p:cNvSpPr>
                <p:nvPr/>
              </p:nvSpPr>
              <p:spPr bwMode="auto">
                <a:xfrm>
                  <a:off x="2640" y="3168"/>
                  <a:ext cx="24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8875" name="Text Box 10"/>
              <p:cNvSpPr txBox="1">
                <a:spLocks noChangeArrowheads="1"/>
              </p:cNvSpPr>
              <p:nvPr/>
            </p:nvSpPr>
            <p:spPr bwMode="auto">
              <a:xfrm>
                <a:off x="3168" y="1104"/>
                <a:ext cx="288"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082675" algn="r"/>
                    <a:tab pos="1830388" algn="r"/>
                  </a:tabLst>
                  <a:defRPr>
                    <a:solidFill>
                      <a:schemeClr val="tx1"/>
                    </a:solidFill>
                    <a:latin typeface="Arial" charset="0"/>
                    <a:cs typeface="Arial" charset="0"/>
                  </a:defRPr>
                </a:lvl1pPr>
                <a:lvl2pPr marL="742950" indent="-285750" eaLnBrk="0" hangingPunct="0">
                  <a:tabLst>
                    <a:tab pos="1082675" algn="r"/>
                    <a:tab pos="1830388" algn="r"/>
                  </a:tabLst>
                  <a:defRPr>
                    <a:solidFill>
                      <a:schemeClr val="tx1"/>
                    </a:solidFill>
                    <a:latin typeface="Arial" charset="0"/>
                    <a:cs typeface="Arial" charset="0"/>
                  </a:defRPr>
                </a:lvl2pPr>
                <a:lvl3pPr marL="1143000" indent="-228600" eaLnBrk="0" hangingPunct="0">
                  <a:tabLst>
                    <a:tab pos="1082675" algn="r"/>
                    <a:tab pos="1830388" algn="r"/>
                  </a:tabLst>
                  <a:defRPr>
                    <a:solidFill>
                      <a:schemeClr val="tx1"/>
                    </a:solidFill>
                    <a:latin typeface="Arial" charset="0"/>
                    <a:cs typeface="Arial" charset="0"/>
                  </a:defRPr>
                </a:lvl3pPr>
                <a:lvl4pPr marL="1600200" indent="-228600" eaLnBrk="0" hangingPunct="0">
                  <a:tabLst>
                    <a:tab pos="1082675" algn="r"/>
                    <a:tab pos="1830388" algn="r"/>
                  </a:tabLst>
                  <a:defRPr>
                    <a:solidFill>
                      <a:schemeClr val="tx1"/>
                    </a:solidFill>
                    <a:latin typeface="Arial" charset="0"/>
                    <a:cs typeface="Arial" charset="0"/>
                  </a:defRPr>
                </a:lvl4pPr>
                <a:lvl5pPr marL="2057400" indent="-228600" eaLnBrk="0" hangingPunct="0">
                  <a:tabLst>
                    <a:tab pos="1082675" algn="r"/>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9pPr>
              </a:lstStyle>
              <a:p>
                <a:pPr eaLnBrk="1" hangingPunct="1">
                  <a:spcBef>
                    <a:spcPct val="5000"/>
                  </a:spcBef>
                </a:pPr>
                <a:r>
                  <a:rPr kumimoji="1" lang="en-US" sz="2400" b="1" i="1">
                    <a:latin typeface="Tahoma" pitchFamily="34" charset="0"/>
                    <a:sym typeface="Symbol" pitchFamily="18" charset="2"/>
                  </a:rPr>
                  <a:t>ε</a:t>
                </a:r>
              </a:p>
            </p:txBody>
          </p:sp>
          <p:sp>
            <p:nvSpPr>
              <p:cNvPr id="78876" name="Text Box 11"/>
              <p:cNvSpPr txBox="1">
                <a:spLocks noChangeArrowheads="1"/>
              </p:cNvSpPr>
              <p:nvPr/>
            </p:nvSpPr>
            <p:spPr bwMode="auto">
              <a:xfrm>
                <a:off x="5040" y="3168"/>
                <a:ext cx="288"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
                  </a:spcBef>
                </a:pPr>
                <a:r>
                  <a:rPr lang="en-US" sz="2400" b="1" i="1">
                    <a:latin typeface="Tahoma" pitchFamily="34" charset="0"/>
                  </a:rPr>
                  <a:t>NX</a:t>
                </a:r>
                <a:endParaRPr lang="en-US" sz="2400"/>
              </a:p>
            </p:txBody>
          </p:sp>
        </p:grpSp>
        <p:grpSp>
          <p:nvGrpSpPr>
            <p:cNvPr id="78864" name="Group 12"/>
            <p:cNvGrpSpPr>
              <a:grpSpLocks/>
            </p:cNvGrpSpPr>
            <p:nvPr/>
          </p:nvGrpSpPr>
          <p:grpSpPr bwMode="auto">
            <a:xfrm>
              <a:off x="2688" y="1296"/>
              <a:ext cx="2544" cy="1787"/>
              <a:chOff x="2688" y="1296"/>
              <a:chExt cx="2544" cy="1787"/>
            </a:xfrm>
          </p:grpSpPr>
          <p:sp>
            <p:nvSpPr>
              <p:cNvPr id="78872" name="Line 13"/>
              <p:cNvSpPr>
                <a:spLocks noChangeShapeType="1"/>
              </p:cNvSpPr>
              <p:nvPr/>
            </p:nvSpPr>
            <p:spPr bwMode="auto">
              <a:xfrm>
                <a:off x="2688" y="1296"/>
                <a:ext cx="1954" cy="1619"/>
              </a:xfrm>
              <a:prstGeom prst="line">
                <a:avLst/>
              </a:prstGeom>
              <a:noFill/>
              <a:ln w="28575">
                <a:solidFill>
                  <a:srgbClr val="000066"/>
                </a:solidFill>
                <a:round/>
                <a:headEnd/>
                <a:tailEnd/>
              </a:ln>
              <a:extLst>
                <a:ext uri="{909E8E84-426E-40DD-AFC4-6F175D3DCCD1}">
                  <a14:hiddenFill xmlns:a14="http://schemas.microsoft.com/office/drawing/2010/main">
                    <a:noFill/>
                  </a14:hiddenFill>
                </a:ext>
              </a:extLst>
            </p:spPr>
            <p:txBody>
              <a:bodyPr rIns="0"/>
              <a:lstStyle/>
              <a:p>
                <a:endParaRPr lang="en-US"/>
              </a:p>
            </p:txBody>
          </p:sp>
          <p:sp>
            <p:nvSpPr>
              <p:cNvPr id="78873" name="Text Box 14"/>
              <p:cNvSpPr txBox="1">
                <a:spLocks noChangeArrowheads="1"/>
              </p:cNvSpPr>
              <p:nvPr/>
            </p:nvSpPr>
            <p:spPr bwMode="auto">
              <a:xfrm>
                <a:off x="4580" y="2785"/>
                <a:ext cx="652"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500" b="1" i="1">
                    <a:latin typeface="Tahoma" pitchFamily="34" charset="0"/>
                  </a:rPr>
                  <a:t>NX</a:t>
                </a:r>
                <a:r>
                  <a:rPr lang="en-US" sz="2500">
                    <a:latin typeface="Tahoma" pitchFamily="34" charset="0"/>
                  </a:rPr>
                  <a:t>(</a:t>
                </a:r>
                <a:r>
                  <a:rPr kumimoji="1" lang="en-US" sz="2500" b="1" i="1">
                    <a:latin typeface="Tahoma" pitchFamily="34" charset="0"/>
                    <a:sym typeface="Symbol" pitchFamily="18" charset="2"/>
                  </a:rPr>
                  <a:t>ε</a:t>
                </a:r>
                <a:r>
                  <a:rPr lang="en-US" sz="1200" b="1" i="1">
                    <a:latin typeface="Tahoma" pitchFamily="34" charset="0"/>
                  </a:rPr>
                  <a:t> </a:t>
                </a:r>
                <a:r>
                  <a:rPr lang="en-US" sz="2500">
                    <a:latin typeface="Tahoma" pitchFamily="34" charset="0"/>
                  </a:rPr>
                  <a:t>)</a:t>
                </a:r>
              </a:p>
            </p:txBody>
          </p:sp>
        </p:grpSp>
        <p:grpSp>
          <p:nvGrpSpPr>
            <p:cNvPr id="78865" name="Group 15"/>
            <p:cNvGrpSpPr>
              <a:grpSpLocks/>
            </p:cNvGrpSpPr>
            <p:nvPr/>
          </p:nvGrpSpPr>
          <p:grpSpPr bwMode="auto">
            <a:xfrm>
              <a:off x="2920" y="876"/>
              <a:ext cx="1020" cy="2744"/>
              <a:chOff x="2920" y="876"/>
              <a:chExt cx="1020" cy="2744"/>
            </a:xfrm>
          </p:grpSpPr>
          <p:graphicFrame>
            <p:nvGraphicFramePr>
              <p:cNvPr id="78869" name="Object 3"/>
              <p:cNvGraphicFramePr>
                <a:graphicFrameLocks noChangeAspect="1"/>
              </p:cNvGraphicFramePr>
              <p:nvPr/>
            </p:nvGraphicFramePr>
            <p:xfrm>
              <a:off x="2920" y="876"/>
              <a:ext cx="1020" cy="276"/>
            </p:xfrm>
            <a:graphic>
              <a:graphicData uri="http://schemas.openxmlformats.org/presentationml/2006/ole">
                <mc:AlternateContent xmlns:mc="http://schemas.openxmlformats.org/markup-compatibility/2006">
                  <mc:Choice xmlns:v="urn:schemas-microsoft-com:vml" Requires="v">
                    <p:oleObj spid="_x0000_s54300" name="Equation" r:id="rId4" imgW="787400" imgH="228600" progId="Equation.DSMT4">
                      <p:embed/>
                    </p:oleObj>
                  </mc:Choice>
                  <mc:Fallback>
                    <p:oleObj name="Equation" r:id="rId4" imgW="78740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0" y="876"/>
                            <a:ext cx="1020" cy="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8870" name="Text Box 17"/>
              <p:cNvSpPr txBox="1">
                <a:spLocks noChangeArrowheads="1"/>
              </p:cNvSpPr>
              <p:nvPr/>
            </p:nvSpPr>
            <p:spPr bwMode="auto">
              <a:xfrm>
                <a:off x="3120" y="3351"/>
                <a:ext cx="52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kumimoji="1" lang="en-US" sz="2500" b="1" i="1">
                    <a:latin typeface="Tahoma" pitchFamily="34" charset="0"/>
                    <a:sym typeface="Symbol" pitchFamily="18" charset="2"/>
                  </a:rPr>
                  <a:t>NX</a:t>
                </a:r>
                <a:r>
                  <a:rPr kumimoji="1" lang="en-US" sz="800">
                    <a:latin typeface="Tahoma" pitchFamily="34" charset="0"/>
                    <a:sym typeface="Symbol" pitchFamily="18" charset="2"/>
                  </a:rPr>
                  <a:t> </a:t>
                </a:r>
                <a:r>
                  <a:rPr lang="en-US" sz="2400" baseline="-25000">
                    <a:latin typeface="Tahoma" pitchFamily="34" charset="0"/>
                  </a:rPr>
                  <a:t>1</a:t>
                </a:r>
              </a:p>
            </p:txBody>
          </p:sp>
          <p:sp>
            <p:nvSpPr>
              <p:cNvPr id="78871" name="Line 18"/>
              <p:cNvSpPr>
                <a:spLocks noChangeShapeType="1"/>
              </p:cNvSpPr>
              <p:nvPr/>
            </p:nvSpPr>
            <p:spPr bwMode="auto">
              <a:xfrm flipV="1">
                <a:off x="3388" y="1112"/>
                <a:ext cx="1" cy="2215"/>
              </a:xfrm>
              <a:prstGeom prst="line">
                <a:avLst/>
              </a:prstGeom>
              <a:noFill/>
              <a:ln w="28575">
                <a:solidFill>
                  <a:srgbClr val="000066"/>
                </a:solidFill>
                <a:round/>
                <a:headEnd/>
                <a:tailEnd/>
              </a:ln>
              <a:extLst>
                <a:ext uri="{909E8E84-426E-40DD-AFC4-6F175D3DCCD1}">
                  <a14:hiddenFill xmlns:a14="http://schemas.microsoft.com/office/drawing/2010/main">
                    <a:noFill/>
                  </a14:hiddenFill>
                </a:ext>
              </a:extLst>
            </p:spPr>
            <p:txBody>
              <a:bodyPr rIns="0"/>
              <a:lstStyle/>
              <a:p>
                <a:endParaRPr lang="en-US"/>
              </a:p>
            </p:txBody>
          </p:sp>
        </p:grpSp>
        <p:grpSp>
          <p:nvGrpSpPr>
            <p:cNvPr id="78866" name="Group 19"/>
            <p:cNvGrpSpPr>
              <a:grpSpLocks/>
            </p:cNvGrpSpPr>
            <p:nvPr/>
          </p:nvGrpSpPr>
          <p:grpSpPr bwMode="auto">
            <a:xfrm>
              <a:off x="2112" y="1728"/>
              <a:ext cx="1262" cy="269"/>
              <a:chOff x="2112" y="1728"/>
              <a:chExt cx="1262" cy="269"/>
            </a:xfrm>
          </p:grpSpPr>
          <p:sp>
            <p:nvSpPr>
              <p:cNvPr id="78867" name="Line 20"/>
              <p:cNvSpPr>
                <a:spLocks noChangeShapeType="1"/>
              </p:cNvSpPr>
              <p:nvPr/>
            </p:nvSpPr>
            <p:spPr bwMode="auto">
              <a:xfrm flipH="1" flipV="1">
                <a:off x="2376" y="1871"/>
                <a:ext cx="998" cy="0"/>
              </a:xfrm>
              <a:prstGeom prst="line">
                <a:avLst/>
              </a:prstGeom>
              <a:noFill/>
              <a:ln w="9525">
                <a:solidFill>
                  <a:srgbClr val="000066"/>
                </a:solidFill>
                <a:prstDash val="dash"/>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78868" name="Text Box 21"/>
              <p:cNvSpPr txBox="1">
                <a:spLocks noChangeArrowheads="1"/>
              </p:cNvSpPr>
              <p:nvPr/>
            </p:nvSpPr>
            <p:spPr bwMode="auto">
              <a:xfrm>
                <a:off x="2112" y="1728"/>
                <a:ext cx="28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kumimoji="1" lang="en-US" sz="2500" b="1" i="1">
                    <a:latin typeface="Tahoma" pitchFamily="34" charset="0"/>
                    <a:sym typeface="Symbol" pitchFamily="18" charset="2"/>
                  </a:rPr>
                  <a:t>ε</a:t>
                </a:r>
                <a:r>
                  <a:rPr kumimoji="1" lang="en-US" sz="800">
                    <a:latin typeface="Tahoma" pitchFamily="34" charset="0"/>
                    <a:sym typeface="Symbol" pitchFamily="18" charset="2"/>
                  </a:rPr>
                  <a:t> </a:t>
                </a:r>
                <a:r>
                  <a:rPr lang="en-US" sz="2400" baseline="-25000">
                    <a:latin typeface="Tahoma" pitchFamily="34" charset="0"/>
                  </a:rPr>
                  <a:t>1</a:t>
                </a:r>
              </a:p>
            </p:txBody>
          </p:sp>
        </p:grpSp>
      </p:grpSp>
      <p:grpSp>
        <p:nvGrpSpPr>
          <p:cNvPr id="8" name="Group 22"/>
          <p:cNvGrpSpPr>
            <a:grpSpLocks/>
          </p:cNvGrpSpPr>
          <p:nvPr/>
        </p:nvGrpSpPr>
        <p:grpSpPr bwMode="auto">
          <a:xfrm>
            <a:off x="3352800" y="1924050"/>
            <a:ext cx="4154488" cy="3817938"/>
            <a:chOff x="2112" y="1212"/>
            <a:chExt cx="2617" cy="2405"/>
          </a:xfrm>
        </p:grpSpPr>
        <p:sp>
          <p:nvSpPr>
            <p:cNvPr id="78855" name="Line 23"/>
            <p:cNvSpPr>
              <a:spLocks noChangeShapeType="1"/>
            </p:cNvSpPr>
            <p:nvPr/>
          </p:nvSpPr>
          <p:spPr bwMode="auto">
            <a:xfrm flipV="1">
              <a:off x="4143" y="1447"/>
              <a:ext cx="0" cy="1877"/>
            </a:xfrm>
            <a:prstGeom prst="line">
              <a:avLst/>
            </a:prstGeom>
            <a:noFill/>
            <a:ln w="28575">
              <a:solidFill>
                <a:srgbClr val="0066FF"/>
              </a:solidFill>
              <a:round/>
              <a:headEnd/>
              <a:tailEnd/>
            </a:ln>
            <a:extLst>
              <a:ext uri="{909E8E84-426E-40DD-AFC4-6F175D3DCCD1}">
                <a14:hiddenFill xmlns:a14="http://schemas.microsoft.com/office/drawing/2010/main">
                  <a:noFill/>
                </a14:hiddenFill>
              </a:ext>
            </a:extLst>
          </p:spPr>
          <p:txBody>
            <a:bodyPr rIns="0"/>
            <a:lstStyle/>
            <a:p>
              <a:endParaRPr lang="en-US"/>
            </a:p>
          </p:txBody>
        </p:sp>
        <p:graphicFrame>
          <p:nvGraphicFramePr>
            <p:cNvPr id="78856" name="Object 2"/>
            <p:cNvGraphicFramePr>
              <a:graphicFrameLocks noChangeAspect="1"/>
            </p:cNvGraphicFramePr>
            <p:nvPr/>
          </p:nvGraphicFramePr>
          <p:xfrm>
            <a:off x="3693" y="1212"/>
            <a:ext cx="1036" cy="276"/>
          </p:xfrm>
          <a:graphic>
            <a:graphicData uri="http://schemas.openxmlformats.org/presentationml/2006/ole">
              <mc:AlternateContent xmlns:mc="http://schemas.openxmlformats.org/markup-compatibility/2006">
                <mc:Choice xmlns:v="urn:schemas-microsoft-com:vml" Requires="v">
                  <p:oleObj spid="_x0000_s54301" name="Equation" r:id="rId6" imgW="800100" imgH="228600" progId="Equation.3">
                    <p:embed/>
                  </p:oleObj>
                </mc:Choice>
                <mc:Fallback>
                  <p:oleObj name="Equation" r:id="rId6" imgW="80010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93" y="1212"/>
                          <a:ext cx="1036" cy="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8857" name="Line 25"/>
            <p:cNvSpPr>
              <a:spLocks noChangeShapeType="1"/>
            </p:cNvSpPr>
            <p:nvPr/>
          </p:nvSpPr>
          <p:spPr bwMode="auto">
            <a:xfrm flipH="1" flipV="1">
              <a:off x="2376" y="2496"/>
              <a:ext cx="1762" cy="0"/>
            </a:xfrm>
            <a:prstGeom prst="line">
              <a:avLst/>
            </a:prstGeom>
            <a:noFill/>
            <a:ln w="9525">
              <a:solidFill>
                <a:srgbClr val="0066FF"/>
              </a:solidFill>
              <a:prstDash val="dash"/>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78858" name="Text Box 26"/>
            <p:cNvSpPr txBox="1">
              <a:spLocks noChangeArrowheads="1"/>
            </p:cNvSpPr>
            <p:nvPr/>
          </p:nvSpPr>
          <p:spPr bwMode="auto">
            <a:xfrm>
              <a:off x="2112" y="2366"/>
              <a:ext cx="28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kumimoji="1" lang="en-US" sz="2500" b="1" i="1">
                  <a:latin typeface="Tahoma" pitchFamily="34" charset="0"/>
                  <a:sym typeface="Symbol" pitchFamily="18" charset="2"/>
                </a:rPr>
                <a:t>ε</a:t>
              </a:r>
              <a:r>
                <a:rPr kumimoji="1" lang="en-US" sz="800">
                  <a:latin typeface="Tahoma" pitchFamily="34" charset="0"/>
                  <a:sym typeface="Symbol" pitchFamily="18" charset="2"/>
                </a:rPr>
                <a:t> </a:t>
              </a:r>
              <a:r>
                <a:rPr lang="en-US" sz="2400" baseline="-25000">
                  <a:latin typeface="Tahoma" pitchFamily="34" charset="0"/>
                </a:rPr>
                <a:t>2</a:t>
              </a:r>
            </a:p>
          </p:txBody>
        </p:sp>
        <p:sp>
          <p:nvSpPr>
            <p:cNvPr id="78859" name="Text Box 27"/>
            <p:cNvSpPr txBox="1">
              <a:spLocks noChangeArrowheads="1"/>
            </p:cNvSpPr>
            <p:nvPr/>
          </p:nvSpPr>
          <p:spPr bwMode="auto">
            <a:xfrm>
              <a:off x="3891" y="3348"/>
              <a:ext cx="52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kumimoji="1" lang="en-US" sz="2500" b="1" i="1">
                  <a:latin typeface="Tahoma" pitchFamily="34" charset="0"/>
                  <a:sym typeface="Symbol" pitchFamily="18" charset="2"/>
                </a:rPr>
                <a:t>NX</a:t>
              </a:r>
              <a:r>
                <a:rPr kumimoji="1" lang="en-US" sz="800">
                  <a:latin typeface="Tahoma" pitchFamily="34" charset="0"/>
                  <a:sym typeface="Symbol" pitchFamily="18" charset="2"/>
                </a:rPr>
                <a:t> </a:t>
              </a:r>
              <a:r>
                <a:rPr lang="en-US" sz="2400" baseline="-25000">
                  <a:latin typeface="Tahoma" pitchFamily="34" charset="0"/>
                </a:rPr>
                <a:t>2</a:t>
              </a:r>
            </a:p>
          </p:txBody>
        </p:sp>
        <p:sp>
          <p:nvSpPr>
            <p:cNvPr id="78860" name="Line 28"/>
            <p:cNvSpPr>
              <a:spLocks noChangeShapeType="1"/>
            </p:cNvSpPr>
            <p:nvPr/>
          </p:nvSpPr>
          <p:spPr bwMode="auto">
            <a:xfrm flipH="1">
              <a:off x="3456" y="1632"/>
              <a:ext cx="624" cy="1"/>
            </a:xfrm>
            <a:prstGeom prst="line">
              <a:avLst/>
            </a:prstGeom>
            <a:noFill/>
            <a:ln w="38100">
              <a:solidFill>
                <a:schemeClr val="accent2"/>
              </a:solidFill>
              <a:round/>
              <a:headEnd type="triangle" w="med" len="med"/>
              <a:tailEnd type="none" w="lg" len="med"/>
            </a:ln>
            <a:extLst>
              <a:ext uri="{909E8E84-426E-40DD-AFC4-6F175D3DCCD1}">
                <a14:hiddenFill xmlns:a14="http://schemas.microsoft.com/office/drawing/2010/main">
                  <a:noFill/>
                </a14:hiddenFill>
              </a:ext>
            </a:extLst>
          </p:spPr>
          <p:txBody>
            <a:bodyPr/>
            <a:lstStyle/>
            <a:p>
              <a:endParaRPr lang="en-US"/>
            </a:p>
          </p:txBody>
        </p:sp>
        <p:sp>
          <p:nvSpPr>
            <p:cNvPr id="78861" name="Line 29"/>
            <p:cNvSpPr>
              <a:spLocks noChangeShapeType="1"/>
            </p:cNvSpPr>
            <p:nvPr/>
          </p:nvSpPr>
          <p:spPr bwMode="auto">
            <a:xfrm flipV="1">
              <a:off x="2248" y="1991"/>
              <a:ext cx="3" cy="419"/>
            </a:xfrm>
            <a:prstGeom prst="line">
              <a:avLst/>
            </a:prstGeom>
            <a:noFill/>
            <a:ln w="38100">
              <a:solidFill>
                <a:schemeClr val="accent2"/>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78862" name="Line 30"/>
            <p:cNvSpPr>
              <a:spLocks noChangeShapeType="1"/>
            </p:cNvSpPr>
            <p:nvPr/>
          </p:nvSpPr>
          <p:spPr bwMode="auto">
            <a:xfrm flipH="1" flipV="1">
              <a:off x="3576" y="3464"/>
              <a:ext cx="379" cy="0"/>
            </a:xfrm>
            <a:prstGeom prst="line">
              <a:avLst/>
            </a:prstGeom>
            <a:noFill/>
            <a:ln w="38100">
              <a:solidFill>
                <a:schemeClr val="accent2"/>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82781520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4451"/>
                                        </p:tgtEl>
                                        <p:attrNameLst>
                                          <p:attrName>style.visibility</p:attrName>
                                        </p:attrNameLst>
                                      </p:cBhvr>
                                      <p:to>
                                        <p:strVal val="visible"/>
                                      </p:to>
                                    </p:set>
                                    <p:animEffect transition="in" filter="fade">
                                      <p:cBhvr>
                                        <p:cTn id="7" dur="500"/>
                                        <p:tgtEl>
                                          <p:spTgt spid="1044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4452"/>
                                        </p:tgtEl>
                                        <p:attrNameLst>
                                          <p:attrName>style.visibility</p:attrName>
                                        </p:attrNameLst>
                                      </p:cBhvr>
                                      <p:to>
                                        <p:strVal val="visible"/>
                                      </p:to>
                                    </p:set>
                                    <p:animEffect transition="in" filter="fade">
                                      <p:cBhvr>
                                        <p:cTn id="17" dur="500"/>
                                        <p:tgtEl>
                                          <p:spTgt spid="104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animBg="1" autoUpdateAnimBg="0"/>
      <p:bldP spid="104452" grpId="0" animBg="1"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rgbClr val="C9D6E5"/>
        </a:solidFill>
        <a:effectLst/>
      </p:bgPr>
    </p:bg>
    <p:spTree>
      <p:nvGrpSpPr>
        <p:cNvPr id="1" name=""/>
        <p:cNvGrpSpPr/>
        <p:nvPr/>
      </p:nvGrpSpPr>
      <p:grpSpPr>
        <a:xfrm>
          <a:off x="0" y="0"/>
          <a:ext cx="0" cy="0"/>
          <a:chOff x="0" y="0"/>
          <a:chExt cx="0" cy="0"/>
        </a:xfrm>
      </p:grpSpPr>
      <p:sp>
        <p:nvSpPr>
          <p:cNvPr id="4" name="Rectangle 3"/>
          <p:cNvSpPr/>
          <p:nvPr/>
        </p:nvSpPr>
        <p:spPr>
          <a:xfrm>
            <a:off x="7" y="-13578"/>
            <a:ext cx="9143993" cy="1286012"/>
          </a:xfrm>
          <a:prstGeom prst="rect">
            <a:avLst/>
          </a:prstGeom>
          <a:solidFill>
            <a:srgbClr val="B3C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466725" y="200913"/>
            <a:ext cx="8245475" cy="939800"/>
          </a:xfrm>
        </p:spPr>
        <p:txBody>
          <a:bodyPr/>
          <a:lstStyle/>
          <a:p>
            <a:r>
              <a:rPr lang="en-US" sz="2600" dirty="0" smtClean="0">
                <a:solidFill>
                  <a:srgbClr val="203F15"/>
                </a:solidFill>
              </a:rPr>
              <a:t>EXERCISE</a:t>
            </a:r>
            <a:br>
              <a:rPr lang="en-US" sz="2600" dirty="0" smtClean="0">
                <a:solidFill>
                  <a:srgbClr val="203F15"/>
                </a:solidFill>
              </a:rPr>
            </a:br>
            <a:r>
              <a:rPr lang="en-US" sz="2800" dirty="0" smtClean="0">
                <a:solidFill>
                  <a:schemeClr val="bg1"/>
                </a:solidFill>
                <a:effectLst>
                  <a:outerShdw blurRad="38100" dist="38100" dir="2700000" algn="tl">
                    <a:srgbClr val="000000">
                      <a:alpha val="43137"/>
                    </a:srgbClr>
                  </a:outerShdw>
                </a:effectLst>
              </a:rPr>
              <a:t>3.  </a:t>
            </a:r>
            <a:r>
              <a:rPr lang="en-US" dirty="0" smtClean="0">
                <a:solidFill>
                  <a:schemeClr val="bg1"/>
                </a:solidFill>
                <a:effectLst>
                  <a:outerShdw blurRad="38100" dist="38100" dir="2700000" algn="tl">
                    <a:srgbClr val="000000">
                      <a:alpha val="43137"/>
                    </a:srgbClr>
                  </a:outerShdw>
                </a:effectLst>
              </a:rPr>
              <a:t>Increase in investment demand</a:t>
            </a:r>
            <a:endParaRPr lang="en-US" dirty="0">
              <a:solidFill>
                <a:schemeClr val="bg1"/>
              </a:solidFill>
              <a:effectLst>
                <a:outerShdw blurRad="38100" dist="38100" dir="2700000" algn="tl">
                  <a:srgbClr val="000000">
                    <a:alpha val="43137"/>
                  </a:srgbClr>
                </a:outerShdw>
              </a:effectLst>
            </a:endParaRPr>
          </a:p>
        </p:txBody>
      </p:sp>
      <p:sp>
        <p:nvSpPr>
          <p:cNvPr id="5" name="Rectangle 4"/>
          <p:cNvSpPr/>
          <p:nvPr/>
        </p:nvSpPr>
        <p:spPr>
          <a:xfrm>
            <a:off x="0" y="1246299"/>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006666"/>
                </a:solidFill>
                <a:cs typeface="Arial"/>
              </a:rPr>
              <a:pPr algn="r">
                <a:defRPr/>
              </a:pPr>
              <a:t>42</a:t>
            </a:fld>
            <a:endParaRPr lang="en-US" sz="1600" dirty="0">
              <a:solidFill>
                <a:srgbClr val="006666"/>
              </a:solidFill>
              <a:cs typeface="Arial"/>
            </a:endParaRPr>
          </a:p>
        </p:txBody>
      </p:sp>
      <p:grpSp>
        <p:nvGrpSpPr>
          <p:cNvPr id="6" name="Group 10"/>
          <p:cNvGrpSpPr>
            <a:grpSpLocks/>
          </p:cNvGrpSpPr>
          <p:nvPr/>
        </p:nvGrpSpPr>
        <p:grpSpPr bwMode="auto">
          <a:xfrm>
            <a:off x="4160870" y="2057400"/>
            <a:ext cx="4038600" cy="2836863"/>
            <a:chOff x="2511" y="1222"/>
            <a:chExt cx="2562" cy="1854"/>
          </a:xfrm>
        </p:grpSpPr>
        <p:sp>
          <p:nvSpPr>
            <p:cNvPr id="7" name="Line 11"/>
            <p:cNvSpPr>
              <a:spLocks noChangeShapeType="1"/>
            </p:cNvSpPr>
            <p:nvPr/>
          </p:nvSpPr>
          <p:spPr bwMode="auto">
            <a:xfrm>
              <a:off x="2511" y="1222"/>
              <a:ext cx="1968" cy="168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rIns="0"/>
            <a:lstStyle/>
            <a:p>
              <a:endParaRPr lang="en-US"/>
            </a:p>
          </p:txBody>
        </p:sp>
        <p:sp>
          <p:nvSpPr>
            <p:cNvPr id="8" name="Text Box 12"/>
            <p:cNvSpPr txBox="1">
              <a:spLocks noChangeArrowheads="1"/>
            </p:cNvSpPr>
            <p:nvPr/>
          </p:nvSpPr>
          <p:spPr bwMode="auto">
            <a:xfrm>
              <a:off x="4416" y="2767"/>
              <a:ext cx="657"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500" b="1" i="1">
                  <a:latin typeface="Tahoma" pitchFamily="34" charset="0"/>
                </a:rPr>
                <a:t>NX</a:t>
              </a:r>
              <a:r>
                <a:rPr lang="en-US" sz="2500">
                  <a:latin typeface="Tahoma" pitchFamily="34" charset="0"/>
                </a:rPr>
                <a:t>(</a:t>
              </a:r>
              <a:r>
                <a:rPr kumimoji="1" lang="en-US" sz="2500" b="1" i="1">
                  <a:latin typeface="Tahoma" pitchFamily="34" charset="0"/>
                  <a:sym typeface="Symbol" pitchFamily="18" charset="2"/>
                </a:rPr>
                <a:t>ε</a:t>
              </a:r>
              <a:r>
                <a:rPr lang="en-US" sz="1200" b="1" i="1">
                  <a:latin typeface="Tahoma" pitchFamily="34" charset="0"/>
                </a:rPr>
                <a:t> </a:t>
              </a:r>
              <a:r>
                <a:rPr lang="en-US" sz="2500">
                  <a:latin typeface="Tahoma" pitchFamily="34" charset="0"/>
                </a:rPr>
                <a:t>)</a:t>
              </a:r>
            </a:p>
          </p:txBody>
        </p:sp>
      </p:grpSp>
      <p:grpSp>
        <p:nvGrpSpPr>
          <p:cNvPr id="10" name="Group 14"/>
          <p:cNvGrpSpPr>
            <a:grpSpLocks/>
          </p:cNvGrpSpPr>
          <p:nvPr/>
        </p:nvGrpSpPr>
        <p:grpSpPr bwMode="auto">
          <a:xfrm>
            <a:off x="3246470" y="3756025"/>
            <a:ext cx="3216275" cy="427038"/>
            <a:chOff x="2112" y="2366"/>
            <a:chExt cx="2026" cy="269"/>
          </a:xfrm>
        </p:grpSpPr>
        <p:sp>
          <p:nvSpPr>
            <p:cNvPr id="11" name="Line 15"/>
            <p:cNvSpPr>
              <a:spLocks noChangeShapeType="1"/>
            </p:cNvSpPr>
            <p:nvPr/>
          </p:nvSpPr>
          <p:spPr bwMode="auto">
            <a:xfrm flipH="1" flipV="1">
              <a:off x="2376" y="2496"/>
              <a:ext cx="1762"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2" name="Text Box 16"/>
            <p:cNvSpPr txBox="1">
              <a:spLocks noChangeArrowheads="1"/>
            </p:cNvSpPr>
            <p:nvPr/>
          </p:nvSpPr>
          <p:spPr bwMode="auto">
            <a:xfrm>
              <a:off x="2112" y="2366"/>
              <a:ext cx="28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kumimoji="1" lang="en-US" sz="2500" b="1" i="1">
                  <a:latin typeface="Tahoma" pitchFamily="34" charset="0"/>
                  <a:sym typeface="Symbol" pitchFamily="18" charset="2"/>
                </a:rPr>
                <a:t>ε</a:t>
              </a:r>
              <a:r>
                <a:rPr kumimoji="1" lang="en-US" sz="800">
                  <a:latin typeface="Tahoma" pitchFamily="34" charset="0"/>
                  <a:sym typeface="Symbol" pitchFamily="18" charset="2"/>
                </a:rPr>
                <a:t> </a:t>
              </a:r>
              <a:r>
                <a:rPr lang="en-US" sz="2400" baseline="-25000">
                  <a:latin typeface="Tahoma" pitchFamily="34" charset="0"/>
                </a:rPr>
                <a:t>1</a:t>
              </a:r>
            </a:p>
          </p:txBody>
        </p:sp>
      </p:grpSp>
      <p:grpSp>
        <p:nvGrpSpPr>
          <p:cNvPr id="13" name="Group 17"/>
          <p:cNvGrpSpPr>
            <a:grpSpLocks/>
          </p:cNvGrpSpPr>
          <p:nvPr/>
        </p:nvGrpSpPr>
        <p:grpSpPr bwMode="auto">
          <a:xfrm>
            <a:off x="6037295" y="1924050"/>
            <a:ext cx="1019175" cy="3817938"/>
            <a:chOff x="3870" y="1212"/>
            <a:chExt cx="642" cy="2405"/>
          </a:xfrm>
        </p:grpSpPr>
        <p:sp>
          <p:nvSpPr>
            <p:cNvPr id="14" name="Line 18"/>
            <p:cNvSpPr>
              <a:spLocks noChangeShapeType="1"/>
            </p:cNvSpPr>
            <p:nvPr/>
          </p:nvSpPr>
          <p:spPr bwMode="auto">
            <a:xfrm flipV="1">
              <a:off x="4143" y="1447"/>
              <a:ext cx="0" cy="1877"/>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rIns="0"/>
            <a:lstStyle/>
            <a:p>
              <a:endParaRPr lang="en-US"/>
            </a:p>
          </p:txBody>
        </p:sp>
        <p:graphicFrame>
          <p:nvGraphicFramePr>
            <p:cNvPr id="15" name="Object 3"/>
            <p:cNvGraphicFramePr>
              <a:graphicFrameLocks noChangeAspect="1"/>
            </p:cNvGraphicFramePr>
            <p:nvPr/>
          </p:nvGraphicFramePr>
          <p:xfrm>
            <a:off x="3870" y="1212"/>
            <a:ext cx="642" cy="276"/>
          </p:xfrm>
          <a:graphic>
            <a:graphicData uri="http://schemas.openxmlformats.org/presentationml/2006/ole">
              <mc:AlternateContent xmlns:mc="http://schemas.openxmlformats.org/markup-compatibility/2006">
                <mc:Choice xmlns:v="urn:schemas-microsoft-com:vml" Requires="v">
                  <p:oleObj spid="_x0000_s28734" name="Equation" r:id="rId4" imgW="495085" imgH="228501" progId="Equation.DSMT4">
                    <p:embed/>
                  </p:oleObj>
                </mc:Choice>
                <mc:Fallback>
                  <p:oleObj name="Equation" r:id="rId4" imgW="495085" imgH="228501"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0" y="1212"/>
                          <a:ext cx="642" cy="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 name="Text Box 20"/>
            <p:cNvSpPr txBox="1">
              <a:spLocks noChangeArrowheads="1"/>
            </p:cNvSpPr>
            <p:nvPr/>
          </p:nvSpPr>
          <p:spPr bwMode="auto">
            <a:xfrm>
              <a:off x="3891" y="3348"/>
              <a:ext cx="52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kumimoji="1" lang="en-US" sz="2500" b="1" i="1">
                  <a:latin typeface="Tahoma" pitchFamily="34" charset="0"/>
                  <a:sym typeface="Symbol" pitchFamily="18" charset="2"/>
                </a:rPr>
                <a:t>NX</a:t>
              </a:r>
              <a:r>
                <a:rPr kumimoji="1" lang="en-US" sz="800">
                  <a:latin typeface="Tahoma" pitchFamily="34" charset="0"/>
                  <a:sym typeface="Symbol" pitchFamily="18" charset="2"/>
                </a:rPr>
                <a:t> </a:t>
              </a:r>
              <a:r>
                <a:rPr lang="en-US" sz="2400" baseline="-25000">
                  <a:latin typeface="Tahoma" pitchFamily="34" charset="0"/>
                </a:rPr>
                <a:t>1</a:t>
              </a:r>
            </a:p>
          </p:txBody>
        </p:sp>
      </p:grpSp>
      <p:grpSp>
        <p:nvGrpSpPr>
          <p:cNvPr id="17" name="Group 51"/>
          <p:cNvGrpSpPr>
            <a:grpSpLocks/>
          </p:cNvGrpSpPr>
          <p:nvPr/>
        </p:nvGrpSpPr>
        <p:grpSpPr bwMode="auto">
          <a:xfrm>
            <a:off x="3322670" y="1763713"/>
            <a:ext cx="5181600" cy="3813175"/>
            <a:chOff x="3429000" y="1763713"/>
            <a:chExt cx="5181600" cy="3813175"/>
          </a:xfrm>
        </p:grpSpPr>
        <p:grpSp>
          <p:nvGrpSpPr>
            <p:cNvPr id="18" name="Group 5"/>
            <p:cNvGrpSpPr>
              <a:grpSpLocks/>
            </p:cNvGrpSpPr>
            <p:nvPr/>
          </p:nvGrpSpPr>
          <p:grpSpPr bwMode="auto">
            <a:xfrm>
              <a:off x="3774440" y="2153974"/>
              <a:ext cx="4260427" cy="3122088"/>
              <a:chOff x="2640" y="1056"/>
              <a:chExt cx="2496" cy="2112"/>
            </a:xfrm>
          </p:grpSpPr>
          <p:sp>
            <p:nvSpPr>
              <p:cNvPr id="21" name="Line 6"/>
              <p:cNvSpPr>
                <a:spLocks noChangeShapeType="1"/>
              </p:cNvSpPr>
              <p:nvPr/>
            </p:nvSpPr>
            <p:spPr bwMode="auto">
              <a:xfrm>
                <a:off x="2640" y="1056"/>
                <a:ext cx="0" cy="21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7"/>
              <p:cNvSpPr>
                <a:spLocks noChangeShapeType="1"/>
              </p:cNvSpPr>
              <p:nvPr/>
            </p:nvSpPr>
            <p:spPr bwMode="auto">
              <a:xfrm>
                <a:off x="2640" y="3168"/>
                <a:ext cx="24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9" name="Text Box 8"/>
            <p:cNvSpPr txBox="1">
              <a:spLocks noChangeArrowheads="1"/>
            </p:cNvSpPr>
            <p:nvPr/>
          </p:nvSpPr>
          <p:spPr bwMode="auto">
            <a:xfrm>
              <a:off x="3429000" y="1763713"/>
              <a:ext cx="690880" cy="456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082675" algn="r"/>
                  <a:tab pos="1830388" algn="r"/>
                </a:tabLst>
                <a:defRPr>
                  <a:solidFill>
                    <a:schemeClr val="tx1"/>
                  </a:solidFill>
                  <a:latin typeface="Arial" charset="0"/>
                  <a:cs typeface="Arial" charset="0"/>
                </a:defRPr>
              </a:lvl1pPr>
              <a:lvl2pPr marL="742950" indent="-285750" eaLnBrk="0" hangingPunct="0">
                <a:tabLst>
                  <a:tab pos="1082675" algn="r"/>
                  <a:tab pos="1830388" algn="r"/>
                </a:tabLst>
                <a:defRPr>
                  <a:solidFill>
                    <a:schemeClr val="tx1"/>
                  </a:solidFill>
                  <a:latin typeface="Arial" charset="0"/>
                  <a:cs typeface="Arial" charset="0"/>
                </a:defRPr>
              </a:lvl2pPr>
              <a:lvl3pPr marL="1143000" indent="-228600" eaLnBrk="0" hangingPunct="0">
                <a:tabLst>
                  <a:tab pos="1082675" algn="r"/>
                  <a:tab pos="1830388" algn="r"/>
                </a:tabLst>
                <a:defRPr>
                  <a:solidFill>
                    <a:schemeClr val="tx1"/>
                  </a:solidFill>
                  <a:latin typeface="Arial" charset="0"/>
                  <a:cs typeface="Arial" charset="0"/>
                </a:defRPr>
              </a:lvl3pPr>
              <a:lvl4pPr marL="1600200" indent="-228600" eaLnBrk="0" hangingPunct="0">
                <a:tabLst>
                  <a:tab pos="1082675" algn="r"/>
                  <a:tab pos="1830388" algn="r"/>
                </a:tabLst>
                <a:defRPr>
                  <a:solidFill>
                    <a:schemeClr val="tx1"/>
                  </a:solidFill>
                  <a:latin typeface="Arial" charset="0"/>
                  <a:cs typeface="Arial" charset="0"/>
                </a:defRPr>
              </a:lvl4pPr>
              <a:lvl5pPr marL="2057400" indent="-228600" eaLnBrk="0" hangingPunct="0">
                <a:tabLst>
                  <a:tab pos="1082675" algn="r"/>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9pPr>
            </a:lstStyle>
            <a:p>
              <a:pPr eaLnBrk="1" hangingPunct="1">
                <a:spcBef>
                  <a:spcPct val="5000"/>
                </a:spcBef>
              </a:pPr>
              <a:r>
                <a:rPr kumimoji="1" lang="en-US" sz="2400" b="1" i="1">
                  <a:latin typeface="Tahoma" pitchFamily="34" charset="0"/>
                  <a:sym typeface="Symbol" pitchFamily="18" charset="2"/>
                </a:rPr>
                <a:t>ε</a:t>
              </a:r>
            </a:p>
          </p:txBody>
        </p:sp>
        <p:sp>
          <p:nvSpPr>
            <p:cNvPr id="20" name="Text Box 9"/>
            <p:cNvSpPr txBox="1">
              <a:spLocks noChangeArrowheads="1"/>
            </p:cNvSpPr>
            <p:nvPr/>
          </p:nvSpPr>
          <p:spPr bwMode="auto">
            <a:xfrm>
              <a:off x="7919720" y="5119957"/>
              <a:ext cx="690880" cy="456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
                </a:spcBef>
              </a:pPr>
              <a:r>
                <a:rPr lang="en-US" sz="2400" b="1" i="1">
                  <a:latin typeface="Tahoma" pitchFamily="34" charset="0"/>
                </a:rPr>
                <a:t>NX</a:t>
              </a:r>
              <a:endParaRPr lang="en-US" sz="2400"/>
            </a:p>
          </p:txBody>
        </p:sp>
      </p:grpSp>
      <p:sp>
        <p:nvSpPr>
          <p:cNvPr id="23" name="Text Box 11"/>
          <p:cNvSpPr txBox="1">
            <a:spLocks noChangeArrowheads="1"/>
          </p:cNvSpPr>
          <p:nvPr/>
        </p:nvSpPr>
        <p:spPr bwMode="auto">
          <a:xfrm>
            <a:off x="580164" y="1761497"/>
            <a:ext cx="2300195" cy="4131900"/>
          </a:xfrm>
          <a:prstGeom prst="rect">
            <a:avLst/>
          </a:prstGeom>
          <a:noFill/>
          <a:ln>
            <a:noFill/>
          </a:ln>
          <a:effectLs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105000"/>
              </a:lnSpc>
              <a:spcBef>
                <a:spcPct val="20000"/>
              </a:spcBef>
            </a:pPr>
            <a:r>
              <a:rPr kumimoji="1" lang="en-US" sz="2500" dirty="0">
                <a:solidFill>
                  <a:srgbClr val="000000"/>
                </a:solidFill>
              </a:rPr>
              <a:t>Determine the impact of an increase in investment demand on net exports, net capital outflow, </a:t>
            </a:r>
            <a:br>
              <a:rPr kumimoji="1" lang="en-US" sz="2500" dirty="0">
                <a:solidFill>
                  <a:srgbClr val="000000"/>
                </a:solidFill>
              </a:rPr>
            </a:br>
            <a:r>
              <a:rPr kumimoji="1" lang="en-US" sz="2500" dirty="0">
                <a:solidFill>
                  <a:srgbClr val="000000"/>
                </a:solidFill>
              </a:rPr>
              <a:t>and the real exchange </a:t>
            </a:r>
            <a:r>
              <a:rPr kumimoji="1" lang="en-US" sz="2500" dirty="0" smtClean="0">
                <a:solidFill>
                  <a:srgbClr val="000000"/>
                </a:solidFill>
              </a:rPr>
              <a:t>rate.</a:t>
            </a:r>
            <a:endParaRPr kumimoji="1" lang="en-US" sz="2500" dirty="0">
              <a:solidFill>
                <a:srgbClr val="000000"/>
              </a:solidFill>
            </a:endParaRPr>
          </a:p>
        </p:txBody>
      </p:sp>
    </p:spTree>
    <p:extLst>
      <p:ext uri="{BB962C8B-B14F-4D97-AF65-F5344CB8AC3E}">
        <p14:creationId xmlns:p14="http://schemas.microsoft.com/office/powerpoint/2010/main" val="970502263"/>
      </p:ext>
    </p:extLst>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C9D6E5"/>
        </a:solidFill>
        <a:effectLst/>
      </p:bgPr>
    </p:bg>
    <p:spTree>
      <p:nvGrpSpPr>
        <p:cNvPr id="1" name=""/>
        <p:cNvGrpSpPr/>
        <p:nvPr/>
      </p:nvGrpSpPr>
      <p:grpSpPr>
        <a:xfrm>
          <a:off x="0" y="0"/>
          <a:ext cx="0" cy="0"/>
          <a:chOff x="0" y="0"/>
          <a:chExt cx="0" cy="0"/>
        </a:xfrm>
      </p:grpSpPr>
      <p:sp>
        <p:nvSpPr>
          <p:cNvPr id="4" name="Rectangle 3"/>
          <p:cNvSpPr/>
          <p:nvPr/>
        </p:nvSpPr>
        <p:spPr>
          <a:xfrm>
            <a:off x="7" y="-13578"/>
            <a:ext cx="9143993" cy="1286012"/>
          </a:xfrm>
          <a:prstGeom prst="rect">
            <a:avLst/>
          </a:prstGeom>
          <a:solidFill>
            <a:srgbClr val="B3C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466725" y="200913"/>
            <a:ext cx="8245475" cy="939800"/>
          </a:xfrm>
        </p:spPr>
        <p:txBody>
          <a:bodyPr/>
          <a:lstStyle/>
          <a:p>
            <a:r>
              <a:rPr lang="en-US" sz="2600" dirty="0" smtClean="0">
                <a:solidFill>
                  <a:srgbClr val="203F15"/>
                </a:solidFill>
              </a:rPr>
              <a:t>ANSWERS</a:t>
            </a:r>
            <a:r>
              <a:rPr lang="en-US" dirty="0" smtClean="0">
                <a:solidFill>
                  <a:schemeClr val="bg1"/>
                </a:solidFill>
                <a:effectLst>
                  <a:outerShdw blurRad="38100" dist="38100" dir="2700000" algn="tl">
                    <a:srgbClr val="000000">
                      <a:alpha val="43137"/>
                    </a:srgbClr>
                  </a:outerShdw>
                </a:effectLst>
              </a:rPr>
              <a:t/>
            </a:r>
            <a:br>
              <a:rPr lang="en-US" dirty="0" smtClean="0">
                <a:solidFill>
                  <a:schemeClr val="bg1"/>
                </a:solidFill>
                <a:effectLst>
                  <a:outerShdw blurRad="38100" dist="38100" dir="2700000" algn="tl">
                    <a:srgbClr val="000000">
                      <a:alpha val="43137"/>
                    </a:srgbClr>
                  </a:outerShdw>
                </a:effectLst>
              </a:rPr>
            </a:br>
            <a:r>
              <a:rPr lang="en-US" sz="2800" dirty="0" smtClean="0">
                <a:solidFill>
                  <a:schemeClr val="bg1"/>
                </a:solidFill>
                <a:effectLst>
                  <a:outerShdw blurRad="38100" dist="38100" dir="2700000" algn="tl">
                    <a:srgbClr val="000000">
                      <a:alpha val="43137"/>
                    </a:srgbClr>
                  </a:outerShdw>
                </a:effectLst>
              </a:rPr>
              <a:t>3.  </a:t>
            </a:r>
            <a:r>
              <a:rPr lang="en-US" dirty="0" smtClean="0">
                <a:solidFill>
                  <a:schemeClr val="bg1"/>
                </a:solidFill>
                <a:effectLst>
                  <a:outerShdw blurRad="38100" dist="38100" dir="2700000" algn="tl">
                    <a:srgbClr val="000000">
                      <a:alpha val="43137"/>
                    </a:srgbClr>
                  </a:outerShdw>
                </a:effectLst>
              </a:rPr>
              <a:t>Increase in investment demand</a:t>
            </a:r>
            <a:endParaRPr lang="en-US" dirty="0">
              <a:solidFill>
                <a:schemeClr val="bg1"/>
              </a:solidFill>
              <a:effectLst>
                <a:outerShdw blurRad="38100" dist="38100" dir="2700000" algn="tl">
                  <a:srgbClr val="000000">
                    <a:alpha val="43137"/>
                  </a:srgbClr>
                </a:outerShdw>
              </a:effectLst>
            </a:endParaRPr>
          </a:p>
        </p:txBody>
      </p:sp>
      <p:sp>
        <p:nvSpPr>
          <p:cNvPr id="5" name="Rectangle 4"/>
          <p:cNvSpPr/>
          <p:nvPr/>
        </p:nvSpPr>
        <p:spPr>
          <a:xfrm>
            <a:off x="0" y="1246299"/>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006666"/>
                </a:solidFill>
                <a:cs typeface="Arial"/>
              </a:rPr>
              <a:pPr algn="r">
                <a:defRPr/>
              </a:pPr>
              <a:t>43</a:t>
            </a:fld>
            <a:endParaRPr lang="en-US" sz="1600" dirty="0">
              <a:solidFill>
                <a:srgbClr val="006666"/>
              </a:solidFill>
              <a:cs typeface="Arial"/>
            </a:endParaRPr>
          </a:p>
        </p:txBody>
      </p:sp>
      <p:sp>
        <p:nvSpPr>
          <p:cNvPr id="6" name="Rectangle 3"/>
          <p:cNvSpPr txBox="1">
            <a:spLocks noChangeArrowheads="1"/>
          </p:cNvSpPr>
          <p:nvPr/>
        </p:nvSpPr>
        <p:spPr bwMode="auto">
          <a:xfrm>
            <a:off x="563628" y="1560001"/>
            <a:ext cx="2526705" cy="3554412"/>
          </a:xfrm>
          <a:prstGeom prst="rect">
            <a:avLst/>
          </a:prstGeom>
          <a:solidFill>
            <a:srgbClr val="FFECD9"/>
          </a:solidFill>
          <a:ln>
            <a:noFill/>
          </a:ln>
          <a:effectLst>
            <a:outerShdw blurRad="50800" dist="38100" dir="2700000" algn="tl" rotWithShape="0">
              <a:prstClr val="black">
                <a:alpha val="40000"/>
              </a:prstClr>
            </a:outerShdw>
          </a:effectLs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105000"/>
              </a:lnSpc>
              <a:spcBef>
                <a:spcPct val="10000"/>
              </a:spcBef>
              <a:buClr>
                <a:srgbClr val="CC6600"/>
              </a:buClr>
              <a:buSzPct val="120000"/>
              <a:buFont typeface="Wingdings" pitchFamily="2" charset="2"/>
              <a:buNone/>
            </a:pPr>
            <a:r>
              <a:rPr lang="en-US" sz="2400" dirty="0">
                <a:solidFill>
                  <a:srgbClr val="000000"/>
                </a:solidFill>
              </a:rPr>
              <a:t>An increase in investment reduces net capital outflow and the supply </a:t>
            </a:r>
            <a:br>
              <a:rPr lang="en-US" sz="2400" dirty="0">
                <a:solidFill>
                  <a:srgbClr val="000000"/>
                </a:solidFill>
              </a:rPr>
            </a:br>
            <a:r>
              <a:rPr lang="en-US" sz="2400" dirty="0">
                <a:solidFill>
                  <a:srgbClr val="000000"/>
                </a:solidFill>
              </a:rPr>
              <a:t>of </a:t>
            </a:r>
            <a:r>
              <a:rPr lang="en-US" sz="2400" dirty="0" smtClean="0">
                <a:solidFill>
                  <a:srgbClr val="000000"/>
                </a:solidFill>
              </a:rPr>
              <a:t>domestic currency in </a:t>
            </a:r>
            <a:r>
              <a:rPr lang="en-US" sz="2400" dirty="0">
                <a:solidFill>
                  <a:srgbClr val="000000"/>
                </a:solidFill>
              </a:rPr>
              <a:t>the foreign exchange market… </a:t>
            </a:r>
          </a:p>
        </p:txBody>
      </p:sp>
      <p:grpSp>
        <p:nvGrpSpPr>
          <p:cNvPr id="7" name="Group 10"/>
          <p:cNvGrpSpPr>
            <a:grpSpLocks/>
          </p:cNvGrpSpPr>
          <p:nvPr/>
        </p:nvGrpSpPr>
        <p:grpSpPr bwMode="auto">
          <a:xfrm>
            <a:off x="4160870" y="2057400"/>
            <a:ext cx="4038600" cy="2836863"/>
            <a:chOff x="2511" y="1222"/>
            <a:chExt cx="2562" cy="1854"/>
          </a:xfrm>
        </p:grpSpPr>
        <p:sp>
          <p:nvSpPr>
            <p:cNvPr id="8" name="Line 11"/>
            <p:cNvSpPr>
              <a:spLocks noChangeShapeType="1"/>
            </p:cNvSpPr>
            <p:nvPr/>
          </p:nvSpPr>
          <p:spPr bwMode="auto">
            <a:xfrm>
              <a:off x="2511" y="1222"/>
              <a:ext cx="1968" cy="168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rIns="0"/>
            <a:lstStyle/>
            <a:p>
              <a:endParaRPr lang="en-US"/>
            </a:p>
          </p:txBody>
        </p:sp>
        <p:sp>
          <p:nvSpPr>
            <p:cNvPr id="10" name="Text Box 12"/>
            <p:cNvSpPr txBox="1">
              <a:spLocks noChangeArrowheads="1"/>
            </p:cNvSpPr>
            <p:nvPr/>
          </p:nvSpPr>
          <p:spPr bwMode="auto">
            <a:xfrm>
              <a:off x="4416" y="2767"/>
              <a:ext cx="657"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500" b="1" i="1">
                  <a:solidFill>
                    <a:srgbClr val="000000"/>
                  </a:solidFill>
                  <a:latin typeface="Tahoma" pitchFamily="34" charset="0"/>
                </a:rPr>
                <a:t>NX</a:t>
              </a:r>
              <a:r>
                <a:rPr lang="en-US" sz="2500">
                  <a:solidFill>
                    <a:srgbClr val="000000"/>
                  </a:solidFill>
                  <a:latin typeface="Tahoma" pitchFamily="34" charset="0"/>
                </a:rPr>
                <a:t>(</a:t>
              </a:r>
              <a:r>
                <a:rPr kumimoji="1" lang="en-US" sz="2500" b="1" i="1">
                  <a:solidFill>
                    <a:srgbClr val="000000"/>
                  </a:solidFill>
                  <a:latin typeface="Tahoma" pitchFamily="34" charset="0"/>
                  <a:sym typeface="Symbol" pitchFamily="18" charset="2"/>
                </a:rPr>
                <a:t>ε</a:t>
              </a:r>
              <a:r>
                <a:rPr lang="en-US" sz="1200" b="1" i="1">
                  <a:solidFill>
                    <a:srgbClr val="000000"/>
                  </a:solidFill>
                  <a:latin typeface="Tahoma" pitchFamily="34" charset="0"/>
                </a:rPr>
                <a:t> </a:t>
              </a:r>
              <a:r>
                <a:rPr lang="en-US" sz="2500">
                  <a:solidFill>
                    <a:srgbClr val="000000"/>
                  </a:solidFill>
                  <a:latin typeface="Tahoma" pitchFamily="34" charset="0"/>
                </a:rPr>
                <a:t>)</a:t>
              </a:r>
            </a:p>
          </p:txBody>
        </p:sp>
      </p:grpSp>
      <p:grpSp>
        <p:nvGrpSpPr>
          <p:cNvPr id="11" name="Group 14"/>
          <p:cNvGrpSpPr>
            <a:grpSpLocks/>
          </p:cNvGrpSpPr>
          <p:nvPr/>
        </p:nvGrpSpPr>
        <p:grpSpPr bwMode="auto">
          <a:xfrm>
            <a:off x="3246470" y="3756025"/>
            <a:ext cx="3216275" cy="427038"/>
            <a:chOff x="2112" y="2366"/>
            <a:chExt cx="2026" cy="269"/>
          </a:xfrm>
        </p:grpSpPr>
        <p:sp>
          <p:nvSpPr>
            <p:cNvPr id="12" name="Line 15"/>
            <p:cNvSpPr>
              <a:spLocks noChangeShapeType="1"/>
            </p:cNvSpPr>
            <p:nvPr/>
          </p:nvSpPr>
          <p:spPr bwMode="auto">
            <a:xfrm flipH="1" flipV="1">
              <a:off x="2376" y="2496"/>
              <a:ext cx="1762"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3" name="Text Box 16"/>
            <p:cNvSpPr txBox="1">
              <a:spLocks noChangeArrowheads="1"/>
            </p:cNvSpPr>
            <p:nvPr/>
          </p:nvSpPr>
          <p:spPr bwMode="auto">
            <a:xfrm>
              <a:off x="2112" y="2366"/>
              <a:ext cx="28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kumimoji="1" lang="en-US" sz="2500" b="1" i="1">
                  <a:solidFill>
                    <a:srgbClr val="000000"/>
                  </a:solidFill>
                  <a:latin typeface="Tahoma" pitchFamily="34" charset="0"/>
                  <a:sym typeface="Symbol" pitchFamily="18" charset="2"/>
                </a:rPr>
                <a:t>ε</a:t>
              </a:r>
              <a:r>
                <a:rPr kumimoji="1" lang="en-US" sz="800">
                  <a:solidFill>
                    <a:srgbClr val="000000"/>
                  </a:solidFill>
                  <a:latin typeface="Tahoma" pitchFamily="34" charset="0"/>
                  <a:sym typeface="Symbol" pitchFamily="18" charset="2"/>
                </a:rPr>
                <a:t> </a:t>
              </a:r>
              <a:r>
                <a:rPr lang="en-US" sz="2400" baseline="-25000">
                  <a:solidFill>
                    <a:srgbClr val="000000"/>
                  </a:solidFill>
                  <a:latin typeface="Tahoma" pitchFamily="34" charset="0"/>
                </a:rPr>
                <a:t>1</a:t>
              </a:r>
            </a:p>
          </p:txBody>
        </p:sp>
      </p:grpSp>
      <p:grpSp>
        <p:nvGrpSpPr>
          <p:cNvPr id="14" name="Group 17"/>
          <p:cNvGrpSpPr>
            <a:grpSpLocks/>
          </p:cNvGrpSpPr>
          <p:nvPr/>
        </p:nvGrpSpPr>
        <p:grpSpPr bwMode="auto">
          <a:xfrm>
            <a:off x="6037295" y="1924050"/>
            <a:ext cx="1019175" cy="3817938"/>
            <a:chOff x="3870" y="1212"/>
            <a:chExt cx="642" cy="2405"/>
          </a:xfrm>
        </p:grpSpPr>
        <p:sp>
          <p:nvSpPr>
            <p:cNvPr id="15" name="Line 18"/>
            <p:cNvSpPr>
              <a:spLocks noChangeShapeType="1"/>
            </p:cNvSpPr>
            <p:nvPr/>
          </p:nvSpPr>
          <p:spPr bwMode="auto">
            <a:xfrm flipV="1">
              <a:off x="4143" y="1447"/>
              <a:ext cx="0" cy="1877"/>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rIns="0"/>
            <a:lstStyle/>
            <a:p>
              <a:endParaRPr lang="en-US"/>
            </a:p>
          </p:txBody>
        </p:sp>
        <p:graphicFrame>
          <p:nvGraphicFramePr>
            <p:cNvPr id="16" name="Object 3"/>
            <p:cNvGraphicFramePr>
              <a:graphicFrameLocks noChangeAspect="1"/>
            </p:cNvGraphicFramePr>
            <p:nvPr/>
          </p:nvGraphicFramePr>
          <p:xfrm>
            <a:off x="3870" y="1212"/>
            <a:ext cx="642" cy="276"/>
          </p:xfrm>
          <a:graphic>
            <a:graphicData uri="http://schemas.openxmlformats.org/presentationml/2006/ole">
              <mc:AlternateContent xmlns:mc="http://schemas.openxmlformats.org/markup-compatibility/2006">
                <mc:Choice xmlns:v="urn:schemas-microsoft-com:vml" Requires="v">
                  <p:oleObj spid="_x0000_s29816" name="Equation" r:id="rId4" imgW="495085" imgH="228501" progId="Equation.DSMT4">
                    <p:embed/>
                  </p:oleObj>
                </mc:Choice>
                <mc:Fallback>
                  <p:oleObj name="Equation" r:id="rId4" imgW="495085" imgH="228501"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0" y="1212"/>
                          <a:ext cx="642" cy="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 name="Text Box 20"/>
            <p:cNvSpPr txBox="1">
              <a:spLocks noChangeArrowheads="1"/>
            </p:cNvSpPr>
            <p:nvPr/>
          </p:nvSpPr>
          <p:spPr bwMode="auto">
            <a:xfrm>
              <a:off x="3891" y="3348"/>
              <a:ext cx="52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kumimoji="1" lang="en-US" sz="2500" b="1" i="1">
                  <a:solidFill>
                    <a:srgbClr val="000000"/>
                  </a:solidFill>
                  <a:latin typeface="Tahoma" pitchFamily="34" charset="0"/>
                  <a:sym typeface="Symbol" pitchFamily="18" charset="2"/>
                </a:rPr>
                <a:t>NX</a:t>
              </a:r>
              <a:r>
                <a:rPr kumimoji="1" lang="en-US" sz="800">
                  <a:solidFill>
                    <a:srgbClr val="000000"/>
                  </a:solidFill>
                  <a:latin typeface="Tahoma" pitchFamily="34" charset="0"/>
                  <a:sym typeface="Symbol" pitchFamily="18" charset="2"/>
                </a:rPr>
                <a:t> </a:t>
              </a:r>
              <a:r>
                <a:rPr lang="en-US" sz="2400" baseline="-25000">
                  <a:solidFill>
                    <a:srgbClr val="000000"/>
                  </a:solidFill>
                  <a:latin typeface="Tahoma" pitchFamily="34" charset="0"/>
                </a:rPr>
                <a:t>1</a:t>
              </a:r>
            </a:p>
          </p:txBody>
        </p:sp>
      </p:grpSp>
      <p:grpSp>
        <p:nvGrpSpPr>
          <p:cNvPr id="18" name="Group 21"/>
          <p:cNvGrpSpPr>
            <a:grpSpLocks/>
          </p:cNvGrpSpPr>
          <p:nvPr/>
        </p:nvGrpSpPr>
        <p:grpSpPr bwMode="auto">
          <a:xfrm>
            <a:off x="3246470" y="1390650"/>
            <a:ext cx="3124200" cy="4356100"/>
            <a:chOff x="2112" y="876"/>
            <a:chExt cx="1968" cy="2744"/>
          </a:xfrm>
        </p:grpSpPr>
        <p:grpSp>
          <p:nvGrpSpPr>
            <p:cNvPr id="19" name="Group 22"/>
            <p:cNvGrpSpPr>
              <a:grpSpLocks/>
            </p:cNvGrpSpPr>
            <p:nvPr/>
          </p:nvGrpSpPr>
          <p:grpSpPr bwMode="auto">
            <a:xfrm>
              <a:off x="3072" y="876"/>
              <a:ext cx="658" cy="2744"/>
              <a:chOff x="3072" y="876"/>
              <a:chExt cx="658" cy="2744"/>
            </a:xfrm>
          </p:grpSpPr>
          <p:graphicFrame>
            <p:nvGraphicFramePr>
              <p:cNvPr id="26" name="Object 2"/>
              <p:cNvGraphicFramePr>
                <a:graphicFrameLocks noChangeAspect="1"/>
              </p:cNvGraphicFramePr>
              <p:nvPr/>
            </p:nvGraphicFramePr>
            <p:xfrm>
              <a:off x="3072" y="876"/>
              <a:ext cx="658" cy="276"/>
            </p:xfrm>
            <a:graphic>
              <a:graphicData uri="http://schemas.openxmlformats.org/presentationml/2006/ole">
                <mc:AlternateContent xmlns:mc="http://schemas.openxmlformats.org/markup-compatibility/2006">
                  <mc:Choice xmlns:v="urn:schemas-microsoft-com:vml" Requires="v">
                    <p:oleObj spid="_x0000_s29817" name="Equation" r:id="rId6" imgW="508000" imgH="228600" progId="Equation.DSMT4">
                      <p:embed/>
                    </p:oleObj>
                  </mc:Choice>
                  <mc:Fallback>
                    <p:oleObj name="Equation" r:id="rId6" imgW="50800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72" y="876"/>
                            <a:ext cx="658" cy="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 name="Text Box 24"/>
              <p:cNvSpPr txBox="1">
                <a:spLocks noChangeArrowheads="1"/>
              </p:cNvSpPr>
              <p:nvPr/>
            </p:nvSpPr>
            <p:spPr bwMode="auto">
              <a:xfrm>
                <a:off x="3120" y="3351"/>
                <a:ext cx="52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kumimoji="1" lang="en-US" sz="2500" b="1" i="1">
                    <a:solidFill>
                      <a:srgbClr val="000000"/>
                    </a:solidFill>
                    <a:latin typeface="Tahoma" pitchFamily="34" charset="0"/>
                    <a:sym typeface="Symbol" pitchFamily="18" charset="2"/>
                  </a:rPr>
                  <a:t>NX</a:t>
                </a:r>
                <a:r>
                  <a:rPr kumimoji="1" lang="en-US" sz="800">
                    <a:solidFill>
                      <a:srgbClr val="000000"/>
                    </a:solidFill>
                    <a:latin typeface="Tahoma" pitchFamily="34" charset="0"/>
                    <a:sym typeface="Symbol" pitchFamily="18" charset="2"/>
                  </a:rPr>
                  <a:t> </a:t>
                </a:r>
                <a:r>
                  <a:rPr lang="en-US" sz="2400" baseline="-25000">
                    <a:solidFill>
                      <a:srgbClr val="000000"/>
                    </a:solidFill>
                    <a:latin typeface="Tahoma" pitchFamily="34" charset="0"/>
                  </a:rPr>
                  <a:t>2</a:t>
                </a:r>
              </a:p>
            </p:txBody>
          </p:sp>
          <p:sp>
            <p:nvSpPr>
              <p:cNvPr id="28" name="Line 25"/>
              <p:cNvSpPr>
                <a:spLocks noChangeShapeType="1"/>
              </p:cNvSpPr>
              <p:nvPr/>
            </p:nvSpPr>
            <p:spPr bwMode="auto">
              <a:xfrm flipV="1">
                <a:off x="3388" y="1112"/>
                <a:ext cx="1" cy="2215"/>
              </a:xfrm>
              <a:prstGeom prst="line">
                <a:avLst/>
              </a:prstGeom>
              <a:noFill/>
              <a:ln w="28575">
                <a:solidFill>
                  <a:srgbClr val="00CC00"/>
                </a:solidFill>
                <a:round/>
                <a:headEnd/>
                <a:tailEnd/>
              </a:ln>
              <a:extLst>
                <a:ext uri="{909E8E84-426E-40DD-AFC4-6F175D3DCCD1}">
                  <a14:hiddenFill xmlns:a14="http://schemas.microsoft.com/office/drawing/2010/main">
                    <a:noFill/>
                  </a14:hiddenFill>
                </a:ext>
              </a:extLst>
            </p:spPr>
            <p:txBody>
              <a:bodyPr rIns="0"/>
              <a:lstStyle/>
              <a:p>
                <a:endParaRPr lang="en-US"/>
              </a:p>
            </p:txBody>
          </p:sp>
        </p:grpSp>
        <p:grpSp>
          <p:nvGrpSpPr>
            <p:cNvPr id="20" name="Group 26"/>
            <p:cNvGrpSpPr>
              <a:grpSpLocks/>
            </p:cNvGrpSpPr>
            <p:nvPr/>
          </p:nvGrpSpPr>
          <p:grpSpPr bwMode="auto">
            <a:xfrm>
              <a:off x="2112" y="1728"/>
              <a:ext cx="1262" cy="269"/>
              <a:chOff x="2112" y="1728"/>
              <a:chExt cx="1262" cy="269"/>
            </a:xfrm>
          </p:grpSpPr>
          <p:sp>
            <p:nvSpPr>
              <p:cNvPr id="24" name="Line 27"/>
              <p:cNvSpPr>
                <a:spLocks noChangeShapeType="1"/>
              </p:cNvSpPr>
              <p:nvPr/>
            </p:nvSpPr>
            <p:spPr bwMode="auto">
              <a:xfrm flipH="1" flipV="1">
                <a:off x="2376" y="1871"/>
                <a:ext cx="998" cy="0"/>
              </a:xfrm>
              <a:prstGeom prst="line">
                <a:avLst/>
              </a:prstGeom>
              <a:noFill/>
              <a:ln w="9525">
                <a:solidFill>
                  <a:srgbClr val="00CC00"/>
                </a:solidFill>
                <a:prstDash val="dash"/>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25" name="Text Box 28"/>
              <p:cNvSpPr txBox="1">
                <a:spLocks noChangeArrowheads="1"/>
              </p:cNvSpPr>
              <p:nvPr/>
            </p:nvSpPr>
            <p:spPr bwMode="auto">
              <a:xfrm>
                <a:off x="2112" y="1728"/>
                <a:ext cx="28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kumimoji="1" lang="en-US" sz="2500" b="1" i="1">
                    <a:solidFill>
                      <a:srgbClr val="000000"/>
                    </a:solidFill>
                    <a:latin typeface="Tahoma" pitchFamily="34" charset="0"/>
                    <a:sym typeface="Symbol" pitchFamily="18" charset="2"/>
                  </a:rPr>
                  <a:t>ε</a:t>
                </a:r>
                <a:r>
                  <a:rPr kumimoji="1" lang="en-US" sz="800">
                    <a:solidFill>
                      <a:srgbClr val="000000"/>
                    </a:solidFill>
                    <a:latin typeface="Tahoma" pitchFamily="34" charset="0"/>
                    <a:sym typeface="Symbol" pitchFamily="18" charset="2"/>
                  </a:rPr>
                  <a:t> </a:t>
                </a:r>
                <a:r>
                  <a:rPr lang="en-US" sz="2400" baseline="-25000">
                    <a:solidFill>
                      <a:srgbClr val="000000"/>
                    </a:solidFill>
                    <a:latin typeface="Tahoma" pitchFamily="34" charset="0"/>
                  </a:rPr>
                  <a:t>2</a:t>
                </a:r>
              </a:p>
            </p:txBody>
          </p:sp>
        </p:grpSp>
        <p:sp>
          <p:nvSpPr>
            <p:cNvPr id="21" name="Line 29"/>
            <p:cNvSpPr>
              <a:spLocks noChangeShapeType="1"/>
            </p:cNvSpPr>
            <p:nvPr/>
          </p:nvSpPr>
          <p:spPr bwMode="auto">
            <a:xfrm flipH="1">
              <a:off x="3456" y="1632"/>
              <a:ext cx="624" cy="1"/>
            </a:xfrm>
            <a:prstGeom prst="line">
              <a:avLst/>
            </a:prstGeom>
            <a:noFill/>
            <a:ln w="38100">
              <a:solidFill>
                <a:srgbClr val="0066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22" name="Line 30"/>
            <p:cNvSpPr>
              <a:spLocks noChangeShapeType="1"/>
            </p:cNvSpPr>
            <p:nvPr/>
          </p:nvSpPr>
          <p:spPr bwMode="auto">
            <a:xfrm flipV="1">
              <a:off x="2248" y="1991"/>
              <a:ext cx="3" cy="419"/>
            </a:xfrm>
            <a:prstGeom prst="line">
              <a:avLst/>
            </a:prstGeom>
            <a:noFill/>
            <a:ln w="38100">
              <a:solidFill>
                <a:srgbClr val="00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 name="Line 31"/>
            <p:cNvSpPr>
              <a:spLocks noChangeShapeType="1"/>
            </p:cNvSpPr>
            <p:nvPr/>
          </p:nvSpPr>
          <p:spPr bwMode="auto">
            <a:xfrm flipH="1" flipV="1">
              <a:off x="3576" y="3464"/>
              <a:ext cx="379" cy="0"/>
            </a:xfrm>
            <a:prstGeom prst="line">
              <a:avLst/>
            </a:prstGeom>
            <a:noFill/>
            <a:ln w="38100">
              <a:solidFill>
                <a:srgbClr val="00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29" name="Group 51"/>
          <p:cNvGrpSpPr>
            <a:grpSpLocks/>
          </p:cNvGrpSpPr>
          <p:nvPr/>
        </p:nvGrpSpPr>
        <p:grpSpPr bwMode="auto">
          <a:xfrm>
            <a:off x="3322670" y="1763713"/>
            <a:ext cx="5181600" cy="3813175"/>
            <a:chOff x="3429000" y="1763713"/>
            <a:chExt cx="5181600" cy="3813175"/>
          </a:xfrm>
        </p:grpSpPr>
        <p:grpSp>
          <p:nvGrpSpPr>
            <p:cNvPr id="30" name="Group 5"/>
            <p:cNvGrpSpPr>
              <a:grpSpLocks/>
            </p:cNvGrpSpPr>
            <p:nvPr/>
          </p:nvGrpSpPr>
          <p:grpSpPr bwMode="auto">
            <a:xfrm>
              <a:off x="3774440" y="2153974"/>
              <a:ext cx="4260427" cy="3122088"/>
              <a:chOff x="2640" y="1056"/>
              <a:chExt cx="2496" cy="2112"/>
            </a:xfrm>
          </p:grpSpPr>
          <p:sp>
            <p:nvSpPr>
              <p:cNvPr id="33" name="Line 6"/>
              <p:cNvSpPr>
                <a:spLocks noChangeShapeType="1"/>
              </p:cNvSpPr>
              <p:nvPr/>
            </p:nvSpPr>
            <p:spPr bwMode="auto">
              <a:xfrm>
                <a:off x="2640" y="1056"/>
                <a:ext cx="0" cy="21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7"/>
              <p:cNvSpPr>
                <a:spLocks noChangeShapeType="1"/>
              </p:cNvSpPr>
              <p:nvPr/>
            </p:nvSpPr>
            <p:spPr bwMode="auto">
              <a:xfrm>
                <a:off x="2640" y="3168"/>
                <a:ext cx="24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1" name="Text Box 8"/>
            <p:cNvSpPr txBox="1">
              <a:spLocks noChangeArrowheads="1"/>
            </p:cNvSpPr>
            <p:nvPr/>
          </p:nvSpPr>
          <p:spPr bwMode="auto">
            <a:xfrm>
              <a:off x="3429000" y="1763713"/>
              <a:ext cx="690880" cy="456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082675" algn="r"/>
                  <a:tab pos="1830388" algn="r"/>
                </a:tabLst>
                <a:defRPr>
                  <a:solidFill>
                    <a:schemeClr val="tx1"/>
                  </a:solidFill>
                  <a:latin typeface="Arial" charset="0"/>
                  <a:cs typeface="Arial" charset="0"/>
                </a:defRPr>
              </a:lvl1pPr>
              <a:lvl2pPr marL="742950" indent="-285750" eaLnBrk="0" hangingPunct="0">
                <a:tabLst>
                  <a:tab pos="1082675" algn="r"/>
                  <a:tab pos="1830388" algn="r"/>
                </a:tabLst>
                <a:defRPr>
                  <a:solidFill>
                    <a:schemeClr val="tx1"/>
                  </a:solidFill>
                  <a:latin typeface="Arial" charset="0"/>
                  <a:cs typeface="Arial" charset="0"/>
                </a:defRPr>
              </a:lvl2pPr>
              <a:lvl3pPr marL="1143000" indent="-228600" eaLnBrk="0" hangingPunct="0">
                <a:tabLst>
                  <a:tab pos="1082675" algn="r"/>
                  <a:tab pos="1830388" algn="r"/>
                </a:tabLst>
                <a:defRPr>
                  <a:solidFill>
                    <a:schemeClr val="tx1"/>
                  </a:solidFill>
                  <a:latin typeface="Arial" charset="0"/>
                  <a:cs typeface="Arial" charset="0"/>
                </a:defRPr>
              </a:lvl3pPr>
              <a:lvl4pPr marL="1600200" indent="-228600" eaLnBrk="0" hangingPunct="0">
                <a:tabLst>
                  <a:tab pos="1082675" algn="r"/>
                  <a:tab pos="1830388" algn="r"/>
                </a:tabLst>
                <a:defRPr>
                  <a:solidFill>
                    <a:schemeClr val="tx1"/>
                  </a:solidFill>
                  <a:latin typeface="Arial" charset="0"/>
                  <a:cs typeface="Arial" charset="0"/>
                </a:defRPr>
              </a:lvl4pPr>
              <a:lvl5pPr marL="2057400" indent="-228600" eaLnBrk="0" hangingPunct="0">
                <a:tabLst>
                  <a:tab pos="1082675" algn="r"/>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9pPr>
            </a:lstStyle>
            <a:p>
              <a:pPr eaLnBrk="1" hangingPunct="1">
                <a:spcBef>
                  <a:spcPct val="5000"/>
                </a:spcBef>
              </a:pPr>
              <a:r>
                <a:rPr kumimoji="1" lang="en-US" sz="2400" b="1" i="1">
                  <a:solidFill>
                    <a:srgbClr val="000000"/>
                  </a:solidFill>
                  <a:latin typeface="Tahoma" pitchFamily="34" charset="0"/>
                  <a:sym typeface="Symbol" pitchFamily="18" charset="2"/>
                </a:rPr>
                <a:t>ε</a:t>
              </a:r>
            </a:p>
          </p:txBody>
        </p:sp>
        <p:sp>
          <p:nvSpPr>
            <p:cNvPr id="32" name="Text Box 9"/>
            <p:cNvSpPr txBox="1">
              <a:spLocks noChangeArrowheads="1"/>
            </p:cNvSpPr>
            <p:nvPr/>
          </p:nvSpPr>
          <p:spPr bwMode="auto">
            <a:xfrm>
              <a:off x="7919720" y="5119957"/>
              <a:ext cx="690880" cy="456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
                </a:spcBef>
              </a:pPr>
              <a:r>
                <a:rPr lang="en-US" sz="2400" b="1" i="1">
                  <a:solidFill>
                    <a:srgbClr val="000000"/>
                  </a:solidFill>
                  <a:latin typeface="Tahoma" pitchFamily="34" charset="0"/>
                </a:rPr>
                <a:t>NX</a:t>
              </a:r>
              <a:endParaRPr lang="en-US" sz="2400">
                <a:solidFill>
                  <a:srgbClr val="000000"/>
                </a:solidFill>
              </a:endParaRPr>
            </a:p>
          </p:txBody>
        </p:sp>
      </p:grpSp>
      <p:sp>
        <p:nvSpPr>
          <p:cNvPr id="35" name="Rectangle 13"/>
          <p:cNvSpPr>
            <a:spLocks noChangeArrowheads="1"/>
          </p:cNvSpPr>
          <p:nvPr/>
        </p:nvSpPr>
        <p:spPr bwMode="auto">
          <a:xfrm>
            <a:off x="577501" y="5304913"/>
            <a:ext cx="2808967" cy="1287463"/>
          </a:xfrm>
          <a:prstGeom prst="rect">
            <a:avLst/>
          </a:prstGeom>
          <a:solidFill>
            <a:srgbClr val="FFECD9"/>
          </a:solidFill>
          <a:ln>
            <a:noFill/>
          </a:ln>
          <a:effectLst>
            <a:outerShdw blurRad="50800" dist="38100" dir="2700000" algn="tl" rotWithShape="0">
              <a:prstClr val="black">
                <a:alpha val="40000"/>
              </a:prstClr>
            </a:outerShdw>
          </a:effectLst>
          <a:extLst/>
        </p:spPr>
        <p:txBody>
          <a:bodyPr/>
          <a:lstStyle/>
          <a:p>
            <a:pPr>
              <a:lnSpc>
                <a:spcPct val="105000"/>
              </a:lnSpc>
              <a:spcBef>
                <a:spcPct val="45000"/>
              </a:spcBef>
              <a:buClr>
                <a:srgbClr val="008080"/>
              </a:buClr>
              <a:buSzPct val="120000"/>
              <a:buFont typeface="Wingdings" pitchFamily="2" charset="2"/>
              <a:buNone/>
            </a:pPr>
            <a:r>
              <a:rPr kumimoji="1" lang="en-US" sz="2400" dirty="0">
                <a:solidFill>
                  <a:srgbClr val="000000"/>
                </a:solidFill>
                <a:latin typeface="Tahoma" pitchFamily="34" charset="0"/>
                <a:sym typeface="Symbol" pitchFamily="18" charset="2"/>
              </a:rPr>
              <a:t>…</a:t>
            </a:r>
            <a:r>
              <a:rPr kumimoji="1" lang="en-US" sz="2400" dirty="0">
                <a:solidFill>
                  <a:srgbClr val="000000"/>
                </a:solidFill>
                <a:sym typeface="Symbol" pitchFamily="18" charset="2"/>
              </a:rPr>
              <a:t>causing the real exchange rate to rise and </a:t>
            </a:r>
            <a:r>
              <a:rPr kumimoji="1" lang="en-US" sz="2400" b="1" i="1" dirty="0">
                <a:solidFill>
                  <a:srgbClr val="000000"/>
                </a:solidFill>
                <a:sym typeface="Symbol" pitchFamily="18" charset="2"/>
              </a:rPr>
              <a:t>NX</a:t>
            </a:r>
            <a:r>
              <a:rPr kumimoji="1" lang="en-US" sz="2400" dirty="0">
                <a:solidFill>
                  <a:srgbClr val="000000"/>
                </a:solidFill>
                <a:sym typeface="Symbol" pitchFamily="18" charset="2"/>
              </a:rPr>
              <a:t>  to fall.</a:t>
            </a:r>
          </a:p>
        </p:txBody>
      </p:sp>
    </p:spTree>
    <p:extLst>
      <p:ext uri="{BB962C8B-B14F-4D97-AF65-F5344CB8AC3E}">
        <p14:creationId xmlns:p14="http://schemas.microsoft.com/office/powerpoint/2010/main" val="312966850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35" grpId="0" animBg="1"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a:lnSpc>
                <a:spcPct val="90000"/>
              </a:lnSpc>
            </a:pPr>
            <a:r>
              <a:rPr lang="en-US" sz="2800" smtClean="0"/>
              <a:t>4.</a:t>
            </a:r>
            <a:r>
              <a:rPr lang="en-US" sz="2800" b="0" smtClean="0"/>
              <a:t>  </a:t>
            </a:r>
            <a:r>
              <a:rPr lang="en-US" sz="3100" smtClean="0"/>
              <a:t>Trade policy to restrict imports</a:t>
            </a:r>
          </a:p>
        </p:txBody>
      </p:sp>
      <p:grpSp>
        <p:nvGrpSpPr>
          <p:cNvPr id="81923" name="Group 3"/>
          <p:cNvGrpSpPr>
            <a:grpSpLocks/>
          </p:cNvGrpSpPr>
          <p:nvPr/>
        </p:nvGrpSpPr>
        <p:grpSpPr bwMode="auto">
          <a:xfrm>
            <a:off x="3352800" y="1744663"/>
            <a:ext cx="5257800" cy="4000500"/>
            <a:chOff x="2112" y="1099"/>
            <a:chExt cx="3312" cy="2520"/>
          </a:xfrm>
        </p:grpSpPr>
        <p:grpSp>
          <p:nvGrpSpPr>
            <p:cNvPr id="81934" name="Group 4"/>
            <p:cNvGrpSpPr>
              <a:grpSpLocks/>
            </p:cNvGrpSpPr>
            <p:nvPr/>
          </p:nvGrpSpPr>
          <p:grpSpPr bwMode="auto">
            <a:xfrm>
              <a:off x="2160" y="1111"/>
              <a:ext cx="3264" cy="2402"/>
              <a:chOff x="3168" y="1104"/>
              <a:chExt cx="2160" cy="2345"/>
            </a:xfrm>
          </p:grpSpPr>
          <p:grpSp>
            <p:nvGrpSpPr>
              <p:cNvPr id="81945" name="Group 5"/>
              <p:cNvGrpSpPr>
                <a:grpSpLocks/>
              </p:cNvGrpSpPr>
              <p:nvPr/>
            </p:nvGrpSpPr>
            <p:grpSpPr bwMode="auto">
              <a:xfrm>
                <a:off x="3312" y="1344"/>
                <a:ext cx="1776" cy="1920"/>
                <a:chOff x="2640" y="1056"/>
                <a:chExt cx="2496" cy="2112"/>
              </a:xfrm>
            </p:grpSpPr>
            <p:sp>
              <p:nvSpPr>
                <p:cNvPr id="81948" name="Line 6"/>
                <p:cNvSpPr>
                  <a:spLocks noChangeShapeType="1"/>
                </p:cNvSpPr>
                <p:nvPr/>
              </p:nvSpPr>
              <p:spPr bwMode="auto">
                <a:xfrm>
                  <a:off x="2640" y="1056"/>
                  <a:ext cx="0" cy="21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49" name="Line 7"/>
                <p:cNvSpPr>
                  <a:spLocks noChangeShapeType="1"/>
                </p:cNvSpPr>
                <p:nvPr/>
              </p:nvSpPr>
              <p:spPr bwMode="auto">
                <a:xfrm>
                  <a:off x="2640" y="3168"/>
                  <a:ext cx="24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1946" name="Text Box 8"/>
              <p:cNvSpPr txBox="1">
                <a:spLocks noChangeArrowheads="1"/>
              </p:cNvSpPr>
              <p:nvPr/>
            </p:nvSpPr>
            <p:spPr bwMode="auto">
              <a:xfrm>
                <a:off x="3168" y="1104"/>
                <a:ext cx="288"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082675" algn="r"/>
                    <a:tab pos="1830388" algn="r"/>
                  </a:tabLst>
                  <a:defRPr>
                    <a:solidFill>
                      <a:schemeClr val="tx1"/>
                    </a:solidFill>
                    <a:latin typeface="Arial" charset="0"/>
                    <a:cs typeface="Arial" charset="0"/>
                  </a:defRPr>
                </a:lvl1pPr>
                <a:lvl2pPr marL="742950" indent="-285750" eaLnBrk="0" hangingPunct="0">
                  <a:tabLst>
                    <a:tab pos="1082675" algn="r"/>
                    <a:tab pos="1830388" algn="r"/>
                  </a:tabLst>
                  <a:defRPr>
                    <a:solidFill>
                      <a:schemeClr val="tx1"/>
                    </a:solidFill>
                    <a:latin typeface="Arial" charset="0"/>
                    <a:cs typeface="Arial" charset="0"/>
                  </a:defRPr>
                </a:lvl2pPr>
                <a:lvl3pPr marL="1143000" indent="-228600" eaLnBrk="0" hangingPunct="0">
                  <a:tabLst>
                    <a:tab pos="1082675" algn="r"/>
                    <a:tab pos="1830388" algn="r"/>
                  </a:tabLst>
                  <a:defRPr>
                    <a:solidFill>
                      <a:schemeClr val="tx1"/>
                    </a:solidFill>
                    <a:latin typeface="Arial" charset="0"/>
                    <a:cs typeface="Arial" charset="0"/>
                  </a:defRPr>
                </a:lvl3pPr>
                <a:lvl4pPr marL="1600200" indent="-228600" eaLnBrk="0" hangingPunct="0">
                  <a:tabLst>
                    <a:tab pos="1082675" algn="r"/>
                    <a:tab pos="1830388" algn="r"/>
                  </a:tabLst>
                  <a:defRPr>
                    <a:solidFill>
                      <a:schemeClr val="tx1"/>
                    </a:solidFill>
                    <a:latin typeface="Arial" charset="0"/>
                    <a:cs typeface="Arial" charset="0"/>
                  </a:defRPr>
                </a:lvl4pPr>
                <a:lvl5pPr marL="2057400" indent="-228600" eaLnBrk="0" hangingPunct="0">
                  <a:tabLst>
                    <a:tab pos="1082675" algn="r"/>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9pPr>
              </a:lstStyle>
              <a:p>
                <a:pPr eaLnBrk="1" hangingPunct="1">
                  <a:spcBef>
                    <a:spcPct val="5000"/>
                  </a:spcBef>
                </a:pPr>
                <a:r>
                  <a:rPr kumimoji="1" lang="en-US" sz="2400" b="1" i="1">
                    <a:latin typeface="Tahoma" pitchFamily="34" charset="0"/>
                    <a:sym typeface="Symbol" pitchFamily="18" charset="2"/>
                  </a:rPr>
                  <a:t>ε</a:t>
                </a:r>
              </a:p>
            </p:txBody>
          </p:sp>
          <p:sp>
            <p:nvSpPr>
              <p:cNvPr id="81947" name="Text Box 9"/>
              <p:cNvSpPr txBox="1">
                <a:spLocks noChangeArrowheads="1"/>
              </p:cNvSpPr>
              <p:nvPr/>
            </p:nvSpPr>
            <p:spPr bwMode="auto">
              <a:xfrm>
                <a:off x="5040" y="3168"/>
                <a:ext cx="288"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
                  </a:spcBef>
                </a:pPr>
                <a:r>
                  <a:rPr lang="en-US" sz="2400" b="1" i="1">
                    <a:latin typeface="Tahoma" pitchFamily="34" charset="0"/>
                  </a:rPr>
                  <a:t>NX</a:t>
                </a:r>
                <a:endParaRPr lang="en-US" sz="2400"/>
              </a:p>
            </p:txBody>
          </p:sp>
        </p:grpSp>
        <p:grpSp>
          <p:nvGrpSpPr>
            <p:cNvPr id="81935" name="Group 10"/>
            <p:cNvGrpSpPr>
              <a:grpSpLocks/>
            </p:cNvGrpSpPr>
            <p:nvPr/>
          </p:nvGrpSpPr>
          <p:grpSpPr bwMode="auto">
            <a:xfrm>
              <a:off x="2578" y="1518"/>
              <a:ext cx="2606" cy="1613"/>
              <a:chOff x="2578" y="1518"/>
              <a:chExt cx="2606" cy="1613"/>
            </a:xfrm>
          </p:grpSpPr>
          <p:sp>
            <p:nvSpPr>
              <p:cNvPr id="81943" name="Line 11"/>
              <p:cNvSpPr>
                <a:spLocks noChangeShapeType="1"/>
              </p:cNvSpPr>
              <p:nvPr/>
            </p:nvSpPr>
            <p:spPr bwMode="auto">
              <a:xfrm>
                <a:off x="2578" y="1518"/>
                <a:ext cx="1872" cy="1445"/>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rIns="0"/>
              <a:lstStyle/>
              <a:p>
                <a:endParaRPr lang="en-US"/>
              </a:p>
            </p:txBody>
          </p:sp>
          <p:sp>
            <p:nvSpPr>
              <p:cNvPr id="81944" name="Text Box 12"/>
              <p:cNvSpPr txBox="1">
                <a:spLocks noChangeArrowheads="1"/>
              </p:cNvSpPr>
              <p:nvPr/>
            </p:nvSpPr>
            <p:spPr bwMode="auto">
              <a:xfrm>
                <a:off x="4388" y="2833"/>
                <a:ext cx="796"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500" b="1" i="1">
                    <a:latin typeface="Tahoma" pitchFamily="34" charset="0"/>
                  </a:rPr>
                  <a:t>NX</a:t>
                </a:r>
                <a:r>
                  <a:rPr lang="en-US" sz="1200" b="1" i="1">
                    <a:latin typeface="Tahoma" pitchFamily="34" charset="0"/>
                  </a:rPr>
                  <a:t> </a:t>
                </a:r>
                <a:r>
                  <a:rPr lang="en-US" sz="2500">
                    <a:latin typeface="Tahoma" pitchFamily="34" charset="0"/>
                  </a:rPr>
                  <a:t>(</a:t>
                </a:r>
                <a:r>
                  <a:rPr kumimoji="1" lang="en-US" sz="2500" b="1" i="1">
                    <a:latin typeface="Tahoma" pitchFamily="34" charset="0"/>
                    <a:sym typeface="Symbol" pitchFamily="18" charset="2"/>
                  </a:rPr>
                  <a:t>ε</a:t>
                </a:r>
                <a:r>
                  <a:rPr lang="en-US" sz="1200" b="1" i="1">
                    <a:latin typeface="Tahoma" pitchFamily="34" charset="0"/>
                  </a:rPr>
                  <a:t> </a:t>
                </a:r>
                <a:r>
                  <a:rPr lang="en-US" sz="2500">
                    <a:latin typeface="Tahoma" pitchFamily="34" charset="0"/>
                  </a:rPr>
                  <a:t>)</a:t>
                </a:r>
                <a:r>
                  <a:rPr lang="en-US" sz="2500" baseline="-25000">
                    <a:latin typeface="Tahoma" pitchFamily="34" charset="0"/>
                  </a:rPr>
                  <a:t>1</a:t>
                </a:r>
              </a:p>
            </p:txBody>
          </p:sp>
        </p:grpSp>
        <p:grpSp>
          <p:nvGrpSpPr>
            <p:cNvPr id="81936" name="Group 13"/>
            <p:cNvGrpSpPr>
              <a:grpSpLocks/>
            </p:cNvGrpSpPr>
            <p:nvPr/>
          </p:nvGrpSpPr>
          <p:grpSpPr bwMode="auto">
            <a:xfrm>
              <a:off x="3408" y="1099"/>
              <a:ext cx="576" cy="2520"/>
              <a:chOff x="3858" y="1099"/>
              <a:chExt cx="576" cy="2520"/>
            </a:xfrm>
          </p:grpSpPr>
          <p:sp>
            <p:nvSpPr>
              <p:cNvPr id="81940" name="Line 14"/>
              <p:cNvSpPr>
                <a:spLocks noChangeShapeType="1"/>
              </p:cNvSpPr>
              <p:nvPr/>
            </p:nvSpPr>
            <p:spPr bwMode="auto">
              <a:xfrm flipV="1">
                <a:off x="4135" y="1326"/>
                <a:ext cx="0" cy="2006"/>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rIns="0"/>
              <a:lstStyle/>
              <a:p>
                <a:endParaRPr lang="en-US"/>
              </a:p>
            </p:txBody>
          </p:sp>
          <p:graphicFrame>
            <p:nvGraphicFramePr>
              <p:cNvPr id="81941" name="Object 2"/>
              <p:cNvGraphicFramePr>
                <a:graphicFrameLocks noChangeAspect="1"/>
              </p:cNvGraphicFramePr>
              <p:nvPr/>
            </p:nvGraphicFramePr>
            <p:xfrm>
              <a:off x="3858" y="1099"/>
              <a:ext cx="576" cy="214"/>
            </p:xfrm>
            <a:graphic>
              <a:graphicData uri="http://schemas.openxmlformats.org/presentationml/2006/ole">
                <mc:AlternateContent xmlns:mc="http://schemas.openxmlformats.org/markup-compatibility/2006">
                  <mc:Choice xmlns:v="urn:schemas-microsoft-com:vml" Requires="v">
                    <p:oleObj spid="_x0000_s55310" name="Equation" r:id="rId4" imgW="444114" imgH="177646" progId="Equation.3">
                      <p:embed/>
                    </p:oleObj>
                  </mc:Choice>
                  <mc:Fallback>
                    <p:oleObj name="Equation" r:id="rId4" imgW="444114" imgH="17764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8" y="1099"/>
                            <a:ext cx="576" cy="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1942" name="Text Box 16"/>
              <p:cNvSpPr txBox="1">
                <a:spLocks noChangeArrowheads="1"/>
              </p:cNvSpPr>
              <p:nvPr/>
            </p:nvSpPr>
            <p:spPr bwMode="auto">
              <a:xfrm>
                <a:off x="3888" y="3360"/>
                <a:ext cx="432"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kumimoji="1" lang="en-US" sz="2400" b="1" i="1">
                    <a:latin typeface="Tahoma" pitchFamily="34" charset="0"/>
                    <a:sym typeface="Symbol" pitchFamily="18" charset="2"/>
                  </a:rPr>
                  <a:t>NX</a:t>
                </a:r>
                <a:r>
                  <a:rPr lang="en-US" sz="2400" baseline="-25000">
                    <a:latin typeface="Tahoma" pitchFamily="34" charset="0"/>
                  </a:rPr>
                  <a:t>1</a:t>
                </a:r>
              </a:p>
            </p:txBody>
          </p:sp>
        </p:grpSp>
        <p:grpSp>
          <p:nvGrpSpPr>
            <p:cNvPr id="81937" name="Group 17"/>
            <p:cNvGrpSpPr>
              <a:grpSpLocks/>
            </p:cNvGrpSpPr>
            <p:nvPr/>
          </p:nvGrpSpPr>
          <p:grpSpPr bwMode="auto">
            <a:xfrm>
              <a:off x="2112" y="2227"/>
              <a:ext cx="1572" cy="269"/>
              <a:chOff x="2112" y="2227"/>
              <a:chExt cx="1572" cy="269"/>
            </a:xfrm>
          </p:grpSpPr>
          <p:sp>
            <p:nvSpPr>
              <p:cNvPr id="81938" name="Text Box 18"/>
              <p:cNvSpPr txBox="1">
                <a:spLocks noChangeArrowheads="1"/>
              </p:cNvSpPr>
              <p:nvPr/>
            </p:nvSpPr>
            <p:spPr bwMode="auto">
              <a:xfrm>
                <a:off x="2112" y="2227"/>
                <a:ext cx="28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kumimoji="1" lang="en-US" sz="2500" b="1" i="1">
                    <a:latin typeface="Tahoma" pitchFamily="34" charset="0"/>
                    <a:sym typeface="Symbol" pitchFamily="18" charset="2"/>
                  </a:rPr>
                  <a:t>ε</a:t>
                </a:r>
                <a:r>
                  <a:rPr kumimoji="1" lang="en-US" sz="800">
                    <a:latin typeface="Tahoma" pitchFamily="34" charset="0"/>
                    <a:sym typeface="Symbol" pitchFamily="18" charset="2"/>
                  </a:rPr>
                  <a:t> </a:t>
                </a:r>
                <a:r>
                  <a:rPr lang="en-US" sz="2400" baseline="-25000">
                    <a:latin typeface="Tahoma" pitchFamily="34" charset="0"/>
                  </a:rPr>
                  <a:t>1</a:t>
                </a:r>
              </a:p>
            </p:txBody>
          </p:sp>
          <p:sp>
            <p:nvSpPr>
              <p:cNvPr id="81939" name="Line 19"/>
              <p:cNvSpPr>
                <a:spLocks noChangeShapeType="1"/>
              </p:cNvSpPr>
              <p:nvPr/>
            </p:nvSpPr>
            <p:spPr bwMode="auto">
              <a:xfrm flipH="1">
                <a:off x="2377" y="2372"/>
                <a:ext cx="1307"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nchor="ctr"/>
              <a:lstStyle/>
              <a:p>
                <a:endParaRPr lang="en-US"/>
              </a:p>
            </p:txBody>
          </p:sp>
        </p:grpSp>
      </p:grpSp>
      <p:grpSp>
        <p:nvGrpSpPr>
          <p:cNvPr id="8" name="Group 20"/>
          <p:cNvGrpSpPr>
            <a:grpSpLocks/>
          </p:cNvGrpSpPr>
          <p:nvPr/>
        </p:nvGrpSpPr>
        <p:grpSpPr bwMode="auto">
          <a:xfrm>
            <a:off x="4343400" y="1828800"/>
            <a:ext cx="4137025" cy="2560638"/>
            <a:chOff x="2736" y="1152"/>
            <a:chExt cx="2606" cy="1613"/>
          </a:xfrm>
        </p:grpSpPr>
        <p:sp>
          <p:nvSpPr>
            <p:cNvPr id="81932" name="Line 21"/>
            <p:cNvSpPr>
              <a:spLocks noChangeShapeType="1"/>
            </p:cNvSpPr>
            <p:nvPr/>
          </p:nvSpPr>
          <p:spPr bwMode="auto">
            <a:xfrm>
              <a:off x="2736" y="1152"/>
              <a:ext cx="1872" cy="1445"/>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rIns="0"/>
            <a:lstStyle/>
            <a:p>
              <a:endParaRPr lang="en-US"/>
            </a:p>
          </p:txBody>
        </p:sp>
        <p:sp>
          <p:nvSpPr>
            <p:cNvPr id="81933" name="Text Box 22"/>
            <p:cNvSpPr txBox="1">
              <a:spLocks noChangeArrowheads="1"/>
            </p:cNvSpPr>
            <p:nvPr/>
          </p:nvSpPr>
          <p:spPr bwMode="auto">
            <a:xfrm>
              <a:off x="4546" y="2467"/>
              <a:ext cx="796"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500" b="1" i="1">
                  <a:latin typeface="Tahoma" pitchFamily="34" charset="0"/>
                </a:rPr>
                <a:t>NX</a:t>
              </a:r>
              <a:r>
                <a:rPr lang="en-US" sz="1200" b="1" i="1">
                  <a:latin typeface="Tahoma" pitchFamily="34" charset="0"/>
                </a:rPr>
                <a:t> </a:t>
              </a:r>
              <a:r>
                <a:rPr lang="en-US" sz="2500">
                  <a:latin typeface="Tahoma" pitchFamily="34" charset="0"/>
                </a:rPr>
                <a:t>(</a:t>
              </a:r>
              <a:r>
                <a:rPr kumimoji="1" lang="en-US" sz="2500" b="1" i="1">
                  <a:latin typeface="Tahoma" pitchFamily="34" charset="0"/>
                  <a:sym typeface="Symbol" pitchFamily="18" charset="2"/>
                </a:rPr>
                <a:t>ε</a:t>
              </a:r>
              <a:r>
                <a:rPr lang="en-US" sz="1200" b="1" i="1">
                  <a:latin typeface="Tahoma" pitchFamily="34" charset="0"/>
                </a:rPr>
                <a:t> </a:t>
              </a:r>
              <a:r>
                <a:rPr lang="en-US" sz="2500">
                  <a:latin typeface="Tahoma" pitchFamily="34" charset="0"/>
                </a:rPr>
                <a:t>)</a:t>
              </a:r>
              <a:r>
                <a:rPr lang="en-US" sz="2500" baseline="-25000">
                  <a:latin typeface="Tahoma" pitchFamily="34" charset="0"/>
                </a:rPr>
                <a:t>2</a:t>
              </a:r>
            </a:p>
          </p:txBody>
        </p:sp>
      </p:grpSp>
      <p:sp>
        <p:nvSpPr>
          <p:cNvPr id="108567" name="Line 23"/>
          <p:cNvSpPr>
            <a:spLocks noChangeShapeType="1"/>
          </p:cNvSpPr>
          <p:nvPr/>
        </p:nvSpPr>
        <p:spPr bwMode="auto">
          <a:xfrm flipV="1">
            <a:off x="3881438" y="3048000"/>
            <a:ext cx="4762" cy="665163"/>
          </a:xfrm>
          <a:prstGeom prst="line">
            <a:avLst/>
          </a:prstGeom>
          <a:noFill/>
          <a:ln w="38100">
            <a:solidFill>
              <a:srgbClr val="99003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8568" name="Line 24"/>
          <p:cNvSpPr>
            <a:spLocks noChangeShapeType="1"/>
          </p:cNvSpPr>
          <p:nvPr/>
        </p:nvSpPr>
        <p:spPr bwMode="auto">
          <a:xfrm flipH="1">
            <a:off x="5934075" y="3771900"/>
            <a:ext cx="862013" cy="1588"/>
          </a:xfrm>
          <a:prstGeom prst="line">
            <a:avLst/>
          </a:prstGeom>
          <a:noFill/>
          <a:ln w="38100">
            <a:solidFill>
              <a:srgbClr val="990033"/>
            </a:solidFill>
            <a:round/>
            <a:headEnd type="triangle" w="med" len="med"/>
            <a:tailEnd type="none" w="lg" len="med"/>
          </a:ln>
          <a:extLst>
            <a:ext uri="{909E8E84-426E-40DD-AFC4-6F175D3DCCD1}">
              <a14:hiddenFill xmlns:a14="http://schemas.microsoft.com/office/drawing/2010/main">
                <a:noFill/>
              </a14:hiddenFill>
            </a:ext>
          </a:extLst>
        </p:spPr>
        <p:txBody>
          <a:bodyPr/>
          <a:lstStyle/>
          <a:p>
            <a:endParaRPr lang="en-US"/>
          </a:p>
        </p:txBody>
      </p:sp>
      <p:sp>
        <p:nvSpPr>
          <p:cNvPr id="108569" name="Rectangle 25"/>
          <p:cNvSpPr>
            <a:spLocks noGrp="1" noChangeArrowheads="1"/>
          </p:cNvSpPr>
          <p:nvPr>
            <p:ph type="body" idx="1"/>
          </p:nvPr>
        </p:nvSpPr>
        <p:spPr>
          <a:xfrm>
            <a:off x="208402" y="1182408"/>
            <a:ext cx="3048000" cy="2743200"/>
          </a:xfrm>
          <a:solidFill>
            <a:srgbClr val="FFFFCC"/>
          </a:solidFill>
          <a:effectLst>
            <a:outerShdw blurRad="50800" dist="38100" dir="2700000" algn="tl" rotWithShape="0">
              <a:prstClr val="black">
                <a:alpha val="40000"/>
              </a:prstClr>
            </a:outerShdw>
          </a:effectLst>
        </p:spPr>
        <p:txBody>
          <a:bodyPr/>
          <a:lstStyle/>
          <a:p>
            <a:pPr marL="0" indent="0">
              <a:lnSpc>
                <a:spcPct val="110000"/>
              </a:lnSpc>
              <a:spcBef>
                <a:spcPct val="10000"/>
              </a:spcBef>
              <a:buFont typeface="Wingdings" pitchFamily="2" charset="2"/>
              <a:buNone/>
              <a:tabLst>
                <a:tab pos="173038" algn="l"/>
                <a:tab pos="577850" algn="l"/>
              </a:tabLst>
            </a:pPr>
            <a:r>
              <a:rPr lang="en-US" sz="2400" dirty="0" smtClean="0"/>
              <a:t>At any given value of </a:t>
            </a:r>
            <a:r>
              <a:rPr kumimoji="1" lang="en-US" sz="2400" b="1" i="1" dirty="0" smtClean="0">
                <a:latin typeface="Tahoma" pitchFamily="34" charset="0"/>
                <a:sym typeface="Symbol" pitchFamily="18" charset="2"/>
              </a:rPr>
              <a:t>ε</a:t>
            </a:r>
            <a:r>
              <a:rPr kumimoji="1" lang="en-US" sz="2400" dirty="0" smtClean="0">
                <a:sym typeface="Symbol" pitchFamily="18" charset="2"/>
              </a:rPr>
              <a:t>, an import quota </a:t>
            </a:r>
          </a:p>
          <a:p>
            <a:pPr marL="0" indent="0">
              <a:lnSpc>
                <a:spcPct val="110000"/>
              </a:lnSpc>
              <a:spcBef>
                <a:spcPct val="10000"/>
              </a:spcBef>
              <a:buFont typeface="Wingdings" pitchFamily="2" charset="2"/>
              <a:buNone/>
              <a:tabLst>
                <a:tab pos="173038" algn="l"/>
                <a:tab pos="577850" algn="l"/>
              </a:tabLst>
            </a:pPr>
            <a:r>
              <a:rPr lang="en-US" sz="2400" dirty="0" smtClean="0">
                <a:latin typeface="Symbol" pitchFamily="18" charset="2"/>
              </a:rPr>
              <a:t>	 </a:t>
            </a:r>
            <a:r>
              <a:rPr kumimoji="1" lang="en-US" sz="2400" b="1" i="1" dirty="0" smtClean="0">
                <a:sym typeface="Symbol" pitchFamily="18" charset="2"/>
              </a:rPr>
              <a:t>IM</a:t>
            </a:r>
            <a:r>
              <a:rPr kumimoji="1" lang="en-US" sz="2400" dirty="0" smtClean="0">
                <a:sym typeface="Symbol" pitchFamily="18" charset="2"/>
              </a:rPr>
              <a:t>  </a:t>
            </a:r>
            <a:r>
              <a:rPr lang="en-US" sz="2400" dirty="0" smtClean="0">
                <a:latin typeface="Symbol" pitchFamily="18" charset="2"/>
              </a:rPr>
              <a:t> </a:t>
            </a:r>
            <a:r>
              <a:rPr kumimoji="1" lang="en-US" sz="2400" b="1" i="1" dirty="0" smtClean="0">
                <a:sym typeface="Symbol" pitchFamily="18" charset="2"/>
              </a:rPr>
              <a:t>NX</a:t>
            </a:r>
          </a:p>
          <a:p>
            <a:pPr marL="0" indent="0">
              <a:lnSpc>
                <a:spcPct val="110000"/>
              </a:lnSpc>
              <a:spcBef>
                <a:spcPct val="10000"/>
              </a:spcBef>
              <a:buFont typeface="Wingdings" pitchFamily="2" charset="2"/>
              <a:buNone/>
              <a:tabLst>
                <a:tab pos="173038" algn="l"/>
                <a:tab pos="577850" algn="l"/>
              </a:tabLst>
            </a:pPr>
            <a:r>
              <a:rPr lang="en-US" sz="2400" dirty="0" smtClean="0">
                <a:latin typeface="Symbol" pitchFamily="18" charset="2"/>
              </a:rPr>
              <a:t>	 </a:t>
            </a:r>
            <a:r>
              <a:rPr kumimoji="1" lang="en-US" sz="2400" dirty="0" smtClean="0">
                <a:sym typeface="Symbol" pitchFamily="18" charset="2"/>
              </a:rPr>
              <a:t>demand for 		domestic currency 	shifts right</a:t>
            </a:r>
            <a:endParaRPr lang="en-US" sz="2400" dirty="0" smtClean="0">
              <a:latin typeface="Symbol" pitchFamily="18" charset="2"/>
            </a:endParaRPr>
          </a:p>
        </p:txBody>
      </p:sp>
      <p:sp>
        <p:nvSpPr>
          <p:cNvPr id="108570" name="Rectangle 26"/>
          <p:cNvSpPr>
            <a:spLocks noChangeArrowheads="1"/>
          </p:cNvSpPr>
          <p:nvPr/>
        </p:nvSpPr>
        <p:spPr bwMode="auto">
          <a:xfrm>
            <a:off x="219736" y="4138441"/>
            <a:ext cx="3048000" cy="2512961"/>
          </a:xfrm>
          <a:prstGeom prst="rect">
            <a:avLst/>
          </a:prstGeom>
          <a:solidFill>
            <a:srgbClr val="FFFFC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105000"/>
              </a:lnSpc>
              <a:spcBef>
                <a:spcPct val="45000"/>
              </a:spcBef>
              <a:buClr>
                <a:srgbClr val="008080"/>
              </a:buClr>
              <a:buSzPct val="120000"/>
              <a:buFont typeface="Wingdings" pitchFamily="2" charset="2"/>
              <a:buNone/>
            </a:pPr>
            <a:r>
              <a:rPr kumimoji="1" lang="en-US" sz="2400" dirty="0">
                <a:sym typeface="Symbol" pitchFamily="18" charset="2"/>
              </a:rPr>
              <a:t>Trade policy doesn</a:t>
            </a:r>
            <a:r>
              <a:rPr kumimoji="1" lang="en-US" sz="2400" dirty="0">
                <a:latin typeface="Tahoma" pitchFamily="34" charset="0"/>
                <a:sym typeface="Symbol" pitchFamily="18" charset="2"/>
              </a:rPr>
              <a:t>’</a:t>
            </a:r>
            <a:r>
              <a:rPr kumimoji="1" lang="en-US" sz="2400" dirty="0">
                <a:sym typeface="Symbol" pitchFamily="18" charset="2"/>
              </a:rPr>
              <a:t>t affect </a:t>
            </a:r>
            <a:r>
              <a:rPr kumimoji="1" lang="en-US" sz="2400" b="1" i="1" dirty="0">
                <a:sym typeface="Symbol" pitchFamily="18" charset="2"/>
              </a:rPr>
              <a:t>S</a:t>
            </a:r>
            <a:r>
              <a:rPr kumimoji="1" lang="en-US" sz="2400" dirty="0">
                <a:sym typeface="Symbol" pitchFamily="18" charset="2"/>
              </a:rPr>
              <a:t> or </a:t>
            </a:r>
            <a:r>
              <a:rPr kumimoji="1" lang="en-US" sz="2400" b="1" i="1" dirty="0">
                <a:latin typeface="Tahoma" pitchFamily="34" charset="0"/>
                <a:sym typeface="Symbol" pitchFamily="18" charset="2"/>
              </a:rPr>
              <a:t>I</a:t>
            </a:r>
            <a:r>
              <a:rPr kumimoji="1" lang="en-US" sz="2400" dirty="0">
                <a:latin typeface="Tahoma" pitchFamily="34" charset="0"/>
                <a:sym typeface="Symbol" pitchFamily="18" charset="2"/>
              </a:rPr>
              <a:t> </a:t>
            </a:r>
            <a:r>
              <a:rPr kumimoji="1" lang="en-US" sz="2400" dirty="0">
                <a:sym typeface="Symbol" pitchFamily="18" charset="2"/>
              </a:rPr>
              <a:t>, so capital flows and the supply of </a:t>
            </a:r>
            <a:r>
              <a:rPr kumimoji="1" lang="en-US" sz="2400" dirty="0" smtClean="0">
                <a:sym typeface="Symbol" pitchFamily="18" charset="2"/>
              </a:rPr>
              <a:t>domestic currency remain </a:t>
            </a:r>
            <a:r>
              <a:rPr kumimoji="1" lang="en-US" sz="2400" dirty="0">
                <a:sym typeface="Symbol" pitchFamily="18" charset="2"/>
              </a:rPr>
              <a:t>fixed.</a:t>
            </a:r>
            <a:endParaRPr lang="en-US" sz="2400" dirty="0">
              <a:latin typeface="Symbol" pitchFamily="18" charset="2"/>
            </a:endParaRPr>
          </a:p>
        </p:txBody>
      </p:sp>
      <p:grpSp>
        <p:nvGrpSpPr>
          <p:cNvPr id="9" name="Group 27"/>
          <p:cNvGrpSpPr>
            <a:grpSpLocks/>
          </p:cNvGrpSpPr>
          <p:nvPr/>
        </p:nvGrpSpPr>
        <p:grpSpPr bwMode="auto">
          <a:xfrm>
            <a:off x="3352800" y="2743200"/>
            <a:ext cx="2500313" cy="427038"/>
            <a:chOff x="2112" y="1728"/>
            <a:chExt cx="1575" cy="269"/>
          </a:xfrm>
        </p:grpSpPr>
        <p:sp>
          <p:nvSpPr>
            <p:cNvPr id="81930" name="Line 28"/>
            <p:cNvSpPr>
              <a:spLocks noChangeShapeType="1"/>
            </p:cNvSpPr>
            <p:nvPr/>
          </p:nvSpPr>
          <p:spPr bwMode="auto">
            <a:xfrm flipH="1">
              <a:off x="2380" y="1887"/>
              <a:ext cx="1307" cy="0"/>
            </a:xfrm>
            <a:prstGeom prst="line">
              <a:avLst/>
            </a:prstGeom>
            <a:noFill/>
            <a:ln w="9525">
              <a:solidFill>
                <a:srgbClr val="FF0066"/>
              </a:solidFill>
              <a:prstDash val="dash"/>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81931" name="Text Box 29"/>
            <p:cNvSpPr txBox="1">
              <a:spLocks noChangeArrowheads="1"/>
            </p:cNvSpPr>
            <p:nvPr/>
          </p:nvSpPr>
          <p:spPr bwMode="auto">
            <a:xfrm>
              <a:off x="2112" y="1728"/>
              <a:ext cx="28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kumimoji="1" lang="en-US" sz="2500" b="1" i="1">
                  <a:solidFill>
                    <a:srgbClr val="990033"/>
                  </a:solidFill>
                  <a:latin typeface="Tahoma" pitchFamily="34" charset="0"/>
                  <a:sym typeface="Symbol" pitchFamily="18" charset="2"/>
                </a:rPr>
                <a:t>ε</a:t>
              </a:r>
              <a:r>
                <a:rPr kumimoji="1" lang="en-US" sz="800">
                  <a:solidFill>
                    <a:srgbClr val="990033"/>
                  </a:solidFill>
                  <a:latin typeface="Tahoma" pitchFamily="34" charset="0"/>
                  <a:sym typeface="Symbol" pitchFamily="18" charset="2"/>
                </a:rPr>
                <a:t> </a:t>
              </a:r>
              <a:r>
                <a:rPr lang="en-US" sz="2400" baseline="-25000">
                  <a:solidFill>
                    <a:srgbClr val="990033"/>
                  </a:solidFill>
                  <a:latin typeface="Tahoma" pitchFamily="34" charset="0"/>
                </a:rPr>
                <a:t>2</a:t>
              </a:r>
            </a:p>
          </p:txBody>
        </p:sp>
      </p:grpSp>
    </p:spTree>
    <p:extLst>
      <p:ext uri="{BB962C8B-B14F-4D97-AF65-F5344CB8AC3E}">
        <p14:creationId xmlns:p14="http://schemas.microsoft.com/office/powerpoint/2010/main" val="6134916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8569"/>
                                        </p:tgtEl>
                                        <p:attrNameLst>
                                          <p:attrName>style.visibility</p:attrName>
                                        </p:attrNameLst>
                                      </p:cBhvr>
                                      <p:to>
                                        <p:strVal val="visible"/>
                                      </p:to>
                                    </p:set>
                                    <p:animEffect transition="in" filter="fade">
                                      <p:cBhvr>
                                        <p:cTn id="7" dur="500"/>
                                        <p:tgtEl>
                                          <p:spTgt spid="1085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8" fill="hold" grpId="0" nodeType="clickEffect">
                                  <p:stCondLst>
                                    <p:cond delay="0"/>
                                  </p:stCondLst>
                                  <p:childTnLst>
                                    <p:set>
                                      <p:cBhvr>
                                        <p:cTn id="11" dur="1" fill="hold">
                                          <p:stCondLst>
                                            <p:cond delay="0"/>
                                          </p:stCondLst>
                                        </p:cTn>
                                        <p:tgtEl>
                                          <p:spTgt spid="108568"/>
                                        </p:tgtEl>
                                        <p:attrNameLst>
                                          <p:attrName>style.visibility</p:attrName>
                                        </p:attrNameLst>
                                      </p:cBhvr>
                                      <p:to>
                                        <p:strVal val="visible"/>
                                      </p:to>
                                    </p:set>
                                    <p:anim calcmode="lin" valueType="num">
                                      <p:cBhvr>
                                        <p:cTn id="12" dur="500" fill="hold"/>
                                        <p:tgtEl>
                                          <p:spTgt spid="108568"/>
                                        </p:tgtEl>
                                        <p:attrNameLst>
                                          <p:attrName>ppt_x</p:attrName>
                                        </p:attrNameLst>
                                      </p:cBhvr>
                                      <p:tavLst>
                                        <p:tav tm="0">
                                          <p:val>
                                            <p:strVal val="#ppt_x-#ppt_w/2"/>
                                          </p:val>
                                        </p:tav>
                                        <p:tav tm="100000">
                                          <p:val>
                                            <p:strVal val="#ppt_x"/>
                                          </p:val>
                                        </p:tav>
                                      </p:tavLst>
                                    </p:anim>
                                    <p:anim calcmode="lin" valueType="num">
                                      <p:cBhvr>
                                        <p:cTn id="13" dur="500" fill="hold"/>
                                        <p:tgtEl>
                                          <p:spTgt spid="108568"/>
                                        </p:tgtEl>
                                        <p:attrNameLst>
                                          <p:attrName>ppt_y</p:attrName>
                                        </p:attrNameLst>
                                      </p:cBhvr>
                                      <p:tavLst>
                                        <p:tav tm="0">
                                          <p:val>
                                            <p:strVal val="#ppt_y"/>
                                          </p:val>
                                        </p:tav>
                                        <p:tav tm="100000">
                                          <p:val>
                                            <p:strVal val="#ppt_y"/>
                                          </p:val>
                                        </p:tav>
                                      </p:tavLst>
                                    </p:anim>
                                    <p:anim calcmode="lin" valueType="num">
                                      <p:cBhvr>
                                        <p:cTn id="14" dur="500" fill="hold"/>
                                        <p:tgtEl>
                                          <p:spTgt spid="108568"/>
                                        </p:tgtEl>
                                        <p:attrNameLst>
                                          <p:attrName>ppt_w</p:attrName>
                                        </p:attrNameLst>
                                      </p:cBhvr>
                                      <p:tavLst>
                                        <p:tav tm="0">
                                          <p:val>
                                            <p:fltVal val="0"/>
                                          </p:val>
                                        </p:tav>
                                        <p:tav tm="100000">
                                          <p:val>
                                            <p:strVal val="#ppt_w"/>
                                          </p:val>
                                        </p:tav>
                                      </p:tavLst>
                                    </p:anim>
                                    <p:anim calcmode="lin" valueType="num">
                                      <p:cBhvr>
                                        <p:cTn id="15" dur="500" fill="hold"/>
                                        <p:tgtEl>
                                          <p:spTgt spid="108568"/>
                                        </p:tgtEl>
                                        <p:attrNameLst>
                                          <p:attrName>ppt_h</p:attrName>
                                        </p:attrNameLst>
                                      </p:cBhvr>
                                      <p:tavLst>
                                        <p:tav tm="0">
                                          <p:val>
                                            <p:strVal val="#ppt_h"/>
                                          </p:val>
                                        </p:tav>
                                        <p:tav tm="100000">
                                          <p:val>
                                            <p:strVal val="#ppt_h"/>
                                          </p:val>
                                        </p:tav>
                                      </p:tavLst>
                                    </p:anim>
                                  </p:childTnLst>
                                </p:cTn>
                              </p:par>
                            </p:childTnLst>
                          </p:cTn>
                        </p:par>
                        <p:par>
                          <p:cTn id="16" fill="hold" nodeType="afterGroup">
                            <p:stCondLst>
                              <p:cond delay="500"/>
                            </p:stCondLst>
                            <p:childTnLst>
                              <p:par>
                                <p:cTn id="17" presetID="18" presetClass="entr" presetSubtype="6"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strips(downRight)">
                                      <p:cBhvr>
                                        <p:cTn id="19" dur="500"/>
                                        <p:tgtEl>
                                          <p:spTgt spid="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8570"/>
                                        </p:tgtEl>
                                        <p:attrNameLst>
                                          <p:attrName>style.visibility</p:attrName>
                                        </p:attrNameLst>
                                      </p:cBhvr>
                                      <p:to>
                                        <p:strVal val="visible"/>
                                      </p:to>
                                    </p:set>
                                    <p:animEffect transition="in" filter="fade">
                                      <p:cBhvr>
                                        <p:cTn id="24" dur="500"/>
                                        <p:tgtEl>
                                          <p:spTgt spid="10857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7" presetClass="entr" presetSubtype="4" fill="hold" grpId="0" nodeType="clickEffect">
                                  <p:stCondLst>
                                    <p:cond delay="0"/>
                                  </p:stCondLst>
                                  <p:childTnLst>
                                    <p:set>
                                      <p:cBhvr>
                                        <p:cTn id="28" dur="1" fill="hold">
                                          <p:stCondLst>
                                            <p:cond delay="0"/>
                                          </p:stCondLst>
                                        </p:cTn>
                                        <p:tgtEl>
                                          <p:spTgt spid="108567"/>
                                        </p:tgtEl>
                                        <p:attrNameLst>
                                          <p:attrName>style.visibility</p:attrName>
                                        </p:attrNameLst>
                                      </p:cBhvr>
                                      <p:to>
                                        <p:strVal val="visible"/>
                                      </p:to>
                                    </p:set>
                                    <p:anim calcmode="lin" valueType="num">
                                      <p:cBhvr>
                                        <p:cTn id="29" dur="500" fill="hold"/>
                                        <p:tgtEl>
                                          <p:spTgt spid="108567"/>
                                        </p:tgtEl>
                                        <p:attrNameLst>
                                          <p:attrName>ppt_x</p:attrName>
                                        </p:attrNameLst>
                                      </p:cBhvr>
                                      <p:tavLst>
                                        <p:tav tm="0">
                                          <p:val>
                                            <p:strVal val="#ppt_x"/>
                                          </p:val>
                                        </p:tav>
                                        <p:tav tm="100000">
                                          <p:val>
                                            <p:strVal val="#ppt_x"/>
                                          </p:val>
                                        </p:tav>
                                      </p:tavLst>
                                    </p:anim>
                                    <p:anim calcmode="lin" valueType="num">
                                      <p:cBhvr>
                                        <p:cTn id="30" dur="500" fill="hold"/>
                                        <p:tgtEl>
                                          <p:spTgt spid="108567"/>
                                        </p:tgtEl>
                                        <p:attrNameLst>
                                          <p:attrName>ppt_y</p:attrName>
                                        </p:attrNameLst>
                                      </p:cBhvr>
                                      <p:tavLst>
                                        <p:tav tm="0">
                                          <p:val>
                                            <p:strVal val="#ppt_y+#ppt_h/2"/>
                                          </p:val>
                                        </p:tav>
                                        <p:tav tm="100000">
                                          <p:val>
                                            <p:strVal val="#ppt_y"/>
                                          </p:val>
                                        </p:tav>
                                      </p:tavLst>
                                    </p:anim>
                                    <p:anim calcmode="lin" valueType="num">
                                      <p:cBhvr>
                                        <p:cTn id="31" dur="500" fill="hold"/>
                                        <p:tgtEl>
                                          <p:spTgt spid="108567"/>
                                        </p:tgtEl>
                                        <p:attrNameLst>
                                          <p:attrName>ppt_w</p:attrName>
                                        </p:attrNameLst>
                                      </p:cBhvr>
                                      <p:tavLst>
                                        <p:tav tm="0">
                                          <p:val>
                                            <p:strVal val="#ppt_w"/>
                                          </p:val>
                                        </p:tav>
                                        <p:tav tm="100000">
                                          <p:val>
                                            <p:strVal val="#ppt_w"/>
                                          </p:val>
                                        </p:tav>
                                      </p:tavLst>
                                    </p:anim>
                                    <p:anim calcmode="lin" valueType="num">
                                      <p:cBhvr>
                                        <p:cTn id="32" dur="500" fill="hold"/>
                                        <p:tgtEl>
                                          <p:spTgt spid="108567"/>
                                        </p:tgtEl>
                                        <p:attrNameLst>
                                          <p:attrName>ppt_h</p:attrName>
                                        </p:attrNameLst>
                                      </p:cBhvr>
                                      <p:tavLst>
                                        <p:tav tm="0">
                                          <p:val>
                                            <p:fltVal val="0"/>
                                          </p:val>
                                        </p:tav>
                                        <p:tav tm="100000">
                                          <p:val>
                                            <p:strVal val="#ppt_h"/>
                                          </p:val>
                                        </p:tav>
                                      </p:tavLst>
                                    </p:anim>
                                  </p:childTnLst>
                                </p:cTn>
                              </p:par>
                            </p:childTnLst>
                          </p:cTn>
                        </p:par>
                        <p:par>
                          <p:cTn id="33" fill="hold" nodeType="afterGroup">
                            <p:stCondLst>
                              <p:cond delay="5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67" grpId="0" animBg="1"/>
      <p:bldP spid="108568" grpId="0" animBg="1"/>
      <p:bldP spid="108569" grpId="0" animBg="1" autoUpdateAnimBg="0"/>
      <p:bldP spid="108570" grpId="0" animBg="1"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a:lnSpc>
                <a:spcPct val="90000"/>
              </a:lnSpc>
            </a:pPr>
            <a:r>
              <a:rPr lang="en-US" sz="2800" smtClean="0"/>
              <a:t>4.</a:t>
            </a:r>
            <a:r>
              <a:rPr lang="en-US" sz="2800" b="0" smtClean="0"/>
              <a:t>  </a:t>
            </a:r>
            <a:r>
              <a:rPr lang="en-US" sz="3100" smtClean="0"/>
              <a:t>Trade policy to restrict imports</a:t>
            </a:r>
          </a:p>
        </p:txBody>
      </p:sp>
      <p:grpSp>
        <p:nvGrpSpPr>
          <p:cNvPr id="82947" name="Group 3"/>
          <p:cNvGrpSpPr>
            <a:grpSpLocks/>
          </p:cNvGrpSpPr>
          <p:nvPr/>
        </p:nvGrpSpPr>
        <p:grpSpPr bwMode="auto">
          <a:xfrm>
            <a:off x="3429000" y="1763713"/>
            <a:ext cx="5181600" cy="3813175"/>
            <a:chOff x="3168" y="1104"/>
            <a:chExt cx="2160" cy="2345"/>
          </a:xfrm>
        </p:grpSpPr>
        <p:grpSp>
          <p:nvGrpSpPr>
            <p:cNvPr id="82965" name="Group 4"/>
            <p:cNvGrpSpPr>
              <a:grpSpLocks/>
            </p:cNvGrpSpPr>
            <p:nvPr/>
          </p:nvGrpSpPr>
          <p:grpSpPr bwMode="auto">
            <a:xfrm>
              <a:off x="3312" y="1344"/>
              <a:ext cx="1776" cy="1920"/>
              <a:chOff x="2640" y="1056"/>
              <a:chExt cx="2496" cy="2112"/>
            </a:xfrm>
          </p:grpSpPr>
          <p:sp>
            <p:nvSpPr>
              <p:cNvPr id="82968" name="Line 5"/>
              <p:cNvSpPr>
                <a:spLocks noChangeShapeType="1"/>
              </p:cNvSpPr>
              <p:nvPr/>
            </p:nvSpPr>
            <p:spPr bwMode="auto">
              <a:xfrm>
                <a:off x="2640" y="1056"/>
                <a:ext cx="0" cy="21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69" name="Line 6"/>
              <p:cNvSpPr>
                <a:spLocks noChangeShapeType="1"/>
              </p:cNvSpPr>
              <p:nvPr/>
            </p:nvSpPr>
            <p:spPr bwMode="auto">
              <a:xfrm>
                <a:off x="2640" y="3168"/>
                <a:ext cx="24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2966" name="Text Box 7"/>
            <p:cNvSpPr txBox="1">
              <a:spLocks noChangeArrowheads="1"/>
            </p:cNvSpPr>
            <p:nvPr/>
          </p:nvSpPr>
          <p:spPr bwMode="auto">
            <a:xfrm>
              <a:off x="3168" y="1104"/>
              <a:ext cx="288"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082675" algn="r"/>
                  <a:tab pos="1830388" algn="r"/>
                </a:tabLst>
                <a:defRPr>
                  <a:solidFill>
                    <a:schemeClr val="tx1"/>
                  </a:solidFill>
                  <a:latin typeface="Arial" charset="0"/>
                  <a:cs typeface="Arial" charset="0"/>
                </a:defRPr>
              </a:lvl1pPr>
              <a:lvl2pPr marL="742950" indent="-285750" eaLnBrk="0" hangingPunct="0">
                <a:tabLst>
                  <a:tab pos="1082675" algn="r"/>
                  <a:tab pos="1830388" algn="r"/>
                </a:tabLst>
                <a:defRPr>
                  <a:solidFill>
                    <a:schemeClr val="tx1"/>
                  </a:solidFill>
                  <a:latin typeface="Arial" charset="0"/>
                  <a:cs typeface="Arial" charset="0"/>
                </a:defRPr>
              </a:lvl2pPr>
              <a:lvl3pPr marL="1143000" indent="-228600" eaLnBrk="0" hangingPunct="0">
                <a:tabLst>
                  <a:tab pos="1082675" algn="r"/>
                  <a:tab pos="1830388" algn="r"/>
                </a:tabLst>
                <a:defRPr>
                  <a:solidFill>
                    <a:schemeClr val="tx1"/>
                  </a:solidFill>
                  <a:latin typeface="Arial" charset="0"/>
                  <a:cs typeface="Arial" charset="0"/>
                </a:defRPr>
              </a:lvl3pPr>
              <a:lvl4pPr marL="1600200" indent="-228600" eaLnBrk="0" hangingPunct="0">
                <a:tabLst>
                  <a:tab pos="1082675" algn="r"/>
                  <a:tab pos="1830388" algn="r"/>
                </a:tabLst>
                <a:defRPr>
                  <a:solidFill>
                    <a:schemeClr val="tx1"/>
                  </a:solidFill>
                  <a:latin typeface="Arial" charset="0"/>
                  <a:cs typeface="Arial" charset="0"/>
                </a:defRPr>
              </a:lvl4pPr>
              <a:lvl5pPr marL="2057400" indent="-228600" eaLnBrk="0" hangingPunct="0">
                <a:tabLst>
                  <a:tab pos="1082675" algn="r"/>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9pPr>
            </a:lstStyle>
            <a:p>
              <a:pPr eaLnBrk="1" hangingPunct="1">
                <a:spcBef>
                  <a:spcPct val="5000"/>
                </a:spcBef>
              </a:pPr>
              <a:r>
                <a:rPr kumimoji="1" lang="en-US" sz="2400" b="1" i="1">
                  <a:latin typeface="Tahoma" pitchFamily="34" charset="0"/>
                  <a:sym typeface="Symbol" pitchFamily="18" charset="2"/>
                </a:rPr>
                <a:t>ε</a:t>
              </a:r>
            </a:p>
          </p:txBody>
        </p:sp>
        <p:sp>
          <p:nvSpPr>
            <p:cNvPr id="82967" name="Text Box 8"/>
            <p:cNvSpPr txBox="1">
              <a:spLocks noChangeArrowheads="1"/>
            </p:cNvSpPr>
            <p:nvPr/>
          </p:nvSpPr>
          <p:spPr bwMode="auto">
            <a:xfrm>
              <a:off x="5040" y="3168"/>
              <a:ext cx="288"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
                </a:spcBef>
              </a:pPr>
              <a:r>
                <a:rPr lang="en-US" sz="2400" b="1" i="1">
                  <a:latin typeface="Tahoma" pitchFamily="34" charset="0"/>
                </a:rPr>
                <a:t>NX</a:t>
              </a:r>
              <a:endParaRPr lang="en-US" sz="2400"/>
            </a:p>
          </p:txBody>
        </p:sp>
      </p:grpSp>
      <p:grpSp>
        <p:nvGrpSpPr>
          <p:cNvPr id="82948" name="Group 9"/>
          <p:cNvGrpSpPr>
            <a:grpSpLocks/>
          </p:cNvGrpSpPr>
          <p:nvPr/>
        </p:nvGrpSpPr>
        <p:grpSpPr bwMode="auto">
          <a:xfrm>
            <a:off x="4092575" y="2409825"/>
            <a:ext cx="4137025" cy="2560638"/>
            <a:chOff x="2578" y="1518"/>
            <a:chExt cx="2606" cy="1613"/>
          </a:xfrm>
        </p:grpSpPr>
        <p:sp>
          <p:nvSpPr>
            <p:cNvPr id="82963" name="Line 10"/>
            <p:cNvSpPr>
              <a:spLocks noChangeShapeType="1"/>
            </p:cNvSpPr>
            <p:nvPr/>
          </p:nvSpPr>
          <p:spPr bwMode="auto">
            <a:xfrm>
              <a:off x="2578" y="1518"/>
              <a:ext cx="1872" cy="1445"/>
            </a:xfrm>
            <a:prstGeom prst="line">
              <a:avLst/>
            </a:prstGeom>
            <a:noFill/>
            <a:ln w="28575">
              <a:solidFill>
                <a:srgbClr val="B2B2B2"/>
              </a:solidFill>
              <a:round/>
              <a:headEnd/>
              <a:tailEnd/>
            </a:ln>
            <a:extLst>
              <a:ext uri="{909E8E84-426E-40DD-AFC4-6F175D3DCCD1}">
                <a14:hiddenFill xmlns:a14="http://schemas.microsoft.com/office/drawing/2010/main">
                  <a:noFill/>
                </a14:hiddenFill>
              </a:ext>
            </a:extLst>
          </p:spPr>
          <p:txBody>
            <a:bodyPr rIns="0"/>
            <a:lstStyle/>
            <a:p>
              <a:endParaRPr lang="en-US"/>
            </a:p>
          </p:txBody>
        </p:sp>
        <p:sp>
          <p:nvSpPr>
            <p:cNvPr id="82964" name="Text Box 11"/>
            <p:cNvSpPr txBox="1">
              <a:spLocks noChangeArrowheads="1"/>
            </p:cNvSpPr>
            <p:nvPr/>
          </p:nvSpPr>
          <p:spPr bwMode="auto">
            <a:xfrm>
              <a:off x="4388" y="2833"/>
              <a:ext cx="796"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500" b="1" i="1">
                  <a:solidFill>
                    <a:srgbClr val="B2B2B2"/>
                  </a:solidFill>
                  <a:latin typeface="Tahoma" pitchFamily="34" charset="0"/>
                </a:rPr>
                <a:t>NX</a:t>
              </a:r>
              <a:r>
                <a:rPr lang="en-US" sz="1200" b="1" i="1">
                  <a:solidFill>
                    <a:srgbClr val="B2B2B2"/>
                  </a:solidFill>
                  <a:latin typeface="Tahoma" pitchFamily="34" charset="0"/>
                </a:rPr>
                <a:t> </a:t>
              </a:r>
              <a:r>
                <a:rPr lang="en-US" sz="2500">
                  <a:solidFill>
                    <a:srgbClr val="B2B2B2"/>
                  </a:solidFill>
                  <a:latin typeface="Tahoma" pitchFamily="34" charset="0"/>
                </a:rPr>
                <a:t>(</a:t>
              </a:r>
              <a:r>
                <a:rPr kumimoji="1" lang="en-US" sz="2500" b="1" i="1">
                  <a:solidFill>
                    <a:srgbClr val="B2B2B2"/>
                  </a:solidFill>
                  <a:latin typeface="Tahoma" pitchFamily="34" charset="0"/>
                  <a:sym typeface="Symbol" pitchFamily="18" charset="2"/>
                </a:rPr>
                <a:t>ε</a:t>
              </a:r>
              <a:r>
                <a:rPr lang="en-US" sz="1200" b="1" i="1">
                  <a:solidFill>
                    <a:srgbClr val="B2B2B2"/>
                  </a:solidFill>
                  <a:latin typeface="Tahoma" pitchFamily="34" charset="0"/>
                </a:rPr>
                <a:t> </a:t>
              </a:r>
              <a:r>
                <a:rPr lang="en-US" sz="2500">
                  <a:solidFill>
                    <a:srgbClr val="B2B2B2"/>
                  </a:solidFill>
                  <a:latin typeface="Tahoma" pitchFamily="34" charset="0"/>
                </a:rPr>
                <a:t>)</a:t>
              </a:r>
              <a:r>
                <a:rPr lang="en-US" sz="2500" baseline="-25000">
                  <a:solidFill>
                    <a:srgbClr val="B2B2B2"/>
                  </a:solidFill>
                  <a:latin typeface="Tahoma" pitchFamily="34" charset="0"/>
                </a:rPr>
                <a:t>1</a:t>
              </a:r>
            </a:p>
          </p:txBody>
        </p:sp>
      </p:grpSp>
      <p:grpSp>
        <p:nvGrpSpPr>
          <p:cNvPr id="82949" name="Group 12"/>
          <p:cNvGrpSpPr>
            <a:grpSpLocks/>
          </p:cNvGrpSpPr>
          <p:nvPr/>
        </p:nvGrpSpPr>
        <p:grpSpPr bwMode="auto">
          <a:xfrm>
            <a:off x="5410200" y="1744663"/>
            <a:ext cx="914400" cy="4000500"/>
            <a:chOff x="3858" y="1099"/>
            <a:chExt cx="576" cy="2520"/>
          </a:xfrm>
        </p:grpSpPr>
        <p:sp>
          <p:nvSpPr>
            <p:cNvPr id="82960" name="Line 13"/>
            <p:cNvSpPr>
              <a:spLocks noChangeShapeType="1"/>
            </p:cNvSpPr>
            <p:nvPr/>
          </p:nvSpPr>
          <p:spPr bwMode="auto">
            <a:xfrm flipV="1">
              <a:off x="4135" y="1326"/>
              <a:ext cx="0" cy="2006"/>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rIns="0"/>
            <a:lstStyle/>
            <a:p>
              <a:endParaRPr lang="en-US"/>
            </a:p>
          </p:txBody>
        </p:sp>
        <p:graphicFrame>
          <p:nvGraphicFramePr>
            <p:cNvPr id="82961" name="Object 2"/>
            <p:cNvGraphicFramePr>
              <a:graphicFrameLocks noChangeAspect="1"/>
            </p:cNvGraphicFramePr>
            <p:nvPr/>
          </p:nvGraphicFramePr>
          <p:xfrm>
            <a:off x="3858" y="1099"/>
            <a:ext cx="576" cy="214"/>
          </p:xfrm>
          <a:graphic>
            <a:graphicData uri="http://schemas.openxmlformats.org/presentationml/2006/ole">
              <mc:AlternateContent xmlns:mc="http://schemas.openxmlformats.org/markup-compatibility/2006">
                <mc:Choice xmlns:v="urn:schemas-microsoft-com:vml" Requires="v">
                  <p:oleObj spid="_x0000_s56334" name="Equation" r:id="rId4" imgW="444114" imgH="177646" progId="Equation.3">
                    <p:embed/>
                  </p:oleObj>
                </mc:Choice>
                <mc:Fallback>
                  <p:oleObj name="Equation" r:id="rId4" imgW="444114" imgH="17764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8" y="1099"/>
                          <a:ext cx="576" cy="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962" name="Text Box 15"/>
            <p:cNvSpPr txBox="1">
              <a:spLocks noChangeArrowheads="1"/>
            </p:cNvSpPr>
            <p:nvPr/>
          </p:nvSpPr>
          <p:spPr bwMode="auto">
            <a:xfrm>
              <a:off x="3888" y="3360"/>
              <a:ext cx="432"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kumimoji="1" lang="en-US" sz="2400" b="1" i="1">
                  <a:latin typeface="Tahoma" pitchFamily="34" charset="0"/>
                  <a:sym typeface="Symbol" pitchFamily="18" charset="2"/>
                </a:rPr>
                <a:t>NX</a:t>
              </a:r>
              <a:r>
                <a:rPr lang="en-US" sz="2400" baseline="-25000">
                  <a:latin typeface="Tahoma" pitchFamily="34" charset="0"/>
                </a:rPr>
                <a:t>1</a:t>
              </a:r>
            </a:p>
          </p:txBody>
        </p:sp>
      </p:grpSp>
      <p:grpSp>
        <p:nvGrpSpPr>
          <p:cNvPr id="82950" name="Group 16"/>
          <p:cNvGrpSpPr>
            <a:grpSpLocks/>
          </p:cNvGrpSpPr>
          <p:nvPr/>
        </p:nvGrpSpPr>
        <p:grpSpPr bwMode="auto">
          <a:xfrm>
            <a:off x="3352800" y="3535363"/>
            <a:ext cx="2495550" cy="427037"/>
            <a:chOff x="2112" y="2227"/>
            <a:chExt cx="1572" cy="269"/>
          </a:xfrm>
        </p:grpSpPr>
        <p:sp>
          <p:nvSpPr>
            <p:cNvPr id="82958" name="Text Box 17"/>
            <p:cNvSpPr txBox="1">
              <a:spLocks noChangeArrowheads="1"/>
            </p:cNvSpPr>
            <p:nvPr/>
          </p:nvSpPr>
          <p:spPr bwMode="auto">
            <a:xfrm>
              <a:off x="2112" y="2227"/>
              <a:ext cx="28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kumimoji="1" lang="en-US" sz="2500" b="1" i="1">
                  <a:solidFill>
                    <a:srgbClr val="B2B2B2"/>
                  </a:solidFill>
                  <a:latin typeface="Tahoma" pitchFamily="34" charset="0"/>
                  <a:sym typeface="Symbol" pitchFamily="18" charset="2"/>
                </a:rPr>
                <a:t>ε</a:t>
              </a:r>
              <a:r>
                <a:rPr kumimoji="1" lang="en-US" sz="800">
                  <a:solidFill>
                    <a:srgbClr val="B2B2B2"/>
                  </a:solidFill>
                  <a:latin typeface="Tahoma" pitchFamily="34" charset="0"/>
                  <a:sym typeface="Symbol" pitchFamily="18" charset="2"/>
                </a:rPr>
                <a:t> </a:t>
              </a:r>
              <a:r>
                <a:rPr lang="en-US" sz="2400" baseline="-25000">
                  <a:solidFill>
                    <a:srgbClr val="B2B2B2"/>
                  </a:solidFill>
                  <a:latin typeface="Tahoma" pitchFamily="34" charset="0"/>
                </a:rPr>
                <a:t>1</a:t>
              </a:r>
            </a:p>
          </p:txBody>
        </p:sp>
        <p:sp>
          <p:nvSpPr>
            <p:cNvPr id="82959" name="Line 18"/>
            <p:cNvSpPr>
              <a:spLocks noChangeShapeType="1"/>
            </p:cNvSpPr>
            <p:nvPr/>
          </p:nvSpPr>
          <p:spPr bwMode="auto">
            <a:xfrm flipH="1">
              <a:off x="2377" y="2372"/>
              <a:ext cx="1307" cy="0"/>
            </a:xfrm>
            <a:prstGeom prst="line">
              <a:avLst/>
            </a:prstGeom>
            <a:noFill/>
            <a:ln w="9525">
              <a:solidFill>
                <a:srgbClr val="B2B2B2"/>
              </a:solidFill>
              <a:prstDash val="dash"/>
              <a:round/>
              <a:headEnd/>
              <a:tailEnd/>
            </a:ln>
            <a:extLst>
              <a:ext uri="{909E8E84-426E-40DD-AFC4-6F175D3DCCD1}">
                <a14:hiddenFill xmlns:a14="http://schemas.microsoft.com/office/drawing/2010/main">
                  <a:noFill/>
                </a14:hiddenFill>
              </a:ext>
            </a:extLst>
          </p:spPr>
          <p:txBody>
            <a:bodyPr anchor="ctr"/>
            <a:lstStyle/>
            <a:p>
              <a:endParaRPr lang="en-US"/>
            </a:p>
          </p:txBody>
        </p:sp>
      </p:grpSp>
      <p:grpSp>
        <p:nvGrpSpPr>
          <p:cNvPr id="82951" name="Group 19"/>
          <p:cNvGrpSpPr>
            <a:grpSpLocks/>
          </p:cNvGrpSpPr>
          <p:nvPr/>
        </p:nvGrpSpPr>
        <p:grpSpPr bwMode="auto">
          <a:xfrm>
            <a:off x="4343400" y="1828800"/>
            <a:ext cx="4137025" cy="2560638"/>
            <a:chOff x="2736" y="1152"/>
            <a:chExt cx="2606" cy="1613"/>
          </a:xfrm>
        </p:grpSpPr>
        <p:sp>
          <p:nvSpPr>
            <p:cNvPr id="82956" name="Line 20"/>
            <p:cNvSpPr>
              <a:spLocks noChangeShapeType="1"/>
            </p:cNvSpPr>
            <p:nvPr/>
          </p:nvSpPr>
          <p:spPr bwMode="auto">
            <a:xfrm>
              <a:off x="2736" y="1152"/>
              <a:ext cx="1872" cy="1445"/>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rIns="0"/>
            <a:lstStyle/>
            <a:p>
              <a:endParaRPr lang="en-US"/>
            </a:p>
          </p:txBody>
        </p:sp>
        <p:sp>
          <p:nvSpPr>
            <p:cNvPr id="82957" name="Text Box 21"/>
            <p:cNvSpPr txBox="1">
              <a:spLocks noChangeArrowheads="1"/>
            </p:cNvSpPr>
            <p:nvPr/>
          </p:nvSpPr>
          <p:spPr bwMode="auto">
            <a:xfrm>
              <a:off x="4546" y="2467"/>
              <a:ext cx="796"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500" b="1" i="1">
                  <a:latin typeface="Tahoma" pitchFamily="34" charset="0"/>
                </a:rPr>
                <a:t>NX</a:t>
              </a:r>
              <a:r>
                <a:rPr lang="en-US" sz="1200" b="1" i="1">
                  <a:latin typeface="Tahoma" pitchFamily="34" charset="0"/>
                </a:rPr>
                <a:t> </a:t>
              </a:r>
              <a:r>
                <a:rPr lang="en-US" sz="2500">
                  <a:latin typeface="Tahoma" pitchFamily="34" charset="0"/>
                </a:rPr>
                <a:t>(</a:t>
              </a:r>
              <a:r>
                <a:rPr kumimoji="1" lang="en-US" sz="2500" b="1" i="1">
                  <a:latin typeface="Tahoma" pitchFamily="34" charset="0"/>
                  <a:sym typeface="Symbol" pitchFamily="18" charset="2"/>
                </a:rPr>
                <a:t>ε</a:t>
              </a:r>
              <a:r>
                <a:rPr lang="en-US" sz="1200" b="1" i="1">
                  <a:latin typeface="Tahoma" pitchFamily="34" charset="0"/>
                </a:rPr>
                <a:t> </a:t>
              </a:r>
              <a:r>
                <a:rPr lang="en-US" sz="2500">
                  <a:latin typeface="Tahoma" pitchFamily="34" charset="0"/>
                </a:rPr>
                <a:t>)</a:t>
              </a:r>
              <a:r>
                <a:rPr lang="en-US" sz="2500" baseline="-25000">
                  <a:latin typeface="Tahoma" pitchFamily="34" charset="0"/>
                </a:rPr>
                <a:t>2</a:t>
              </a:r>
            </a:p>
          </p:txBody>
        </p:sp>
      </p:grpSp>
      <p:sp>
        <p:nvSpPr>
          <p:cNvPr id="110614" name="Rectangle 22"/>
          <p:cNvSpPr>
            <a:spLocks noChangeArrowheads="1"/>
          </p:cNvSpPr>
          <p:nvPr/>
        </p:nvSpPr>
        <p:spPr bwMode="auto">
          <a:xfrm>
            <a:off x="609600" y="1447800"/>
            <a:ext cx="2438400" cy="4343400"/>
          </a:xfrm>
          <a:prstGeom prst="rect">
            <a:avLst/>
          </a:prstGeom>
          <a:solidFill>
            <a:srgbClr val="FFCCC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pPr marL="288925" indent="-288925">
              <a:lnSpc>
                <a:spcPct val="105000"/>
              </a:lnSpc>
              <a:spcBef>
                <a:spcPct val="45000"/>
              </a:spcBef>
              <a:buClr>
                <a:srgbClr val="008080"/>
              </a:buClr>
              <a:buSzPct val="120000"/>
              <a:buFont typeface="Wingdings" pitchFamily="2" charset="2"/>
              <a:buNone/>
            </a:pPr>
            <a:r>
              <a:rPr kumimoji="1" lang="en-US" sz="2400" i="1" dirty="0">
                <a:sym typeface="Symbol" pitchFamily="18" charset="2"/>
              </a:rPr>
              <a:t>Results:</a:t>
            </a:r>
          </a:p>
          <a:p>
            <a:pPr marL="288925" indent="-288925" eaLnBrk="0" hangingPunct="0">
              <a:lnSpc>
                <a:spcPct val="105000"/>
              </a:lnSpc>
              <a:spcBef>
                <a:spcPct val="20000"/>
              </a:spcBef>
            </a:pPr>
            <a:r>
              <a:rPr kumimoji="1" lang="en-US" sz="2400" b="1" dirty="0">
                <a:latin typeface="Symbol" pitchFamily="18" charset="2"/>
              </a:rPr>
              <a:t></a:t>
            </a:r>
            <a:r>
              <a:rPr kumimoji="1" lang="en-US" sz="2400" b="1" i="1" dirty="0">
                <a:latin typeface="Tahoma" pitchFamily="34" charset="0"/>
                <a:sym typeface="Symbol" pitchFamily="18" charset="2"/>
              </a:rPr>
              <a:t>ε</a:t>
            </a:r>
            <a:r>
              <a:rPr kumimoji="1" lang="en-US" sz="2400" b="1" dirty="0">
                <a:latin typeface="Symbol" pitchFamily="18" charset="2"/>
              </a:rPr>
              <a:t> </a:t>
            </a:r>
            <a:r>
              <a:rPr kumimoji="1" lang="en-US" sz="2400" dirty="0"/>
              <a:t> &gt; 0 </a:t>
            </a:r>
            <a:br>
              <a:rPr kumimoji="1" lang="en-US" sz="2400" dirty="0"/>
            </a:br>
            <a:r>
              <a:rPr kumimoji="1" lang="en-US" sz="2400" dirty="0"/>
              <a:t>(demand increase)</a:t>
            </a:r>
          </a:p>
          <a:p>
            <a:pPr marL="288925" indent="-288925" eaLnBrk="0" hangingPunct="0">
              <a:lnSpc>
                <a:spcPct val="105000"/>
              </a:lnSpc>
              <a:spcBef>
                <a:spcPct val="20000"/>
              </a:spcBef>
            </a:pPr>
            <a:r>
              <a:rPr kumimoji="1" lang="en-US" sz="2400" b="1" dirty="0">
                <a:latin typeface="Symbol" pitchFamily="18" charset="2"/>
              </a:rPr>
              <a:t></a:t>
            </a:r>
            <a:r>
              <a:rPr kumimoji="1" lang="en-US" sz="2400" b="1" i="1" dirty="0"/>
              <a:t>NX</a:t>
            </a:r>
            <a:r>
              <a:rPr kumimoji="1" lang="en-US" sz="2400" dirty="0"/>
              <a:t>  = 0</a:t>
            </a:r>
            <a:br>
              <a:rPr kumimoji="1" lang="en-US" sz="2400" dirty="0"/>
            </a:br>
            <a:r>
              <a:rPr kumimoji="1" lang="en-US" sz="2400" dirty="0"/>
              <a:t>(supply fixed) </a:t>
            </a:r>
          </a:p>
          <a:p>
            <a:pPr marL="288925" indent="-288925" eaLnBrk="0" hangingPunct="0">
              <a:lnSpc>
                <a:spcPct val="105000"/>
              </a:lnSpc>
              <a:spcBef>
                <a:spcPct val="20000"/>
              </a:spcBef>
            </a:pPr>
            <a:r>
              <a:rPr kumimoji="1" lang="en-US" sz="2400" b="1" dirty="0">
                <a:latin typeface="Symbol" pitchFamily="18" charset="2"/>
              </a:rPr>
              <a:t></a:t>
            </a:r>
            <a:r>
              <a:rPr kumimoji="1" lang="en-US" sz="2400" b="1" i="1" dirty="0"/>
              <a:t>IM</a:t>
            </a:r>
            <a:r>
              <a:rPr kumimoji="1" lang="en-US" sz="2400" dirty="0"/>
              <a:t> &lt; 0 </a:t>
            </a:r>
            <a:br>
              <a:rPr kumimoji="1" lang="en-US" sz="2400" dirty="0"/>
            </a:br>
            <a:r>
              <a:rPr kumimoji="1" lang="en-US" sz="2400" dirty="0"/>
              <a:t>(policy)</a:t>
            </a:r>
            <a:endParaRPr kumimoji="1" lang="en-US" sz="2400" dirty="0">
              <a:latin typeface="Symbol" pitchFamily="18" charset="2"/>
            </a:endParaRPr>
          </a:p>
          <a:p>
            <a:pPr marL="288925" indent="-288925" eaLnBrk="0" hangingPunct="0">
              <a:lnSpc>
                <a:spcPct val="105000"/>
              </a:lnSpc>
              <a:spcBef>
                <a:spcPct val="20000"/>
              </a:spcBef>
            </a:pPr>
            <a:r>
              <a:rPr kumimoji="1" lang="en-US" sz="2400" b="1" dirty="0">
                <a:latin typeface="Symbol" pitchFamily="18" charset="2"/>
              </a:rPr>
              <a:t></a:t>
            </a:r>
            <a:r>
              <a:rPr kumimoji="1" lang="en-US" sz="2400" b="1" i="1" dirty="0"/>
              <a:t>EX</a:t>
            </a:r>
            <a:r>
              <a:rPr kumimoji="1" lang="en-US" sz="2400" dirty="0"/>
              <a:t> &lt; 0</a:t>
            </a:r>
            <a:br>
              <a:rPr kumimoji="1" lang="en-US" sz="2400" dirty="0"/>
            </a:br>
            <a:r>
              <a:rPr kumimoji="1" lang="en-US" sz="2400" dirty="0"/>
              <a:t>(rise in </a:t>
            </a:r>
            <a:r>
              <a:rPr kumimoji="1" lang="en-US" sz="2400" b="1" i="1" dirty="0">
                <a:latin typeface="Tahoma" pitchFamily="34" charset="0"/>
                <a:sym typeface="Symbol" pitchFamily="18" charset="2"/>
              </a:rPr>
              <a:t>ε</a:t>
            </a:r>
            <a:r>
              <a:rPr kumimoji="1" lang="en-US" sz="2400" b="1" i="1" dirty="0">
                <a:sym typeface="Symbol" pitchFamily="18" charset="2"/>
              </a:rPr>
              <a:t> </a:t>
            </a:r>
            <a:r>
              <a:rPr kumimoji="1" lang="en-US" sz="2400" dirty="0">
                <a:sym typeface="Symbol" pitchFamily="18" charset="2"/>
              </a:rPr>
              <a:t>)</a:t>
            </a:r>
            <a:endParaRPr kumimoji="1" lang="en-US" sz="2400" b="1" i="1" dirty="0">
              <a:sym typeface="Symbol" pitchFamily="18" charset="2"/>
            </a:endParaRPr>
          </a:p>
        </p:txBody>
      </p:sp>
      <p:grpSp>
        <p:nvGrpSpPr>
          <p:cNvPr id="82953" name="Group 23"/>
          <p:cNvGrpSpPr>
            <a:grpSpLocks/>
          </p:cNvGrpSpPr>
          <p:nvPr/>
        </p:nvGrpSpPr>
        <p:grpSpPr bwMode="auto">
          <a:xfrm>
            <a:off x="3352800" y="2743200"/>
            <a:ext cx="2500313" cy="427038"/>
            <a:chOff x="2112" y="1728"/>
            <a:chExt cx="1575" cy="269"/>
          </a:xfrm>
        </p:grpSpPr>
        <p:sp>
          <p:nvSpPr>
            <p:cNvPr id="82954" name="Line 24"/>
            <p:cNvSpPr>
              <a:spLocks noChangeShapeType="1"/>
            </p:cNvSpPr>
            <p:nvPr/>
          </p:nvSpPr>
          <p:spPr bwMode="auto">
            <a:xfrm flipH="1">
              <a:off x="2380" y="1887"/>
              <a:ext cx="1307" cy="0"/>
            </a:xfrm>
            <a:prstGeom prst="line">
              <a:avLst/>
            </a:prstGeom>
            <a:noFill/>
            <a:ln w="9525">
              <a:solidFill>
                <a:srgbClr val="FF0066"/>
              </a:solidFill>
              <a:prstDash val="dash"/>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82955" name="Text Box 25"/>
            <p:cNvSpPr txBox="1">
              <a:spLocks noChangeArrowheads="1"/>
            </p:cNvSpPr>
            <p:nvPr/>
          </p:nvSpPr>
          <p:spPr bwMode="auto">
            <a:xfrm>
              <a:off x="2112" y="1728"/>
              <a:ext cx="28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kumimoji="1" lang="en-US" sz="2500" b="1" i="1">
                  <a:solidFill>
                    <a:srgbClr val="990033"/>
                  </a:solidFill>
                  <a:latin typeface="Tahoma" pitchFamily="34" charset="0"/>
                  <a:sym typeface="Symbol" pitchFamily="18" charset="2"/>
                </a:rPr>
                <a:t>ε</a:t>
              </a:r>
              <a:r>
                <a:rPr kumimoji="1" lang="en-US" sz="800">
                  <a:solidFill>
                    <a:srgbClr val="990033"/>
                  </a:solidFill>
                  <a:latin typeface="Tahoma" pitchFamily="34" charset="0"/>
                  <a:sym typeface="Symbol" pitchFamily="18" charset="2"/>
                </a:rPr>
                <a:t> </a:t>
              </a:r>
              <a:r>
                <a:rPr lang="en-US" sz="2400" baseline="-25000">
                  <a:solidFill>
                    <a:srgbClr val="990033"/>
                  </a:solidFill>
                  <a:latin typeface="Tahoma" pitchFamily="34" charset="0"/>
                </a:rPr>
                <a:t>2</a:t>
              </a:r>
            </a:p>
          </p:txBody>
        </p:sp>
      </p:grpSp>
    </p:spTree>
    <p:extLst>
      <p:ext uri="{BB962C8B-B14F-4D97-AF65-F5344CB8AC3E}">
        <p14:creationId xmlns:p14="http://schemas.microsoft.com/office/powerpoint/2010/main" val="388655844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0614">
                                            <p:bg/>
                                          </p:spTgt>
                                        </p:tgtEl>
                                        <p:attrNameLst>
                                          <p:attrName>style.visibility</p:attrName>
                                        </p:attrNameLst>
                                      </p:cBhvr>
                                      <p:to>
                                        <p:strVal val="visible"/>
                                      </p:to>
                                    </p:set>
                                    <p:animEffect transition="in" filter="fade">
                                      <p:cBhvr>
                                        <p:cTn id="7" dur="500"/>
                                        <p:tgtEl>
                                          <p:spTgt spid="11061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0614">
                                            <p:txEl>
                                              <p:pRg st="0" end="0"/>
                                            </p:txEl>
                                          </p:spTgt>
                                        </p:tgtEl>
                                        <p:attrNameLst>
                                          <p:attrName>style.visibility</p:attrName>
                                        </p:attrNameLst>
                                      </p:cBhvr>
                                      <p:to>
                                        <p:strVal val="visible"/>
                                      </p:to>
                                    </p:set>
                                    <p:animEffect transition="in" filter="fade">
                                      <p:cBhvr>
                                        <p:cTn id="10" dur="500"/>
                                        <p:tgtEl>
                                          <p:spTgt spid="110614">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10614">
                                            <p:txEl>
                                              <p:pRg st="1" end="1"/>
                                            </p:txEl>
                                          </p:spTgt>
                                        </p:tgtEl>
                                        <p:attrNameLst>
                                          <p:attrName>style.visibility</p:attrName>
                                        </p:attrNameLst>
                                      </p:cBhvr>
                                      <p:to>
                                        <p:strVal val="visible"/>
                                      </p:to>
                                    </p:set>
                                    <p:animEffect transition="in" filter="wipe(left)">
                                      <p:cBhvr>
                                        <p:cTn id="15" dur="500"/>
                                        <p:tgtEl>
                                          <p:spTgt spid="110614">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10614">
                                            <p:txEl>
                                              <p:pRg st="2" end="2"/>
                                            </p:txEl>
                                          </p:spTgt>
                                        </p:tgtEl>
                                        <p:attrNameLst>
                                          <p:attrName>style.visibility</p:attrName>
                                        </p:attrNameLst>
                                      </p:cBhvr>
                                      <p:to>
                                        <p:strVal val="visible"/>
                                      </p:to>
                                    </p:set>
                                    <p:animEffect transition="in" filter="wipe(left)">
                                      <p:cBhvr>
                                        <p:cTn id="20" dur="500"/>
                                        <p:tgtEl>
                                          <p:spTgt spid="110614">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10614">
                                            <p:txEl>
                                              <p:pRg st="3" end="3"/>
                                            </p:txEl>
                                          </p:spTgt>
                                        </p:tgtEl>
                                        <p:attrNameLst>
                                          <p:attrName>style.visibility</p:attrName>
                                        </p:attrNameLst>
                                      </p:cBhvr>
                                      <p:to>
                                        <p:strVal val="visible"/>
                                      </p:to>
                                    </p:set>
                                    <p:animEffect transition="in" filter="wipe(left)">
                                      <p:cBhvr>
                                        <p:cTn id="25" dur="500"/>
                                        <p:tgtEl>
                                          <p:spTgt spid="110614">
                                            <p:txEl>
                                              <p:pRg st="3" end="3"/>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0614">
                                            <p:txEl>
                                              <p:pRg st="4" end="4"/>
                                            </p:txEl>
                                          </p:spTgt>
                                        </p:tgtEl>
                                        <p:attrNameLst>
                                          <p:attrName>style.visibility</p:attrName>
                                        </p:attrNameLst>
                                      </p:cBhvr>
                                      <p:to>
                                        <p:strVal val="visible"/>
                                      </p:to>
                                    </p:set>
                                    <p:animEffect transition="in" filter="wipe(left)">
                                      <p:cBhvr>
                                        <p:cTn id="30" dur="500"/>
                                        <p:tgtEl>
                                          <p:spTgt spid="1106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14" grpId="0" build="p" animBg="1"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66725" y="280988"/>
            <a:ext cx="8245475" cy="939800"/>
          </a:xfrm>
        </p:spPr>
        <p:txBody>
          <a:bodyPr/>
          <a:lstStyle/>
          <a:p>
            <a:r>
              <a:rPr lang="en-US" sz="3200" smtClean="0"/>
              <a:t>The determinants of the </a:t>
            </a:r>
            <a:br>
              <a:rPr lang="en-US" sz="3200" smtClean="0"/>
            </a:br>
            <a:r>
              <a:rPr lang="en-US" sz="3200" smtClean="0"/>
              <a:t>nominal exchange rate</a:t>
            </a:r>
          </a:p>
        </p:txBody>
      </p:sp>
      <p:sp>
        <p:nvSpPr>
          <p:cNvPr id="112643" name="Rectangle 3"/>
          <p:cNvSpPr>
            <a:spLocks noGrp="1" noChangeArrowheads="1"/>
          </p:cNvSpPr>
          <p:nvPr>
            <p:ph type="body" idx="1"/>
          </p:nvPr>
        </p:nvSpPr>
        <p:spPr>
          <a:xfrm>
            <a:off x="457200" y="1533525"/>
            <a:ext cx="8229600" cy="1038225"/>
          </a:xfrm>
        </p:spPr>
        <p:txBody>
          <a:bodyPr/>
          <a:lstStyle/>
          <a:p>
            <a:r>
              <a:rPr lang="en-US" smtClean="0"/>
              <a:t>Start with the expression for the real exchange rate:</a:t>
            </a:r>
          </a:p>
        </p:txBody>
      </p:sp>
      <p:graphicFrame>
        <p:nvGraphicFramePr>
          <p:cNvPr id="112644" name="Object 2"/>
          <p:cNvGraphicFramePr>
            <a:graphicFrameLocks noChangeAspect="1"/>
          </p:cNvGraphicFramePr>
          <p:nvPr/>
        </p:nvGraphicFramePr>
        <p:xfrm>
          <a:off x="2971800" y="2103438"/>
          <a:ext cx="2514600" cy="1012825"/>
        </p:xfrm>
        <a:graphic>
          <a:graphicData uri="http://schemas.openxmlformats.org/presentationml/2006/ole">
            <mc:AlternateContent xmlns:mc="http://schemas.openxmlformats.org/markup-compatibility/2006">
              <mc:Choice xmlns:v="urn:schemas-microsoft-com:vml" Requires="v">
                <p:oleObj spid="_x0000_s22704" name="Equation" r:id="rId4" imgW="888614" imgH="393529" progId="Equation.DSMT4">
                  <p:embed/>
                </p:oleObj>
              </mc:Choice>
              <mc:Fallback>
                <p:oleObj name="Equation" r:id="rId4" imgW="888614" imgH="393529"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2103438"/>
                        <a:ext cx="2514600" cy="1012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645" name="Rectangle 5"/>
          <p:cNvSpPr>
            <a:spLocks noChangeArrowheads="1"/>
          </p:cNvSpPr>
          <p:nvPr/>
        </p:nvSpPr>
        <p:spPr bwMode="auto">
          <a:xfrm>
            <a:off x="460375" y="3289300"/>
            <a:ext cx="75438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105000"/>
              </a:lnSpc>
              <a:spcBef>
                <a:spcPct val="45000"/>
              </a:spcBef>
              <a:buClr>
                <a:srgbClr val="008080"/>
              </a:buClr>
              <a:buSzPct val="120000"/>
              <a:buFont typeface="Wingdings" pitchFamily="2" charset="2"/>
              <a:buChar char="§"/>
            </a:pPr>
            <a:r>
              <a:rPr lang="en-US" sz="2800"/>
              <a:t>Solve for the nominal exchange rate:</a:t>
            </a:r>
          </a:p>
        </p:txBody>
      </p:sp>
      <p:graphicFrame>
        <p:nvGraphicFramePr>
          <p:cNvPr id="112646" name="Object 3"/>
          <p:cNvGraphicFramePr>
            <a:graphicFrameLocks noChangeAspect="1"/>
          </p:cNvGraphicFramePr>
          <p:nvPr/>
        </p:nvGraphicFramePr>
        <p:xfrm>
          <a:off x="2940050" y="3810000"/>
          <a:ext cx="2622550" cy="1143000"/>
        </p:xfrm>
        <a:graphic>
          <a:graphicData uri="http://schemas.openxmlformats.org/presentationml/2006/ole">
            <mc:AlternateContent xmlns:mc="http://schemas.openxmlformats.org/markup-compatibility/2006">
              <mc:Choice xmlns:v="urn:schemas-microsoft-com:vml" Requires="v">
                <p:oleObj spid="_x0000_s22705" name="Equation" r:id="rId6" imgW="926698" imgH="444307" progId="Equation.DSMT4">
                  <p:embed/>
                </p:oleObj>
              </mc:Choice>
              <mc:Fallback>
                <p:oleObj name="Equation" r:id="rId6" imgW="926698" imgH="444307"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40050" y="3810000"/>
                        <a:ext cx="262255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0043708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643">
                                            <p:txEl>
                                              <p:pRg st="0" end="0"/>
                                            </p:txEl>
                                          </p:spTgt>
                                        </p:tgtEl>
                                        <p:attrNameLst>
                                          <p:attrName>style.visibility</p:attrName>
                                        </p:attrNameLst>
                                      </p:cBhvr>
                                      <p:to>
                                        <p:strVal val="visible"/>
                                      </p:to>
                                    </p:set>
                                    <p:animEffect transition="in" filter="wipe(left)">
                                      <p:cBhvr>
                                        <p:cTn id="7" dur="500"/>
                                        <p:tgtEl>
                                          <p:spTgt spid="1126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12644"/>
                                        </p:tgtEl>
                                        <p:attrNameLst>
                                          <p:attrName>style.visibility</p:attrName>
                                        </p:attrNameLst>
                                      </p:cBhvr>
                                      <p:to>
                                        <p:strVal val="visible"/>
                                      </p:to>
                                    </p:set>
                                    <p:animEffect transition="in" filter="wipe(left)">
                                      <p:cBhvr>
                                        <p:cTn id="12" dur="500"/>
                                        <p:tgtEl>
                                          <p:spTgt spid="11264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2645"/>
                                        </p:tgtEl>
                                        <p:attrNameLst>
                                          <p:attrName>style.visibility</p:attrName>
                                        </p:attrNameLst>
                                      </p:cBhvr>
                                      <p:to>
                                        <p:strVal val="visible"/>
                                      </p:to>
                                    </p:set>
                                    <p:animEffect transition="in" filter="wipe(left)">
                                      <p:cBhvr>
                                        <p:cTn id="17" dur="500"/>
                                        <p:tgtEl>
                                          <p:spTgt spid="11264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12646"/>
                                        </p:tgtEl>
                                        <p:attrNameLst>
                                          <p:attrName>style.visibility</p:attrName>
                                        </p:attrNameLst>
                                      </p:cBhvr>
                                      <p:to>
                                        <p:strVal val="visible"/>
                                      </p:to>
                                    </p:set>
                                    <p:animEffect transition="in" filter="wipe(left)">
                                      <p:cBhvr>
                                        <p:cTn id="22" dur="500"/>
                                        <p:tgtEl>
                                          <p:spTgt spid="1126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build="p" bldLvl="3" autoUpdateAnimBg="0"/>
      <p:bldP spid="112645"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66725" y="280988"/>
            <a:ext cx="8245475" cy="939800"/>
          </a:xfrm>
        </p:spPr>
        <p:txBody>
          <a:bodyPr/>
          <a:lstStyle/>
          <a:p>
            <a:r>
              <a:rPr lang="en-US" sz="3200" smtClean="0"/>
              <a:t>The determinants of the </a:t>
            </a:r>
            <a:br>
              <a:rPr lang="en-US" sz="3200" smtClean="0"/>
            </a:br>
            <a:r>
              <a:rPr lang="en-US" sz="3200" smtClean="0"/>
              <a:t>nominal exchange rate</a:t>
            </a:r>
          </a:p>
        </p:txBody>
      </p:sp>
      <p:grpSp>
        <p:nvGrpSpPr>
          <p:cNvPr id="2" name="Group 3"/>
          <p:cNvGrpSpPr>
            <a:grpSpLocks/>
          </p:cNvGrpSpPr>
          <p:nvPr/>
        </p:nvGrpSpPr>
        <p:grpSpPr bwMode="auto">
          <a:xfrm>
            <a:off x="5308600" y="4819650"/>
            <a:ext cx="3433763" cy="1123950"/>
            <a:chOff x="3344" y="3036"/>
            <a:chExt cx="2163" cy="708"/>
          </a:xfrm>
        </p:grpSpPr>
        <p:sp>
          <p:nvSpPr>
            <p:cNvPr id="85006" name="Line 4"/>
            <p:cNvSpPr>
              <a:spLocks noChangeShapeType="1"/>
            </p:cNvSpPr>
            <p:nvPr/>
          </p:nvSpPr>
          <p:spPr bwMode="auto">
            <a:xfrm>
              <a:off x="3344" y="3036"/>
              <a:ext cx="544" cy="42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graphicFrame>
          <p:nvGraphicFramePr>
            <p:cNvPr id="85007" name="Object 5"/>
            <p:cNvGraphicFramePr>
              <a:graphicFrameLocks noChangeAspect="1"/>
            </p:cNvGraphicFramePr>
            <p:nvPr/>
          </p:nvGraphicFramePr>
          <p:xfrm>
            <a:off x="3792" y="3140"/>
            <a:ext cx="1715" cy="604"/>
          </p:xfrm>
          <a:graphic>
            <a:graphicData uri="http://schemas.openxmlformats.org/presentationml/2006/ole">
              <mc:AlternateContent xmlns:mc="http://schemas.openxmlformats.org/markup-compatibility/2006">
                <mc:Choice xmlns:v="urn:schemas-microsoft-com:vml" Requires="v">
                  <p:oleObj spid="_x0000_s23900" name="Equation" r:id="rId4" imgW="1282700" imgH="393700" progId="Equation.DSMT4">
                    <p:embed/>
                  </p:oleObj>
                </mc:Choice>
                <mc:Fallback>
                  <p:oleObj name="Equation" r:id="rId4" imgW="1282700" imgH="3937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3564" t="-11620" r="-3564" b="-11620"/>
                        <a:stretch>
                          <a:fillRect/>
                        </a:stretch>
                      </p:blipFill>
                      <p:spPr bwMode="auto">
                        <a:xfrm>
                          <a:off x="3792" y="3140"/>
                          <a:ext cx="1715" cy="604"/>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 name="Group 6"/>
          <p:cNvGrpSpPr>
            <a:grpSpLocks/>
          </p:cNvGrpSpPr>
          <p:nvPr/>
        </p:nvGrpSpPr>
        <p:grpSpPr bwMode="auto">
          <a:xfrm>
            <a:off x="1219200" y="4614863"/>
            <a:ext cx="3317875" cy="1384300"/>
            <a:chOff x="768" y="2907"/>
            <a:chExt cx="2090" cy="872"/>
          </a:xfrm>
        </p:grpSpPr>
        <p:sp>
          <p:nvSpPr>
            <p:cNvPr id="85004" name="Line 7"/>
            <p:cNvSpPr>
              <a:spLocks noChangeShapeType="1"/>
            </p:cNvSpPr>
            <p:nvPr/>
          </p:nvSpPr>
          <p:spPr bwMode="auto">
            <a:xfrm flipV="1">
              <a:off x="2064" y="2907"/>
              <a:ext cx="533" cy="4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graphicFrame>
          <p:nvGraphicFramePr>
            <p:cNvPr id="85005" name="Object 4"/>
            <p:cNvGraphicFramePr>
              <a:graphicFrameLocks noChangeAspect="1"/>
            </p:cNvGraphicFramePr>
            <p:nvPr/>
          </p:nvGraphicFramePr>
          <p:xfrm>
            <a:off x="768" y="3312"/>
            <a:ext cx="2090" cy="467"/>
          </p:xfrm>
          <a:graphic>
            <a:graphicData uri="http://schemas.openxmlformats.org/presentationml/2006/ole">
              <mc:AlternateContent xmlns:mc="http://schemas.openxmlformats.org/markup-compatibility/2006">
                <mc:Choice xmlns:v="urn:schemas-microsoft-com:vml" Requires="v">
                  <p:oleObj spid="_x0000_s23901" name="Equation" r:id="rId6" imgW="1459866" imgH="253890" progId="Equation.DSMT4">
                    <p:embed/>
                  </p:oleObj>
                </mc:Choice>
                <mc:Fallback>
                  <p:oleObj name="Equation" r:id="rId6" imgW="1459866" imgH="25389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l="-3131" t="-18015" r="-3131" b="-18015"/>
                        <a:stretch>
                          <a:fillRect/>
                        </a:stretch>
                      </p:blipFill>
                      <p:spPr bwMode="auto">
                        <a:xfrm>
                          <a:off x="768" y="3312"/>
                          <a:ext cx="2090" cy="467"/>
                        </a:xfrm>
                        <a:prstGeom prst="rect">
                          <a:avLst/>
                        </a:prstGeom>
                        <a:solidFill>
                          <a:srgbClr val="CC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84997" name="Rectangle 9"/>
          <p:cNvSpPr>
            <a:spLocks noGrp="1" noChangeArrowheads="1"/>
          </p:cNvSpPr>
          <p:nvPr>
            <p:ph type="body" idx="1"/>
          </p:nvPr>
        </p:nvSpPr>
        <p:spPr>
          <a:xfrm>
            <a:off x="539750" y="1541463"/>
            <a:ext cx="7897813" cy="3041650"/>
          </a:xfrm>
          <a:noFill/>
        </p:spPr>
        <p:txBody>
          <a:bodyPr/>
          <a:lstStyle/>
          <a:p>
            <a:r>
              <a:rPr lang="en-US" sz="2700" smtClean="0"/>
              <a:t>So </a:t>
            </a:r>
            <a:r>
              <a:rPr lang="en-US" sz="2700" b="1" i="1" smtClean="0"/>
              <a:t>e</a:t>
            </a:r>
            <a:r>
              <a:rPr lang="en-US" sz="1100" smtClean="0"/>
              <a:t> </a:t>
            </a:r>
            <a:r>
              <a:rPr lang="en-US" sz="2700" smtClean="0"/>
              <a:t> depends on the real exchange rate and the price levels at home and abroad…</a:t>
            </a:r>
          </a:p>
          <a:p>
            <a:pPr>
              <a:buFont typeface="Wingdings" pitchFamily="2" charset="2"/>
              <a:buNone/>
            </a:pPr>
            <a:r>
              <a:rPr lang="en-US" sz="2700" smtClean="0"/>
              <a:t>…and we know how each </a:t>
            </a:r>
            <a:br>
              <a:rPr lang="en-US" sz="2700" smtClean="0"/>
            </a:br>
            <a:r>
              <a:rPr lang="en-US" sz="2700" smtClean="0"/>
              <a:t>of them is determined:</a:t>
            </a:r>
          </a:p>
        </p:txBody>
      </p:sp>
      <p:graphicFrame>
        <p:nvGraphicFramePr>
          <p:cNvPr id="84998" name="Object 2"/>
          <p:cNvGraphicFramePr>
            <a:graphicFrameLocks noChangeAspect="1"/>
          </p:cNvGraphicFramePr>
          <p:nvPr/>
        </p:nvGraphicFramePr>
        <p:xfrm>
          <a:off x="2940050" y="3810000"/>
          <a:ext cx="2622550" cy="1143000"/>
        </p:xfrm>
        <a:graphic>
          <a:graphicData uri="http://schemas.openxmlformats.org/presentationml/2006/ole">
            <mc:AlternateContent xmlns:mc="http://schemas.openxmlformats.org/markup-compatibility/2006">
              <mc:Choice xmlns:v="urn:schemas-microsoft-com:vml" Requires="v">
                <p:oleObj spid="_x0000_s23902" name="Equation" r:id="rId8" imgW="926698" imgH="444307" progId="Equation.DSMT4">
                  <p:embed/>
                </p:oleObj>
              </mc:Choice>
              <mc:Fallback>
                <p:oleObj name="Equation" r:id="rId8" imgW="926698" imgH="444307"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40050" y="3810000"/>
                        <a:ext cx="262255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4" name="Group 11"/>
          <p:cNvGrpSpPr>
            <a:grpSpLocks/>
          </p:cNvGrpSpPr>
          <p:nvPr/>
        </p:nvGrpSpPr>
        <p:grpSpPr bwMode="auto">
          <a:xfrm>
            <a:off x="5484813" y="2895600"/>
            <a:ext cx="3298825" cy="1236663"/>
            <a:chOff x="3455" y="1824"/>
            <a:chExt cx="2078" cy="779"/>
          </a:xfrm>
        </p:grpSpPr>
        <p:grpSp>
          <p:nvGrpSpPr>
            <p:cNvPr id="85000" name="Group 12"/>
            <p:cNvGrpSpPr>
              <a:grpSpLocks/>
            </p:cNvGrpSpPr>
            <p:nvPr/>
          </p:nvGrpSpPr>
          <p:grpSpPr bwMode="auto">
            <a:xfrm>
              <a:off x="3455" y="2406"/>
              <a:ext cx="1105" cy="197"/>
              <a:chOff x="3413" y="2406"/>
              <a:chExt cx="1105" cy="197"/>
            </a:xfrm>
          </p:grpSpPr>
          <p:sp>
            <p:nvSpPr>
              <p:cNvPr id="85002" name="Line 13"/>
              <p:cNvSpPr>
                <a:spLocks noChangeShapeType="1"/>
              </p:cNvSpPr>
              <p:nvPr/>
            </p:nvSpPr>
            <p:spPr bwMode="auto">
              <a:xfrm>
                <a:off x="3413" y="2603"/>
                <a:ext cx="110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85003" name="Line 14"/>
              <p:cNvSpPr>
                <a:spLocks noChangeShapeType="1"/>
              </p:cNvSpPr>
              <p:nvPr/>
            </p:nvSpPr>
            <p:spPr bwMode="auto">
              <a:xfrm flipV="1">
                <a:off x="4518" y="2406"/>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grpSp>
        <p:graphicFrame>
          <p:nvGraphicFramePr>
            <p:cNvPr id="85001" name="Object 3"/>
            <p:cNvGraphicFramePr>
              <a:graphicFrameLocks noChangeAspect="1"/>
            </p:cNvGraphicFramePr>
            <p:nvPr/>
          </p:nvGraphicFramePr>
          <p:xfrm>
            <a:off x="3552" y="1824"/>
            <a:ext cx="1981" cy="621"/>
          </p:xfrm>
          <a:graphic>
            <a:graphicData uri="http://schemas.openxmlformats.org/presentationml/2006/ole">
              <mc:AlternateContent xmlns:mc="http://schemas.openxmlformats.org/markup-compatibility/2006">
                <mc:Choice xmlns:v="urn:schemas-microsoft-com:vml" Requires="v">
                  <p:oleObj spid="_x0000_s23903" name="Equation" r:id="rId10" imgW="1536700" imgH="419100" progId="Equation.DSMT4">
                    <p:embed/>
                  </p:oleObj>
                </mc:Choice>
                <mc:Fallback>
                  <p:oleObj name="Equation" r:id="rId10" imgW="1536700" imgH="4191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l="-2975" t="-10910" r="-2975" b="-10910"/>
                        <a:stretch>
                          <a:fillRect/>
                        </a:stretch>
                      </p:blipFill>
                      <p:spPr bwMode="auto">
                        <a:xfrm>
                          <a:off x="3552" y="1824"/>
                          <a:ext cx="1981" cy="621"/>
                        </a:xfrm>
                        <a:prstGeom prst="rect">
                          <a:avLst/>
                        </a:prstGeom>
                        <a:solidFill>
                          <a:srgbClr val="D5AB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52393345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Right)">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3"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upRigh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66725" y="280988"/>
            <a:ext cx="8245475" cy="939800"/>
          </a:xfrm>
        </p:spPr>
        <p:txBody>
          <a:bodyPr/>
          <a:lstStyle/>
          <a:p>
            <a:r>
              <a:rPr lang="en-US" sz="3200" smtClean="0"/>
              <a:t>The determinants of the </a:t>
            </a:r>
            <a:br>
              <a:rPr lang="en-US" sz="3200" smtClean="0"/>
            </a:br>
            <a:r>
              <a:rPr lang="en-US" sz="3200" smtClean="0"/>
              <a:t>nominal exchange rate</a:t>
            </a:r>
          </a:p>
        </p:txBody>
      </p:sp>
      <p:sp>
        <p:nvSpPr>
          <p:cNvPr id="86019" name="Rectangle 3"/>
          <p:cNvSpPr>
            <a:spLocks noGrp="1" noChangeArrowheads="1"/>
          </p:cNvSpPr>
          <p:nvPr>
            <p:ph type="body" idx="1"/>
          </p:nvPr>
        </p:nvSpPr>
        <p:spPr>
          <a:xfrm>
            <a:off x="457200" y="2205038"/>
            <a:ext cx="8147050" cy="1484312"/>
          </a:xfrm>
          <a:noFill/>
        </p:spPr>
        <p:txBody>
          <a:bodyPr/>
          <a:lstStyle/>
          <a:p>
            <a:r>
              <a:rPr lang="en-US" sz="2700" dirty="0" smtClean="0"/>
              <a:t>Rewrite this equation in growth rates </a:t>
            </a:r>
            <a:br>
              <a:rPr lang="en-US" sz="2700" dirty="0" smtClean="0"/>
            </a:br>
            <a:r>
              <a:rPr lang="en-US" sz="2300" dirty="0" smtClean="0"/>
              <a:t>(</a:t>
            </a:r>
            <a:r>
              <a:rPr lang="en-US" sz="2300" i="1" dirty="0" smtClean="0"/>
              <a:t>see </a:t>
            </a:r>
            <a:r>
              <a:rPr lang="en-US" sz="2300" dirty="0" smtClean="0"/>
              <a:t>“</a:t>
            </a:r>
            <a:r>
              <a:rPr lang="en-US" sz="2300" i="1" dirty="0" smtClean="0"/>
              <a:t>arithmetic tricks for working with percentage changes,</a:t>
            </a:r>
            <a:r>
              <a:rPr lang="en-US" sz="2300" dirty="0" smtClean="0"/>
              <a:t>”</a:t>
            </a:r>
            <a:r>
              <a:rPr lang="en-US" sz="2300" i="1" dirty="0" smtClean="0"/>
              <a:t> Chapter 2 </a:t>
            </a:r>
            <a:r>
              <a:rPr lang="en-US" sz="2300" dirty="0" smtClean="0"/>
              <a:t>):</a:t>
            </a:r>
          </a:p>
        </p:txBody>
      </p:sp>
      <p:graphicFrame>
        <p:nvGraphicFramePr>
          <p:cNvPr id="86020" name="Object 2"/>
          <p:cNvGraphicFramePr>
            <a:graphicFrameLocks noChangeAspect="1"/>
          </p:cNvGraphicFramePr>
          <p:nvPr/>
        </p:nvGraphicFramePr>
        <p:xfrm>
          <a:off x="3440113" y="1293813"/>
          <a:ext cx="2133600" cy="928687"/>
        </p:xfrm>
        <a:graphic>
          <a:graphicData uri="http://schemas.openxmlformats.org/presentationml/2006/ole">
            <mc:AlternateContent xmlns:mc="http://schemas.openxmlformats.org/markup-compatibility/2006">
              <mc:Choice xmlns:v="urn:schemas-microsoft-com:vml" Requires="v">
                <p:oleObj spid="_x0000_s24838" name="Equation" r:id="rId4" imgW="926698" imgH="444307" progId="Equation.DSMT4">
                  <p:embed/>
                </p:oleObj>
              </mc:Choice>
              <mc:Fallback>
                <p:oleObj name="Equation" r:id="rId4" imgW="926698" imgH="444307"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0113" y="1293813"/>
                        <a:ext cx="2133600" cy="928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6741" name="Object 3"/>
          <p:cNvGraphicFramePr>
            <a:graphicFrameLocks noChangeAspect="1"/>
          </p:cNvGraphicFramePr>
          <p:nvPr/>
        </p:nvGraphicFramePr>
        <p:xfrm>
          <a:off x="1371600" y="3559175"/>
          <a:ext cx="3959225" cy="981075"/>
        </p:xfrm>
        <a:graphic>
          <a:graphicData uri="http://schemas.openxmlformats.org/presentationml/2006/ole">
            <mc:AlternateContent xmlns:mc="http://schemas.openxmlformats.org/markup-compatibility/2006">
              <mc:Choice xmlns:v="urn:schemas-microsoft-com:vml" Requires="v">
                <p:oleObj spid="_x0000_s24839" name="Equation" r:id="rId6" imgW="1689100" imgH="419100" progId="Equation.DSMT4">
                  <p:embed/>
                </p:oleObj>
              </mc:Choice>
              <mc:Fallback>
                <p:oleObj name="Equation" r:id="rId6" imgW="1689100" imgH="4191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1600" y="3559175"/>
                        <a:ext cx="3959225" cy="981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6742" name="Object 4"/>
          <p:cNvGraphicFramePr>
            <a:graphicFrameLocks noChangeAspect="1"/>
          </p:cNvGraphicFramePr>
          <p:nvPr/>
        </p:nvGraphicFramePr>
        <p:xfrm>
          <a:off x="5487988" y="3573463"/>
          <a:ext cx="2651125" cy="1009650"/>
        </p:xfrm>
        <a:graphic>
          <a:graphicData uri="http://schemas.openxmlformats.org/presentationml/2006/ole">
            <mc:AlternateContent xmlns:mc="http://schemas.openxmlformats.org/markup-compatibility/2006">
              <mc:Choice xmlns:v="urn:schemas-microsoft-com:vml" Requires="v">
                <p:oleObj spid="_x0000_s24840" name="Equation" r:id="rId8" imgW="1066337" imgH="406224" progId="Equation.DSMT4">
                  <p:embed/>
                </p:oleObj>
              </mc:Choice>
              <mc:Fallback>
                <p:oleObj name="Equation" r:id="rId8" imgW="1066337" imgH="406224"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87988" y="3573463"/>
                        <a:ext cx="2651125" cy="1009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6743" name="Rectangle 7"/>
          <p:cNvSpPr>
            <a:spLocks noChangeArrowheads="1"/>
          </p:cNvSpPr>
          <p:nvPr/>
        </p:nvSpPr>
        <p:spPr bwMode="auto">
          <a:xfrm>
            <a:off x="487363" y="4738688"/>
            <a:ext cx="7467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105000"/>
              </a:lnSpc>
              <a:spcBef>
                <a:spcPct val="45000"/>
              </a:spcBef>
              <a:buClr>
                <a:srgbClr val="008080"/>
              </a:buClr>
              <a:buSzPct val="120000"/>
              <a:buFont typeface="Wingdings" pitchFamily="2" charset="2"/>
              <a:buChar char="§"/>
            </a:pPr>
            <a:r>
              <a:rPr lang="en-US" sz="2700"/>
              <a:t>For a given value of </a:t>
            </a:r>
            <a:r>
              <a:rPr lang="en-US" sz="2700" b="1" i="1">
                <a:latin typeface="Tahoma" pitchFamily="34" charset="0"/>
              </a:rPr>
              <a:t>ε</a:t>
            </a:r>
            <a:r>
              <a:rPr lang="en-US" sz="2700"/>
              <a:t>, </a:t>
            </a:r>
            <a:br>
              <a:rPr lang="en-US" sz="2700"/>
            </a:br>
            <a:r>
              <a:rPr lang="en-US" sz="2700"/>
              <a:t>the growth rate of </a:t>
            </a:r>
            <a:r>
              <a:rPr lang="en-US" sz="2700" b="1" i="1"/>
              <a:t>e</a:t>
            </a:r>
            <a:r>
              <a:rPr lang="en-US" sz="2700"/>
              <a:t>  equals the difference between foreign and domestic inflation rates.  </a:t>
            </a:r>
            <a:endParaRPr lang="en-US" sz="2700" b="1" i="1"/>
          </a:p>
        </p:txBody>
      </p:sp>
    </p:spTree>
    <p:extLst>
      <p:ext uri="{BB962C8B-B14F-4D97-AF65-F5344CB8AC3E}">
        <p14:creationId xmlns:p14="http://schemas.microsoft.com/office/powerpoint/2010/main" val="396120152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16741"/>
                                        </p:tgtEl>
                                        <p:attrNameLst>
                                          <p:attrName>style.visibility</p:attrName>
                                        </p:attrNameLst>
                                      </p:cBhvr>
                                      <p:to>
                                        <p:strVal val="visible"/>
                                      </p:to>
                                    </p:set>
                                    <p:animEffect transition="in" filter="wipe(left)">
                                      <p:cBhvr>
                                        <p:cTn id="7" dur="500"/>
                                        <p:tgtEl>
                                          <p:spTgt spid="1167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16742"/>
                                        </p:tgtEl>
                                        <p:attrNameLst>
                                          <p:attrName>style.visibility</p:attrName>
                                        </p:attrNameLst>
                                      </p:cBhvr>
                                      <p:to>
                                        <p:strVal val="visible"/>
                                      </p:to>
                                    </p:set>
                                    <p:animEffect transition="in" filter="wipe(left)">
                                      <p:cBhvr>
                                        <p:cTn id="12" dur="500"/>
                                        <p:tgtEl>
                                          <p:spTgt spid="11674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6743"/>
                                        </p:tgtEl>
                                        <p:attrNameLst>
                                          <p:attrName>style.visibility</p:attrName>
                                        </p:attrNameLst>
                                      </p:cBhvr>
                                      <p:to>
                                        <p:strVal val="visible"/>
                                      </p:to>
                                    </p:set>
                                    <p:animEffect transition="in" filter="wipe(left)">
                                      <p:cBhvr>
                                        <p:cTn id="17" dur="500"/>
                                        <p:tgtEl>
                                          <p:spTgt spid="1167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3"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smtClean="0"/>
              <a:t>In an open economy,</a:t>
            </a:r>
          </a:p>
        </p:txBody>
      </p:sp>
      <p:sp>
        <p:nvSpPr>
          <p:cNvPr id="36867" name="Rectangle 3"/>
          <p:cNvSpPr>
            <a:spLocks noGrp="1" noChangeArrowheads="1"/>
          </p:cNvSpPr>
          <p:nvPr>
            <p:ph type="body" idx="1"/>
          </p:nvPr>
        </p:nvSpPr>
        <p:spPr/>
        <p:txBody>
          <a:bodyPr/>
          <a:lstStyle/>
          <a:p>
            <a:r>
              <a:rPr lang="en-US" smtClean="0"/>
              <a:t>spending need not equal output</a:t>
            </a:r>
          </a:p>
          <a:p>
            <a:r>
              <a:rPr lang="en-US" smtClean="0"/>
              <a:t>saving need not equal investment</a:t>
            </a:r>
          </a:p>
        </p:txBody>
      </p:sp>
    </p:spTree>
    <p:extLst>
      <p:ext uri="{BB962C8B-B14F-4D97-AF65-F5344CB8AC3E}">
        <p14:creationId xmlns:p14="http://schemas.microsoft.com/office/powerpoint/2010/main" val="3384360654"/>
      </p:ext>
    </p:extLst>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rgbClr val="FFEAD5"/>
        </a:solidFill>
        <a:effectLst/>
      </p:bgPr>
    </p:bg>
    <p:spTree>
      <p:nvGrpSpPr>
        <p:cNvPr id="1" name=""/>
        <p:cNvGrpSpPr/>
        <p:nvPr/>
      </p:nvGrpSpPr>
      <p:grpSpPr>
        <a:xfrm>
          <a:off x="0" y="0"/>
          <a:ext cx="0" cy="0"/>
          <a:chOff x="0" y="0"/>
          <a:chExt cx="0" cy="0"/>
        </a:xfrm>
      </p:grpSpPr>
      <p:graphicFrame>
        <p:nvGraphicFramePr>
          <p:cNvPr id="8" name="Chart 7"/>
          <p:cNvGraphicFramePr>
            <a:graphicFrameLocks noGrp="1"/>
          </p:cNvGraphicFramePr>
          <p:nvPr>
            <p:extLst>
              <p:ext uri="{D42A27DB-BD31-4B8C-83A1-F6EECF244321}">
                <p14:modId xmlns:p14="http://schemas.microsoft.com/office/powerpoint/2010/main" val="2881086571"/>
              </p:ext>
            </p:extLst>
          </p:nvPr>
        </p:nvGraphicFramePr>
        <p:xfrm>
          <a:off x="1683574" y="1391925"/>
          <a:ext cx="7175418" cy="4966725"/>
        </p:xfrm>
        <a:graphic>
          <a:graphicData uri="http://schemas.openxmlformats.org/drawingml/2006/chart">
            <c:chart xmlns:c="http://schemas.openxmlformats.org/drawingml/2006/chart" xmlns:r="http://schemas.openxmlformats.org/officeDocument/2006/relationships" r:id="rId3"/>
          </a:graphicData>
        </a:graphic>
      </p:graphicFrame>
      <p:sp>
        <p:nvSpPr>
          <p:cNvPr id="87042" name="Title 1"/>
          <p:cNvSpPr>
            <a:spLocks noGrp="1"/>
          </p:cNvSpPr>
          <p:nvPr>
            <p:ph type="title"/>
          </p:nvPr>
        </p:nvSpPr>
        <p:spPr>
          <a:xfrm>
            <a:off x="466725" y="237177"/>
            <a:ext cx="8245475" cy="887413"/>
          </a:xfrm>
        </p:spPr>
        <p:txBody>
          <a:bodyPr/>
          <a:lstStyle/>
          <a:p>
            <a:r>
              <a:rPr lang="en-US" sz="2800" dirty="0" smtClean="0">
                <a:solidFill>
                  <a:srgbClr val="336699"/>
                </a:solidFill>
              </a:rPr>
              <a:t>Inflation differentials (from the U.S.) and nominal exchange rates for a cross section of countries, 2001-2007</a:t>
            </a:r>
          </a:p>
        </p:txBody>
      </p:sp>
      <p:sp>
        <p:nvSpPr>
          <p:cNvPr id="87044" name="TextBox 3"/>
          <p:cNvSpPr txBox="1">
            <a:spLocks noChangeArrowheads="1"/>
          </p:cNvSpPr>
          <p:nvPr/>
        </p:nvSpPr>
        <p:spPr bwMode="auto">
          <a:xfrm>
            <a:off x="34163" y="1391925"/>
            <a:ext cx="1649412"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2300" dirty="0">
                <a:solidFill>
                  <a:srgbClr val="000000"/>
                </a:solidFill>
              </a:rPr>
              <a:t>% change in nominal exchange rate</a:t>
            </a:r>
          </a:p>
        </p:txBody>
      </p:sp>
      <p:sp>
        <p:nvSpPr>
          <p:cNvPr id="87045" name="TextBox 4"/>
          <p:cNvSpPr txBox="1">
            <a:spLocks noChangeArrowheads="1"/>
          </p:cNvSpPr>
          <p:nvPr/>
        </p:nvSpPr>
        <p:spPr bwMode="auto">
          <a:xfrm>
            <a:off x="5640781" y="6334900"/>
            <a:ext cx="2980157"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2300" dirty="0">
                <a:solidFill>
                  <a:srgbClr val="000000"/>
                </a:solidFill>
              </a:rPr>
              <a:t>inflation differential</a:t>
            </a:r>
          </a:p>
        </p:txBody>
      </p:sp>
      <p:sp>
        <p:nvSpPr>
          <p:cNvPr id="87048" name="Line 11"/>
          <p:cNvSpPr>
            <a:spLocks noChangeShapeType="1"/>
          </p:cNvSpPr>
          <p:nvPr/>
        </p:nvSpPr>
        <p:spPr bwMode="auto">
          <a:xfrm>
            <a:off x="2496056" y="3985246"/>
            <a:ext cx="6097586" cy="0"/>
          </a:xfrm>
          <a:prstGeom prst="line">
            <a:avLst/>
          </a:prstGeom>
          <a:noFill/>
          <a:ln w="9525">
            <a:solidFill>
              <a:srgbClr val="0066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87049" name="Line 12"/>
          <p:cNvSpPr>
            <a:spLocks noChangeShapeType="1"/>
          </p:cNvSpPr>
          <p:nvPr/>
        </p:nvSpPr>
        <p:spPr bwMode="auto">
          <a:xfrm flipH="1" flipV="1">
            <a:off x="4545602" y="1572594"/>
            <a:ext cx="0" cy="4253822"/>
          </a:xfrm>
          <a:prstGeom prst="line">
            <a:avLst/>
          </a:prstGeom>
          <a:noFill/>
          <a:ln w="9525">
            <a:solidFill>
              <a:srgbClr val="0066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9" name="Text Box 7"/>
          <p:cNvSpPr txBox="1">
            <a:spLocks noChangeArrowheads="1"/>
          </p:cNvSpPr>
          <p:nvPr/>
        </p:nvSpPr>
        <p:spPr bwMode="auto">
          <a:xfrm>
            <a:off x="7476645" y="2103445"/>
            <a:ext cx="1028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i="1" dirty="0"/>
              <a:t>Pakistan</a:t>
            </a:r>
          </a:p>
        </p:txBody>
      </p:sp>
      <p:sp>
        <p:nvSpPr>
          <p:cNvPr id="10" name="Text Box 7"/>
          <p:cNvSpPr txBox="1">
            <a:spLocks noChangeArrowheads="1"/>
          </p:cNvSpPr>
          <p:nvPr/>
        </p:nvSpPr>
        <p:spPr bwMode="auto">
          <a:xfrm>
            <a:off x="3689496" y="3259870"/>
            <a:ext cx="53941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i="1" dirty="0"/>
              <a:t>U.K.</a:t>
            </a:r>
          </a:p>
        </p:txBody>
      </p:sp>
      <p:cxnSp>
        <p:nvCxnSpPr>
          <p:cNvPr id="11" name="Straight Connector 10"/>
          <p:cNvCxnSpPr/>
          <p:nvPr/>
        </p:nvCxnSpPr>
        <p:spPr>
          <a:xfrm>
            <a:off x="4001737" y="3552086"/>
            <a:ext cx="341663" cy="3341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Box 7"/>
          <p:cNvSpPr txBox="1">
            <a:spLocks noChangeArrowheads="1"/>
          </p:cNvSpPr>
          <p:nvPr/>
        </p:nvSpPr>
        <p:spPr bwMode="auto">
          <a:xfrm>
            <a:off x="2682077" y="4835525"/>
            <a:ext cx="1223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i="1" dirty="0"/>
              <a:t>Singapore</a:t>
            </a:r>
          </a:p>
        </p:txBody>
      </p:sp>
      <p:sp>
        <p:nvSpPr>
          <p:cNvPr id="14" name="Text Box 7"/>
          <p:cNvSpPr txBox="1">
            <a:spLocks noChangeArrowheads="1"/>
          </p:cNvSpPr>
          <p:nvPr/>
        </p:nvSpPr>
        <p:spPr bwMode="auto">
          <a:xfrm>
            <a:off x="2671444" y="5365564"/>
            <a:ext cx="13980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i="1" dirty="0" smtClean="0"/>
              <a:t>Switzerland</a:t>
            </a:r>
            <a:endParaRPr lang="en-US" sz="2000" i="1" dirty="0"/>
          </a:p>
        </p:txBody>
      </p:sp>
      <p:sp>
        <p:nvSpPr>
          <p:cNvPr id="15" name="Text Box 7"/>
          <p:cNvSpPr txBox="1">
            <a:spLocks noChangeArrowheads="1"/>
          </p:cNvSpPr>
          <p:nvPr/>
        </p:nvSpPr>
        <p:spPr bwMode="auto">
          <a:xfrm>
            <a:off x="2687188" y="4176015"/>
            <a:ext cx="718624"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i="1" dirty="0"/>
              <a:t>Japan</a:t>
            </a:r>
          </a:p>
        </p:txBody>
      </p:sp>
      <p:sp>
        <p:nvSpPr>
          <p:cNvPr id="16" name="Text Box 7"/>
          <p:cNvSpPr txBox="1">
            <a:spLocks noChangeArrowheads="1"/>
          </p:cNvSpPr>
          <p:nvPr/>
        </p:nvSpPr>
        <p:spPr bwMode="auto">
          <a:xfrm>
            <a:off x="2849863" y="3649710"/>
            <a:ext cx="1003374"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i="1" dirty="0" smtClean="0"/>
              <a:t>Sweden</a:t>
            </a:r>
            <a:endParaRPr lang="en-US" sz="2000" i="1" dirty="0"/>
          </a:p>
        </p:txBody>
      </p:sp>
      <p:cxnSp>
        <p:nvCxnSpPr>
          <p:cNvPr id="17" name="Straight Connector 16"/>
          <p:cNvCxnSpPr/>
          <p:nvPr/>
        </p:nvCxnSpPr>
        <p:spPr>
          <a:xfrm flipV="1">
            <a:off x="3851113" y="4730426"/>
            <a:ext cx="248603"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636331" y="3936419"/>
            <a:ext cx="433170" cy="5162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 Box 7"/>
          <p:cNvSpPr txBox="1">
            <a:spLocks noChangeArrowheads="1"/>
          </p:cNvSpPr>
          <p:nvPr/>
        </p:nvSpPr>
        <p:spPr bwMode="auto">
          <a:xfrm>
            <a:off x="5829109" y="1690004"/>
            <a:ext cx="101825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i="1" dirty="0"/>
              <a:t>Iceland</a:t>
            </a:r>
          </a:p>
        </p:txBody>
      </p:sp>
      <p:sp>
        <p:nvSpPr>
          <p:cNvPr id="23" name="Text Box 7"/>
          <p:cNvSpPr txBox="1">
            <a:spLocks noChangeArrowheads="1"/>
          </p:cNvSpPr>
          <p:nvPr/>
        </p:nvSpPr>
        <p:spPr bwMode="auto">
          <a:xfrm>
            <a:off x="4958566" y="2623589"/>
            <a:ext cx="998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i="1" dirty="0"/>
              <a:t>Mexico</a:t>
            </a:r>
          </a:p>
        </p:txBody>
      </p:sp>
      <p:sp>
        <p:nvSpPr>
          <p:cNvPr id="24" name="Text Box 7"/>
          <p:cNvSpPr txBox="1">
            <a:spLocks noChangeArrowheads="1"/>
          </p:cNvSpPr>
          <p:nvPr/>
        </p:nvSpPr>
        <p:spPr bwMode="auto">
          <a:xfrm>
            <a:off x="5100761" y="3598177"/>
            <a:ext cx="1098021"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i="1" dirty="0"/>
              <a:t>S. Korea</a:t>
            </a:r>
          </a:p>
        </p:txBody>
      </p:sp>
      <p:sp>
        <p:nvSpPr>
          <p:cNvPr id="25" name="Text Box 7"/>
          <p:cNvSpPr txBox="1">
            <a:spLocks noChangeArrowheads="1"/>
          </p:cNvSpPr>
          <p:nvPr/>
        </p:nvSpPr>
        <p:spPr bwMode="auto">
          <a:xfrm>
            <a:off x="6545230" y="3233478"/>
            <a:ext cx="10271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i="1" dirty="0"/>
              <a:t>S. Africa</a:t>
            </a:r>
          </a:p>
        </p:txBody>
      </p:sp>
      <p:sp>
        <p:nvSpPr>
          <p:cNvPr id="28" name="Text Box 7"/>
          <p:cNvSpPr txBox="1">
            <a:spLocks noChangeArrowheads="1"/>
          </p:cNvSpPr>
          <p:nvPr/>
        </p:nvSpPr>
        <p:spPr bwMode="auto">
          <a:xfrm>
            <a:off x="4996750" y="5063608"/>
            <a:ext cx="1028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i="1" dirty="0"/>
              <a:t>Australia</a:t>
            </a:r>
          </a:p>
        </p:txBody>
      </p:sp>
      <p:sp>
        <p:nvSpPr>
          <p:cNvPr id="29" name="Text Box 7"/>
          <p:cNvSpPr txBox="1">
            <a:spLocks noChangeArrowheads="1"/>
          </p:cNvSpPr>
          <p:nvPr/>
        </p:nvSpPr>
        <p:spPr bwMode="auto">
          <a:xfrm>
            <a:off x="4958566" y="4576438"/>
            <a:ext cx="904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i="1" dirty="0"/>
              <a:t>Canada</a:t>
            </a:r>
          </a:p>
        </p:txBody>
      </p:sp>
      <p:sp>
        <p:nvSpPr>
          <p:cNvPr id="30" name="Text Box 7"/>
          <p:cNvSpPr txBox="1">
            <a:spLocks noChangeArrowheads="1"/>
          </p:cNvSpPr>
          <p:nvPr/>
        </p:nvSpPr>
        <p:spPr bwMode="auto">
          <a:xfrm>
            <a:off x="4750323" y="4195811"/>
            <a:ext cx="10375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i="1" dirty="0" smtClean="0"/>
              <a:t>Denmark</a:t>
            </a:r>
            <a:endParaRPr lang="en-US" sz="2000" i="1" dirty="0"/>
          </a:p>
        </p:txBody>
      </p:sp>
      <p:sp>
        <p:nvSpPr>
          <p:cNvPr id="31" name="Text Box 7"/>
          <p:cNvSpPr txBox="1">
            <a:spLocks noChangeArrowheads="1"/>
          </p:cNvSpPr>
          <p:nvPr/>
        </p:nvSpPr>
        <p:spPr bwMode="auto">
          <a:xfrm>
            <a:off x="4636033" y="5486884"/>
            <a:ext cx="15208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i="1" dirty="0" smtClean="0"/>
              <a:t>New Zealand</a:t>
            </a:r>
            <a:endParaRPr lang="en-US" sz="2000" i="1" dirty="0"/>
          </a:p>
        </p:txBody>
      </p:sp>
      <p:cxnSp>
        <p:nvCxnSpPr>
          <p:cNvPr id="32" name="Straight Connector 31"/>
          <p:cNvCxnSpPr/>
          <p:nvPr/>
        </p:nvCxnSpPr>
        <p:spPr>
          <a:xfrm>
            <a:off x="4750323" y="5250303"/>
            <a:ext cx="0" cy="2691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4434840" y="4480560"/>
            <a:ext cx="365760" cy="4114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4530530" y="4772967"/>
            <a:ext cx="407398" cy="2215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080200"/>
      </p:ext>
    </p:extLst>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sz="3100" smtClean="0"/>
              <a:t>Purchasing Power Parity (PPP)</a:t>
            </a:r>
          </a:p>
        </p:txBody>
      </p:sp>
      <p:sp>
        <p:nvSpPr>
          <p:cNvPr id="88067" name="Rectangle 3"/>
          <p:cNvSpPr>
            <a:spLocks noGrp="1" noChangeArrowheads="1"/>
          </p:cNvSpPr>
          <p:nvPr>
            <p:ph type="body" idx="1"/>
          </p:nvPr>
        </p:nvSpPr>
        <p:spPr>
          <a:xfrm>
            <a:off x="479425" y="1304925"/>
            <a:ext cx="8097838" cy="4787900"/>
          </a:xfrm>
        </p:spPr>
        <p:txBody>
          <a:bodyPr/>
          <a:lstStyle/>
          <a:p>
            <a:pPr marL="0" indent="0">
              <a:spcBef>
                <a:spcPct val="50000"/>
              </a:spcBef>
              <a:buFont typeface="Wingdings" pitchFamily="2" charset="2"/>
              <a:buNone/>
            </a:pPr>
            <a:r>
              <a:rPr lang="en-US" smtClean="0"/>
              <a:t>Two definitions:</a:t>
            </a:r>
          </a:p>
          <a:p>
            <a:pPr marL="461963" lvl="1" indent="-290513">
              <a:spcBef>
                <a:spcPts val="1200"/>
              </a:spcBef>
            </a:pPr>
            <a:r>
              <a:rPr lang="en-US" smtClean="0"/>
              <a:t>A doctrine that states that goods must sell at the same (currency-adjusted) price in all countries.</a:t>
            </a:r>
          </a:p>
          <a:p>
            <a:pPr marL="461963" lvl="1" indent="-290513">
              <a:spcBef>
                <a:spcPts val="1200"/>
              </a:spcBef>
            </a:pPr>
            <a:r>
              <a:rPr lang="en-US" smtClean="0"/>
              <a:t>The nominal exchange rate adjusts to equalize the cost of a basket of goods across countries. </a:t>
            </a:r>
          </a:p>
          <a:p>
            <a:pPr marL="0" indent="0">
              <a:spcBef>
                <a:spcPts val="1800"/>
              </a:spcBef>
              <a:buFont typeface="Wingdings" pitchFamily="2" charset="2"/>
              <a:buNone/>
            </a:pPr>
            <a:r>
              <a:rPr lang="en-US" smtClean="0"/>
              <a:t>Reasoning:  </a:t>
            </a:r>
          </a:p>
          <a:p>
            <a:pPr marL="461963" lvl="1" indent="-290513"/>
            <a:r>
              <a:rPr lang="en-US" smtClean="0"/>
              <a:t>arbitrage, the law of one price</a:t>
            </a:r>
          </a:p>
        </p:txBody>
      </p:sp>
    </p:spTree>
    <p:extLst>
      <p:ext uri="{BB962C8B-B14F-4D97-AF65-F5344CB8AC3E}">
        <p14:creationId xmlns:p14="http://schemas.microsoft.com/office/powerpoint/2010/main" val="3194568678"/>
      </p:ext>
    </p:extLst>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sz="3100" smtClean="0"/>
              <a:t>Purchasing Power Parity (PPP)</a:t>
            </a:r>
          </a:p>
        </p:txBody>
      </p:sp>
      <p:sp>
        <p:nvSpPr>
          <p:cNvPr id="89091" name="Rectangle 3"/>
          <p:cNvSpPr>
            <a:spLocks noGrp="1" noChangeArrowheads="1"/>
          </p:cNvSpPr>
          <p:nvPr>
            <p:ph type="body" idx="1"/>
          </p:nvPr>
        </p:nvSpPr>
        <p:spPr>
          <a:xfrm>
            <a:off x="501650" y="1408113"/>
            <a:ext cx="8062913" cy="593725"/>
          </a:xfrm>
        </p:spPr>
        <p:txBody>
          <a:bodyPr/>
          <a:lstStyle/>
          <a:p>
            <a:r>
              <a:rPr lang="en-US" smtClean="0"/>
              <a:t>PPP:   	      </a:t>
            </a:r>
            <a:r>
              <a:rPr lang="en-US" b="1" i="1" smtClean="0"/>
              <a:t>e </a:t>
            </a:r>
            <a:r>
              <a:rPr lang="en-US" b="1" smtClean="0">
                <a:sym typeface="Symbol" pitchFamily="18" charset="2"/>
              </a:rPr>
              <a:t></a:t>
            </a:r>
            <a:r>
              <a:rPr lang="en-US" b="1" i="1" smtClean="0"/>
              <a:t>P</a:t>
            </a:r>
            <a:r>
              <a:rPr lang="en-US" smtClean="0"/>
              <a:t>  = </a:t>
            </a:r>
            <a:r>
              <a:rPr lang="en-US" b="1" i="1" smtClean="0"/>
              <a:t>P</a:t>
            </a:r>
            <a:r>
              <a:rPr lang="en-US" i="1" smtClean="0"/>
              <a:t>*</a:t>
            </a:r>
            <a:r>
              <a:rPr lang="en-US" smtClean="0"/>
              <a:t> </a:t>
            </a:r>
          </a:p>
        </p:txBody>
      </p:sp>
      <p:grpSp>
        <p:nvGrpSpPr>
          <p:cNvPr id="2" name="Group 4"/>
          <p:cNvGrpSpPr>
            <a:grpSpLocks/>
          </p:cNvGrpSpPr>
          <p:nvPr/>
        </p:nvGrpSpPr>
        <p:grpSpPr bwMode="auto">
          <a:xfrm>
            <a:off x="687388" y="1863725"/>
            <a:ext cx="3092450" cy="2252663"/>
            <a:chOff x="384" y="1125"/>
            <a:chExt cx="1948" cy="1419"/>
          </a:xfrm>
        </p:grpSpPr>
        <p:sp>
          <p:nvSpPr>
            <p:cNvPr id="89102" name="AutoShape 5"/>
            <p:cNvSpPr>
              <a:spLocks/>
            </p:cNvSpPr>
            <p:nvPr/>
          </p:nvSpPr>
          <p:spPr bwMode="auto">
            <a:xfrm rot="5411755" flipH="1" flipV="1">
              <a:off x="1985" y="944"/>
              <a:ext cx="166" cy="528"/>
            </a:xfrm>
            <a:prstGeom prst="leftBrace">
              <a:avLst>
                <a:gd name="adj1" fmla="val 53881"/>
                <a:gd name="adj2" fmla="val 50343"/>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vert="eaVert" wrap="none" anchor="ctr"/>
            <a:lstStyle/>
            <a:p>
              <a:pPr algn="ctr" eaLnBrk="0" hangingPunct="0"/>
              <a:endParaRPr kumimoji="1" lang="en-US" sz="2400">
                <a:solidFill>
                  <a:srgbClr val="990033"/>
                </a:solidFill>
                <a:latin typeface="Times New Roman" pitchFamily="18" charset="0"/>
              </a:endParaRPr>
            </a:p>
          </p:txBody>
        </p:sp>
        <p:grpSp>
          <p:nvGrpSpPr>
            <p:cNvPr id="89103" name="Group 6"/>
            <p:cNvGrpSpPr>
              <a:grpSpLocks/>
            </p:cNvGrpSpPr>
            <p:nvPr/>
          </p:nvGrpSpPr>
          <p:grpSpPr bwMode="auto">
            <a:xfrm>
              <a:off x="384" y="1335"/>
              <a:ext cx="1728" cy="1209"/>
              <a:chOff x="384" y="1335"/>
              <a:chExt cx="1728" cy="1209"/>
            </a:xfrm>
          </p:grpSpPr>
          <p:sp>
            <p:nvSpPr>
              <p:cNvPr id="89104" name="Line 7"/>
              <p:cNvSpPr>
                <a:spLocks noChangeShapeType="1"/>
              </p:cNvSpPr>
              <p:nvPr/>
            </p:nvSpPr>
            <p:spPr bwMode="auto">
              <a:xfrm flipH="1">
                <a:off x="1591" y="1335"/>
                <a:ext cx="454" cy="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89105" name="Rectangle 8"/>
              <p:cNvSpPr>
                <a:spLocks noChangeArrowheads="1"/>
              </p:cNvSpPr>
              <p:nvPr/>
            </p:nvSpPr>
            <p:spPr bwMode="auto">
              <a:xfrm>
                <a:off x="384" y="1728"/>
                <a:ext cx="1728" cy="816"/>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105000"/>
                  </a:lnSpc>
                  <a:spcBef>
                    <a:spcPct val="45000"/>
                  </a:spcBef>
                  <a:buClr>
                    <a:srgbClr val="008080"/>
                  </a:buClr>
                  <a:buSzPct val="120000"/>
                  <a:buFont typeface="Wingdings" pitchFamily="2" charset="2"/>
                  <a:buNone/>
                </a:pPr>
                <a:r>
                  <a:rPr kumimoji="1" lang="en-US" sz="2400">
                    <a:sym typeface="Symbol" pitchFamily="18" charset="2"/>
                  </a:rPr>
                  <a:t>Cost of a basket of domestic goods, in foreign currency.</a:t>
                </a:r>
                <a:endParaRPr kumimoji="1" lang="en-US" sz="2400" b="1">
                  <a:sym typeface="Symbol" pitchFamily="18" charset="2"/>
                </a:endParaRPr>
              </a:p>
            </p:txBody>
          </p:sp>
        </p:grpSp>
      </p:grpSp>
      <p:grpSp>
        <p:nvGrpSpPr>
          <p:cNvPr id="4" name="Group 9"/>
          <p:cNvGrpSpPr>
            <a:grpSpLocks/>
          </p:cNvGrpSpPr>
          <p:nvPr/>
        </p:nvGrpSpPr>
        <p:grpSpPr bwMode="auto">
          <a:xfrm>
            <a:off x="3625850" y="1874838"/>
            <a:ext cx="2819400" cy="2362200"/>
            <a:chOff x="2256" y="1104"/>
            <a:chExt cx="1776" cy="1488"/>
          </a:xfrm>
        </p:grpSpPr>
        <p:sp>
          <p:nvSpPr>
            <p:cNvPr id="89100" name="Line 10"/>
            <p:cNvSpPr>
              <a:spLocks noChangeShapeType="1"/>
            </p:cNvSpPr>
            <p:nvPr/>
          </p:nvSpPr>
          <p:spPr bwMode="auto">
            <a:xfrm flipH="1" flipV="1">
              <a:off x="2256" y="1104"/>
              <a:ext cx="480" cy="81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89101" name="Rectangle 11"/>
            <p:cNvSpPr>
              <a:spLocks noChangeArrowheads="1"/>
            </p:cNvSpPr>
            <p:nvPr/>
          </p:nvSpPr>
          <p:spPr bwMode="auto">
            <a:xfrm>
              <a:off x="2304" y="1776"/>
              <a:ext cx="1728" cy="816"/>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105000"/>
                </a:lnSpc>
                <a:spcBef>
                  <a:spcPct val="45000"/>
                </a:spcBef>
                <a:buClr>
                  <a:srgbClr val="008080"/>
                </a:buClr>
                <a:buSzPct val="120000"/>
                <a:buFont typeface="Wingdings" pitchFamily="2" charset="2"/>
                <a:buNone/>
              </a:pPr>
              <a:r>
                <a:rPr kumimoji="1" lang="en-US" sz="2400">
                  <a:sym typeface="Symbol" pitchFamily="18" charset="2"/>
                </a:rPr>
                <a:t>Cost of a basket of domestic goods, in domestic currency.</a:t>
              </a:r>
              <a:endParaRPr kumimoji="1" lang="en-US" sz="2400" b="1">
                <a:sym typeface="Symbol" pitchFamily="18" charset="2"/>
              </a:endParaRPr>
            </a:p>
          </p:txBody>
        </p:sp>
      </p:grpSp>
      <p:grpSp>
        <p:nvGrpSpPr>
          <p:cNvPr id="5" name="Group 12"/>
          <p:cNvGrpSpPr>
            <a:grpSpLocks/>
          </p:cNvGrpSpPr>
          <p:nvPr/>
        </p:nvGrpSpPr>
        <p:grpSpPr bwMode="auto">
          <a:xfrm>
            <a:off x="4354513" y="1395413"/>
            <a:ext cx="3733800" cy="1295400"/>
            <a:chOff x="2736" y="816"/>
            <a:chExt cx="2352" cy="816"/>
          </a:xfrm>
        </p:grpSpPr>
        <p:grpSp>
          <p:nvGrpSpPr>
            <p:cNvPr id="89096" name="Group 13"/>
            <p:cNvGrpSpPr>
              <a:grpSpLocks/>
            </p:cNvGrpSpPr>
            <p:nvPr/>
          </p:nvGrpSpPr>
          <p:grpSpPr bwMode="auto">
            <a:xfrm flipH="1">
              <a:off x="2736" y="1138"/>
              <a:ext cx="719" cy="110"/>
              <a:chOff x="3413" y="2406"/>
              <a:chExt cx="1105" cy="197"/>
            </a:xfrm>
          </p:grpSpPr>
          <p:sp>
            <p:nvSpPr>
              <p:cNvPr id="89098" name="Line 14"/>
              <p:cNvSpPr>
                <a:spLocks noChangeShapeType="1"/>
              </p:cNvSpPr>
              <p:nvPr/>
            </p:nvSpPr>
            <p:spPr bwMode="auto">
              <a:xfrm>
                <a:off x="3413" y="2603"/>
                <a:ext cx="110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89099" name="Line 15"/>
              <p:cNvSpPr>
                <a:spLocks noChangeShapeType="1"/>
              </p:cNvSpPr>
              <p:nvPr/>
            </p:nvSpPr>
            <p:spPr bwMode="auto">
              <a:xfrm flipV="1">
                <a:off x="4518" y="2406"/>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grpSp>
        <p:sp>
          <p:nvSpPr>
            <p:cNvPr id="89097" name="Rectangle 16"/>
            <p:cNvSpPr>
              <a:spLocks noChangeArrowheads="1"/>
            </p:cNvSpPr>
            <p:nvPr/>
          </p:nvSpPr>
          <p:spPr bwMode="auto">
            <a:xfrm>
              <a:off x="3360" y="816"/>
              <a:ext cx="1728" cy="816"/>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105000"/>
                </a:lnSpc>
                <a:spcBef>
                  <a:spcPct val="45000"/>
                </a:spcBef>
                <a:buClr>
                  <a:srgbClr val="008080"/>
                </a:buClr>
                <a:buSzPct val="120000"/>
                <a:buFont typeface="Wingdings" pitchFamily="2" charset="2"/>
                <a:buNone/>
              </a:pPr>
              <a:r>
                <a:rPr kumimoji="1" lang="en-US" sz="2400">
                  <a:sym typeface="Symbol" pitchFamily="18" charset="2"/>
                </a:rPr>
                <a:t>Cost of a basket of foreign goods, in foreign currency.</a:t>
              </a:r>
              <a:endParaRPr kumimoji="1" lang="en-US" sz="2400" b="1">
                <a:sym typeface="Symbol" pitchFamily="18" charset="2"/>
              </a:endParaRPr>
            </a:p>
          </p:txBody>
        </p:sp>
      </p:grpSp>
      <p:sp>
        <p:nvSpPr>
          <p:cNvPr id="122897" name="Rectangle 17"/>
          <p:cNvSpPr>
            <a:spLocks noChangeArrowheads="1"/>
          </p:cNvSpPr>
          <p:nvPr/>
        </p:nvSpPr>
        <p:spPr bwMode="auto">
          <a:xfrm>
            <a:off x="612775" y="4311650"/>
            <a:ext cx="7620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105000"/>
              </a:lnSpc>
              <a:spcBef>
                <a:spcPct val="45000"/>
              </a:spcBef>
              <a:buClr>
                <a:srgbClr val="008080"/>
              </a:buClr>
              <a:buSzPct val="120000"/>
              <a:buFont typeface="Wingdings" pitchFamily="2" charset="2"/>
              <a:buChar char="§"/>
            </a:pPr>
            <a:r>
              <a:rPr lang="en-US" sz="2700"/>
              <a:t>Solve for </a:t>
            </a:r>
            <a:r>
              <a:rPr lang="en-US" sz="2700" b="1" i="1"/>
              <a:t>e </a:t>
            </a:r>
            <a:r>
              <a:rPr lang="en-US" sz="2700"/>
              <a:t>:   	</a:t>
            </a:r>
            <a:r>
              <a:rPr lang="en-US" sz="2700" b="1" i="1"/>
              <a:t>e </a:t>
            </a:r>
            <a:r>
              <a:rPr lang="en-US" sz="2700"/>
              <a:t> = </a:t>
            </a:r>
            <a:r>
              <a:rPr lang="en-US" sz="2700" b="1" i="1"/>
              <a:t>P</a:t>
            </a:r>
            <a:r>
              <a:rPr lang="en-US" sz="2700" i="1"/>
              <a:t>*/ </a:t>
            </a:r>
            <a:r>
              <a:rPr lang="en-US" sz="2700" b="1" i="1"/>
              <a:t>P</a:t>
            </a:r>
            <a:r>
              <a:rPr lang="en-US" sz="2700"/>
              <a:t>  </a:t>
            </a:r>
          </a:p>
          <a:p>
            <a:pPr marL="342900" indent="-342900">
              <a:lnSpc>
                <a:spcPct val="105000"/>
              </a:lnSpc>
              <a:spcBef>
                <a:spcPct val="45000"/>
              </a:spcBef>
              <a:buClr>
                <a:srgbClr val="008080"/>
              </a:buClr>
              <a:buSzPct val="120000"/>
              <a:buFont typeface="Wingdings" pitchFamily="2" charset="2"/>
              <a:buChar char="§"/>
            </a:pPr>
            <a:r>
              <a:rPr lang="en-US" sz="2700"/>
              <a:t>PPP implies that the nominal exchange rate between two countries equals the ratio of the countries’ price levels.  </a:t>
            </a:r>
            <a:endParaRPr lang="en-US" sz="2700" b="1" i="1"/>
          </a:p>
        </p:txBody>
      </p:sp>
    </p:spTree>
    <p:extLst>
      <p:ext uri="{BB962C8B-B14F-4D97-AF65-F5344CB8AC3E}">
        <p14:creationId xmlns:p14="http://schemas.microsoft.com/office/powerpoint/2010/main" val="27857154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9"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up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9"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upLeft)">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3"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strips(upRight)">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2897">
                                            <p:txEl>
                                              <p:pRg st="0" end="0"/>
                                            </p:txEl>
                                          </p:spTgt>
                                        </p:tgtEl>
                                        <p:attrNameLst>
                                          <p:attrName>style.visibility</p:attrName>
                                        </p:attrNameLst>
                                      </p:cBhvr>
                                      <p:to>
                                        <p:strVal val="visible"/>
                                      </p:to>
                                    </p:set>
                                    <p:animEffect transition="in" filter="wipe(left)">
                                      <p:cBhvr>
                                        <p:cTn id="22" dur="500"/>
                                        <p:tgtEl>
                                          <p:spTgt spid="122897">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2897">
                                            <p:txEl>
                                              <p:pRg st="1" end="1"/>
                                            </p:txEl>
                                          </p:spTgt>
                                        </p:tgtEl>
                                        <p:attrNameLst>
                                          <p:attrName>style.visibility</p:attrName>
                                        </p:attrNameLst>
                                      </p:cBhvr>
                                      <p:to>
                                        <p:strVal val="visible"/>
                                      </p:to>
                                    </p:set>
                                    <p:animEffect transition="in" filter="wipe(left)">
                                      <p:cBhvr>
                                        <p:cTn id="27" dur="500"/>
                                        <p:tgtEl>
                                          <p:spTgt spid="12289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97" grpId="0" uiExpand="1"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sz="3100" smtClean="0"/>
              <a:t>Purchasing Power Parity (PPP)</a:t>
            </a:r>
          </a:p>
        </p:txBody>
      </p:sp>
      <p:sp>
        <p:nvSpPr>
          <p:cNvPr id="90115" name="Rectangle 3"/>
          <p:cNvSpPr>
            <a:spLocks noGrp="1" noChangeArrowheads="1"/>
          </p:cNvSpPr>
          <p:nvPr>
            <p:ph type="body" idx="1"/>
          </p:nvPr>
        </p:nvSpPr>
        <p:spPr>
          <a:xfrm>
            <a:off x="479425" y="1289050"/>
            <a:ext cx="2909888" cy="1112838"/>
          </a:xfrm>
        </p:spPr>
        <p:txBody>
          <a:bodyPr/>
          <a:lstStyle/>
          <a:p>
            <a:pPr>
              <a:lnSpc>
                <a:spcPct val="110000"/>
              </a:lnSpc>
            </a:pPr>
            <a:r>
              <a:rPr lang="en-US" sz="2700" smtClean="0"/>
              <a:t>If </a:t>
            </a:r>
            <a:r>
              <a:rPr lang="en-US" sz="2700" b="1" i="1" smtClean="0"/>
              <a:t>e</a:t>
            </a:r>
            <a:r>
              <a:rPr lang="en-US" sz="2700" smtClean="0"/>
              <a:t> = </a:t>
            </a:r>
            <a:r>
              <a:rPr lang="en-US" sz="2700" b="1" i="1" smtClean="0"/>
              <a:t>P*</a:t>
            </a:r>
            <a:r>
              <a:rPr lang="en-US" sz="2700" i="1" smtClean="0"/>
              <a:t>/</a:t>
            </a:r>
            <a:r>
              <a:rPr lang="en-US" sz="2700" b="1" i="1" smtClean="0"/>
              <a:t>P</a:t>
            </a:r>
            <a:r>
              <a:rPr lang="en-US" sz="2700" smtClean="0"/>
              <a:t>,  </a:t>
            </a:r>
            <a:br>
              <a:rPr lang="en-US" sz="2700" smtClean="0"/>
            </a:br>
            <a:r>
              <a:rPr lang="en-US" sz="2700" smtClean="0"/>
              <a:t>	then </a:t>
            </a:r>
          </a:p>
        </p:txBody>
      </p:sp>
      <p:graphicFrame>
        <p:nvGraphicFramePr>
          <p:cNvPr id="124932" name="Object 2"/>
          <p:cNvGraphicFramePr>
            <a:graphicFrameLocks noChangeAspect="1"/>
          </p:cNvGraphicFramePr>
          <p:nvPr/>
        </p:nvGraphicFramePr>
        <p:xfrm>
          <a:off x="2452688" y="1525588"/>
          <a:ext cx="4689475" cy="1065212"/>
        </p:xfrm>
        <a:graphic>
          <a:graphicData uri="http://schemas.openxmlformats.org/presentationml/2006/ole">
            <mc:AlternateContent xmlns:mc="http://schemas.openxmlformats.org/markup-compatibility/2006">
              <mc:Choice xmlns:v="urn:schemas-microsoft-com:vml" Requires="v">
                <p:oleObj spid="_x0000_s25690" name="Equation" r:id="rId4" imgW="1777229" imgH="444307" progId="Equation.DSMT4">
                  <p:embed/>
                </p:oleObj>
              </mc:Choice>
              <mc:Fallback>
                <p:oleObj name="Equation" r:id="rId4" imgW="1777229" imgH="444307"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2688" y="1525588"/>
                        <a:ext cx="4689475" cy="1065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4933" name="Rectangle 5"/>
          <p:cNvSpPr>
            <a:spLocks noChangeArrowheads="1"/>
          </p:cNvSpPr>
          <p:nvPr/>
        </p:nvSpPr>
        <p:spPr bwMode="auto">
          <a:xfrm>
            <a:off x="1395413" y="2459038"/>
            <a:ext cx="5105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10000"/>
              </a:lnSpc>
              <a:spcBef>
                <a:spcPct val="45000"/>
              </a:spcBef>
              <a:buClr>
                <a:srgbClr val="008080"/>
              </a:buClr>
              <a:buSzPct val="120000"/>
              <a:buFont typeface="Wingdings" pitchFamily="2" charset="2"/>
              <a:buNone/>
            </a:pPr>
            <a:r>
              <a:rPr lang="en-US" sz="2700"/>
              <a:t>and the </a:t>
            </a:r>
            <a:r>
              <a:rPr lang="en-US" sz="2700" b="1" i="1"/>
              <a:t>NX</a:t>
            </a:r>
            <a:r>
              <a:rPr lang="en-US" sz="2700"/>
              <a:t> curve is horizontal:</a:t>
            </a:r>
          </a:p>
        </p:txBody>
      </p:sp>
      <p:grpSp>
        <p:nvGrpSpPr>
          <p:cNvPr id="2" name="Group 6"/>
          <p:cNvGrpSpPr>
            <a:grpSpLocks/>
          </p:cNvGrpSpPr>
          <p:nvPr/>
        </p:nvGrpSpPr>
        <p:grpSpPr bwMode="auto">
          <a:xfrm>
            <a:off x="609600" y="3124200"/>
            <a:ext cx="5040313" cy="3124200"/>
            <a:chOff x="384" y="1968"/>
            <a:chExt cx="3175" cy="1968"/>
          </a:xfrm>
        </p:grpSpPr>
        <p:grpSp>
          <p:nvGrpSpPr>
            <p:cNvPr id="90120" name="Group 7"/>
            <p:cNvGrpSpPr>
              <a:grpSpLocks/>
            </p:cNvGrpSpPr>
            <p:nvPr/>
          </p:nvGrpSpPr>
          <p:grpSpPr bwMode="auto">
            <a:xfrm>
              <a:off x="887" y="1968"/>
              <a:ext cx="2672" cy="1968"/>
              <a:chOff x="320" y="1968"/>
              <a:chExt cx="2672" cy="1968"/>
            </a:xfrm>
          </p:grpSpPr>
          <p:grpSp>
            <p:nvGrpSpPr>
              <p:cNvPr id="90128" name="Group 8"/>
              <p:cNvGrpSpPr>
                <a:grpSpLocks/>
              </p:cNvGrpSpPr>
              <p:nvPr/>
            </p:nvGrpSpPr>
            <p:grpSpPr bwMode="auto">
              <a:xfrm>
                <a:off x="464" y="2251"/>
                <a:ext cx="2171" cy="1495"/>
                <a:chOff x="2640" y="1056"/>
                <a:chExt cx="2496" cy="2112"/>
              </a:xfrm>
            </p:grpSpPr>
            <p:sp>
              <p:nvSpPr>
                <p:cNvPr id="90131" name="Line 9"/>
                <p:cNvSpPr>
                  <a:spLocks noChangeShapeType="1"/>
                </p:cNvSpPr>
                <p:nvPr/>
              </p:nvSpPr>
              <p:spPr bwMode="auto">
                <a:xfrm>
                  <a:off x="2640" y="1056"/>
                  <a:ext cx="0" cy="21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32" name="Line 10"/>
                <p:cNvSpPr>
                  <a:spLocks noChangeShapeType="1"/>
                </p:cNvSpPr>
                <p:nvPr/>
              </p:nvSpPr>
              <p:spPr bwMode="auto">
                <a:xfrm>
                  <a:off x="2640" y="3168"/>
                  <a:ext cx="24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0129" name="Text Box 11"/>
              <p:cNvSpPr txBox="1">
                <a:spLocks noChangeArrowheads="1"/>
              </p:cNvSpPr>
              <p:nvPr/>
            </p:nvSpPr>
            <p:spPr bwMode="auto">
              <a:xfrm>
                <a:off x="320" y="1968"/>
                <a:ext cx="35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082675" algn="r"/>
                    <a:tab pos="1830388" algn="r"/>
                  </a:tabLst>
                  <a:defRPr>
                    <a:solidFill>
                      <a:schemeClr val="tx1"/>
                    </a:solidFill>
                    <a:latin typeface="Arial" charset="0"/>
                    <a:cs typeface="Arial" charset="0"/>
                  </a:defRPr>
                </a:lvl1pPr>
                <a:lvl2pPr marL="742950" indent="-285750" eaLnBrk="0" hangingPunct="0">
                  <a:tabLst>
                    <a:tab pos="1082675" algn="r"/>
                    <a:tab pos="1830388" algn="r"/>
                  </a:tabLst>
                  <a:defRPr>
                    <a:solidFill>
                      <a:schemeClr val="tx1"/>
                    </a:solidFill>
                    <a:latin typeface="Arial" charset="0"/>
                    <a:cs typeface="Arial" charset="0"/>
                  </a:defRPr>
                </a:lvl2pPr>
                <a:lvl3pPr marL="1143000" indent="-228600" eaLnBrk="0" hangingPunct="0">
                  <a:tabLst>
                    <a:tab pos="1082675" algn="r"/>
                    <a:tab pos="1830388" algn="r"/>
                  </a:tabLst>
                  <a:defRPr>
                    <a:solidFill>
                      <a:schemeClr val="tx1"/>
                    </a:solidFill>
                    <a:latin typeface="Arial" charset="0"/>
                    <a:cs typeface="Arial" charset="0"/>
                  </a:defRPr>
                </a:lvl3pPr>
                <a:lvl4pPr marL="1600200" indent="-228600" eaLnBrk="0" hangingPunct="0">
                  <a:tabLst>
                    <a:tab pos="1082675" algn="r"/>
                    <a:tab pos="1830388" algn="r"/>
                  </a:tabLst>
                  <a:defRPr>
                    <a:solidFill>
                      <a:schemeClr val="tx1"/>
                    </a:solidFill>
                    <a:latin typeface="Arial" charset="0"/>
                    <a:cs typeface="Arial" charset="0"/>
                  </a:defRPr>
                </a:lvl4pPr>
                <a:lvl5pPr marL="2057400" indent="-228600" eaLnBrk="0" hangingPunct="0">
                  <a:tabLst>
                    <a:tab pos="1082675" algn="r"/>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9pPr>
              </a:lstStyle>
              <a:p>
                <a:pPr eaLnBrk="1" hangingPunct="1">
                  <a:spcBef>
                    <a:spcPct val="5000"/>
                  </a:spcBef>
                </a:pPr>
                <a:r>
                  <a:rPr kumimoji="1" lang="en-US" sz="2400" b="1" i="1">
                    <a:latin typeface="Tahoma" pitchFamily="34" charset="0"/>
                    <a:sym typeface="Symbol" pitchFamily="18" charset="2"/>
                  </a:rPr>
                  <a:t>ε</a:t>
                </a:r>
              </a:p>
            </p:txBody>
          </p:sp>
          <p:sp>
            <p:nvSpPr>
              <p:cNvPr id="90130" name="Text Box 12"/>
              <p:cNvSpPr txBox="1">
                <a:spLocks noChangeArrowheads="1"/>
              </p:cNvSpPr>
              <p:nvPr/>
            </p:nvSpPr>
            <p:spPr bwMode="auto">
              <a:xfrm>
                <a:off x="2544" y="3648"/>
                <a:ext cx="4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
                  </a:spcBef>
                </a:pPr>
                <a:r>
                  <a:rPr lang="en-US" sz="2400" b="1" i="1">
                    <a:latin typeface="Tahoma" pitchFamily="34" charset="0"/>
                  </a:rPr>
                  <a:t>NX</a:t>
                </a:r>
                <a:endParaRPr lang="en-US" sz="2400"/>
              </a:p>
            </p:txBody>
          </p:sp>
        </p:grpSp>
        <p:grpSp>
          <p:nvGrpSpPr>
            <p:cNvPr id="90121" name="Group 13"/>
            <p:cNvGrpSpPr>
              <a:grpSpLocks/>
            </p:cNvGrpSpPr>
            <p:nvPr/>
          </p:nvGrpSpPr>
          <p:grpSpPr bwMode="auto">
            <a:xfrm>
              <a:off x="1042" y="2832"/>
              <a:ext cx="2357" cy="298"/>
              <a:chOff x="475" y="2832"/>
              <a:chExt cx="2357" cy="298"/>
            </a:xfrm>
          </p:grpSpPr>
          <p:sp>
            <p:nvSpPr>
              <p:cNvPr id="90126" name="Line 14"/>
              <p:cNvSpPr>
                <a:spLocks noChangeShapeType="1"/>
              </p:cNvSpPr>
              <p:nvPr/>
            </p:nvSpPr>
            <p:spPr bwMode="auto">
              <a:xfrm flipV="1">
                <a:off x="475" y="2986"/>
                <a:ext cx="1915" cy="2"/>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rIns="0"/>
              <a:lstStyle/>
              <a:p>
                <a:endParaRPr lang="en-US"/>
              </a:p>
            </p:txBody>
          </p:sp>
          <p:sp>
            <p:nvSpPr>
              <p:cNvPr id="90127" name="Text Box 15"/>
              <p:cNvSpPr txBox="1">
                <a:spLocks noChangeArrowheads="1"/>
              </p:cNvSpPr>
              <p:nvPr/>
            </p:nvSpPr>
            <p:spPr bwMode="auto">
              <a:xfrm>
                <a:off x="2352" y="2832"/>
                <a:ext cx="480"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500" b="1" i="1">
                    <a:latin typeface="Tahoma" pitchFamily="34" charset="0"/>
                  </a:rPr>
                  <a:t>NX</a:t>
                </a:r>
                <a:endParaRPr lang="en-US" sz="2500">
                  <a:latin typeface="Tahoma" pitchFamily="34" charset="0"/>
                </a:endParaRPr>
              </a:p>
            </p:txBody>
          </p:sp>
        </p:grpSp>
        <p:sp>
          <p:nvSpPr>
            <p:cNvPr id="90122" name="Text Box 16"/>
            <p:cNvSpPr txBox="1">
              <a:spLocks noChangeArrowheads="1"/>
            </p:cNvSpPr>
            <p:nvPr/>
          </p:nvSpPr>
          <p:spPr bwMode="auto">
            <a:xfrm>
              <a:off x="384" y="2852"/>
              <a:ext cx="624" cy="259"/>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kumimoji="1" lang="en-US" sz="2400" b="1" i="1">
                  <a:latin typeface="Tahoma" pitchFamily="34" charset="0"/>
                  <a:sym typeface="Symbol" pitchFamily="18" charset="2"/>
                </a:rPr>
                <a:t>ε</a:t>
              </a:r>
              <a:r>
                <a:rPr kumimoji="1" lang="en-US" sz="1000">
                  <a:latin typeface="Tahoma" pitchFamily="34" charset="0"/>
                  <a:sym typeface="Symbol" pitchFamily="18" charset="2"/>
                </a:rPr>
                <a:t> </a:t>
              </a:r>
              <a:r>
                <a:rPr kumimoji="1" lang="en-US" sz="2400">
                  <a:latin typeface="Tahoma" pitchFamily="34" charset="0"/>
                  <a:sym typeface="Symbol" pitchFamily="18" charset="2"/>
                </a:rPr>
                <a:t> </a:t>
              </a:r>
              <a:r>
                <a:rPr lang="en-US" sz="2400">
                  <a:latin typeface="Tahoma" pitchFamily="34" charset="0"/>
                </a:rPr>
                <a:t>= 1</a:t>
              </a:r>
              <a:endParaRPr lang="en-US" sz="2400" baseline="-25000">
                <a:latin typeface="Tahoma" pitchFamily="34" charset="0"/>
              </a:endParaRPr>
            </a:p>
          </p:txBody>
        </p:sp>
        <p:grpSp>
          <p:nvGrpSpPr>
            <p:cNvPr id="90123" name="Group 17"/>
            <p:cNvGrpSpPr>
              <a:grpSpLocks/>
            </p:cNvGrpSpPr>
            <p:nvPr/>
          </p:nvGrpSpPr>
          <p:grpSpPr bwMode="auto">
            <a:xfrm>
              <a:off x="1879" y="2160"/>
              <a:ext cx="624" cy="1590"/>
              <a:chOff x="1879" y="2160"/>
              <a:chExt cx="624" cy="1590"/>
            </a:xfrm>
          </p:grpSpPr>
          <p:sp>
            <p:nvSpPr>
              <p:cNvPr id="90124" name="Line 18"/>
              <p:cNvSpPr>
                <a:spLocks noChangeShapeType="1"/>
              </p:cNvSpPr>
              <p:nvPr/>
            </p:nvSpPr>
            <p:spPr bwMode="auto">
              <a:xfrm flipH="1" flipV="1">
                <a:off x="2207" y="2404"/>
                <a:ext cx="0" cy="1346"/>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rIns="0"/>
              <a:lstStyle/>
              <a:p>
                <a:endParaRPr lang="en-US"/>
              </a:p>
            </p:txBody>
          </p:sp>
          <p:sp>
            <p:nvSpPr>
              <p:cNvPr id="90125" name="Text Box 19"/>
              <p:cNvSpPr txBox="1">
                <a:spLocks noChangeArrowheads="1"/>
              </p:cNvSpPr>
              <p:nvPr/>
            </p:nvSpPr>
            <p:spPr bwMode="auto">
              <a:xfrm>
                <a:off x="1879" y="2160"/>
                <a:ext cx="624"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kumimoji="1" lang="en-US" sz="2400" b="1" i="1">
                    <a:latin typeface="Tahoma" pitchFamily="34" charset="0"/>
                    <a:sym typeface="Symbol" pitchFamily="18" charset="2"/>
                  </a:rPr>
                  <a:t>S </a:t>
                </a:r>
                <a:r>
                  <a:rPr kumimoji="1" lang="en-US" sz="1000" b="1" i="1">
                    <a:latin typeface="Tahoma" pitchFamily="34" charset="0"/>
                    <a:sym typeface="Symbol" pitchFamily="18" charset="2"/>
                  </a:rPr>
                  <a:t> </a:t>
                </a:r>
                <a:r>
                  <a:rPr kumimoji="1" lang="en-US" sz="2400">
                    <a:latin typeface="Symbol" pitchFamily="18" charset="2"/>
                    <a:sym typeface="Symbol" pitchFamily="18" charset="2"/>
                  </a:rPr>
                  <a:t>-</a:t>
                </a:r>
                <a:r>
                  <a:rPr kumimoji="1" lang="en-US" sz="2400">
                    <a:latin typeface="Tahoma" pitchFamily="34" charset="0"/>
                    <a:sym typeface="Symbol" pitchFamily="18" charset="2"/>
                  </a:rPr>
                  <a:t> </a:t>
                </a:r>
                <a:r>
                  <a:rPr kumimoji="1" lang="en-US" sz="2400" b="1" i="1">
                    <a:latin typeface="Tahoma" pitchFamily="34" charset="0"/>
                    <a:sym typeface="Symbol" pitchFamily="18" charset="2"/>
                  </a:rPr>
                  <a:t>I</a:t>
                </a:r>
                <a:endParaRPr lang="en-US" sz="2400" baseline="-25000">
                  <a:latin typeface="Tahoma" pitchFamily="34" charset="0"/>
                </a:endParaRPr>
              </a:p>
            </p:txBody>
          </p:sp>
        </p:grpSp>
      </p:grpSp>
      <p:sp>
        <p:nvSpPr>
          <p:cNvPr id="124948" name="Text Box 20"/>
          <p:cNvSpPr txBox="1">
            <a:spLocks noChangeArrowheads="1"/>
          </p:cNvSpPr>
          <p:nvPr/>
        </p:nvSpPr>
        <p:spPr bwMode="auto">
          <a:xfrm>
            <a:off x="6011863" y="3309938"/>
            <a:ext cx="2722562" cy="1878012"/>
          </a:xfrm>
          <a:prstGeom prst="rect">
            <a:avLst/>
          </a:prstGeom>
          <a:solidFill>
            <a:srgbClr val="FFFFC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10000"/>
              </a:lnSpc>
              <a:spcBef>
                <a:spcPct val="50000"/>
              </a:spcBef>
            </a:pPr>
            <a:r>
              <a:rPr kumimoji="1" lang="en-US" sz="2500" dirty="0">
                <a:sym typeface="Symbol" pitchFamily="18" charset="2"/>
              </a:rPr>
              <a:t>Under PPP, changes in </a:t>
            </a:r>
            <a:br>
              <a:rPr kumimoji="1" lang="en-US" sz="2500" dirty="0">
                <a:sym typeface="Symbol" pitchFamily="18" charset="2"/>
              </a:rPr>
            </a:br>
            <a:r>
              <a:rPr kumimoji="1" lang="en-US" sz="2500" dirty="0">
                <a:sym typeface="Symbol" pitchFamily="18" charset="2"/>
              </a:rPr>
              <a:t>(</a:t>
            </a:r>
            <a:r>
              <a:rPr kumimoji="1" lang="en-US" sz="2500" b="1" i="1" dirty="0">
                <a:sym typeface="Symbol" pitchFamily="18" charset="2"/>
              </a:rPr>
              <a:t>S </a:t>
            </a:r>
            <a:r>
              <a:rPr kumimoji="1" lang="en-US" sz="2500" dirty="0">
                <a:sym typeface="Symbol" pitchFamily="18" charset="2"/>
              </a:rPr>
              <a:t>–</a:t>
            </a:r>
            <a:r>
              <a:rPr kumimoji="1" lang="en-US" sz="2500" b="1" dirty="0">
                <a:sym typeface="Symbol" pitchFamily="18" charset="2"/>
              </a:rPr>
              <a:t> </a:t>
            </a:r>
            <a:r>
              <a:rPr kumimoji="1" lang="en-US" sz="2500" b="1" i="1" dirty="0">
                <a:latin typeface="Tahoma" pitchFamily="34" charset="0"/>
                <a:sym typeface="Symbol" pitchFamily="18" charset="2"/>
              </a:rPr>
              <a:t>I </a:t>
            </a:r>
            <a:r>
              <a:rPr kumimoji="1" lang="en-US" sz="2500" dirty="0">
                <a:sym typeface="Symbol" pitchFamily="18" charset="2"/>
              </a:rPr>
              <a:t>) have no impact on </a:t>
            </a:r>
            <a:r>
              <a:rPr kumimoji="1" lang="en-US" sz="2500" b="1" i="1" dirty="0">
                <a:latin typeface="Tahoma" pitchFamily="34" charset="0"/>
                <a:sym typeface="Symbol" pitchFamily="18" charset="2"/>
              </a:rPr>
              <a:t>ε</a:t>
            </a:r>
            <a:r>
              <a:rPr kumimoji="1" lang="en-US" sz="2500" dirty="0">
                <a:sym typeface="Symbol" pitchFamily="18" charset="2"/>
              </a:rPr>
              <a:t>  </a:t>
            </a:r>
            <a:r>
              <a:rPr lang="en-US" sz="2500" dirty="0"/>
              <a:t>or </a:t>
            </a:r>
            <a:r>
              <a:rPr lang="en-US" sz="2500" b="1" i="1" dirty="0"/>
              <a:t>e</a:t>
            </a:r>
            <a:r>
              <a:rPr lang="en-US" sz="2500" dirty="0"/>
              <a:t>. </a:t>
            </a:r>
          </a:p>
        </p:txBody>
      </p:sp>
    </p:spTree>
    <p:extLst>
      <p:ext uri="{BB962C8B-B14F-4D97-AF65-F5344CB8AC3E}">
        <p14:creationId xmlns:p14="http://schemas.microsoft.com/office/powerpoint/2010/main" val="347165670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24932"/>
                                        </p:tgtEl>
                                        <p:attrNameLst>
                                          <p:attrName>style.visibility</p:attrName>
                                        </p:attrNameLst>
                                      </p:cBhvr>
                                      <p:to>
                                        <p:strVal val="visible"/>
                                      </p:to>
                                    </p:set>
                                    <p:animEffect transition="in" filter="wipe(left)">
                                      <p:cBhvr>
                                        <p:cTn id="7" dur="500"/>
                                        <p:tgtEl>
                                          <p:spTgt spid="1249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4933"/>
                                        </p:tgtEl>
                                        <p:attrNameLst>
                                          <p:attrName>style.visibility</p:attrName>
                                        </p:attrNameLst>
                                      </p:cBhvr>
                                      <p:to>
                                        <p:strVal val="visible"/>
                                      </p:to>
                                    </p:set>
                                    <p:animEffect transition="in" filter="wipe(left)">
                                      <p:cBhvr>
                                        <p:cTn id="12" dur="500"/>
                                        <p:tgtEl>
                                          <p:spTgt spid="124933"/>
                                        </p:tgtEl>
                                      </p:cBhvr>
                                    </p:animEffect>
                                  </p:childTnLst>
                                </p:cTn>
                              </p:par>
                            </p:childTnLst>
                          </p:cTn>
                        </p:par>
                        <p:par>
                          <p:cTn id="13" fill="hold" nodeType="afterGroup">
                            <p:stCondLst>
                              <p:cond delay="500"/>
                            </p:stCondLst>
                            <p:childTnLst>
                              <p:par>
                                <p:cTn id="14" presetID="10"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4948"/>
                                        </p:tgtEl>
                                        <p:attrNameLst>
                                          <p:attrName>style.visibility</p:attrName>
                                        </p:attrNameLst>
                                      </p:cBhvr>
                                      <p:to>
                                        <p:strVal val="visible"/>
                                      </p:to>
                                    </p:set>
                                    <p:animEffect transition="in" filter="fade">
                                      <p:cBhvr>
                                        <p:cTn id="21" dur="500"/>
                                        <p:tgtEl>
                                          <p:spTgt spid="1249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3" grpId="0" autoUpdateAnimBg="0"/>
      <p:bldP spid="124948" grpId="0" animBg="1"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4"/>
          <p:cNvSpPr>
            <a:spLocks noGrp="1" noChangeArrowheads="1"/>
          </p:cNvSpPr>
          <p:nvPr>
            <p:ph type="title"/>
          </p:nvPr>
        </p:nvSpPr>
        <p:spPr/>
        <p:txBody>
          <a:bodyPr/>
          <a:lstStyle/>
          <a:p>
            <a:r>
              <a:rPr lang="en-US" smtClean="0"/>
              <a:t>Does PPP hold in the real world?</a:t>
            </a:r>
          </a:p>
        </p:txBody>
      </p:sp>
      <p:sp>
        <p:nvSpPr>
          <p:cNvPr id="91139" name="Rectangle 5"/>
          <p:cNvSpPr>
            <a:spLocks noGrp="1" noChangeArrowheads="1"/>
          </p:cNvSpPr>
          <p:nvPr>
            <p:ph type="body" idx="1"/>
          </p:nvPr>
        </p:nvSpPr>
        <p:spPr>
          <a:xfrm>
            <a:off x="468313" y="1238250"/>
            <a:ext cx="8229600" cy="4892675"/>
          </a:xfrm>
        </p:spPr>
        <p:txBody>
          <a:bodyPr/>
          <a:lstStyle/>
          <a:p>
            <a:pPr>
              <a:buFont typeface="Wingdings" pitchFamily="2" charset="2"/>
              <a:buNone/>
            </a:pPr>
            <a:r>
              <a:rPr lang="en-US" sz="2700" smtClean="0"/>
              <a:t>No, for two reasons:</a:t>
            </a:r>
          </a:p>
          <a:p>
            <a:pPr marL="855663" lvl="1" indent="-398463">
              <a:buFont typeface="Wingdings" pitchFamily="2" charset="2"/>
              <a:buNone/>
            </a:pPr>
            <a:r>
              <a:rPr lang="en-US" sz="2300" b="1" smtClean="0"/>
              <a:t>1.	</a:t>
            </a:r>
            <a:r>
              <a:rPr lang="en-US" sz="2600" smtClean="0"/>
              <a:t>International arbitrage not possible.</a:t>
            </a:r>
          </a:p>
          <a:p>
            <a:pPr marL="1257300" lvl="2"/>
            <a:r>
              <a:rPr lang="en-US" smtClean="0"/>
              <a:t>nontraded goods</a:t>
            </a:r>
          </a:p>
          <a:p>
            <a:pPr marL="1257300" lvl="2"/>
            <a:r>
              <a:rPr lang="en-US" smtClean="0"/>
              <a:t>transportation costs</a:t>
            </a:r>
          </a:p>
          <a:p>
            <a:pPr marL="855663" lvl="1" indent="-398463">
              <a:buFont typeface="Wingdings" pitchFamily="2" charset="2"/>
              <a:buNone/>
            </a:pPr>
            <a:r>
              <a:rPr lang="en-US" sz="2300" b="1" smtClean="0"/>
              <a:t>2.	</a:t>
            </a:r>
            <a:r>
              <a:rPr lang="en-US" sz="2600" smtClean="0"/>
              <a:t>Different countries’ goods not perfect substitutes.</a:t>
            </a:r>
          </a:p>
          <a:p>
            <a:pPr>
              <a:spcBef>
                <a:spcPts val="2400"/>
              </a:spcBef>
              <a:buFont typeface="Wingdings" pitchFamily="2" charset="2"/>
              <a:buNone/>
            </a:pPr>
            <a:r>
              <a:rPr lang="en-US" sz="2700" smtClean="0"/>
              <a:t>Yet, PPP is a useful theory:</a:t>
            </a:r>
          </a:p>
          <a:p>
            <a:pPr marL="855663" lvl="1" indent="-398463"/>
            <a:r>
              <a:rPr lang="en-US" sz="2600" smtClean="0"/>
              <a:t>It’s simple &amp; intuitive.</a:t>
            </a:r>
          </a:p>
          <a:p>
            <a:pPr marL="855663" lvl="1" indent="-398463"/>
            <a:r>
              <a:rPr lang="en-US" sz="2600" smtClean="0"/>
              <a:t>In the real world, nominal exchange rates </a:t>
            </a:r>
            <a:br>
              <a:rPr lang="en-US" sz="2600" smtClean="0"/>
            </a:br>
            <a:r>
              <a:rPr lang="en-US" sz="2600" smtClean="0"/>
              <a:t>tend toward their PPP values over the long run. </a:t>
            </a:r>
          </a:p>
        </p:txBody>
      </p:sp>
    </p:spTree>
    <p:extLst>
      <p:ext uri="{BB962C8B-B14F-4D97-AF65-F5344CB8AC3E}">
        <p14:creationId xmlns:p14="http://schemas.microsoft.com/office/powerpoint/2010/main" val="732046230"/>
      </p:ext>
    </p:extLst>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PPP and the Big Mac Index</a:t>
            </a:r>
            <a:endParaRPr lang="it-IT" dirty="0"/>
          </a:p>
        </p:txBody>
      </p:sp>
      <p:sp>
        <p:nvSpPr>
          <p:cNvPr id="5" name="Rectangle 3"/>
          <p:cNvSpPr txBox="1">
            <a:spLocks noChangeArrowheads="1"/>
          </p:cNvSpPr>
          <p:nvPr/>
        </p:nvSpPr>
        <p:spPr bwMode="auto">
          <a:xfrm>
            <a:off x="557213" y="1184275"/>
            <a:ext cx="8153400" cy="516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05000"/>
              </a:lnSpc>
              <a:spcBef>
                <a:spcPct val="45000"/>
              </a:spcBef>
              <a:spcAft>
                <a:spcPct val="0"/>
              </a:spcAft>
              <a:buClr>
                <a:srgbClr val="996633"/>
              </a:buClr>
              <a:buSzPct val="120000"/>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6600"/>
              </a:buClr>
              <a:buSzPct val="120000"/>
              <a:buFont typeface="Wingdings" pitchFamily="2" charset="2"/>
              <a:buChar char="§"/>
              <a:defRPr sz="2700">
                <a:solidFill>
                  <a:schemeClr val="tx1"/>
                </a:solidFill>
                <a:latin typeface="+mn-lt"/>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cs typeface="+mn-cs"/>
              </a:defRPr>
            </a:lvl3pPr>
            <a:lvl4pPr marL="1600200" indent="-228600" algn="l" rtl="0" eaLnBrk="0" fontAlgn="base" hangingPunct="0">
              <a:spcBef>
                <a:spcPct val="20000"/>
              </a:spcBef>
              <a:spcAft>
                <a:spcPct val="0"/>
              </a:spcAft>
              <a:buChar char="–"/>
              <a:defRPr sz="2600">
                <a:solidFill>
                  <a:schemeClr val="tx1"/>
                </a:solidFill>
                <a:latin typeface="+mn-lt"/>
                <a:cs typeface="+mn-cs"/>
              </a:defRPr>
            </a:lvl4pPr>
            <a:lvl5pPr marL="2057400" indent="-228600" algn="l" rtl="0" eaLnBrk="0" fontAlgn="base" hangingPunct="0">
              <a:spcBef>
                <a:spcPct val="20000"/>
              </a:spcBef>
              <a:spcAft>
                <a:spcPct val="0"/>
              </a:spcAft>
              <a:buChar char="»"/>
              <a:defRPr sz="2600">
                <a:solidFill>
                  <a:schemeClr val="tx1"/>
                </a:solidFill>
                <a:latin typeface="+mn-lt"/>
                <a:cs typeface="+mn-cs"/>
              </a:defRPr>
            </a:lvl5pPr>
            <a:lvl6pPr marL="2514600" indent="-228600" algn="l" rtl="0" fontAlgn="base">
              <a:spcBef>
                <a:spcPct val="20000"/>
              </a:spcBef>
              <a:spcAft>
                <a:spcPct val="0"/>
              </a:spcAft>
              <a:buChar char="»"/>
              <a:defRPr sz="2600">
                <a:solidFill>
                  <a:schemeClr val="tx1"/>
                </a:solidFill>
                <a:latin typeface="+mn-lt"/>
                <a:cs typeface="+mn-cs"/>
              </a:defRPr>
            </a:lvl6pPr>
            <a:lvl7pPr marL="2971800" indent="-228600" algn="l" rtl="0" fontAlgn="base">
              <a:spcBef>
                <a:spcPct val="20000"/>
              </a:spcBef>
              <a:spcAft>
                <a:spcPct val="0"/>
              </a:spcAft>
              <a:buChar char="»"/>
              <a:defRPr sz="2600">
                <a:solidFill>
                  <a:schemeClr val="tx1"/>
                </a:solidFill>
                <a:latin typeface="+mn-lt"/>
                <a:cs typeface="+mn-cs"/>
              </a:defRPr>
            </a:lvl7pPr>
            <a:lvl8pPr marL="3429000" indent="-228600" algn="l" rtl="0" fontAlgn="base">
              <a:spcBef>
                <a:spcPct val="20000"/>
              </a:spcBef>
              <a:spcAft>
                <a:spcPct val="0"/>
              </a:spcAft>
              <a:buChar char="»"/>
              <a:defRPr sz="2600">
                <a:solidFill>
                  <a:schemeClr val="tx1"/>
                </a:solidFill>
                <a:latin typeface="+mn-lt"/>
                <a:cs typeface="+mn-cs"/>
              </a:defRPr>
            </a:lvl8pPr>
            <a:lvl9pPr marL="3886200" indent="-228600" algn="l" rtl="0" fontAlgn="base">
              <a:spcBef>
                <a:spcPct val="20000"/>
              </a:spcBef>
              <a:spcAft>
                <a:spcPct val="0"/>
              </a:spcAft>
              <a:buChar char="»"/>
              <a:defRPr sz="2600">
                <a:solidFill>
                  <a:schemeClr val="tx1"/>
                </a:solidFill>
                <a:latin typeface="+mn-lt"/>
                <a:cs typeface="+mn-cs"/>
              </a:defRPr>
            </a:lvl9pPr>
          </a:lstStyle>
          <a:p>
            <a:pPr>
              <a:spcBef>
                <a:spcPct val="20000"/>
              </a:spcBef>
            </a:pPr>
            <a:r>
              <a:rPr lang="en-US" sz="2700" i="1" dirty="0" smtClean="0"/>
              <a:t>The Economist</a:t>
            </a:r>
            <a:r>
              <a:rPr lang="en-US" sz="2700" dirty="0" smtClean="0"/>
              <a:t> compares Big Mac prices since 1986</a:t>
            </a:r>
          </a:p>
          <a:p>
            <a:pPr>
              <a:spcBef>
                <a:spcPct val="40000"/>
              </a:spcBef>
            </a:pPr>
            <a:r>
              <a:rPr lang="en-US" sz="2700" dirty="0" smtClean="0"/>
              <a:t>Lighthearted guide to under- and overvaluation of currencies relative to Big Mac PPP </a:t>
            </a:r>
          </a:p>
          <a:p>
            <a:pPr>
              <a:spcBef>
                <a:spcPct val="40000"/>
              </a:spcBef>
            </a:pPr>
            <a:r>
              <a:rPr lang="en-US" sz="2700" dirty="0"/>
              <a:t>See: </a:t>
            </a:r>
            <a:endParaRPr lang="en-US" sz="2700" dirty="0" smtClean="0"/>
          </a:p>
          <a:p>
            <a:pPr marL="0" indent="0">
              <a:spcBef>
                <a:spcPct val="40000"/>
              </a:spcBef>
              <a:buNone/>
            </a:pPr>
            <a:r>
              <a:rPr lang="en-US" sz="2700" dirty="0" smtClean="0">
                <a:hlinkClick r:id="rId2"/>
              </a:rPr>
              <a:t>http</a:t>
            </a:r>
            <a:r>
              <a:rPr lang="en-US" sz="2700" dirty="0">
                <a:hlinkClick r:id="rId2"/>
              </a:rPr>
              <a:t>://www.economist.com/content/big-mac-</a:t>
            </a:r>
            <a:r>
              <a:rPr lang="en-US" sz="2700" dirty="0" smtClean="0">
                <a:hlinkClick r:id="rId2"/>
              </a:rPr>
              <a:t>index</a:t>
            </a:r>
            <a:r>
              <a:rPr lang="en-US" sz="2700" dirty="0" smtClean="0"/>
              <a:t> </a:t>
            </a:r>
          </a:p>
        </p:txBody>
      </p:sp>
    </p:spTree>
    <p:extLst>
      <p:ext uri="{BB962C8B-B14F-4D97-AF65-F5344CB8AC3E}">
        <p14:creationId xmlns:p14="http://schemas.microsoft.com/office/powerpoint/2010/main" val="3868711243"/>
      </p:ext>
    </p:extLst>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solidFill>
          <a:srgbClr val="FFEAD5"/>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5237163" y="2270125"/>
            <a:ext cx="1673225" cy="3578225"/>
            <a:chOff x="3250" y="1248"/>
            <a:chExt cx="1054" cy="2254"/>
          </a:xfrm>
        </p:grpSpPr>
        <p:sp>
          <p:nvSpPr>
            <p:cNvPr id="92222" name="Rectangle 3"/>
            <p:cNvSpPr>
              <a:spLocks noChangeArrowheads="1"/>
            </p:cNvSpPr>
            <p:nvPr/>
          </p:nvSpPr>
          <p:spPr bwMode="auto">
            <a:xfrm>
              <a:off x="3250" y="3127"/>
              <a:ext cx="1054" cy="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nSpc>
                  <a:spcPct val="105000"/>
                </a:lnSpc>
                <a:spcBef>
                  <a:spcPct val="45000"/>
                </a:spcBef>
                <a:buClr>
                  <a:srgbClr val="008080"/>
                </a:buClr>
                <a:buSzPct val="120000"/>
                <a:buFont typeface="Wingdings" pitchFamily="2" charset="2"/>
                <a:buNone/>
              </a:pPr>
              <a:r>
                <a:rPr lang="en-US" sz="2400"/>
                <a:t>no change</a:t>
              </a:r>
            </a:p>
          </p:txBody>
        </p:sp>
        <p:sp>
          <p:nvSpPr>
            <p:cNvPr id="92223" name="Rectangle 4"/>
            <p:cNvSpPr>
              <a:spLocks noChangeArrowheads="1"/>
            </p:cNvSpPr>
            <p:nvPr/>
          </p:nvSpPr>
          <p:spPr bwMode="auto">
            <a:xfrm>
              <a:off x="3250" y="2751"/>
              <a:ext cx="1054" cy="3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nSpc>
                  <a:spcPct val="105000"/>
                </a:lnSpc>
                <a:spcBef>
                  <a:spcPct val="45000"/>
                </a:spcBef>
                <a:buClr>
                  <a:srgbClr val="008080"/>
                </a:buClr>
                <a:buSzPct val="120000"/>
                <a:buFont typeface="Wingdings" pitchFamily="2" charset="2"/>
                <a:buNone/>
              </a:pPr>
              <a:r>
                <a:rPr lang="en-US" sz="2400"/>
                <a:t>no change</a:t>
              </a:r>
            </a:p>
          </p:txBody>
        </p:sp>
        <p:sp>
          <p:nvSpPr>
            <p:cNvPr id="92224" name="Rectangle 5"/>
            <p:cNvSpPr>
              <a:spLocks noChangeArrowheads="1"/>
            </p:cNvSpPr>
            <p:nvPr/>
          </p:nvSpPr>
          <p:spPr bwMode="auto">
            <a:xfrm>
              <a:off x="3250" y="2375"/>
              <a:ext cx="1054" cy="3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nSpc>
                  <a:spcPct val="105000"/>
                </a:lnSpc>
                <a:spcBef>
                  <a:spcPct val="45000"/>
                </a:spcBef>
                <a:buClr>
                  <a:srgbClr val="008080"/>
                </a:buClr>
                <a:buSzPct val="120000"/>
                <a:buFont typeface="Wingdings" pitchFamily="2" charset="2"/>
                <a:buNone/>
              </a:pPr>
              <a:r>
                <a:rPr lang="en-US" sz="2400" b="1">
                  <a:sym typeface="Symbol" pitchFamily="18" charset="2"/>
                </a:rPr>
                <a:t></a:t>
              </a:r>
            </a:p>
          </p:txBody>
        </p:sp>
        <p:sp>
          <p:nvSpPr>
            <p:cNvPr id="92225" name="Rectangle 6"/>
            <p:cNvSpPr>
              <a:spLocks noChangeArrowheads="1"/>
            </p:cNvSpPr>
            <p:nvPr/>
          </p:nvSpPr>
          <p:spPr bwMode="auto">
            <a:xfrm>
              <a:off x="3250" y="2000"/>
              <a:ext cx="1054" cy="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nSpc>
                  <a:spcPct val="105000"/>
                </a:lnSpc>
                <a:spcBef>
                  <a:spcPct val="45000"/>
                </a:spcBef>
                <a:buClr>
                  <a:srgbClr val="008080"/>
                </a:buClr>
                <a:buSzPct val="120000"/>
                <a:buFont typeface="Wingdings" pitchFamily="2" charset="2"/>
                <a:buNone/>
              </a:pPr>
              <a:r>
                <a:rPr lang="en-US" sz="2400" b="1">
                  <a:sym typeface="Symbol" pitchFamily="18" charset="2"/>
                </a:rPr>
                <a:t></a:t>
              </a:r>
            </a:p>
          </p:txBody>
        </p:sp>
        <p:sp>
          <p:nvSpPr>
            <p:cNvPr id="92226" name="Rectangle 7"/>
            <p:cNvSpPr>
              <a:spLocks noChangeArrowheads="1"/>
            </p:cNvSpPr>
            <p:nvPr/>
          </p:nvSpPr>
          <p:spPr bwMode="auto">
            <a:xfrm>
              <a:off x="3250" y="1625"/>
              <a:ext cx="1054" cy="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nSpc>
                  <a:spcPct val="105000"/>
                </a:lnSpc>
                <a:spcBef>
                  <a:spcPct val="45000"/>
                </a:spcBef>
                <a:buClr>
                  <a:srgbClr val="008080"/>
                </a:buClr>
                <a:buSzPct val="120000"/>
                <a:buFont typeface="Wingdings" pitchFamily="2" charset="2"/>
                <a:buNone/>
              </a:pPr>
              <a:r>
                <a:rPr lang="en-US" sz="2400" b="1">
                  <a:sym typeface="Symbol" pitchFamily="18" charset="2"/>
                </a:rPr>
                <a:t></a:t>
              </a:r>
            </a:p>
          </p:txBody>
        </p:sp>
        <p:sp>
          <p:nvSpPr>
            <p:cNvPr id="92227" name="Rectangle 8"/>
            <p:cNvSpPr>
              <a:spLocks noChangeArrowheads="1"/>
            </p:cNvSpPr>
            <p:nvPr/>
          </p:nvSpPr>
          <p:spPr bwMode="auto">
            <a:xfrm>
              <a:off x="3250" y="1248"/>
              <a:ext cx="1054" cy="3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nSpc>
                  <a:spcPct val="105000"/>
                </a:lnSpc>
                <a:spcBef>
                  <a:spcPct val="45000"/>
                </a:spcBef>
                <a:buClr>
                  <a:srgbClr val="008080"/>
                </a:buClr>
                <a:buSzPct val="120000"/>
                <a:buFont typeface="Wingdings" pitchFamily="2" charset="2"/>
                <a:buNone/>
              </a:pPr>
              <a:r>
                <a:rPr lang="en-US" sz="2400" b="1">
                  <a:sym typeface="Symbol" pitchFamily="18" charset="2"/>
                </a:rPr>
                <a:t></a:t>
              </a:r>
            </a:p>
          </p:txBody>
        </p:sp>
      </p:grpSp>
      <p:grpSp>
        <p:nvGrpSpPr>
          <p:cNvPr id="3" name="Group 9"/>
          <p:cNvGrpSpPr>
            <a:grpSpLocks/>
          </p:cNvGrpSpPr>
          <p:nvPr/>
        </p:nvGrpSpPr>
        <p:grpSpPr bwMode="auto">
          <a:xfrm>
            <a:off x="6910388" y="2270125"/>
            <a:ext cx="1778000" cy="3578225"/>
            <a:chOff x="4304" y="1248"/>
            <a:chExt cx="1120" cy="2254"/>
          </a:xfrm>
        </p:grpSpPr>
        <p:sp>
          <p:nvSpPr>
            <p:cNvPr id="92216" name="Rectangle 10"/>
            <p:cNvSpPr>
              <a:spLocks noChangeArrowheads="1"/>
            </p:cNvSpPr>
            <p:nvPr/>
          </p:nvSpPr>
          <p:spPr bwMode="auto">
            <a:xfrm>
              <a:off x="4304" y="3127"/>
              <a:ext cx="1120" cy="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nSpc>
                  <a:spcPct val="105000"/>
                </a:lnSpc>
                <a:spcBef>
                  <a:spcPct val="45000"/>
                </a:spcBef>
                <a:buClr>
                  <a:srgbClr val="008080"/>
                </a:buClr>
                <a:buSzPct val="120000"/>
                <a:buFont typeface="Wingdings" pitchFamily="2" charset="2"/>
                <a:buNone/>
              </a:pPr>
              <a:r>
                <a:rPr lang="en-US" sz="2400" b="1">
                  <a:sym typeface="Symbol" pitchFamily="18" charset="2"/>
                </a:rPr>
                <a:t></a:t>
              </a:r>
            </a:p>
          </p:txBody>
        </p:sp>
        <p:sp>
          <p:nvSpPr>
            <p:cNvPr id="92217" name="Rectangle 11"/>
            <p:cNvSpPr>
              <a:spLocks noChangeArrowheads="1"/>
            </p:cNvSpPr>
            <p:nvPr/>
          </p:nvSpPr>
          <p:spPr bwMode="auto">
            <a:xfrm>
              <a:off x="4304" y="2751"/>
              <a:ext cx="1120" cy="3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nSpc>
                  <a:spcPct val="105000"/>
                </a:lnSpc>
                <a:spcBef>
                  <a:spcPct val="45000"/>
                </a:spcBef>
                <a:buClr>
                  <a:srgbClr val="008080"/>
                </a:buClr>
                <a:buSzPct val="120000"/>
                <a:buFont typeface="Wingdings" pitchFamily="2" charset="2"/>
                <a:buNone/>
              </a:pPr>
              <a:r>
                <a:rPr lang="en-US" sz="2400" b="1">
                  <a:sym typeface="Symbol" pitchFamily="18" charset="2"/>
                </a:rPr>
                <a:t></a:t>
              </a:r>
            </a:p>
          </p:txBody>
        </p:sp>
        <p:sp>
          <p:nvSpPr>
            <p:cNvPr id="92218" name="Rectangle 12"/>
            <p:cNvSpPr>
              <a:spLocks noChangeArrowheads="1"/>
            </p:cNvSpPr>
            <p:nvPr/>
          </p:nvSpPr>
          <p:spPr bwMode="auto">
            <a:xfrm>
              <a:off x="4304" y="2375"/>
              <a:ext cx="1120" cy="3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nSpc>
                  <a:spcPct val="105000"/>
                </a:lnSpc>
                <a:spcBef>
                  <a:spcPct val="45000"/>
                </a:spcBef>
                <a:buClr>
                  <a:srgbClr val="008080"/>
                </a:buClr>
                <a:buSzPct val="120000"/>
                <a:buFont typeface="Wingdings" pitchFamily="2" charset="2"/>
                <a:buNone/>
              </a:pPr>
              <a:r>
                <a:rPr lang="en-US" sz="2400"/>
                <a:t>no change</a:t>
              </a:r>
            </a:p>
          </p:txBody>
        </p:sp>
        <p:sp>
          <p:nvSpPr>
            <p:cNvPr id="92219" name="Rectangle 13"/>
            <p:cNvSpPr>
              <a:spLocks noChangeArrowheads="1"/>
            </p:cNvSpPr>
            <p:nvPr/>
          </p:nvSpPr>
          <p:spPr bwMode="auto">
            <a:xfrm>
              <a:off x="4304" y="2000"/>
              <a:ext cx="1120" cy="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nSpc>
                  <a:spcPct val="105000"/>
                </a:lnSpc>
                <a:spcBef>
                  <a:spcPct val="45000"/>
                </a:spcBef>
                <a:buClr>
                  <a:srgbClr val="008080"/>
                </a:buClr>
                <a:buSzPct val="120000"/>
                <a:buFont typeface="Wingdings" pitchFamily="2" charset="2"/>
                <a:buNone/>
              </a:pPr>
              <a:r>
                <a:rPr lang="en-US" sz="2400"/>
                <a:t>no change</a:t>
              </a:r>
            </a:p>
          </p:txBody>
        </p:sp>
        <p:sp>
          <p:nvSpPr>
            <p:cNvPr id="92220" name="Rectangle 14"/>
            <p:cNvSpPr>
              <a:spLocks noChangeArrowheads="1"/>
            </p:cNvSpPr>
            <p:nvPr/>
          </p:nvSpPr>
          <p:spPr bwMode="auto">
            <a:xfrm>
              <a:off x="4304" y="1625"/>
              <a:ext cx="1120" cy="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nSpc>
                  <a:spcPct val="105000"/>
                </a:lnSpc>
                <a:spcBef>
                  <a:spcPct val="45000"/>
                </a:spcBef>
                <a:buClr>
                  <a:srgbClr val="008080"/>
                </a:buClr>
                <a:buSzPct val="120000"/>
                <a:buFont typeface="Wingdings" pitchFamily="2" charset="2"/>
                <a:buNone/>
              </a:pPr>
              <a:r>
                <a:rPr lang="en-US" sz="2400" b="1">
                  <a:sym typeface="Symbol" pitchFamily="18" charset="2"/>
                </a:rPr>
                <a:t></a:t>
              </a:r>
            </a:p>
          </p:txBody>
        </p:sp>
        <p:sp>
          <p:nvSpPr>
            <p:cNvPr id="92221" name="Rectangle 15"/>
            <p:cNvSpPr>
              <a:spLocks noChangeArrowheads="1"/>
            </p:cNvSpPr>
            <p:nvPr/>
          </p:nvSpPr>
          <p:spPr bwMode="auto">
            <a:xfrm>
              <a:off x="4304" y="1248"/>
              <a:ext cx="1120" cy="3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nSpc>
                  <a:spcPct val="105000"/>
                </a:lnSpc>
                <a:spcBef>
                  <a:spcPct val="45000"/>
                </a:spcBef>
                <a:buClr>
                  <a:srgbClr val="008080"/>
                </a:buClr>
                <a:buSzPct val="120000"/>
                <a:buFont typeface="Wingdings" pitchFamily="2" charset="2"/>
                <a:buNone/>
              </a:pPr>
              <a:r>
                <a:rPr lang="en-US" sz="2400" b="1">
                  <a:sym typeface="Symbol" pitchFamily="18" charset="2"/>
                </a:rPr>
                <a:t></a:t>
              </a:r>
            </a:p>
          </p:txBody>
        </p:sp>
      </p:grpSp>
      <p:grpSp>
        <p:nvGrpSpPr>
          <p:cNvPr id="4" name="Group 16"/>
          <p:cNvGrpSpPr>
            <a:grpSpLocks/>
          </p:cNvGrpSpPr>
          <p:nvPr/>
        </p:nvGrpSpPr>
        <p:grpSpPr bwMode="auto">
          <a:xfrm>
            <a:off x="3983038" y="2270125"/>
            <a:ext cx="1254125" cy="3578225"/>
            <a:chOff x="2460" y="1248"/>
            <a:chExt cx="790" cy="2254"/>
          </a:xfrm>
        </p:grpSpPr>
        <p:sp>
          <p:nvSpPr>
            <p:cNvPr id="92210" name="Rectangle 17"/>
            <p:cNvSpPr>
              <a:spLocks noChangeArrowheads="1"/>
            </p:cNvSpPr>
            <p:nvPr/>
          </p:nvSpPr>
          <p:spPr bwMode="auto">
            <a:xfrm>
              <a:off x="2460" y="3127"/>
              <a:ext cx="790" cy="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nSpc>
                  <a:spcPct val="105000"/>
                </a:lnSpc>
                <a:spcBef>
                  <a:spcPct val="45000"/>
                </a:spcBef>
                <a:buClr>
                  <a:srgbClr val="008080"/>
                </a:buClr>
                <a:buSzPct val="120000"/>
                <a:buFont typeface="Wingdings" pitchFamily="2" charset="2"/>
                <a:buNone/>
              </a:pPr>
              <a:r>
                <a:rPr lang="en-US" sz="2400" b="1">
                  <a:sym typeface="Symbol" pitchFamily="18" charset="2"/>
                </a:rPr>
                <a:t></a:t>
              </a:r>
            </a:p>
          </p:txBody>
        </p:sp>
        <p:sp>
          <p:nvSpPr>
            <p:cNvPr id="92211" name="Rectangle 18"/>
            <p:cNvSpPr>
              <a:spLocks noChangeArrowheads="1"/>
            </p:cNvSpPr>
            <p:nvPr/>
          </p:nvSpPr>
          <p:spPr bwMode="auto">
            <a:xfrm>
              <a:off x="2460" y="2751"/>
              <a:ext cx="790" cy="3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nSpc>
                  <a:spcPct val="105000"/>
                </a:lnSpc>
                <a:spcBef>
                  <a:spcPct val="45000"/>
                </a:spcBef>
                <a:buClr>
                  <a:srgbClr val="008080"/>
                </a:buClr>
                <a:buSzPct val="120000"/>
                <a:buFont typeface="Wingdings" pitchFamily="2" charset="2"/>
                <a:buNone/>
              </a:pPr>
              <a:r>
                <a:rPr lang="en-US" sz="2400" b="1">
                  <a:sym typeface="Symbol" pitchFamily="18" charset="2"/>
                </a:rPr>
                <a:t></a:t>
              </a:r>
            </a:p>
          </p:txBody>
        </p:sp>
        <p:sp>
          <p:nvSpPr>
            <p:cNvPr id="92212" name="Rectangle 19"/>
            <p:cNvSpPr>
              <a:spLocks noChangeArrowheads="1"/>
            </p:cNvSpPr>
            <p:nvPr/>
          </p:nvSpPr>
          <p:spPr bwMode="auto">
            <a:xfrm>
              <a:off x="2460" y="2375"/>
              <a:ext cx="790" cy="3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nSpc>
                  <a:spcPct val="105000"/>
                </a:lnSpc>
                <a:spcBef>
                  <a:spcPct val="45000"/>
                </a:spcBef>
                <a:buClr>
                  <a:srgbClr val="008080"/>
                </a:buClr>
                <a:buSzPct val="120000"/>
                <a:buFont typeface="Wingdings" pitchFamily="2" charset="2"/>
                <a:buNone/>
              </a:pPr>
              <a:r>
                <a:rPr lang="en-US" sz="2400" b="1">
                  <a:sym typeface="Symbol" pitchFamily="18" charset="2"/>
                </a:rPr>
                <a:t></a:t>
              </a:r>
            </a:p>
          </p:txBody>
        </p:sp>
        <p:sp>
          <p:nvSpPr>
            <p:cNvPr id="92213" name="Rectangle 20"/>
            <p:cNvSpPr>
              <a:spLocks noChangeArrowheads="1"/>
            </p:cNvSpPr>
            <p:nvPr/>
          </p:nvSpPr>
          <p:spPr bwMode="auto">
            <a:xfrm>
              <a:off x="2460" y="2000"/>
              <a:ext cx="790" cy="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nSpc>
                  <a:spcPct val="105000"/>
                </a:lnSpc>
                <a:spcBef>
                  <a:spcPct val="45000"/>
                </a:spcBef>
                <a:buClr>
                  <a:srgbClr val="008080"/>
                </a:buClr>
                <a:buSzPct val="120000"/>
                <a:buFont typeface="Wingdings" pitchFamily="2" charset="2"/>
                <a:buNone/>
              </a:pPr>
              <a:r>
                <a:rPr lang="en-US" sz="2400" b="1">
                  <a:sym typeface="Symbol" pitchFamily="18" charset="2"/>
                </a:rPr>
                <a:t></a:t>
              </a:r>
            </a:p>
          </p:txBody>
        </p:sp>
        <p:sp>
          <p:nvSpPr>
            <p:cNvPr id="92214" name="Rectangle 21"/>
            <p:cNvSpPr>
              <a:spLocks noChangeArrowheads="1"/>
            </p:cNvSpPr>
            <p:nvPr/>
          </p:nvSpPr>
          <p:spPr bwMode="auto">
            <a:xfrm>
              <a:off x="2460" y="1625"/>
              <a:ext cx="790" cy="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nSpc>
                  <a:spcPct val="105000"/>
                </a:lnSpc>
                <a:spcBef>
                  <a:spcPct val="45000"/>
                </a:spcBef>
                <a:buClr>
                  <a:srgbClr val="008080"/>
                </a:buClr>
                <a:buSzPct val="120000"/>
                <a:buFont typeface="Wingdings" pitchFamily="2" charset="2"/>
                <a:buNone/>
              </a:pPr>
              <a:r>
                <a:rPr lang="en-US" sz="2400" b="1">
                  <a:sym typeface="Symbol" pitchFamily="18" charset="2"/>
                </a:rPr>
                <a:t></a:t>
              </a:r>
            </a:p>
          </p:txBody>
        </p:sp>
        <p:sp>
          <p:nvSpPr>
            <p:cNvPr id="92215" name="Rectangle 22"/>
            <p:cNvSpPr>
              <a:spLocks noChangeArrowheads="1"/>
            </p:cNvSpPr>
            <p:nvPr/>
          </p:nvSpPr>
          <p:spPr bwMode="auto">
            <a:xfrm>
              <a:off x="2460" y="1248"/>
              <a:ext cx="790" cy="3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nSpc>
                  <a:spcPct val="105000"/>
                </a:lnSpc>
                <a:spcBef>
                  <a:spcPct val="45000"/>
                </a:spcBef>
                <a:buClr>
                  <a:srgbClr val="008080"/>
                </a:buClr>
                <a:buSzPct val="120000"/>
                <a:buFont typeface="Wingdings" pitchFamily="2" charset="2"/>
                <a:buNone/>
              </a:pPr>
              <a:r>
                <a:rPr lang="en-US" sz="2400" b="1">
                  <a:sym typeface="Symbol" pitchFamily="18" charset="2"/>
                </a:rPr>
                <a:t></a:t>
              </a:r>
              <a:endParaRPr lang="en-US" sz="2400"/>
            </a:p>
          </p:txBody>
        </p:sp>
      </p:grpSp>
      <p:grpSp>
        <p:nvGrpSpPr>
          <p:cNvPr id="5" name="Group 23"/>
          <p:cNvGrpSpPr>
            <a:grpSpLocks/>
          </p:cNvGrpSpPr>
          <p:nvPr/>
        </p:nvGrpSpPr>
        <p:grpSpPr bwMode="auto">
          <a:xfrm>
            <a:off x="2886075" y="2270125"/>
            <a:ext cx="1096963" cy="3578225"/>
            <a:chOff x="1769" y="1248"/>
            <a:chExt cx="691" cy="2254"/>
          </a:xfrm>
        </p:grpSpPr>
        <p:sp>
          <p:nvSpPr>
            <p:cNvPr id="92204" name="Rectangle 24"/>
            <p:cNvSpPr>
              <a:spLocks noChangeArrowheads="1"/>
            </p:cNvSpPr>
            <p:nvPr/>
          </p:nvSpPr>
          <p:spPr bwMode="auto">
            <a:xfrm>
              <a:off x="1769" y="3127"/>
              <a:ext cx="691" cy="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nSpc>
                  <a:spcPct val="105000"/>
                </a:lnSpc>
                <a:spcBef>
                  <a:spcPct val="45000"/>
                </a:spcBef>
                <a:buClr>
                  <a:srgbClr val="008080"/>
                </a:buClr>
                <a:buSzPct val="120000"/>
                <a:buFont typeface="Wingdings" pitchFamily="2" charset="2"/>
                <a:buNone/>
              </a:pPr>
              <a:r>
                <a:rPr lang="en-US" sz="2400">
                  <a:sym typeface="Symbol" pitchFamily="18" charset="2"/>
                </a:rPr>
                <a:t>129.4</a:t>
              </a:r>
            </a:p>
          </p:txBody>
        </p:sp>
        <p:sp>
          <p:nvSpPr>
            <p:cNvPr id="92205" name="Rectangle 25"/>
            <p:cNvSpPr>
              <a:spLocks noChangeArrowheads="1"/>
            </p:cNvSpPr>
            <p:nvPr/>
          </p:nvSpPr>
          <p:spPr bwMode="auto">
            <a:xfrm>
              <a:off x="1769" y="2751"/>
              <a:ext cx="691" cy="3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nSpc>
                  <a:spcPct val="105000"/>
                </a:lnSpc>
                <a:spcBef>
                  <a:spcPct val="45000"/>
                </a:spcBef>
                <a:buClr>
                  <a:srgbClr val="008080"/>
                </a:buClr>
                <a:buSzPct val="120000"/>
                <a:buFont typeface="Wingdings" pitchFamily="2" charset="2"/>
                <a:buNone/>
              </a:pPr>
              <a:r>
                <a:rPr lang="en-US" sz="2400"/>
                <a:t>-2.0</a:t>
              </a:r>
            </a:p>
          </p:txBody>
        </p:sp>
        <p:sp>
          <p:nvSpPr>
            <p:cNvPr id="92206" name="Rectangle 26"/>
            <p:cNvSpPr>
              <a:spLocks noChangeArrowheads="1"/>
            </p:cNvSpPr>
            <p:nvPr/>
          </p:nvSpPr>
          <p:spPr bwMode="auto">
            <a:xfrm>
              <a:off x="1769" y="2375"/>
              <a:ext cx="691" cy="3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nSpc>
                  <a:spcPct val="105000"/>
                </a:lnSpc>
                <a:spcBef>
                  <a:spcPct val="45000"/>
                </a:spcBef>
                <a:buClr>
                  <a:srgbClr val="008080"/>
                </a:buClr>
                <a:buSzPct val="120000"/>
                <a:buFont typeface="Wingdings" pitchFamily="2" charset="2"/>
                <a:buNone/>
              </a:pPr>
              <a:r>
                <a:rPr lang="en-US" sz="2400"/>
                <a:t>19.4</a:t>
              </a:r>
            </a:p>
          </p:txBody>
        </p:sp>
        <p:sp>
          <p:nvSpPr>
            <p:cNvPr id="92207" name="Rectangle 27"/>
            <p:cNvSpPr>
              <a:spLocks noChangeArrowheads="1"/>
            </p:cNvSpPr>
            <p:nvPr/>
          </p:nvSpPr>
          <p:spPr bwMode="auto">
            <a:xfrm>
              <a:off x="1769" y="2000"/>
              <a:ext cx="691" cy="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nSpc>
                  <a:spcPct val="105000"/>
                </a:lnSpc>
                <a:spcBef>
                  <a:spcPct val="45000"/>
                </a:spcBef>
                <a:buClr>
                  <a:srgbClr val="008080"/>
                </a:buClr>
                <a:buSzPct val="120000"/>
                <a:buFont typeface="Wingdings" pitchFamily="2" charset="2"/>
                <a:buNone/>
              </a:pPr>
              <a:r>
                <a:rPr lang="en-US" sz="2400"/>
                <a:t>6.3</a:t>
              </a:r>
            </a:p>
          </p:txBody>
        </p:sp>
        <p:sp>
          <p:nvSpPr>
            <p:cNvPr id="92208" name="Rectangle 28"/>
            <p:cNvSpPr>
              <a:spLocks noChangeArrowheads="1"/>
            </p:cNvSpPr>
            <p:nvPr/>
          </p:nvSpPr>
          <p:spPr bwMode="auto">
            <a:xfrm>
              <a:off x="1769" y="1625"/>
              <a:ext cx="691" cy="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nSpc>
                  <a:spcPct val="105000"/>
                </a:lnSpc>
                <a:spcBef>
                  <a:spcPct val="45000"/>
                </a:spcBef>
                <a:buClr>
                  <a:srgbClr val="008080"/>
                </a:buClr>
                <a:buSzPct val="120000"/>
                <a:buFont typeface="Wingdings" pitchFamily="2" charset="2"/>
                <a:buNone/>
              </a:pPr>
              <a:r>
                <a:rPr lang="en-US" sz="2400"/>
                <a:t>17.4</a:t>
              </a:r>
            </a:p>
          </p:txBody>
        </p:sp>
        <p:sp>
          <p:nvSpPr>
            <p:cNvPr id="92209" name="Rectangle 29"/>
            <p:cNvSpPr>
              <a:spLocks noChangeArrowheads="1"/>
            </p:cNvSpPr>
            <p:nvPr/>
          </p:nvSpPr>
          <p:spPr bwMode="auto">
            <a:xfrm>
              <a:off x="1769" y="1248"/>
              <a:ext cx="691" cy="3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nSpc>
                  <a:spcPct val="105000"/>
                </a:lnSpc>
                <a:spcBef>
                  <a:spcPct val="45000"/>
                </a:spcBef>
                <a:buClr>
                  <a:srgbClr val="008080"/>
                </a:buClr>
                <a:buSzPct val="120000"/>
                <a:buFont typeface="Wingdings" pitchFamily="2" charset="2"/>
                <a:buNone/>
              </a:pPr>
              <a:r>
                <a:rPr lang="en-US" sz="2400"/>
                <a:t>3.9</a:t>
              </a:r>
            </a:p>
          </p:txBody>
        </p:sp>
      </p:grpSp>
      <p:grpSp>
        <p:nvGrpSpPr>
          <p:cNvPr id="6" name="Group 30"/>
          <p:cNvGrpSpPr>
            <a:grpSpLocks/>
          </p:cNvGrpSpPr>
          <p:nvPr/>
        </p:nvGrpSpPr>
        <p:grpSpPr bwMode="auto">
          <a:xfrm>
            <a:off x="1787525" y="2270125"/>
            <a:ext cx="1098550" cy="3578225"/>
            <a:chOff x="1077" y="1248"/>
            <a:chExt cx="692" cy="2254"/>
          </a:xfrm>
        </p:grpSpPr>
        <p:sp>
          <p:nvSpPr>
            <p:cNvPr id="92198" name="Rectangle 31"/>
            <p:cNvSpPr>
              <a:spLocks noChangeArrowheads="1"/>
            </p:cNvSpPr>
            <p:nvPr/>
          </p:nvSpPr>
          <p:spPr bwMode="auto">
            <a:xfrm>
              <a:off x="1077" y="3127"/>
              <a:ext cx="692" cy="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nSpc>
                  <a:spcPct val="105000"/>
                </a:lnSpc>
                <a:spcBef>
                  <a:spcPct val="45000"/>
                </a:spcBef>
                <a:buClr>
                  <a:srgbClr val="008080"/>
                </a:buClr>
                <a:buSzPct val="120000"/>
                <a:buFont typeface="Wingdings" pitchFamily="2" charset="2"/>
                <a:buNone/>
              </a:pPr>
              <a:r>
                <a:rPr lang="en-US" sz="2400">
                  <a:sym typeface="Symbol" pitchFamily="18" charset="2"/>
                </a:rPr>
                <a:t>115.1</a:t>
              </a:r>
            </a:p>
          </p:txBody>
        </p:sp>
        <p:sp>
          <p:nvSpPr>
            <p:cNvPr id="92199" name="Rectangle 32"/>
            <p:cNvSpPr>
              <a:spLocks noChangeArrowheads="1"/>
            </p:cNvSpPr>
            <p:nvPr/>
          </p:nvSpPr>
          <p:spPr bwMode="auto">
            <a:xfrm>
              <a:off x="1077" y="2751"/>
              <a:ext cx="692" cy="3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nSpc>
                  <a:spcPct val="105000"/>
                </a:lnSpc>
                <a:spcBef>
                  <a:spcPct val="45000"/>
                </a:spcBef>
                <a:buClr>
                  <a:srgbClr val="008080"/>
                </a:buClr>
                <a:buSzPct val="120000"/>
                <a:buFont typeface="Wingdings" pitchFamily="2" charset="2"/>
                <a:buNone/>
              </a:pPr>
              <a:r>
                <a:rPr lang="en-US" sz="2400"/>
                <a:t>-0.3</a:t>
              </a:r>
            </a:p>
          </p:txBody>
        </p:sp>
        <p:sp>
          <p:nvSpPr>
            <p:cNvPr id="92200" name="Rectangle 33"/>
            <p:cNvSpPr>
              <a:spLocks noChangeArrowheads="1"/>
            </p:cNvSpPr>
            <p:nvPr/>
          </p:nvSpPr>
          <p:spPr bwMode="auto">
            <a:xfrm>
              <a:off x="1077" y="2375"/>
              <a:ext cx="692" cy="3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nSpc>
                  <a:spcPct val="105000"/>
                </a:lnSpc>
                <a:spcBef>
                  <a:spcPct val="45000"/>
                </a:spcBef>
                <a:buClr>
                  <a:srgbClr val="008080"/>
                </a:buClr>
                <a:buSzPct val="120000"/>
                <a:buFont typeface="Wingdings" pitchFamily="2" charset="2"/>
                <a:buNone/>
              </a:pPr>
              <a:r>
                <a:rPr lang="en-US" sz="2400"/>
                <a:t>19.9</a:t>
              </a:r>
            </a:p>
          </p:txBody>
        </p:sp>
        <p:sp>
          <p:nvSpPr>
            <p:cNvPr id="92201" name="Rectangle 34"/>
            <p:cNvSpPr>
              <a:spLocks noChangeArrowheads="1"/>
            </p:cNvSpPr>
            <p:nvPr/>
          </p:nvSpPr>
          <p:spPr bwMode="auto">
            <a:xfrm>
              <a:off x="1077" y="2000"/>
              <a:ext cx="692" cy="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nSpc>
                  <a:spcPct val="105000"/>
                </a:lnSpc>
                <a:spcBef>
                  <a:spcPct val="45000"/>
                </a:spcBef>
                <a:buClr>
                  <a:srgbClr val="008080"/>
                </a:buClr>
                <a:buSzPct val="120000"/>
                <a:buFont typeface="Wingdings" pitchFamily="2" charset="2"/>
                <a:buNone/>
              </a:pPr>
              <a:r>
                <a:rPr lang="en-US" sz="2400"/>
                <a:t>1.1</a:t>
              </a:r>
            </a:p>
          </p:txBody>
        </p:sp>
        <p:sp>
          <p:nvSpPr>
            <p:cNvPr id="92202" name="Rectangle 35"/>
            <p:cNvSpPr>
              <a:spLocks noChangeArrowheads="1"/>
            </p:cNvSpPr>
            <p:nvPr/>
          </p:nvSpPr>
          <p:spPr bwMode="auto">
            <a:xfrm>
              <a:off x="1077" y="1625"/>
              <a:ext cx="692" cy="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nSpc>
                  <a:spcPct val="105000"/>
                </a:lnSpc>
                <a:spcBef>
                  <a:spcPct val="45000"/>
                </a:spcBef>
                <a:buClr>
                  <a:srgbClr val="008080"/>
                </a:buClr>
                <a:buSzPct val="120000"/>
                <a:buFont typeface="Wingdings" pitchFamily="2" charset="2"/>
                <a:buNone/>
              </a:pPr>
              <a:r>
                <a:rPr lang="en-US" sz="2400"/>
                <a:t>19.6</a:t>
              </a:r>
            </a:p>
          </p:txBody>
        </p:sp>
        <p:sp>
          <p:nvSpPr>
            <p:cNvPr id="92203" name="Rectangle 36"/>
            <p:cNvSpPr>
              <a:spLocks noChangeArrowheads="1"/>
            </p:cNvSpPr>
            <p:nvPr/>
          </p:nvSpPr>
          <p:spPr bwMode="auto">
            <a:xfrm>
              <a:off x="1077" y="1248"/>
              <a:ext cx="692" cy="3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nSpc>
                  <a:spcPct val="105000"/>
                </a:lnSpc>
                <a:spcBef>
                  <a:spcPct val="45000"/>
                </a:spcBef>
                <a:buClr>
                  <a:srgbClr val="008080"/>
                </a:buClr>
                <a:buSzPct val="120000"/>
                <a:buFont typeface="Wingdings" pitchFamily="2" charset="2"/>
                <a:buNone/>
              </a:pPr>
              <a:r>
                <a:rPr lang="en-US" sz="2400"/>
                <a:t>2.2</a:t>
              </a:r>
            </a:p>
          </p:txBody>
        </p:sp>
      </p:grpSp>
      <p:grpSp>
        <p:nvGrpSpPr>
          <p:cNvPr id="92167" name="Group 37"/>
          <p:cNvGrpSpPr>
            <a:grpSpLocks/>
          </p:cNvGrpSpPr>
          <p:nvPr/>
        </p:nvGrpSpPr>
        <p:grpSpPr bwMode="auto">
          <a:xfrm>
            <a:off x="611188" y="1355725"/>
            <a:ext cx="8077200" cy="4492625"/>
            <a:chOff x="336" y="672"/>
            <a:chExt cx="5088" cy="2830"/>
          </a:xfrm>
        </p:grpSpPr>
        <p:sp>
          <p:nvSpPr>
            <p:cNvPr id="92186" name="Rectangle 38"/>
            <p:cNvSpPr>
              <a:spLocks noChangeArrowheads="1"/>
            </p:cNvSpPr>
            <p:nvPr/>
          </p:nvSpPr>
          <p:spPr bwMode="auto">
            <a:xfrm>
              <a:off x="3250" y="672"/>
              <a:ext cx="1054" cy="576"/>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lnSpc>
                  <a:spcPct val="105000"/>
                </a:lnSpc>
                <a:spcBef>
                  <a:spcPct val="45000"/>
                </a:spcBef>
                <a:buClr>
                  <a:srgbClr val="008080"/>
                </a:buClr>
                <a:buSzPct val="120000"/>
                <a:buFont typeface="Wingdings" pitchFamily="2" charset="2"/>
                <a:buNone/>
              </a:pPr>
              <a:r>
                <a:rPr lang="en-US" sz="2400"/>
                <a:t>closed economy</a:t>
              </a:r>
            </a:p>
          </p:txBody>
        </p:sp>
        <p:sp>
          <p:nvSpPr>
            <p:cNvPr id="92187" name="Rectangle 39"/>
            <p:cNvSpPr>
              <a:spLocks noChangeArrowheads="1"/>
            </p:cNvSpPr>
            <p:nvPr/>
          </p:nvSpPr>
          <p:spPr bwMode="auto">
            <a:xfrm>
              <a:off x="4304" y="672"/>
              <a:ext cx="1120" cy="576"/>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lnSpc>
                  <a:spcPct val="105000"/>
                </a:lnSpc>
                <a:spcBef>
                  <a:spcPct val="45000"/>
                </a:spcBef>
                <a:buClr>
                  <a:srgbClr val="008080"/>
                </a:buClr>
                <a:buSzPct val="120000"/>
                <a:buFont typeface="Wingdings" pitchFamily="2" charset="2"/>
                <a:buNone/>
              </a:pPr>
              <a:r>
                <a:rPr lang="en-US" sz="2400"/>
                <a:t>small open economy</a:t>
              </a:r>
            </a:p>
          </p:txBody>
        </p:sp>
        <p:sp>
          <p:nvSpPr>
            <p:cNvPr id="92188" name="Rectangle 40"/>
            <p:cNvSpPr>
              <a:spLocks noChangeArrowheads="1"/>
            </p:cNvSpPr>
            <p:nvPr/>
          </p:nvSpPr>
          <p:spPr bwMode="auto">
            <a:xfrm>
              <a:off x="2460" y="672"/>
              <a:ext cx="790" cy="576"/>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lnSpc>
                  <a:spcPct val="105000"/>
                </a:lnSpc>
                <a:spcBef>
                  <a:spcPct val="45000"/>
                </a:spcBef>
                <a:buClr>
                  <a:srgbClr val="008080"/>
                </a:buClr>
                <a:buSzPct val="120000"/>
                <a:buFont typeface="Wingdings" pitchFamily="2" charset="2"/>
                <a:buNone/>
              </a:pPr>
              <a:r>
                <a:rPr lang="en-US" sz="2400"/>
                <a:t>actual change</a:t>
              </a:r>
            </a:p>
          </p:txBody>
        </p:sp>
        <p:sp>
          <p:nvSpPr>
            <p:cNvPr id="92189" name="Rectangle 41"/>
            <p:cNvSpPr>
              <a:spLocks noChangeArrowheads="1"/>
            </p:cNvSpPr>
            <p:nvPr/>
          </p:nvSpPr>
          <p:spPr bwMode="auto">
            <a:xfrm>
              <a:off x="336" y="3127"/>
              <a:ext cx="741" cy="3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nSpc>
                  <a:spcPct val="105000"/>
                </a:lnSpc>
                <a:spcBef>
                  <a:spcPct val="45000"/>
                </a:spcBef>
                <a:buClr>
                  <a:srgbClr val="008080"/>
                </a:buClr>
                <a:buSzPct val="120000"/>
                <a:buFont typeface="Wingdings" pitchFamily="2" charset="2"/>
                <a:buNone/>
              </a:pPr>
              <a:r>
                <a:rPr kumimoji="1" lang="en-US" sz="2100" b="1" i="1">
                  <a:sym typeface="Symbol" pitchFamily="18" charset="2"/>
                </a:rPr>
                <a:t>ε</a:t>
              </a:r>
            </a:p>
          </p:txBody>
        </p:sp>
        <p:sp>
          <p:nvSpPr>
            <p:cNvPr id="92190" name="Rectangle 42"/>
            <p:cNvSpPr>
              <a:spLocks noChangeArrowheads="1"/>
            </p:cNvSpPr>
            <p:nvPr/>
          </p:nvSpPr>
          <p:spPr bwMode="auto">
            <a:xfrm>
              <a:off x="336" y="2751"/>
              <a:ext cx="741" cy="376"/>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nSpc>
                  <a:spcPct val="105000"/>
                </a:lnSpc>
                <a:spcBef>
                  <a:spcPct val="45000"/>
                </a:spcBef>
                <a:buClr>
                  <a:srgbClr val="008080"/>
                </a:buClr>
                <a:buSzPct val="120000"/>
                <a:buFont typeface="Wingdings" pitchFamily="2" charset="2"/>
                <a:buNone/>
              </a:pPr>
              <a:r>
                <a:rPr lang="en-US" sz="2400" b="1" i="1"/>
                <a:t>NX</a:t>
              </a:r>
            </a:p>
          </p:txBody>
        </p:sp>
        <p:sp>
          <p:nvSpPr>
            <p:cNvPr id="92191" name="Rectangle 43"/>
            <p:cNvSpPr>
              <a:spLocks noChangeArrowheads="1"/>
            </p:cNvSpPr>
            <p:nvPr/>
          </p:nvSpPr>
          <p:spPr bwMode="auto">
            <a:xfrm>
              <a:off x="336" y="2375"/>
              <a:ext cx="741" cy="376"/>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nSpc>
                  <a:spcPct val="105000"/>
                </a:lnSpc>
                <a:spcBef>
                  <a:spcPct val="45000"/>
                </a:spcBef>
                <a:buClr>
                  <a:srgbClr val="008080"/>
                </a:buClr>
                <a:buSzPct val="120000"/>
                <a:buFont typeface="Wingdings" pitchFamily="2" charset="2"/>
                <a:buNone/>
              </a:pPr>
              <a:r>
                <a:rPr lang="en-US" sz="2400" b="1" i="1"/>
                <a:t>I</a:t>
              </a:r>
            </a:p>
          </p:txBody>
        </p:sp>
        <p:sp>
          <p:nvSpPr>
            <p:cNvPr id="92192" name="Rectangle 44"/>
            <p:cNvSpPr>
              <a:spLocks noChangeArrowheads="1"/>
            </p:cNvSpPr>
            <p:nvPr/>
          </p:nvSpPr>
          <p:spPr bwMode="auto">
            <a:xfrm>
              <a:off x="336" y="2000"/>
              <a:ext cx="741" cy="3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nSpc>
                  <a:spcPct val="105000"/>
                </a:lnSpc>
                <a:spcBef>
                  <a:spcPct val="45000"/>
                </a:spcBef>
                <a:buClr>
                  <a:srgbClr val="008080"/>
                </a:buClr>
                <a:buSzPct val="120000"/>
                <a:buFont typeface="Wingdings" pitchFamily="2" charset="2"/>
                <a:buNone/>
              </a:pPr>
              <a:r>
                <a:rPr lang="en-US" sz="2400" b="1" i="1"/>
                <a:t>r</a:t>
              </a:r>
            </a:p>
          </p:txBody>
        </p:sp>
        <p:sp>
          <p:nvSpPr>
            <p:cNvPr id="92193" name="Rectangle 45"/>
            <p:cNvSpPr>
              <a:spLocks noChangeArrowheads="1"/>
            </p:cNvSpPr>
            <p:nvPr/>
          </p:nvSpPr>
          <p:spPr bwMode="auto">
            <a:xfrm>
              <a:off x="336" y="1625"/>
              <a:ext cx="741" cy="3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nSpc>
                  <a:spcPct val="105000"/>
                </a:lnSpc>
                <a:spcBef>
                  <a:spcPct val="45000"/>
                </a:spcBef>
                <a:buClr>
                  <a:srgbClr val="008080"/>
                </a:buClr>
                <a:buSzPct val="120000"/>
                <a:buFont typeface="Wingdings" pitchFamily="2" charset="2"/>
                <a:buNone/>
              </a:pPr>
              <a:r>
                <a:rPr lang="en-US" sz="2400" b="1" i="1"/>
                <a:t>S</a:t>
              </a:r>
            </a:p>
          </p:txBody>
        </p:sp>
        <p:sp>
          <p:nvSpPr>
            <p:cNvPr id="92194" name="Rectangle 46"/>
            <p:cNvSpPr>
              <a:spLocks noChangeArrowheads="1"/>
            </p:cNvSpPr>
            <p:nvPr/>
          </p:nvSpPr>
          <p:spPr bwMode="auto">
            <a:xfrm>
              <a:off x="336" y="1248"/>
              <a:ext cx="741" cy="37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nSpc>
                  <a:spcPct val="105000"/>
                </a:lnSpc>
                <a:spcBef>
                  <a:spcPct val="45000"/>
                </a:spcBef>
                <a:buClr>
                  <a:srgbClr val="008080"/>
                </a:buClr>
                <a:buSzPct val="120000"/>
                <a:buFont typeface="Wingdings" pitchFamily="2" charset="2"/>
                <a:buNone/>
              </a:pPr>
              <a:r>
                <a:rPr lang="en-US" sz="2400" b="1" i="1"/>
                <a:t>G</a:t>
              </a:r>
              <a:r>
                <a:rPr lang="en-US" sz="2400"/>
                <a:t> – </a:t>
              </a:r>
              <a:r>
                <a:rPr lang="en-US" sz="2400" b="1" i="1"/>
                <a:t>T</a:t>
              </a:r>
            </a:p>
          </p:txBody>
        </p:sp>
        <p:sp>
          <p:nvSpPr>
            <p:cNvPr id="92195" name="Rectangle 47"/>
            <p:cNvSpPr>
              <a:spLocks noChangeArrowheads="1"/>
            </p:cNvSpPr>
            <p:nvPr/>
          </p:nvSpPr>
          <p:spPr bwMode="auto">
            <a:xfrm>
              <a:off x="1769" y="672"/>
              <a:ext cx="691" cy="576"/>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lnSpc>
                  <a:spcPct val="105000"/>
                </a:lnSpc>
                <a:spcBef>
                  <a:spcPct val="45000"/>
                </a:spcBef>
                <a:buClr>
                  <a:srgbClr val="008080"/>
                </a:buClr>
                <a:buSzPct val="120000"/>
                <a:buFont typeface="Wingdings" pitchFamily="2" charset="2"/>
                <a:buNone/>
              </a:pPr>
              <a:r>
                <a:rPr lang="en-US" sz="2400"/>
                <a:t>1980s</a:t>
              </a:r>
            </a:p>
          </p:txBody>
        </p:sp>
        <p:sp>
          <p:nvSpPr>
            <p:cNvPr id="92196" name="Rectangle 48"/>
            <p:cNvSpPr>
              <a:spLocks noChangeArrowheads="1"/>
            </p:cNvSpPr>
            <p:nvPr/>
          </p:nvSpPr>
          <p:spPr bwMode="auto">
            <a:xfrm>
              <a:off x="1077" y="672"/>
              <a:ext cx="692" cy="576"/>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lnSpc>
                  <a:spcPct val="105000"/>
                </a:lnSpc>
                <a:spcBef>
                  <a:spcPct val="45000"/>
                </a:spcBef>
                <a:buClr>
                  <a:srgbClr val="008080"/>
                </a:buClr>
                <a:buSzPct val="120000"/>
                <a:buFont typeface="Wingdings" pitchFamily="2" charset="2"/>
                <a:buNone/>
              </a:pPr>
              <a:r>
                <a:rPr lang="en-US" sz="2400"/>
                <a:t>1970s</a:t>
              </a:r>
            </a:p>
          </p:txBody>
        </p:sp>
        <p:sp>
          <p:nvSpPr>
            <p:cNvPr id="92197" name="Rectangle 49"/>
            <p:cNvSpPr>
              <a:spLocks noChangeArrowheads="1"/>
            </p:cNvSpPr>
            <p:nvPr/>
          </p:nvSpPr>
          <p:spPr bwMode="auto">
            <a:xfrm>
              <a:off x="336" y="672"/>
              <a:ext cx="741" cy="576"/>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nSpc>
                  <a:spcPct val="105000"/>
                </a:lnSpc>
                <a:spcBef>
                  <a:spcPct val="45000"/>
                </a:spcBef>
                <a:buClr>
                  <a:srgbClr val="008080"/>
                </a:buClr>
                <a:buSzPct val="120000"/>
                <a:buFont typeface="Wingdings" pitchFamily="2" charset="2"/>
                <a:buNone/>
              </a:pPr>
              <a:endParaRPr lang="en-US" sz="2400"/>
            </a:p>
          </p:txBody>
        </p:sp>
      </p:grpSp>
      <p:grpSp>
        <p:nvGrpSpPr>
          <p:cNvPr id="92168" name="Group 50"/>
          <p:cNvGrpSpPr>
            <a:grpSpLocks/>
          </p:cNvGrpSpPr>
          <p:nvPr/>
        </p:nvGrpSpPr>
        <p:grpSpPr bwMode="auto">
          <a:xfrm>
            <a:off x="611188" y="1355725"/>
            <a:ext cx="8077200" cy="4492625"/>
            <a:chOff x="336" y="672"/>
            <a:chExt cx="5088" cy="2830"/>
          </a:xfrm>
        </p:grpSpPr>
        <p:sp>
          <p:nvSpPr>
            <p:cNvPr id="92171" name="Line 51"/>
            <p:cNvSpPr>
              <a:spLocks noChangeShapeType="1"/>
            </p:cNvSpPr>
            <p:nvPr/>
          </p:nvSpPr>
          <p:spPr bwMode="auto">
            <a:xfrm>
              <a:off x="336" y="672"/>
              <a:ext cx="5088"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172" name="Line 52"/>
            <p:cNvSpPr>
              <a:spLocks noChangeShapeType="1"/>
            </p:cNvSpPr>
            <p:nvPr/>
          </p:nvSpPr>
          <p:spPr bwMode="auto">
            <a:xfrm>
              <a:off x="336" y="1248"/>
              <a:ext cx="50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173" name="Line 53"/>
            <p:cNvSpPr>
              <a:spLocks noChangeShapeType="1"/>
            </p:cNvSpPr>
            <p:nvPr/>
          </p:nvSpPr>
          <p:spPr bwMode="auto">
            <a:xfrm>
              <a:off x="336" y="1625"/>
              <a:ext cx="50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174" name="Line 54"/>
            <p:cNvSpPr>
              <a:spLocks noChangeShapeType="1"/>
            </p:cNvSpPr>
            <p:nvPr/>
          </p:nvSpPr>
          <p:spPr bwMode="auto">
            <a:xfrm>
              <a:off x="336" y="2000"/>
              <a:ext cx="50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175" name="Line 55"/>
            <p:cNvSpPr>
              <a:spLocks noChangeShapeType="1"/>
            </p:cNvSpPr>
            <p:nvPr/>
          </p:nvSpPr>
          <p:spPr bwMode="auto">
            <a:xfrm>
              <a:off x="336" y="2375"/>
              <a:ext cx="50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176" name="Line 56"/>
            <p:cNvSpPr>
              <a:spLocks noChangeShapeType="1"/>
            </p:cNvSpPr>
            <p:nvPr/>
          </p:nvSpPr>
          <p:spPr bwMode="auto">
            <a:xfrm>
              <a:off x="336" y="2751"/>
              <a:ext cx="50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177" name="Line 57"/>
            <p:cNvSpPr>
              <a:spLocks noChangeShapeType="1"/>
            </p:cNvSpPr>
            <p:nvPr/>
          </p:nvSpPr>
          <p:spPr bwMode="auto">
            <a:xfrm>
              <a:off x="336" y="3127"/>
              <a:ext cx="50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178" name="Line 58"/>
            <p:cNvSpPr>
              <a:spLocks noChangeShapeType="1"/>
            </p:cNvSpPr>
            <p:nvPr/>
          </p:nvSpPr>
          <p:spPr bwMode="auto">
            <a:xfrm>
              <a:off x="336" y="3502"/>
              <a:ext cx="5088"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179" name="Line 59"/>
            <p:cNvSpPr>
              <a:spLocks noChangeShapeType="1"/>
            </p:cNvSpPr>
            <p:nvPr/>
          </p:nvSpPr>
          <p:spPr bwMode="auto">
            <a:xfrm>
              <a:off x="336" y="672"/>
              <a:ext cx="0" cy="283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180" name="Line 60"/>
            <p:cNvSpPr>
              <a:spLocks noChangeShapeType="1"/>
            </p:cNvSpPr>
            <p:nvPr/>
          </p:nvSpPr>
          <p:spPr bwMode="auto">
            <a:xfrm>
              <a:off x="1077" y="672"/>
              <a:ext cx="0" cy="283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181" name="Line 61"/>
            <p:cNvSpPr>
              <a:spLocks noChangeShapeType="1"/>
            </p:cNvSpPr>
            <p:nvPr/>
          </p:nvSpPr>
          <p:spPr bwMode="auto">
            <a:xfrm>
              <a:off x="1769" y="672"/>
              <a:ext cx="0" cy="283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182" name="Line 62"/>
            <p:cNvSpPr>
              <a:spLocks noChangeShapeType="1"/>
            </p:cNvSpPr>
            <p:nvPr/>
          </p:nvSpPr>
          <p:spPr bwMode="auto">
            <a:xfrm>
              <a:off x="2460" y="672"/>
              <a:ext cx="0" cy="283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183" name="Line 63"/>
            <p:cNvSpPr>
              <a:spLocks noChangeShapeType="1"/>
            </p:cNvSpPr>
            <p:nvPr/>
          </p:nvSpPr>
          <p:spPr bwMode="auto">
            <a:xfrm>
              <a:off x="3250" y="672"/>
              <a:ext cx="0" cy="283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184" name="Line 64"/>
            <p:cNvSpPr>
              <a:spLocks noChangeShapeType="1"/>
            </p:cNvSpPr>
            <p:nvPr/>
          </p:nvSpPr>
          <p:spPr bwMode="auto">
            <a:xfrm>
              <a:off x="5424" y="672"/>
              <a:ext cx="0" cy="283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185" name="Line 65"/>
            <p:cNvSpPr>
              <a:spLocks noChangeShapeType="1"/>
            </p:cNvSpPr>
            <p:nvPr/>
          </p:nvSpPr>
          <p:spPr bwMode="auto">
            <a:xfrm>
              <a:off x="4304" y="672"/>
              <a:ext cx="0" cy="283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grpSp>
      <p:sp>
        <p:nvSpPr>
          <p:cNvPr id="92169" name="Rectangle 66"/>
          <p:cNvSpPr>
            <a:spLocks noChangeArrowheads="1"/>
          </p:cNvSpPr>
          <p:nvPr/>
        </p:nvSpPr>
        <p:spPr bwMode="auto">
          <a:xfrm>
            <a:off x="771525" y="5870575"/>
            <a:ext cx="75469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i="1">
                <a:solidFill>
                  <a:srgbClr val="777777"/>
                </a:solidFill>
                <a:latin typeface="Times New Roman" pitchFamily="18" charset="0"/>
              </a:rPr>
              <a:t>Data: decade averages; all except </a:t>
            </a:r>
            <a:r>
              <a:rPr lang="en-US" b="1" i="1">
                <a:solidFill>
                  <a:srgbClr val="777777"/>
                </a:solidFill>
                <a:latin typeface="Tahoma" pitchFamily="34" charset="0"/>
              </a:rPr>
              <a:t>r</a:t>
            </a:r>
            <a:r>
              <a:rPr lang="en-US" i="1">
                <a:solidFill>
                  <a:srgbClr val="777777"/>
                </a:solidFill>
                <a:latin typeface="Times New Roman" pitchFamily="18" charset="0"/>
              </a:rPr>
              <a:t>  and </a:t>
            </a:r>
            <a:r>
              <a:rPr kumimoji="1" lang="en-US" b="1" i="1">
                <a:solidFill>
                  <a:srgbClr val="777777"/>
                </a:solidFill>
                <a:latin typeface="Times New Roman" pitchFamily="18" charset="0"/>
                <a:sym typeface="Symbol" pitchFamily="18" charset="2"/>
              </a:rPr>
              <a:t>ε</a:t>
            </a:r>
            <a:r>
              <a:rPr lang="en-US" i="1">
                <a:solidFill>
                  <a:srgbClr val="777777"/>
                </a:solidFill>
                <a:latin typeface="Times New Roman" pitchFamily="18" charset="0"/>
              </a:rPr>
              <a:t>  are expressed as a percent of GDP; </a:t>
            </a:r>
            <a:r>
              <a:rPr kumimoji="1" lang="en-US" b="1" i="1">
                <a:solidFill>
                  <a:srgbClr val="777777"/>
                </a:solidFill>
                <a:latin typeface="Times New Roman" pitchFamily="18" charset="0"/>
                <a:sym typeface="Symbol" pitchFamily="18" charset="2"/>
              </a:rPr>
              <a:t>ε</a:t>
            </a:r>
            <a:r>
              <a:rPr kumimoji="1" lang="en-US" i="1">
                <a:solidFill>
                  <a:srgbClr val="777777"/>
                </a:solidFill>
                <a:latin typeface="Times New Roman" pitchFamily="18" charset="0"/>
                <a:sym typeface="Symbol" pitchFamily="18" charset="2"/>
              </a:rPr>
              <a:t>  is a trade-weighted index.</a:t>
            </a:r>
            <a:r>
              <a:rPr lang="en-US" i="1">
                <a:solidFill>
                  <a:srgbClr val="777777"/>
                </a:solidFill>
                <a:latin typeface="Times New Roman" pitchFamily="18" charset="0"/>
              </a:rPr>
              <a:t> </a:t>
            </a:r>
          </a:p>
        </p:txBody>
      </p:sp>
      <p:sp>
        <p:nvSpPr>
          <p:cNvPr id="92170" name="Rectangle 67"/>
          <p:cNvSpPr>
            <a:spLocks noGrp="1" noChangeArrowheads="1"/>
          </p:cNvSpPr>
          <p:nvPr>
            <p:ph type="title"/>
          </p:nvPr>
        </p:nvSpPr>
        <p:spPr>
          <a:xfrm>
            <a:off x="600075" y="192088"/>
            <a:ext cx="7915275" cy="998537"/>
          </a:xfrm>
          <a:noFill/>
        </p:spPr>
        <p:txBody>
          <a:bodyPr/>
          <a:lstStyle/>
          <a:p>
            <a:pPr>
              <a:lnSpc>
                <a:spcPct val="90000"/>
              </a:lnSpc>
            </a:pPr>
            <a:r>
              <a:rPr lang="en-US" sz="2500" dirty="0" smtClean="0">
                <a:solidFill>
                  <a:srgbClr val="336699"/>
                </a:solidFill>
              </a:rPr>
              <a:t>CASE STUDY:  </a:t>
            </a:r>
            <a:br>
              <a:rPr lang="en-US" sz="2500" dirty="0" smtClean="0">
                <a:solidFill>
                  <a:srgbClr val="336699"/>
                </a:solidFill>
              </a:rPr>
            </a:br>
            <a:r>
              <a:rPr lang="en-US" sz="3000" dirty="0" smtClean="0">
                <a:solidFill>
                  <a:srgbClr val="336699"/>
                </a:solidFill>
              </a:rPr>
              <a:t>The Reagan deficits revisited</a:t>
            </a:r>
          </a:p>
        </p:txBody>
      </p:sp>
    </p:spTree>
    <p:extLst>
      <p:ext uri="{BB962C8B-B14F-4D97-AF65-F5344CB8AC3E}">
        <p14:creationId xmlns:p14="http://schemas.microsoft.com/office/powerpoint/2010/main" val="26841582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466725" y="236538"/>
            <a:ext cx="8486775" cy="939800"/>
          </a:xfrm>
        </p:spPr>
        <p:txBody>
          <a:bodyPr/>
          <a:lstStyle/>
          <a:p>
            <a:r>
              <a:rPr lang="en-US" dirty="0" smtClean="0"/>
              <a:t>U.S. and EU as a large open economies</a:t>
            </a:r>
          </a:p>
        </p:txBody>
      </p:sp>
      <p:sp>
        <p:nvSpPr>
          <p:cNvPr id="93187" name="Rectangle 3"/>
          <p:cNvSpPr>
            <a:spLocks noGrp="1" noChangeArrowheads="1"/>
          </p:cNvSpPr>
          <p:nvPr>
            <p:ph type="body" idx="1"/>
          </p:nvPr>
        </p:nvSpPr>
        <p:spPr>
          <a:xfrm>
            <a:off x="557213" y="1184275"/>
            <a:ext cx="8153400" cy="5164138"/>
          </a:xfrm>
        </p:spPr>
        <p:txBody>
          <a:bodyPr/>
          <a:lstStyle/>
          <a:p>
            <a:pPr>
              <a:spcBef>
                <a:spcPct val="20000"/>
              </a:spcBef>
            </a:pPr>
            <a:r>
              <a:rPr lang="en-US" sz="2700" dirty="0" smtClean="0"/>
              <a:t>So far, we’ve learned long-run models for </a:t>
            </a:r>
            <a:br>
              <a:rPr lang="en-US" sz="2700" dirty="0" smtClean="0"/>
            </a:br>
            <a:r>
              <a:rPr lang="en-US" sz="2700" dirty="0" smtClean="0"/>
              <a:t>two extreme cases:</a:t>
            </a:r>
          </a:p>
          <a:p>
            <a:pPr lvl="1">
              <a:buClr>
                <a:srgbClr val="FF9900"/>
              </a:buClr>
            </a:pPr>
            <a:r>
              <a:rPr lang="en-US" sz="2600" dirty="0" smtClean="0"/>
              <a:t>closed economy (chap. 3)</a:t>
            </a:r>
          </a:p>
          <a:p>
            <a:pPr lvl="1">
              <a:buClr>
                <a:srgbClr val="FF9900"/>
              </a:buClr>
            </a:pPr>
            <a:r>
              <a:rPr lang="en-US" sz="2600" dirty="0" smtClean="0"/>
              <a:t>small open economy (chap. </a:t>
            </a:r>
            <a:r>
              <a:rPr lang="en-US" sz="2600" dirty="0"/>
              <a:t>6</a:t>
            </a:r>
            <a:r>
              <a:rPr lang="en-US" sz="2600" dirty="0" smtClean="0"/>
              <a:t>)</a:t>
            </a:r>
          </a:p>
          <a:p>
            <a:pPr>
              <a:spcBef>
                <a:spcPct val="40000"/>
              </a:spcBef>
            </a:pPr>
            <a:r>
              <a:rPr lang="en-US" sz="2700" dirty="0" smtClean="0"/>
              <a:t>A large open economy – like the U.S. or the Euro area – falls between these two extremes. </a:t>
            </a:r>
          </a:p>
          <a:p>
            <a:pPr>
              <a:spcBef>
                <a:spcPct val="40000"/>
              </a:spcBef>
            </a:pPr>
            <a:r>
              <a:rPr lang="en-US" sz="2700" dirty="0" smtClean="0"/>
              <a:t>The results from large open economy analysis </a:t>
            </a:r>
            <a:br>
              <a:rPr lang="en-US" sz="2700" dirty="0" smtClean="0"/>
            </a:br>
            <a:r>
              <a:rPr lang="en-US" sz="2700" dirty="0" smtClean="0"/>
              <a:t>are a mixture of the results for the </a:t>
            </a:r>
            <a:br>
              <a:rPr lang="en-US" sz="2700" dirty="0" smtClean="0"/>
            </a:br>
            <a:r>
              <a:rPr lang="en-US" sz="2700" dirty="0" smtClean="0"/>
              <a:t>closed &amp; small open economy cases.  </a:t>
            </a:r>
          </a:p>
          <a:p>
            <a:pPr>
              <a:spcBef>
                <a:spcPct val="40000"/>
              </a:spcBef>
            </a:pPr>
            <a:r>
              <a:rPr lang="en-US" sz="2700" dirty="0" smtClean="0"/>
              <a:t>For example… </a:t>
            </a:r>
          </a:p>
        </p:txBody>
      </p:sp>
    </p:spTree>
    <p:extLst>
      <p:ext uri="{BB962C8B-B14F-4D97-AF65-F5344CB8AC3E}">
        <p14:creationId xmlns:p14="http://schemas.microsoft.com/office/powerpoint/2010/main" val="4292473301"/>
      </p:ext>
    </p:extLst>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77850" y="2366963"/>
            <a:ext cx="8256588" cy="3886200"/>
            <a:chOff x="336" y="1344"/>
            <a:chExt cx="5088" cy="2448"/>
          </a:xfrm>
        </p:grpSpPr>
        <p:grpSp>
          <p:nvGrpSpPr>
            <p:cNvPr id="94222" name="Group 3"/>
            <p:cNvGrpSpPr>
              <a:grpSpLocks/>
            </p:cNvGrpSpPr>
            <p:nvPr/>
          </p:nvGrpSpPr>
          <p:grpSpPr bwMode="auto">
            <a:xfrm>
              <a:off x="336" y="1344"/>
              <a:ext cx="5088" cy="2448"/>
              <a:chOff x="336" y="1440"/>
              <a:chExt cx="5088" cy="2448"/>
            </a:xfrm>
          </p:grpSpPr>
          <p:sp>
            <p:nvSpPr>
              <p:cNvPr id="94229" name="Rectangle 4"/>
              <p:cNvSpPr>
                <a:spLocks noChangeArrowheads="1"/>
              </p:cNvSpPr>
              <p:nvPr/>
            </p:nvSpPr>
            <p:spPr bwMode="auto">
              <a:xfrm>
                <a:off x="336" y="1440"/>
                <a:ext cx="5088" cy="244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94230" name="Group 5"/>
              <p:cNvGrpSpPr>
                <a:grpSpLocks/>
              </p:cNvGrpSpPr>
              <p:nvPr/>
            </p:nvGrpSpPr>
            <p:grpSpPr bwMode="auto">
              <a:xfrm>
                <a:off x="336" y="1440"/>
                <a:ext cx="5088" cy="2448"/>
                <a:chOff x="336" y="1440"/>
                <a:chExt cx="5088" cy="2448"/>
              </a:xfrm>
            </p:grpSpPr>
            <p:sp>
              <p:nvSpPr>
                <p:cNvPr id="94231" name="Line 6"/>
                <p:cNvSpPr>
                  <a:spLocks noChangeShapeType="1"/>
                </p:cNvSpPr>
                <p:nvPr/>
              </p:nvSpPr>
              <p:spPr bwMode="auto">
                <a:xfrm>
                  <a:off x="336" y="2025"/>
                  <a:ext cx="50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4232" name="Line 7"/>
                <p:cNvSpPr>
                  <a:spLocks noChangeShapeType="1"/>
                </p:cNvSpPr>
                <p:nvPr/>
              </p:nvSpPr>
              <p:spPr bwMode="auto">
                <a:xfrm>
                  <a:off x="336" y="2640"/>
                  <a:ext cx="50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4233" name="Line 8"/>
                <p:cNvSpPr>
                  <a:spLocks noChangeShapeType="1"/>
                </p:cNvSpPr>
                <p:nvPr/>
              </p:nvSpPr>
              <p:spPr bwMode="auto">
                <a:xfrm>
                  <a:off x="336" y="3264"/>
                  <a:ext cx="50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4234" name="Line 9"/>
                <p:cNvSpPr>
                  <a:spLocks noChangeShapeType="1"/>
                </p:cNvSpPr>
                <p:nvPr/>
              </p:nvSpPr>
              <p:spPr bwMode="auto">
                <a:xfrm>
                  <a:off x="902" y="1440"/>
                  <a:ext cx="0" cy="244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4235" name="Line 10"/>
                <p:cNvSpPr>
                  <a:spLocks noChangeShapeType="1"/>
                </p:cNvSpPr>
                <p:nvPr/>
              </p:nvSpPr>
              <p:spPr bwMode="auto">
                <a:xfrm>
                  <a:off x="1824" y="1440"/>
                  <a:ext cx="0" cy="244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4236" name="Line 11"/>
                <p:cNvSpPr>
                  <a:spLocks noChangeShapeType="1"/>
                </p:cNvSpPr>
                <p:nvPr/>
              </p:nvSpPr>
              <p:spPr bwMode="auto">
                <a:xfrm>
                  <a:off x="4176" y="1440"/>
                  <a:ext cx="0" cy="244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grpSp>
        </p:grpSp>
        <p:sp>
          <p:nvSpPr>
            <p:cNvPr id="94223" name="Rectangle 12"/>
            <p:cNvSpPr>
              <a:spLocks noChangeArrowheads="1"/>
            </p:cNvSpPr>
            <p:nvPr/>
          </p:nvSpPr>
          <p:spPr bwMode="auto">
            <a:xfrm>
              <a:off x="336" y="3168"/>
              <a:ext cx="566"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lnSpc>
                  <a:spcPct val="105000"/>
                </a:lnSpc>
                <a:spcBef>
                  <a:spcPct val="45000"/>
                </a:spcBef>
                <a:buClr>
                  <a:srgbClr val="008080"/>
                </a:buClr>
                <a:buSzPct val="120000"/>
                <a:buFont typeface="Wingdings" pitchFamily="2" charset="2"/>
                <a:buNone/>
              </a:pPr>
              <a:r>
                <a:rPr lang="en-US" sz="2500" b="1" i="1"/>
                <a:t>NX</a:t>
              </a:r>
            </a:p>
          </p:txBody>
        </p:sp>
        <p:sp>
          <p:nvSpPr>
            <p:cNvPr id="94224" name="Rectangle 13"/>
            <p:cNvSpPr>
              <a:spLocks noChangeArrowheads="1"/>
            </p:cNvSpPr>
            <p:nvPr/>
          </p:nvSpPr>
          <p:spPr bwMode="auto">
            <a:xfrm>
              <a:off x="336" y="2544"/>
              <a:ext cx="566"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lnSpc>
                  <a:spcPct val="105000"/>
                </a:lnSpc>
                <a:spcBef>
                  <a:spcPct val="45000"/>
                </a:spcBef>
                <a:buClr>
                  <a:srgbClr val="008080"/>
                </a:buClr>
                <a:buSzPct val="120000"/>
                <a:buFont typeface="Wingdings" pitchFamily="2" charset="2"/>
                <a:buNone/>
              </a:pPr>
              <a:r>
                <a:rPr lang="en-US" sz="2500" b="1" i="1"/>
                <a:t>I</a:t>
              </a:r>
            </a:p>
          </p:txBody>
        </p:sp>
        <p:sp>
          <p:nvSpPr>
            <p:cNvPr id="94225" name="Rectangle 14"/>
            <p:cNvSpPr>
              <a:spLocks noChangeArrowheads="1"/>
            </p:cNvSpPr>
            <p:nvPr/>
          </p:nvSpPr>
          <p:spPr bwMode="auto">
            <a:xfrm>
              <a:off x="336" y="1929"/>
              <a:ext cx="566" cy="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lnSpc>
                  <a:spcPct val="105000"/>
                </a:lnSpc>
                <a:spcBef>
                  <a:spcPct val="45000"/>
                </a:spcBef>
                <a:buClr>
                  <a:srgbClr val="008080"/>
                </a:buClr>
                <a:buSzPct val="120000"/>
                <a:buFont typeface="Wingdings" pitchFamily="2" charset="2"/>
                <a:buNone/>
              </a:pPr>
              <a:r>
                <a:rPr lang="en-US" sz="2500" b="1" i="1"/>
                <a:t>r</a:t>
              </a:r>
            </a:p>
          </p:txBody>
        </p:sp>
        <p:sp>
          <p:nvSpPr>
            <p:cNvPr id="94226" name="Rectangle 15"/>
            <p:cNvSpPr>
              <a:spLocks noChangeArrowheads="1"/>
            </p:cNvSpPr>
            <p:nvPr/>
          </p:nvSpPr>
          <p:spPr bwMode="auto">
            <a:xfrm>
              <a:off x="1872" y="1344"/>
              <a:ext cx="2304" cy="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lnSpc>
                  <a:spcPct val="105000"/>
                </a:lnSpc>
                <a:spcBef>
                  <a:spcPct val="45000"/>
                </a:spcBef>
                <a:buClr>
                  <a:srgbClr val="008080"/>
                </a:buClr>
                <a:buSzPct val="120000"/>
                <a:buFont typeface="Wingdings" pitchFamily="2" charset="2"/>
                <a:buNone/>
              </a:pPr>
              <a:r>
                <a:rPr lang="en-US" sz="2500" i="1"/>
                <a:t>large open </a:t>
              </a:r>
              <a:br>
                <a:rPr lang="en-US" sz="2500" i="1"/>
              </a:br>
              <a:r>
                <a:rPr lang="en-US" sz="2500" i="1"/>
                <a:t>economy</a:t>
              </a:r>
            </a:p>
          </p:txBody>
        </p:sp>
        <p:sp>
          <p:nvSpPr>
            <p:cNvPr id="94227" name="Rectangle 16"/>
            <p:cNvSpPr>
              <a:spLocks noChangeArrowheads="1"/>
            </p:cNvSpPr>
            <p:nvPr/>
          </p:nvSpPr>
          <p:spPr bwMode="auto">
            <a:xfrm>
              <a:off x="4128" y="1344"/>
              <a:ext cx="1248" cy="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lnSpc>
                  <a:spcPct val="105000"/>
                </a:lnSpc>
                <a:spcBef>
                  <a:spcPct val="45000"/>
                </a:spcBef>
                <a:buClr>
                  <a:srgbClr val="008080"/>
                </a:buClr>
                <a:buSzPct val="120000"/>
                <a:buFont typeface="Wingdings" pitchFamily="2" charset="2"/>
                <a:buNone/>
              </a:pPr>
              <a:r>
                <a:rPr lang="en-US" sz="2500" i="1"/>
                <a:t>small open economy</a:t>
              </a:r>
            </a:p>
          </p:txBody>
        </p:sp>
        <p:sp>
          <p:nvSpPr>
            <p:cNvPr id="94228" name="Rectangle 17"/>
            <p:cNvSpPr>
              <a:spLocks noChangeArrowheads="1"/>
            </p:cNvSpPr>
            <p:nvPr/>
          </p:nvSpPr>
          <p:spPr bwMode="auto">
            <a:xfrm>
              <a:off x="902" y="1344"/>
              <a:ext cx="922" cy="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lnSpc>
                  <a:spcPct val="105000"/>
                </a:lnSpc>
                <a:spcBef>
                  <a:spcPct val="45000"/>
                </a:spcBef>
                <a:buClr>
                  <a:srgbClr val="008080"/>
                </a:buClr>
                <a:buSzPct val="120000"/>
                <a:buFont typeface="Wingdings" pitchFamily="2" charset="2"/>
                <a:buNone/>
              </a:pPr>
              <a:r>
                <a:rPr lang="en-US" sz="2500" i="1"/>
                <a:t>closed economy</a:t>
              </a:r>
            </a:p>
          </p:txBody>
        </p:sp>
      </p:grpSp>
      <p:sp>
        <p:nvSpPr>
          <p:cNvPr id="94211" name="Rectangle 18"/>
          <p:cNvSpPr>
            <a:spLocks noGrp="1" noChangeArrowheads="1"/>
          </p:cNvSpPr>
          <p:nvPr>
            <p:ph type="title"/>
          </p:nvPr>
        </p:nvSpPr>
        <p:spPr>
          <a:xfrm>
            <a:off x="630238" y="236538"/>
            <a:ext cx="8081962" cy="1068387"/>
          </a:xfrm>
        </p:spPr>
        <p:txBody>
          <a:bodyPr/>
          <a:lstStyle/>
          <a:p>
            <a:r>
              <a:rPr lang="en-US" i="1" smtClean="0"/>
              <a:t>A fiscal expansion in three models</a:t>
            </a:r>
          </a:p>
        </p:txBody>
      </p:sp>
      <p:sp>
        <p:nvSpPr>
          <p:cNvPr id="133139" name="Rectangle 19"/>
          <p:cNvSpPr>
            <a:spLocks noChangeArrowheads="1"/>
          </p:cNvSpPr>
          <p:nvPr/>
        </p:nvSpPr>
        <p:spPr bwMode="auto">
          <a:xfrm>
            <a:off x="3016250" y="5262563"/>
            <a:ext cx="373856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lnSpc>
                <a:spcPct val="105000"/>
              </a:lnSpc>
              <a:spcBef>
                <a:spcPct val="45000"/>
              </a:spcBef>
              <a:buClr>
                <a:srgbClr val="008080"/>
              </a:buClr>
              <a:buSzPct val="120000"/>
              <a:buFont typeface="Wingdings" pitchFamily="2" charset="2"/>
              <a:buNone/>
            </a:pPr>
            <a:r>
              <a:rPr lang="en-US" sz="2500"/>
              <a:t>falls, but not as much as in small open economy</a:t>
            </a:r>
          </a:p>
        </p:txBody>
      </p:sp>
      <p:sp>
        <p:nvSpPr>
          <p:cNvPr id="133140" name="Rectangle 20"/>
          <p:cNvSpPr>
            <a:spLocks noChangeArrowheads="1"/>
          </p:cNvSpPr>
          <p:nvPr/>
        </p:nvSpPr>
        <p:spPr bwMode="auto">
          <a:xfrm>
            <a:off x="6597650" y="5262563"/>
            <a:ext cx="20256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lnSpc>
                <a:spcPct val="105000"/>
              </a:lnSpc>
              <a:spcBef>
                <a:spcPct val="45000"/>
              </a:spcBef>
              <a:buClr>
                <a:srgbClr val="008080"/>
              </a:buClr>
              <a:buSzPct val="120000"/>
              <a:buFont typeface="Wingdings" pitchFamily="2" charset="2"/>
              <a:buNone/>
            </a:pPr>
            <a:r>
              <a:rPr lang="en-US" sz="2500"/>
              <a:t>falls</a:t>
            </a:r>
          </a:p>
        </p:txBody>
      </p:sp>
      <p:sp>
        <p:nvSpPr>
          <p:cNvPr id="133141" name="Rectangle 21"/>
          <p:cNvSpPr>
            <a:spLocks noChangeArrowheads="1"/>
          </p:cNvSpPr>
          <p:nvPr/>
        </p:nvSpPr>
        <p:spPr bwMode="auto">
          <a:xfrm>
            <a:off x="1476375" y="5262563"/>
            <a:ext cx="14954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lnSpc>
                <a:spcPct val="105000"/>
              </a:lnSpc>
              <a:spcBef>
                <a:spcPct val="45000"/>
              </a:spcBef>
              <a:buClr>
                <a:srgbClr val="008080"/>
              </a:buClr>
              <a:buSzPct val="120000"/>
              <a:buFont typeface="Wingdings" pitchFamily="2" charset="2"/>
              <a:buNone/>
            </a:pPr>
            <a:r>
              <a:rPr lang="en-US" sz="2500" dirty="0"/>
              <a:t>no </a:t>
            </a:r>
            <a:br>
              <a:rPr lang="en-US" sz="2500" dirty="0"/>
            </a:br>
            <a:r>
              <a:rPr lang="en-US" sz="2500" dirty="0" smtClean="0"/>
              <a:t>change</a:t>
            </a:r>
            <a:endParaRPr lang="en-US" sz="2500" dirty="0"/>
          </a:p>
        </p:txBody>
      </p:sp>
      <p:sp>
        <p:nvSpPr>
          <p:cNvPr id="133142" name="Rectangle 22"/>
          <p:cNvSpPr>
            <a:spLocks noChangeArrowheads="1"/>
          </p:cNvSpPr>
          <p:nvPr/>
        </p:nvSpPr>
        <p:spPr bwMode="auto">
          <a:xfrm>
            <a:off x="3016250" y="4271963"/>
            <a:ext cx="373856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lnSpc>
                <a:spcPct val="105000"/>
              </a:lnSpc>
              <a:spcBef>
                <a:spcPct val="45000"/>
              </a:spcBef>
              <a:buClr>
                <a:srgbClr val="008080"/>
              </a:buClr>
              <a:buSzPct val="120000"/>
              <a:buFont typeface="Wingdings" pitchFamily="2" charset="2"/>
              <a:buNone/>
            </a:pPr>
            <a:r>
              <a:rPr lang="en-US" sz="2500"/>
              <a:t>falls, but not as much </a:t>
            </a:r>
            <a:br>
              <a:rPr lang="en-US" sz="2500"/>
            </a:br>
            <a:r>
              <a:rPr lang="en-US" sz="2500"/>
              <a:t>as in closed economy</a:t>
            </a:r>
          </a:p>
        </p:txBody>
      </p:sp>
      <p:sp>
        <p:nvSpPr>
          <p:cNvPr id="133143" name="Rectangle 23"/>
          <p:cNvSpPr>
            <a:spLocks noChangeArrowheads="1"/>
          </p:cNvSpPr>
          <p:nvPr/>
        </p:nvSpPr>
        <p:spPr bwMode="auto">
          <a:xfrm>
            <a:off x="6597650" y="4271963"/>
            <a:ext cx="20256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lnSpc>
                <a:spcPct val="105000"/>
              </a:lnSpc>
              <a:spcBef>
                <a:spcPct val="45000"/>
              </a:spcBef>
              <a:buClr>
                <a:srgbClr val="008080"/>
              </a:buClr>
              <a:buSzPct val="120000"/>
              <a:buFont typeface="Wingdings" pitchFamily="2" charset="2"/>
              <a:buNone/>
            </a:pPr>
            <a:r>
              <a:rPr lang="en-US" sz="2500"/>
              <a:t>no</a:t>
            </a:r>
            <a:br>
              <a:rPr lang="en-US" sz="2500"/>
            </a:br>
            <a:r>
              <a:rPr lang="en-US" sz="2500"/>
              <a:t>change</a:t>
            </a:r>
          </a:p>
        </p:txBody>
      </p:sp>
      <p:sp>
        <p:nvSpPr>
          <p:cNvPr id="133144" name="Rectangle 24"/>
          <p:cNvSpPr>
            <a:spLocks noChangeArrowheads="1"/>
          </p:cNvSpPr>
          <p:nvPr/>
        </p:nvSpPr>
        <p:spPr bwMode="auto">
          <a:xfrm>
            <a:off x="1476375" y="4271963"/>
            <a:ext cx="14954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lnSpc>
                <a:spcPct val="105000"/>
              </a:lnSpc>
              <a:spcBef>
                <a:spcPct val="45000"/>
              </a:spcBef>
              <a:buClr>
                <a:srgbClr val="008080"/>
              </a:buClr>
              <a:buSzPct val="120000"/>
              <a:buFont typeface="Wingdings" pitchFamily="2" charset="2"/>
              <a:buNone/>
            </a:pPr>
            <a:r>
              <a:rPr lang="en-US" sz="2500"/>
              <a:t>falls</a:t>
            </a:r>
          </a:p>
        </p:txBody>
      </p:sp>
      <p:sp>
        <p:nvSpPr>
          <p:cNvPr id="133145" name="Rectangle 25"/>
          <p:cNvSpPr>
            <a:spLocks noChangeArrowheads="1"/>
          </p:cNvSpPr>
          <p:nvPr/>
        </p:nvSpPr>
        <p:spPr bwMode="auto">
          <a:xfrm>
            <a:off x="3016250" y="3295650"/>
            <a:ext cx="3738563"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lnSpc>
                <a:spcPct val="105000"/>
              </a:lnSpc>
              <a:spcBef>
                <a:spcPct val="45000"/>
              </a:spcBef>
              <a:buClr>
                <a:srgbClr val="008080"/>
              </a:buClr>
              <a:buSzPct val="120000"/>
              <a:buFont typeface="Wingdings" pitchFamily="2" charset="2"/>
              <a:buNone/>
            </a:pPr>
            <a:r>
              <a:rPr lang="en-US" sz="2500"/>
              <a:t>rises, but not as much </a:t>
            </a:r>
            <a:br>
              <a:rPr lang="en-US" sz="2500"/>
            </a:br>
            <a:r>
              <a:rPr lang="en-US" sz="2500"/>
              <a:t>as in closed economy</a:t>
            </a:r>
          </a:p>
        </p:txBody>
      </p:sp>
      <p:sp>
        <p:nvSpPr>
          <p:cNvPr id="133146" name="Rectangle 26"/>
          <p:cNvSpPr>
            <a:spLocks noChangeArrowheads="1"/>
          </p:cNvSpPr>
          <p:nvPr/>
        </p:nvSpPr>
        <p:spPr bwMode="auto">
          <a:xfrm>
            <a:off x="6597650" y="3295650"/>
            <a:ext cx="202565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lnSpc>
                <a:spcPct val="105000"/>
              </a:lnSpc>
              <a:spcBef>
                <a:spcPct val="45000"/>
              </a:spcBef>
              <a:buClr>
                <a:srgbClr val="008080"/>
              </a:buClr>
              <a:buSzPct val="120000"/>
              <a:buFont typeface="Wingdings" pitchFamily="2" charset="2"/>
              <a:buNone/>
            </a:pPr>
            <a:r>
              <a:rPr lang="en-US" sz="2500" dirty="0"/>
              <a:t>no</a:t>
            </a:r>
            <a:br>
              <a:rPr lang="en-US" sz="2500" dirty="0"/>
            </a:br>
            <a:r>
              <a:rPr lang="en-US" sz="2500" dirty="0"/>
              <a:t>change</a:t>
            </a:r>
          </a:p>
        </p:txBody>
      </p:sp>
      <p:sp>
        <p:nvSpPr>
          <p:cNvPr id="133147" name="Rectangle 27"/>
          <p:cNvSpPr>
            <a:spLocks noChangeArrowheads="1"/>
          </p:cNvSpPr>
          <p:nvPr/>
        </p:nvSpPr>
        <p:spPr bwMode="auto">
          <a:xfrm>
            <a:off x="1476375" y="3295650"/>
            <a:ext cx="1495425"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lnSpc>
                <a:spcPct val="105000"/>
              </a:lnSpc>
              <a:spcBef>
                <a:spcPct val="45000"/>
              </a:spcBef>
              <a:buClr>
                <a:srgbClr val="008080"/>
              </a:buClr>
              <a:buSzPct val="120000"/>
              <a:buFont typeface="Wingdings" pitchFamily="2" charset="2"/>
              <a:buNone/>
            </a:pPr>
            <a:r>
              <a:rPr lang="en-US" sz="2500"/>
              <a:t>rises</a:t>
            </a:r>
          </a:p>
        </p:txBody>
      </p:sp>
      <p:sp>
        <p:nvSpPr>
          <p:cNvPr id="133148" name="Text Box 28"/>
          <p:cNvSpPr txBox="1">
            <a:spLocks noChangeArrowheads="1"/>
          </p:cNvSpPr>
          <p:nvPr/>
        </p:nvSpPr>
        <p:spPr bwMode="auto">
          <a:xfrm>
            <a:off x="544513" y="1309688"/>
            <a:ext cx="82296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05000"/>
              </a:lnSpc>
              <a:spcBef>
                <a:spcPct val="50000"/>
              </a:spcBef>
            </a:pPr>
            <a:r>
              <a:rPr lang="en-US" sz="2700"/>
              <a:t>A fiscal expansion causes national saving to fall.</a:t>
            </a:r>
            <a:br>
              <a:rPr lang="en-US" sz="2700"/>
            </a:br>
            <a:r>
              <a:rPr lang="en-US" sz="2700"/>
              <a:t>The effects of this depend on openness &amp; size:</a:t>
            </a:r>
          </a:p>
        </p:txBody>
      </p:sp>
    </p:spTree>
    <p:extLst>
      <p:ext uri="{BB962C8B-B14F-4D97-AF65-F5344CB8AC3E}">
        <p14:creationId xmlns:p14="http://schemas.microsoft.com/office/powerpoint/2010/main" val="3288117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3148"/>
                                        </p:tgtEl>
                                        <p:attrNameLst>
                                          <p:attrName>style.visibility</p:attrName>
                                        </p:attrNameLst>
                                      </p:cBhvr>
                                      <p:to>
                                        <p:strVal val="visible"/>
                                      </p:to>
                                    </p:set>
                                    <p:animEffect transition="in" filter="wipe(left)">
                                      <p:cBhvr>
                                        <p:cTn id="7" dur="500"/>
                                        <p:tgtEl>
                                          <p:spTgt spid="1331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33147"/>
                                        </p:tgtEl>
                                        <p:attrNameLst>
                                          <p:attrName>style.visibility</p:attrName>
                                        </p:attrNameLst>
                                      </p:cBhvr>
                                      <p:to>
                                        <p:strVal val="visible"/>
                                      </p:to>
                                    </p:set>
                                    <p:animEffect transition="in" filter="strips(downLeft)">
                                      <p:cBhvr>
                                        <p:cTn id="17" dur="500"/>
                                        <p:tgtEl>
                                          <p:spTgt spid="13314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33144"/>
                                        </p:tgtEl>
                                        <p:attrNameLst>
                                          <p:attrName>style.visibility</p:attrName>
                                        </p:attrNameLst>
                                      </p:cBhvr>
                                      <p:to>
                                        <p:strVal val="visible"/>
                                      </p:to>
                                    </p:set>
                                    <p:animEffect transition="in" filter="strips(downRight)">
                                      <p:cBhvr>
                                        <p:cTn id="22" dur="500"/>
                                        <p:tgtEl>
                                          <p:spTgt spid="13314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133141"/>
                                        </p:tgtEl>
                                        <p:attrNameLst>
                                          <p:attrName>style.visibility</p:attrName>
                                        </p:attrNameLst>
                                      </p:cBhvr>
                                      <p:to>
                                        <p:strVal val="visible"/>
                                      </p:to>
                                    </p:set>
                                    <p:animEffect transition="in" filter="strips(downLeft)">
                                      <p:cBhvr>
                                        <p:cTn id="27" dur="500"/>
                                        <p:tgtEl>
                                          <p:spTgt spid="13314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133146"/>
                                        </p:tgtEl>
                                        <p:attrNameLst>
                                          <p:attrName>style.visibility</p:attrName>
                                        </p:attrNameLst>
                                      </p:cBhvr>
                                      <p:to>
                                        <p:strVal val="visible"/>
                                      </p:to>
                                    </p:set>
                                    <p:animEffect transition="in" filter="strips(downLeft)">
                                      <p:cBhvr>
                                        <p:cTn id="32" dur="500"/>
                                        <p:tgtEl>
                                          <p:spTgt spid="13314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133143"/>
                                        </p:tgtEl>
                                        <p:attrNameLst>
                                          <p:attrName>style.visibility</p:attrName>
                                        </p:attrNameLst>
                                      </p:cBhvr>
                                      <p:to>
                                        <p:strVal val="visible"/>
                                      </p:to>
                                    </p:set>
                                    <p:animEffect transition="in" filter="strips(downRight)">
                                      <p:cBhvr>
                                        <p:cTn id="37" dur="500"/>
                                        <p:tgtEl>
                                          <p:spTgt spid="13314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133140"/>
                                        </p:tgtEl>
                                        <p:attrNameLst>
                                          <p:attrName>style.visibility</p:attrName>
                                        </p:attrNameLst>
                                      </p:cBhvr>
                                      <p:to>
                                        <p:strVal val="visible"/>
                                      </p:to>
                                    </p:set>
                                    <p:animEffect transition="in" filter="strips(downLeft)">
                                      <p:cBhvr>
                                        <p:cTn id="42" dur="500"/>
                                        <p:tgtEl>
                                          <p:spTgt spid="13314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8" presetClass="entr" presetSubtype="12" fill="hold" grpId="0" nodeType="clickEffect">
                                  <p:stCondLst>
                                    <p:cond delay="0"/>
                                  </p:stCondLst>
                                  <p:childTnLst>
                                    <p:set>
                                      <p:cBhvr>
                                        <p:cTn id="46" dur="1" fill="hold">
                                          <p:stCondLst>
                                            <p:cond delay="0"/>
                                          </p:stCondLst>
                                        </p:cTn>
                                        <p:tgtEl>
                                          <p:spTgt spid="133145"/>
                                        </p:tgtEl>
                                        <p:attrNameLst>
                                          <p:attrName>style.visibility</p:attrName>
                                        </p:attrNameLst>
                                      </p:cBhvr>
                                      <p:to>
                                        <p:strVal val="visible"/>
                                      </p:to>
                                    </p:set>
                                    <p:animEffect transition="in" filter="strips(downLeft)">
                                      <p:cBhvr>
                                        <p:cTn id="47" dur="500"/>
                                        <p:tgtEl>
                                          <p:spTgt spid="13314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133142"/>
                                        </p:tgtEl>
                                        <p:attrNameLst>
                                          <p:attrName>style.visibility</p:attrName>
                                        </p:attrNameLst>
                                      </p:cBhvr>
                                      <p:to>
                                        <p:strVal val="visible"/>
                                      </p:to>
                                    </p:set>
                                    <p:animEffect transition="in" filter="strips(downRight)">
                                      <p:cBhvr>
                                        <p:cTn id="52" dur="500"/>
                                        <p:tgtEl>
                                          <p:spTgt spid="13314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8" presetClass="entr" presetSubtype="12" fill="hold" grpId="0" nodeType="clickEffect">
                                  <p:stCondLst>
                                    <p:cond delay="0"/>
                                  </p:stCondLst>
                                  <p:childTnLst>
                                    <p:set>
                                      <p:cBhvr>
                                        <p:cTn id="56" dur="1" fill="hold">
                                          <p:stCondLst>
                                            <p:cond delay="0"/>
                                          </p:stCondLst>
                                        </p:cTn>
                                        <p:tgtEl>
                                          <p:spTgt spid="133139"/>
                                        </p:tgtEl>
                                        <p:attrNameLst>
                                          <p:attrName>style.visibility</p:attrName>
                                        </p:attrNameLst>
                                      </p:cBhvr>
                                      <p:to>
                                        <p:strVal val="visible"/>
                                      </p:to>
                                    </p:set>
                                    <p:animEffect transition="in" filter="strips(downLeft)">
                                      <p:cBhvr>
                                        <p:cTn id="57" dur="500"/>
                                        <p:tgtEl>
                                          <p:spTgt spid="133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39" grpId="0" autoUpdateAnimBg="0"/>
      <p:bldP spid="133140" grpId="0" autoUpdateAnimBg="0"/>
      <p:bldP spid="133141" grpId="0" autoUpdateAnimBg="0"/>
      <p:bldP spid="133142" grpId="0" autoUpdateAnimBg="0"/>
      <p:bldP spid="133143" grpId="0" autoUpdateAnimBg="0"/>
      <p:bldP spid="133144" grpId="0" autoUpdateAnimBg="0"/>
      <p:bldP spid="133145" grpId="0" autoUpdateAnimBg="0"/>
      <p:bldP spid="133146" grpId="0" autoUpdateAnimBg="0"/>
      <p:bldP spid="133147" grpId="0" autoUpdateAnimBg="0"/>
      <p:bldP spid="133148" grpId="0"/>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284038"/>
            <a:ext cx="8245475" cy="559109"/>
          </a:xfrm>
        </p:spPr>
        <p:txBody>
          <a:bodyPr/>
          <a:lstStyle/>
          <a:p>
            <a:pPr algn="ctr"/>
            <a:r>
              <a:rPr lang="en-US" sz="3000" spc="800" dirty="0" smtClean="0">
                <a:solidFill>
                  <a:srgbClr val="D52B6C"/>
                </a:solidFill>
                <a:latin typeface="Tahoma" pitchFamily="34" charset="0"/>
                <a:ea typeface="Tahoma" pitchFamily="34" charset="0"/>
                <a:cs typeface="Tahoma" pitchFamily="34" charset="0"/>
              </a:rPr>
              <a:t>CHAPTER SUMMARY</a:t>
            </a:r>
            <a:endParaRPr lang="en-US" sz="3000" spc="800" dirty="0">
              <a:solidFill>
                <a:srgbClr val="D52B6C"/>
              </a:solidFill>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476250" y="1092530"/>
            <a:ext cx="8210550" cy="5201392"/>
          </a:xfrm>
        </p:spPr>
        <p:txBody>
          <a:bodyPr/>
          <a:lstStyle/>
          <a:p>
            <a:pPr>
              <a:spcBef>
                <a:spcPts val="1200"/>
              </a:spcBef>
              <a:buClr>
                <a:schemeClr val="tx1">
                  <a:lumMod val="50000"/>
                  <a:lumOff val="50000"/>
                </a:schemeClr>
              </a:buClr>
            </a:pPr>
            <a:r>
              <a:rPr lang="en-US" sz="2700" dirty="0"/>
              <a:t>Net </a:t>
            </a:r>
            <a:r>
              <a:rPr lang="en-US" sz="2700" dirty="0" smtClean="0"/>
              <a:t>exports</a:t>
            </a:r>
            <a:r>
              <a:rPr lang="en-US" sz="2400" dirty="0"/>
              <a:t>—</a:t>
            </a:r>
            <a:r>
              <a:rPr lang="en-US" sz="2700" dirty="0" smtClean="0"/>
              <a:t>the </a:t>
            </a:r>
            <a:r>
              <a:rPr lang="en-US" sz="2700" dirty="0"/>
              <a:t>difference between </a:t>
            </a:r>
          </a:p>
          <a:p>
            <a:pPr lvl="1">
              <a:spcBef>
                <a:spcPts val="1200"/>
              </a:spcBef>
              <a:buClr>
                <a:schemeClr val="tx1">
                  <a:lumMod val="50000"/>
                  <a:lumOff val="50000"/>
                </a:schemeClr>
              </a:buClr>
            </a:pPr>
            <a:r>
              <a:rPr lang="en-US" sz="2600" dirty="0"/>
              <a:t>exports and imports</a:t>
            </a:r>
          </a:p>
          <a:p>
            <a:pPr lvl="1">
              <a:spcBef>
                <a:spcPts val="1200"/>
              </a:spcBef>
              <a:buClr>
                <a:schemeClr val="tx1">
                  <a:lumMod val="50000"/>
                  <a:lumOff val="50000"/>
                </a:schemeClr>
              </a:buClr>
            </a:pPr>
            <a:r>
              <a:rPr lang="en-US" sz="2600" dirty="0"/>
              <a:t>a country’s output (</a:t>
            </a:r>
            <a:r>
              <a:rPr lang="en-US" sz="2600" b="1" i="1" dirty="0"/>
              <a:t>Y</a:t>
            </a:r>
            <a:r>
              <a:rPr lang="en-US" sz="2600" dirty="0"/>
              <a:t> ) </a:t>
            </a:r>
            <a:br>
              <a:rPr lang="en-US" sz="2600" dirty="0"/>
            </a:br>
            <a:r>
              <a:rPr lang="en-US" sz="2600" dirty="0"/>
              <a:t>	   and its spending (</a:t>
            </a:r>
            <a:r>
              <a:rPr lang="en-US" sz="2600" b="1" i="1" dirty="0"/>
              <a:t>C</a:t>
            </a:r>
            <a:r>
              <a:rPr lang="en-US" sz="2600" dirty="0"/>
              <a:t> + </a:t>
            </a:r>
            <a:r>
              <a:rPr lang="en-US" sz="2600" b="1" i="1" dirty="0"/>
              <a:t>I</a:t>
            </a:r>
            <a:r>
              <a:rPr lang="en-US" sz="2600" dirty="0"/>
              <a:t> + </a:t>
            </a:r>
            <a:r>
              <a:rPr lang="en-US" sz="2600" b="1" i="1" dirty="0"/>
              <a:t>G</a:t>
            </a:r>
            <a:r>
              <a:rPr lang="en-US" sz="2600" dirty="0"/>
              <a:t>)</a:t>
            </a:r>
          </a:p>
          <a:p>
            <a:pPr>
              <a:spcBef>
                <a:spcPts val="2400"/>
              </a:spcBef>
              <a:buClr>
                <a:schemeClr val="tx1">
                  <a:lumMod val="50000"/>
                  <a:lumOff val="50000"/>
                </a:schemeClr>
              </a:buClr>
            </a:pPr>
            <a:r>
              <a:rPr lang="en-US" sz="2700" dirty="0"/>
              <a:t>Net capital outflow equals</a:t>
            </a:r>
          </a:p>
          <a:p>
            <a:pPr lvl="1">
              <a:spcBef>
                <a:spcPts val="1200"/>
              </a:spcBef>
              <a:buClr>
                <a:schemeClr val="tx1">
                  <a:lumMod val="50000"/>
                  <a:lumOff val="50000"/>
                </a:schemeClr>
              </a:buClr>
            </a:pPr>
            <a:r>
              <a:rPr lang="en-US" sz="2600" dirty="0"/>
              <a:t>purchases of foreign assets </a:t>
            </a:r>
            <a:br>
              <a:rPr lang="en-US" sz="2600" dirty="0"/>
            </a:br>
            <a:r>
              <a:rPr lang="en-US" sz="2600" dirty="0"/>
              <a:t>minus foreign purchases of the country’s assets</a:t>
            </a:r>
          </a:p>
          <a:p>
            <a:pPr lvl="1">
              <a:spcBef>
                <a:spcPts val="1200"/>
              </a:spcBef>
              <a:buClr>
                <a:schemeClr val="tx1">
                  <a:lumMod val="50000"/>
                  <a:lumOff val="50000"/>
                </a:schemeClr>
              </a:buClr>
            </a:pPr>
            <a:r>
              <a:rPr lang="en-US" sz="2600" dirty="0"/>
              <a:t>the difference between saving and investment</a:t>
            </a:r>
          </a:p>
        </p:txBody>
      </p:sp>
      <p:sp>
        <p:nvSpPr>
          <p:cNvPr id="4" name="Rectangle 3"/>
          <p:cNvSpPr/>
          <p:nvPr/>
        </p:nvSpPr>
        <p:spPr>
          <a:xfrm>
            <a:off x="449283" y="929175"/>
            <a:ext cx="8195954" cy="45719"/>
          </a:xfrm>
          <a:prstGeom prst="rect">
            <a:avLst/>
          </a:prstGeom>
          <a:solidFill>
            <a:srgbClr val="99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006666"/>
                </a:solidFill>
                <a:cs typeface="+mn-cs"/>
              </a:rPr>
              <a:pPr algn="r">
                <a:defRPr/>
              </a:pPr>
              <a:t>58</a:t>
            </a:fld>
            <a:endParaRPr lang="en-US" sz="1600" dirty="0">
              <a:solidFill>
                <a:srgbClr val="006666"/>
              </a:solidFill>
              <a:cs typeface="+mn-cs"/>
            </a:endParaRPr>
          </a:p>
        </p:txBody>
      </p:sp>
    </p:spTree>
    <p:extLst>
      <p:ext uri="{BB962C8B-B14F-4D97-AF65-F5344CB8AC3E}">
        <p14:creationId xmlns:p14="http://schemas.microsoft.com/office/powerpoint/2010/main" val="1342044635"/>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509588" y="390525"/>
            <a:ext cx="7796212" cy="715963"/>
          </a:xfrm>
        </p:spPr>
        <p:txBody>
          <a:bodyPr/>
          <a:lstStyle/>
          <a:p>
            <a:r>
              <a:rPr lang="en-US" sz="3200" smtClean="0"/>
              <a:t>Preliminaries</a:t>
            </a:r>
          </a:p>
        </p:txBody>
      </p:sp>
      <p:sp>
        <p:nvSpPr>
          <p:cNvPr id="30723" name="Rectangle 3"/>
          <p:cNvSpPr>
            <a:spLocks noGrp="1" noChangeArrowheads="1"/>
          </p:cNvSpPr>
          <p:nvPr>
            <p:ph type="body" idx="1"/>
          </p:nvPr>
        </p:nvSpPr>
        <p:spPr>
          <a:xfrm>
            <a:off x="587375" y="3214688"/>
            <a:ext cx="7391400" cy="3086100"/>
          </a:xfrm>
        </p:spPr>
        <p:txBody>
          <a:bodyPr/>
          <a:lstStyle/>
          <a:p>
            <a:pPr marL="966788" indent="-966788">
              <a:buFont typeface="Wingdings" pitchFamily="2" charset="2"/>
              <a:buNone/>
            </a:pPr>
            <a:r>
              <a:rPr lang="en-US" sz="2700" b="1" i="1" smtClean="0"/>
              <a:t>EX</a:t>
            </a:r>
            <a:r>
              <a:rPr lang="en-US" sz="2700" smtClean="0"/>
              <a:t> = exports = </a:t>
            </a:r>
            <a:br>
              <a:rPr lang="en-US" sz="2700" smtClean="0"/>
            </a:br>
            <a:r>
              <a:rPr lang="en-US" sz="2700" smtClean="0"/>
              <a:t>foreign spending on domestic goods</a:t>
            </a:r>
          </a:p>
          <a:p>
            <a:pPr marL="966788" indent="-966788">
              <a:buFont typeface="Wingdings" pitchFamily="2" charset="2"/>
              <a:buNone/>
            </a:pPr>
            <a:r>
              <a:rPr lang="en-US" sz="2700" b="1" i="1" smtClean="0"/>
              <a:t>IM</a:t>
            </a:r>
            <a:r>
              <a:rPr lang="en-US" sz="2700" smtClean="0"/>
              <a:t> = imports = </a:t>
            </a:r>
            <a:r>
              <a:rPr lang="en-US" sz="2700" b="1" i="1" smtClean="0">
                <a:latin typeface="Tahoma" pitchFamily="34" charset="0"/>
              </a:rPr>
              <a:t>C</a:t>
            </a:r>
            <a:r>
              <a:rPr lang="en-US" sz="2700" b="1" i="1" smtClean="0"/>
              <a:t> </a:t>
            </a:r>
            <a:r>
              <a:rPr lang="en-US" sz="2700" b="1" i="1" baseline="30000" smtClean="0"/>
              <a:t>f</a:t>
            </a:r>
            <a:r>
              <a:rPr lang="en-US" sz="2700" baseline="30000" smtClean="0"/>
              <a:t> </a:t>
            </a:r>
            <a:r>
              <a:rPr lang="en-US" sz="2700" smtClean="0"/>
              <a:t>+ </a:t>
            </a:r>
            <a:r>
              <a:rPr lang="en-US" sz="2700" b="1" i="1" smtClean="0">
                <a:latin typeface="Tahoma" pitchFamily="34" charset="0"/>
              </a:rPr>
              <a:t>I</a:t>
            </a:r>
            <a:r>
              <a:rPr lang="en-US" sz="2700" b="1" i="1" smtClean="0"/>
              <a:t> </a:t>
            </a:r>
            <a:r>
              <a:rPr lang="en-US" sz="2700" b="1" i="1" baseline="30000" smtClean="0"/>
              <a:t>f</a:t>
            </a:r>
            <a:r>
              <a:rPr lang="en-US" sz="2700" baseline="30000" smtClean="0"/>
              <a:t> </a:t>
            </a:r>
            <a:r>
              <a:rPr lang="en-US" sz="2700" smtClean="0"/>
              <a:t>+ </a:t>
            </a:r>
            <a:r>
              <a:rPr lang="en-US" sz="2700" b="1" i="1" smtClean="0">
                <a:latin typeface="Tahoma" pitchFamily="34" charset="0"/>
              </a:rPr>
              <a:t>G</a:t>
            </a:r>
            <a:r>
              <a:rPr lang="en-US" sz="2700" b="1" i="1" smtClean="0"/>
              <a:t> </a:t>
            </a:r>
            <a:r>
              <a:rPr lang="en-US" sz="2700" b="1" i="1" baseline="30000" smtClean="0"/>
              <a:t>f</a:t>
            </a:r>
            <a:r>
              <a:rPr lang="en-US" sz="2700" smtClean="0"/>
              <a:t> </a:t>
            </a:r>
            <a:br>
              <a:rPr lang="en-US" sz="2700" smtClean="0"/>
            </a:br>
            <a:r>
              <a:rPr lang="en-US" sz="2700" smtClean="0"/>
              <a:t>= spending on foreign goods</a:t>
            </a:r>
          </a:p>
          <a:p>
            <a:pPr marL="966788" indent="-966788">
              <a:spcBef>
                <a:spcPct val="50000"/>
              </a:spcBef>
              <a:buFont typeface="Wingdings" pitchFamily="2" charset="2"/>
              <a:buNone/>
            </a:pPr>
            <a:r>
              <a:rPr lang="en-US" sz="2700" b="1" i="1" smtClean="0"/>
              <a:t>NX</a:t>
            </a:r>
            <a:r>
              <a:rPr lang="en-US" sz="2700" smtClean="0"/>
              <a:t> = net exports (</a:t>
            </a:r>
            <a:r>
              <a:rPr lang="en-US" sz="2700" i="1" smtClean="0"/>
              <a:t>a.k.a.</a:t>
            </a:r>
            <a:r>
              <a:rPr lang="en-US" sz="2700" smtClean="0"/>
              <a:t> the “trade balance”) </a:t>
            </a:r>
            <a:br>
              <a:rPr lang="en-US" sz="2700" smtClean="0"/>
            </a:br>
            <a:r>
              <a:rPr lang="en-US" sz="2700" smtClean="0"/>
              <a:t>   = </a:t>
            </a:r>
            <a:r>
              <a:rPr lang="en-US" sz="2700" b="1" i="1" smtClean="0"/>
              <a:t>EX</a:t>
            </a:r>
            <a:r>
              <a:rPr lang="en-US" sz="2700" smtClean="0"/>
              <a:t> – </a:t>
            </a:r>
            <a:r>
              <a:rPr lang="en-US" sz="2700" b="1" i="1" smtClean="0"/>
              <a:t>IM</a:t>
            </a:r>
            <a:endParaRPr lang="en-US" sz="2700" smtClean="0"/>
          </a:p>
        </p:txBody>
      </p:sp>
      <p:graphicFrame>
        <p:nvGraphicFramePr>
          <p:cNvPr id="30724" name="Object 2"/>
          <p:cNvGraphicFramePr>
            <a:graphicFrameLocks noChangeAspect="1"/>
          </p:cNvGraphicFramePr>
          <p:nvPr/>
        </p:nvGraphicFramePr>
        <p:xfrm>
          <a:off x="1447800" y="1212850"/>
          <a:ext cx="2255838" cy="506413"/>
        </p:xfrm>
        <a:graphic>
          <a:graphicData uri="http://schemas.openxmlformats.org/presentationml/2006/ole">
            <mc:AlternateContent xmlns:mc="http://schemas.openxmlformats.org/markup-compatibility/2006">
              <mc:Choice xmlns:v="urn:schemas-microsoft-com:vml" Requires="v">
                <p:oleObj spid="_x0000_s1286" name="Equation" r:id="rId4" imgW="901309" imgH="203112" progId="Equation.DSMT4">
                  <p:embed/>
                </p:oleObj>
              </mc:Choice>
              <mc:Fallback>
                <p:oleObj name="Equation" r:id="rId4" imgW="901309" imgH="203112"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1212850"/>
                        <a:ext cx="2255838"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25" name="Object 3"/>
          <p:cNvGraphicFramePr>
            <a:graphicFrameLocks noChangeAspect="1"/>
          </p:cNvGraphicFramePr>
          <p:nvPr/>
        </p:nvGraphicFramePr>
        <p:xfrm>
          <a:off x="1455738" y="1871663"/>
          <a:ext cx="2125662" cy="476250"/>
        </p:xfrm>
        <a:graphic>
          <a:graphicData uri="http://schemas.openxmlformats.org/presentationml/2006/ole">
            <mc:AlternateContent xmlns:mc="http://schemas.openxmlformats.org/markup-compatibility/2006">
              <mc:Choice xmlns:v="urn:schemas-microsoft-com:vml" Requires="v">
                <p:oleObj spid="_x0000_s1287" name="Equation" r:id="rId6" imgW="850531" imgH="190417" progId="Equation.DSMT4">
                  <p:embed/>
                </p:oleObj>
              </mc:Choice>
              <mc:Fallback>
                <p:oleObj name="Equation" r:id="rId6" imgW="850531" imgH="190417"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55738" y="1871663"/>
                        <a:ext cx="2125662"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26" name="Object 4"/>
          <p:cNvGraphicFramePr>
            <a:graphicFrameLocks noChangeAspect="1"/>
          </p:cNvGraphicFramePr>
          <p:nvPr/>
        </p:nvGraphicFramePr>
        <p:xfrm>
          <a:off x="1371600" y="2530475"/>
          <a:ext cx="2286000" cy="506413"/>
        </p:xfrm>
        <a:graphic>
          <a:graphicData uri="http://schemas.openxmlformats.org/presentationml/2006/ole">
            <mc:AlternateContent xmlns:mc="http://schemas.openxmlformats.org/markup-compatibility/2006">
              <mc:Choice xmlns:v="urn:schemas-microsoft-com:vml" Requires="v">
                <p:oleObj spid="_x0000_s1288" name="Equation" r:id="rId8" imgW="914400" imgH="203200" progId="Equation.DSMT4">
                  <p:embed/>
                </p:oleObj>
              </mc:Choice>
              <mc:Fallback>
                <p:oleObj name="Equation" r:id="rId8" imgW="914400" imgH="2032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71600" y="2530475"/>
                        <a:ext cx="228600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27" name="Text Box 7"/>
          <p:cNvSpPr txBox="1">
            <a:spLocks noChangeArrowheads="1"/>
          </p:cNvSpPr>
          <p:nvPr/>
        </p:nvSpPr>
        <p:spPr bwMode="auto">
          <a:xfrm>
            <a:off x="5262315" y="706809"/>
            <a:ext cx="3157291" cy="2238271"/>
          </a:xfrm>
          <a:prstGeom prst="rect">
            <a:avLst/>
          </a:prstGeom>
          <a:solidFill>
            <a:srgbClr val="FFECD9"/>
          </a:solidFill>
          <a:ln>
            <a:noFill/>
          </a:ln>
          <a:effectLst>
            <a:outerShdw blurRad="50800" dist="38100" dir="2700000" algn="tl" rotWithShape="0">
              <a:prstClr val="black">
                <a:alpha val="40000"/>
              </a:prstClr>
            </a:outerShdw>
          </a:effectLst>
          <a:extLst/>
        </p:spPr>
        <p:txBody>
          <a:bodyPr wrap="square">
            <a:noAutofit/>
          </a:bodyPr>
          <a:lstStyle>
            <a:lvl1pPr marL="577850" indent="-5778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0000"/>
              </a:spcBef>
            </a:pPr>
            <a:r>
              <a:rPr lang="en-US" sz="2500" dirty="0"/>
              <a:t>superscripts:</a:t>
            </a:r>
          </a:p>
          <a:p>
            <a:pPr eaLnBrk="1" hangingPunct="1">
              <a:spcBef>
                <a:spcPct val="10000"/>
              </a:spcBef>
            </a:pPr>
            <a:r>
              <a:rPr lang="en-US" sz="2500" b="1" i="1" dirty="0"/>
              <a:t>d</a:t>
            </a:r>
            <a:r>
              <a:rPr lang="en-US" sz="2500" dirty="0"/>
              <a:t> =	spending on domestic goods</a:t>
            </a:r>
          </a:p>
          <a:p>
            <a:pPr eaLnBrk="1" hangingPunct="1">
              <a:spcBef>
                <a:spcPct val="10000"/>
              </a:spcBef>
            </a:pPr>
            <a:r>
              <a:rPr lang="en-US" sz="2500" b="1" i="1" dirty="0"/>
              <a:t>f</a:t>
            </a:r>
            <a:r>
              <a:rPr lang="en-US" sz="2500" dirty="0"/>
              <a:t> =	spending on foreign goods</a:t>
            </a:r>
          </a:p>
        </p:txBody>
      </p:sp>
    </p:spTree>
    <p:extLst>
      <p:ext uri="{BB962C8B-B14F-4D97-AF65-F5344CB8AC3E}">
        <p14:creationId xmlns:p14="http://schemas.microsoft.com/office/powerpoint/2010/main" val="34111553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wipe(left)">
                                      <p:cBhvr>
                                        <p:cTn id="7" dur="500"/>
                                        <p:tgtEl>
                                          <p:spTgt spid="307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727"/>
                                        </p:tgtEl>
                                        <p:attrNameLst>
                                          <p:attrName>style.visibility</p:attrName>
                                        </p:attrNameLst>
                                      </p:cBhvr>
                                      <p:to>
                                        <p:strVal val="visible"/>
                                      </p:to>
                                    </p:set>
                                    <p:animEffect transition="in" filter="fade">
                                      <p:cBhvr>
                                        <p:cTn id="10" dur="500"/>
                                        <p:tgtEl>
                                          <p:spTgt spid="3072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0725"/>
                                        </p:tgtEl>
                                        <p:attrNameLst>
                                          <p:attrName>style.visibility</p:attrName>
                                        </p:attrNameLst>
                                      </p:cBhvr>
                                      <p:to>
                                        <p:strVal val="visible"/>
                                      </p:to>
                                    </p:set>
                                    <p:animEffect transition="in" filter="wipe(left)">
                                      <p:cBhvr>
                                        <p:cTn id="15" dur="500"/>
                                        <p:tgtEl>
                                          <p:spTgt spid="3072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30726"/>
                                        </p:tgtEl>
                                        <p:attrNameLst>
                                          <p:attrName>style.visibility</p:attrName>
                                        </p:attrNameLst>
                                      </p:cBhvr>
                                      <p:to>
                                        <p:strVal val="visible"/>
                                      </p:to>
                                    </p:set>
                                    <p:animEffect transition="in" filter="wipe(left)">
                                      <p:cBhvr>
                                        <p:cTn id="20" dur="500"/>
                                        <p:tgtEl>
                                          <p:spTgt spid="3072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0723">
                                            <p:txEl>
                                              <p:pRg st="0" end="0"/>
                                            </p:txEl>
                                          </p:spTgt>
                                        </p:tgtEl>
                                        <p:attrNameLst>
                                          <p:attrName>style.visibility</p:attrName>
                                        </p:attrNameLst>
                                      </p:cBhvr>
                                      <p:to>
                                        <p:strVal val="visible"/>
                                      </p:to>
                                    </p:set>
                                    <p:animEffect transition="in" filter="wipe(left)">
                                      <p:cBhvr>
                                        <p:cTn id="25" dur="500"/>
                                        <p:tgtEl>
                                          <p:spTgt spid="30723">
                                            <p:txEl>
                                              <p:pRg st="0" end="0"/>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0723">
                                            <p:txEl>
                                              <p:pRg st="1" end="1"/>
                                            </p:txEl>
                                          </p:spTgt>
                                        </p:tgtEl>
                                        <p:attrNameLst>
                                          <p:attrName>style.visibility</p:attrName>
                                        </p:attrNameLst>
                                      </p:cBhvr>
                                      <p:to>
                                        <p:strVal val="visible"/>
                                      </p:to>
                                    </p:set>
                                    <p:animEffect transition="in" filter="wipe(left)">
                                      <p:cBhvr>
                                        <p:cTn id="30" dur="500"/>
                                        <p:tgtEl>
                                          <p:spTgt spid="30723">
                                            <p:txEl>
                                              <p:pRg st="1" end="1"/>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0723">
                                            <p:txEl>
                                              <p:pRg st="2" end="2"/>
                                            </p:txEl>
                                          </p:spTgt>
                                        </p:tgtEl>
                                        <p:attrNameLst>
                                          <p:attrName>style.visibility</p:attrName>
                                        </p:attrNameLst>
                                      </p:cBhvr>
                                      <p:to>
                                        <p:strVal val="visible"/>
                                      </p:to>
                                    </p:set>
                                    <p:animEffect transition="in" filter="wipe(left)">
                                      <p:cBhvr>
                                        <p:cTn id="35" dur="500"/>
                                        <p:tgtEl>
                                          <p:spTgt spid="307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p:bldP spid="30727"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284038"/>
            <a:ext cx="8245475" cy="559109"/>
          </a:xfrm>
        </p:spPr>
        <p:txBody>
          <a:bodyPr/>
          <a:lstStyle/>
          <a:p>
            <a:pPr algn="ctr"/>
            <a:r>
              <a:rPr lang="en-US" sz="3000" spc="800" dirty="0" smtClean="0">
                <a:solidFill>
                  <a:srgbClr val="D52B6C"/>
                </a:solidFill>
                <a:latin typeface="Tahoma" pitchFamily="34" charset="0"/>
                <a:ea typeface="Tahoma" pitchFamily="34" charset="0"/>
                <a:cs typeface="Tahoma" pitchFamily="34" charset="0"/>
              </a:rPr>
              <a:t>CHAPTER SUMMARY</a:t>
            </a:r>
            <a:endParaRPr lang="en-US" sz="3000" spc="800" dirty="0">
              <a:solidFill>
                <a:srgbClr val="D52B6C"/>
              </a:solidFill>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476250" y="1092530"/>
            <a:ext cx="8210550" cy="5201392"/>
          </a:xfrm>
        </p:spPr>
        <p:txBody>
          <a:bodyPr/>
          <a:lstStyle/>
          <a:p>
            <a:pPr>
              <a:buClr>
                <a:schemeClr val="tx1">
                  <a:lumMod val="50000"/>
                  <a:lumOff val="50000"/>
                </a:schemeClr>
              </a:buClr>
            </a:pPr>
            <a:r>
              <a:rPr lang="en-US" sz="2700" dirty="0"/>
              <a:t>National income accounts </a:t>
            </a:r>
            <a:r>
              <a:rPr lang="en-US" sz="2700" dirty="0" smtClean="0"/>
              <a:t>identities</a:t>
            </a:r>
            <a:endParaRPr lang="en-US" sz="2700" dirty="0"/>
          </a:p>
          <a:p>
            <a:pPr lvl="1">
              <a:lnSpc>
                <a:spcPct val="105000"/>
              </a:lnSpc>
              <a:buClr>
                <a:schemeClr val="tx1">
                  <a:lumMod val="50000"/>
                  <a:lumOff val="50000"/>
                </a:schemeClr>
              </a:buClr>
            </a:pPr>
            <a:r>
              <a:rPr lang="en-US" sz="2600" b="1" i="1" dirty="0"/>
              <a:t>Y</a:t>
            </a:r>
            <a:r>
              <a:rPr lang="en-US" sz="2600" dirty="0"/>
              <a:t>  = </a:t>
            </a:r>
            <a:r>
              <a:rPr lang="en-US" sz="2600" b="1" i="1" dirty="0"/>
              <a:t>C</a:t>
            </a:r>
            <a:r>
              <a:rPr lang="en-US" sz="2600" dirty="0"/>
              <a:t>  + </a:t>
            </a:r>
            <a:r>
              <a:rPr lang="en-US" sz="2600" b="1" i="1" dirty="0"/>
              <a:t>I</a:t>
            </a:r>
            <a:r>
              <a:rPr lang="en-US" sz="2600" dirty="0"/>
              <a:t>  + </a:t>
            </a:r>
            <a:r>
              <a:rPr lang="en-US" sz="2600" b="1" i="1" dirty="0"/>
              <a:t>G</a:t>
            </a:r>
            <a:r>
              <a:rPr lang="en-US" sz="2600" dirty="0"/>
              <a:t>  + </a:t>
            </a:r>
            <a:r>
              <a:rPr lang="en-US" sz="2600" b="1" i="1" dirty="0"/>
              <a:t>NX</a:t>
            </a:r>
          </a:p>
          <a:p>
            <a:pPr lvl="1">
              <a:lnSpc>
                <a:spcPct val="105000"/>
              </a:lnSpc>
              <a:buClr>
                <a:schemeClr val="tx1">
                  <a:lumMod val="50000"/>
                  <a:lumOff val="50000"/>
                </a:schemeClr>
              </a:buClr>
            </a:pPr>
            <a:r>
              <a:rPr lang="en-US" sz="2600" dirty="0"/>
              <a:t>trade balance </a:t>
            </a:r>
            <a:r>
              <a:rPr lang="en-US" sz="2600" b="1" i="1" dirty="0"/>
              <a:t>NX</a:t>
            </a:r>
            <a:r>
              <a:rPr lang="en-US" sz="2600" dirty="0"/>
              <a:t>  = </a:t>
            </a:r>
            <a:r>
              <a:rPr lang="en-US" sz="2600" b="1" i="1" dirty="0"/>
              <a:t>S</a:t>
            </a:r>
            <a:r>
              <a:rPr lang="en-US" sz="2600" dirty="0"/>
              <a:t> </a:t>
            </a:r>
            <a:r>
              <a:rPr lang="en-US" sz="2600" dirty="0" smtClean="0"/>
              <a:t>– </a:t>
            </a:r>
            <a:r>
              <a:rPr lang="en-US" sz="2600" b="1" i="1" dirty="0" smtClean="0"/>
              <a:t>I</a:t>
            </a:r>
            <a:r>
              <a:rPr lang="en-US" sz="2600" dirty="0" smtClean="0"/>
              <a:t>  </a:t>
            </a:r>
            <a:r>
              <a:rPr lang="en-US" sz="2600" dirty="0"/>
              <a:t>net capital </a:t>
            </a:r>
            <a:r>
              <a:rPr lang="en-US" sz="2600" dirty="0" smtClean="0"/>
              <a:t>outflow</a:t>
            </a:r>
            <a:endParaRPr lang="en-US" sz="2700" dirty="0"/>
          </a:p>
          <a:p>
            <a:pPr>
              <a:spcBef>
                <a:spcPts val="2400"/>
              </a:spcBef>
              <a:buClr>
                <a:schemeClr val="tx1">
                  <a:lumMod val="50000"/>
                  <a:lumOff val="50000"/>
                </a:schemeClr>
              </a:buClr>
            </a:pPr>
            <a:r>
              <a:rPr lang="en-US" sz="2700" dirty="0"/>
              <a:t>Impact of policies on </a:t>
            </a:r>
            <a:r>
              <a:rPr lang="en-US" sz="2700" b="1" i="1" dirty="0" smtClean="0"/>
              <a:t>NX</a:t>
            </a:r>
            <a:endParaRPr lang="en-US" sz="2700" dirty="0"/>
          </a:p>
          <a:p>
            <a:pPr lvl="1">
              <a:lnSpc>
                <a:spcPct val="105000"/>
              </a:lnSpc>
              <a:buClr>
                <a:schemeClr val="tx1">
                  <a:lumMod val="50000"/>
                  <a:lumOff val="50000"/>
                </a:schemeClr>
              </a:buClr>
            </a:pPr>
            <a:r>
              <a:rPr lang="en-US" sz="2600" b="1" i="1" dirty="0"/>
              <a:t>NX</a:t>
            </a:r>
            <a:r>
              <a:rPr lang="en-US" sz="2600" dirty="0"/>
              <a:t>  increases if policy causes </a:t>
            </a:r>
            <a:r>
              <a:rPr lang="en-US" sz="2600" b="1" i="1" dirty="0"/>
              <a:t>S</a:t>
            </a:r>
            <a:r>
              <a:rPr lang="en-US" sz="2600" dirty="0"/>
              <a:t>  to rise </a:t>
            </a:r>
            <a:br>
              <a:rPr lang="en-US" sz="2600" dirty="0"/>
            </a:br>
            <a:r>
              <a:rPr lang="en-US" sz="2600" dirty="0"/>
              <a:t>or </a:t>
            </a:r>
            <a:r>
              <a:rPr lang="en-US" sz="2600" b="1" i="1" dirty="0"/>
              <a:t>I</a:t>
            </a:r>
            <a:r>
              <a:rPr lang="en-US" sz="2600" dirty="0"/>
              <a:t>  to fall</a:t>
            </a:r>
          </a:p>
          <a:p>
            <a:pPr lvl="1">
              <a:lnSpc>
                <a:spcPct val="105000"/>
              </a:lnSpc>
              <a:buClr>
                <a:schemeClr val="tx1">
                  <a:lumMod val="50000"/>
                  <a:lumOff val="50000"/>
                </a:schemeClr>
              </a:buClr>
            </a:pPr>
            <a:r>
              <a:rPr lang="en-US" sz="2600" b="1" i="1" dirty="0"/>
              <a:t>NX</a:t>
            </a:r>
            <a:r>
              <a:rPr lang="en-US" sz="2600" dirty="0"/>
              <a:t>  does not change if policy affects </a:t>
            </a:r>
            <a:br>
              <a:rPr lang="en-US" sz="2600" dirty="0"/>
            </a:br>
            <a:r>
              <a:rPr lang="en-US" sz="2600" dirty="0"/>
              <a:t>neither </a:t>
            </a:r>
            <a:r>
              <a:rPr lang="en-US" sz="2600" b="1" i="1" dirty="0"/>
              <a:t>S</a:t>
            </a:r>
            <a:r>
              <a:rPr lang="en-US" sz="2600" dirty="0"/>
              <a:t>  nor </a:t>
            </a:r>
            <a:r>
              <a:rPr lang="en-US" sz="2600" b="1" i="1" dirty="0"/>
              <a:t>I</a:t>
            </a:r>
            <a:r>
              <a:rPr lang="en-US" sz="2600" dirty="0"/>
              <a:t>.   Example:  trade policy</a:t>
            </a:r>
          </a:p>
        </p:txBody>
      </p:sp>
      <p:sp>
        <p:nvSpPr>
          <p:cNvPr id="4" name="Rectangle 3"/>
          <p:cNvSpPr/>
          <p:nvPr/>
        </p:nvSpPr>
        <p:spPr>
          <a:xfrm>
            <a:off x="449283" y="929175"/>
            <a:ext cx="8195954" cy="45719"/>
          </a:xfrm>
          <a:prstGeom prst="rect">
            <a:avLst/>
          </a:prstGeom>
          <a:solidFill>
            <a:srgbClr val="99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006666"/>
                </a:solidFill>
                <a:cs typeface="Arial"/>
              </a:rPr>
              <a:pPr algn="r">
                <a:defRPr/>
              </a:pPr>
              <a:t>59</a:t>
            </a:fld>
            <a:endParaRPr lang="en-US" sz="1600" dirty="0">
              <a:solidFill>
                <a:srgbClr val="006666"/>
              </a:solidFill>
              <a:cs typeface="Arial"/>
            </a:endParaRPr>
          </a:p>
        </p:txBody>
      </p:sp>
    </p:spTree>
    <p:extLst>
      <p:ext uri="{BB962C8B-B14F-4D97-AF65-F5344CB8AC3E}">
        <p14:creationId xmlns:p14="http://schemas.microsoft.com/office/powerpoint/2010/main" val="506404452"/>
      </p:ext>
    </p:extLst>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284038"/>
            <a:ext cx="8245475" cy="559109"/>
          </a:xfrm>
        </p:spPr>
        <p:txBody>
          <a:bodyPr/>
          <a:lstStyle/>
          <a:p>
            <a:pPr algn="ctr"/>
            <a:r>
              <a:rPr lang="en-US" sz="3000" spc="800" dirty="0" smtClean="0">
                <a:solidFill>
                  <a:srgbClr val="D52B6C"/>
                </a:solidFill>
                <a:latin typeface="Tahoma" pitchFamily="34" charset="0"/>
                <a:ea typeface="Tahoma" pitchFamily="34" charset="0"/>
                <a:cs typeface="Tahoma" pitchFamily="34" charset="0"/>
              </a:rPr>
              <a:t>CHAPTER SUMMARY</a:t>
            </a:r>
            <a:endParaRPr lang="en-US" sz="3000" spc="800" dirty="0">
              <a:solidFill>
                <a:srgbClr val="D52B6C"/>
              </a:solidFill>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476250" y="1092530"/>
            <a:ext cx="8210550" cy="5201392"/>
          </a:xfrm>
        </p:spPr>
        <p:txBody>
          <a:bodyPr/>
          <a:lstStyle/>
          <a:p>
            <a:pPr>
              <a:spcBef>
                <a:spcPts val="900"/>
              </a:spcBef>
              <a:buClr>
                <a:schemeClr val="tx1">
                  <a:lumMod val="50000"/>
                  <a:lumOff val="50000"/>
                </a:schemeClr>
              </a:buClr>
            </a:pPr>
            <a:r>
              <a:rPr lang="en-US" sz="2700" dirty="0"/>
              <a:t>Exchange rates</a:t>
            </a:r>
          </a:p>
          <a:p>
            <a:pPr lvl="1">
              <a:lnSpc>
                <a:spcPct val="105000"/>
              </a:lnSpc>
              <a:spcBef>
                <a:spcPts val="900"/>
              </a:spcBef>
              <a:buClr>
                <a:schemeClr val="tx1">
                  <a:lumMod val="50000"/>
                  <a:lumOff val="50000"/>
                </a:schemeClr>
              </a:buClr>
            </a:pPr>
            <a:r>
              <a:rPr lang="en-US" sz="2600" dirty="0"/>
              <a:t>nominal:  the price of a country’s currency in terms of another country’s currency</a:t>
            </a:r>
          </a:p>
          <a:p>
            <a:pPr lvl="1">
              <a:lnSpc>
                <a:spcPct val="105000"/>
              </a:lnSpc>
              <a:spcBef>
                <a:spcPts val="900"/>
              </a:spcBef>
              <a:buClr>
                <a:schemeClr val="tx1">
                  <a:lumMod val="50000"/>
                  <a:lumOff val="50000"/>
                </a:schemeClr>
              </a:buClr>
            </a:pPr>
            <a:r>
              <a:rPr lang="en-US" sz="2600" dirty="0"/>
              <a:t>real:  the price of a country’s goods in terms of another country’s goods</a:t>
            </a:r>
          </a:p>
          <a:p>
            <a:pPr lvl="1">
              <a:lnSpc>
                <a:spcPct val="105000"/>
              </a:lnSpc>
              <a:spcBef>
                <a:spcPts val="900"/>
              </a:spcBef>
              <a:buClr>
                <a:schemeClr val="tx1">
                  <a:lumMod val="50000"/>
                  <a:lumOff val="50000"/>
                </a:schemeClr>
              </a:buClr>
            </a:pPr>
            <a:r>
              <a:rPr lang="en-US" sz="2600" dirty="0"/>
              <a:t>The real exchange rate equals the nominal rate times the ratio of prices of the two countries.</a:t>
            </a:r>
          </a:p>
        </p:txBody>
      </p:sp>
      <p:sp>
        <p:nvSpPr>
          <p:cNvPr id="4" name="Rectangle 3"/>
          <p:cNvSpPr/>
          <p:nvPr/>
        </p:nvSpPr>
        <p:spPr>
          <a:xfrm>
            <a:off x="449283" y="929175"/>
            <a:ext cx="8195954" cy="45719"/>
          </a:xfrm>
          <a:prstGeom prst="rect">
            <a:avLst/>
          </a:prstGeom>
          <a:solidFill>
            <a:srgbClr val="99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006666"/>
                </a:solidFill>
                <a:cs typeface="Arial"/>
              </a:rPr>
              <a:pPr algn="r">
                <a:defRPr/>
              </a:pPr>
              <a:t>60</a:t>
            </a:fld>
            <a:endParaRPr lang="en-US" sz="1600" dirty="0">
              <a:solidFill>
                <a:srgbClr val="006666"/>
              </a:solidFill>
              <a:cs typeface="Arial"/>
            </a:endParaRPr>
          </a:p>
        </p:txBody>
      </p:sp>
    </p:spTree>
    <p:extLst>
      <p:ext uri="{BB962C8B-B14F-4D97-AF65-F5344CB8AC3E}">
        <p14:creationId xmlns:p14="http://schemas.microsoft.com/office/powerpoint/2010/main" val="3321565450"/>
      </p:ext>
    </p:extLst>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284038"/>
            <a:ext cx="8245475" cy="559109"/>
          </a:xfrm>
        </p:spPr>
        <p:txBody>
          <a:bodyPr/>
          <a:lstStyle/>
          <a:p>
            <a:pPr algn="ctr"/>
            <a:r>
              <a:rPr lang="en-US" sz="3000" spc="800" dirty="0" smtClean="0">
                <a:solidFill>
                  <a:srgbClr val="D52B6C"/>
                </a:solidFill>
                <a:latin typeface="Tahoma" pitchFamily="34" charset="0"/>
                <a:ea typeface="Tahoma" pitchFamily="34" charset="0"/>
                <a:cs typeface="Tahoma" pitchFamily="34" charset="0"/>
              </a:rPr>
              <a:t>CHAPTER SUMMARY</a:t>
            </a:r>
            <a:endParaRPr lang="en-US" sz="3000" spc="800" dirty="0">
              <a:solidFill>
                <a:srgbClr val="D52B6C"/>
              </a:solidFill>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476250" y="1092530"/>
            <a:ext cx="8210550" cy="5201392"/>
          </a:xfrm>
        </p:spPr>
        <p:txBody>
          <a:bodyPr/>
          <a:lstStyle/>
          <a:p>
            <a:pPr>
              <a:spcBef>
                <a:spcPts val="900"/>
              </a:spcBef>
              <a:buClr>
                <a:schemeClr val="tx1">
                  <a:lumMod val="50000"/>
                  <a:lumOff val="50000"/>
                </a:schemeClr>
              </a:buClr>
            </a:pPr>
            <a:r>
              <a:rPr lang="en-US" sz="2700" dirty="0"/>
              <a:t>How the real exchange rate is determined</a:t>
            </a:r>
          </a:p>
          <a:p>
            <a:pPr lvl="1">
              <a:lnSpc>
                <a:spcPct val="105000"/>
              </a:lnSpc>
              <a:spcBef>
                <a:spcPts val="900"/>
              </a:spcBef>
              <a:buClr>
                <a:schemeClr val="tx1">
                  <a:lumMod val="50000"/>
                  <a:lumOff val="50000"/>
                </a:schemeClr>
              </a:buClr>
            </a:pPr>
            <a:r>
              <a:rPr lang="en-US" sz="2600" b="1" i="1" dirty="0"/>
              <a:t>NX</a:t>
            </a:r>
            <a:r>
              <a:rPr lang="en-US" sz="2600" dirty="0"/>
              <a:t>  depends negatively on the real exchange rate, other things equal</a:t>
            </a:r>
          </a:p>
          <a:p>
            <a:pPr lvl="1">
              <a:lnSpc>
                <a:spcPct val="105000"/>
              </a:lnSpc>
              <a:spcBef>
                <a:spcPts val="900"/>
              </a:spcBef>
              <a:buClr>
                <a:schemeClr val="tx1">
                  <a:lumMod val="50000"/>
                  <a:lumOff val="50000"/>
                </a:schemeClr>
              </a:buClr>
            </a:pPr>
            <a:r>
              <a:rPr lang="en-US" sz="2600" dirty="0"/>
              <a:t>The real exchange rate adjusts to equate </a:t>
            </a:r>
            <a:br>
              <a:rPr lang="en-US" sz="2600" dirty="0"/>
            </a:br>
            <a:r>
              <a:rPr lang="en-US" sz="2600" b="1" i="1" dirty="0"/>
              <a:t>NX</a:t>
            </a:r>
            <a:r>
              <a:rPr lang="en-US" sz="2600" dirty="0"/>
              <a:t>  with net capital outflow</a:t>
            </a:r>
          </a:p>
        </p:txBody>
      </p:sp>
      <p:sp>
        <p:nvSpPr>
          <p:cNvPr id="4" name="Rectangle 3"/>
          <p:cNvSpPr/>
          <p:nvPr/>
        </p:nvSpPr>
        <p:spPr>
          <a:xfrm>
            <a:off x="449283" y="929175"/>
            <a:ext cx="8195954" cy="45719"/>
          </a:xfrm>
          <a:prstGeom prst="rect">
            <a:avLst/>
          </a:prstGeom>
          <a:solidFill>
            <a:srgbClr val="99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006666"/>
                </a:solidFill>
                <a:cs typeface="Arial"/>
              </a:rPr>
              <a:pPr algn="r">
                <a:defRPr/>
              </a:pPr>
              <a:t>61</a:t>
            </a:fld>
            <a:endParaRPr lang="en-US" sz="1600" dirty="0">
              <a:solidFill>
                <a:srgbClr val="006666"/>
              </a:solidFill>
              <a:cs typeface="Arial"/>
            </a:endParaRPr>
          </a:p>
        </p:txBody>
      </p:sp>
    </p:spTree>
    <p:extLst>
      <p:ext uri="{BB962C8B-B14F-4D97-AF65-F5344CB8AC3E}">
        <p14:creationId xmlns:p14="http://schemas.microsoft.com/office/powerpoint/2010/main" val="4142383130"/>
      </p:ext>
    </p:extLst>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284038"/>
            <a:ext cx="8245475" cy="559109"/>
          </a:xfrm>
        </p:spPr>
        <p:txBody>
          <a:bodyPr/>
          <a:lstStyle/>
          <a:p>
            <a:pPr algn="ctr"/>
            <a:r>
              <a:rPr lang="en-US" sz="3000" spc="800" dirty="0" smtClean="0">
                <a:solidFill>
                  <a:srgbClr val="D52B6C"/>
                </a:solidFill>
                <a:latin typeface="Tahoma" pitchFamily="34" charset="0"/>
                <a:ea typeface="Tahoma" pitchFamily="34" charset="0"/>
                <a:cs typeface="Tahoma" pitchFamily="34" charset="0"/>
              </a:rPr>
              <a:t>CHAPTER SUMMARY</a:t>
            </a:r>
            <a:endParaRPr lang="en-US" sz="3000" spc="800" dirty="0">
              <a:solidFill>
                <a:srgbClr val="D52B6C"/>
              </a:solidFill>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476250" y="1104405"/>
            <a:ext cx="8210550" cy="5201392"/>
          </a:xfrm>
        </p:spPr>
        <p:txBody>
          <a:bodyPr/>
          <a:lstStyle/>
          <a:p>
            <a:pPr>
              <a:spcBef>
                <a:spcPts val="900"/>
              </a:spcBef>
              <a:buClr>
                <a:schemeClr val="tx1">
                  <a:lumMod val="50000"/>
                  <a:lumOff val="50000"/>
                </a:schemeClr>
              </a:buClr>
            </a:pPr>
            <a:r>
              <a:rPr lang="en-US" sz="2700" dirty="0"/>
              <a:t>How the nominal exchange rate is determined</a:t>
            </a:r>
          </a:p>
          <a:p>
            <a:pPr lvl="1">
              <a:lnSpc>
                <a:spcPct val="105000"/>
              </a:lnSpc>
              <a:spcBef>
                <a:spcPts val="900"/>
              </a:spcBef>
              <a:buClr>
                <a:schemeClr val="tx1">
                  <a:lumMod val="50000"/>
                  <a:lumOff val="50000"/>
                </a:schemeClr>
              </a:buClr>
            </a:pPr>
            <a:r>
              <a:rPr lang="en-US" sz="2600" b="1" i="1" dirty="0"/>
              <a:t>e</a:t>
            </a:r>
            <a:r>
              <a:rPr lang="en-US" sz="2600" dirty="0"/>
              <a:t> equals the real exchange rate times the country’s price level relative to the foreign price level. </a:t>
            </a:r>
          </a:p>
          <a:p>
            <a:pPr lvl="1">
              <a:lnSpc>
                <a:spcPct val="105000"/>
              </a:lnSpc>
              <a:spcBef>
                <a:spcPts val="900"/>
              </a:spcBef>
              <a:buClr>
                <a:schemeClr val="tx1">
                  <a:lumMod val="50000"/>
                  <a:lumOff val="50000"/>
                </a:schemeClr>
              </a:buClr>
            </a:pPr>
            <a:r>
              <a:rPr lang="en-US" sz="2600" dirty="0"/>
              <a:t>For a given value of the real exchange rate, the percentage change in the nominal exchange rate equals the difference between the foreign &amp; domestic inflation rates.</a:t>
            </a:r>
          </a:p>
        </p:txBody>
      </p:sp>
      <p:sp>
        <p:nvSpPr>
          <p:cNvPr id="4" name="Rectangle 3"/>
          <p:cNvSpPr/>
          <p:nvPr/>
        </p:nvSpPr>
        <p:spPr>
          <a:xfrm>
            <a:off x="449283" y="929175"/>
            <a:ext cx="8195954" cy="45719"/>
          </a:xfrm>
          <a:prstGeom prst="rect">
            <a:avLst/>
          </a:prstGeom>
          <a:solidFill>
            <a:srgbClr val="99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006666"/>
                </a:solidFill>
                <a:cs typeface="Arial"/>
              </a:rPr>
              <a:pPr algn="r">
                <a:defRPr/>
              </a:pPr>
              <a:t>62</a:t>
            </a:fld>
            <a:endParaRPr lang="en-US" sz="1600" dirty="0">
              <a:solidFill>
                <a:srgbClr val="006666"/>
              </a:solidFill>
              <a:cs typeface="Arial"/>
            </a:endParaRPr>
          </a:p>
        </p:txBody>
      </p:sp>
    </p:spTree>
    <p:extLst>
      <p:ext uri="{BB962C8B-B14F-4D97-AF65-F5344CB8AC3E}">
        <p14:creationId xmlns:p14="http://schemas.microsoft.com/office/powerpoint/2010/main" val="1691120065"/>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8"/>
          <p:cNvSpPr>
            <a:spLocks noGrp="1" noChangeArrowheads="1"/>
          </p:cNvSpPr>
          <p:nvPr>
            <p:ph type="title"/>
          </p:nvPr>
        </p:nvSpPr>
        <p:spPr>
          <a:xfrm>
            <a:off x="481013" y="415925"/>
            <a:ext cx="8245475" cy="939800"/>
          </a:xfrm>
        </p:spPr>
        <p:txBody>
          <a:bodyPr/>
          <a:lstStyle/>
          <a:p>
            <a:r>
              <a:rPr lang="en-US" sz="3100" smtClean="0"/>
              <a:t>GDP = expenditure on </a:t>
            </a:r>
            <a:br>
              <a:rPr lang="en-US" sz="3100" smtClean="0"/>
            </a:br>
            <a:r>
              <a:rPr lang="en-US" sz="3100" smtClean="0"/>
              <a:t>domestically produced g &amp; s</a:t>
            </a:r>
          </a:p>
        </p:txBody>
      </p:sp>
      <p:graphicFrame>
        <p:nvGraphicFramePr>
          <p:cNvPr id="32771" name="Object 2"/>
          <p:cNvGraphicFramePr>
            <a:graphicFrameLocks noChangeAspect="1"/>
          </p:cNvGraphicFramePr>
          <p:nvPr/>
        </p:nvGraphicFramePr>
        <p:xfrm>
          <a:off x="941388" y="1717675"/>
          <a:ext cx="4084637" cy="498475"/>
        </p:xfrm>
        <a:graphic>
          <a:graphicData uri="http://schemas.openxmlformats.org/presentationml/2006/ole">
            <mc:AlternateContent xmlns:mc="http://schemas.openxmlformats.org/markup-compatibility/2006">
              <mc:Choice xmlns:v="urn:schemas-microsoft-com:vml" Requires="v">
                <p:oleObj spid="_x0000_s2482" name="Equation" r:id="rId4" imgW="1663700" imgH="203200" progId="Equation.DSMT4">
                  <p:embed/>
                </p:oleObj>
              </mc:Choice>
              <mc:Fallback>
                <p:oleObj name="Equation" r:id="rId4" imgW="1663700" imgH="2032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1388" y="1717675"/>
                        <a:ext cx="4084637"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772" name="Object 3"/>
          <p:cNvGraphicFramePr>
            <a:graphicFrameLocks noChangeAspect="1"/>
          </p:cNvGraphicFramePr>
          <p:nvPr/>
        </p:nvGraphicFramePr>
        <p:xfrm>
          <a:off x="1327150" y="2492375"/>
          <a:ext cx="6594475" cy="561975"/>
        </p:xfrm>
        <a:graphic>
          <a:graphicData uri="http://schemas.openxmlformats.org/presentationml/2006/ole">
            <mc:AlternateContent xmlns:mc="http://schemas.openxmlformats.org/markup-compatibility/2006">
              <mc:Choice xmlns:v="urn:schemas-microsoft-com:vml" Requires="v">
                <p:oleObj spid="_x0000_s2483" name="Equation" r:id="rId6" imgW="2679700" imgH="228600" progId="Equation.DSMT4">
                  <p:embed/>
                </p:oleObj>
              </mc:Choice>
              <mc:Fallback>
                <p:oleObj name="Equation" r:id="rId6" imgW="267970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27150" y="2492375"/>
                        <a:ext cx="6594475"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773" name="Object 4"/>
          <p:cNvGraphicFramePr>
            <a:graphicFrameLocks noChangeAspect="1"/>
          </p:cNvGraphicFramePr>
          <p:nvPr/>
        </p:nvGraphicFramePr>
        <p:xfrm>
          <a:off x="1322388" y="3330575"/>
          <a:ext cx="6000750" cy="561975"/>
        </p:xfrm>
        <a:graphic>
          <a:graphicData uri="http://schemas.openxmlformats.org/presentationml/2006/ole">
            <mc:AlternateContent xmlns:mc="http://schemas.openxmlformats.org/markup-compatibility/2006">
              <mc:Choice xmlns:v="urn:schemas-microsoft-com:vml" Requires="v">
                <p:oleObj spid="_x0000_s2484" name="Equation" r:id="rId8" imgW="2438400" imgH="228600" progId="Equation.DSMT4">
                  <p:embed/>
                </p:oleObj>
              </mc:Choice>
              <mc:Fallback>
                <p:oleObj name="Equation" r:id="rId8" imgW="2438400" imgH="228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22388" y="3330575"/>
                        <a:ext cx="6000750"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774" name="Object 5"/>
          <p:cNvGraphicFramePr>
            <a:graphicFrameLocks noChangeAspect="1"/>
          </p:cNvGraphicFramePr>
          <p:nvPr/>
        </p:nvGraphicFramePr>
        <p:xfrm>
          <a:off x="1322388" y="4217988"/>
          <a:ext cx="4025900" cy="436562"/>
        </p:xfrm>
        <a:graphic>
          <a:graphicData uri="http://schemas.openxmlformats.org/presentationml/2006/ole">
            <mc:AlternateContent xmlns:mc="http://schemas.openxmlformats.org/markup-compatibility/2006">
              <mc:Choice xmlns:v="urn:schemas-microsoft-com:vml" Requires="v">
                <p:oleObj spid="_x0000_s2485" name="Equation" r:id="rId10" imgW="1637589" imgH="177723" progId="Equation.DSMT4">
                  <p:embed/>
                </p:oleObj>
              </mc:Choice>
              <mc:Fallback>
                <p:oleObj name="Equation" r:id="rId10" imgW="1637589" imgH="177723"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22388" y="4217988"/>
                        <a:ext cx="4025900" cy="436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775" name="Object 6"/>
          <p:cNvGraphicFramePr>
            <a:graphicFrameLocks noChangeAspect="1"/>
          </p:cNvGraphicFramePr>
          <p:nvPr/>
        </p:nvGraphicFramePr>
        <p:xfrm>
          <a:off x="1322388" y="5056188"/>
          <a:ext cx="3124200" cy="436562"/>
        </p:xfrm>
        <a:graphic>
          <a:graphicData uri="http://schemas.openxmlformats.org/presentationml/2006/ole">
            <mc:AlternateContent xmlns:mc="http://schemas.openxmlformats.org/markup-compatibility/2006">
              <mc:Choice xmlns:v="urn:schemas-microsoft-com:vml" Requires="v">
                <p:oleObj spid="_x0000_s2486" name="Equation" r:id="rId12" imgW="1269449" imgH="177723" progId="Equation.DSMT4">
                  <p:embed/>
                </p:oleObj>
              </mc:Choice>
              <mc:Fallback>
                <p:oleObj name="Equation" r:id="rId12" imgW="1269449" imgH="177723"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22388" y="5056188"/>
                        <a:ext cx="3124200" cy="436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7772911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2771"/>
                                        </p:tgtEl>
                                        <p:attrNameLst>
                                          <p:attrName>style.visibility</p:attrName>
                                        </p:attrNameLst>
                                      </p:cBhvr>
                                      <p:to>
                                        <p:strVal val="visible"/>
                                      </p:to>
                                    </p:set>
                                    <p:animEffect transition="in" filter="wipe(left)">
                                      <p:cBhvr>
                                        <p:cTn id="7" dur="500"/>
                                        <p:tgtEl>
                                          <p:spTgt spid="327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2772"/>
                                        </p:tgtEl>
                                        <p:attrNameLst>
                                          <p:attrName>style.visibility</p:attrName>
                                        </p:attrNameLst>
                                      </p:cBhvr>
                                      <p:to>
                                        <p:strVal val="visible"/>
                                      </p:to>
                                    </p:set>
                                    <p:animEffect transition="in" filter="wipe(left)">
                                      <p:cBhvr>
                                        <p:cTn id="12" dur="500"/>
                                        <p:tgtEl>
                                          <p:spTgt spid="3277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2773"/>
                                        </p:tgtEl>
                                        <p:attrNameLst>
                                          <p:attrName>style.visibility</p:attrName>
                                        </p:attrNameLst>
                                      </p:cBhvr>
                                      <p:to>
                                        <p:strVal val="visible"/>
                                      </p:to>
                                    </p:set>
                                    <p:animEffect transition="in" filter="wipe(left)">
                                      <p:cBhvr>
                                        <p:cTn id="17" dur="500"/>
                                        <p:tgtEl>
                                          <p:spTgt spid="3277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2774"/>
                                        </p:tgtEl>
                                        <p:attrNameLst>
                                          <p:attrName>style.visibility</p:attrName>
                                        </p:attrNameLst>
                                      </p:cBhvr>
                                      <p:to>
                                        <p:strVal val="visible"/>
                                      </p:to>
                                    </p:set>
                                    <p:animEffect transition="in" filter="wipe(left)">
                                      <p:cBhvr>
                                        <p:cTn id="22" dur="500"/>
                                        <p:tgtEl>
                                          <p:spTgt spid="3277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32775"/>
                                        </p:tgtEl>
                                        <p:attrNameLst>
                                          <p:attrName>style.visibility</p:attrName>
                                        </p:attrNameLst>
                                      </p:cBhvr>
                                      <p:to>
                                        <p:strVal val="visible"/>
                                      </p:to>
                                    </p:set>
                                    <p:animEffect transition="in" filter="wipe(left)">
                                      <p:cBhvr>
                                        <p:cTn id="27" dur="500"/>
                                        <p:tgtEl>
                                          <p:spTgt spid="327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14"/>
          <p:cNvSpPr>
            <a:spLocks noGrp="1" noChangeArrowheads="1"/>
          </p:cNvSpPr>
          <p:nvPr>
            <p:ph type="title"/>
          </p:nvPr>
        </p:nvSpPr>
        <p:spPr>
          <a:xfrm>
            <a:off x="466725" y="371475"/>
            <a:ext cx="8245475" cy="939800"/>
          </a:xfrm>
        </p:spPr>
        <p:txBody>
          <a:bodyPr/>
          <a:lstStyle/>
          <a:p>
            <a:r>
              <a:rPr lang="en-US" sz="3200" smtClean="0"/>
              <a:t>The national income identity </a:t>
            </a:r>
            <a:br>
              <a:rPr lang="en-US" sz="3200" smtClean="0"/>
            </a:br>
            <a:r>
              <a:rPr lang="en-US" sz="3200" smtClean="0"/>
              <a:t>in an open economy</a:t>
            </a:r>
          </a:p>
        </p:txBody>
      </p:sp>
      <p:sp>
        <p:nvSpPr>
          <p:cNvPr id="39939" name="Rectangle 3"/>
          <p:cNvSpPr>
            <a:spLocks noGrp="1" noChangeArrowheads="1"/>
          </p:cNvSpPr>
          <p:nvPr>
            <p:ph type="body" idx="4294967295"/>
          </p:nvPr>
        </p:nvSpPr>
        <p:spPr>
          <a:xfrm>
            <a:off x="1679575" y="1657350"/>
            <a:ext cx="5478463" cy="815975"/>
          </a:xfrm>
          <a:noFill/>
        </p:spPr>
        <p:txBody>
          <a:bodyPr anchor="ctr" anchorCtr="1"/>
          <a:lstStyle/>
          <a:p>
            <a:pPr algn="ctr">
              <a:spcBef>
                <a:spcPct val="50000"/>
              </a:spcBef>
              <a:buFont typeface="Wingdings" pitchFamily="2" charset="2"/>
              <a:buNone/>
            </a:pPr>
            <a:r>
              <a:rPr lang="en-US" sz="3200" b="1" i="1" smtClean="0">
                <a:latin typeface="Tahoma" pitchFamily="34" charset="0"/>
              </a:rPr>
              <a:t>Y</a:t>
            </a:r>
            <a:r>
              <a:rPr lang="en-US" sz="3200" smtClean="0">
                <a:latin typeface="Tahoma" pitchFamily="34" charset="0"/>
              </a:rPr>
              <a:t> = </a:t>
            </a:r>
            <a:r>
              <a:rPr lang="en-US" sz="3200" b="1" i="1" smtClean="0">
                <a:latin typeface="Tahoma" pitchFamily="34" charset="0"/>
              </a:rPr>
              <a:t>C</a:t>
            </a:r>
            <a:r>
              <a:rPr lang="en-US" sz="3200" smtClean="0">
                <a:latin typeface="Tahoma" pitchFamily="34" charset="0"/>
              </a:rPr>
              <a:t> + </a:t>
            </a:r>
            <a:r>
              <a:rPr lang="en-US" sz="3200" b="1" i="1" smtClean="0">
                <a:latin typeface="Tahoma" pitchFamily="34" charset="0"/>
              </a:rPr>
              <a:t>I</a:t>
            </a:r>
            <a:r>
              <a:rPr lang="en-US" sz="3200" smtClean="0">
                <a:latin typeface="Tahoma" pitchFamily="34" charset="0"/>
              </a:rPr>
              <a:t> + </a:t>
            </a:r>
            <a:r>
              <a:rPr lang="en-US" sz="3200" b="1" i="1" smtClean="0">
                <a:latin typeface="Tahoma" pitchFamily="34" charset="0"/>
              </a:rPr>
              <a:t>G</a:t>
            </a:r>
            <a:r>
              <a:rPr lang="en-US" sz="3200" smtClean="0">
                <a:latin typeface="Tahoma" pitchFamily="34" charset="0"/>
              </a:rPr>
              <a:t> + </a:t>
            </a:r>
            <a:r>
              <a:rPr lang="en-US" sz="3200" b="1" i="1" smtClean="0">
                <a:latin typeface="Tahoma" pitchFamily="34" charset="0"/>
              </a:rPr>
              <a:t>NX</a:t>
            </a:r>
          </a:p>
        </p:txBody>
      </p:sp>
      <p:sp>
        <p:nvSpPr>
          <p:cNvPr id="34820" name="Text Box 4"/>
          <p:cNvSpPr txBox="1">
            <a:spLocks noChangeArrowheads="1"/>
          </p:cNvSpPr>
          <p:nvPr/>
        </p:nvSpPr>
        <p:spPr bwMode="auto">
          <a:xfrm>
            <a:off x="1676400" y="2895600"/>
            <a:ext cx="5867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90000"/>
              </a:lnSpc>
              <a:spcBef>
                <a:spcPct val="50000"/>
              </a:spcBef>
              <a:buClr>
                <a:schemeClr val="accent2"/>
              </a:buClr>
              <a:buSzPct val="110000"/>
              <a:buFont typeface="Wingdings" pitchFamily="2" charset="2"/>
              <a:buNone/>
            </a:pPr>
            <a:r>
              <a:rPr lang="en-US" sz="2800">
                <a:latin typeface="Tahoma" pitchFamily="34" charset="0"/>
              </a:rPr>
              <a:t>or,    </a:t>
            </a:r>
            <a:r>
              <a:rPr lang="en-US" sz="3200" b="1" i="1">
                <a:latin typeface="Tahoma" pitchFamily="34" charset="0"/>
              </a:rPr>
              <a:t>NX</a:t>
            </a:r>
            <a:r>
              <a:rPr lang="en-US" sz="3200">
                <a:latin typeface="Tahoma" pitchFamily="34" charset="0"/>
              </a:rPr>
              <a:t> </a:t>
            </a:r>
            <a:r>
              <a:rPr lang="en-US" sz="1600" b="1" i="1">
                <a:latin typeface="Tahoma" pitchFamily="34" charset="0"/>
              </a:rPr>
              <a:t> </a:t>
            </a:r>
            <a:r>
              <a:rPr lang="en-US" sz="3200">
                <a:latin typeface="Tahoma" pitchFamily="34" charset="0"/>
              </a:rPr>
              <a:t>= </a:t>
            </a:r>
            <a:r>
              <a:rPr lang="en-US" sz="3200" b="1" i="1">
                <a:latin typeface="Tahoma" pitchFamily="34" charset="0"/>
              </a:rPr>
              <a:t>Y</a:t>
            </a:r>
            <a:r>
              <a:rPr lang="en-US" sz="3200">
                <a:latin typeface="Tahoma" pitchFamily="34" charset="0"/>
              </a:rPr>
              <a:t> </a:t>
            </a:r>
            <a:r>
              <a:rPr lang="en-US" sz="1600" b="1" i="1">
                <a:latin typeface="Tahoma" pitchFamily="34" charset="0"/>
              </a:rPr>
              <a:t> </a:t>
            </a:r>
            <a:r>
              <a:rPr lang="en-US" sz="3200">
                <a:latin typeface="Tahoma" pitchFamily="34" charset="0"/>
              </a:rPr>
              <a:t>– </a:t>
            </a:r>
            <a:r>
              <a:rPr lang="en-US" sz="1600" b="1" i="1">
                <a:latin typeface="Tahoma" pitchFamily="34" charset="0"/>
              </a:rPr>
              <a:t> </a:t>
            </a:r>
            <a:r>
              <a:rPr lang="en-US" sz="3200">
                <a:latin typeface="Tahoma" pitchFamily="34" charset="0"/>
              </a:rPr>
              <a:t>(</a:t>
            </a:r>
            <a:r>
              <a:rPr lang="en-US" sz="3200" b="1" i="1">
                <a:latin typeface="Tahoma" pitchFamily="34" charset="0"/>
              </a:rPr>
              <a:t>C</a:t>
            </a:r>
            <a:r>
              <a:rPr lang="en-US" sz="3200">
                <a:latin typeface="Tahoma" pitchFamily="34" charset="0"/>
              </a:rPr>
              <a:t> </a:t>
            </a:r>
            <a:r>
              <a:rPr lang="en-US" sz="1600" b="1" i="1">
                <a:latin typeface="Tahoma" pitchFamily="34" charset="0"/>
              </a:rPr>
              <a:t> </a:t>
            </a:r>
            <a:r>
              <a:rPr lang="en-US" sz="3200">
                <a:latin typeface="Tahoma" pitchFamily="34" charset="0"/>
              </a:rPr>
              <a:t>+ </a:t>
            </a:r>
            <a:r>
              <a:rPr lang="en-US" sz="3200" b="1" i="1">
                <a:latin typeface="Tahoma" pitchFamily="34" charset="0"/>
              </a:rPr>
              <a:t>I</a:t>
            </a:r>
            <a:r>
              <a:rPr lang="en-US" sz="1600" b="1" i="1">
                <a:latin typeface="Tahoma" pitchFamily="34" charset="0"/>
              </a:rPr>
              <a:t> </a:t>
            </a:r>
            <a:r>
              <a:rPr lang="en-US" sz="3200">
                <a:latin typeface="Tahoma" pitchFamily="34" charset="0"/>
              </a:rPr>
              <a:t> + </a:t>
            </a:r>
            <a:r>
              <a:rPr lang="en-US" sz="3200" b="1" i="1">
                <a:latin typeface="Tahoma" pitchFamily="34" charset="0"/>
              </a:rPr>
              <a:t>G</a:t>
            </a:r>
            <a:r>
              <a:rPr lang="en-US" sz="1600" b="1" i="1">
                <a:latin typeface="Tahoma" pitchFamily="34" charset="0"/>
              </a:rPr>
              <a:t> </a:t>
            </a:r>
            <a:r>
              <a:rPr lang="en-US" sz="3200">
                <a:latin typeface="Tahoma" pitchFamily="34" charset="0"/>
              </a:rPr>
              <a:t>)</a:t>
            </a:r>
          </a:p>
        </p:txBody>
      </p:sp>
      <p:grpSp>
        <p:nvGrpSpPr>
          <p:cNvPr id="2" name="Group 5"/>
          <p:cNvGrpSpPr>
            <a:grpSpLocks/>
          </p:cNvGrpSpPr>
          <p:nvPr/>
        </p:nvGrpSpPr>
        <p:grpSpPr bwMode="auto">
          <a:xfrm>
            <a:off x="1076700" y="3427025"/>
            <a:ext cx="1905000" cy="1446213"/>
            <a:chOff x="1104" y="1899"/>
            <a:chExt cx="1200" cy="911"/>
          </a:xfrm>
        </p:grpSpPr>
        <p:sp>
          <p:nvSpPr>
            <p:cNvPr id="39948" name="Text Box 6"/>
            <p:cNvSpPr txBox="1">
              <a:spLocks noChangeArrowheads="1"/>
            </p:cNvSpPr>
            <p:nvPr/>
          </p:nvSpPr>
          <p:spPr bwMode="auto">
            <a:xfrm>
              <a:off x="1104" y="2496"/>
              <a:ext cx="1200" cy="314"/>
            </a:xfrm>
            <a:prstGeom prst="rect">
              <a:avLst/>
            </a:prstGeom>
            <a:solidFill>
              <a:srgbClr val="CCFFCC"/>
            </a:solidFill>
            <a:ln w="952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600"/>
                <a:t>net exports</a:t>
              </a:r>
            </a:p>
          </p:txBody>
        </p:sp>
        <p:sp>
          <p:nvSpPr>
            <p:cNvPr id="39949" name="Line 7"/>
            <p:cNvSpPr>
              <a:spLocks noChangeShapeType="1"/>
            </p:cNvSpPr>
            <p:nvPr/>
          </p:nvSpPr>
          <p:spPr bwMode="auto">
            <a:xfrm flipV="1">
              <a:off x="1965" y="1899"/>
              <a:ext cx="213" cy="593"/>
            </a:xfrm>
            <a:prstGeom prst="line">
              <a:avLst/>
            </a:prstGeom>
            <a:noFill/>
            <a:ln w="1905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grpSp>
      <p:grpSp>
        <p:nvGrpSpPr>
          <p:cNvPr id="3" name="Group 8"/>
          <p:cNvGrpSpPr>
            <a:grpSpLocks/>
          </p:cNvGrpSpPr>
          <p:nvPr/>
        </p:nvGrpSpPr>
        <p:grpSpPr bwMode="auto">
          <a:xfrm>
            <a:off x="4769925" y="3505200"/>
            <a:ext cx="2438400" cy="1352550"/>
            <a:chOff x="3072" y="2208"/>
            <a:chExt cx="1536" cy="852"/>
          </a:xfrm>
        </p:grpSpPr>
        <p:sp>
          <p:nvSpPr>
            <p:cNvPr id="39946" name="Text Box 9"/>
            <p:cNvSpPr txBox="1">
              <a:spLocks noChangeArrowheads="1"/>
            </p:cNvSpPr>
            <p:nvPr/>
          </p:nvSpPr>
          <p:spPr bwMode="auto">
            <a:xfrm>
              <a:off x="3408" y="2496"/>
              <a:ext cx="1200" cy="564"/>
            </a:xfrm>
            <a:prstGeom prst="rect">
              <a:avLst/>
            </a:prstGeom>
            <a:solidFill>
              <a:srgbClr val="CDEEFF"/>
            </a:solidFill>
            <a:ln w="952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600"/>
                <a:t>domestic spending</a:t>
              </a:r>
            </a:p>
          </p:txBody>
        </p:sp>
        <p:sp>
          <p:nvSpPr>
            <p:cNvPr id="39947" name="AutoShape 10"/>
            <p:cNvSpPr>
              <a:spLocks/>
            </p:cNvSpPr>
            <p:nvPr/>
          </p:nvSpPr>
          <p:spPr bwMode="auto">
            <a:xfrm rot="-5400000">
              <a:off x="3648" y="1632"/>
              <a:ext cx="192" cy="1344"/>
            </a:xfrm>
            <a:prstGeom prst="leftBrace">
              <a:avLst>
                <a:gd name="adj1" fmla="val 123958"/>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4" name="Group 11"/>
          <p:cNvGrpSpPr>
            <a:grpSpLocks/>
          </p:cNvGrpSpPr>
          <p:nvPr/>
        </p:nvGrpSpPr>
        <p:grpSpPr bwMode="auto">
          <a:xfrm>
            <a:off x="3205350" y="3457700"/>
            <a:ext cx="1524000" cy="2174875"/>
            <a:chOff x="2064" y="2208"/>
            <a:chExt cx="960" cy="1370"/>
          </a:xfrm>
        </p:grpSpPr>
        <p:sp>
          <p:nvSpPr>
            <p:cNvPr id="39944" name="Line 12"/>
            <p:cNvSpPr>
              <a:spLocks noChangeShapeType="1"/>
            </p:cNvSpPr>
            <p:nvPr/>
          </p:nvSpPr>
          <p:spPr bwMode="auto">
            <a:xfrm flipH="1" flipV="1">
              <a:off x="2544" y="2208"/>
              <a:ext cx="0" cy="1056"/>
            </a:xfrm>
            <a:prstGeom prst="line">
              <a:avLst/>
            </a:prstGeom>
            <a:noFill/>
            <a:ln w="1905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39945" name="Text Box 13"/>
            <p:cNvSpPr txBox="1">
              <a:spLocks noChangeArrowheads="1"/>
            </p:cNvSpPr>
            <p:nvPr/>
          </p:nvSpPr>
          <p:spPr bwMode="auto">
            <a:xfrm>
              <a:off x="2064" y="3264"/>
              <a:ext cx="960" cy="314"/>
            </a:xfrm>
            <a:prstGeom prst="rect">
              <a:avLst/>
            </a:prstGeom>
            <a:solidFill>
              <a:srgbClr val="E1C3FF"/>
            </a:solidFill>
            <a:ln w="952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600"/>
                <a:t>output</a:t>
              </a:r>
            </a:p>
          </p:txBody>
        </p:sp>
      </p:grpSp>
    </p:spTree>
    <p:extLst>
      <p:ext uri="{BB962C8B-B14F-4D97-AF65-F5344CB8AC3E}">
        <p14:creationId xmlns:p14="http://schemas.microsoft.com/office/powerpoint/2010/main" val="20932436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wipe(left)">
                                      <p:cBhvr>
                                        <p:cTn id="7" dur="500"/>
                                        <p:tgtEl>
                                          <p:spTgt spid="34820"/>
                                        </p:tgtEl>
                                      </p:cBhvr>
                                    </p:animEffect>
                                  </p:childTnLst>
                                </p:cTn>
                              </p:par>
                            </p:childTnLst>
                          </p:cTn>
                        </p:par>
                        <p:par>
                          <p:cTn id="8" fill="hold" nodeType="afterGroup">
                            <p:stCondLst>
                              <p:cond delay="500"/>
                            </p:stCondLst>
                            <p:childTnLst>
                              <p:par>
                                <p:cTn id="9" presetID="18" presetClass="entr" presetSubtype="3"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trips(upRight)">
                                      <p:cBhvr>
                                        <p:cTn id="11" dur="500"/>
                                        <p:tgtEl>
                                          <p:spTgt spid="2"/>
                                        </p:tgtEl>
                                      </p:cBhvr>
                                    </p:animEffect>
                                  </p:childTnLst>
                                </p:cTn>
                              </p:par>
                            </p:childTnLst>
                          </p:cTn>
                        </p:par>
                        <p:par>
                          <p:cTn id="12" fill="hold" nodeType="afterGroup">
                            <p:stCondLst>
                              <p:cond delay="1000"/>
                            </p:stCondLst>
                            <p:childTnLst>
                              <p:par>
                                <p:cTn id="13" presetID="22" presetClass="entr" presetSubtype="4"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par>
                          <p:cTn id="16" fill="hold" nodeType="afterGroup">
                            <p:stCondLst>
                              <p:cond delay="1500"/>
                            </p:stCondLst>
                            <p:childTnLst>
                              <p:par>
                                <p:cTn id="17" presetID="18" presetClass="entr" presetSubtype="9"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strips(upLeft)">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smtClean="0"/>
              <a:t>Trade surpluses and deficits</a:t>
            </a:r>
          </a:p>
        </p:txBody>
      </p:sp>
      <p:sp>
        <p:nvSpPr>
          <p:cNvPr id="36867" name="Rectangle 3"/>
          <p:cNvSpPr>
            <a:spLocks noGrp="1" noChangeArrowheads="1"/>
          </p:cNvSpPr>
          <p:nvPr>
            <p:ph type="body" idx="1"/>
          </p:nvPr>
        </p:nvSpPr>
        <p:spPr>
          <a:xfrm>
            <a:off x="476250" y="2422566"/>
            <a:ext cx="8210550" cy="3703597"/>
          </a:xfrm>
        </p:spPr>
        <p:txBody>
          <a:bodyPr/>
          <a:lstStyle/>
          <a:p>
            <a:r>
              <a:rPr lang="en-US" b="1" dirty="0" smtClean="0">
                <a:solidFill>
                  <a:srgbClr val="CC0000"/>
                </a:solidFill>
              </a:rPr>
              <a:t>trade surplus</a:t>
            </a:r>
            <a:r>
              <a:rPr lang="en-US" dirty="0" smtClean="0"/>
              <a:t>:   </a:t>
            </a:r>
            <a:br>
              <a:rPr lang="en-US" dirty="0" smtClean="0"/>
            </a:br>
            <a:r>
              <a:rPr lang="en-US" dirty="0" smtClean="0"/>
              <a:t>output &gt; spending   and  exports &gt; imports </a:t>
            </a:r>
            <a:br>
              <a:rPr lang="en-US" dirty="0" smtClean="0"/>
            </a:br>
            <a:r>
              <a:rPr lang="en-US" dirty="0" smtClean="0"/>
              <a:t>Size of the trade surplus = </a:t>
            </a:r>
            <a:r>
              <a:rPr lang="en-US" b="1" i="1" dirty="0" smtClean="0"/>
              <a:t>NX</a:t>
            </a:r>
          </a:p>
          <a:p>
            <a:r>
              <a:rPr lang="en-US" b="1" dirty="0" smtClean="0">
                <a:solidFill>
                  <a:srgbClr val="CC0000"/>
                </a:solidFill>
              </a:rPr>
              <a:t>trade deficit</a:t>
            </a:r>
            <a:r>
              <a:rPr lang="en-US" dirty="0" smtClean="0"/>
              <a:t>:   </a:t>
            </a:r>
            <a:br>
              <a:rPr lang="en-US" dirty="0" smtClean="0"/>
            </a:br>
            <a:r>
              <a:rPr lang="en-US" dirty="0" smtClean="0"/>
              <a:t>spending &gt; output   and  imports &gt; exports </a:t>
            </a:r>
            <a:br>
              <a:rPr lang="en-US" dirty="0" smtClean="0"/>
            </a:br>
            <a:r>
              <a:rPr lang="en-US" dirty="0" smtClean="0"/>
              <a:t>Size of the trade deficit =  –</a:t>
            </a:r>
            <a:r>
              <a:rPr lang="en-US" b="1" i="1" dirty="0" smtClean="0"/>
              <a:t>NX</a:t>
            </a:r>
          </a:p>
        </p:txBody>
      </p:sp>
      <p:sp>
        <p:nvSpPr>
          <p:cNvPr id="40964" name="Text Box 4"/>
          <p:cNvSpPr txBox="1">
            <a:spLocks noChangeArrowheads="1"/>
          </p:cNvSpPr>
          <p:nvPr/>
        </p:nvSpPr>
        <p:spPr bwMode="auto">
          <a:xfrm>
            <a:off x="1019175" y="1425950"/>
            <a:ext cx="7353300" cy="533400"/>
          </a:xfrm>
          <a:prstGeom prst="rect">
            <a:avLst/>
          </a:prstGeom>
          <a:solidFill>
            <a:schemeClr val="bg1"/>
          </a:solidFill>
          <a:ln w="9525">
            <a:solidFill>
              <a:schemeClr val="tx1"/>
            </a:solidFill>
            <a:miter lim="800000"/>
            <a:headEnd/>
            <a:tailEnd/>
          </a:ln>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90000"/>
              </a:lnSpc>
              <a:spcBef>
                <a:spcPct val="50000"/>
              </a:spcBef>
              <a:buClr>
                <a:schemeClr val="accent2"/>
              </a:buClr>
              <a:buSzPct val="110000"/>
              <a:buFont typeface="Wingdings" pitchFamily="2" charset="2"/>
              <a:buNone/>
            </a:pPr>
            <a:r>
              <a:rPr lang="en-US" sz="2800" b="1" i="1" dirty="0">
                <a:latin typeface="Tahoma" pitchFamily="34" charset="0"/>
              </a:rPr>
              <a:t>NX</a:t>
            </a:r>
            <a:r>
              <a:rPr lang="en-US" sz="2800" dirty="0">
                <a:latin typeface="Tahoma" pitchFamily="34" charset="0"/>
              </a:rPr>
              <a:t>   =  </a:t>
            </a:r>
            <a:r>
              <a:rPr lang="en-US" sz="2800" b="1" i="1" dirty="0">
                <a:latin typeface="Tahoma" pitchFamily="34" charset="0"/>
              </a:rPr>
              <a:t>EX  </a:t>
            </a:r>
            <a:r>
              <a:rPr lang="en-US" sz="2800" dirty="0">
                <a:latin typeface="Tahoma" pitchFamily="34" charset="0"/>
              </a:rPr>
              <a:t>– </a:t>
            </a:r>
            <a:r>
              <a:rPr lang="en-US" sz="2800" b="1" i="1" dirty="0">
                <a:latin typeface="Tahoma" pitchFamily="34" charset="0"/>
              </a:rPr>
              <a:t>IM </a:t>
            </a:r>
            <a:r>
              <a:rPr lang="en-US" sz="2800" dirty="0">
                <a:latin typeface="Tahoma" pitchFamily="34" charset="0"/>
              </a:rPr>
              <a:t>  =  </a:t>
            </a:r>
            <a:r>
              <a:rPr lang="en-US" sz="2800" b="1" i="1" dirty="0">
                <a:latin typeface="Tahoma" pitchFamily="34" charset="0"/>
              </a:rPr>
              <a:t>Y</a:t>
            </a:r>
            <a:r>
              <a:rPr lang="en-US" sz="2800" dirty="0">
                <a:latin typeface="Tahoma" pitchFamily="34" charset="0"/>
              </a:rPr>
              <a:t> </a:t>
            </a:r>
            <a:r>
              <a:rPr lang="en-US" sz="2800" b="1" i="1" dirty="0">
                <a:latin typeface="Tahoma" pitchFamily="34" charset="0"/>
              </a:rPr>
              <a:t> </a:t>
            </a:r>
            <a:r>
              <a:rPr lang="en-US" sz="2800" dirty="0">
                <a:latin typeface="Tahoma" pitchFamily="34" charset="0"/>
              </a:rPr>
              <a:t>– </a:t>
            </a:r>
            <a:r>
              <a:rPr lang="en-US" sz="2800" b="1" i="1" dirty="0">
                <a:latin typeface="Tahoma" pitchFamily="34" charset="0"/>
              </a:rPr>
              <a:t> </a:t>
            </a:r>
            <a:r>
              <a:rPr lang="en-US" sz="2800" dirty="0">
                <a:latin typeface="Tahoma" pitchFamily="34" charset="0"/>
              </a:rPr>
              <a:t>(</a:t>
            </a:r>
            <a:r>
              <a:rPr lang="en-US" sz="2800" b="1" i="1" dirty="0">
                <a:latin typeface="Tahoma" pitchFamily="34" charset="0"/>
              </a:rPr>
              <a:t>C</a:t>
            </a:r>
            <a:r>
              <a:rPr lang="en-US" sz="2800" dirty="0">
                <a:latin typeface="Tahoma" pitchFamily="34" charset="0"/>
              </a:rPr>
              <a:t> </a:t>
            </a:r>
            <a:r>
              <a:rPr lang="en-US" sz="2800" b="1" i="1" dirty="0">
                <a:latin typeface="Tahoma" pitchFamily="34" charset="0"/>
              </a:rPr>
              <a:t> </a:t>
            </a:r>
            <a:r>
              <a:rPr lang="en-US" sz="2800" dirty="0">
                <a:latin typeface="Tahoma" pitchFamily="34" charset="0"/>
              </a:rPr>
              <a:t>+ </a:t>
            </a:r>
            <a:r>
              <a:rPr lang="en-US" sz="2800" b="1" i="1" dirty="0">
                <a:latin typeface="Tahoma" pitchFamily="34" charset="0"/>
              </a:rPr>
              <a:t>I </a:t>
            </a:r>
            <a:r>
              <a:rPr lang="en-US" sz="2800" dirty="0">
                <a:latin typeface="Tahoma" pitchFamily="34" charset="0"/>
              </a:rPr>
              <a:t> + </a:t>
            </a:r>
            <a:r>
              <a:rPr lang="en-US" sz="2800" b="1" i="1" dirty="0">
                <a:latin typeface="Tahoma" pitchFamily="34" charset="0"/>
              </a:rPr>
              <a:t>G </a:t>
            </a:r>
            <a:r>
              <a:rPr lang="en-US" sz="2800" dirty="0">
                <a:latin typeface="Tahoma" pitchFamily="34" charset="0"/>
              </a:rPr>
              <a:t>)</a:t>
            </a:r>
          </a:p>
        </p:txBody>
      </p:sp>
    </p:spTree>
    <p:extLst>
      <p:ext uri="{BB962C8B-B14F-4D97-AF65-F5344CB8AC3E}">
        <p14:creationId xmlns:p14="http://schemas.microsoft.com/office/powerpoint/2010/main" val="36310226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wipe(left)">
                                      <p:cBhvr>
                                        <p:cTn id="7" dur="500"/>
                                        <p:tgtEl>
                                          <p:spTgt spid="368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6867">
                                            <p:txEl>
                                              <p:pRg st="1" end="1"/>
                                            </p:txEl>
                                          </p:spTgt>
                                        </p:tgtEl>
                                        <p:attrNameLst>
                                          <p:attrName>style.visibility</p:attrName>
                                        </p:attrNameLst>
                                      </p:cBhvr>
                                      <p:to>
                                        <p:strVal val="visible"/>
                                      </p:to>
                                    </p:set>
                                    <p:animEffect transition="in" filter="wipe(left)">
                                      <p:cBhvr>
                                        <p:cTn id="12" dur="500"/>
                                        <p:tgtEl>
                                          <p:spTgt spid="368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autoUpdateAnimBg="0"/>
    </p:bldLst>
  </p:timing>
</p:sld>
</file>

<file path=ppt/theme/theme1.xml><?xml version="1.0" encoding="utf-8"?>
<a:theme xmlns:a="http://schemas.openxmlformats.org/drawingml/2006/main" name="14_Default Design">
  <a:themeElements>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4_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7_Default Design">
  <a:themeElements>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4_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5_Default Design">
  <a:themeElements>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4_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6_Default Design">
  <a:themeElements>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4_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8_Default Design">
  <a:themeElements>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4_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4_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4_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46</TotalTime>
  <Words>4874</Words>
  <Application>Microsoft Office PowerPoint</Application>
  <PresentationFormat>Presentazione su schermo (4:3)</PresentationFormat>
  <Paragraphs>689</Paragraphs>
  <Slides>63</Slides>
  <Notes>57</Notes>
  <HiddenSlides>0</HiddenSlides>
  <MMClips>0</MMClips>
  <ScaleCrop>false</ScaleCrop>
  <HeadingPairs>
    <vt:vector size="8" baseType="variant">
      <vt:variant>
        <vt:lpstr>Caratteri utilizzati</vt:lpstr>
      </vt:variant>
      <vt:variant>
        <vt:i4>8</vt:i4>
      </vt:variant>
      <vt:variant>
        <vt:lpstr>Tema</vt:lpstr>
      </vt:variant>
      <vt:variant>
        <vt:i4>5</vt:i4>
      </vt:variant>
      <vt:variant>
        <vt:lpstr>Server OLE incorporati</vt:lpstr>
      </vt:variant>
      <vt:variant>
        <vt:i4>1</vt:i4>
      </vt:variant>
      <vt:variant>
        <vt:lpstr>Titoli diapositive</vt:lpstr>
      </vt:variant>
      <vt:variant>
        <vt:i4>63</vt:i4>
      </vt:variant>
    </vt:vector>
  </HeadingPairs>
  <TitlesOfParts>
    <vt:vector size="77" baseType="lpstr">
      <vt:lpstr>ＭＳ Ｐゴシック</vt:lpstr>
      <vt:lpstr>Arial</vt:lpstr>
      <vt:lpstr>Arial Narrow</vt:lpstr>
      <vt:lpstr>Monotype Sorts</vt:lpstr>
      <vt:lpstr>Symbol</vt:lpstr>
      <vt:lpstr>Tahoma</vt:lpstr>
      <vt:lpstr>Times New Roman</vt:lpstr>
      <vt:lpstr>Wingdings</vt:lpstr>
      <vt:lpstr>14_Default Design</vt:lpstr>
      <vt:lpstr>17_Default Design</vt:lpstr>
      <vt:lpstr>15_Default Design</vt:lpstr>
      <vt:lpstr>16_Default Design</vt:lpstr>
      <vt:lpstr>18_Default Design</vt:lpstr>
      <vt:lpstr>Equation</vt:lpstr>
      <vt:lpstr>The Open Economy</vt:lpstr>
      <vt:lpstr>IN THIS CHAPTER, YOU WILL LEARN:</vt:lpstr>
      <vt:lpstr>Globalization, 1970-2010</vt:lpstr>
      <vt:lpstr>Imports and exports of selected countries, 2010</vt:lpstr>
      <vt:lpstr>In an open economy,</vt:lpstr>
      <vt:lpstr>Preliminaries</vt:lpstr>
      <vt:lpstr>GDP = expenditure on  domestically produced g &amp; s</vt:lpstr>
      <vt:lpstr>The national income identity  in an open economy</vt:lpstr>
      <vt:lpstr>Trade surpluses and deficits</vt:lpstr>
      <vt:lpstr>International capital flows</vt:lpstr>
      <vt:lpstr>The link between trade &amp; cap. flows</vt:lpstr>
      <vt:lpstr>U.S. saving, investment, and the trade balance 1960–2012</vt:lpstr>
      <vt:lpstr>U.S.:  The world’s largest debtor nation</vt:lpstr>
      <vt:lpstr>Saving and investment in a  small open economy</vt:lpstr>
      <vt:lpstr>National saving:   The supply of loanable funds</vt:lpstr>
      <vt:lpstr>Assumptions about capital flows</vt:lpstr>
      <vt:lpstr>Investment:   The demand for loanable funds</vt:lpstr>
      <vt:lpstr>If the economy were closed…</vt:lpstr>
      <vt:lpstr>But in a small open economy…</vt:lpstr>
      <vt:lpstr>Next, three experiments:</vt:lpstr>
      <vt:lpstr>1.  Fiscal policy at home</vt:lpstr>
      <vt:lpstr>U.S. NX and the federal budget deficit  (% of GDP), 1965–2012</vt:lpstr>
      <vt:lpstr>2.  Fiscal policy abroad</vt:lpstr>
      <vt:lpstr>EXERCISE 3.  An increase in domestic investment demand</vt:lpstr>
      <vt:lpstr>ANSWERS 3.  An increase in domestic investment demand</vt:lpstr>
      <vt:lpstr>The nominal exchange rate</vt:lpstr>
      <vt:lpstr>A few exchange rates for € 1,  November 19, 2014</vt:lpstr>
      <vt:lpstr>The real exchange rate</vt:lpstr>
      <vt:lpstr>Understanding the units of ε</vt:lpstr>
      <vt:lpstr>~ McZample ~</vt:lpstr>
      <vt:lpstr>ε  in the real world &amp; our model</vt:lpstr>
      <vt:lpstr>How NX  depends on ε </vt:lpstr>
      <vt:lpstr>U.S. net exports and the real exchange rate, 1973–2012</vt:lpstr>
      <vt:lpstr>The net exports function</vt:lpstr>
      <vt:lpstr>The NX curve</vt:lpstr>
      <vt:lpstr>The NX curve</vt:lpstr>
      <vt:lpstr>How ε  is determined</vt:lpstr>
      <vt:lpstr>How ε  is determined</vt:lpstr>
      <vt:lpstr>Interpretation:  supply and demand  in the foreign exchange market</vt:lpstr>
      <vt:lpstr>Next, four experiments:</vt:lpstr>
      <vt:lpstr>1.  Fiscal policy at home</vt:lpstr>
      <vt:lpstr>2.  Fiscal policy abroad</vt:lpstr>
      <vt:lpstr>EXERCISE 3.  Increase in investment demand</vt:lpstr>
      <vt:lpstr>ANSWERS 3.  Increase in investment demand</vt:lpstr>
      <vt:lpstr>4.  Trade policy to restrict imports</vt:lpstr>
      <vt:lpstr>4.  Trade policy to restrict imports</vt:lpstr>
      <vt:lpstr>The determinants of the  nominal exchange rate</vt:lpstr>
      <vt:lpstr>The determinants of the  nominal exchange rate</vt:lpstr>
      <vt:lpstr>The determinants of the  nominal exchange rate</vt:lpstr>
      <vt:lpstr>Inflation differentials (from the U.S.) and nominal exchange rates for a cross section of countries, 2001-2007</vt:lpstr>
      <vt:lpstr>Purchasing Power Parity (PPP)</vt:lpstr>
      <vt:lpstr>Purchasing Power Parity (PPP)</vt:lpstr>
      <vt:lpstr>Purchasing Power Parity (PPP)</vt:lpstr>
      <vt:lpstr>Does PPP hold in the real world?</vt:lpstr>
      <vt:lpstr>PPP and the Big Mac Index</vt:lpstr>
      <vt:lpstr>CASE STUDY:   The Reagan deficits revisited</vt:lpstr>
      <vt:lpstr>U.S. and EU as a large open economies</vt:lpstr>
      <vt:lpstr>A fiscal expansion in three models</vt:lpstr>
      <vt:lpstr>CHAPTER SUMMARY</vt:lpstr>
      <vt:lpstr>CHAPTER SUMMARY</vt:lpstr>
      <vt:lpstr>CHAPTER SUMMARY</vt:lpstr>
      <vt:lpstr>CHAPTER SUMMARY</vt:lpstr>
      <vt:lpstr>CHAPTER SUMMARY</vt:lpstr>
    </vt:vector>
  </TitlesOfParts>
  <Company>UNLV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Mankiw 6e PowerPoints</dc:title>
  <dc:creator>Ron Cronovich</dc:creator>
  <cp:lastModifiedBy>Hartmut Lehmann</cp:lastModifiedBy>
  <cp:revision>234</cp:revision>
  <dcterms:created xsi:type="dcterms:W3CDTF">2006-04-29T00:50:43Z</dcterms:created>
  <dcterms:modified xsi:type="dcterms:W3CDTF">2019-04-11T15:26:47Z</dcterms:modified>
</cp:coreProperties>
</file>