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3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36.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40" r:id="rId1"/>
    <p:sldMasterId id="2147483855" r:id="rId2"/>
    <p:sldMasterId id="2147483866" r:id="rId3"/>
    <p:sldMasterId id="2147483878" r:id="rId4"/>
    <p:sldMasterId id="2147483890" r:id="rId5"/>
  </p:sldMasterIdLst>
  <p:notesMasterIdLst>
    <p:notesMasterId r:id="rId69"/>
  </p:notesMasterIdLst>
  <p:sldIdLst>
    <p:sldId id="439" r:id="rId6"/>
    <p:sldId id="377" r:id="rId7"/>
    <p:sldId id="392" r:id="rId8"/>
    <p:sldId id="394" r:id="rId9"/>
    <p:sldId id="395" r:id="rId10"/>
    <p:sldId id="396" r:id="rId11"/>
    <p:sldId id="397" r:id="rId12"/>
    <p:sldId id="398" r:id="rId13"/>
    <p:sldId id="399" r:id="rId14"/>
    <p:sldId id="400" r:id="rId15"/>
    <p:sldId id="440" r:id="rId16"/>
    <p:sldId id="402" r:id="rId17"/>
    <p:sldId id="403" r:id="rId18"/>
    <p:sldId id="404" r:id="rId19"/>
    <p:sldId id="405" r:id="rId20"/>
    <p:sldId id="406" r:id="rId21"/>
    <p:sldId id="407" r:id="rId22"/>
    <p:sldId id="408" r:id="rId23"/>
    <p:sldId id="409" r:id="rId24"/>
    <p:sldId id="441" r:id="rId25"/>
    <p:sldId id="442" r:id="rId26"/>
    <p:sldId id="410" r:id="rId27"/>
    <p:sldId id="411" r:id="rId28"/>
    <p:sldId id="412" r:id="rId29"/>
    <p:sldId id="413" r:id="rId30"/>
    <p:sldId id="414" r:id="rId31"/>
    <p:sldId id="446" r:id="rId32"/>
    <p:sldId id="415" r:id="rId33"/>
    <p:sldId id="445" r:id="rId34"/>
    <p:sldId id="438" r:id="rId35"/>
    <p:sldId id="417" r:id="rId36"/>
    <p:sldId id="461" r:id="rId37"/>
    <p:sldId id="444" r:id="rId38"/>
    <p:sldId id="447" r:id="rId39"/>
    <p:sldId id="437" r:id="rId40"/>
    <p:sldId id="421" r:id="rId41"/>
    <p:sldId id="423" r:id="rId42"/>
    <p:sldId id="425" r:id="rId43"/>
    <p:sldId id="427" r:id="rId44"/>
    <p:sldId id="428" r:id="rId45"/>
    <p:sldId id="448" r:id="rId46"/>
    <p:sldId id="431" r:id="rId47"/>
    <p:sldId id="449" r:id="rId48"/>
    <p:sldId id="430" r:id="rId49"/>
    <p:sldId id="450" r:id="rId50"/>
    <p:sldId id="451" r:id="rId51"/>
    <p:sldId id="452" r:id="rId52"/>
    <p:sldId id="453" r:id="rId53"/>
    <p:sldId id="454" r:id="rId54"/>
    <p:sldId id="462" r:id="rId55"/>
    <p:sldId id="463" r:id="rId56"/>
    <p:sldId id="464" r:id="rId57"/>
    <p:sldId id="465" r:id="rId58"/>
    <p:sldId id="466" r:id="rId59"/>
    <p:sldId id="467" r:id="rId60"/>
    <p:sldId id="468" r:id="rId61"/>
    <p:sldId id="469" r:id="rId62"/>
    <p:sldId id="470" r:id="rId63"/>
    <p:sldId id="471" r:id="rId64"/>
    <p:sldId id="378" r:id="rId65"/>
    <p:sldId id="391" r:id="rId66"/>
    <p:sldId id="389" r:id="rId67"/>
    <p:sldId id="390" r:id="rId6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172">
          <p15:clr>
            <a:srgbClr val="A4A3A4"/>
          </p15:clr>
        </p15:guide>
        <p15:guide id="2" pos="49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0000"/>
    <a:srgbClr val="336699"/>
    <a:srgbClr val="FFEAD5"/>
    <a:srgbClr val="FFD9E4"/>
    <a:srgbClr val="FFF3DD"/>
    <a:srgbClr val="FFCDDB"/>
    <a:srgbClr val="FFF0D5"/>
    <a:srgbClr val="FFEAC5"/>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30" autoAdjust="0"/>
    <p:restoredTop sz="66367" autoAdjust="0"/>
  </p:normalViewPr>
  <p:slideViewPr>
    <p:cSldViewPr snapToGrid="0">
      <p:cViewPr varScale="1">
        <p:scale>
          <a:sx n="57" d="100"/>
          <a:sy n="57" d="100"/>
        </p:scale>
        <p:origin x="1560" y="66"/>
      </p:cViewPr>
      <p:guideLst>
        <p:guide orient="horz" pos="3172"/>
        <p:guide pos="4969"/>
      </p:guideLst>
    </p:cSldViewPr>
  </p:slideViewPr>
  <p:notesTextViewPr>
    <p:cViewPr>
      <p:scale>
        <a:sx n="100" d="100"/>
        <a:sy n="100" d="100"/>
      </p:scale>
      <p:origin x="0" y="0"/>
    </p:cViewPr>
  </p:notesTextViewPr>
  <p:sorterViewPr>
    <p:cViewPr>
      <p:scale>
        <a:sx n="60" d="100"/>
        <a:sy n="60" d="100"/>
      </p:scale>
      <p:origin x="0" y="0"/>
    </p:cViewPr>
  </p:sorterViewPr>
  <p:notesViewPr>
    <p:cSldViewPr snapToGrid="0">
      <p:cViewPr>
        <p:scale>
          <a:sx n="85" d="100"/>
          <a:sy n="85" d="100"/>
        </p:scale>
        <p:origin x="-3786" y="-84"/>
      </p:cViewPr>
      <p:guideLst>
        <p:guide orient="horz" pos="2880"/>
        <p:guide pos="2160"/>
      </p:guideLst>
    </p:cSldViewPr>
  </p:notesViewPr>
  <p:gridSpacing cx="45720" cy="4572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 Type="http://schemas.openxmlformats.org/officeDocument/2006/relationships/slide" Target="slides/slide2.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Sebastian\Documents\Work%20Folder\Data\Chapter%206%20(7)\Slide%203%20(actual%20and%20natural%20rates%20of%20unemployment).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Ron%20Cronovich\Dropbox\!%20MANKIW-WORTH\Mankiw%20IM%208e\8e%20manuscripts,%20data\Chap07\Mankiw8e_7_Data(unemployment).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Sebastian\Documents\Work%20Folder\Data\Chapter%206%20(7)\Slide%2030%20(TREND%20Natural%20Rate).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Sebastian\Documents\Work%20Folder\Excel%20Notes\ch07%20min%20wage.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Sebastian\Documents\Work%20Folder\Data\Chapter%206%20(7)\Slide%2033%20(Sectoral%20Shifts).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Sebastian\Documents\Work%20Folder\Data\Chapter%206%20(7)\Slide%20(Unemployment%20in%20Europe).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906819690860096E-2"/>
          <c:y val="2.20410138669613E-2"/>
          <c:w val="0.866064610317552"/>
          <c:h val="0.87822442967782799"/>
        </c:manualLayout>
      </c:layout>
      <c:lineChart>
        <c:grouping val="standard"/>
        <c:varyColors val="0"/>
        <c:ser>
          <c:idx val="0"/>
          <c:order val="0"/>
          <c:tx>
            <c:v>UNRATE</c:v>
          </c:tx>
          <c:spPr>
            <a:ln w="44450">
              <a:solidFill>
                <a:srgbClr val="006666"/>
              </a:solidFill>
              <a:prstDash val="solid"/>
            </a:ln>
          </c:spPr>
          <c:marker>
            <c:symbol val="none"/>
          </c:marker>
          <c:cat>
            <c:numRef>
              <c:f>Sheet1!$A$8:$A$216</c:f>
              <c:numCache>
                <c:formatCode>m/d/yyyy</c:formatCode>
                <c:ptCount val="209"/>
                <c:pt idx="0">
                  <c:v>21916</c:v>
                </c:pt>
                <c:pt idx="1">
                  <c:v>22007</c:v>
                </c:pt>
                <c:pt idx="2">
                  <c:v>22098</c:v>
                </c:pt>
                <c:pt idx="3">
                  <c:v>22190</c:v>
                </c:pt>
                <c:pt idx="4">
                  <c:v>22282</c:v>
                </c:pt>
                <c:pt idx="5">
                  <c:v>22372</c:v>
                </c:pt>
                <c:pt idx="6">
                  <c:v>22463</c:v>
                </c:pt>
                <c:pt idx="7">
                  <c:v>22555</c:v>
                </c:pt>
                <c:pt idx="8">
                  <c:v>22647</c:v>
                </c:pt>
                <c:pt idx="9">
                  <c:v>22737</c:v>
                </c:pt>
                <c:pt idx="10">
                  <c:v>22828</c:v>
                </c:pt>
                <c:pt idx="11">
                  <c:v>22920</c:v>
                </c:pt>
                <c:pt idx="12">
                  <c:v>23012</c:v>
                </c:pt>
                <c:pt idx="13">
                  <c:v>23102</c:v>
                </c:pt>
                <c:pt idx="14">
                  <c:v>23193</c:v>
                </c:pt>
                <c:pt idx="15">
                  <c:v>23285</c:v>
                </c:pt>
                <c:pt idx="16">
                  <c:v>23377</c:v>
                </c:pt>
                <c:pt idx="17">
                  <c:v>23468</c:v>
                </c:pt>
                <c:pt idx="18">
                  <c:v>23559</c:v>
                </c:pt>
                <c:pt idx="19">
                  <c:v>23651</c:v>
                </c:pt>
                <c:pt idx="20">
                  <c:v>23743</c:v>
                </c:pt>
                <c:pt idx="21">
                  <c:v>23833</c:v>
                </c:pt>
                <c:pt idx="22">
                  <c:v>23924</c:v>
                </c:pt>
                <c:pt idx="23">
                  <c:v>24016</c:v>
                </c:pt>
                <c:pt idx="24">
                  <c:v>24108</c:v>
                </c:pt>
                <c:pt idx="25">
                  <c:v>24198</c:v>
                </c:pt>
                <c:pt idx="26">
                  <c:v>24289</c:v>
                </c:pt>
                <c:pt idx="27">
                  <c:v>24381</c:v>
                </c:pt>
                <c:pt idx="28">
                  <c:v>24473</c:v>
                </c:pt>
                <c:pt idx="29">
                  <c:v>24563</c:v>
                </c:pt>
                <c:pt idx="30">
                  <c:v>24654</c:v>
                </c:pt>
                <c:pt idx="31">
                  <c:v>24746</c:v>
                </c:pt>
                <c:pt idx="32">
                  <c:v>24838</c:v>
                </c:pt>
                <c:pt idx="33">
                  <c:v>24929</c:v>
                </c:pt>
                <c:pt idx="34">
                  <c:v>25020</c:v>
                </c:pt>
                <c:pt idx="35">
                  <c:v>25112</c:v>
                </c:pt>
                <c:pt idx="36">
                  <c:v>25204</c:v>
                </c:pt>
                <c:pt idx="37">
                  <c:v>25294</c:v>
                </c:pt>
                <c:pt idx="38">
                  <c:v>25385</c:v>
                </c:pt>
                <c:pt idx="39">
                  <c:v>25477</c:v>
                </c:pt>
                <c:pt idx="40">
                  <c:v>25569</c:v>
                </c:pt>
                <c:pt idx="41">
                  <c:v>25659</c:v>
                </c:pt>
                <c:pt idx="42">
                  <c:v>25750</c:v>
                </c:pt>
                <c:pt idx="43">
                  <c:v>25842</c:v>
                </c:pt>
                <c:pt idx="44">
                  <c:v>25934</c:v>
                </c:pt>
                <c:pt idx="45">
                  <c:v>26024</c:v>
                </c:pt>
                <c:pt idx="46">
                  <c:v>26115</c:v>
                </c:pt>
                <c:pt idx="47">
                  <c:v>26207</c:v>
                </c:pt>
                <c:pt idx="48">
                  <c:v>26299</c:v>
                </c:pt>
                <c:pt idx="49">
                  <c:v>26390</c:v>
                </c:pt>
                <c:pt idx="50">
                  <c:v>26481</c:v>
                </c:pt>
                <c:pt idx="51">
                  <c:v>26573</c:v>
                </c:pt>
                <c:pt idx="52">
                  <c:v>26665</c:v>
                </c:pt>
                <c:pt idx="53">
                  <c:v>26755</c:v>
                </c:pt>
                <c:pt idx="54">
                  <c:v>26846</c:v>
                </c:pt>
                <c:pt idx="55">
                  <c:v>26938</c:v>
                </c:pt>
                <c:pt idx="56">
                  <c:v>27030</c:v>
                </c:pt>
                <c:pt idx="57">
                  <c:v>27120</c:v>
                </c:pt>
                <c:pt idx="58">
                  <c:v>27211</c:v>
                </c:pt>
                <c:pt idx="59">
                  <c:v>27303</c:v>
                </c:pt>
                <c:pt idx="60">
                  <c:v>27395</c:v>
                </c:pt>
                <c:pt idx="61">
                  <c:v>27485</c:v>
                </c:pt>
                <c:pt idx="62">
                  <c:v>27576</c:v>
                </c:pt>
                <c:pt idx="63">
                  <c:v>27668</c:v>
                </c:pt>
                <c:pt idx="64">
                  <c:v>27760</c:v>
                </c:pt>
                <c:pt idx="65">
                  <c:v>27851</c:v>
                </c:pt>
                <c:pt idx="66">
                  <c:v>27942</c:v>
                </c:pt>
                <c:pt idx="67">
                  <c:v>28034</c:v>
                </c:pt>
                <c:pt idx="68">
                  <c:v>28126</c:v>
                </c:pt>
                <c:pt idx="69">
                  <c:v>28216</c:v>
                </c:pt>
                <c:pt idx="70">
                  <c:v>28307</c:v>
                </c:pt>
                <c:pt idx="71">
                  <c:v>28399</c:v>
                </c:pt>
                <c:pt idx="72">
                  <c:v>28491</c:v>
                </c:pt>
                <c:pt idx="73">
                  <c:v>28581</c:v>
                </c:pt>
                <c:pt idx="74">
                  <c:v>28672</c:v>
                </c:pt>
                <c:pt idx="75">
                  <c:v>28764</c:v>
                </c:pt>
                <c:pt idx="76">
                  <c:v>28856</c:v>
                </c:pt>
                <c:pt idx="77">
                  <c:v>28946</c:v>
                </c:pt>
                <c:pt idx="78">
                  <c:v>29037</c:v>
                </c:pt>
                <c:pt idx="79">
                  <c:v>29129</c:v>
                </c:pt>
                <c:pt idx="80">
                  <c:v>29221</c:v>
                </c:pt>
                <c:pt idx="81">
                  <c:v>29312</c:v>
                </c:pt>
                <c:pt idx="82">
                  <c:v>29403</c:v>
                </c:pt>
                <c:pt idx="83">
                  <c:v>29495</c:v>
                </c:pt>
                <c:pt idx="84">
                  <c:v>29587</c:v>
                </c:pt>
                <c:pt idx="85">
                  <c:v>29677</c:v>
                </c:pt>
                <c:pt idx="86">
                  <c:v>29768</c:v>
                </c:pt>
                <c:pt idx="87">
                  <c:v>29860</c:v>
                </c:pt>
                <c:pt idx="88">
                  <c:v>29952</c:v>
                </c:pt>
                <c:pt idx="89">
                  <c:v>30042</c:v>
                </c:pt>
                <c:pt idx="90">
                  <c:v>30133</c:v>
                </c:pt>
                <c:pt idx="91">
                  <c:v>30225</c:v>
                </c:pt>
                <c:pt idx="92">
                  <c:v>30317</c:v>
                </c:pt>
                <c:pt idx="93">
                  <c:v>30407</c:v>
                </c:pt>
                <c:pt idx="94">
                  <c:v>30498</c:v>
                </c:pt>
                <c:pt idx="95">
                  <c:v>30590</c:v>
                </c:pt>
                <c:pt idx="96">
                  <c:v>30682</c:v>
                </c:pt>
                <c:pt idx="97">
                  <c:v>30773</c:v>
                </c:pt>
                <c:pt idx="98">
                  <c:v>30864</c:v>
                </c:pt>
                <c:pt idx="99">
                  <c:v>30956</c:v>
                </c:pt>
                <c:pt idx="100">
                  <c:v>31048</c:v>
                </c:pt>
                <c:pt idx="101">
                  <c:v>31138</c:v>
                </c:pt>
                <c:pt idx="102">
                  <c:v>31229</c:v>
                </c:pt>
                <c:pt idx="103">
                  <c:v>31321</c:v>
                </c:pt>
                <c:pt idx="104">
                  <c:v>31413</c:v>
                </c:pt>
                <c:pt idx="105">
                  <c:v>31503</c:v>
                </c:pt>
                <c:pt idx="106">
                  <c:v>31594</c:v>
                </c:pt>
                <c:pt idx="107">
                  <c:v>31686</c:v>
                </c:pt>
                <c:pt idx="108">
                  <c:v>31778</c:v>
                </c:pt>
                <c:pt idx="109">
                  <c:v>31868</c:v>
                </c:pt>
                <c:pt idx="110">
                  <c:v>31959</c:v>
                </c:pt>
                <c:pt idx="111">
                  <c:v>32051</c:v>
                </c:pt>
                <c:pt idx="112">
                  <c:v>32143</c:v>
                </c:pt>
                <c:pt idx="113">
                  <c:v>32234</c:v>
                </c:pt>
                <c:pt idx="114">
                  <c:v>32325</c:v>
                </c:pt>
                <c:pt idx="115">
                  <c:v>32417</c:v>
                </c:pt>
                <c:pt idx="116">
                  <c:v>32509</c:v>
                </c:pt>
                <c:pt idx="117">
                  <c:v>32599</c:v>
                </c:pt>
                <c:pt idx="118">
                  <c:v>32690</c:v>
                </c:pt>
                <c:pt idx="119">
                  <c:v>32782</c:v>
                </c:pt>
                <c:pt idx="120">
                  <c:v>32874</c:v>
                </c:pt>
                <c:pt idx="121">
                  <c:v>32964</c:v>
                </c:pt>
                <c:pt idx="122">
                  <c:v>33055</c:v>
                </c:pt>
                <c:pt idx="123">
                  <c:v>33147</c:v>
                </c:pt>
                <c:pt idx="124">
                  <c:v>33239</c:v>
                </c:pt>
                <c:pt idx="125">
                  <c:v>33329</c:v>
                </c:pt>
                <c:pt idx="126">
                  <c:v>33420</c:v>
                </c:pt>
                <c:pt idx="127">
                  <c:v>33512</c:v>
                </c:pt>
                <c:pt idx="128">
                  <c:v>33604</c:v>
                </c:pt>
                <c:pt idx="129">
                  <c:v>33695</c:v>
                </c:pt>
                <c:pt idx="130">
                  <c:v>33786</c:v>
                </c:pt>
                <c:pt idx="131">
                  <c:v>33878</c:v>
                </c:pt>
                <c:pt idx="132">
                  <c:v>33970</c:v>
                </c:pt>
                <c:pt idx="133">
                  <c:v>34060</c:v>
                </c:pt>
                <c:pt idx="134">
                  <c:v>34151</c:v>
                </c:pt>
                <c:pt idx="135">
                  <c:v>34243</c:v>
                </c:pt>
                <c:pt idx="136">
                  <c:v>34335</c:v>
                </c:pt>
                <c:pt idx="137">
                  <c:v>34425</c:v>
                </c:pt>
                <c:pt idx="138">
                  <c:v>34516</c:v>
                </c:pt>
                <c:pt idx="139">
                  <c:v>34608</c:v>
                </c:pt>
                <c:pt idx="140">
                  <c:v>34700</c:v>
                </c:pt>
                <c:pt idx="141">
                  <c:v>34790</c:v>
                </c:pt>
                <c:pt idx="142">
                  <c:v>34881</c:v>
                </c:pt>
                <c:pt idx="143">
                  <c:v>34973</c:v>
                </c:pt>
                <c:pt idx="144">
                  <c:v>35065</c:v>
                </c:pt>
                <c:pt idx="145">
                  <c:v>35156</c:v>
                </c:pt>
                <c:pt idx="146">
                  <c:v>35247</c:v>
                </c:pt>
                <c:pt idx="147">
                  <c:v>35339</c:v>
                </c:pt>
                <c:pt idx="148">
                  <c:v>35431</c:v>
                </c:pt>
                <c:pt idx="149">
                  <c:v>35521</c:v>
                </c:pt>
                <c:pt idx="150">
                  <c:v>35612</c:v>
                </c:pt>
                <c:pt idx="151">
                  <c:v>35704</c:v>
                </c:pt>
                <c:pt idx="152">
                  <c:v>35796</c:v>
                </c:pt>
                <c:pt idx="153">
                  <c:v>35886</c:v>
                </c:pt>
                <c:pt idx="154">
                  <c:v>35977</c:v>
                </c:pt>
                <c:pt idx="155">
                  <c:v>36069</c:v>
                </c:pt>
                <c:pt idx="156">
                  <c:v>36161</c:v>
                </c:pt>
                <c:pt idx="157">
                  <c:v>36251</c:v>
                </c:pt>
                <c:pt idx="158">
                  <c:v>36342</c:v>
                </c:pt>
                <c:pt idx="159">
                  <c:v>36434</c:v>
                </c:pt>
                <c:pt idx="160">
                  <c:v>36526</c:v>
                </c:pt>
                <c:pt idx="161">
                  <c:v>36617</c:v>
                </c:pt>
                <c:pt idx="162">
                  <c:v>36708</c:v>
                </c:pt>
                <c:pt idx="163">
                  <c:v>36800</c:v>
                </c:pt>
                <c:pt idx="164">
                  <c:v>36892</c:v>
                </c:pt>
                <c:pt idx="165">
                  <c:v>36982</c:v>
                </c:pt>
                <c:pt idx="166">
                  <c:v>37073</c:v>
                </c:pt>
                <c:pt idx="167">
                  <c:v>37165</c:v>
                </c:pt>
                <c:pt idx="168">
                  <c:v>37257</c:v>
                </c:pt>
                <c:pt idx="169">
                  <c:v>37347</c:v>
                </c:pt>
                <c:pt idx="170">
                  <c:v>37438</c:v>
                </c:pt>
                <c:pt idx="171">
                  <c:v>37530</c:v>
                </c:pt>
                <c:pt idx="172">
                  <c:v>37622</c:v>
                </c:pt>
                <c:pt idx="173">
                  <c:v>37712</c:v>
                </c:pt>
                <c:pt idx="174">
                  <c:v>37803</c:v>
                </c:pt>
                <c:pt idx="175">
                  <c:v>37895</c:v>
                </c:pt>
                <c:pt idx="176">
                  <c:v>37987</c:v>
                </c:pt>
                <c:pt idx="177">
                  <c:v>38078</c:v>
                </c:pt>
                <c:pt idx="178">
                  <c:v>38169</c:v>
                </c:pt>
                <c:pt idx="179">
                  <c:v>38261</c:v>
                </c:pt>
                <c:pt idx="180">
                  <c:v>38353</c:v>
                </c:pt>
                <c:pt idx="181">
                  <c:v>38443</c:v>
                </c:pt>
                <c:pt idx="182">
                  <c:v>38534</c:v>
                </c:pt>
                <c:pt idx="183">
                  <c:v>38626</c:v>
                </c:pt>
                <c:pt idx="184">
                  <c:v>38718</c:v>
                </c:pt>
                <c:pt idx="185">
                  <c:v>38808</c:v>
                </c:pt>
                <c:pt idx="186">
                  <c:v>38899</c:v>
                </c:pt>
                <c:pt idx="187">
                  <c:v>38991</c:v>
                </c:pt>
                <c:pt idx="188">
                  <c:v>39083</c:v>
                </c:pt>
                <c:pt idx="189">
                  <c:v>39173</c:v>
                </c:pt>
                <c:pt idx="190">
                  <c:v>39264</c:v>
                </c:pt>
                <c:pt idx="191">
                  <c:v>39356</c:v>
                </c:pt>
                <c:pt idx="192">
                  <c:v>39448</c:v>
                </c:pt>
                <c:pt idx="193">
                  <c:v>39539</c:v>
                </c:pt>
                <c:pt idx="194">
                  <c:v>39630</c:v>
                </c:pt>
                <c:pt idx="195">
                  <c:v>39722</c:v>
                </c:pt>
                <c:pt idx="196">
                  <c:v>39814</c:v>
                </c:pt>
                <c:pt idx="197">
                  <c:v>39904</c:v>
                </c:pt>
                <c:pt idx="198">
                  <c:v>39995</c:v>
                </c:pt>
                <c:pt idx="199">
                  <c:v>40087</c:v>
                </c:pt>
                <c:pt idx="200">
                  <c:v>40179</c:v>
                </c:pt>
                <c:pt idx="201">
                  <c:v>40269</c:v>
                </c:pt>
                <c:pt idx="202">
                  <c:v>40360</c:v>
                </c:pt>
                <c:pt idx="203">
                  <c:v>40452</c:v>
                </c:pt>
                <c:pt idx="204">
                  <c:v>40544</c:v>
                </c:pt>
                <c:pt idx="205">
                  <c:v>40634</c:v>
                </c:pt>
                <c:pt idx="206">
                  <c:v>40725</c:v>
                </c:pt>
                <c:pt idx="207">
                  <c:v>40817</c:v>
                </c:pt>
                <c:pt idx="208">
                  <c:v>40909</c:v>
                </c:pt>
              </c:numCache>
            </c:numRef>
          </c:cat>
          <c:val>
            <c:numRef>
              <c:f>Sheet1!$B$8:$B$216</c:f>
              <c:numCache>
                <c:formatCode>0.0</c:formatCode>
                <c:ptCount val="209"/>
                <c:pt idx="0">
                  <c:v>5.0999999999999996</c:v>
                </c:pt>
                <c:pt idx="1">
                  <c:v>5.2</c:v>
                </c:pt>
                <c:pt idx="2">
                  <c:v>5.5</c:v>
                </c:pt>
                <c:pt idx="3">
                  <c:v>6.3</c:v>
                </c:pt>
                <c:pt idx="4">
                  <c:v>6.8</c:v>
                </c:pt>
                <c:pt idx="5">
                  <c:v>7</c:v>
                </c:pt>
                <c:pt idx="6">
                  <c:v>6.8</c:v>
                </c:pt>
                <c:pt idx="7">
                  <c:v>6.2</c:v>
                </c:pt>
                <c:pt idx="8">
                  <c:v>5.6</c:v>
                </c:pt>
                <c:pt idx="9">
                  <c:v>5.5</c:v>
                </c:pt>
                <c:pt idx="10">
                  <c:v>5.6</c:v>
                </c:pt>
                <c:pt idx="11">
                  <c:v>5.5</c:v>
                </c:pt>
                <c:pt idx="12">
                  <c:v>5.8</c:v>
                </c:pt>
                <c:pt idx="13">
                  <c:v>5.7</c:v>
                </c:pt>
                <c:pt idx="14">
                  <c:v>5.5</c:v>
                </c:pt>
                <c:pt idx="15">
                  <c:v>5.6</c:v>
                </c:pt>
                <c:pt idx="16">
                  <c:v>5.5</c:v>
                </c:pt>
                <c:pt idx="17">
                  <c:v>5.2</c:v>
                </c:pt>
                <c:pt idx="18">
                  <c:v>5</c:v>
                </c:pt>
                <c:pt idx="19">
                  <c:v>5</c:v>
                </c:pt>
                <c:pt idx="20">
                  <c:v>4.9000000000000004</c:v>
                </c:pt>
                <c:pt idx="21">
                  <c:v>4.7</c:v>
                </c:pt>
                <c:pt idx="22">
                  <c:v>4.4000000000000004</c:v>
                </c:pt>
                <c:pt idx="23">
                  <c:v>4.0999999999999996</c:v>
                </c:pt>
                <c:pt idx="24">
                  <c:v>3.9</c:v>
                </c:pt>
                <c:pt idx="25">
                  <c:v>3.8</c:v>
                </c:pt>
                <c:pt idx="26">
                  <c:v>3.8</c:v>
                </c:pt>
                <c:pt idx="27">
                  <c:v>3.7</c:v>
                </c:pt>
                <c:pt idx="28">
                  <c:v>3.8</c:v>
                </c:pt>
                <c:pt idx="29">
                  <c:v>3.8</c:v>
                </c:pt>
                <c:pt idx="30">
                  <c:v>3.8</c:v>
                </c:pt>
                <c:pt idx="31">
                  <c:v>3.9</c:v>
                </c:pt>
                <c:pt idx="32">
                  <c:v>3.7</c:v>
                </c:pt>
                <c:pt idx="33">
                  <c:v>3.6</c:v>
                </c:pt>
                <c:pt idx="34">
                  <c:v>3.5</c:v>
                </c:pt>
                <c:pt idx="35">
                  <c:v>3.4</c:v>
                </c:pt>
                <c:pt idx="36">
                  <c:v>3.4</c:v>
                </c:pt>
                <c:pt idx="37">
                  <c:v>3.4</c:v>
                </c:pt>
                <c:pt idx="38">
                  <c:v>3.6</c:v>
                </c:pt>
                <c:pt idx="39">
                  <c:v>3.6</c:v>
                </c:pt>
                <c:pt idx="40">
                  <c:v>4.2</c:v>
                </c:pt>
                <c:pt idx="41">
                  <c:v>4.8</c:v>
                </c:pt>
                <c:pt idx="42">
                  <c:v>5.2</c:v>
                </c:pt>
                <c:pt idx="43">
                  <c:v>5.8</c:v>
                </c:pt>
                <c:pt idx="44">
                  <c:v>5.9</c:v>
                </c:pt>
                <c:pt idx="45">
                  <c:v>5.9</c:v>
                </c:pt>
                <c:pt idx="46">
                  <c:v>6</c:v>
                </c:pt>
                <c:pt idx="47">
                  <c:v>5.9</c:v>
                </c:pt>
                <c:pt idx="48">
                  <c:v>5.8</c:v>
                </c:pt>
                <c:pt idx="49">
                  <c:v>5.7</c:v>
                </c:pt>
                <c:pt idx="50">
                  <c:v>5.6</c:v>
                </c:pt>
                <c:pt idx="51">
                  <c:v>5.4</c:v>
                </c:pt>
                <c:pt idx="52">
                  <c:v>4.9000000000000004</c:v>
                </c:pt>
                <c:pt idx="53">
                  <c:v>4.9000000000000004</c:v>
                </c:pt>
                <c:pt idx="54">
                  <c:v>4.8</c:v>
                </c:pt>
                <c:pt idx="55">
                  <c:v>4.8</c:v>
                </c:pt>
                <c:pt idx="56">
                  <c:v>5.0999999999999996</c:v>
                </c:pt>
                <c:pt idx="57">
                  <c:v>5.2</c:v>
                </c:pt>
                <c:pt idx="58">
                  <c:v>5.6</c:v>
                </c:pt>
                <c:pt idx="59">
                  <c:v>6.6</c:v>
                </c:pt>
                <c:pt idx="60">
                  <c:v>8.3000000000000007</c:v>
                </c:pt>
                <c:pt idx="61">
                  <c:v>8.9</c:v>
                </c:pt>
                <c:pt idx="62">
                  <c:v>8.5</c:v>
                </c:pt>
                <c:pt idx="63">
                  <c:v>8.3000000000000007</c:v>
                </c:pt>
                <c:pt idx="64">
                  <c:v>7.7</c:v>
                </c:pt>
                <c:pt idx="65">
                  <c:v>7.6</c:v>
                </c:pt>
                <c:pt idx="66">
                  <c:v>7.7</c:v>
                </c:pt>
                <c:pt idx="67">
                  <c:v>7.8</c:v>
                </c:pt>
                <c:pt idx="68">
                  <c:v>7.5</c:v>
                </c:pt>
                <c:pt idx="69">
                  <c:v>7.1</c:v>
                </c:pt>
                <c:pt idx="70">
                  <c:v>6.9</c:v>
                </c:pt>
                <c:pt idx="71">
                  <c:v>6.7</c:v>
                </c:pt>
                <c:pt idx="72">
                  <c:v>6.3</c:v>
                </c:pt>
                <c:pt idx="73">
                  <c:v>6</c:v>
                </c:pt>
                <c:pt idx="74">
                  <c:v>6</c:v>
                </c:pt>
                <c:pt idx="75">
                  <c:v>5.9</c:v>
                </c:pt>
                <c:pt idx="76">
                  <c:v>5.9</c:v>
                </c:pt>
                <c:pt idx="77">
                  <c:v>5.7</c:v>
                </c:pt>
                <c:pt idx="78">
                  <c:v>5.9</c:v>
                </c:pt>
                <c:pt idx="79">
                  <c:v>6</c:v>
                </c:pt>
                <c:pt idx="80">
                  <c:v>6.3</c:v>
                </c:pt>
                <c:pt idx="81">
                  <c:v>7.3</c:v>
                </c:pt>
                <c:pt idx="82">
                  <c:v>7.7</c:v>
                </c:pt>
                <c:pt idx="83">
                  <c:v>7.4</c:v>
                </c:pt>
                <c:pt idx="84">
                  <c:v>7.4</c:v>
                </c:pt>
                <c:pt idx="85">
                  <c:v>7.4</c:v>
                </c:pt>
                <c:pt idx="86">
                  <c:v>7.4</c:v>
                </c:pt>
                <c:pt idx="87">
                  <c:v>8.2000000000000011</c:v>
                </c:pt>
                <c:pt idx="88">
                  <c:v>8.8000000000000007</c:v>
                </c:pt>
                <c:pt idx="89">
                  <c:v>9.4</c:v>
                </c:pt>
                <c:pt idx="90">
                  <c:v>9.9</c:v>
                </c:pt>
                <c:pt idx="91">
                  <c:v>10.7</c:v>
                </c:pt>
                <c:pt idx="92">
                  <c:v>10.4</c:v>
                </c:pt>
                <c:pt idx="93">
                  <c:v>10.1</c:v>
                </c:pt>
                <c:pt idx="94">
                  <c:v>9.4</c:v>
                </c:pt>
                <c:pt idx="95">
                  <c:v>8.5</c:v>
                </c:pt>
                <c:pt idx="96">
                  <c:v>7.9</c:v>
                </c:pt>
                <c:pt idx="97">
                  <c:v>7.4</c:v>
                </c:pt>
                <c:pt idx="98">
                  <c:v>7.4</c:v>
                </c:pt>
                <c:pt idx="99">
                  <c:v>7.3</c:v>
                </c:pt>
                <c:pt idx="100">
                  <c:v>7.2</c:v>
                </c:pt>
                <c:pt idx="101">
                  <c:v>7.3</c:v>
                </c:pt>
                <c:pt idx="102">
                  <c:v>7.2</c:v>
                </c:pt>
                <c:pt idx="103">
                  <c:v>7</c:v>
                </c:pt>
                <c:pt idx="104">
                  <c:v>7</c:v>
                </c:pt>
                <c:pt idx="105">
                  <c:v>7.2</c:v>
                </c:pt>
                <c:pt idx="106">
                  <c:v>7</c:v>
                </c:pt>
                <c:pt idx="107">
                  <c:v>6.8</c:v>
                </c:pt>
                <c:pt idx="108">
                  <c:v>6.6</c:v>
                </c:pt>
                <c:pt idx="109">
                  <c:v>6.3</c:v>
                </c:pt>
                <c:pt idx="110">
                  <c:v>6</c:v>
                </c:pt>
                <c:pt idx="111">
                  <c:v>5.8</c:v>
                </c:pt>
                <c:pt idx="112">
                  <c:v>5.7</c:v>
                </c:pt>
                <c:pt idx="113">
                  <c:v>5.5</c:v>
                </c:pt>
                <c:pt idx="114">
                  <c:v>5.5</c:v>
                </c:pt>
                <c:pt idx="115">
                  <c:v>5.3</c:v>
                </c:pt>
                <c:pt idx="116">
                  <c:v>5.2</c:v>
                </c:pt>
                <c:pt idx="117">
                  <c:v>5.2</c:v>
                </c:pt>
                <c:pt idx="118">
                  <c:v>5.2</c:v>
                </c:pt>
                <c:pt idx="119">
                  <c:v>5.4</c:v>
                </c:pt>
                <c:pt idx="120">
                  <c:v>5.3</c:v>
                </c:pt>
                <c:pt idx="121">
                  <c:v>5.3</c:v>
                </c:pt>
                <c:pt idx="122">
                  <c:v>5.7</c:v>
                </c:pt>
                <c:pt idx="123">
                  <c:v>6.1</c:v>
                </c:pt>
                <c:pt idx="124">
                  <c:v>6.6</c:v>
                </c:pt>
                <c:pt idx="125">
                  <c:v>6.8</c:v>
                </c:pt>
                <c:pt idx="126">
                  <c:v>6.9</c:v>
                </c:pt>
                <c:pt idx="127">
                  <c:v>7.1</c:v>
                </c:pt>
                <c:pt idx="128">
                  <c:v>7.4</c:v>
                </c:pt>
                <c:pt idx="129">
                  <c:v>7.6</c:v>
                </c:pt>
                <c:pt idx="130">
                  <c:v>7.6</c:v>
                </c:pt>
                <c:pt idx="131">
                  <c:v>7.4</c:v>
                </c:pt>
                <c:pt idx="132">
                  <c:v>7.1</c:v>
                </c:pt>
                <c:pt idx="133">
                  <c:v>7.1</c:v>
                </c:pt>
                <c:pt idx="134">
                  <c:v>6.8</c:v>
                </c:pt>
                <c:pt idx="135">
                  <c:v>6.6</c:v>
                </c:pt>
                <c:pt idx="136">
                  <c:v>6.6</c:v>
                </c:pt>
                <c:pt idx="137">
                  <c:v>6.2</c:v>
                </c:pt>
                <c:pt idx="138">
                  <c:v>6</c:v>
                </c:pt>
                <c:pt idx="139">
                  <c:v>5.6</c:v>
                </c:pt>
                <c:pt idx="140">
                  <c:v>5.5</c:v>
                </c:pt>
                <c:pt idx="141">
                  <c:v>5.7</c:v>
                </c:pt>
                <c:pt idx="142">
                  <c:v>5.7</c:v>
                </c:pt>
                <c:pt idx="143">
                  <c:v>5.6</c:v>
                </c:pt>
                <c:pt idx="144">
                  <c:v>5.5</c:v>
                </c:pt>
                <c:pt idx="145">
                  <c:v>5.5</c:v>
                </c:pt>
                <c:pt idx="146">
                  <c:v>5.3</c:v>
                </c:pt>
                <c:pt idx="147">
                  <c:v>5.3</c:v>
                </c:pt>
                <c:pt idx="148">
                  <c:v>5.2</c:v>
                </c:pt>
                <c:pt idx="149">
                  <c:v>5</c:v>
                </c:pt>
                <c:pt idx="150">
                  <c:v>4.9000000000000004</c:v>
                </c:pt>
                <c:pt idx="151">
                  <c:v>4.7</c:v>
                </c:pt>
                <c:pt idx="152">
                  <c:v>4.5999999999999996</c:v>
                </c:pt>
                <c:pt idx="153">
                  <c:v>4.4000000000000004</c:v>
                </c:pt>
                <c:pt idx="154">
                  <c:v>4.5</c:v>
                </c:pt>
                <c:pt idx="155">
                  <c:v>4.4000000000000004</c:v>
                </c:pt>
                <c:pt idx="156">
                  <c:v>4.3</c:v>
                </c:pt>
                <c:pt idx="157">
                  <c:v>4.3</c:v>
                </c:pt>
                <c:pt idx="158">
                  <c:v>4.2</c:v>
                </c:pt>
                <c:pt idx="159">
                  <c:v>4.0999999999999996</c:v>
                </c:pt>
                <c:pt idx="160">
                  <c:v>4</c:v>
                </c:pt>
                <c:pt idx="161">
                  <c:v>3.9</c:v>
                </c:pt>
                <c:pt idx="162">
                  <c:v>4</c:v>
                </c:pt>
                <c:pt idx="163">
                  <c:v>3.9</c:v>
                </c:pt>
                <c:pt idx="164">
                  <c:v>4.2</c:v>
                </c:pt>
                <c:pt idx="165">
                  <c:v>4.4000000000000004</c:v>
                </c:pt>
                <c:pt idx="166">
                  <c:v>4.8</c:v>
                </c:pt>
                <c:pt idx="167">
                  <c:v>5.5</c:v>
                </c:pt>
                <c:pt idx="168">
                  <c:v>5.7</c:v>
                </c:pt>
                <c:pt idx="169">
                  <c:v>5.8</c:v>
                </c:pt>
                <c:pt idx="170">
                  <c:v>5.7</c:v>
                </c:pt>
                <c:pt idx="171">
                  <c:v>5.9</c:v>
                </c:pt>
                <c:pt idx="172">
                  <c:v>5.9</c:v>
                </c:pt>
                <c:pt idx="173">
                  <c:v>6.1</c:v>
                </c:pt>
                <c:pt idx="174">
                  <c:v>6.1</c:v>
                </c:pt>
                <c:pt idx="175">
                  <c:v>5.8</c:v>
                </c:pt>
                <c:pt idx="176">
                  <c:v>5.7</c:v>
                </c:pt>
                <c:pt idx="177">
                  <c:v>5.6</c:v>
                </c:pt>
                <c:pt idx="178">
                  <c:v>5.4</c:v>
                </c:pt>
                <c:pt idx="179">
                  <c:v>5.4</c:v>
                </c:pt>
                <c:pt idx="180">
                  <c:v>5.3</c:v>
                </c:pt>
                <c:pt idx="181">
                  <c:v>5.0999999999999996</c:v>
                </c:pt>
                <c:pt idx="182">
                  <c:v>5</c:v>
                </c:pt>
                <c:pt idx="183">
                  <c:v>5</c:v>
                </c:pt>
                <c:pt idx="184">
                  <c:v>4.7</c:v>
                </c:pt>
                <c:pt idx="185">
                  <c:v>4.5999999999999996</c:v>
                </c:pt>
                <c:pt idx="186">
                  <c:v>4.5999999999999996</c:v>
                </c:pt>
                <c:pt idx="187">
                  <c:v>4.4000000000000004</c:v>
                </c:pt>
                <c:pt idx="188">
                  <c:v>4.5</c:v>
                </c:pt>
                <c:pt idx="189">
                  <c:v>4.5</c:v>
                </c:pt>
                <c:pt idx="190">
                  <c:v>4.7</c:v>
                </c:pt>
                <c:pt idx="191">
                  <c:v>4.8</c:v>
                </c:pt>
                <c:pt idx="192">
                  <c:v>5</c:v>
                </c:pt>
                <c:pt idx="193">
                  <c:v>5.3</c:v>
                </c:pt>
                <c:pt idx="194">
                  <c:v>6</c:v>
                </c:pt>
                <c:pt idx="195">
                  <c:v>6.9</c:v>
                </c:pt>
                <c:pt idx="196">
                  <c:v>8.3000000000000007</c:v>
                </c:pt>
                <c:pt idx="197">
                  <c:v>9.3000000000000007</c:v>
                </c:pt>
                <c:pt idx="198">
                  <c:v>9.6</c:v>
                </c:pt>
                <c:pt idx="199">
                  <c:v>9.9</c:v>
                </c:pt>
                <c:pt idx="200">
                  <c:v>9.8000000000000007</c:v>
                </c:pt>
                <c:pt idx="201">
                  <c:v>9.6</c:v>
                </c:pt>
                <c:pt idx="202">
                  <c:v>9.5</c:v>
                </c:pt>
                <c:pt idx="203">
                  <c:v>9.6</c:v>
                </c:pt>
                <c:pt idx="204">
                  <c:v>9</c:v>
                </c:pt>
                <c:pt idx="205">
                  <c:v>9</c:v>
                </c:pt>
                <c:pt idx="206">
                  <c:v>9.1</c:v>
                </c:pt>
                <c:pt idx="207">
                  <c:v>8.7000000000000011</c:v>
                </c:pt>
                <c:pt idx="208">
                  <c:v>8.3000000000000007</c:v>
                </c:pt>
              </c:numCache>
            </c:numRef>
          </c:val>
          <c:smooth val="0"/>
        </c:ser>
        <c:dLbls>
          <c:showLegendKey val="0"/>
          <c:showVal val="0"/>
          <c:showCatName val="0"/>
          <c:showSerName val="0"/>
          <c:showPercent val="0"/>
          <c:showBubbleSize val="0"/>
        </c:dLbls>
        <c:marker val="1"/>
        <c:smooth val="0"/>
        <c:axId val="300907528"/>
        <c:axId val="300906352"/>
      </c:lineChart>
      <c:lineChart>
        <c:grouping val="standard"/>
        <c:varyColors val="0"/>
        <c:ser>
          <c:idx val="1"/>
          <c:order val="1"/>
          <c:tx>
            <c:v>Natural Unemployment Rate</c:v>
          </c:tx>
          <c:spPr>
            <a:ln w="44450">
              <a:solidFill>
                <a:srgbClr val="996633"/>
              </a:solidFill>
              <a:prstDash val="solid"/>
            </a:ln>
          </c:spPr>
          <c:marker>
            <c:symbol val="none"/>
          </c:marker>
          <c:cat>
            <c:numRef>
              <c:f>Sheet1!$C$8:$C$216</c:f>
              <c:numCache>
                <c:formatCode>m/d/yyyy</c:formatCode>
                <c:ptCount val="209"/>
                <c:pt idx="0">
                  <c:v>21916</c:v>
                </c:pt>
                <c:pt idx="1">
                  <c:v>22007</c:v>
                </c:pt>
                <c:pt idx="2">
                  <c:v>22098</c:v>
                </c:pt>
                <c:pt idx="3">
                  <c:v>22190</c:v>
                </c:pt>
                <c:pt idx="4">
                  <c:v>22282</c:v>
                </c:pt>
                <c:pt idx="5">
                  <c:v>22372</c:v>
                </c:pt>
                <c:pt idx="6">
                  <c:v>22463</c:v>
                </c:pt>
                <c:pt idx="7">
                  <c:v>22555</c:v>
                </c:pt>
                <c:pt idx="8">
                  <c:v>22647</c:v>
                </c:pt>
                <c:pt idx="9">
                  <c:v>22737</c:v>
                </c:pt>
                <c:pt idx="10">
                  <c:v>22828</c:v>
                </c:pt>
                <c:pt idx="11">
                  <c:v>22920</c:v>
                </c:pt>
                <c:pt idx="12">
                  <c:v>23012</c:v>
                </c:pt>
                <c:pt idx="13">
                  <c:v>23102</c:v>
                </c:pt>
                <c:pt idx="14">
                  <c:v>23193</c:v>
                </c:pt>
                <c:pt idx="15">
                  <c:v>23285</c:v>
                </c:pt>
                <c:pt idx="16">
                  <c:v>23377</c:v>
                </c:pt>
                <c:pt idx="17">
                  <c:v>23468</c:v>
                </c:pt>
                <c:pt idx="18">
                  <c:v>23559</c:v>
                </c:pt>
                <c:pt idx="19">
                  <c:v>23651</c:v>
                </c:pt>
                <c:pt idx="20">
                  <c:v>23743</c:v>
                </c:pt>
                <c:pt idx="21">
                  <c:v>23833</c:v>
                </c:pt>
                <c:pt idx="22">
                  <c:v>23924</c:v>
                </c:pt>
                <c:pt idx="23">
                  <c:v>24016</c:v>
                </c:pt>
                <c:pt idx="24">
                  <c:v>24108</c:v>
                </c:pt>
                <c:pt idx="25">
                  <c:v>24198</c:v>
                </c:pt>
                <c:pt idx="26">
                  <c:v>24289</c:v>
                </c:pt>
                <c:pt idx="27">
                  <c:v>24381</c:v>
                </c:pt>
                <c:pt idx="28">
                  <c:v>24473</c:v>
                </c:pt>
                <c:pt idx="29">
                  <c:v>24563</c:v>
                </c:pt>
                <c:pt idx="30">
                  <c:v>24654</c:v>
                </c:pt>
                <c:pt idx="31">
                  <c:v>24746</c:v>
                </c:pt>
                <c:pt idx="32">
                  <c:v>24838</c:v>
                </c:pt>
                <c:pt idx="33">
                  <c:v>24929</c:v>
                </c:pt>
                <c:pt idx="34">
                  <c:v>25020</c:v>
                </c:pt>
                <c:pt idx="35">
                  <c:v>25112</c:v>
                </c:pt>
                <c:pt idx="36">
                  <c:v>25204</c:v>
                </c:pt>
                <c:pt idx="37">
                  <c:v>25294</c:v>
                </c:pt>
                <c:pt idx="38">
                  <c:v>25385</c:v>
                </c:pt>
                <c:pt idx="39">
                  <c:v>25477</c:v>
                </c:pt>
                <c:pt idx="40">
                  <c:v>25569</c:v>
                </c:pt>
                <c:pt idx="41">
                  <c:v>25659</c:v>
                </c:pt>
                <c:pt idx="42">
                  <c:v>25750</c:v>
                </c:pt>
                <c:pt idx="43">
                  <c:v>25842</c:v>
                </c:pt>
                <c:pt idx="44">
                  <c:v>25934</c:v>
                </c:pt>
                <c:pt idx="45">
                  <c:v>26024</c:v>
                </c:pt>
                <c:pt idx="46">
                  <c:v>26115</c:v>
                </c:pt>
                <c:pt idx="47">
                  <c:v>26207</c:v>
                </c:pt>
                <c:pt idx="48">
                  <c:v>26299</c:v>
                </c:pt>
                <c:pt idx="49">
                  <c:v>26390</c:v>
                </c:pt>
                <c:pt idx="50">
                  <c:v>26481</c:v>
                </c:pt>
                <c:pt idx="51">
                  <c:v>26573</c:v>
                </c:pt>
                <c:pt idx="52">
                  <c:v>26665</c:v>
                </c:pt>
                <c:pt idx="53">
                  <c:v>26755</c:v>
                </c:pt>
                <c:pt idx="54">
                  <c:v>26846</c:v>
                </c:pt>
                <c:pt idx="55">
                  <c:v>26938</c:v>
                </c:pt>
                <c:pt idx="56">
                  <c:v>27030</c:v>
                </c:pt>
                <c:pt idx="57">
                  <c:v>27120</c:v>
                </c:pt>
                <c:pt idx="58">
                  <c:v>27211</c:v>
                </c:pt>
                <c:pt idx="59">
                  <c:v>27303</c:v>
                </c:pt>
                <c:pt idx="60">
                  <c:v>27395</c:v>
                </c:pt>
                <c:pt idx="61">
                  <c:v>27485</c:v>
                </c:pt>
                <c:pt idx="62">
                  <c:v>27576</c:v>
                </c:pt>
                <c:pt idx="63">
                  <c:v>27668</c:v>
                </c:pt>
                <c:pt idx="64">
                  <c:v>27760</c:v>
                </c:pt>
                <c:pt idx="65">
                  <c:v>27851</c:v>
                </c:pt>
                <c:pt idx="66">
                  <c:v>27942</c:v>
                </c:pt>
                <c:pt idx="67">
                  <c:v>28034</c:v>
                </c:pt>
                <c:pt idx="68">
                  <c:v>28126</c:v>
                </c:pt>
                <c:pt idx="69">
                  <c:v>28216</c:v>
                </c:pt>
                <c:pt idx="70">
                  <c:v>28307</c:v>
                </c:pt>
                <c:pt idx="71">
                  <c:v>28399</c:v>
                </c:pt>
                <c:pt idx="72">
                  <c:v>28491</c:v>
                </c:pt>
                <c:pt idx="73">
                  <c:v>28581</c:v>
                </c:pt>
                <c:pt idx="74">
                  <c:v>28672</c:v>
                </c:pt>
                <c:pt idx="75">
                  <c:v>28764</c:v>
                </c:pt>
                <c:pt idx="76">
                  <c:v>28856</c:v>
                </c:pt>
                <c:pt idx="77">
                  <c:v>28946</c:v>
                </c:pt>
                <c:pt idx="78">
                  <c:v>29037</c:v>
                </c:pt>
                <c:pt idx="79">
                  <c:v>29129</c:v>
                </c:pt>
                <c:pt idx="80">
                  <c:v>29221</c:v>
                </c:pt>
                <c:pt idx="81">
                  <c:v>29312</c:v>
                </c:pt>
                <c:pt idx="82">
                  <c:v>29403</c:v>
                </c:pt>
                <c:pt idx="83">
                  <c:v>29495</c:v>
                </c:pt>
                <c:pt idx="84">
                  <c:v>29587</c:v>
                </c:pt>
                <c:pt idx="85">
                  <c:v>29677</c:v>
                </c:pt>
                <c:pt idx="86">
                  <c:v>29768</c:v>
                </c:pt>
                <c:pt idx="87">
                  <c:v>29860</c:v>
                </c:pt>
                <c:pt idx="88">
                  <c:v>29952</c:v>
                </c:pt>
                <c:pt idx="89">
                  <c:v>30042</c:v>
                </c:pt>
                <c:pt idx="90">
                  <c:v>30133</c:v>
                </c:pt>
                <c:pt idx="91">
                  <c:v>30225</c:v>
                </c:pt>
                <c:pt idx="92">
                  <c:v>30317</c:v>
                </c:pt>
                <c:pt idx="93">
                  <c:v>30407</c:v>
                </c:pt>
                <c:pt idx="94">
                  <c:v>30498</c:v>
                </c:pt>
                <c:pt idx="95">
                  <c:v>30590</c:v>
                </c:pt>
                <c:pt idx="96">
                  <c:v>30682</c:v>
                </c:pt>
                <c:pt idx="97">
                  <c:v>30773</c:v>
                </c:pt>
                <c:pt idx="98">
                  <c:v>30864</c:v>
                </c:pt>
                <c:pt idx="99">
                  <c:v>30956</c:v>
                </c:pt>
                <c:pt idx="100">
                  <c:v>31048</c:v>
                </c:pt>
                <c:pt idx="101">
                  <c:v>31138</c:v>
                </c:pt>
                <c:pt idx="102">
                  <c:v>31229</c:v>
                </c:pt>
                <c:pt idx="103">
                  <c:v>31321</c:v>
                </c:pt>
                <c:pt idx="104">
                  <c:v>31413</c:v>
                </c:pt>
                <c:pt idx="105">
                  <c:v>31503</c:v>
                </c:pt>
                <c:pt idx="106">
                  <c:v>31594</c:v>
                </c:pt>
                <c:pt idx="107">
                  <c:v>31686</c:v>
                </c:pt>
                <c:pt idx="108">
                  <c:v>31778</c:v>
                </c:pt>
                <c:pt idx="109">
                  <c:v>31868</c:v>
                </c:pt>
                <c:pt idx="110">
                  <c:v>31959</c:v>
                </c:pt>
                <c:pt idx="111">
                  <c:v>32051</c:v>
                </c:pt>
                <c:pt idx="112">
                  <c:v>32143</c:v>
                </c:pt>
                <c:pt idx="113">
                  <c:v>32234</c:v>
                </c:pt>
                <c:pt idx="114">
                  <c:v>32325</c:v>
                </c:pt>
                <c:pt idx="115">
                  <c:v>32417</c:v>
                </c:pt>
                <c:pt idx="116">
                  <c:v>32509</c:v>
                </c:pt>
                <c:pt idx="117">
                  <c:v>32599</c:v>
                </c:pt>
                <c:pt idx="118">
                  <c:v>32690</c:v>
                </c:pt>
                <c:pt idx="119">
                  <c:v>32782</c:v>
                </c:pt>
                <c:pt idx="120">
                  <c:v>32874</c:v>
                </c:pt>
                <c:pt idx="121">
                  <c:v>32964</c:v>
                </c:pt>
                <c:pt idx="122">
                  <c:v>33055</c:v>
                </c:pt>
                <c:pt idx="123">
                  <c:v>33147</c:v>
                </c:pt>
                <c:pt idx="124">
                  <c:v>33239</c:v>
                </c:pt>
                <c:pt idx="125">
                  <c:v>33329</c:v>
                </c:pt>
                <c:pt idx="126">
                  <c:v>33420</c:v>
                </c:pt>
                <c:pt idx="127">
                  <c:v>33512</c:v>
                </c:pt>
                <c:pt idx="128">
                  <c:v>33604</c:v>
                </c:pt>
                <c:pt idx="129">
                  <c:v>33695</c:v>
                </c:pt>
                <c:pt idx="130">
                  <c:v>33786</c:v>
                </c:pt>
                <c:pt idx="131">
                  <c:v>33878</c:v>
                </c:pt>
                <c:pt idx="132">
                  <c:v>33970</c:v>
                </c:pt>
                <c:pt idx="133">
                  <c:v>34060</c:v>
                </c:pt>
                <c:pt idx="134">
                  <c:v>34151</c:v>
                </c:pt>
                <c:pt idx="135">
                  <c:v>34243</c:v>
                </c:pt>
                <c:pt idx="136">
                  <c:v>34335</c:v>
                </c:pt>
                <c:pt idx="137">
                  <c:v>34425</c:v>
                </c:pt>
                <c:pt idx="138">
                  <c:v>34516</c:v>
                </c:pt>
                <c:pt idx="139">
                  <c:v>34608</c:v>
                </c:pt>
                <c:pt idx="140">
                  <c:v>34700</c:v>
                </c:pt>
                <c:pt idx="141">
                  <c:v>34790</c:v>
                </c:pt>
                <c:pt idx="142">
                  <c:v>34881</c:v>
                </c:pt>
                <c:pt idx="143">
                  <c:v>34973</c:v>
                </c:pt>
                <c:pt idx="144">
                  <c:v>35065</c:v>
                </c:pt>
                <c:pt idx="145">
                  <c:v>35156</c:v>
                </c:pt>
                <c:pt idx="146">
                  <c:v>35247</c:v>
                </c:pt>
                <c:pt idx="147">
                  <c:v>35339</c:v>
                </c:pt>
                <c:pt idx="148">
                  <c:v>35431</c:v>
                </c:pt>
                <c:pt idx="149">
                  <c:v>35521</c:v>
                </c:pt>
                <c:pt idx="150">
                  <c:v>35612</c:v>
                </c:pt>
                <c:pt idx="151">
                  <c:v>35704</c:v>
                </c:pt>
                <c:pt idx="152">
                  <c:v>35796</c:v>
                </c:pt>
                <c:pt idx="153">
                  <c:v>35886</c:v>
                </c:pt>
                <c:pt idx="154">
                  <c:v>35977</c:v>
                </c:pt>
                <c:pt idx="155">
                  <c:v>36069</c:v>
                </c:pt>
                <c:pt idx="156">
                  <c:v>36161</c:v>
                </c:pt>
                <c:pt idx="157">
                  <c:v>36251</c:v>
                </c:pt>
                <c:pt idx="158">
                  <c:v>36342</c:v>
                </c:pt>
                <c:pt idx="159">
                  <c:v>36434</c:v>
                </c:pt>
                <c:pt idx="160">
                  <c:v>36526</c:v>
                </c:pt>
                <c:pt idx="161">
                  <c:v>36617</c:v>
                </c:pt>
                <c:pt idx="162">
                  <c:v>36708</c:v>
                </c:pt>
                <c:pt idx="163">
                  <c:v>36800</c:v>
                </c:pt>
                <c:pt idx="164">
                  <c:v>36892</c:v>
                </c:pt>
                <c:pt idx="165">
                  <c:v>36982</c:v>
                </c:pt>
                <c:pt idx="166">
                  <c:v>37073</c:v>
                </c:pt>
                <c:pt idx="167">
                  <c:v>37165</c:v>
                </c:pt>
                <c:pt idx="168">
                  <c:v>37257</c:v>
                </c:pt>
                <c:pt idx="169">
                  <c:v>37347</c:v>
                </c:pt>
                <c:pt idx="170">
                  <c:v>37438</c:v>
                </c:pt>
                <c:pt idx="171">
                  <c:v>37530</c:v>
                </c:pt>
                <c:pt idx="172">
                  <c:v>37622</c:v>
                </c:pt>
                <c:pt idx="173">
                  <c:v>37712</c:v>
                </c:pt>
                <c:pt idx="174">
                  <c:v>37803</c:v>
                </c:pt>
                <c:pt idx="175">
                  <c:v>37895</c:v>
                </c:pt>
                <c:pt idx="176">
                  <c:v>37987</c:v>
                </c:pt>
                <c:pt idx="177">
                  <c:v>38078</c:v>
                </c:pt>
                <c:pt idx="178">
                  <c:v>38169</c:v>
                </c:pt>
                <c:pt idx="179">
                  <c:v>38261</c:v>
                </c:pt>
                <c:pt idx="180">
                  <c:v>38353</c:v>
                </c:pt>
                <c:pt idx="181">
                  <c:v>38443</c:v>
                </c:pt>
                <c:pt idx="182">
                  <c:v>38534</c:v>
                </c:pt>
                <c:pt idx="183">
                  <c:v>38626</c:v>
                </c:pt>
                <c:pt idx="184">
                  <c:v>38718</c:v>
                </c:pt>
                <c:pt idx="185">
                  <c:v>38808</c:v>
                </c:pt>
                <c:pt idx="186">
                  <c:v>38899</c:v>
                </c:pt>
                <c:pt idx="187">
                  <c:v>38991</c:v>
                </c:pt>
                <c:pt idx="188">
                  <c:v>39083</c:v>
                </c:pt>
                <c:pt idx="189">
                  <c:v>39173</c:v>
                </c:pt>
                <c:pt idx="190">
                  <c:v>39264</c:v>
                </c:pt>
                <c:pt idx="191">
                  <c:v>39356</c:v>
                </c:pt>
                <c:pt idx="192">
                  <c:v>39448</c:v>
                </c:pt>
                <c:pt idx="193">
                  <c:v>39539</c:v>
                </c:pt>
                <c:pt idx="194">
                  <c:v>39630</c:v>
                </c:pt>
                <c:pt idx="195">
                  <c:v>39722</c:v>
                </c:pt>
                <c:pt idx="196">
                  <c:v>39814</c:v>
                </c:pt>
                <c:pt idx="197">
                  <c:v>39904</c:v>
                </c:pt>
                <c:pt idx="198">
                  <c:v>39995</c:v>
                </c:pt>
                <c:pt idx="199">
                  <c:v>40087</c:v>
                </c:pt>
                <c:pt idx="200">
                  <c:v>40179</c:v>
                </c:pt>
                <c:pt idx="201">
                  <c:v>40269</c:v>
                </c:pt>
                <c:pt idx="202">
                  <c:v>40360</c:v>
                </c:pt>
                <c:pt idx="203">
                  <c:v>40452</c:v>
                </c:pt>
                <c:pt idx="204">
                  <c:v>40544</c:v>
                </c:pt>
                <c:pt idx="205">
                  <c:v>40634</c:v>
                </c:pt>
                <c:pt idx="206">
                  <c:v>40725</c:v>
                </c:pt>
                <c:pt idx="207">
                  <c:v>40817</c:v>
                </c:pt>
                <c:pt idx="208">
                  <c:v>40909</c:v>
                </c:pt>
              </c:numCache>
            </c:numRef>
          </c:cat>
          <c:val>
            <c:numRef>
              <c:f>Sheet1!$D$8:$D$216</c:f>
              <c:numCache>
                <c:formatCode>0.0</c:formatCode>
                <c:ptCount val="209"/>
                <c:pt idx="0">
                  <c:v>4.581707317073171</c:v>
                </c:pt>
                <c:pt idx="1">
                  <c:v>4.5621951219512153</c:v>
                </c:pt>
                <c:pt idx="2">
                  <c:v>4.5573170731707284</c:v>
                </c:pt>
                <c:pt idx="3">
                  <c:v>4.5719512195121954</c:v>
                </c:pt>
                <c:pt idx="4">
                  <c:v>4.5926829268292666</c:v>
                </c:pt>
                <c:pt idx="5">
                  <c:v>4.6219512195121881</c:v>
                </c:pt>
                <c:pt idx="6">
                  <c:v>4.6573170731707263</c:v>
                </c:pt>
                <c:pt idx="7">
                  <c:v>4.6902439024390272</c:v>
                </c:pt>
                <c:pt idx="8">
                  <c:v>4.7195121951219496</c:v>
                </c:pt>
                <c:pt idx="9">
                  <c:v>4.7512195121951208</c:v>
                </c:pt>
                <c:pt idx="10">
                  <c:v>4.7829268292682849</c:v>
                </c:pt>
                <c:pt idx="11">
                  <c:v>4.8097560975609737</c:v>
                </c:pt>
                <c:pt idx="12">
                  <c:v>4.8353658536585353</c:v>
                </c:pt>
                <c:pt idx="13">
                  <c:v>4.8621951219512134</c:v>
                </c:pt>
                <c:pt idx="14">
                  <c:v>4.8890243902439003</c:v>
                </c:pt>
                <c:pt idx="15">
                  <c:v>4.9146341463414567</c:v>
                </c:pt>
                <c:pt idx="16">
                  <c:v>4.9317073170731698</c:v>
                </c:pt>
                <c:pt idx="17">
                  <c:v>4.9304878048780472</c:v>
                </c:pt>
                <c:pt idx="18">
                  <c:v>4.9280487804878099</c:v>
                </c:pt>
                <c:pt idx="19">
                  <c:v>4.9353658536585359</c:v>
                </c:pt>
                <c:pt idx="20">
                  <c:v>4.971951219512194</c:v>
                </c:pt>
                <c:pt idx="21">
                  <c:v>5.0231707317073164</c:v>
                </c:pt>
                <c:pt idx="22">
                  <c:v>5.0731707317073162</c:v>
                </c:pt>
                <c:pt idx="23">
                  <c:v>5.1243902439024334</c:v>
                </c:pt>
                <c:pt idx="24">
                  <c:v>5.1670731707317046</c:v>
                </c:pt>
                <c:pt idx="25">
                  <c:v>5.2109756097560913</c:v>
                </c:pt>
                <c:pt idx="26">
                  <c:v>5.2536585365853661</c:v>
                </c:pt>
                <c:pt idx="27">
                  <c:v>5.2987804878048781</c:v>
                </c:pt>
                <c:pt idx="28">
                  <c:v>5.3402439024390302</c:v>
                </c:pt>
                <c:pt idx="29">
                  <c:v>5.3792682926829301</c:v>
                </c:pt>
                <c:pt idx="30">
                  <c:v>5.4134146341463376</c:v>
                </c:pt>
                <c:pt idx="31">
                  <c:v>5.4439024390243897</c:v>
                </c:pt>
                <c:pt idx="32">
                  <c:v>5.4609756097560913</c:v>
                </c:pt>
                <c:pt idx="33">
                  <c:v>5.4573170731707306</c:v>
                </c:pt>
                <c:pt idx="34">
                  <c:v>5.4402439024390299</c:v>
                </c:pt>
                <c:pt idx="35">
                  <c:v>5.4231707317073177</c:v>
                </c:pt>
                <c:pt idx="36">
                  <c:v>5.4170731707317081</c:v>
                </c:pt>
                <c:pt idx="37">
                  <c:v>5.4158536585365846</c:v>
                </c:pt>
                <c:pt idx="38">
                  <c:v>5.4256097560975611</c:v>
                </c:pt>
                <c:pt idx="39">
                  <c:v>5.434146341463415</c:v>
                </c:pt>
                <c:pt idx="40">
                  <c:v>5.442682926829268</c:v>
                </c:pt>
                <c:pt idx="41">
                  <c:v>5.4695121951219523</c:v>
                </c:pt>
                <c:pt idx="42">
                  <c:v>5.5000000000000018</c:v>
                </c:pt>
                <c:pt idx="43">
                  <c:v>5.5231707317073164</c:v>
                </c:pt>
                <c:pt idx="44">
                  <c:v>5.5365853658536581</c:v>
                </c:pt>
                <c:pt idx="45">
                  <c:v>5.5439024390243903</c:v>
                </c:pt>
                <c:pt idx="46">
                  <c:v>5.5487804878048781</c:v>
                </c:pt>
                <c:pt idx="47">
                  <c:v>5.5658536585365779</c:v>
                </c:pt>
                <c:pt idx="48">
                  <c:v>5.5975609756097491</c:v>
                </c:pt>
                <c:pt idx="49">
                  <c:v>5.643902439024389</c:v>
                </c:pt>
                <c:pt idx="50">
                  <c:v>5.6975609756097478</c:v>
                </c:pt>
                <c:pt idx="51">
                  <c:v>5.7597560975609747</c:v>
                </c:pt>
                <c:pt idx="52">
                  <c:v>5.8195121951219502</c:v>
                </c:pt>
                <c:pt idx="53">
                  <c:v>5.8719512195121926</c:v>
                </c:pt>
                <c:pt idx="54">
                  <c:v>5.9170731707317064</c:v>
                </c:pt>
                <c:pt idx="55">
                  <c:v>5.9536585365853636</c:v>
                </c:pt>
                <c:pt idx="56">
                  <c:v>5.9817073170731696</c:v>
                </c:pt>
                <c:pt idx="57">
                  <c:v>6.0048780487804798</c:v>
                </c:pt>
                <c:pt idx="58">
                  <c:v>6.0317073170731703</c:v>
                </c:pt>
                <c:pt idx="59">
                  <c:v>6.0597560975609728</c:v>
                </c:pt>
                <c:pt idx="60">
                  <c:v>6.0865853658536553</c:v>
                </c:pt>
                <c:pt idx="61">
                  <c:v>6.1158536585365759</c:v>
                </c:pt>
                <c:pt idx="62">
                  <c:v>6.1463414634146369</c:v>
                </c:pt>
                <c:pt idx="63">
                  <c:v>6.178048780487801</c:v>
                </c:pt>
                <c:pt idx="64">
                  <c:v>6.2134146341463374</c:v>
                </c:pt>
                <c:pt idx="65">
                  <c:v>6.2536585365853634</c:v>
                </c:pt>
                <c:pt idx="66">
                  <c:v>6.2926829268292659</c:v>
                </c:pt>
                <c:pt idx="67">
                  <c:v>6.3292682926829231</c:v>
                </c:pt>
                <c:pt idx="68">
                  <c:v>6.3646341463414489</c:v>
                </c:pt>
                <c:pt idx="69">
                  <c:v>6.3951219512195037</c:v>
                </c:pt>
                <c:pt idx="70">
                  <c:v>6.4219512195121906</c:v>
                </c:pt>
                <c:pt idx="71">
                  <c:v>6.4463414634146403</c:v>
                </c:pt>
                <c:pt idx="72">
                  <c:v>6.4682926829268297</c:v>
                </c:pt>
                <c:pt idx="73">
                  <c:v>6.4902439024390297</c:v>
                </c:pt>
                <c:pt idx="74">
                  <c:v>6.5134146341463346</c:v>
                </c:pt>
                <c:pt idx="75">
                  <c:v>6.5353658536585337</c:v>
                </c:pt>
                <c:pt idx="76">
                  <c:v>6.5573170731707284</c:v>
                </c:pt>
                <c:pt idx="77">
                  <c:v>6.5792682926829302</c:v>
                </c:pt>
                <c:pt idx="78">
                  <c:v>6.6012195121951214</c:v>
                </c:pt>
                <c:pt idx="79">
                  <c:v>6.623170731707309</c:v>
                </c:pt>
                <c:pt idx="80">
                  <c:v>6.6439024390243882</c:v>
                </c:pt>
                <c:pt idx="81">
                  <c:v>6.6573170731707236</c:v>
                </c:pt>
                <c:pt idx="82">
                  <c:v>6.6682926829268272</c:v>
                </c:pt>
                <c:pt idx="83">
                  <c:v>6.6792682926829299</c:v>
                </c:pt>
                <c:pt idx="84">
                  <c:v>6.6890243902439002</c:v>
                </c:pt>
                <c:pt idx="85">
                  <c:v>6.6999999999999966</c:v>
                </c:pt>
                <c:pt idx="86">
                  <c:v>6.7121951219512166</c:v>
                </c:pt>
                <c:pt idx="87">
                  <c:v>6.7256097560975556</c:v>
                </c:pt>
                <c:pt idx="88">
                  <c:v>6.7439024390243896</c:v>
                </c:pt>
                <c:pt idx="89">
                  <c:v>6.7658536585365781</c:v>
                </c:pt>
                <c:pt idx="90">
                  <c:v>6.7890243902439016</c:v>
                </c:pt>
                <c:pt idx="91">
                  <c:v>6.8109756097560874</c:v>
                </c:pt>
                <c:pt idx="92">
                  <c:v>6.831707317073171</c:v>
                </c:pt>
                <c:pt idx="93">
                  <c:v>6.8585365853658491</c:v>
                </c:pt>
                <c:pt idx="94">
                  <c:v>6.88170731707317</c:v>
                </c:pt>
                <c:pt idx="95">
                  <c:v>6.9036585365853664</c:v>
                </c:pt>
                <c:pt idx="96">
                  <c:v>6.925609756097562</c:v>
                </c:pt>
                <c:pt idx="97">
                  <c:v>6.9390243902439082</c:v>
                </c:pt>
                <c:pt idx="98">
                  <c:v>6.9487804878048802</c:v>
                </c:pt>
                <c:pt idx="99">
                  <c:v>6.9487804878048802</c:v>
                </c:pt>
                <c:pt idx="100">
                  <c:v>6.9353658536585403</c:v>
                </c:pt>
                <c:pt idx="101">
                  <c:v>6.9036585365853673</c:v>
                </c:pt>
                <c:pt idx="102">
                  <c:v>6.8646341463414631</c:v>
                </c:pt>
                <c:pt idx="103">
                  <c:v>6.8292682926829311</c:v>
                </c:pt>
                <c:pt idx="104">
                  <c:v>6.7951219512195147</c:v>
                </c:pt>
                <c:pt idx="105">
                  <c:v>6.7682926829268331</c:v>
                </c:pt>
                <c:pt idx="106">
                  <c:v>6.7402439024390297</c:v>
                </c:pt>
                <c:pt idx="107">
                  <c:v>6.710975609756094</c:v>
                </c:pt>
                <c:pt idx="108">
                  <c:v>6.6792682926829299</c:v>
                </c:pt>
                <c:pt idx="109">
                  <c:v>6.6487804878048804</c:v>
                </c:pt>
                <c:pt idx="110">
                  <c:v>6.6219512195121908</c:v>
                </c:pt>
                <c:pt idx="111">
                  <c:v>6.5951219512195136</c:v>
                </c:pt>
                <c:pt idx="112">
                  <c:v>6.5695121951219546</c:v>
                </c:pt>
                <c:pt idx="113">
                  <c:v>6.54634146341464</c:v>
                </c:pt>
                <c:pt idx="114">
                  <c:v>6.5280487804878096</c:v>
                </c:pt>
                <c:pt idx="115">
                  <c:v>6.5085365853658557</c:v>
                </c:pt>
                <c:pt idx="116">
                  <c:v>6.4890243902439027</c:v>
                </c:pt>
                <c:pt idx="117">
                  <c:v>6.4695121951219523</c:v>
                </c:pt>
                <c:pt idx="118">
                  <c:v>6.4512195121951281</c:v>
                </c:pt>
                <c:pt idx="119">
                  <c:v>6.4292682926829299</c:v>
                </c:pt>
                <c:pt idx="120">
                  <c:v>6.4048780487804846</c:v>
                </c:pt>
                <c:pt idx="121">
                  <c:v>6.3756097560975622</c:v>
                </c:pt>
                <c:pt idx="122">
                  <c:v>6.335365853658538</c:v>
                </c:pt>
                <c:pt idx="123">
                  <c:v>6.2890243902439051</c:v>
                </c:pt>
                <c:pt idx="124">
                  <c:v>6.2500000000000018</c:v>
                </c:pt>
                <c:pt idx="125">
                  <c:v>6.2134146341463374</c:v>
                </c:pt>
                <c:pt idx="126">
                  <c:v>6.1817073170731716</c:v>
                </c:pt>
                <c:pt idx="127">
                  <c:v>6.1585365853658498</c:v>
                </c:pt>
                <c:pt idx="128">
                  <c:v>6.1280487804878057</c:v>
                </c:pt>
                <c:pt idx="129">
                  <c:v>6.0914634146341502</c:v>
                </c:pt>
                <c:pt idx="130">
                  <c:v>6.04634146341464</c:v>
                </c:pt>
                <c:pt idx="131">
                  <c:v>5.9975609756097557</c:v>
                </c:pt>
                <c:pt idx="132">
                  <c:v>5.9390243902439028</c:v>
                </c:pt>
                <c:pt idx="133">
                  <c:v>5.8865853658536578</c:v>
                </c:pt>
                <c:pt idx="134">
                  <c:v>5.8378048780487708</c:v>
                </c:pt>
                <c:pt idx="135">
                  <c:v>5.7939024390243903</c:v>
                </c:pt>
                <c:pt idx="136">
                  <c:v>5.7597560975609747</c:v>
                </c:pt>
                <c:pt idx="137">
                  <c:v>5.7317073170731696</c:v>
                </c:pt>
                <c:pt idx="138">
                  <c:v>5.7073170731707297</c:v>
                </c:pt>
                <c:pt idx="139">
                  <c:v>5.6829268292682826</c:v>
                </c:pt>
                <c:pt idx="140">
                  <c:v>5.6585365853658471</c:v>
                </c:pt>
                <c:pt idx="141">
                  <c:v>5.6329268292682828</c:v>
                </c:pt>
                <c:pt idx="142">
                  <c:v>5.6048780487804812</c:v>
                </c:pt>
                <c:pt idx="143">
                  <c:v>5.5780487804878076</c:v>
                </c:pt>
                <c:pt idx="144">
                  <c:v>5.549999999999998</c:v>
                </c:pt>
                <c:pt idx="145">
                  <c:v>5.5207317073170694</c:v>
                </c:pt>
                <c:pt idx="146">
                  <c:v>5.4890243902439018</c:v>
                </c:pt>
                <c:pt idx="147">
                  <c:v>5.4573170731707297</c:v>
                </c:pt>
                <c:pt idx="148">
                  <c:v>5.4292682926829299</c:v>
                </c:pt>
                <c:pt idx="149">
                  <c:v>5.4036585365853647</c:v>
                </c:pt>
                <c:pt idx="150">
                  <c:v>5.3841463414634081</c:v>
                </c:pt>
                <c:pt idx="151">
                  <c:v>5.36951219512195</c:v>
                </c:pt>
                <c:pt idx="152">
                  <c:v>5.3597560975609744</c:v>
                </c:pt>
                <c:pt idx="153">
                  <c:v>5.3548780487804812</c:v>
                </c:pt>
                <c:pt idx="154">
                  <c:v>5.3609756097560872</c:v>
                </c:pt>
                <c:pt idx="155">
                  <c:v>5.3780487804878083</c:v>
                </c:pt>
                <c:pt idx="156">
                  <c:v>5.4146341463414567</c:v>
                </c:pt>
                <c:pt idx="157">
                  <c:v>5.4646341463414574</c:v>
                </c:pt>
                <c:pt idx="158">
                  <c:v>5.5182926829268304</c:v>
                </c:pt>
                <c:pt idx="159">
                  <c:v>5.5756097560975606</c:v>
                </c:pt>
                <c:pt idx="160">
                  <c:v>5.6292682926829301</c:v>
                </c:pt>
                <c:pt idx="161">
                  <c:v>5.6817073170731716</c:v>
                </c:pt>
                <c:pt idx="162">
                  <c:v>5.7329268292682869</c:v>
                </c:pt>
                <c:pt idx="163">
                  <c:v>5.7804878048780486</c:v>
                </c:pt>
                <c:pt idx="164">
                  <c:v>5.8158536585365814</c:v>
                </c:pt>
                <c:pt idx="165">
                  <c:v>5.8451219512195092</c:v>
                </c:pt>
                <c:pt idx="166">
                  <c:v>5.8731707317073196</c:v>
                </c:pt>
                <c:pt idx="167">
                  <c:v>5.895121951219509</c:v>
                </c:pt>
                <c:pt idx="168">
                  <c:v>5.9097560975609769</c:v>
                </c:pt>
                <c:pt idx="169">
                  <c:v>5.8865853658536587</c:v>
                </c:pt>
                <c:pt idx="170">
                  <c:v>5.8609756097560899</c:v>
                </c:pt>
                <c:pt idx="171">
                  <c:v>5.835365853658538</c:v>
                </c:pt>
                <c:pt idx="172">
                  <c:v>5.8121951219512216</c:v>
                </c:pt>
                <c:pt idx="173">
                  <c:v>5.7926829268292677</c:v>
                </c:pt>
                <c:pt idx="174">
                  <c:v>5.77317073170732</c:v>
                </c:pt>
                <c:pt idx="175">
                  <c:v>5.7573170731707286</c:v>
                </c:pt>
                <c:pt idx="176">
                  <c:v>5.7439024390243913</c:v>
                </c:pt>
                <c:pt idx="177">
                  <c:v>5.7304878048780497</c:v>
                </c:pt>
                <c:pt idx="178">
                  <c:v>5.7219512195121967</c:v>
                </c:pt>
                <c:pt idx="179">
                  <c:v>5.7158536585365809</c:v>
                </c:pt>
                <c:pt idx="180">
                  <c:v>5.7146341463414636</c:v>
                </c:pt>
                <c:pt idx="181">
                  <c:v>5.7146341463414636</c:v>
                </c:pt>
                <c:pt idx="182">
                  <c:v>5.712195121951221</c:v>
                </c:pt>
                <c:pt idx="183">
                  <c:v>5.7097560975609767</c:v>
                </c:pt>
                <c:pt idx="184">
                  <c:v>5.708536585365855</c:v>
                </c:pt>
                <c:pt idx="185">
                  <c:v>5.708536585365855</c:v>
                </c:pt>
                <c:pt idx="186">
                  <c:v>5.708536585365855</c:v>
                </c:pt>
                <c:pt idx="187">
                  <c:v>5.7109756097560931</c:v>
                </c:pt>
                <c:pt idx="188">
                  <c:v>5.7134146341463383</c:v>
                </c:pt>
                <c:pt idx="189">
                  <c:v>5.7170731707317088</c:v>
                </c:pt>
                <c:pt idx="190">
                  <c:v>5.7231707317073166</c:v>
                </c:pt>
                <c:pt idx="191">
                  <c:v>5.7304878048780497</c:v>
                </c:pt>
                <c:pt idx="192">
                  <c:v>5.7402439024390297</c:v>
                </c:pt>
                <c:pt idx="193">
                  <c:v>5.7512195121951226</c:v>
                </c:pt>
                <c:pt idx="194">
                  <c:v>5.764634146341459</c:v>
                </c:pt>
                <c:pt idx="195">
                  <c:v>5.7768292682926852</c:v>
                </c:pt>
                <c:pt idx="196">
                  <c:v>5.7902439024390304</c:v>
                </c:pt>
                <c:pt idx="197">
                  <c:v>5.8048780487804841</c:v>
                </c:pt>
                <c:pt idx="198">
                  <c:v>5.8195121951219519</c:v>
                </c:pt>
                <c:pt idx="199">
                  <c:v>5.8353658536585371</c:v>
                </c:pt>
                <c:pt idx="200">
                  <c:v>5.852439024390244</c:v>
                </c:pt>
                <c:pt idx="201">
                  <c:v>5.8707317073170744</c:v>
                </c:pt>
                <c:pt idx="202">
                  <c:v>5.8902439024390301</c:v>
                </c:pt>
                <c:pt idx="203">
                  <c:v>5.9085365853658542</c:v>
                </c:pt>
                <c:pt idx="204">
                  <c:v>5.9280487804878099</c:v>
                </c:pt>
                <c:pt idx="205">
                  <c:v>5.9439024390243924</c:v>
                </c:pt>
                <c:pt idx="206">
                  <c:v>5.9573170731707306</c:v>
                </c:pt>
                <c:pt idx="207">
                  <c:v>5.9658536585365836</c:v>
                </c:pt>
                <c:pt idx="208">
                  <c:v>5.9658536585365836</c:v>
                </c:pt>
              </c:numCache>
            </c:numRef>
          </c:val>
          <c:smooth val="0"/>
        </c:ser>
        <c:dLbls>
          <c:showLegendKey val="0"/>
          <c:showVal val="0"/>
          <c:showCatName val="0"/>
          <c:showSerName val="0"/>
          <c:showPercent val="0"/>
          <c:showBubbleSize val="0"/>
        </c:dLbls>
        <c:marker val="1"/>
        <c:smooth val="0"/>
        <c:axId val="300905960"/>
        <c:axId val="300906744"/>
      </c:lineChart>
      <c:dateAx>
        <c:axId val="300907528"/>
        <c:scaling>
          <c:orientation val="minMax"/>
          <c:max val="41275"/>
          <c:min val="21916"/>
        </c:scaling>
        <c:delete val="0"/>
        <c:axPos val="b"/>
        <c:numFmt formatCode="yyyy" sourceLinked="0"/>
        <c:majorTickMark val="out"/>
        <c:minorTickMark val="none"/>
        <c:tickLblPos val="low"/>
        <c:txPr>
          <a:bodyPr/>
          <a:lstStyle/>
          <a:p>
            <a:pPr>
              <a:defRPr sz="1800">
                <a:latin typeface="Arial" pitchFamily="34" charset="0"/>
                <a:cs typeface="Arial" pitchFamily="34" charset="0"/>
              </a:defRPr>
            </a:pPr>
            <a:endParaRPr lang="en-US"/>
          </a:p>
        </c:txPr>
        <c:crossAx val="300906352"/>
        <c:crosses val="autoZero"/>
        <c:auto val="1"/>
        <c:lblOffset val="100"/>
        <c:baseTimeUnit val="months"/>
        <c:majorUnit val="5"/>
        <c:majorTimeUnit val="years"/>
      </c:dateAx>
      <c:valAx>
        <c:axId val="300906352"/>
        <c:scaling>
          <c:orientation val="minMax"/>
        </c:scaling>
        <c:delete val="0"/>
        <c:axPos val="l"/>
        <c:majorGridlines>
          <c:spPr>
            <a:ln w="6350">
              <a:solidFill>
                <a:srgbClr val="FFFFFF">
                  <a:lumMod val="75000"/>
                </a:srgbClr>
              </a:solidFill>
              <a:prstDash val="solid"/>
            </a:ln>
          </c:spPr>
        </c:majorGridlines>
        <c:title>
          <c:tx>
            <c:rich>
              <a:bodyPr rot="-5400000" vert="horz"/>
              <a:lstStyle/>
              <a:p>
                <a:pPr>
                  <a:defRPr/>
                </a:pPr>
                <a:r>
                  <a:rPr lang="en-US" sz="2200">
                    <a:latin typeface="Arial" pitchFamily="34" charset="0"/>
                    <a:cs typeface="Arial" pitchFamily="34" charset="0"/>
                  </a:rPr>
                  <a:t>Percent of labor force</a:t>
                </a:r>
              </a:p>
            </c:rich>
          </c:tx>
          <c:layout>
            <c:manualLayout>
              <c:xMode val="edge"/>
              <c:yMode val="edge"/>
              <c:x val="1.36529838169476E-3"/>
              <c:y val="0.194653129811173"/>
            </c:manualLayout>
          </c:layout>
          <c:overlay val="0"/>
        </c:title>
        <c:numFmt formatCode="#,##0" sourceLinked="0"/>
        <c:majorTickMark val="out"/>
        <c:minorTickMark val="none"/>
        <c:tickLblPos val="nextTo"/>
        <c:txPr>
          <a:bodyPr/>
          <a:lstStyle/>
          <a:p>
            <a:pPr>
              <a:defRPr sz="1800">
                <a:latin typeface="Arial" pitchFamily="34" charset="0"/>
                <a:cs typeface="Arial" pitchFamily="34" charset="0"/>
              </a:defRPr>
            </a:pPr>
            <a:endParaRPr lang="en-US"/>
          </a:p>
        </c:txPr>
        <c:crossAx val="300907528"/>
        <c:crosses val="autoZero"/>
        <c:crossBetween val="between"/>
      </c:valAx>
      <c:valAx>
        <c:axId val="300906744"/>
        <c:scaling>
          <c:orientation val="minMax"/>
        </c:scaling>
        <c:delete val="1"/>
        <c:axPos val="r"/>
        <c:numFmt formatCode="0.0" sourceLinked="1"/>
        <c:majorTickMark val="out"/>
        <c:minorTickMark val="none"/>
        <c:tickLblPos val="nextTo"/>
        <c:crossAx val="300905960"/>
        <c:crosses val="max"/>
        <c:crossBetween val="between"/>
      </c:valAx>
      <c:dateAx>
        <c:axId val="300905960"/>
        <c:scaling>
          <c:orientation val="minMax"/>
          <c:max val="40909"/>
          <c:min val="21916"/>
        </c:scaling>
        <c:delete val="0"/>
        <c:axPos val="t"/>
        <c:numFmt formatCode="m/d/yyyy" sourceLinked="1"/>
        <c:majorTickMark val="none"/>
        <c:minorTickMark val="none"/>
        <c:tickLblPos val="none"/>
        <c:crossAx val="300906744"/>
        <c:crosses val="max"/>
        <c:auto val="1"/>
        <c:lblOffset val="100"/>
        <c:baseTimeUnit val="months"/>
      </c:dateAx>
      <c:spPr>
        <a:solidFill>
          <a:schemeClr val="bg1"/>
        </a:solidFill>
        <a:ln>
          <a:solidFill>
            <a:srgbClr val="000000"/>
          </a:solidFill>
        </a:ln>
      </c:spPr>
    </c:plotArea>
    <c:plotVisOnly val="1"/>
    <c:dispBlanksAs val="gap"/>
    <c:showDLblsOverMax val="0"/>
  </c:chart>
  <c:spPr>
    <a:no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212959323720999E-2"/>
          <c:y val="2.3524522799017102E-2"/>
          <c:w val="0.91439676389999902"/>
          <c:h val="0.77663519844465001"/>
        </c:manualLayout>
      </c:layout>
      <c:barChart>
        <c:barDir val="col"/>
        <c:grouping val="clustered"/>
        <c:varyColors val="0"/>
        <c:ser>
          <c:idx val="1"/>
          <c:order val="1"/>
          <c:tx>
            <c:v>Recession</c:v>
          </c:tx>
          <c:spPr>
            <a:solidFill>
              <a:srgbClr val="FFD9E4"/>
            </a:solidFill>
          </c:spPr>
          <c:invertIfNegative val="0"/>
          <c:cat>
            <c:numRef>
              <c:f>Data!$AH$8:$AH$519</c:f>
              <c:numCache>
                <c:formatCode>yyyy\-mm\-dd</c:formatCode>
                <c:ptCount val="512"/>
                <c:pt idx="0">
                  <c:v>23743</c:v>
                </c:pt>
                <c:pt idx="1">
                  <c:v>23774</c:v>
                </c:pt>
                <c:pt idx="2">
                  <c:v>23802</c:v>
                </c:pt>
                <c:pt idx="3">
                  <c:v>23833</c:v>
                </c:pt>
                <c:pt idx="4">
                  <c:v>23863</c:v>
                </c:pt>
                <c:pt idx="5">
                  <c:v>23894</c:v>
                </c:pt>
                <c:pt idx="6">
                  <c:v>23924</c:v>
                </c:pt>
                <c:pt idx="7">
                  <c:v>23955</c:v>
                </c:pt>
                <c:pt idx="8">
                  <c:v>23986</c:v>
                </c:pt>
                <c:pt idx="9">
                  <c:v>24016</c:v>
                </c:pt>
                <c:pt idx="10">
                  <c:v>24047</c:v>
                </c:pt>
                <c:pt idx="11">
                  <c:v>24077</c:v>
                </c:pt>
                <c:pt idx="12">
                  <c:v>24108</c:v>
                </c:pt>
                <c:pt idx="13">
                  <c:v>24139</c:v>
                </c:pt>
                <c:pt idx="14">
                  <c:v>24167</c:v>
                </c:pt>
                <c:pt idx="15">
                  <c:v>24198</c:v>
                </c:pt>
                <c:pt idx="16">
                  <c:v>24228</c:v>
                </c:pt>
                <c:pt idx="17">
                  <c:v>24259</c:v>
                </c:pt>
                <c:pt idx="18">
                  <c:v>24289</c:v>
                </c:pt>
                <c:pt idx="19">
                  <c:v>24320</c:v>
                </c:pt>
                <c:pt idx="20">
                  <c:v>24351</c:v>
                </c:pt>
                <c:pt idx="21">
                  <c:v>24381</c:v>
                </c:pt>
                <c:pt idx="22">
                  <c:v>24412</c:v>
                </c:pt>
                <c:pt idx="23">
                  <c:v>24442</c:v>
                </c:pt>
                <c:pt idx="24">
                  <c:v>24473</c:v>
                </c:pt>
                <c:pt idx="25">
                  <c:v>24504</c:v>
                </c:pt>
                <c:pt idx="26">
                  <c:v>24532</c:v>
                </c:pt>
                <c:pt idx="27">
                  <c:v>24563</c:v>
                </c:pt>
                <c:pt idx="28">
                  <c:v>24593</c:v>
                </c:pt>
                <c:pt idx="29">
                  <c:v>24624</c:v>
                </c:pt>
                <c:pt idx="30">
                  <c:v>24654</c:v>
                </c:pt>
                <c:pt idx="31">
                  <c:v>24685</c:v>
                </c:pt>
                <c:pt idx="32">
                  <c:v>24716</c:v>
                </c:pt>
                <c:pt idx="33">
                  <c:v>24746</c:v>
                </c:pt>
                <c:pt idx="34">
                  <c:v>24777</c:v>
                </c:pt>
                <c:pt idx="35">
                  <c:v>24807</c:v>
                </c:pt>
                <c:pt idx="36">
                  <c:v>24838</c:v>
                </c:pt>
                <c:pt idx="37">
                  <c:v>24869</c:v>
                </c:pt>
                <c:pt idx="38">
                  <c:v>24898</c:v>
                </c:pt>
                <c:pt idx="39">
                  <c:v>24929</c:v>
                </c:pt>
                <c:pt idx="40">
                  <c:v>24959</c:v>
                </c:pt>
                <c:pt idx="41">
                  <c:v>24990</c:v>
                </c:pt>
                <c:pt idx="42">
                  <c:v>25020</c:v>
                </c:pt>
                <c:pt idx="43">
                  <c:v>25051</c:v>
                </c:pt>
                <c:pt idx="44">
                  <c:v>25082</c:v>
                </c:pt>
                <c:pt idx="45">
                  <c:v>25112</c:v>
                </c:pt>
                <c:pt idx="46">
                  <c:v>25143</c:v>
                </c:pt>
                <c:pt idx="47">
                  <c:v>25173</c:v>
                </c:pt>
                <c:pt idx="48">
                  <c:v>25204</c:v>
                </c:pt>
                <c:pt idx="49">
                  <c:v>25235</c:v>
                </c:pt>
                <c:pt idx="50">
                  <c:v>25263</c:v>
                </c:pt>
                <c:pt idx="51">
                  <c:v>25294</c:v>
                </c:pt>
                <c:pt idx="52">
                  <c:v>25324</c:v>
                </c:pt>
                <c:pt idx="53">
                  <c:v>25355</c:v>
                </c:pt>
                <c:pt idx="54">
                  <c:v>25385</c:v>
                </c:pt>
                <c:pt idx="55">
                  <c:v>25416</c:v>
                </c:pt>
                <c:pt idx="56">
                  <c:v>25447</c:v>
                </c:pt>
                <c:pt idx="57">
                  <c:v>25477</c:v>
                </c:pt>
                <c:pt idx="58">
                  <c:v>25508</c:v>
                </c:pt>
                <c:pt idx="59">
                  <c:v>25538</c:v>
                </c:pt>
                <c:pt idx="60">
                  <c:v>25569</c:v>
                </c:pt>
                <c:pt idx="61">
                  <c:v>25600</c:v>
                </c:pt>
                <c:pt idx="62">
                  <c:v>25628</c:v>
                </c:pt>
                <c:pt idx="63">
                  <c:v>25659</c:v>
                </c:pt>
                <c:pt idx="64">
                  <c:v>25689</c:v>
                </c:pt>
                <c:pt idx="65">
                  <c:v>25720</c:v>
                </c:pt>
                <c:pt idx="66">
                  <c:v>25750</c:v>
                </c:pt>
                <c:pt idx="67">
                  <c:v>25781</c:v>
                </c:pt>
                <c:pt idx="68">
                  <c:v>25812</c:v>
                </c:pt>
                <c:pt idx="69">
                  <c:v>25842</c:v>
                </c:pt>
                <c:pt idx="70">
                  <c:v>25873</c:v>
                </c:pt>
                <c:pt idx="71">
                  <c:v>25903</c:v>
                </c:pt>
                <c:pt idx="72">
                  <c:v>25934</c:v>
                </c:pt>
                <c:pt idx="73">
                  <c:v>25965</c:v>
                </c:pt>
                <c:pt idx="74">
                  <c:v>25993</c:v>
                </c:pt>
                <c:pt idx="75">
                  <c:v>26024</c:v>
                </c:pt>
                <c:pt idx="76">
                  <c:v>26054</c:v>
                </c:pt>
                <c:pt idx="77">
                  <c:v>26085</c:v>
                </c:pt>
                <c:pt idx="78">
                  <c:v>26115</c:v>
                </c:pt>
                <c:pt idx="79">
                  <c:v>26146</c:v>
                </c:pt>
                <c:pt idx="80">
                  <c:v>26177</c:v>
                </c:pt>
                <c:pt idx="81">
                  <c:v>26207</c:v>
                </c:pt>
                <c:pt idx="82">
                  <c:v>26238</c:v>
                </c:pt>
                <c:pt idx="83">
                  <c:v>26268</c:v>
                </c:pt>
                <c:pt idx="84">
                  <c:v>26299</c:v>
                </c:pt>
                <c:pt idx="85">
                  <c:v>26330</c:v>
                </c:pt>
                <c:pt idx="86">
                  <c:v>26359</c:v>
                </c:pt>
                <c:pt idx="87">
                  <c:v>26390</c:v>
                </c:pt>
                <c:pt idx="88">
                  <c:v>26420</c:v>
                </c:pt>
                <c:pt idx="89">
                  <c:v>26451</c:v>
                </c:pt>
                <c:pt idx="90">
                  <c:v>26481</c:v>
                </c:pt>
                <c:pt idx="91">
                  <c:v>26512</c:v>
                </c:pt>
                <c:pt idx="92">
                  <c:v>26543</c:v>
                </c:pt>
                <c:pt idx="93">
                  <c:v>26573</c:v>
                </c:pt>
                <c:pt idx="94">
                  <c:v>26604</c:v>
                </c:pt>
                <c:pt idx="95">
                  <c:v>26634</c:v>
                </c:pt>
                <c:pt idx="96">
                  <c:v>26665</c:v>
                </c:pt>
                <c:pt idx="97">
                  <c:v>26696</c:v>
                </c:pt>
                <c:pt idx="98">
                  <c:v>26724</c:v>
                </c:pt>
                <c:pt idx="99">
                  <c:v>26755</c:v>
                </c:pt>
                <c:pt idx="100">
                  <c:v>26785</c:v>
                </c:pt>
                <c:pt idx="101">
                  <c:v>26816</c:v>
                </c:pt>
                <c:pt idx="102">
                  <c:v>26846</c:v>
                </c:pt>
                <c:pt idx="103">
                  <c:v>26877</c:v>
                </c:pt>
                <c:pt idx="104">
                  <c:v>26908</c:v>
                </c:pt>
                <c:pt idx="105">
                  <c:v>26938</c:v>
                </c:pt>
                <c:pt idx="106">
                  <c:v>26969</c:v>
                </c:pt>
                <c:pt idx="107">
                  <c:v>26999</c:v>
                </c:pt>
                <c:pt idx="108">
                  <c:v>27030</c:v>
                </c:pt>
                <c:pt idx="109">
                  <c:v>27061</c:v>
                </c:pt>
                <c:pt idx="110">
                  <c:v>27089</c:v>
                </c:pt>
                <c:pt idx="111">
                  <c:v>27120</c:v>
                </c:pt>
                <c:pt idx="112">
                  <c:v>27150</c:v>
                </c:pt>
                <c:pt idx="113">
                  <c:v>27181</c:v>
                </c:pt>
                <c:pt idx="114">
                  <c:v>27211</c:v>
                </c:pt>
                <c:pt idx="115">
                  <c:v>27242</c:v>
                </c:pt>
                <c:pt idx="116">
                  <c:v>27273</c:v>
                </c:pt>
                <c:pt idx="117">
                  <c:v>27303</c:v>
                </c:pt>
                <c:pt idx="118">
                  <c:v>27334</c:v>
                </c:pt>
                <c:pt idx="119">
                  <c:v>27364</c:v>
                </c:pt>
                <c:pt idx="120">
                  <c:v>27395</c:v>
                </c:pt>
                <c:pt idx="121">
                  <c:v>27426</c:v>
                </c:pt>
                <c:pt idx="122">
                  <c:v>27454</c:v>
                </c:pt>
                <c:pt idx="123">
                  <c:v>27485</c:v>
                </c:pt>
                <c:pt idx="124">
                  <c:v>27515</c:v>
                </c:pt>
                <c:pt idx="125">
                  <c:v>27546</c:v>
                </c:pt>
                <c:pt idx="126">
                  <c:v>27576</c:v>
                </c:pt>
                <c:pt idx="127">
                  <c:v>27607</c:v>
                </c:pt>
                <c:pt idx="128">
                  <c:v>27638</c:v>
                </c:pt>
                <c:pt idx="129">
                  <c:v>27668</c:v>
                </c:pt>
                <c:pt idx="130">
                  <c:v>27699</c:v>
                </c:pt>
                <c:pt idx="131">
                  <c:v>27729</c:v>
                </c:pt>
                <c:pt idx="132">
                  <c:v>27760</c:v>
                </c:pt>
                <c:pt idx="133">
                  <c:v>27791</c:v>
                </c:pt>
                <c:pt idx="134">
                  <c:v>27820</c:v>
                </c:pt>
                <c:pt idx="135">
                  <c:v>27851</c:v>
                </c:pt>
                <c:pt idx="136">
                  <c:v>27881</c:v>
                </c:pt>
                <c:pt idx="137">
                  <c:v>27912</c:v>
                </c:pt>
                <c:pt idx="138">
                  <c:v>27942</c:v>
                </c:pt>
                <c:pt idx="139">
                  <c:v>27973</c:v>
                </c:pt>
                <c:pt idx="140">
                  <c:v>28004</c:v>
                </c:pt>
                <c:pt idx="141">
                  <c:v>28034</c:v>
                </c:pt>
                <c:pt idx="142">
                  <c:v>28065</c:v>
                </c:pt>
                <c:pt idx="143">
                  <c:v>28095</c:v>
                </c:pt>
                <c:pt idx="144">
                  <c:v>28126</c:v>
                </c:pt>
                <c:pt idx="145">
                  <c:v>28157</c:v>
                </c:pt>
                <c:pt idx="146">
                  <c:v>28185</c:v>
                </c:pt>
                <c:pt idx="147">
                  <c:v>28216</c:v>
                </c:pt>
                <c:pt idx="148">
                  <c:v>28246</c:v>
                </c:pt>
                <c:pt idx="149">
                  <c:v>28277</c:v>
                </c:pt>
                <c:pt idx="150">
                  <c:v>28307</c:v>
                </c:pt>
                <c:pt idx="151">
                  <c:v>28338</c:v>
                </c:pt>
                <c:pt idx="152">
                  <c:v>28369</c:v>
                </c:pt>
                <c:pt idx="153">
                  <c:v>28399</c:v>
                </c:pt>
                <c:pt idx="154">
                  <c:v>28430</c:v>
                </c:pt>
                <c:pt idx="155">
                  <c:v>28460</c:v>
                </c:pt>
                <c:pt idx="156">
                  <c:v>28491</c:v>
                </c:pt>
                <c:pt idx="157">
                  <c:v>28522</c:v>
                </c:pt>
                <c:pt idx="158">
                  <c:v>28550</c:v>
                </c:pt>
                <c:pt idx="159">
                  <c:v>28581</c:v>
                </c:pt>
                <c:pt idx="160">
                  <c:v>28611</c:v>
                </c:pt>
                <c:pt idx="161">
                  <c:v>28642</c:v>
                </c:pt>
                <c:pt idx="162">
                  <c:v>28672</c:v>
                </c:pt>
                <c:pt idx="163">
                  <c:v>28703</c:v>
                </c:pt>
                <c:pt idx="164">
                  <c:v>28734</c:v>
                </c:pt>
                <c:pt idx="165">
                  <c:v>28764</c:v>
                </c:pt>
                <c:pt idx="166">
                  <c:v>28795</c:v>
                </c:pt>
                <c:pt idx="167">
                  <c:v>28825</c:v>
                </c:pt>
                <c:pt idx="168">
                  <c:v>28856</c:v>
                </c:pt>
                <c:pt idx="169">
                  <c:v>28887</c:v>
                </c:pt>
                <c:pt idx="170">
                  <c:v>28915</c:v>
                </c:pt>
                <c:pt idx="171">
                  <c:v>28946</c:v>
                </c:pt>
                <c:pt idx="172">
                  <c:v>28976</c:v>
                </c:pt>
                <c:pt idx="173">
                  <c:v>29007</c:v>
                </c:pt>
                <c:pt idx="174">
                  <c:v>29037</c:v>
                </c:pt>
                <c:pt idx="175">
                  <c:v>29068</c:v>
                </c:pt>
                <c:pt idx="176">
                  <c:v>29099</c:v>
                </c:pt>
                <c:pt idx="177">
                  <c:v>29129</c:v>
                </c:pt>
                <c:pt idx="178">
                  <c:v>29160</c:v>
                </c:pt>
                <c:pt idx="179">
                  <c:v>29190</c:v>
                </c:pt>
                <c:pt idx="180">
                  <c:v>29221</c:v>
                </c:pt>
                <c:pt idx="181">
                  <c:v>29252</c:v>
                </c:pt>
                <c:pt idx="182">
                  <c:v>29281</c:v>
                </c:pt>
                <c:pt idx="183">
                  <c:v>29312</c:v>
                </c:pt>
                <c:pt idx="184">
                  <c:v>29342</c:v>
                </c:pt>
                <c:pt idx="185">
                  <c:v>29373</c:v>
                </c:pt>
                <c:pt idx="186">
                  <c:v>29403</c:v>
                </c:pt>
                <c:pt idx="187">
                  <c:v>29434</c:v>
                </c:pt>
                <c:pt idx="188">
                  <c:v>29465</c:v>
                </c:pt>
                <c:pt idx="189">
                  <c:v>29495</c:v>
                </c:pt>
                <c:pt idx="190">
                  <c:v>29526</c:v>
                </c:pt>
                <c:pt idx="191">
                  <c:v>29556</c:v>
                </c:pt>
                <c:pt idx="192">
                  <c:v>29587</c:v>
                </c:pt>
                <c:pt idx="193">
                  <c:v>29618</c:v>
                </c:pt>
                <c:pt idx="194">
                  <c:v>29646</c:v>
                </c:pt>
                <c:pt idx="195">
                  <c:v>29677</c:v>
                </c:pt>
                <c:pt idx="196">
                  <c:v>29707</c:v>
                </c:pt>
                <c:pt idx="197">
                  <c:v>29738</c:v>
                </c:pt>
                <c:pt idx="198">
                  <c:v>29768</c:v>
                </c:pt>
                <c:pt idx="199">
                  <c:v>29799</c:v>
                </c:pt>
                <c:pt idx="200">
                  <c:v>29830</c:v>
                </c:pt>
                <c:pt idx="201">
                  <c:v>29860</c:v>
                </c:pt>
                <c:pt idx="202">
                  <c:v>29891</c:v>
                </c:pt>
                <c:pt idx="203">
                  <c:v>29921</c:v>
                </c:pt>
                <c:pt idx="204">
                  <c:v>29952</c:v>
                </c:pt>
                <c:pt idx="205">
                  <c:v>29983</c:v>
                </c:pt>
                <c:pt idx="206">
                  <c:v>30011</c:v>
                </c:pt>
                <c:pt idx="207">
                  <c:v>30042</c:v>
                </c:pt>
                <c:pt idx="208">
                  <c:v>30072</c:v>
                </c:pt>
                <c:pt idx="209">
                  <c:v>30103</c:v>
                </c:pt>
                <c:pt idx="210">
                  <c:v>30133</c:v>
                </c:pt>
                <c:pt idx="211">
                  <c:v>30164</c:v>
                </c:pt>
                <c:pt idx="212">
                  <c:v>30195</c:v>
                </c:pt>
                <c:pt idx="213">
                  <c:v>30225</c:v>
                </c:pt>
                <c:pt idx="214">
                  <c:v>30256</c:v>
                </c:pt>
                <c:pt idx="215">
                  <c:v>30286</c:v>
                </c:pt>
                <c:pt idx="216">
                  <c:v>30317</c:v>
                </c:pt>
                <c:pt idx="217">
                  <c:v>30348</c:v>
                </c:pt>
                <c:pt idx="218">
                  <c:v>30376</c:v>
                </c:pt>
                <c:pt idx="219">
                  <c:v>30407</c:v>
                </c:pt>
                <c:pt idx="220">
                  <c:v>30437</c:v>
                </c:pt>
                <c:pt idx="221">
                  <c:v>30468</c:v>
                </c:pt>
                <c:pt idx="222">
                  <c:v>30498</c:v>
                </c:pt>
                <c:pt idx="223">
                  <c:v>30529</c:v>
                </c:pt>
                <c:pt idx="224">
                  <c:v>30560</c:v>
                </c:pt>
                <c:pt idx="225">
                  <c:v>30590</c:v>
                </c:pt>
                <c:pt idx="226">
                  <c:v>30621</c:v>
                </c:pt>
                <c:pt idx="227">
                  <c:v>30651</c:v>
                </c:pt>
                <c:pt idx="228">
                  <c:v>30682</c:v>
                </c:pt>
                <c:pt idx="229">
                  <c:v>30713</c:v>
                </c:pt>
                <c:pt idx="230">
                  <c:v>30742</c:v>
                </c:pt>
                <c:pt idx="231">
                  <c:v>30773</c:v>
                </c:pt>
                <c:pt idx="232">
                  <c:v>30803</c:v>
                </c:pt>
                <c:pt idx="233">
                  <c:v>30834</c:v>
                </c:pt>
                <c:pt idx="234">
                  <c:v>30864</c:v>
                </c:pt>
                <c:pt idx="235">
                  <c:v>30895</c:v>
                </c:pt>
                <c:pt idx="236">
                  <c:v>30926</c:v>
                </c:pt>
                <c:pt idx="237">
                  <c:v>30956</c:v>
                </c:pt>
                <c:pt idx="238">
                  <c:v>30987</c:v>
                </c:pt>
                <c:pt idx="239">
                  <c:v>31017</c:v>
                </c:pt>
                <c:pt idx="240">
                  <c:v>31048</c:v>
                </c:pt>
                <c:pt idx="241">
                  <c:v>31079</c:v>
                </c:pt>
                <c:pt idx="242">
                  <c:v>31107</c:v>
                </c:pt>
                <c:pt idx="243">
                  <c:v>31138</c:v>
                </c:pt>
                <c:pt idx="244">
                  <c:v>31168</c:v>
                </c:pt>
                <c:pt idx="245">
                  <c:v>31199</c:v>
                </c:pt>
                <c:pt idx="246">
                  <c:v>31229</c:v>
                </c:pt>
                <c:pt idx="247">
                  <c:v>31260</c:v>
                </c:pt>
                <c:pt idx="248">
                  <c:v>31291</c:v>
                </c:pt>
                <c:pt idx="249">
                  <c:v>31321</c:v>
                </c:pt>
                <c:pt idx="250">
                  <c:v>31352</c:v>
                </c:pt>
                <c:pt idx="251">
                  <c:v>31382</c:v>
                </c:pt>
                <c:pt idx="252">
                  <c:v>31413</c:v>
                </c:pt>
                <c:pt idx="253">
                  <c:v>31444</c:v>
                </c:pt>
                <c:pt idx="254">
                  <c:v>31472</c:v>
                </c:pt>
                <c:pt idx="255">
                  <c:v>31503</c:v>
                </c:pt>
                <c:pt idx="256">
                  <c:v>31533</c:v>
                </c:pt>
                <c:pt idx="257">
                  <c:v>31564</c:v>
                </c:pt>
                <c:pt idx="258">
                  <c:v>31594</c:v>
                </c:pt>
                <c:pt idx="259">
                  <c:v>31625</c:v>
                </c:pt>
                <c:pt idx="260">
                  <c:v>31656</c:v>
                </c:pt>
                <c:pt idx="261">
                  <c:v>31686</c:v>
                </c:pt>
                <c:pt idx="262">
                  <c:v>31717</c:v>
                </c:pt>
                <c:pt idx="263">
                  <c:v>31747</c:v>
                </c:pt>
                <c:pt idx="264">
                  <c:v>31778</c:v>
                </c:pt>
                <c:pt idx="265">
                  <c:v>31809</c:v>
                </c:pt>
                <c:pt idx="266">
                  <c:v>31837</c:v>
                </c:pt>
                <c:pt idx="267">
                  <c:v>31868</c:v>
                </c:pt>
                <c:pt idx="268">
                  <c:v>31898</c:v>
                </c:pt>
                <c:pt idx="269">
                  <c:v>31929</c:v>
                </c:pt>
                <c:pt idx="270">
                  <c:v>31959</c:v>
                </c:pt>
                <c:pt idx="271">
                  <c:v>31990</c:v>
                </c:pt>
                <c:pt idx="272">
                  <c:v>32021</c:v>
                </c:pt>
                <c:pt idx="273">
                  <c:v>32051</c:v>
                </c:pt>
                <c:pt idx="274">
                  <c:v>32082</c:v>
                </c:pt>
                <c:pt idx="275">
                  <c:v>32112</c:v>
                </c:pt>
                <c:pt idx="276">
                  <c:v>32143</c:v>
                </c:pt>
                <c:pt idx="277">
                  <c:v>32174</c:v>
                </c:pt>
                <c:pt idx="278">
                  <c:v>32203</c:v>
                </c:pt>
                <c:pt idx="279">
                  <c:v>32234</c:v>
                </c:pt>
                <c:pt idx="280">
                  <c:v>32264</c:v>
                </c:pt>
                <c:pt idx="281">
                  <c:v>32295</c:v>
                </c:pt>
                <c:pt idx="282">
                  <c:v>32325</c:v>
                </c:pt>
                <c:pt idx="283">
                  <c:v>32356</c:v>
                </c:pt>
                <c:pt idx="284">
                  <c:v>32387</c:v>
                </c:pt>
                <c:pt idx="285">
                  <c:v>32417</c:v>
                </c:pt>
                <c:pt idx="286">
                  <c:v>32448</c:v>
                </c:pt>
                <c:pt idx="287">
                  <c:v>32478</c:v>
                </c:pt>
                <c:pt idx="288">
                  <c:v>32509</c:v>
                </c:pt>
                <c:pt idx="289">
                  <c:v>32540</c:v>
                </c:pt>
                <c:pt idx="290">
                  <c:v>32568</c:v>
                </c:pt>
                <c:pt idx="291">
                  <c:v>32599</c:v>
                </c:pt>
                <c:pt idx="292">
                  <c:v>32629</c:v>
                </c:pt>
                <c:pt idx="293">
                  <c:v>32660</c:v>
                </c:pt>
                <c:pt idx="294">
                  <c:v>32690</c:v>
                </c:pt>
                <c:pt idx="295">
                  <c:v>32721</c:v>
                </c:pt>
                <c:pt idx="296">
                  <c:v>32752</c:v>
                </c:pt>
                <c:pt idx="297">
                  <c:v>32782</c:v>
                </c:pt>
                <c:pt idx="298">
                  <c:v>32813</c:v>
                </c:pt>
                <c:pt idx="299">
                  <c:v>32843</c:v>
                </c:pt>
                <c:pt idx="300">
                  <c:v>32874</c:v>
                </c:pt>
                <c:pt idx="301">
                  <c:v>32905</c:v>
                </c:pt>
                <c:pt idx="302">
                  <c:v>32933</c:v>
                </c:pt>
                <c:pt idx="303">
                  <c:v>32964</c:v>
                </c:pt>
                <c:pt idx="304">
                  <c:v>32994</c:v>
                </c:pt>
                <c:pt idx="305">
                  <c:v>33025</c:v>
                </c:pt>
                <c:pt idx="306">
                  <c:v>33055</c:v>
                </c:pt>
                <c:pt idx="307">
                  <c:v>33086</c:v>
                </c:pt>
                <c:pt idx="308">
                  <c:v>33117</c:v>
                </c:pt>
                <c:pt idx="309">
                  <c:v>33147</c:v>
                </c:pt>
                <c:pt idx="310">
                  <c:v>33178</c:v>
                </c:pt>
                <c:pt idx="311">
                  <c:v>33208</c:v>
                </c:pt>
                <c:pt idx="312">
                  <c:v>33239</c:v>
                </c:pt>
                <c:pt idx="313">
                  <c:v>33270</c:v>
                </c:pt>
                <c:pt idx="314">
                  <c:v>33298</c:v>
                </c:pt>
                <c:pt idx="315">
                  <c:v>33329</c:v>
                </c:pt>
                <c:pt idx="316">
                  <c:v>33359</c:v>
                </c:pt>
                <c:pt idx="317">
                  <c:v>33390</c:v>
                </c:pt>
                <c:pt idx="318">
                  <c:v>33420</c:v>
                </c:pt>
                <c:pt idx="319">
                  <c:v>33451</c:v>
                </c:pt>
                <c:pt idx="320">
                  <c:v>33482</c:v>
                </c:pt>
                <c:pt idx="321">
                  <c:v>33512</c:v>
                </c:pt>
                <c:pt idx="322">
                  <c:v>33543</c:v>
                </c:pt>
                <c:pt idx="323">
                  <c:v>33573</c:v>
                </c:pt>
                <c:pt idx="324">
                  <c:v>33604</c:v>
                </c:pt>
                <c:pt idx="325">
                  <c:v>33635</c:v>
                </c:pt>
                <c:pt idx="326">
                  <c:v>33664</c:v>
                </c:pt>
                <c:pt idx="327">
                  <c:v>33695</c:v>
                </c:pt>
                <c:pt idx="328">
                  <c:v>33725</c:v>
                </c:pt>
                <c:pt idx="329">
                  <c:v>33756</c:v>
                </c:pt>
                <c:pt idx="330">
                  <c:v>33786</c:v>
                </c:pt>
                <c:pt idx="331">
                  <c:v>33817</c:v>
                </c:pt>
                <c:pt idx="332">
                  <c:v>33848</c:v>
                </c:pt>
                <c:pt idx="333">
                  <c:v>33878</c:v>
                </c:pt>
                <c:pt idx="334">
                  <c:v>33909</c:v>
                </c:pt>
                <c:pt idx="335">
                  <c:v>33939</c:v>
                </c:pt>
                <c:pt idx="336">
                  <c:v>33970</c:v>
                </c:pt>
                <c:pt idx="337">
                  <c:v>34001</c:v>
                </c:pt>
                <c:pt idx="338">
                  <c:v>34029</c:v>
                </c:pt>
                <c:pt idx="339">
                  <c:v>34060</c:v>
                </c:pt>
                <c:pt idx="340">
                  <c:v>34090</c:v>
                </c:pt>
                <c:pt idx="341">
                  <c:v>34121</c:v>
                </c:pt>
                <c:pt idx="342">
                  <c:v>34151</c:v>
                </c:pt>
                <c:pt idx="343">
                  <c:v>34182</c:v>
                </c:pt>
                <c:pt idx="344">
                  <c:v>34213</c:v>
                </c:pt>
                <c:pt idx="345">
                  <c:v>34243</c:v>
                </c:pt>
                <c:pt idx="346">
                  <c:v>34274</c:v>
                </c:pt>
                <c:pt idx="347">
                  <c:v>34304</c:v>
                </c:pt>
                <c:pt idx="348">
                  <c:v>34335</c:v>
                </c:pt>
                <c:pt idx="349">
                  <c:v>34366</c:v>
                </c:pt>
                <c:pt idx="350">
                  <c:v>34394</c:v>
                </c:pt>
                <c:pt idx="351">
                  <c:v>34425</c:v>
                </c:pt>
                <c:pt idx="352">
                  <c:v>34455</c:v>
                </c:pt>
                <c:pt idx="353">
                  <c:v>34486</c:v>
                </c:pt>
                <c:pt idx="354">
                  <c:v>34516</c:v>
                </c:pt>
                <c:pt idx="355">
                  <c:v>34547</c:v>
                </c:pt>
                <c:pt idx="356">
                  <c:v>34578</c:v>
                </c:pt>
                <c:pt idx="357">
                  <c:v>34608</c:v>
                </c:pt>
                <c:pt idx="358">
                  <c:v>34639</c:v>
                </c:pt>
                <c:pt idx="359">
                  <c:v>34669</c:v>
                </c:pt>
                <c:pt idx="360">
                  <c:v>34700</c:v>
                </c:pt>
                <c:pt idx="361">
                  <c:v>34731</c:v>
                </c:pt>
                <c:pt idx="362">
                  <c:v>34759</c:v>
                </c:pt>
                <c:pt idx="363">
                  <c:v>34790</c:v>
                </c:pt>
                <c:pt idx="364">
                  <c:v>34820</c:v>
                </c:pt>
                <c:pt idx="365">
                  <c:v>34851</c:v>
                </c:pt>
                <c:pt idx="366">
                  <c:v>34881</c:v>
                </c:pt>
                <c:pt idx="367">
                  <c:v>34912</c:v>
                </c:pt>
                <c:pt idx="368">
                  <c:v>34943</c:v>
                </c:pt>
                <c:pt idx="369">
                  <c:v>34973</c:v>
                </c:pt>
                <c:pt idx="370">
                  <c:v>35004</c:v>
                </c:pt>
                <c:pt idx="371">
                  <c:v>35034</c:v>
                </c:pt>
                <c:pt idx="372">
                  <c:v>35065</c:v>
                </c:pt>
                <c:pt idx="373">
                  <c:v>35096</c:v>
                </c:pt>
                <c:pt idx="374">
                  <c:v>35125</c:v>
                </c:pt>
                <c:pt idx="375">
                  <c:v>35156</c:v>
                </c:pt>
                <c:pt idx="376">
                  <c:v>35186</c:v>
                </c:pt>
                <c:pt idx="377">
                  <c:v>35217</c:v>
                </c:pt>
                <c:pt idx="378">
                  <c:v>35247</c:v>
                </c:pt>
                <c:pt idx="379">
                  <c:v>35278</c:v>
                </c:pt>
                <c:pt idx="380">
                  <c:v>35309</c:v>
                </c:pt>
                <c:pt idx="381">
                  <c:v>35339</c:v>
                </c:pt>
                <c:pt idx="382">
                  <c:v>35370</c:v>
                </c:pt>
                <c:pt idx="383">
                  <c:v>35400</c:v>
                </c:pt>
                <c:pt idx="384">
                  <c:v>35431</c:v>
                </c:pt>
                <c:pt idx="385">
                  <c:v>35462</c:v>
                </c:pt>
                <c:pt idx="386">
                  <c:v>35490</c:v>
                </c:pt>
                <c:pt idx="387">
                  <c:v>35521</c:v>
                </c:pt>
                <c:pt idx="388">
                  <c:v>35551</c:v>
                </c:pt>
                <c:pt idx="389">
                  <c:v>35582</c:v>
                </c:pt>
                <c:pt idx="390">
                  <c:v>35612</c:v>
                </c:pt>
                <c:pt idx="391">
                  <c:v>35643</c:v>
                </c:pt>
                <c:pt idx="392">
                  <c:v>35674</c:v>
                </c:pt>
                <c:pt idx="393">
                  <c:v>35704</c:v>
                </c:pt>
                <c:pt idx="394">
                  <c:v>35735</c:v>
                </c:pt>
                <c:pt idx="395">
                  <c:v>35765</c:v>
                </c:pt>
                <c:pt idx="396">
                  <c:v>35796</c:v>
                </c:pt>
                <c:pt idx="397">
                  <c:v>35827</c:v>
                </c:pt>
                <c:pt idx="398">
                  <c:v>35855</c:v>
                </c:pt>
                <c:pt idx="399">
                  <c:v>35886</c:v>
                </c:pt>
                <c:pt idx="400">
                  <c:v>35916</c:v>
                </c:pt>
                <c:pt idx="401">
                  <c:v>35947</c:v>
                </c:pt>
                <c:pt idx="402">
                  <c:v>35977</c:v>
                </c:pt>
                <c:pt idx="403">
                  <c:v>36008</c:v>
                </c:pt>
                <c:pt idx="404">
                  <c:v>36039</c:v>
                </c:pt>
                <c:pt idx="405">
                  <c:v>36069</c:v>
                </c:pt>
                <c:pt idx="406">
                  <c:v>36100</c:v>
                </c:pt>
                <c:pt idx="407">
                  <c:v>36130</c:v>
                </c:pt>
                <c:pt idx="408">
                  <c:v>36161</c:v>
                </c:pt>
                <c:pt idx="409">
                  <c:v>36192</c:v>
                </c:pt>
                <c:pt idx="410">
                  <c:v>36220</c:v>
                </c:pt>
                <c:pt idx="411">
                  <c:v>36251</c:v>
                </c:pt>
                <c:pt idx="412">
                  <c:v>36281</c:v>
                </c:pt>
                <c:pt idx="413">
                  <c:v>36312</c:v>
                </c:pt>
                <c:pt idx="414">
                  <c:v>36342</c:v>
                </c:pt>
                <c:pt idx="415">
                  <c:v>36373</c:v>
                </c:pt>
                <c:pt idx="416">
                  <c:v>36404</c:v>
                </c:pt>
                <c:pt idx="417">
                  <c:v>36434</c:v>
                </c:pt>
                <c:pt idx="418">
                  <c:v>36465</c:v>
                </c:pt>
                <c:pt idx="419">
                  <c:v>36495</c:v>
                </c:pt>
                <c:pt idx="420">
                  <c:v>36526</c:v>
                </c:pt>
                <c:pt idx="421">
                  <c:v>36557</c:v>
                </c:pt>
                <c:pt idx="422">
                  <c:v>36586</c:v>
                </c:pt>
                <c:pt idx="423">
                  <c:v>36617</c:v>
                </c:pt>
                <c:pt idx="424">
                  <c:v>36647</c:v>
                </c:pt>
                <c:pt idx="425">
                  <c:v>36678</c:v>
                </c:pt>
                <c:pt idx="426">
                  <c:v>36708</c:v>
                </c:pt>
                <c:pt idx="427">
                  <c:v>36739</c:v>
                </c:pt>
                <c:pt idx="428">
                  <c:v>36770</c:v>
                </c:pt>
                <c:pt idx="429">
                  <c:v>36800</c:v>
                </c:pt>
                <c:pt idx="430">
                  <c:v>36831</c:v>
                </c:pt>
                <c:pt idx="431">
                  <c:v>36861</c:v>
                </c:pt>
                <c:pt idx="432">
                  <c:v>36892</c:v>
                </c:pt>
                <c:pt idx="433">
                  <c:v>36923</c:v>
                </c:pt>
                <c:pt idx="434">
                  <c:v>36951</c:v>
                </c:pt>
                <c:pt idx="435">
                  <c:v>36982</c:v>
                </c:pt>
                <c:pt idx="436">
                  <c:v>37012</c:v>
                </c:pt>
                <c:pt idx="437">
                  <c:v>37043</c:v>
                </c:pt>
                <c:pt idx="438">
                  <c:v>37073</c:v>
                </c:pt>
                <c:pt idx="439">
                  <c:v>37104</c:v>
                </c:pt>
                <c:pt idx="440">
                  <c:v>37135</c:v>
                </c:pt>
                <c:pt idx="441">
                  <c:v>37165</c:v>
                </c:pt>
                <c:pt idx="442">
                  <c:v>37196</c:v>
                </c:pt>
                <c:pt idx="443">
                  <c:v>37226</c:v>
                </c:pt>
                <c:pt idx="444">
                  <c:v>37257</c:v>
                </c:pt>
                <c:pt idx="445">
                  <c:v>37288</c:v>
                </c:pt>
                <c:pt idx="446">
                  <c:v>37316</c:v>
                </c:pt>
                <c:pt idx="447">
                  <c:v>37347</c:v>
                </c:pt>
                <c:pt idx="448">
                  <c:v>37377</c:v>
                </c:pt>
                <c:pt idx="449">
                  <c:v>37408</c:v>
                </c:pt>
                <c:pt idx="450">
                  <c:v>37438</c:v>
                </c:pt>
                <c:pt idx="451">
                  <c:v>37469</c:v>
                </c:pt>
                <c:pt idx="452">
                  <c:v>37500</c:v>
                </c:pt>
                <c:pt idx="453">
                  <c:v>37530</c:v>
                </c:pt>
                <c:pt idx="454">
                  <c:v>37561</c:v>
                </c:pt>
                <c:pt idx="455">
                  <c:v>37591</c:v>
                </c:pt>
                <c:pt idx="456">
                  <c:v>37622</c:v>
                </c:pt>
                <c:pt idx="457">
                  <c:v>37653</c:v>
                </c:pt>
                <c:pt idx="458">
                  <c:v>37681</c:v>
                </c:pt>
                <c:pt idx="459">
                  <c:v>37712</c:v>
                </c:pt>
                <c:pt idx="460">
                  <c:v>37742</c:v>
                </c:pt>
                <c:pt idx="461">
                  <c:v>37773</c:v>
                </c:pt>
                <c:pt idx="462">
                  <c:v>37803</c:v>
                </c:pt>
                <c:pt idx="463">
                  <c:v>37834</c:v>
                </c:pt>
                <c:pt idx="464">
                  <c:v>37865</c:v>
                </c:pt>
                <c:pt idx="465">
                  <c:v>37895</c:v>
                </c:pt>
                <c:pt idx="466">
                  <c:v>37926</c:v>
                </c:pt>
                <c:pt idx="467">
                  <c:v>37956</c:v>
                </c:pt>
                <c:pt idx="468">
                  <c:v>37987</c:v>
                </c:pt>
                <c:pt idx="469">
                  <c:v>38018</c:v>
                </c:pt>
                <c:pt idx="470">
                  <c:v>38047</c:v>
                </c:pt>
                <c:pt idx="471">
                  <c:v>38078</c:v>
                </c:pt>
                <c:pt idx="472">
                  <c:v>38108</c:v>
                </c:pt>
                <c:pt idx="473">
                  <c:v>38139</c:v>
                </c:pt>
                <c:pt idx="474">
                  <c:v>38169</c:v>
                </c:pt>
                <c:pt idx="475">
                  <c:v>38200</c:v>
                </c:pt>
                <c:pt idx="476">
                  <c:v>38231</c:v>
                </c:pt>
                <c:pt idx="477">
                  <c:v>38261</c:v>
                </c:pt>
                <c:pt idx="478">
                  <c:v>38292</c:v>
                </c:pt>
                <c:pt idx="479">
                  <c:v>38322</c:v>
                </c:pt>
                <c:pt idx="480">
                  <c:v>38353</c:v>
                </c:pt>
                <c:pt idx="481">
                  <c:v>38384</c:v>
                </c:pt>
                <c:pt idx="482">
                  <c:v>38412</c:v>
                </c:pt>
                <c:pt idx="483">
                  <c:v>38443</c:v>
                </c:pt>
                <c:pt idx="484">
                  <c:v>38473</c:v>
                </c:pt>
                <c:pt idx="485">
                  <c:v>38504</c:v>
                </c:pt>
                <c:pt idx="486">
                  <c:v>38534</c:v>
                </c:pt>
                <c:pt idx="487">
                  <c:v>38565</c:v>
                </c:pt>
                <c:pt idx="488">
                  <c:v>38596</c:v>
                </c:pt>
                <c:pt idx="489">
                  <c:v>38626</c:v>
                </c:pt>
                <c:pt idx="490">
                  <c:v>38657</c:v>
                </c:pt>
                <c:pt idx="491">
                  <c:v>38687</c:v>
                </c:pt>
                <c:pt idx="492">
                  <c:v>38718</c:v>
                </c:pt>
                <c:pt idx="493">
                  <c:v>38749</c:v>
                </c:pt>
                <c:pt idx="494">
                  <c:v>38777</c:v>
                </c:pt>
                <c:pt idx="495">
                  <c:v>38808</c:v>
                </c:pt>
                <c:pt idx="496">
                  <c:v>38838</c:v>
                </c:pt>
                <c:pt idx="497">
                  <c:v>38869</c:v>
                </c:pt>
                <c:pt idx="498">
                  <c:v>38899</c:v>
                </c:pt>
                <c:pt idx="499">
                  <c:v>38930</c:v>
                </c:pt>
                <c:pt idx="500">
                  <c:v>38961</c:v>
                </c:pt>
                <c:pt idx="501">
                  <c:v>38991</c:v>
                </c:pt>
                <c:pt idx="502">
                  <c:v>39022</c:v>
                </c:pt>
                <c:pt idx="503">
                  <c:v>39052</c:v>
                </c:pt>
                <c:pt idx="504">
                  <c:v>39083</c:v>
                </c:pt>
                <c:pt idx="505">
                  <c:v>39114</c:v>
                </c:pt>
                <c:pt idx="506">
                  <c:v>39142</c:v>
                </c:pt>
                <c:pt idx="507">
                  <c:v>39173</c:v>
                </c:pt>
                <c:pt idx="508">
                  <c:v>39203</c:v>
                </c:pt>
                <c:pt idx="509">
                  <c:v>39234</c:v>
                </c:pt>
                <c:pt idx="510">
                  <c:v>39264</c:v>
                </c:pt>
                <c:pt idx="511">
                  <c:v>39295</c:v>
                </c:pt>
              </c:numCache>
            </c:numRef>
          </c:cat>
          <c:val>
            <c:numRef>
              <c:f>Data!$AJ$8:$AJ$519</c:f>
              <c:numCache>
                <c:formatCode>General</c:formatCode>
                <c:ptCount val="512"/>
                <c:pt idx="11">
                  <c:v>1</c:v>
                </c:pt>
                <c:pt idx="12">
                  <c:v>1</c:v>
                </c:pt>
                <c:pt idx="13">
                  <c:v>1</c:v>
                </c:pt>
                <c:pt idx="14">
                  <c:v>1</c:v>
                </c:pt>
                <c:pt idx="15">
                  <c:v>1</c:v>
                </c:pt>
                <c:pt idx="16">
                  <c:v>1</c:v>
                </c:pt>
                <c:pt idx="17">
                  <c:v>1</c:v>
                </c:pt>
                <c:pt idx="18">
                  <c:v>1</c:v>
                </c:pt>
                <c:pt idx="19">
                  <c:v>1</c:v>
                </c:pt>
                <c:pt idx="20">
                  <c:v>1</c:v>
                </c:pt>
                <c:pt idx="21">
                  <c:v>1</c:v>
                </c:pt>
                <c:pt idx="22">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132">
                  <c:v>1</c:v>
                </c:pt>
                <c:pt idx="133">
                  <c:v>1</c:v>
                </c:pt>
                <c:pt idx="134">
                  <c:v>1</c:v>
                </c:pt>
                <c:pt idx="135">
                  <c:v>1</c:v>
                </c:pt>
                <c:pt idx="136">
                  <c:v>1</c:v>
                </c:pt>
                <c:pt idx="137">
                  <c:v>1</c:v>
                </c:pt>
                <c:pt idx="138">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258">
                  <c:v>1</c:v>
                </c:pt>
                <c:pt idx="259">
                  <c:v>1</c:v>
                </c:pt>
                <c:pt idx="260">
                  <c:v>1</c:v>
                </c:pt>
                <c:pt idx="261">
                  <c:v>1</c:v>
                </c:pt>
                <c:pt idx="262">
                  <c:v>1</c:v>
                </c:pt>
                <c:pt idx="263">
                  <c:v>1</c:v>
                </c:pt>
                <c:pt idx="264">
                  <c:v>1</c:v>
                </c:pt>
                <c:pt idx="265">
                  <c:v>1</c:v>
                </c:pt>
                <c:pt idx="266">
                  <c:v>1</c:v>
                </c:pt>
                <c:pt idx="386">
                  <c:v>1</c:v>
                </c:pt>
                <c:pt idx="387">
                  <c:v>1</c:v>
                </c:pt>
                <c:pt idx="388">
                  <c:v>1</c:v>
                </c:pt>
                <c:pt idx="389">
                  <c:v>1</c:v>
                </c:pt>
                <c:pt idx="390">
                  <c:v>1</c:v>
                </c:pt>
                <c:pt idx="391">
                  <c:v>1</c:v>
                </c:pt>
                <c:pt idx="392">
                  <c:v>1</c:v>
                </c:pt>
                <c:pt idx="393">
                  <c:v>1</c:v>
                </c:pt>
                <c:pt idx="394">
                  <c:v>1</c:v>
                </c:pt>
                <c:pt idx="467">
                  <c:v>1</c:v>
                </c:pt>
                <c:pt idx="468">
                  <c:v>1</c:v>
                </c:pt>
                <c:pt idx="469">
                  <c:v>1</c:v>
                </c:pt>
                <c:pt idx="470">
                  <c:v>1</c:v>
                </c:pt>
                <c:pt idx="471">
                  <c:v>1</c:v>
                </c:pt>
                <c:pt idx="472">
                  <c:v>1</c:v>
                </c:pt>
                <c:pt idx="473">
                  <c:v>1</c:v>
                </c:pt>
                <c:pt idx="474">
                  <c:v>1</c:v>
                </c:pt>
                <c:pt idx="475">
                  <c:v>1</c:v>
                </c:pt>
                <c:pt idx="476">
                  <c:v>1</c:v>
                </c:pt>
                <c:pt idx="477">
                  <c:v>1</c:v>
                </c:pt>
                <c:pt idx="478">
                  <c:v>1</c:v>
                </c:pt>
                <c:pt idx="479">
                  <c:v>1</c:v>
                </c:pt>
                <c:pt idx="480">
                  <c:v>1</c:v>
                </c:pt>
                <c:pt idx="481">
                  <c:v>1</c:v>
                </c:pt>
                <c:pt idx="482">
                  <c:v>1</c:v>
                </c:pt>
                <c:pt idx="483">
                  <c:v>1</c:v>
                </c:pt>
                <c:pt idx="484">
                  <c:v>1</c:v>
                </c:pt>
                <c:pt idx="485">
                  <c:v>1</c:v>
                </c:pt>
              </c:numCache>
            </c:numRef>
          </c:val>
        </c:ser>
        <c:dLbls>
          <c:showLegendKey val="0"/>
          <c:showVal val="0"/>
          <c:showCatName val="0"/>
          <c:showSerName val="0"/>
          <c:showPercent val="0"/>
          <c:showBubbleSize val="0"/>
        </c:dLbls>
        <c:gapWidth val="0"/>
        <c:overlap val="73"/>
        <c:axId val="301339792"/>
        <c:axId val="300905176"/>
      </c:barChart>
      <c:lineChart>
        <c:grouping val="standard"/>
        <c:varyColors val="0"/>
        <c:ser>
          <c:idx val="0"/>
          <c:order val="0"/>
          <c:tx>
            <c:v>Median Unemployment Duration</c:v>
          </c:tx>
          <c:spPr>
            <a:ln w="44450">
              <a:solidFill>
                <a:srgbClr val="C00000"/>
              </a:solidFill>
            </a:ln>
          </c:spPr>
          <c:marker>
            <c:symbol val="none"/>
          </c:marker>
          <c:cat>
            <c:numRef>
              <c:f>Data!$AH$8:$AH$519</c:f>
              <c:numCache>
                <c:formatCode>yyyy\-mm\-dd</c:formatCode>
                <c:ptCount val="512"/>
                <c:pt idx="0">
                  <c:v>23743</c:v>
                </c:pt>
                <c:pt idx="1">
                  <c:v>23774</c:v>
                </c:pt>
                <c:pt idx="2">
                  <c:v>23802</c:v>
                </c:pt>
                <c:pt idx="3">
                  <c:v>23833</c:v>
                </c:pt>
                <c:pt idx="4">
                  <c:v>23863</c:v>
                </c:pt>
                <c:pt idx="5">
                  <c:v>23894</c:v>
                </c:pt>
                <c:pt idx="6">
                  <c:v>23924</c:v>
                </c:pt>
                <c:pt idx="7">
                  <c:v>23955</c:v>
                </c:pt>
                <c:pt idx="8">
                  <c:v>23986</c:v>
                </c:pt>
                <c:pt idx="9">
                  <c:v>24016</c:v>
                </c:pt>
                <c:pt idx="10">
                  <c:v>24047</c:v>
                </c:pt>
                <c:pt idx="11">
                  <c:v>24077</c:v>
                </c:pt>
                <c:pt idx="12">
                  <c:v>24108</c:v>
                </c:pt>
                <c:pt idx="13">
                  <c:v>24139</c:v>
                </c:pt>
                <c:pt idx="14">
                  <c:v>24167</c:v>
                </c:pt>
                <c:pt idx="15">
                  <c:v>24198</c:v>
                </c:pt>
                <c:pt idx="16">
                  <c:v>24228</c:v>
                </c:pt>
                <c:pt idx="17">
                  <c:v>24259</c:v>
                </c:pt>
                <c:pt idx="18">
                  <c:v>24289</c:v>
                </c:pt>
                <c:pt idx="19">
                  <c:v>24320</c:v>
                </c:pt>
                <c:pt idx="20">
                  <c:v>24351</c:v>
                </c:pt>
                <c:pt idx="21">
                  <c:v>24381</c:v>
                </c:pt>
                <c:pt idx="22">
                  <c:v>24412</c:v>
                </c:pt>
                <c:pt idx="23">
                  <c:v>24442</c:v>
                </c:pt>
                <c:pt idx="24">
                  <c:v>24473</c:v>
                </c:pt>
                <c:pt idx="25">
                  <c:v>24504</c:v>
                </c:pt>
                <c:pt idx="26">
                  <c:v>24532</c:v>
                </c:pt>
                <c:pt idx="27">
                  <c:v>24563</c:v>
                </c:pt>
                <c:pt idx="28">
                  <c:v>24593</c:v>
                </c:pt>
                <c:pt idx="29">
                  <c:v>24624</c:v>
                </c:pt>
                <c:pt idx="30">
                  <c:v>24654</c:v>
                </c:pt>
                <c:pt idx="31">
                  <c:v>24685</c:v>
                </c:pt>
                <c:pt idx="32">
                  <c:v>24716</c:v>
                </c:pt>
                <c:pt idx="33">
                  <c:v>24746</c:v>
                </c:pt>
                <c:pt idx="34">
                  <c:v>24777</c:v>
                </c:pt>
                <c:pt idx="35">
                  <c:v>24807</c:v>
                </c:pt>
                <c:pt idx="36">
                  <c:v>24838</c:v>
                </c:pt>
                <c:pt idx="37">
                  <c:v>24869</c:v>
                </c:pt>
                <c:pt idx="38">
                  <c:v>24898</c:v>
                </c:pt>
                <c:pt idx="39">
                  <c:v>24929</c:v>
                </c:pt>
                <c:pt idx="40">
                  <c:v>24959</c:v>
                </c:pt>
                <c:pt idx="41">
                  <c:v>24990</c:v>
                </c:pt>
                <c:pt idx="42">
                  <c:v>25020</c:v>
                </c:pt>
                <c:pt idx="43">
                  <c:v>25051</c:v>
                </c:pt>
                <c:pt idx="44">
                  <c:v>25082</c:v>
                </c:pt>
                <c:pt idx="45">
                  <c:v>25112</c:v>
                </c:pt>
                <c:pt idx="46">
                  <c:v>25143</c:v>
                </c:pt>
                <c:pt idx="47">
                  <c:v>25173</c:v>
                </c:pt>
                <c:pt idx="48">
                  <c:v>25204</c:v>
                </c:pt>
                <c:pt idx="49">
                  <c:v>25235</c:v>
                </c:pt>
                <c:pt idx="50">
                  <c:v>25263</c:v>
                </c:pt>
                <c:pt idx="51">
                  <c:v>25294</c:v>
                </c:pt>
                <c:pt idx="52">
                  <c:v>25324</c:v>
                </c:pt>
                <c:pt idx="53">
                  <c:v>25355</c:v>
                </c:pt>
                <c:pt idx="54">
                  <c:v>25385</c:v>
                </c:pt>
                <c:pt idx="55">
                  <c:v>25416</c:v>
                </c:pt>
                <c:pt idx="56">
                  <c:v>25447</c:v>
                </c:pt>
                <c:pt idx="57">
                  <c:v>25477</c:v>
                </c:pt>
                <c:pt idx="58">
                  <c:v>25508</c:v>
                </c:pt>
                <c:pt idx="59">
                  <c:v>25538</c:v>
                </c:pt>
                <c:pt idx="60">
                  <c:v>25569</c:v>
                </c:pt>
                <c:pt idx="61">
                  <c:v>25600</c:v>
                </c:pt>
                <c:pt idx="62">
                  <c:v>25628</c:v>
                </c:pt>
                <c:pt idx="63">
                  <c:v>25659</c:v>
                </c:pt>
                <c:pt idx="64">
                  <c:v>25689</c:v>
                </c:pt>
                <c:pt idx="65">
                  <c:v>25720</c:v>
                </c:pt>
                <c:pt idx="66">
                  <c:v>25750</c:v>
                </c:pt>
                <c:pt idx="67">
                  <c:v>25781</c:v>
                </c:pt>
                <c:pt idx="68">
                  <c:v>25812</c:v>
                </c:pt>
                <c:pt idx="69">
                  <c:v>25842</c:v>
                </c:pt>
                <c:pt idx="70">
                  <c:v>25873</c:v>
                </c:pt>
                <c:pt idx="71">
                  <c:v>25903</c:v>
                </c:pt>
                <c:pt idx="72">
                  <c:v>25934</c:v>
                </c:pt>
                <c:pt idx="73">
                  <c:v>25965</c:v>
                </c:pt>
                <c:pt idx="74">
                  <c:v>25993</c:v>
                </c:pt>
                <c:pt idx="75">
                  <c:v>26024</c:v>
                </c:pt>
                <c:pt idx="76">
                  <c:v>26054</c:v>
                </c:pt>
                <c:pt idx="77">
                  <c:v>26085</c:v>
                </c:pt>
                <c:pt idx="78">
                  <c:v>26115</c:v>
                </c:pt>
                <c:pt idx="79">
                  <c:v>26146</c:v>
                </c:pt>
                <c:pt idx="80">
                  <c:v>26177</c:v>
                </c:pt>
                <c:pt idx="81">
                  <c:v>26207</c:v>
                </c:pt>
                <c:pt idx="82">
                  <c:v>26238</c:v>
                </c:pt>
                <c:pt idx="83">
                  <c:v>26268</c:v>
                </c:pt>
                <c:pt idx="84">
                  <c:v>26299</c:v>
                </c:pt>
                <c:pt idx="85">
                  <c:v>26330</c:v>
                </c:pt>
                <c:pt idx="86">
                  <c:v>26359</c:v>
                </c:pt>
                <c:pt idx="87">
                  <c:v>26390</c:v>
                </c:pt>
                <c:pt idx="88">
                  <c:v>26420</c:v>
                </c:pt>
                <c:pt idx="89">
                  <c:v>26451</c:v>
                </c:pt>
                <c:pt idx="90">
                  <c:v>26481</c:v>
                </c:pt>
                <c:pt idx="91">
                  <c:v>26512</c:v>
                </c:pt>
                <c:pt idx="92">
                  <c:v>26543</c:v>
                </c:pt>
                <c:pt idx="93">
                  <c:v>26573</c:v>
                </c:pt>
                <c:pt idx="94">
                  <c:v>26604</c:v>
                </c:pt>
                <c:pt idx="95">
                  <c:v>26634</c:v>
                </c:pt>
                <c:pt idx="96">
                  <c:v>26665</c:v>
                </c:pt>
                <c:pt idx="97">
                  <c:v>26696</c:v>
                </c:pt>
                <c:pt idx="98">
                  <c:v>26724</c:v>
                </c:pt>
                <c:pt idx="99">
                  <c:v>26755</c:v>
                </c:pt>
                <c:pt idx="100">
                  <c:v>26785</c:v>
                </c:pt>
                <c:pt idx="101">
                  <c:v>26816</c:v>
                </c:pt>
                <c:pt idx="102">
                  <c:v>26846</c:v>
                </c:pt>
                <c:pt idx="103">
                  <c:v>26877</c:v>
                </c:pt>
                <c:pt idx="104">
                  <c:v>26908</c:v>
                </c:pt>
                <c:pt idx="105">
                  <c:v>26938</c:v>
                </c:pt>
                <c:pt idx="106">
                  <c:v>26969</c:v>
                </c:pt>
                <c:pt idx="107">
                  <c:v>26999</c:v>
                </c:pt>
                <c:pt idx="108">
                  <c:v>27030</c:v>
                </c:pt>
                <c:pt idx="109">
                  <c:v>27061</c:v>
                </c:pt>
                <c:pt idx="110">
                  <c:v>27089</c:v>
                </c:pt>
                <c:pt idx="111">
                  <c:v>27120</c:v>
                </c:pt>
                <c:pt idx="112">
                  <c:v>27150</c:v>
                </c:pt>
                <c:pt idx="113">
                  <c:v>27181</c:v>
                </c:pt>
                <c:pt idx="114">
                  <c:v>27211</c:v>
                </c:pt>
                <c:pt idx="115">
                  <c:v>27242</c:v>
                </c:pt>
                <c:pt idx="116">
                  <c:v>27273</c:v>
                </c:pt>
                <c:pt idx="117">
                  <c:v>27303</c:v>
                </c:pt>
                <c:pt idx="118">
                  <c:v>27334</c:v>
                </c:pt>
                <c:pt idx="119">
                  <c:v>27364</c:v>
                </c:pt>
                <c:pt idx="120">
                  <c:v>27395</c:v>
                </c:pt>
                <c:pt idx="121">
                  <c:v>27426</c:v>
                </c:pt>
                <c:pt idx="122">
                  <c:v>27454</c:v>
                </c:pt>
                <c:pt idx="123">
                  <c:v>27485</c:v>
                </c:pt>
                <c:pt idx="124">
                  <c:v>27515</c:v>
                </c:pt>
                <c:pt idx="125">
                  <c:v>27546</c:v>
                </c:pt>
                <c:pt idx="126">
                  <c:v>27576</c:v>
                </c:pt>
                <c:pt idx="127">
                  <c:v>27607</c:v>
                </c:pt>
                <c:pt idx="128">
                  <c:v>27638</c:v>
                </c:pt>
                <c:pt idx="129">
                  <c:v>27668</c:v>
                </c:pt>
                <c:pt idx="130">
                  <c:v>27699</c:v>
                </c:pt>
                <c:pt idx="131">
                  <c:v>27729</c:v>
                </c:pt>
                <c:pt idx="132">
                  <c:v>27760</c:v>
                </c:pt>
                <c:pt idx="133">
                  <c:v>27791</c:v>
                </c:pt>
                <c:pt idx="134">
                  <c:v>27820</c:v>
                </c:pt>
                <c:pt idx="135">
                  <c:v>27851</c:v>
                </c:pt>
                <c:pt idx="136">
                  <c:v>27881</c:v>
                </c:pt>
                <c:pt idx="137">
                  <c:v>27912</c:v>
                </c:pt>
                <c:pt idx="138">
                  <c:v>27942</c:v>
                </c:pt>
                <c:pt idx="139">
                  <c:v>27973</c:v>
                </c:pt>
                <c:pt idx="140">
                  <c:v>28004</c:v>
                </c:pt>
                <c:pt idx="141">
                  <c:v>28034</c:v>
                </c:pt>
                <c:pt idx="142">
                  <c:v>28065</c:v>
                </c:pt>
                <c:pt idx="143">
                  <c:v>28095</c:v>
                </c:pt>
                <c:pt idx="144">
                  <c:v>28126</c:v>
                </c:pt>
                <c:pt idx="145">
                  <c:v>28157</c:v>
                </c:pt>
                <c:pt idx="146">
                  <c:v>28185</c:v>
                </c:pt>
                <c:pt idx="147">
                  <c:v>28216</c:v>
                </c:pt>
                <c:pt idx="148">
                  <c:v>28246</c:v>
                </c:pt>
                <c:pt idx="149">
                  <c:v>28277</c:v>
                </c:pt>
                <c:pt idx="150">
                  <c:v>28307</c:v>
                </c:pt>
                <c:pt idx="151">
                  <c:v>28338</c:v>
                </c:pt>
                <c:pt idx="152">
                  <c:v>28369</c:v>
                </c:pt>
                <c:pt idx="153">
                  <c:v>28399</c:v>
                </c:pt>
                <c:pt idx="154">
                  <c:v>28430</c:v>
                </c:pt>
                <c:pt idx="155">
                  <c:v>28460</c:v>
                </c:pt>
                <c:pt idx="156">
                  <c:v>28491</c:v>
                </c:pt>
                <c:pt idx="157">
                  <c:v>28522</c:v>
                </c:pt>
                <c:pt idx="158">
                  <c:v>28550</c:v>
                </c:pt>
                <c:pt idx="159">
                  <c:v>28581</c:v>
                </c:pt>
                <c:pt idx="160">
                  <c:v>28611</c:v>
                </c:pt>
                <c:pt idx="161">
                  <c:v>28642</c:v>
                </c:pt>
                <c:pt idx="162">
                  <c:v>28672</c:v>
                </c:pt>
                <c:pt idx="163">
                  <c:v>28703</c:v>
                </c:pt>
                <c:pt idx="164">
                  <c:v>28734</c:v>
                </c:pt>
                <c:pt idx="165">
                  <c:v>28764</c:v>
                </c:pt>
                <c:pt idx="166">
                  <c:v>28795</c:v>
                </c:pt>
                <c:pt idx="167">
                  <c:v>28825</c:v>
                </c:pt>
                <c:pt idx="168">
                  <c:v>28856</c:v>
                </c:pt>
                <c:pt idx="169">
                  <c:v>28887</c:v>
                </c:pt>
                <c:pt idx="170">
                  <c:v>28915</c:v>
                </c:pt>
                <c:pt idx="171">
                  <c:v>28946</c:v>
                </c:pt>
                <c:pt idx="172">
                  <c:v>28976</c:v>
                </c:pt>
                <c:pt idx="173">
                  <c:v>29007</c:v>
                </c:pt>
                <c:pt idx="174">
                  <c:v>29037</c:v>
                </c:pt>
                <c:pt idx="175">
                  <c:v>29068</c:v>
                </c:pt>
                <c:pt idx="176">
                  <c:v>29099</c:v>
                </c:pt>
                <c:pt idx="177">
                  <c:v>29129</c:v>
                </c:pt>
                <c:pt idx="178">
                  <c:v>29160</c:v>
                </c:pt>
                <c:pt idx="179">
                  <c:v>29190</c:v>
                </c:pt>
                <c:pt idx="180">
                  <c:v>29221</c:v>
                </c:pt>
                <c:pt idx="181">
                  <c:v>29252</c:v>
                </c:pt>
                <c:pt idx="182">
                  <c:v>29281</c:v>
                </c:pt>
                <c:pt idx="183">
                  <c:v>29312</c:v>
                </c:pt>
                <c:pt idx="184">
                  <c:v>29342</c:v>
                </c:pt>
                <c:pt idx="185">
                  <c:v>29373</c:v>
                </c:pt>
                <c:pt idx="186">
                  <c:v>29403</c:v>
                </c:pt>
                <c:pt idx="187">
                  <c:v>29434</c:v>
                </c:pt>
                <c:pt idx="188">
                  <c:v>29465</c:v>
                </c:pt>
                <c:pt idx="189">
                  <c:v>29495</c:v>
                </c:pt>
                <c:pt idx="190">
                  <c:v>29526</c:v>
                </c:pt>
                <c:pt idx="191">
                  <c:v>29556</c:v>
                </c:pt>
                <c:pt idx="192">
                  <c:v>29587</c:v>
                </c:pt>
                <c:pt idx="193">
                  <c:v>29618</c:v>
                </c:pt>
                <c:pt idx="194">
                  <c:v>29646</c:v>
                </c:pt>
                <c:pt idx="195">
                  <c:v>29677</c:v>
                </c:pt>
                <c:pt idx="196">
                  <c:v>29707</c:v>
                </c:pt>
                <c:pt idx="197">
                  <c:v>29738</c:v>
                </c:pt>
                <c:pt idx="198">
                  <c:v>29768</c:v>
                </c:pt>
                <c:pt idx="199">
                  <c:v>29799</c:v>
                </c:pt>
                <c:pt idx="200">
                  <c:v>29830</c:v>
                </c:pt>
                <c:pt idx="201">
                  <c:v>29860</c:v>
                </c:pt>
                <c:pt idx="202">
                  <c:v>29891</c:v>
                </c:pt>
                <c:pt idx="203">
                  <c:v>29921</c:v>
                </c:pt>
                <c:pt idx="204">
                  <c:v>29952</c:v>
                </c:pt>
                <c:pt idx="205">
                  <c:v>29983</c:v>
                </c:pt>
                <c:pt idx="206">
                  <c:v>30011</c:v>
                </c:pt>
                <c:pt idx="207">
                  <c:v>30042</c:v>
                </c:pt>
                <c:pt idx="208">
                  <c:v>30072</c:v>
                </c:pt>
                <c:pt idx="209">
                  <c:v>30103</c:v>
                </c:pt>
                <c:pt idx="210">
                  <c:v>30133</c:v>
                </c:pt>
                <c:pt idx="211">
                  <c:v>30164</c:v>
                </c:pt>
                <c:pt idx="212">
                  <c:v>30195</c:v>
                </c:pt>
                <c:pt idx="213">
                  <c:v>30225</c:v>
                </c:pt>
                <c:pt idx="214">
                  <c:v>30256</c:v>
                </c:pt>
                <c:pt idx="215">
                  <c:v>30286</c:v>
                </c:pt>
                <c:pt idx="216">
                  <c:v>30317</c:v>
                </c:pt>
                <c:pt idx="217">
                  <c:v>30348</c:v>
                </c:pt>
                <c:pt idx="218">
                  <c:v>30376</c:v>
                </c:pt>
                <c:pt idx="219">
                  <c:v>30407</c:v>
                </c:pt>
                <c:pt idx="220">
                  <c:v>30437</c:v>
                </c:pt>
                <c:pt idx="221">
                  <c:v>30468</c:v>
                </c:pt>
                <c:pt idx="222">
                  <c:v>30498</c:v>
                </c:pt>
                <c:pt idx="223">
                  <c:v>30529</c:v>
                </c:pt>
                <c:pt idx="224">
                  <c:v>30560</c:v>
                </c:pt>
                <c:pt idx="225">
                  <c:v>30590</c:v>
                </c:pt>
                <c:pt idx="226">
                  <c:v>30621</c:v>
                </c:pt>
                <c:pt idx="227">
                  <c:v>30651</c:v>
                </c:pt>
                <c:pt idx="228">
                  <c:v>30682</c:v>
                </c:pt>
                <c:pt idx="229">
                  <c:v>30713</c:v>
                </c:pt>
                <c:pt idx="230">
                  <c:v>30742</c:v>
                </c:pt>
                <c:pt idx="231">
                  <c:v>30773</c:v>
                </c:pt>
                <c:pt idx="232">
                  <c:v>30803</c:v>
                </c:pt>
                <c:pt idx="233">
                  <c:v>30834</c:v>
                </c:pt>
                <c:pt idx="234">
                  <c:v>30864</c:v>
                </c:pt>
                <c:pt idx="235">
                  <c:v>30895</c:v>
                </c:pt>
                <c:pt idx="236">
                  <c:v>30926</c:v>
                </c:pt>
                <c:pt idx="237">
                  <c:v>30956</c:v>
                </c:pt>
                <c:pt idx="238">
                  <c:v>30987</c:v>
                </c:pt>
                <c:pt idx="239">
                  <c:v>31017</c:v>
                </c:pt>
                <c:pt idx="240">
                  <c:v>31048</c:v>
                </c:pt>
                <c:pt idx="241">
                  <c:v>31079</c:v>
                </c:pt>
                <c:pt idx="242">
                  <c:v>31107</c:v>
                </c:pt>
                <c:pt idx="243">
                  <c:v>31138</c:v>
                </c:pt>
                <c:pt idx="244">
                  <c:v>31168</c:v>
                </c:pt>
                <c:pt idx="245">
                  <c:v>31199</c:v>
                </c:pt>
                <c:pt idx="246">
                  <c:v>31229</c:v>
                </c:pt>
                <c:pt idx="247">
                  <c:v>31260</c:v>
                </c:pt>
                <c:pt idx="248">
                  <c:v>31291</c:v>
                </c:pt>
                <c:pt idx="249">
                  <c:v>31321</c:v>
                </c:pt>
                <c:pt idx="250">
                  <c:v>31352</c:v>
                </c:pt>
                <c:pt idx="251">
                  <c:v>31382</c:v>
                </c:pt>
                <c:pt idx="252">
                  <c:v>31413</c:v>
                </c:pt>
                <c:pt idx="253">
                  <c:v>31444</c:v>
                </c:pt>
                <c:pt idx="254">
                  <c:v>31472</c:v>
                </c:pt>
                <c:pt idx="255">
                  <c:v>31503</c:v>
                </c:pt>
                <c:pt idx="256">
                  <c:v>31533</c:v>
                </c:pt>
                <c:pt idx="257">
                  <c:v>31564</c:v>
                </c:pt>
                <c:pt idx="258">
                  <c:v>31594</c:v>
                </c:pt>
                <c:pt idx="259">
                  <c:v>31625</c:v>
                </c:pt>
                <c:pt idx="260">
                  <c:v>31656</c:v>
                </c:pt>
                <c:pt idx="261">
                  <c:v>31686</c:v>
                </c:pt>
                <c:pt idx="262">
                  <c:v>31717</c:v>
                </c:pt>
                <c:pt idx="263">
                  <c:v>31747</c:v>
                </c:pt>
                <c:pt idx="264">
                  <c:v>31778</c:v>
                </c:pt>
                <c:pt idx="265">
                  <c:v>31809</c:v>
                </c:pt>
                <c:pt idx="266">
                  <c:v>31837</c:v>
                </c:pt>
                <c:pt idx="267">
                  <c:v>31868</c:v>
                </c:pt>
                <c:pt idx="268">
                  <c:v>31898</c:v>
                </c:pt>
                <c:pt idx="269">
                  <c:v>31929</c:v>
                </c:pt>
                <c:pt idx="270">
                  <c:v>31959</c:v>
                </c:pt>
                <c:pt idx="271">
                  <c:v>31990</c:v>
                </c:pt>
                <c:pt idx="272">
                  <c:v>32021</c:v>
                </c:pt>
                <c:pt idx="273">
                  <c:v>32051</c:v>
                </c:pt>
                <c:pt idx="274">
                  <c:v>32082</c:v>
                </c:pt>
                <c:pt idx="275">
                  <c:v>32112</c:v>
                </c:pt>
                <c:pt idx="276">
                  <c:v>32143</c:v>
                </c:pt>
                <c:pt idx="277">
                  <c:v>32174</c:v>
                </c:pt>
                <c:pt idx="278">
                  <c:v>32203</c:v>
                </c:pt>
                <c:pt idx="279">
                  <c:v>32234</c:v>
                </c:pt>
                <c:pt idx="280">
                  <c:v>32264</c:v>
                </c:pt>
                <c:pt idx="281">
                  <c:v>32295</c:v>
                </c:pt>
                <c:pt idx="282">
                  <c:v>32325</c:v>
                </c:pt>
                <c:pt idx="283">
                  <c:v>32356</c:v>
                </c:pt>
                <c:pt idx="284">
                  <c:v>32387</c:v>
                </c:pt>
                <c:pt idx="285">
                  <c:v>32417</c:v>
                </c:pt>
                <c:pt idx="286">
                  <c:v>32448</c:v>
                </c:pt>
                <c:pt idx="287">
                  <c:v>32478</c:v>
                </c:pt>
                <c:pt idx="288">
                  <c:v>32509</c:v>
                </c:pt>
                <c:pt idx="289">
                  <c:v>32540</c:v>
                </c:pt>
                <c:pt idx="290">
                  <c:v>32568</c:v>
                </c:pt>
                <c:pt idx="291">
                  <c:v>32599</c:v>
                </c:pt>
                <c:pt idx="292">
                  <c:v>32629</c:v>
                </c:pt>
                <c:pt idx="293">
                  <c:v>32660</c:v>
                </c:pt>
                <c:pt idx="294">
                  <c:v>32690</c:v>
                </c:pt>
                <c:pt idx="295">
                  <c:v>32721</c:v>
                </c:pt>
                <c:pt idx="296">
                  <c:v>32752</c:v>
                </c:pt>
                <c:pt idx="297">
                  <c:v>32782</c:v>
                </c:pt>
                <c:pt idx="298">
                  <c:v>32813</c:v>
                </c:pt>
                <c:pt idx="299">
                  <c:v>32843</c:v>
                </c:pt>
                <c:pt idx="300">
                  <c:v>32874</c:v>
                </c:pt>
                <c:pt idx="301">
                  <c:v>32905</c:v>
                </c:pt>
                <c:pt idx="302">
                  <c:v>32933</c:v>
                </c:pt>
                <c:pt idx="303">
                  <c:v>32964</c:v>
                </c:pt>
                <c:pt idx="304">
                  <c:v>32994</c:v>
                </c:pt>
                <c:pt idx="305">
                  <c:v>33025</c:v>
                </c:pt>
                <c:pt idx="306">
                  <c:v>33055</c:v>
                </c:pt>
                <c:pt idx="307">
                  <c:v>33086</c:v>
                </c:pt>
                <c:pt idx="308">
                  <c:v>33117</c:v>
                </c:pt>
                <c:pt idx="309">
                  <c:v>33147</c:v>
                </c:pt>
                <c:pt idx="310">
                  <c:v>33178</c:v>
                </c:pt>
                <c:pt idx="311">
                  <c:v>33208</c:v>
                </c:pt>
                <c:pt idx="312">
                  <c:v>33239</c:v>
                </c:pt>
                <c:pt idx="313">
                  <c:v>33270</c:v>
                </c:pt>
                <c:pt idx="314">
                  <c:v>33298</c:v>
                </c:pt>
                <c:pt idx="315">
                  <c:v>33329</c:v>
                </c:pt>
                <c:pt idx="316">
                  <c:v>33359</c:v>
                </c:pt>
                <c:pt idx="317">
                  <c:v>33390</c:v>
                </c:pt>
                <c:pt idx="318">
                  <c:v>33420</c:v>
                </c:pt>
                <c:pt idx="319">
                  <c:v>33451</c:v>
                </c:pt>
                <c:pt idx="320">
                  <c:v>33482</c:v>
                </c:pt>
                <c:pt idx="321">
                  <c:v>33512</c:v>
                </c:pt>
                <c:pt idx="322">
                  <c:v>33543</c:v>
                </c:pt>
                <c:pt idx="323">
                  <c:v>33573</c:v>
                </c:pt>
                <c:pt idx="324">
                  <c:v>33604</c:v>
                </c:pt>
                <c:pt idx="325">
                  <c:v>33635</c:v>
                </c:pt>
                <c:pt idx="326">
                  <c:v>33664</c:v>
                </c:pt>
                <c:pt idx="327">
                  <c:v>33695</c:v>
                </c:pt>
                <c:pt idx="328">
                  <c:v>33725</c:v>
                </c:pt>
                <c:pt idx="329">
                  <c:v>33756</c:v>
                </c:pt>
                <c:pt idx="330">
                  <c:v>33786</c:v>
                </c:pt>
                <c:pt idx="331">
                  <c:v>33817</c:v>
                </c:pt>
                <c:pt idx="332">
                  <c:v>33848</c:v>
                </c:pt>
                <c:pt idx="333">
                  <c:v>33878</c:v>
                </c:pt>
                <c:pt idx="334">
                  <c:v>33909</c:v>
                </c:pt>
                <c:pt idx="335">
                  <c:v>33939</c:v>
                </c:pt>
                <c:pt idx="336">
                  <c:v>33970</c:v>
                </c:pt>
                <c:pt idx="337">
                  <c:v>34001</c:v>
                </c:pt>
                <c:pt idx="338">
                  <c:v>34029</c:v>
                </c:pt>
                <c:pt idx="339">
                  <c:v>34060</c:v>
                </c:pt>
                <c:pt idx="340">
                  <c:v>34090</c:v>
                </c:pt>
                <c:pt idx="341">
                  <c:v>34121</c:v>
                </c:pt>
                <c:pt idx="342">
                  <c:v>34151</c:v>
                </c:pt>
                <c:pt idx="343">
                  <c:v>34182</c:v>
                </c:pt>
                <c:pt idx="344">
                  <c:v>34213</c:v>
                </c:pt>
                <c:pt idx="345">
                  <c:v>34243</c:v>
                </c:pt>
                <c:pt idx="346">
                  <c:v>34274</c:v>
                </c:pt>
                <c:pt idx="347">
                  <c:v>34304</c:v>
                </c:pt>
                <c:pt idx="348">
                  <c:v>34335</c:v>
                </c:pt>
                <c:pt idx="349">
                  <c:v>34366</c:v>
                </c:pt>
                <c:pt idx="350">
                  <c:v>34394</c:v>
                </c:pt>
                <c:pt idx="351">
                  <c:v>34425</c:v>
                </c:pt>
                <c:pt idx="352">
                  <c:v>34455</c:v>
                </c:pt>
                <c:pt idx="353">
                  <c:v>34486</c:v>
                </c:pt>
                <c:pt idx="354">
                  <c:v>34516</c:v>
                </c:pt>
                <c:pt idx="355">
                  <c:v>34547</c:v>
                </c:pt>
                <c:pt idx="356">
                  <c:v>34578</c:v>
                </c:pt>
                <c:pt idx="357">
                  <c:v>34608</c:v>
                </c:pt>
                <c:pt idx="358">
                  <c:v>34639</c:v>
                </c:pt>
                <c:pt idx="359">
                  <c:v>34669</c:v>
                </c:pt>
                <c:pt idx="360">
                  <c:v>34700</c:v>
                </c:pt>
                <c:pt idx="361">
                  <c:v>34731</c:v>
                </c:pt>
                <c:pt idx="362">
                  <c:v>34759</c:v>
                </c:pt>
                <c:pt idx="363">
                  <c:v>34790</c:v>
                </c:pt>
                <c:pt idx="364">
                  <c:v>34820</c:v>
                </c:pt>
                <c:pt idx="365">
                  <c:v>34851</c:v>
                </c:pt>
                <c:pt idx="366">
                  <c:v>34881</c:v>
                </c:pt>
                <c:pt idx="367">
                  <c:v>34912</c:v>
                </c:pt>
                <c:pt idx="368">
                  <c:v>34943</c:v>
                </c:pt>
                <c:pt idx="369">
                  <c:v>34973</c:v>
                </c:pt>
                <c:pt idx="370">
                  <c:v>35004</c:v>
                </c:pt>
                <c:pt idx="371">
                  <c:v>35034</c:v>
                </c:pt>
                <c:pt idx="372">
                  <c:v>35065</c:v>
                </c:pt>
                <c:pt idx="373">
                  <c:v>35096</c:v>
                </c:pt>
                <c:pt idx="374">
                  <c:v>35125</c:v>
                </c:pt>
                <c:pt idx="375">
                  <c:v>35156</c:v>
                </c:pt>
                <c:pt idx="376">
                  <c:v>35186</c:v>
                </c:pt>
                <c:pt idx="377">
                  <c:v>35217</c:v>
                </c:pt>
                <c:pt idx="378">
                  <c:v>35247</c:v>
                </c:pt>
                <c:pt idx="379">
                  <c:v>35278</c:v>
                </c:pt>
                <c:pt idx="380">
                  <c:v>35309</c:v>
                </c:pt>
                <c:pt idx="381">
                  <c:v>35339</c:v>
                </c:pt>
                <c:pt idx="382">
                  <c:v>35370</c:v>
                </c:pt>
                <c:pt idx="383">
                  <c:v>35400</c:v>
                </c:pt>
                <c:pt idx="384">
                  <c:v>35431</c:v>
                </c:pt>
                <c:pt idx="385">
                  <c:v>35462</c:v>
                </c:pt>
                <c:pt idx="386">
                  <c:v>35490</c:v>
                </c:pt>
                <c:pt idx="387">
                  <c:v>35521</c:v>
                </c:pt>
                <c:pt idx="388">
                  <c:v>35551</c:v>
                </c:pt>
                <c:pt idx="389">
                  <c:v>35582</c:v>
                </c:pt>
                <c:pt idx="390">
                  <c:v>35612</c:v>
                </c:pt>
                <c:pt idx="391">
                  <c:v>35643</c:v>
                </c:pt>
                <c:pt idx="392">
                  <c:v>35674</c:v>
                </c:pt>
                <c:pt idx="393">
                  <c:v>35704</c:v>
                </c:pt>
                <c:pt idx="394">
                  <c:v>35735</c:v>
                </c:pt>
                <c:pt idx="395">
                  <c:v>35765</c:v>
                </c:pt>
                <c:pt idx="396">
                  <c:v>35796</c:v>
                </c:pt>
                <c:pt idx="397">
                  <c:v>35827</c:v>
                </c:pt>
                <c:pt idx="398">
                  <c:v>35855</c:v>
                </c:pt>
                <c:pt idx="399">
                  <c:v>35886</c:v>
                </c:pt>
                <c:pt idx="400">
                  <c:v>35916</c:v>
                </c:pt>
                <c:pt idx="401">
                  <c:v>35947</c:v>
                </c:pt>
                <c:pt idx="402">
                  <c:v>35977</c:v>
                </c:pt>
                <c:pt idx="403">
                  <c:v>36008</c:v>
                </c:pt>
                <c:pt idx="404">
                  <c:v>36039</c:v>
                </c:pt>
                <c:pt idx="405">
                  <c:v>36069</c:v>
                </c:pt>
                <c:pt idx="406">
                  <c:v>36100</c:v>
                </c:pt>
                <c:pt idx="407">
                  <c:v>36130</c:v>
                </c:pt>
                <c:pt idx="408">
                  <c:v>36161</c:v>
                </c:pt>
                <c:pt idx="409">
                  <c:v>36192</c:v>
                </c:pt>
                <c:pt idx="410">
                  <c:v>36220</c:v>
                </c:pt>
                <c:pt idx="411">
                  <c:v>36251</c:v>
                </c:pt>
                <c:pt idx="412">
                  <c:v>36281</c:v>
                </c:pt>
                <c:pt idx="413">
                  <c:v>36312</c:v>
                </c:pt>
                <c:pt idx="414">
                  <c:v>36342</c:v>
                </c:pt>
                <c:pt idx="415">
                  <c:v>36373</c:v>
                </c:pt>
                <c:pt idx="416">
                  <c:v>36404</c:v>
                </c:pt>
                <c:pt idx="417">
                  <c:v>36434</c:v>
                </c:pt>
                <c:pt idx="418">
                  <c:v>36465</c:v>
                </c:pt>
                <c:pt idx="419">
                  <c:v>36495</c:v>
                </c:pt>
                <c:pt idx="420">
                  <c:v>36526</c:v>
                </c:pt>
                <c:pt idx="421">
                  <c:v>36557</c:v>
                </c:pt>
                <c:pt idx="422">
                  <c:v>36586</c:v>
                </c:pt>
                <c:pt idx="423">
                  <c:v>36617</c:v>
                </c:pt>
                <c:pt idx="424">
                  <c:v>36647</c:v>
                </c:pt>
                <c:pt idx="425">
                  <c:v>36678</c:v>
                </c:pt>
                <c:pt idx="426">
                  <c:v>36708</c:v>
                </c:pt>
                <c:pt idx="427">
                  <c:v>36739</c:v>
                </c:pt>
                <c:pt idx="428">
                  <c:v>36770</c:v>
                </c:pt>
                <c:pt idx="429">
                  <c:v>36800</c:v>
                </c:pt>
                <c:pt idx="430">
                  <c:v>36831</c:v>
                </c:pt>
                <c:pt idx="431">
                  <c:v>36861</c:v>
                </c:pt>
                <c:pt idx="432">
                  <c:v>36892</c:v>
                </c:pt>
                <c:pt idx="433">
                  <c:v>36923</c:v>
                </c:pt>
                <c:pt idx="434">
                  <c:v>36951</c:v>
                </c:pt>
                <c:pt idx="435">
                  <c:v>36982</c:v>
                </c:pt>
                <c:pt idx="436">
                  <c:v>37012</c:v>
                </c:pt>
                <c:pt idx="437">
                  <c:v>37043</c:v>
                </c:pt>
                <c:pt idx="438">
                  <c:v>37073</c:v>
                </c:pt>
                <c:pt idx="439">
                  <c:v>37104</c:v>
                </c:pt>
                <c:pt idx="440">
                  <c:v>37135</c:v>
                </c:pt>
                <c:pt idx="441">
                  <c:v>37165</c:v>
                </c:pt>
                <c:pt idx="442">
                  <c:v>37196</c:v>
                </c:pt>
                <c:pt idx="443">
                  <c:v>37226</c:v>
                </c:pt>
                <c:pt idx="444">
                  <c:v>37257</c:v>
                </c:pt>
                <c:pt idx="445">
                  <c:v>37288</c:v>
                </c:pt>
                <c:pt idx="446">
                  <c:v>37316</c:v>
                </c:pt>
                <c:pt idx="447">
                  <c:v>37347</c:v>
                </c:pt>
                <c:pt idx="448">
                  <c:v>37377</c:v>
                </c:pt>
                <c:pt idx="449">
                  <c:v>37408</c:v>
                </c:pt>
                <c:pt idx="450">
                  <c:v>37438</c:v>
                </c:pt>
                <c:pt idx="451">
                  <c:v>37469</c:v>
                </c:pt>
                <c:pt idx="452">
                  <c:v>37500</c:v>
                </c:pt>
                <c:pt idx="453">
                  <c:v>37530</c:v>
                </c:pt>
                <c:pt idx="454">
                  <c:v>37561</c:v>
                </c:pt>
                <c:pt idx="455">
                  <c:v>37591</c:v>
                </c:pt>
                <c:pt idx="456">
                  <c:v>37622</c:v>
                </c:pt>
                <c:pt idx="457">
                  <c:v>37653</c:v>
                </c:pt>
                <c:pt idx="458">
                  <c:v>37681</c:v>
                </c:pt>
                <c:pt idx="459">
                  <c:v>37712</c:v>
                </c:pt>
                <c:pt idx="460">
                  <c:v>37742</c:v>
                </c:pt>
                <c:pt idx="461">
                  <c:v>37773</c:v>
                </c:pt>
                <c:pt idx="462">
                  <c:v>37803</c:v>
                </c:pt>
                <c:pt idx="463">
                  <c:v>37834</c:v>
                </c:pt>
                <c:pt idx="464">
                  <c:v>37865</c:v>
                </c:pt>
                <c:pt idx="465">
                  <c:v>37895</c:v>
                </c:pt>
                <c:pt idx="466">
                  <c:v>37926</c:v>
                </c:pt>
                <c:pt idx="467">
                  <c:v>37956</c:v>
                </c:pt>
                <c:pt idx="468">
                  <c:v>37987</c:v>
                </c:pt>
                <c:pt idx="469">
                  <c:v>38018</c:v>
                </c:pt>
                <c:pt idx="470">
                  <c:v>38047</c:v>
                </c:pt>
                <c:pt idx="471">
                  <c:v>38078</c:v>
                </c:pt>
                <c:pt idx="472">
                  <c:v>38108</c:v>
                </c:pt>
                <c:pt idx="473">
                  <c:v>38139</c:v>
                </c:pt>
                <c:pt idx="474">
                  <c:v>38169</c:v>
                </c:pt>
                <c:pt idx="475">
                  <c:v>38200</c:v>
                </c:pt>
                <c:pt idx="476">
                  <c:v>38231</c:v>
                </c:pt>
                <c:pt idx="477">
                  <c:v>38261</c:v>
                </c:pt>
                <c:pt idx="478">
                  <c:v>38292</c:v>
                </c:pt>
                <c:pt idx="479">
                  <c:v>38322</c:v>
                </c:pt>
                <c:pt idx="480">
                  <c:v>38353</c:v>
                </c:pt>
                <c:pt idx="481">
                  <c:v>38384</c:v>
                </c:pt>
                <c:pt idx="482">
                  <c:v>38412</c:v>
                </c:pt>
                <c:pt idx="483">
                  <c:v>38443</c:v>
                </c:pt>
                <c:pt idx="484">
                  <c:v>38473</c:v>
                </c:pt>
                <c:pt idx="485">
                  <c:v>38504</c:v>
                </c:pt>
                <c:pt idx="486">
                  <c:v>38534</c:v>
                </c:pt>
                <c:pt idx="487">
                  <c:v>38565</c:v>
                </c:pt>
                <c:pt idx="488">
                  <c:v>38596</c:v>
                </c:pt>
                <c:pt idx="489">
                  <c:v>38626</c:v>
                </c:pt>
                <c:pt idx="490">
                  <c:v>38657</c:v>
                </c:pt>
                <c:pt idx="491">
                  <c:v>38687</c:v>
                </c:pt>
                <c:pt idx="492">
                  <c:v>38718</c:v>
                </c:pt>
                <c:pt idx="493">
                  <c:v>38749</c:v>
                </c:pt>
                <c:pt idx="494">
                  <c:v>38777</c:v>
                </c:pt>
                <c:pt idx="495">
                  <c:v>38808</c:v>
                </c:pt>
                <c:pt idx="496">
                  <c:v>38838</c:v>
                </c:pt>
                <c:pt idx="497">
                  <c:v>38869</c:v>
                </c:pt>
                <c:pt idx="498">
                  <c:v>38899</c:v>
                </c:pt>
                <c:pt idx="499">
                  <c:v>38930</c:v>
                </c:pt>
                <c:pt idx="500">
                  <c:v>38961</c:v>
                </c:pt>
                <c:pt idx="501">
                  <c:v>38991</c:v>
                </c:pt>
                <c:pt idx="502">
                  <c:v>39022</c:v>
                </c:pt>
                <c:pt idx="503">
                  <c:v>39052</c:v>
                </c:pt>
                <c:pt idx="504">
                  <c:v>39083</c:v>
                </c:pt>
                <c:pt idx="505">
                  <c:v>39114</c:v>
                </c:pt>
                <c:pt idx="506">
                  <c:v>39142</c:v>
                </c:pt>
                <c:pt idx="507">
                  <c:v>39173</c:v>
                </c:pt>
                <c:pt idx="508">
                  <c:v>39203</c:v>
                </c:pt>
                <c:pt idx="509">
                  <c:v>39234</c:v>
                </c:pt>
                <c:pt idx="510">
                  <c:v>39264</c:v>
                </c:pt>
                <c:pt idx="511">
                  <c:v>39295</c:v>
                </c:pt>
              </c:numCache>
            </c:numRef>
          </c:cat>
          <c:val>
            <c:numRef>
              <c:f>Data!$AI$8:$AI$519</c:f>
              <c:numCache>
                <c:formatCode>0.0</c:formatCode>
                <c:ptCount val="512"/>
                <c:pt idx="0">
                  <c:v>4.4000000000000004</c:v>
                </c:pt>
                <c:pt idx="1">
                  <c:v>4.9000000000000004</c:v>
                </c:pt>
                <c:pt idx="2">
                  <c:v>4</c:v>
                </c:pt>
                <c:pt idx="3">
                  <c:v>4</c:v>
                </c:pt>
                <c:pt idx="4">
                  <c:v>4.2</c:v>
                </c:pt>
                <c:pt idx="5">
                  <c:v>4.4000000000000004</c:v>
                </c:pt>
                <c:pt idx="6">
                  <c:v>4.4000000000000004</c:v>
                </c:pt>
                <c:pt idx="7">
                  <c:v>4.4000000000000004</c:v>
                </c:pt>
                <c:pt idx="8">
                  <c:v>4.7</c:v>
                </c:pt>
                <c:pt idx="9">
                  <c:v>4.5</c:v>
                </c:pt>
                <c:pt idx="10">
                  <c:v>4.8</c:v>
                </c:pt>
                <c:pt idx="11">
                  <c:v>4.5999999999999996</c:v>
                </c:pt>
                <c:pt idx="12">
                  <c:v>4.5999999999999996</c:v>
                </c:pt>
                <c:pt idx="13">
                  <c:v>4.5</c:v>
                </c:pt>
                <c:pt idx="14">
                  <c:v>4.5999999999999996</c:v>
                </c:pt>
                <c:pt idx="15">
                  <c:v>4.0999999999999996</c:v>
                </c:pt>
                <c:pt idx="16">
                  <c:v>4.7</c:v>
                </c:pt>
                <c:pt idx="17">
                  <c:v>4.9000000000000004</c:v>
                </c:pt>
                <c:pt idx="18">
                  <c:v>5.0999999999999996</c:v>
                </c:pt>
                <c:pt idx="19">
                  <c:v>5.4</c:v>
                </c:pt>
                <c:pt idx="20">
                  <c:v>5.2</c:v>
                </c:pt>
                <c:pt idx="21">
                  <c:v>5.2</c:v>
                </c:pt>
                <c:pt idx="22">
                  <c:v>5.6</c:v>
                </c:pt>
                <c:pt idx="23">
                  <c:v>5.9</c:v>
                </c:pt>
                <c:pt idx="24">
                  <c:v>6.2</c:v>
                </c:pt>
                <c:pt idx="25">
                  <c:v>6.3</c:v>
                </c:pt>
                <c:pt idx="26">
                  <c:v>6.4</c:v>
                </c:pt>
                <c:pt idx="27">
                  <c:v>6.5</c:v>
                </c:pt>
                <c:pt idx="28">
                  <c:v>6.7</c:v>
                </c:pt>
                <c:pt idx="29">
                  <c:v>5.7</c:v>
                </c:pt>
                <c:pt idx="30">
                  <c:v>6.2</c:v>
                </c:pt>
                <c:pt idx="31">
                  <c:v>6.4</c:v>
                </c:pt>
                <c:pt idx="32">
                  <c:v>5.8</c:v>
                </c:pt>
                <c:pt idx="33">
                  <c:v>6.5</c:v>
                </c:pt>
                <c:pt idx="34">
                  <c:v>6.4</c:v>
                </c:pt>
                <c:pt idx="35">
                  <c:v>6.2</c:v>
                </c:pt>
                <c:pt idx="36">
                  <c:v>6.2</c:v>
                </c:pt>
                <c:pt idx="37">
                  <c:v>6.6</c:v>
                </c:pt>
                <c:pt idx="38">
                  <c:v>6.6</c:v>
                </c:pt>
                <c:pt idx="39">
                  <c:v>6.7</c:v>
                </c:pt>
                <c:pt idx="40">
                  <c:v>6.6</c:v>
                </c:pt>
                <c:pt idx="41">
                  <c:v>5.4</c:v>
                </c:pt>
                <c:pt idx="42">
                  <c:v>6.1</c:v>
                </c:pt>
                <c:pt idx="43">
                  <c:v>6</c:v>
                </c:pt>
                <c:pt idx="44">
                  <c:v>5.6</c:v>
                </c:pt>
                <c:pt idx="45">
                  <c:v>5.7</c:v>
                </c:pt>
                <c:pt idx="46">
                  <c:v>5.7</c:v>
                </c:pt>
                <c:pt idx="47">
                  <c:v>6.1</c:v>
                </c:pt>
                <c:pt idx="48">
                  <c:v>5.7</c:v>
                </c:pt>
                <c:pt idx="49">
                  <c:v>5.2</c:v>
                </c:pt>
                <c:pt idx="50">
                  <c:v>5.5</c:v>
                </c:pt>
                <c:pt idx="51">
                  <c:v>5</c:v>
                </c:pt>
                <c:pt idx="52">
                  <c:v>4.9000000000000004</c:v>
                </c:pt>
                <c:pt idx="53">
                  <c:v>5</c:v>
                </c:pt>
                <c:pt idx="54">
                  <c:v>5.2</c:v>
                </c:pt>
                <c:pt idx="55">
                  <c:v>4.9000000000000004</c:v>
                </c:pt>
                <c:pt idx="56">
                  <c:v>5.4</c:v>
                </c:pt>
                <c:pt idx="57">
                  <c:v>5.5</c:v>
                </c:pt>
                <c:pt idx="58">
                  <c:v>5.0999999999999996</c:v>
                </c:pt>
                <c:pt idx="59">
                  <c:v>4.7</c:v>
                </c:pt>
                <c:pt idx="60">
                  <c:v>5</c:v>
                </c:pt>
                <c:pt idx="61">
                  <c:v>5.0999999999999996</c:v>
                </c:pt>
                <c:pt idx="62">
                  <c:v>4.8</c:v>
                </c:pt>
                <c:pt idx="63">
                  <c:v>5</c:v>
                </c:pt>
                <c:pt idx="64">
                  <c:v>4.5999999999999996</c:v>
                </c:pt>
                <c:pt idx="65">
                  <c:v>5.3</c:v>
                </c:pt>
                <c:pt idx="66">
                  <c:v>5.7</c:v>
                </c:pt>
                <c:pt idx="67">
                  <c:v>5</c:v>
                </c:pt>
                <c:pt idx="68">
                  <c:v>5.3</c:v>
                </c:pt>
                <c:pt idx="69">
                  <c:v>5.5</c:v>
                </c:pt>
                <c:pt idx="70">
                  <c:v>5.2</c:v>
                </c:pt>
                <c:pt idx="71">
                  <c:v>5.7</c:v>
                </c:pt>
                <c:pt idx="72">
                  <c:v>6.3</c:v>
                </c:pt>
                <c:pt idx="73">
                  <c:v>7.1</c:v>
                </c:pt>
                <c:pt idx="74">
                  <c:v>7.2</c:v>
                </c:pt>
                <c:pt idx="75">
                  <c:v>8.7000000000000011</c:v>
                </c:pt>
                <c:pt idx="76">
                  <c:v>9.4</c:v>
                </c:pt>
                <c:pt idx="77">
                  <c:v>8.8000000000000007</c:v>
                </c:pt>
                <c:pt idx="78">
                  <c:v>8.6</c:v>
                </c:pt>
                <c:pt idx="79">
                  <c:v>9.2000000000000011</c:v>
                </c:pt>
                <c:pt idx="80">
                  <c:v>9.2000000000000011</c:v>
                </c:pt>
                <c:pt idx="81">
                  <c:v>8.6</c:v>
                </c:pt>
                <c:pt idx="82">
                  <c:v>9.5</c:v>
                </c:pt>
                <c:pt idx="83">
                  <c:v>9</c:v>
                </c:pt>
                <c:pt idx="84">
                  <c:v>9</c:v>
                </c:pt>
                <c:pt idx="85">
                  <c:v>8.2000000000000011</c:v>
                </c:pt>
                <c:pt idx="86">
                  <c:v>8.7000000000000011</c:v>
                </c:pt>
                <c:pt idx="87">
                  <c:v>8.2000000000000011</c:v>
                </c:pt>
                <c:pt idx="88">
                  <c:v>8.3000000000000007</c:v>
                </c:pt>
                <c:pt idx="89">
                  <c:v>7.8</c:v>
                </c:pt>
                <c:pt idx="90">
                  <c:v>7.7</c:v>
                </c:pt>
                <c:pt idx="91">
                  <c:v>7.9</c:v>
                </c:pt>
                <c:pt idx="92">
                  <c:v>7.8</c:v>
                </c:pt>
                <c:pt idx="93">
                  <c:v>7.7</c:v>
                </c:pt>
                <c:pt idx="94">
                  <c:v>8.4</c:v>
                </c:pt>
                <c:pt idx="95">
                  <c:v>8</c:v>
                </c:pt>
                <c:pt idx="96">
                  <c:v>7.5</c:v>
                </c:pt>
                <c:pt idx="97">
                  <c:v>7.2</c:v>
                </c:pt>
                <c:pt idx="98">
                  <c:v>7.2</c:v>
                </c:pt>
                <c:pt idx="99">
                  <c:v>7.3</c:v>
                </c:pt>
                <c:pt idx="100">
                  <c:v>7.9</c:v>
                </c:pt>
                <c:pt idx="101">
                  <c:v>6.2</c:v>
                </c:pt>
                <c:pt idx="102">
                  <c:v>7.1</c:v>
                </c:pt>
                <c:pt idx="103">
                  <c:v>7</c:v>
                </c:pt>
                <c:pt idx="104">
                  <c:v>6.7</c:v>
                </c:pt>
                <c:pt idx="105">
                  <c:v>6.9</c:v>
                </c:pt>
                <c:pt idx="106">
                  <c:v>7</c:v>
                </c:pt>
                <c:pt idx="107">
                  <c:v>6.8</c:v>
                </c:pt>
                <c:pt idx="108">
                  <c:v>6.5</c:v>
                </c:pt>
                <c:pt idx="109">
                  <c:v>6.7</c:v>
                </c:pt>
                <c:pt idx="110">
                  <c:v>6.2</c:v>
                </c:pt>
                <c:pt idx="111">
                  <c:v>6.1</c:v>
                </c:pt>
                <c:pt idx="112">
                  <c:v>5.7</c:v>
                </c:pt>
                <c:pt idx="113">
                  <c:v>6</c:v>
                </c:pt>
                <c:pt idx="114">
                  <c:v>5.8</c:v>
                </c:pt>
                <c:pt idx="115">
                  <c:v>5.8</c:v>
                </c:pt>
                <c:pt idx="116">
                  <c:v>5.6</c:v>
                </c:pt>
                <c:pt idx="117">
                  <c:v>5.9</c:v>
                </c:pt>
                <c:pt idx="118">
                  <c:v>5.5</c:v>
                </c:pt>
                <c:pt idx="119">
                  <c:v>5.6</c:v>
                </c:pt>
                <c:pt idx="120">
                  <c:v>5.9</c:v>
                </c:pt>
                <c:pt idx="121">
                  <c:v>5.9</c:v>
                </c:pt>
                <c:pt idx="122">
                  <c:v>5.9</c:v>
                </c:pt>
                <c:pt idx="123">
                  <c:v>5.4</c:v>
                </c:pt>
                <c:pt idx="124">
                  <c:v>5.6</c:v>
                </c:pt>
                <c:pt idx="125">
                  <c:v>5.6</c:v>
                </c:pt>
                <c:pt idx="126">
                  <c:v>5.9</c:v>
                </c:pt>
                <c:pt idx="127">
                  <c:v>4.8</c:v>
                </c:pt>
                <c:pt idx="128">
                  <c:v>5.5</c:v>
                </c:pt>
                <c:pt idx="129">
                  <c:v>5.5</c:v>
                </c:pt>
                <c:pt idx="130">
                  <c:v>5.3</c:v>
                </c:pt>
                <c:pt idx="131">
                  <c:v>5.7</c:v>
                </c:pt>
                <c:pt idx="132">
                  <c:v>5.3</c:v>
                </c:pt>
                <c:pt idx="133">
                  <c:v>5.8</c:v>
                </c:pt>
                <c:pt idx="134">
                  <c:v>6</c:v>
                </c:pt>
                <c:pt idx="135">
                  <c:v>5.8</c:v>
                </c:pt>
                <c:pt idx="136">
                  <c:v>5.7</c:v>
                </c:pt>
                <c:pt idx="137">
                  <c:v>6.4</c:v>
                </c:pt>
                <c:pt idx="138">
                  <c:v>7</c:v>
                </c:pt>
                <c:pt idx="139">
                  <c:v>7.5</c:v>
                </c:pt>
                <c:pt idx="140">
                  <c:v>7.7</c:v>
                </c:pt>
                <c:pt idx="141">
                  <c:v>7.5</c:v>
                </c:pt>
                <c:pt idx="142">
                  <c:v>7.7</c:v>
                </c:pt>
                <c:pt idx="143">
                  <c:v>7.5</c:v>
                </c:pt>
                <c:pt idx="144">
                  <c:v>7.4</c:v>
                </c:pt>
                <c:pt idx="145">
                  <c:v>7.1</c:v>
                </c:pt>
                <c:pt idx="146">
                  <c:v>7.1</c:v>
                </c:pt>
                <c:pt idx="147">
                  <c:v>7.4</c:v>
                </c:pt>
                <c:pt idx="148">
                  <c:v>6.9</c:v>
                </c:pt>
                <c:pt idx="149">
                  <c:v>6.6</c:v>
                </c:pt>
                <c:pt idx="150">
                  <c:v>7.1</c:v>
                </c:pt>
                <c:pt idx="151">
                  <c:v>7.2</c:v>
                </c:pt>
                <c:pt idx="152">
                  <c:v>6.8</c:v>
                </c:pt>
                <c:pt idx="153">
                  <c:v>6.8</c:v>
                </c:pt>
                <c:pt idx="154">
                  <c:v>6.9</c:v>
                </c:pt>
                <c:pt idx="155">
                  <c:v>6.9</c:v>
                </c:pt>
                <c:pt idx="156">
                  <c:v>7.1</c:v>
                </c:pt>
                <c:pt idx="157">
                  <c:v>7.5</c:v>
                </c:pt>
                <c:pt idx="158">
                  <c:v>7.7</c:v>
                </c:pt>
                <c:pt idx="159">
                  <c:v>8.1</c:v>
                </c:pt>
                <c:pt idx="160">
                  <c:v>8.5</c:v>
                </c:pt>
                <c:pt idx="161">
                  <c:v>9.5</c:v>
                </c:pt>
                <c:pt idx="162">
                  <c:v>8.5</c:v>
                </c:pt>
                <c:pt idx="163">
                  <c:v>8.7000000000000011</c:v>
                </c:pt>
                <c:pt idx="164">
                  <c:v>9.5</c:v>
                </c:pt>
                <c:pt idx="165">
                  <c:v>9.7000000000000011</c:v>
                </c:pt>
                <c:pt idx="166">
                  <c:v>10</c:v>
                </c:pt>
                <c:pt idx="167">
                  <c:v>10.199999999999999</c:v>
                </c:pt>
                <c:pt idx="168">
                  <c:v>11.1</c:v>
                </c:pt>
                <c:pt idx="169">
                  <c:v>9.8000000000000007</c:v>
                </c:pt>
                <c:pt idx="170">
                  <c:v>10.4</c:v>
                </c:pt>
                <c:pt idx="171">
                  <c:v>10.9</c:v>
                </c:pt>
                <c:pt idx="172">
                  <c:v>12.3</c:v>
                </c:pt>
                <c:pt idx="173">
                  <c:v>11.3</c:v>
                </c:pt>
                <c:pt idx="174">
                  <c:v>10.1</c:v>
                </c:pt>
                <c:pt idx="175">
                  <c:v>9.3000000000000007</c:v>
                </c:pt>
                <c:pt idx="176">
                  <c:v>9.3000000000000007</c:v>
                </c:pt>
                <c:pt idx="177">
                  <c:v>9.4</c:v>
                </c:pt>
                <c:pt idx="178">
                  <c:v>9.3000000000000007</c:v>
                </c:pt>
                <c:pt idx="179">
                  <c:v>8.7000000000000011</c:v>
                </c:pt>
                <c:pt idx="180">
                  <c:v>9.1</c:v>
                </c:pt>
                <c:pt idx="181">
                  <c:v>8.3000000000000007</c:v>
                </c:pt>
                <c:pt idx="182">
                  <c:v>8.3000000000000007</c:v>
                </c:pt>
                <c:pt idx="183">
                  <c:v>8.2000000000000011</c:v>
                </c:pt>
                <c:pt idx="184">
                  <c:v>9.1</c:v>
                </c:pt>
                <c:pt idx="185">
                  <c:v>7.5</c:v>
                </c:pt>
                <c:pt idx="186">
                  <c:v>7.5</c:v>
                </c:pt>
                <c:pt idx="187">
                  <c:v>7.3</c:v>
                </c:pt>
                <c:pt idx="188">
                  <c:v>7.6</c:v>
                </c:pt>
                <c:pt idx="189">
                  <c:v>7.2</c:v>
                </c:pt>
                <c:pt idx="190">
                  <c:v>7.2</c:v>
                </c:pt>
                <c:pt idx="191">
                  <c:v>7.3</c:v>
                </c:pt>
                <c:pt idx="192">
                  <c:v>6.8</c:v>
                </c:pt>
                <c:pt idx="193">
                  <c:v>7.1</c:v>
                </c:pt>
                <c:pt idx="194">
                  <c:v>7.1</c:v>
                </c:pt>
                <c:pt idx="195">
                  <c:v>6.9</c:v>
                </c:pt>
                <c:pt idx="196">
                  <c:v>6.9</c:v>
                </c:pt>
                <c:pt idx="197">
                  <c:v>6.6</c:v>
                </c:pt>
                <c:pt idx="198">
                  <c:v>6.9</c:v>
                </c:pt>
                <c:pt idx="199">
                  <c:v>7.1</c:v>
                </c:pt>
                <c:pt idx="200">
                  <c:v>6.9</c:v>
                </c:pt>
                <c:pt idx="201">
                  <c:v>7.1</c:v>
                </c:pt>
                <c:pt idx="202">
                  <c:v>7</c:v>
                </c:pt>
                <c:pt idx="203">
                  <c:v>6.8</c:v>
                </c:pt>
                <c:pt idx="204">
                  <c:v>6.7</c:v>
                </c:pt>
                <c:pt idx="205">
                  <c:v>6.9</c:v>
                </c:pt>
                <c:pt idx="206">
                  <c:v>6.8</c:v>
                </c:pt>
                <c:pt idx="207">
                  <c:v>6.7</c:v>
                </c:pt>
                <c:pt idx="208">
                  <c:v>6.8</c:v>
                </c:pt>
                <c:pt idx="209">
                  <c:v>7</c:v>
                </c:pt>
                <c:pt idx="210">
                  <c:v>6.9</c:v>
                </c:pt>
                <c:pt idx="211">
                  <c:v>7.1</c:v>
                </c:pt>
                <c:pt idx="212">
                  <c:v>7.4</c:v>
                </c:pt>
                <c:pt idx="213">
                  <c:v>7</c:v>
                </c:pt>
                <c:pt idx="214">
                  <c:v>7.1</c:v>
                </c:pt>
                <c:pt idx="215">
                  <c:v>7.1</c:v>
                </c:pt>
                <c:pt idx="216">
                  <c:v>6.9</c:v>
                </c:pt>
                <c:pt idx="217">
                  <c:v>6.6</c:v>
                </c:pt>
                <c:pt idx="218">
                  <c:v>6.6</c:v>
                </c:pt>
                <c:pt idx="219">
                  <c:v>7.1</c:v>
                </c:pt>
                <c:pt idx="220">
                  <c:v>6.6</c:v>
                </c:pt>
                <c:pt idx="221">
                  <c:v>6.5</c:v>
                </c:pt>
                <c:pt idx="222">
                  <c:v>6.5</c:v>
                </c:pt>
                <c:pt idx="223">
                  <c:v>6.4</c:v>
                </c:pt>
                <c:pt idx="224">
                  <c:v>6</c:v>
                </c:pt>
                <c:pt idx="225">
                  <c:v>6.3</c:v>
                </c:pt>
                <c:pt idx="226">
                  <c:v>6.2</c:v>
                </c:pt>
                <c:pt idx="227">
                  <c:v>6</c:v>
                </c:pt>
                <c:pt idx="228">
                  <c:v>6.2</c:v>
                </c:pt>
                <c:pt idx="229">
                  <c:v>6.3</c:v>
                </c:pt>
                <c:pt idx="230">
                  <c:v>6.4</c:v>
                </c:pt>
                <c:pt idx="231">
                  <c:v>5.9</c:v>
                </c:pt>
                <c:pt idx="232">
                  <c:v>5.9</c:v>
                </c:pt>
                <c:pt idx="233">
                  <c:v>5.8</c:v>
                </c:pt>
                <c:pt idx="234">
                  <c:v>6.1</c:v>
                </c:pt>
                <c:pt idx="235">
                  <c:v>5.9</c:v>
                </c:pt>
                <c:pt idx="236">
                  <c:v>5.7</c:v>
                </c:pt>
                <c:pt idx="237">
                  <c:v>5.6</c:v>
                </c:pt>
                <c:pt idx="238">
                  <c:v>5.7</c:v>
                </c:pt>
                <c:pt idx="239">
                  <c:v>5.9</c:v>
                </c:pt>
                <c:pt idx="240">
                  <c:v>5.6</c:v>
                </c:pt>
                <c:pt idx="241">
                  <c:v>5.4</c:v>
                </c:pt>
                <c:pt idx="242">
                  <c:v>5.4</c:v>
                </c:pt>
                <c:pt idx="243">
                  <c:v>5.4</c:v>
                </c:pt>
                <c:pt idx="244">
                  <c:v>5.3</c:v>
                </c:pt>
                <c:pt idx="245">
                  <c:v>5.4</c:v>
                </c:pt>
                <c:pt idx="246">
                  <c:v>5.6</c:v>
                </c:pt>
                <c:pt idx="247">
                  <c:v>5</c:v>
                </c:pt>
                <c:pt idx="248">
                  <c:v>4.9000000000000004</c:v>
                </c:pt>
                <c:pt idx="249">
                  <c:v>4.9000000000000004</c:v>
                </c:pt>
                <c:pt idx="250">
                  <c:v>4.8</c:v>
                </c:pt>
                <c:pt idx="251">
                  <c:v>4.9000000000000004</c:v>
                </c:pt>
                <c:pt idx="252">
                  <c:v>5.0999999999999996</c:v>
                </c:pt>
                <c:pt idx="253">
                  <c:v>5.3</c:v>
                </c:pt>
                <c:pt idx="254">
                  <c:v>5.0999999999999996</c:v>
                </c:pt>
                <c:pt idx="255">
                  <c:v>4.8</c:v>
                </c:pt>
                <c:pt idx="256">
                  <c:v>5.2</c:v>
                </c:pt>
                <c:pt idx="257">
                  <c:v>5.2</c:v>
                </c:pt>
                <c:pt idx="258">
                  <c:v>5.4</c:v>
                </c:pt>
                <c:pt idx="259">
                  <c:v>5.4</c:v>
                </c:pt>
                <c:pt idx="260">
                  <c:v>5.6</c:v>
                </c:pt>
                <c:pt idx="261">
                  <c:v>5.8</c:v>
                </c:pt>
                <c:pt idx="262">
                  <c:v>5.7</c:v>
                </c:pt>
                <c:pt idx="263">
                  <c:v>5.9</c:v>
                </c:pt>
                <c:pt idx="264">
                  <c:v>6</c:v>
                </c:pt>
                <c:pt idx="265">
                  <c:v>6.2</c:v>
                </c:pt>
                <c:pt idx="266">
                  <c:v>6.7</c:v>
                </c:pt>
                <c:pt idx="267">
                  <c:v>6.6</c:v>
                </c:pt>
                <c:pt idx="268">
                  <c:v>6.4</c:v>
                </c:pt>
                <c:pt idx="269">
                  <c:v>6.9</c:v>
                </c:pt>
                <c:pt idx="270">
                  <c:v>7</c:v>
                </c:pt>
                <c:pt idx="271">
                  <c:v>7.3</c:v>
                </c:pt>
                <c:pt idx="272">
                  <c:v>6.8</c:v>
                </c:pt>
                <c:pt idx="273">
                  <c:v>7.2</c:v>
                </c:pt>
                <c:pt idx="274">
                  <c:v>7.5</c:v>
                </c:pt>
                <c:pt idx="275">
                  <c:v>7.8</c:v>
                </c:pt>
                <c:pt idx="276">
                  <c:v>8.1</c:v>
                </c:pt>
                <c:pt idx="277">
                  <c:v>8.2000000000000011</c:v>
                </c:pt>
                <c:pt idx="278">
                  <c:v>8.3000000000000007</c:v>
                </c:pt>
                <c:pt idx="279">
                  <c:v>8.5</c:v>
                </c:pt>
                <c:pt idx="280">
                  <c:v>8.8000000000000007</c:v>
                </c:pt>
                <c:pt idx="281">
                  <c:v>8.7000000000000011</c:v>
                </c:pt>
                <c:pt idx="282">
                  <c:v>8.6</c:v>
                </c:pt>
                <c:pt idx="283">
                  <c:v>8.8000000000000007</c:v>
                </c:pt>
                <c:pt idx="284">
                  <c:v>8.6</c:v>
                </c:pt>
                <c:pt idx="285">
                  <c:v>9</c:v>
                </c:pt>
                <c:pt idx="286">
                  <c:v>9</c:v>
                </c:pt>
                <c:pt idx="287">
                  <c:v>9.3000000000000007</c:v>
                </c:pt>
                <c:pt idx="288">
                  <c:v>8.6</c:v>
                </c:pt>
                <c:pt idx="289">
                  <c:v>8.5</c:v>
                </c:pt>
                <c:pt idx="290">
                  <c:v>8.5</c:v>
                </c:pt>
                <c:pt idx="291">
                  <c:v>8.4</c:v>
                </c:pt>
                <c:pt idx="292">
                  <c:v>8.1</c:v>
                </c:pt>
                <c:pt idx="293">
                  <c:v>8.3000000000000007</c:v>
                </c:pt>
                <c:pt idx="294">
                  <c:v>8.2000000000000011</c:v>
                </c:pt>
                <c:pt idx="295">
                  <c:v>8.2000000000000011</c:v>
                </c:pt>
                <c:pt idx="296">
                  <c:v>8.3000000000000007</c:v>
                </c:pt>
                <c:pt idx="297">
                  <c:v>8</c:v>
                </c:pt>
                <c:pt idx="298">
                  <c:v>8.3000000000000007</c:v>
                </c:pt>
                <c:pt idx="299">
                  <c:v>8.3000000000000007</c:v>
                </c:pt>
                <c:pt idx="300">
                  <c:v>8.6</c:v>
                </c:pt>
                <c:pt idx="301">
                  <c:v>9.2000000000000011</c:v>
                </c:pt>
                <c:pt idx="302">
                  <c:v>9.3000000000000007</c:v>
                </c:pt>
                <c:pt idx="303">
                  <c:v>9.1</c:v>
                </c:pt>
                <c:pt idx="304">
                  <c:v>9.2000000000000011</c:v>
                </c:pt>
                <c:pt idx="305">
                  <c:v>9.3000000000000007</c:v>
                </c:pt>
                <c:pt idx="306">
                  <c:v>9</c:v>
                </c:pt>
                <c:pt idx="307">
                  <c:v>8.9</c:v>
                </c:pt>
                <c:pt idx="308">
                  <c:v>9.2000000000000011</c:v>
                </c:pt>
                <c:pt idx="309">
                  <c:v>10</c:v>
                </c:pt>
                <c:pt idx="310">
                  <c:v>9</c:v>
                </c:pt>
                <c:pt idx="311">
                  <c:v>8.7000000000000011</c:v>
                </c:pt>
                <c:pt idx="312">
                  <c:v>8</c:v>
                </c:pt>
                <c:pt idx="313">
                  <c:v>8.1</c:v>
                </c:pt>
                <c:pt idx="314">
                  <c:v>8.3000000000000007</c:v>
                </c:pt>
                <c:pt idx="315">
                  <c:v>8.3000000000000007</c:v>
                </c:pt>
                <c:pt idx="316">
                  <c:v>9.1</c:v>
                </c:pt>
                <c:pt idx="317">
                  <c:v>7.9</c:v>
                </c:pt>
                <c:pt idx="318">
                  <c:v>8.5</c:v>
                </c:pt>
                <c:pt idx="319">
                  <c:v>8.3000000000000007</c:v>
                </c:pt>
                <c:pt idx="320">
                  <c:v>7.9</c:v>
                </c:pt>
                <c:pt idx="321">
                  <c:v>8.2000000000000011</c:v>
                </c:pt>
                <c:pt idx="322">
                  <c:v>8</c:v>
                </c:pt>
                <c:pt idx="323">
                  <c:v>8.3000000000000007</c:v>
                </c:pt>
                <c:pt idx="324">
                  <c:v>8.3000000000000007</c:v>
                </c:pt>
                <c:pt idx="325">
                  <c:v>7.8</c:v>
                </c:pt>
                <c:pt idx="326">
                  <c:v>8.3000000000000007</c:v>
                </c:pt>
                <c:pt idx="327">
                  <c:v>8.6</c:v>
                </c:pt>
                <c:pt idx="328">
                  <c:v>8.6</c:v>
                </c:pt>
                <c:pt idx="329">
                  <c:v>8.3000000000000007</c:v>
                </c:pt>
                <c:pt idx="330">
                  <c:v>8.3000000000000007</c:v>
                </c:pt>
                <c:pt idx="331">
                  <c:v>8.4</c:v>
                </c:pt>
                <c:pt idx="332">
                  <c:v>8.5</c:v>
                </c:pt>
                <c:pt idx="333">
                  <c:v>8.3000000000000007</c:v>
                </c:pt>
                <c:pt idx="334">
                  <c:v>7.7</c:v>
                </c:pt>
                <c:pt idx="335">
                  <c:v>7.8</c:v>
                </c:pt>
                <c:pt idx="336">
                  <c:v>7.8</c:v>
                </c:pt>
                <c:pt idx="337">
                  <c:v>8.1</c:v>
                </c:pt>
                <c:pt idx="338">
                  <c:v>7.9</c:v>
                </c:pt>
                <c:pt idx="339">
                  <c:v>8.3000000000000007</c:v>
                </c:pt>
                <c:pt idx="340">
                  <c:v>8</c:v>
                </c:pt>
                <c:pt idx="341">
                  <c:v>8</c:v>
                </c:pt>
                <c:pt idx="342">
                  <c:v>8.3000000000000007</c:v>
                </c:pt>
                <c:pt idx="343">
                  <c:v>7.8</c:v>
                </c:pt>
                <c:pt idx="344">
                  <c:v>8.2000000000000011</c:v>
                </c:pt>
                <c:pt idx="345">
                  <c:v>7.7</c:v>
                </c:pt>
                <c:pt idx="346">
                  <c:v>7.6</c:v>
                </c:pt>
                <c:pt idx="347">
                  <c:v>7.5</c:v>
                </c:pt>
                <c:pt idx="348">
                  <c:v>7.4</c:v>
                </c:pt>
                <c:pt idx="349">
                  <c:v>7</c:v>
                </c:pt>
                <c:pt idx="350">
                  <c:v>6.8</c:v>
                </c:pt>
                <c:pt idx="351">
                  <c:v>6.7</c:v>
                </c:pt>
                <c:pt idx="352">
                  <c:v>6</c:v>
                </c:pt>
                <c:pt idx="353">
                  <c:v>6.9</c:v>
                </c:pt>
                <c:pt idx="354">
                  <c:v>6.7</c:v>
                </c:pt>
                <c:pt idx="355">
                  <c:v>6.8</c:v>
                </c:pt>
                <c:pt idx="356">
                  <c:v>6.7</c:v>
                </c:pt>
                <c:pt idx="357">
                  <c:v>5.8</c:v>
                </c:pt>
                <c:pt idx="358">
                  <c:v>6.6</c:v>
                </c:pt>
                <c:pt idx="359">
                  <c:v>6.8</c:v>
                </c:pt>
                <c:pt idx="360">
                  <c:v>6.9</c:v>
                </c:pt>
                <c:pt idx="361">
                  <c:v>6.8</c:v>
                </c:pt>
                <c:pt idx="362">
                  <c:v>6.8</c:v>
                </c:pt>
                <c:pt idx="363">
                  <c:v>6.2</c:v>
                </c:pt>
                <c:pt idx="364">
                  <c:v>6.5</c:v>
                </c:pt>
                <c:pt idx="365">
                  <c:v>6.3</c:v>
                </c:pt>
                <c:pt idx="366">
                  <c:v>5.8</c:v>
                </c:pt>
                <c:pt idx="367">
                  <c:v>6.5</c:v>
                </c:pt>
                <c:pt idx="368">
                  <c:v>6</c:v>
                </c:pt>
                <c:pt idx="369">
                  <c:v>6.1</c:v>
                </c:pt>
                <c:pt idx="370">
                  <c:v>6.2</c:v>
                </c:pt>
                <c:pt idx="371">
                  <c:v>5.8</c:v>
                </c:pt>
                <c:pt idx="372">
                  <c:v>5.8</c:v>
                </c:pt>
                <c:pt idx="373">
                  <c:v>6.1</c:v>
                </c:pt>
                <c:pt idx="374">
                  <c:v>6</c:v>
                </c:pt>
                <c:pt idx="375">
                  <c:v>6.1</c:v>
                </c:pt>
                <c:pt idx="376">
                  <c:v>5.8</c:v>
                </c:pt>
                <c:pt idx="377">
                  <c:v>5.7</c:v>
                </c:pt>
                <c:pt idx="378">
                  <c:v>6</c:v>
                </c:pt>
                <c:pt idx="379">
                  <c:v>6.3</c:v>
                </c:pt>
                <c:pt idx="380">
                  <c:v>5.2</c:v>
                </c:pt>
                <c:pt idx="381">
                  <c:v>6.1</c:v>
                </c:pt>
                <c:pt idx="382">
                  <c:v>6.1</c:v>
                </c:pt>
                <c:pt idx="383">
                  <c:v>6</c:v>
                </c:pt>
                <c:pt idx="384">
                  <c:v>5.8</c:v>
                </c:pt>
                <c:pt idx="385">
                  <c:v>6.1</c:v>
                </c:pt>
                <c:pt idx="386">
                  <c:v>6.6</c:v>
                </c:pt>
                <c:pt idx="387">
                  <c:v>5.9</c:v>
                </c:pt>
                <c:pt idx="388">
                  <c:v>6.3</c:v>
                </c:pt>
                <c:pt idx="389">
                  <c:v>6</c:v>
                </c:pt>
                <c:pt idx="390">
                  <c:v>6.8</c:v>
                </c:pt>
                <c:pt idx="391">
                  <c:v>6.9</c:v>
                </c:pt>
                <c:pt idx="392">
                  <c:v>7.2</c:v>
                </c:pt>
                <c:pt idx="393">
                  <c:v>7.3</c:v>
                </c:pt>
                <c:pt idx="394">
                  <c:v>7.7</c:v>
                </c:pt>
                <c:pt idx="395">
                  <c:v>8.2000000000000011</c:v>
                </c:pt>
                <c:pt idx="396">
                  <c:v>8.4</c:v>
                </c:pt>
                <c:pt idx="397">
                  <c:v>8.3000000000000007</c:v>
                </c:pt>
                <c:pt idx="398">
                  <c:v>8.4</c:v>
                </c:pt>
                <c:pt idx="399">
                  <c:v>8.9</c:v>
                </c:pt>
                <c:pt idx="400">
                  <c:v>9.5</c:v>
                </c:pt>
                <c:pt idx="401">
                  <c:v>11</c:v>
                </c:pt>
                <c:pt idx="402">
                  <c:v>8.9</c:v>
                </c:pt>
                <c:pt idx="403">
                  <c:v>9</c:v>
                </c:pt>
                <c:pt idx="404">
                  <c:v>9.5</c:v>
                </c:pt>
                <c:pt idx="405">
                  <c:v>9.6</c:v>
                </c:pt>
                <c:pt idx="406">
                  <c:v>9.3000000000000007</c:v>
                </c:pt>
                <c:pt idx="407">
                  <c:v>9.6</c:v>
                </c:pt>
                <c:pt idx="408">
                  <c:v>9.6</c:v>
                </c:pt>
                <c:pt idx="409">
                  <c:v>9.5</c:v>
                </c:pt>
                <c:pt idx="410">
                  <c:v>9.7000000000000011</c:v>
                </c:pt>
                <c:pt idx="411">
                  <c:v>10.199999999999999</c:v>
                </c:pt>
                <c:pt idx="412">
                  <c:v>9.9</c:v>
                </c:pt>
                <c:pt idx="413">
                  <c:v>11.5</c:v>
                </c:pt>
                <c:pt idx="414">
                  <c:v>10.3</c:v>
                </c:pt>
                <c:pt idx="415">
                  <c:v>10.1</c:v>
                </c:pt>
                <c:pt idx="416">
                  <c:v>10.199999999999999</c:v>
                </c:pt>
                <c:pt idx="417">
                  <c:v>10.4</c:v>
                </c:pt>
                <c:pt idx="418">
                  <c:v>10.3</c:v>
                </c:pt>
                <c:pt idx="419">
                  <c:v>10.4</c:v>
                </c:pt>
                <c:pt idx="420">
                  <c:v>10.6</c:v>
                </c:pt>
                <c:pt idx="421">
                  <c:v>10.199999999999999</c:v>
                </c:pt>
                <c:pt idx="422">
                  <c:v>10.199999999999999</c:v>
                </c:pt>
                <c:pt idx="423">
                  <c:v>9.5</c:v>
                </c:pt>
                <c:pt idx="424">
                  <c:v>9.9</c:v>
                </c:pt>
                <c:pt idx="425">
                  <c:v>11</c:v>
                </c:pt>
                <c:pt idx="426">
                  <c:v>8.9</c:v>
                </c:pt>
                <c:pt idx="427">
                  <c:v>9.2000000000000011</c:v>
                </c:pt>
                <c:pt idx="428">
                  <c:v>9.6</c:v>
                </c:pt>
                <c:pt idx="429">
                  <c:v>9.5</c:v>
                </c:pt>
                <c:pt idx="430">
                  <c:v>9.7000000000000011</c:v>
                </c:pt>
                <c:pt idx="431">
                  <c:v>9.5</c:v>
                </c:pt>
                <c:pt idx="432">
                  <c:v>9.4</c:v>
                </c:pt>
                <c:pt idx="433">
                  <c:v>9.2000000000000011</c:v>
                </c:pt>
                <c:pt idx="434">
                  <c:v>9.3000000000000007</c:v>
                </c:pt>
                <c:pt idx="435">
                  <c:v>9</c:v>
                </c:pt>
                <c:pt idx="436">
                  <c:v>9.1</c:v>
                </c:pt>
                <c:pt idx="437">
                  <c:v>9</c:v>
                </c:pt>
                <c:pt idx="438">
                  <c:v>8.8000000000000007</c:v>
                </c:pt>
                <c:pt idx="439">
                  <c:v>9.2000000000000011</c:v>
                </c:pt>
                <c:pt idx="440">
                  <c:v>8.4</c:v>
                </c:pt>
                <c:pt idx="441">
                  <c:v>8.6</c:v>
                </c:pt>
                <c:pt idx="442">
                  <c:v>8.5</c:v>
                </c:pt>
                <c:pt idx="443">
                  <c:v>8.7000000000000011</c:v>
                </c:pt>
                <c:pt idx="444">
                  <c:v>8.6</c:v>
                </c:pt>
                <c:pt idx="445">
                  <c:v>9.1</c:v>
                </c:pt>
                <c:pt idx="446">
                  <c:v>8.7000000000000011</c:v>
                </c:pt>
                <c:pt idx="447">
                  <c:v>8.4</c:v>
                </c:pt>
                <c:pt idx="448">
                  <c:v>8.5</c:v>
                </c:pt>
                <c:pt idx="449">
                  <c:v>7.3</c:v>
                </c:pt>
                <c:pt idx="450">
                  <c:v>8</c:v>
                </c:pt>
                <c:pt idx="451">
                  <c:v>8.4</c:v>
                </c:pt>
                <c:pt idx="452">
                  <c:v>8</c:v>
                </c:pt>
                <c:pt idx="453">
                  <c:v>7.9</c:v>
                </c:pt>
                <c:pt idx="454">
                  <c:v>8.3000000000000007</c:v>
                </c:pt>
                <c:pt idx="455">
                  <c:v>7.5</c:v>
                </c:pt>
                <c:pt idx="456">
                  <c:v>8.3000000000000007</c:v>
                </c:pt>
                <c:pt idx="457">
                  <c:v>8.4</c:v>
                </c:pt>
                <c:pt idx="458">
                  <c:v>9.1</c:v>
                </c:pt>
                <c:pt idx="459">
                  <c:v>8.6</c:v>
                </c:pt>
                <c:pt idx="460">
                  <c:v>8.2000000000000011</c:v>
                </c:pt>
                <c:pt idx="461">
                  <c:v>7.7</c:v>
                </c:pt>
                <c:pt idx="462">
                  <c:v>8.7000000000000011</c:v>
                </c:pt>
                <c:pt idx="463">
                  <c:v>8.8000000000000007</c:v>
                </c:pt>
                <c:pt idx="464">
                  <c:v>8.7000000000000011</c:v>
                </c:pt>
                <c:pt idx="465">
                  <c:v>8.4</c:v>
                </c:pt>
                <c:pt idx="466">
                  <c:v>8.7000000000000011</c:v>
                </c:pt>
                <c:pt idx="467">
                  <c:v>8.4</c:v>
                </c:pt>
                <c:pt idx="468">
                  <c:v>9</c:v>
                </c:pt>
                <c:pt idx="469">
                  <c:v>8.7000000000000011</c:v>
                </c:pt>
                <c:pt idx="470">
                  <c:v>8.6</c:v>
                </c:pt>
                <c:pt idx="471">
                  <c:v>9.2000000000000011</c:v>
                </c:pt>
                <c:pt idx="472">
                  <c:v>7.9</c:v>
                </c:pt>
                <c:pt idx="473">
                  <c:v>9.1</c:v>
                </c:pt>
                <c:pt idx="474">
                  <c:v>9.6</c:v>
                </c:pt>
                <c:pt idx="475">
                  <c:v>9.6</c:v>
                </c:pt>
                <c:pt idx="476">
                  <c:v>10.3</c:v>
                </c:pt>
                <c:pt idx="477">
                  <c:v>10.5</c:v>
                </c:pt>
                <c:pt idx="478">
                  <c:v>9.9</c:v>
                </c:pt>
                <c:pt idx="479">
                  <c:v>10.6</c:v>
                </c:pt>
                <c:pt idx="480">
                  <c:v>10.7</c:v>
                </c:pt>
                <c:pt idx="481">
                  <c:v>11.6</c:v>
                </c:pt>
                <c:pt idx="482">
                  <c:v>12.2</c:v>
                </c:pt>
                <c:pt idx="483">
                  <c:v>12.9</c:v>
                </c:pt>
                <c:pt idx="484">
                  <c:v>14.4</c:v>
                </c:pt>
                <c:pt idx="485">
                  <c:v>17.399999999999999</c:v>
                </c:pt>
                <c:pt idx="486">
                  <c:v>15.8</c:v>
                </c:pt>
                <c:pt idx="487">
                  <c:v>16.100000000000001</c:v>
                </c:pt>
                <c:pt idx="488">
                  <c:v>18</c:v>
                </c:pt>
                <c:pt idx="489">
                  <c:v>18.899999999999999</c:v>
                </c:pt>
                <c:pt idx="490">
                  <c:v>20.2</c:v>
                </c:pt>
                <c:pt idx="491">
                  <c:v>20.399999999999999</c:v>
                </c:pt>
                <c:pt idx="492">
                  <c:v>20</c:v>
                </c:pt>
                <c:pt idx="493">
                  <c:v>19.600000000000001</c:v>
                </c:pt>
                <c:pt idx="494">
                  <c:v>20.3</c:v>
                </c:pt>
                <c:pt idx="495">
                  <c:v>21.6</c:v>
                </c:pt>
                <c:pt idx="496">
                  <c:v>22.8</c:v>
                </c:pt>
                <c:pt idx="497">
                  <c:v>25.5</c:v>
                </c:pt>
                <c:pt idx="498">
                  <c:v>21.7</c:v>
                </c:pt>
                <c:pt idx="499">
                  <c:v>20.6</c:v>
                </c:pt>
                <c:pt idx="500">
                  <c:v>20.5</c:v>
                </c:pt>
                <c:pt idx="501">
                  <c:v>21.3</c:v>
                </c:pt>
                <c:pt idx="502">
                  <c:v>21.7</c:v>
                </c:pt>
                <c:pt idx="503">
                  <c:v>22.4</c:v>
                </c:pt>
                <c:pt idx="504">
                  <c:v>21.8</c:v>
                </c:pt>
                <c:pt idx="505">
                  <c:v>21.2</c:v>
                </c:pt>
                <c:pt idx="506">
                  <c:v>21.7</c:v>
                </c:pt>
                <c:pt idx="507">
                  <c:v>20.7</c:v>
                </c:pt>
                <c:pt idx="508">
                  <c:v>22</c:v>
                </c:pt>
                <c:pt idx="509">
                  <c:v>22.5</c:v>
                </c:pt>
                <c:pt idx="510">
                  <c:v>21.2</c:v>
                </c:pt>
                <c:pt idx="511">
                  <c:v>21.8</c:v>
                </c:pt>
              </c:numCache>
            </c:numRef>
          </c:val>
          <c:smooth val="0"/>
        </c:ser>
        <c:dLbls>
          <c:showLegendKey val="0"/>
          <c:showVal val="0"/>
          <c:showCatName val="0"/>
          <c:showSerName val="0"/>
          <c:showPercent val="0"/>
          <c:showBubbleSize val="0"/>
        </c:dLbls>
        <c:marker val="1"/>
        <c:smooth val="0"/>
        <c:axId val="300904784"/>
        <c:axId val="300907136"/>
      </c:lineChart>
      <c:dateAx>
        <c:axId val="300904784"/>
        <c:scaling>
          <c:orientation val="minMax"/>
        </c:scaling>
        <c:delete val="0"/>
        <c:axPos val="b"/>
        <c:numFmt formatCode="mm/yyyy" sourceLinked="0"/>
        <c:majorTickMark val="out"/>
        <c:minorTickMark val="none"/>
        <c:tickLblPos val="nextTo"/>
        <c:txPr>
          <a:bodyPr rot="-5400000" vert="horz"/>
          <a:lstStyle/>
          <a:p>
            <a:pPr>
              <a:defRPr sz="2000"/>
            </a:pPr>
            <a:endParaRPr lang="en-US"/>
          </a:p>
        </c:txPr>
        <c:crossAx val="300907136"/>
        <c:crosses val="autoZero"/>
        <c:auto val="1"/>
        <c:lblOffset val="100"/>
        <c:baseTimeUnit val="months"/>
        <c:majorUnit val="3"/>
        <c:majorTimeUnit val="years"/>
        <c:minorUnit val="1"/>
        <c:minorTimeUnit val="years"/>
      </c:dateAx>
      <c:valAx>
        <c:axId val="300907136"/>
        <c:scaling>
          <c:orientation val="minMax"/>
          <c:max val="27"/>
          <c:min val="0"/>
        </c:scaling>
        <c:delete val="0"/>
        <c:axPos val="l"/>
        <c:majorGridlines>
          <c:spPr>
            <a:ln>
              <a:noFill/>
            </a:ln>
          </c:spPr>
        </c:majorGridlines>
        <c:numFmt formatCode="0" sourceLinked="0"/>
        <c:majorTickMark val="out"/>
        <c:minorTickMark val="none"/>
        <c:tickLblPos val="nextTo"/>
        <c:txPr>
          <a:bodyPr/>
          <a:lstStyle/>
          <a:p>
            <a:pPr>
              <a:defRPr sz="2000"/>
            </a:pPr>
            <a:endParaRPr lang="en-US"/>
          </a:p>
        </c:txPr>
        <c:crossAx val="300904784"/>
        <c:crosses val="autoZero"/>
        <c:crossBetween val="between"/>
      </c:valAx>
      <c:valAx>
        <c:axId val="300905176"/>
        <c:scaling>
          <c:orientation val="minMax"/>
          <c:max val="1"/>
        </c:scaling>
        <c:delete val="0"/>
        <c:axPos val="r"/>
        <c:numFmt formatCode="General" sourceLinked="1"/>
        <c:majorTickMark val="none"/>
        <c:minorTickMark val="none"/>
        <c:tickLblPos val="none"/>
        <c:spPr>
          <a:noFill/>
          <a:ln>
            <a:noFill/>
          </a:ln>
        </c:spPr>
        <c:crossAx val="301339792"/>
        <c:crosses val="max"/>
        <c:crossBetween val="between"/>
      </c:valAx>
      <c:dateAx>
        <c:axId val="301339792"/>
        <c:scaling>
          <c:orientation val="minMax"/>
        </c:scaling>
        <c:delete val="1"/>
        <c:axPos val="b"/>
        <c:numFmt formatCode="yyyy\-mm\-dd" sourceLinked="1"/>
        <c:majorTickMark val="out"/>
        <c:minorTickMark val="none"/>
        <c:tickLblPos val="none"/>
        <c:crossAx val="300905176"/>
        <c:crosses val="autoZero"/>
        <c:auto val="1"/>
        <c:lblOffset val="100"/>
        <c:baseTimeUnit val="months"/>
      </c:dateAx>
      <c:spPr>
        <a:solidFill>
          <a:srgbClr val="FFFFFF"/>
        </a:solidFill>
        <a:ln>
          <a:solidFill>
            <a:srgbClr val="000000"/>
          </a:solidFill>
        </a:ln>
        <a:effectLst>
          <a:outerShdw blurRad="50800" dist="50800" dir="5400000" sx="60000" sy="60000" algn="ctr" rotWithShape="0">
            <a:srgbClr val="000000"/>
          </a:outerShdw>
        </a:effectLst>
      </c:spPr>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560064417640995E-2"/>
          <c:y val="0.12714169362734401"/>
          <c:w val="0.87206441057770201"/>
          <c:h val="0.77809707242155501"/>
        </c:manualLayout>
      </c:layout>
      <c:lineChart>
        <c:grouping val="standard"/>
        <c:varyColors val="0"/>
        <c:ser>
          <c:idx val="0"/>
          <c:order val="0"/>
          <c:tx>
            <c:v>UNRATE</c:v>
          </c:tx>
          <c:spPr>
            <a:ln w="44450">
              <a:solidFill>
                <a:srgbClr val="BFBFBF"/>
              </a:solidFill>
              <a:prstDash val="solid"/>
            </a:ln>
          </c:spPr>
          <c:marker>
            <c:symbol val="none"/>
          </c:marker>
          <c:cat>
            <c:numRef>
              <c:f>Sheet1!$A$8:$A$216</c:f>
              <c:numCache>
                <c:formatCode>m/d/yyyy</c:formatCode>
                <c:ptCount val="209"/>
                <c:pt idx="0">
                  <c:v>21916</c:v>
                </c:pt>
                <c:pt idx="1">
                  <c:v>22007</c:v>
                </c:pt>
                <c:pt idx="2">
                  <c:v>22098</c:v>
                </c:pt>
                <c:pt idx="3">
                  <c:v>22190</c:v>
                </c:pt>
                <c:pt idx="4">
                  <c:v>22282</c:v>
                </c:pt>
                <c:pt idx="5">
                  <c:v>22372</c:v>
                </c:pt>
                <c:pt idx="6">
                  <c:v>22463</c:v>
                </c:pt>
                <c:pt idx="7">
                  <c:v>22555</c:v>
                </c:pt>
                <c:pt idx="8">
                  <c:v>22647</c:v>
                </c:pt>
                <c:pt idx="9">
                  <c:v>22737</c:v>
                </c:pt>
                <c:pt idx="10">
                  <c:v>22828</c:v>
                </c:pt>
                <c:pt idx="11">
                  <c:v>22920</c:v>
                </c:pt>
                <c:pt idx="12">
                  <c:v>23012</c:v>
                </c:pt>
                <c:pt idx="13">
                  <c:v>23102</c:v>
                </c:pt>
                <c:pt idx="14">
                  <c:v>23193</c:v>
                </c:pt>
                <c:pt idx="15">
                  <c:v>23285</c:v>
                </c:pt>
                <c:pt idx="16">
                  <c:v>23377</c:v>
                </c:pt>
                <c:pt idx="17">
                  <c:v>23468</c:v>
                </c:pt>
                <c:pt idx="18">
                  <c:v>23559</c:v>
                </c:pt>
                <c:pt idx="19">
                  <c:v>23651</c:v>
                </c:pt>
                <c:pt idx="20">
                  <c:v>23743</c:v>
                </c:pt>
                <c:pt idx="21">
                  <c:v>23833</c:v>
                </c:pt>
                <c:pt idx="22">
                  <c:v>23924</c:v>
                </c:pt>
                <c:pt idx="23">
                  <c:v>24016</c:v>
                </c:pt>
                <c:pt idx="24">
                  <c:v>24108</c:v>
                </c:pt>
                <c:pt idx="25">
                  <c:v>24198</c:v>
                </c:pt>
                <c:pt idx="26">
                  <c:v>24289</c:v>
                </c:pt>
                <c:pt idx="27">
                  <c:v>24381</c:v>
                </c:pt>
                <c:pt idx="28">
                  <c:v>24473</c:v>
                </c:pt>
                <c:pt idx="29">
                  <c:v>24563</c:v>
                </c:pt>
                <c:pt idx="30">
                  <c:v>24654</c:v>
                </c:pt>
                <c:pt idx="31">
                  <c:v>24746</c:v>
                </c:pt>
                <c:pt idx="32">
                  <c:v>24838</c:v>
                </c:pt>
                <c:pt idx="33">
                  <c:v>24929</c:v>
                </c:pt>
                <c:pt idx="34">
                  <c:v>25020</c:v>
                </c:pt>
                <c:pt idx="35">
                  <c:v>25112</c:v>
                </c:pt>
                <c:pt idx="36">
                  <c:v>25204</c:v>
                </c:pt>
                <c:pt idx="37">
                  <c:v>25294</c:v>
                </c:pt>
                <c:pt idx="38">
                  <c:v>25385</c:v>
                </c:pt>
                <c:pt idx="39">
                  <c:v>25477</c:v>
                </c:pt>
                <c:pt idx="40">
                  <c:v>25569</c:v>
                </c:pt>
                <c:pt idx="41">
                  <c:v>25659</c:v>
                </c:pt>
                <c:pt idx="42">
                  <c:v>25750</c:v>
                </c:pt>
                <c:pt idx="43">
                  <c:v>25842</c:v>
                </c:pt>
                <c:pt idx="44">
                  <c:v>25934</c:v>
                </c:pt>
                <c:pt idx="45">
                  <c:v>26024</c:v>
                </c:pt>
                <c:pt idx="46">
                  <c:v>26115</c:v>
                </c:pt>
                <c:pt idx="47">
                  <c:v>26207</c:v>
                </c:pt>
                <c:pt idx="48">
                  <c:v>26299</c:v>
                </c:pt>
                <c:pt idx="49">
                  <c:v>26390</c:v>
                </c:pt>
                <c:pt idx="50">
                  <c:v>26481</c:v>
                </c:pt>
                <c:pt idx="51">
                  <c:v>26573</c:v>
                </c:pt>
                <c:pt idx="52">
                  <c:v>26665</c:v>
                </c:pt>
                <c:pt idx="53">
                  <c:v>26755</c:v>
                </c:pt>
                <c:pt idx="54">
                  <c:v>26846</c:v>
                </c:pt>
                <c:pt idx="55">
                  <c:v>26938</c:v>
                </c:pt>
                <c:pt idx="56">
                  <c:v>27030</c:v>
                </c:pt>
                <c:pt idx="57">
                  <c:v>27120</c:v>
                </c:pt>
                <c:pt idx="58">
                  <c:v>27211</c:v>
                </c:pt>
                <c:pt idx="59">
                  <c:v>27303</c:v>
                </c:pt>
                <c:pt idx="60">
                  <c:v>27395</c:v>
                </c:pt>
                <c:pt idx="61">
                  <c:v>27485</c:v>
                </c:pt>
                <c:pt idx="62">
                  <c:v>27576</c:v>
                </c:pt>
                <c:pt idx="63">
                  <c:v>27668</c:v>
                </c:pt>
                <c:pt idx="64">
                  <c:v>27760</c:v>
                </c:pt>
                <c:pt idx="65">
                  <c:v>27851</c:v>
                </c:pt>
                <c:pt idx="66">
                  <c:v>27942</c:v>
                </c:pt>
                <c:pt idx="67">
                  <c:v>28034</c:v>
                </c:pt>
                <c:pt idx="68">
                  <c:v>28126</c:v>
                </c:pt>
                <c:pt idx="69">
                  <c:v>28216</c:v>
                </c:pt>
                <c:pt idx="70">
                  <c:v>28307</c:v>
                </c:pt>
                <c:pt idx="71">
                  <c:v>28399</c:v>
                </c:pt>
                <c:pt idx="72">
                  <c:v>28491</c:v>
                </c:pt>
                <c:pt idx="73">
                  <c:v>28581</c:v>
                </c:pt>
                <c:pt idx="74">
                  <c:v>28672</c:v>
                </c:pt>
                <c:pt idx="75">
                  <c:v>28764</c:v>
                </c:pt>
                <c:pt idx="76">
                  <c:v>28856</c:v>
                </c:pt>
                <c:pt idx="77">
                  <c:v>28946</c:v>
                </c:pt>
                <c:pt idx="78">
                  <c:v>29037</c:v>
                </c:pt>
                <c:pt idx="79">
                  <c:v>29129</c:v>
                </c:pt>
                <c:pt idx="80">
                  <c:v>29221</c:v>
                </c:pt>
                <c:pt idx="81">
                  <c:v>29312</c:v>
                </c:pt>
                <c:pt idx="82">
                  <c:v>29403</c:v>
                </c:pt>
                <c:pt idx="83">
                  <c:v>29495</c:v>
                </c:pt>
                <c:pt idx="84">
                  <c:v>29587</c:v>
                </c:pt>
                <c:pt idx="85">
                  <c:v>29677</c:v>
                </c:pt>
                <c:pt idx="86">
                  <c:v>29768</c:v>
                </c:pt>
                <c:pt idx="87">
                  <c:v>29860</c:v>
                </c:pt>
                <c:pt idx="88">
                  <c:v>29952</c:v>
                </c:pt>
                <c:pt idx="89">
                  <c:v>30042</c:v>
                </c:pt>
                <c:pt idx="90">
                  <c:v>30133</c:v>
                </c:pt>
                <c:pt idx="91">
                  <c:v>30225</c:v>
                </c:pt>
                <c:pt idx="92">
                  <c:v>30317</c:v>
                </c:pt>
                <c:pt idx="93">
                  <c:v>30407</c:v>
                </c:pt>
                <c:pt idx="94">
                  <c:v>30498</c:v>
                </c:pt>
                <c:pt idx="95">
                  <c:v>30590</c:v>
                </c:pt>
                <c:pt idx="96">
                  <c:v>30682</c:v>
                </c:pt>
                <c:pt idx="97">
                  <c:v>30773</c:v>
                </c:pt>
                <c:pt idx="98">
                  <c:v>30864</c:v>
                </c:pt>
                <c:pt idx="99">
                  <c:v>30956</c:v>
                </c:pt>
                <c:pt idx="100">
                  <c:v>31048</c:v>
                </c:pt>
                <c:pt idx="101">
                  <c:v>31138</c:v>
                </c:pt>
                <c:pt idx="102">
                  <c:v>31229</c:v>
                </c:pt>
                <c:pt idx="103">
                  <c:v>31321</c:v>
                </c:pt>
                <c:pt idx="104">
                  <c:v>31413</c:v>
                </c:pt>
                <c:pt idx="105">
                  <c:v>31503</c:v>
                </c:pt>
                <c:pt idx="106">
                  <c:v>31594</c:v>
                </c:pt>
                <c:pt idx="107">
                  <c:v>31686</c:v>
                </c:pt>
                <c:pt idx="108">
                  <c:v>31778</c:v>
                </c:pt>
                <c:pt idx="109">
                  <c:v>31868</c:v>
                </c:pt>
                <c:pt idx="110">
                  <c:v>31959</c:v>
                </c:pt>
                <c:pt idx="111">
                  <c:v>32051</c:v>
                </c:pt>
                <c:pt idx="112">
                  <c:v>32143</c:v>
                </c:pt>
                <c:pt idx="113">
                  <c:v>32234</c:v>
                </c:pt>
                <c:pt idx="114">
                  <c:v>32325</c:v>
                </c:pt>
                <c:pt idx="115">
                  <c:v>32417</c:v>
                </c:pt>
                <c:pt idx="116">
                  <c:v>32509</c:v>
                </c:pt>
                <c:pt idx="117">
                  <c:v>32599</c:v>
                </c:pt>
                <c:pt idx="118">
                  <c:v>32690</c:v>
                </c:pt>
                <c:pt idx="119">
                  <c:v>32782</c:v>
                </c:pt>
                <c:pt idx="120">
                  <c:v>32874</c:v>
                </c:pt>
                <c:pt idx="121">
                  <c:v>32964</c:v>
                </c:pt>
                <c:pt idx="122">
                  <c:v>33055</c:v>
                </c:pt>
                <c:pt idx="123">
                  <c:v>33147</c:v>
                </c:pt>
                <c:pt idx="124">
                  <c:v>33239</c:v>
                </c:pt>
                <c:pt idx="125">
                  <c:v>33329</c:v>
                </c:pt>
                <c:pt idx="126">
                  <c:v>33420</c:v>
                </c:pt>
                <c:pt idx="127">
                  <c:v>33512</c:v>
                </c:pt>
                <c:pt idx="128">
                  <c:v>33604</c:v>
                </c:pt>
                <c:pt idx="129">
                  <c:v>33695</c:v>
                </c:pt>
                <c:pt idx="130">
                  <c:v>33786</c:v>
                </c:pt>
                <c:pt idx="131">
                  <c:v>33878</c:v>
                </c:pt>
                <c:pt idx="132">
                  <c:v>33970</c:v>
                </c:pt>
                <c:pt idx="133">
                  <c:v>34060</c:v>
                </c:pt>
                <c:pt idx="134">
                  <c:v>34151</c:v>
                </c:pt>
                <c:pt idx="135">
                  <c:v>34243</c:v>
                </c:pt>
                <c:pt idx="136">
                  <c:v>34335</c:v>
                </c:pt>
                <c:pt idx="137">
                  <c:v>34425</c:v>
                </c:pt>
                <c:pt idx="138">
                  <c:v>34516</c:v>
                </c:pt>
                <c:pt idx="139">
                  <c:v>34608</c:v>
                </c:pt>
                <c:pt idx="140">
                  <c:v>34700</c:v>
                </c:pt>
                <c:pt idx="141">
                  <c:v>34790</c:v>
                </c:pt>
                <c:pt idx="142">
                  <c:v>34881</c:v>
                </c:pt>
                <c:pt idx="143">
                  <c:v>34973</c:v>
                </c:pt>
                <c:pt idx="144">
                  <c:v>35065</c:v>
                </c:pt>
                <c:pt idx="145">
                  <c:v>35156</c:v>
                </c:pt>
                <c:pt idx="146">
                  <c:v>35247</c:v>
                </c:pt>
                <c:pt idx="147">
                  <c:v>35339</c:v>
                </c:pt>
                <c:pt idx="148">
                  <c:v>35431</c:v>
                </c:pt>
                <c:pt idx="149">
                  <c:v>35521</c:v>
                </c:pt>
                <c:pt idx="150">
                  <c:v>35612</c:v>
                </c:pt>
                <c:pt idx="151">
                  <c:v>35704</c:v>
                </c:pt>
                <c:pt idx="152">
                  <c:v>35796</c:v>
                </c:pt>
                <c:pt idx="153">
                  <c:v>35886</c:v>
                </c:pt>
                <c:pt idx="154">
                  <c:v>35977</c:v>
                </c:pt>
                <c:pt idx="155">
                  <c:v>36069</c:v>
                </c:pt>
                <c:pt idx="156">
                  <c:v>36161</c:v>
                </c:pt>
                <c:pt idx="157">
                  <c:v>36251</c:v>
                </c:pt>
                <c:pt idx="158">
                  <c:v>36342</c:v>
                </c:pt>
                <c:pt idx="159">
                  <c:v>36434</c:v>
                </c:pt>
                <c:pt idx="160">
                  <c:v>36526</c:v>
                </c:pt>
                <c:pt idx="161">
                  <c:v>36617</c:v>
                </c:pt>
                <c:pt idx="162">
                  <c:v>36708</c:v>
                </c:pt>
                <c:pt idx="163">
                  <c:v>36800</c:v>
                </c:pt>
                <c:pt idx="164">
                  <c:v>36892</c:v>
                </c:pt>
                <c:pt idx="165">
                  <c:v>36982</c:v>
                </c:pt>
                <c:pt idx="166">
                  <c:v>37073</c:v>
                </c:pt>
                <c:pt idx="167">
                  <c:v>37165</c:v>
                </c:pt>
                <c:pt idx="168">
                  <c:v>37257</c:v>
                </c:pt>
                <c:pt idx="169">
                  <c:v>37347</c:v>
                </c:pt>
                <c:pt idx="170">
                  <c:v>37438</c:v>
                </c:pt>
                <c:pt idx="171">
                  <c:v>37530</c:v>
                </c:pt>
                <c:pt idx="172">
                  <c:v>37622</c:v>
                </c:pt>
                <c:pt idx="173">
                  <c:v>37712</c:v>
                </c:pt>
                <c:pt idx="174">
                  <c:v>37803</c:v>
                </c:pt>
                <c:pt idx="175">
                  <c:v>37895</c:v>
                </c:pt>
                <c:pt idx="176">
                  <c:v>37987</c:v>
                </c:pt>
                <c:pt idx="177">
                  <c:v>38078</c:v>
                </c:pt>
                <c:pt idx="178">
                  <c:v>38169</c:v>
                </c:pt>
                <c:pt idx="179">
                  <c:v>38261</c:v>
                </c:pt>
                <c:pt idx="180">
                  <c:v>38353</c:v>
                </c:pt>
                <c:pt idx="181">
                  <c:v>38443</c:v>
                </c:pt>
                <c:pt idx="182">
                  <c:v>38534</c:v>
                </c:pt>
                <c:pt idx="183">
                  <c:v>38626</c:v>
                </c:pt>
                <c:pt idx="184">
                  <c:v>38718</c:v>
                </c:pt>
                <c:pt idx="185">
                  <c:v>38808</c:v>
                </c:pt>
                <c:pt idx="186">
                  <c:v>38899</c:v>
                </c:pt>
                <c:pt idx="187">
                  <c:v>38991</c:v>
                </c:pt>
                <c:pt idx="188">
                  <c:v>39083</c:v>
                </c:pt>
                <c:pt idx="189">
                  <c:v>39173</c:v>
                </c:pt>
                <c:pt idx="190">
                  <c:v>39264</c:v>
                </c:pt>
                <c:pt idx="191">
                  <c:v>39356</c:v>
                </c:pt>
                <c:pt idx="192">
                  <c:v>39448</c:v>
                </c:pt>
                <c:pt idx="193">
                  <c:v>39539</c:v>
                </c:pt>
                <c:pt idx="194">
                  <c:v>39630</c:v>
                </c:pt>
                <c:pt idx="195">
                  <c:v>39722</c:v>
                </c:pt>
                <c:pt idx="196">
                  <c:v>39814</c:v>
                </c:pt>
                <c:pt idx="197">
                  <c:v>39904</c:v>
                </c:pt>
                <c:pt idx="198">
                  <c:v>39995</c:v>
                </c:pt>
                <c:pt idx="199">
                  <c:v>40087</c:v>
                </c:pt>
                <c:pt idx="200">
                  <c:v>40179</c:v>
                </c:pt>
                <c:pt idx="201">
                  <c:v>40269</c:v>
                </c:pt>
                <c:pt idx="202">
                  <c:v>40360</c:v>
                </c:pt>
                <c:pt idx="203">
                  <c:v>40452</c:v>
                </c:pt>
                <c:pt idx="204">
                  <c:v>40544</c:v>
                </c:pt>
                <c:pt idx="205">
                  <c:v>40634</c:v>
                </c:pt>
                <c:pt idx="206">
                  <c:v>40725</c:v>
                </c:pt>
                <c:pt idx="207">
                  <c:v>40817</c:v>
                </c:pt>
                <c:pt idx="208">
                  <c:v>40909</c:v>
                </c:pt>
              </c:numCache>
            </c:numRef>
          </c:cat>
          <c:val>
            <c:numRef>
              <c:f>Sheet1!$B$8:$B$216</c:f>
              <c:numCache>
                <c:formatCode>0.0</c:formatCode>
                <c:ptCount val="209"/>
                <c:pt idx="0">
                  <c:v>5.0999999999999996</c:v>
                </c:pt>
                <c:pt idx="1">
                  <c:v>5.2</c:v>
                </c:pt>
                <c:pt idx="2">
                  <c:v>5.5</c:v>
                </c:pt>
                <c:pt idx="3">
                  <c:v>6.3</c:v>
                </c:pt>
                <c:pt idx="4">
                  <c:v>6.8</c:v>
                </c:pt>
                <c:pt idx="5">
                  <c:v>7</c:v>
                </c:pt>
                <c:pt idx="6">
                  <c:v>6.8</c:v>
                </c:pt>
                <c:pt idx="7">
                  <c:v>6.2</c:v>
                </c:pt>
                <c:pt idx="8">
                  <c:v>5.6</c:v>
                </c:pt>
                <c:pt idx="9">
                  <c:v>5.5</c:v>
                </c:pt>
                <c:pt idx="10">
                  <c:v>5.6</c:v>
                </c:pt>
                <c:pt idx="11">
                  <c:v>5.5</c:v>
                </c:pt>
                <c:pt idx="12">
                  <c:v>5.8</c:v>
                </c:pt>
                <c:pt idx="13">
                  <c:v>5.7</c:v>
                </c:pt>
                <c:pt idx="14">
                  <c:v>5.5</c:v>
                </c:pt>
                <c:pt idx="15">
                  <c:v>5.6</c:v>
                </c:pt>
                <c:pt idx="16">
                  <c:v>5.5</c:v>
                </c:pt>
                <c:pt idx="17">
                  <c:v>5.2</c:v>
                </c:pt>
                <c:pt idx="18">
                  <c:v>5</c:v>
                </c:pt>
                <c:pt idx="19">
                  <c:v>5</c:v>
                </c:pt>
                <c:pt idx="20">
                  <c:v>4.9000000000000004</c:v>
                </c:pt>
                <c:pt idx="21">
                  <c:v>4.7</c:v>
                </c:pt>
                <c:pt idx="22">
                  <c:v>4.4000000000000004</c:v>
                </c:pt>
                <c:pt idx="23">
                  <c:v>4.0999999999999996</c:v>
                </c:pt>
                <c:pt idx="24">
                  <c:v>3.9</c:v>
                </c:pt>
                <c:pt idx="25">
                  <c:v>3.8</c:v>
                </c:pt>
                <c:pt idx="26">
                  <c:v>3.8</c:v>
                </c:pt>
                <c:pt idx="27">
                  <c:v>3.7</c:v>
                </c:pt>
                <c:pt idx="28">
                  <c:v>3.8</c:v>
                </c:pt>
                <c:pt idx="29">
                  <c:v>3.8</c:v>
                </c:pt>
                <c:pt idx="30">
                  <c:v>3.8</c:v>
                </c:pt>
                <c:pt idx="31">
                  <c:v>3.9</c:v>
                </c:pt>
                <c:pt idx="32">
                  <c:v>3.7</c:v>
                </c:pt>
                <c:pt idx="33">
                  <c:v>3.6</c:v>
                </c:pt>
                <c:pt idx="34">
                  <c:v>3.5</c:v>
                </c:pt>
                <c:pt idx="35">
                  <c:v>3.4</c:v>
                </c:pt>
                <c:pt idx="36">
                  <c:v>3.4</c:v>
                </c:pt>
                <c:pt idx="37">
                  <c:v>3.4</c:v>
                </c:pt>
                <c:pt idx="38">
                  <c:v>3.6</c:v>
                </c:pt>
                <c:pt idx="39">
                  <c:v>3.6</c:v>
                </c:pt>
                <c:pt idx="40">
                  <c:v>4.2</c:v>
                </c:pt>
                <c:pt idx="41">
                  <c:v>4.8</c:v>
                </c:pt>
                <c:pt idx="42">
                  <c:v>5.2</c:v>
                </c:pt>
                <c:pt idx="43">
                  <c:v>5.8</c:v>
                </c:pt>
                <c:pt idx="44">
                  <c:v>5.9</c:v>
                </c:pt>
                <c:pt idx="45">
                  <c:v>5.9</c:v>
                </c:pt>
                <c:pt idx="46">
                  <c:v>6</c:v>
                </c:pt>
                <c:pt idx="47">
                  <c:v>5.9</c:v>
                </c:pt>
                <c:pt idx="48">
                  <c:v>5.8</c:v>
                </c:pt>
                <c:pt idx="49">
                  <c:v>5.7</c:v>
                </c:pt>
                <c:pt idx="50">
                  <c:v>5.6</c:v>
                </c:pt>
                <c:pt idx="51">
                  <c:v>5.4</c:v>
                </c:pt>
                <c:pt idx="52">
                  <c:v>4.9000000000000004</c:v>
                </c:pt>
                <c:pt idx="53">
                  <c:v>4.9000000000000004</c:v>
                </c:pt>
                <c:pt idx="54">
                  <c:v>4.8</c:v>
                </c:pt>
                <c:pt idx="55">
                  <c:v>4.8</c:v>
                </c:pt>
                <c:pt idx="56">
                  <c:v>5.0999999999999996</c:v>
                </c:pt>
                <c:pt idx="57">
                  <c:v>5.2</c:v>
                </c:pt>
                <c:pt idx="58">
                  <c:v>5.6</c:v>
                </c:pt>
                <c:pt idx="59">
                  <c:v>6.6</c:v>
                </c:pt>
                <c:pt idx="60">
                  <c:v>8.3000000000000007</c:v>
                </c:pt>
                <c:pt idx="61">
                  <c:v>8.9</c:v>
                </c:pt>
                <c:pt idx="62">
                  <c:v>8.5</c:v>
                </c:pt>
                <c:pt idx="63">
                  <c:v>8.3000000000000007</c:v>
                </c:pt>
                <c:pt idx="64">
                  <c:v>7.7</c:v>
                </c:pt>
                <c:pt idx="65">
                  <c:v>7.6</c:v>
                </c:pt>
                <c:pt idx="66">
                  <c:v>7.7</c:v>
                </c:pt>
                <c:pt idx="67">
                  <c:v>7.8</c:v>
                </c:pt>
                <c:pt idx="68">
                  <c:v>7.5</c:v>
                </c:pt>
                <c:pt idx="69">
                  <c:v>7.1</c:v>
                </c:pt>
                <c:pt idx="70">
                  <c:v>6.9</c:v>
                </c:pt>
                <c:pt idx="71">
                  <c:v>6.7</c:v>
                </c:pt>
                <c:pt idx="72">
                  <c:v>6.3</c:v>
                </c:pt>
                <c:pt idx="73">
                  <c:v>6</c:v>
                </c:pt>
                <c:pt idx="74">
                  <c:v>6</c:v>
                </c:pt>
                <c:pt idx="75">
                  <c:v>5.9</c:v>
                </c:pt>
                <c:pt idx="76">
                  <c:v>5.9</c:v>
                </c:pt>
                <c:pt idx="77">
                  <c:v>5.7</c:v>
                </c:pt>
                <c:pt idx="78">
                  <c:v>5.9</c:v>
                </c:pt>
                <c:pt idx="79">
                  <c:v>6</c:v>
                </c:pt>
                <c:pt idx="80">
                  <c:v>6.3</c:v>
                </c:pt>
                <c:pt idx="81">
                  <c:v>7.3</c:v>
                </c:pt>
                <c:pt idx="82">
                  <c:v>7.7</c:v>
                </c:pt>
                <c:pt idx="83">
                  <c:v>7.4</c:v>
                </c:pt>
                <c:pt idx="84">
                  <c:v>7.4</c:v>
                </c:pt>
                <c:pt idx="85">
                  <c:v>7.4</c:v>
                </c:pt>
                <c:pt idx="86">
                  <c:v>7.4</c:v>
                </c:pt>
                <c:pt idx="87">
                  <c:v>8.2000000000000011</c:v>
                </c:pt>
                <c:pt idx="88">
                  <c:v>8.8000000000000007</c:v>
                </c:pt>
                <c:pt idx="89">
                  <c:v>9.4</c:v>
                </c:pt>
                <c:pt idx="90">
                  <c:v>9.9</c:v>
                </c:pt>
                <c:pt idx="91">
                  <c:v>10.7</c:v>
                </c:pt>
                <c:pt idx="92">
                  <c:v>10.4</c:v>
                </c:pt>
                <c:pt idx="93">
                  <c:v>10.1</c:v>
                </c:pt>
                <c:pt idx="94">
                  <c:v>9.4</c:v>
                </c:pt>
                <c:pt idx="95">
                  <c:v>8.5</c:v>
                </c:pt>
                <c:pt idx="96">
                  <c:v>7.9</c:v>
                </c:pt>
                <c:pt idx="97">
                  <c:v>7.4</c:v>
                </c:pt>
                <c:pt idx="98">
                  <c:v>7.4</c:v>
                </c:pt>
                <c:pt idx="99">
                  <c:v>7.3</c:v>
                </c:pt>
                <c:pt idx="100">
                  <c:v>7.2</c:v>
                </c:pt>
                <c:pt idx="101">
                  <c:v>7.3</c:v>
                </c:pt>
                <c:pt idx="102">
                  <c:v>7.2</c:v>
                </c:pt>
                <c:pt idx="103">
                  <c:v>7</c:v>
                </c:pt>
                <c:pt idx="104">
                  <c:v>7</c:v>
                </c:pt>
                <c:pt idx="105">
                  <c:v>7.2</c:v>
                </c:pt>
                <c:pt idx="106">
                  <c:v>7</c:v>
                </c:pt>
                <c:pt idx="107">
                  <c:v>6.8</c:v>
                </c:pt>
                <c:pt idx="108">
                  <c:v>6.6</c:v>
                </c:pt>
                <c:pt idx="109">
                  <c:v>6.3</c:v>
                </c:pt>
                <c:pt idx="110">
                  <c:v>6</c:v>
                </c:pt>
                <c:pt idx="111">
                  <c:v>5.8</c:v>
                </c:pt>
                <c:pt idx="112">
                  <c:v>5.7</c:v>
                </c:pt>
                <c:pt idx="113">
                  <c:v>5.5</c:v>
                </c:pt>
                <c:pt idx="114">
                  <c:v>5.5</c:v>
                </c:pt>
                <c:pt idx="115">
                  <c:v>5.3</c:v>
                </c:pt>
                <c:pt idx="116">
                  <c:v>5.2</c:v>
                </c:pt>
                <c:pt idx="117">
                  <c:v>5.2</c:v>
                </c:pt>
                <c:pt idx="118">
                  <c:v>5.2</c:v>
                </c:pt>
                <c:pt idx="119">
                  <c:v>5.4</c:v>
                </c:pt>
                <c:pt idx="120">
                  <c:v>5.3</c:v>
                </c:pt>
                <c:pt idx="121">
                  <c:v>5.3</c:v>
                </c:pt>
                <c:pt idx="122">
                  <c:v>5.7</c:v>
                </c:pt>
                <c:pt idx="123">
                  <c:v>6.1</c:v>
                </c:pt>
                <c:pt idx="124">
                  <c:v>6.6</c:v>
                </c:pt>
                <c:pt idx="125">
                  <c:v>6.8</c:v>
                </c:pt>
                <c:pt idx="126">
                  <c:v>6.9</c:v>
                </c:pt>
                <c:pt idx="127">
                  <c:v>7.1</c:v>
                </c:pt>
                <c:pt idx="128">
                  <c:v>7.4</c:v>
                </c:pt>
                <c:pt idx="129">
                  <c:v>7.6</c:v>
                </c:pt>
                <c:pt idx="130">
                  <c:v>7.6</c:v>
                </c:pt>
                <c:pt idx="131">
                  <c:v>7.4</c:v>
                </c:pt>
                <c:pt idx="132">
                  <c:v>7.1</c:v>
                </c:pt>
                <c:pt idx="133">
                  <c:v>7.1</c:v>
                </c:pt>
                <c:pt idx="134">
                  <c:v>6.8</c:v>
                </c:pt>
                <c:pt idx="135">
                  <c:v>6.6</c:v>
                </c:pt>
                <c:pt idx="136">
                  <c:v>6.6</c:v>
                </c:pt>
                <c:pt idx="137">
                  <c:v>6.2</c:v>
                </c:pt>
                <c:pt idx="138">
                  <c:v>6</c:v>
                </c:pt>
                <c:pt idx="139">
                  <c:v>5.6</c:v>
                </c:pt>
                <c:pt idx="140">
                  <c:v>5.5</c:v>
                </c:pt>
                <c:pt idx="141">
                  <c:v>5.7</c:v>
                </c:pt>
                <c:pt idx="142">
                  <c:v>5.7</c:v>
                </c:pt>
                <c:pt idx="143">
                  <c:v>5.6</c:v>
                </c:pt>
                <c:pt idx="144">
                  <c:v>5.5</c:v>
                </c:pt>
                <c:pt idx="145">
                  <c:v>5.5</c:v>
                </c:pt>
                <c:pt idx="146">
                  <c:v>5.3</c:v>
                </c:pt>
                <c:pt idx="147">
                  <c:v>5.3</c:v>
                </c:pt>
                <c:pt idx="148">
                  <c:v>5.2</c:v>
                </c:pt>
                <c:pt idx="149">
                  <c:v>5</c:v>
                </c:pt>
                <c:pt idx="150">
                  <c:v>4.9000000000000004</c:v>
                </c:pt>
                <c:pt idx="151">
                  <c:v>4.7</c:v>
                </c:pt>
                <c:pt idx="152">
                  <c:v>4.5999999999999996</c:v>
                </c:pt>
                <c:pt idx="153">
                  <c:v>4.4000000000000004</c:v>
                </c:pt>
                <c:pt idx="154">
                  <c:v>4.5</c:v>
                </c:pt>
                <c:pt idx="155">
                  <c:v>4.4000000000000004</c:v>
                </c:pt>
                <c:pt idx="156">
                  <c:v>4.3</c:v>
                </c:pt>
                <c:pt idx="157">
                  <c:v>4.3</c:v>
                </c:pt>
                <c:pt idx="158">
                  <c:v>4.2</c:v>
                </c:pt>
                <c:pt idx="159">
                  <c:v>4.0999999999999996</c:v>
                </c:pt>
                <c:pt idx="160">
                  <c:v>4</c:v>
                </c:pt>
                <c:pt idx="161">
                  <c:v>3.9</c:v>
                </c:pt>
                <c:pt idx="162">
                  <c:v>4</c:v>
                </c:pt>
                <c:pt idx="163">
                  <c:v>3.9</c:v>
                </c:pt>
                <c:pt idx="164">
                  <c:v>4.2</c:v>
                </c:pt>
                <c:pt idx="165">
                  <c:v>4.4000000000000004</c:v>
                </c:pt>
                <c:pt idx="166">
                  <c:v>4.8</c:v>
                </c:pt>
                <c:pt idx="167">
                  <c:v>5.5</c:v>
                </c:pt>
                <c:pt idx="168">
                  <c:v>5.7</c:v>
                </c:pt>
                <c:pt idx="169">
                  <c:v>5.8</c:v>
                </c:pt>
                <c:pt idx="170">
                  <c:v>5.7</c:v>
                </c:pt>
                <c:pt idx="171">
                  <c:v>5.9</c:v>
                </c:pt>
                <c:pt idx="172">
                  <c:v>5.9</c:v>
                </c:pt>
                <c:pt idx="173">
                  <c:v>6.1</c:v>
                </c:pt>
                <c:pt idx="174">
                  <c:v>6.1</c:v>
                </c:pt>
                <c:pt idx="175">
                  <c:v>5.8</c:v>
                </c:pt>
                <c:pt idx="176">
                  <c:v>5.7</c:v>
                </c:pt>
                <c:pt idx="177">
                  <c:v>5.6</c:v>
                </c:pt>
                <c:pt idx="178">
                  <c:v>5.4</c:v>
                </c:pt>
                <c:pt idx="179">
                  <c:v>5.4</c:v>
                </c:pt>
                <c:pt idx="180">
                  <c:v>5.3</c:v>
                </c:pt>
                <c:pt idx="181">
                  <c:v>5.0999999999999996</c:v>
                </c:pt>
                <c:pt idx="182">
                  <c:v>5</c:v>
                </c:pt>
                <c:pt idx="183">
                  <c:v>5</c:v>
                </c:pt>
                <c:pt idx="184">
                  <c:v>4.7</c:v>
                </c:pt>
                <c:pt idx="185">
                  <c:v>4.5999999999999996</c:v>
                </c:pt>
                <c:pt idx="186">
                  <c:v>4.5999999999999996</c:v>
                </c:pt>
                <c:pt idx="187">
                  <c:v>4.4000000000000004</c:v>
                </c:pt>
                <c:pt idx="188">
                  <c:v>4.5</c:v>
                </c:pt>
                <c:pt idx="189">
                  <c:v>4.5</c:v>
                </c:pt>
                <c:pt idx="190">
                  <c:v>4.7</c:v>
                </c:pt>
                <c:pt idx="191">
                  <c:v>4.8</c:v>
                </c:pt>
                <c:pt idx="192">
                  <c:v>5</c:v>
                </c:pt>
                <c:pt idx="193">
                  <c:v>5.3</c:v>
                </c:pt>
                <c:pt idx="194">
                  <c:v>6</c:v>
                </c:pt>
                <c:pt idx="195">
                  <c:v>6.9</c:v>
                </c:pt>
                <c:pt idx="196">
                  <c:v>8.3000000000000007</c:v>
                </c:pt>
                <c:pt idx="197">
                  <c:v>9.3000000000000007</c:v>
                </c:pt>
                <c:pt idx="198">
                  <c:v>9.6</c:v>
                </c:pt>
                <c:pt idx="199">
                  <c:v>9.9</c:v>
                </c:pt>
                <c:pt idx="200">
                  <c:v>9.8000000000000007</c:v>
                </c:pt>
                <c:pt idx="201">
                  <c:v>9.6</c:v>
                </c:pt>
                <c:pt idx="202">
                  <c:v>9.5</c:v>
                </c:pt>
                <c:pt idx="203">
                  <c:v>9.6</c:v>
                </c:pt>
                <c:pt idx="204">
                  <c:v>9</c:v>
                </c:pt>
                <c:pt idx="205">
                  <c:v>9</c:v>
                </c:pt>
                <c:pt idx="206">
                  <c:v>9.1</c:v>
                </c:pt>
                <c:pt idx="207">
                  <c:v>8.7000000000000011</c:v>
                </c:pt>
                <c:pt idx="208">
                  <c:v>8.3000000000000007</c:v>
                </c:pt>
              </c:numCache>
            </c:numRef>
          </c:val>
          <c:smooth val="0"/>
        </c:ser>
        <c:dLbls>
          <c:showLegendKey val="0"/>
          <c:showVal val="0"/>
          <c:showCatName val="0"/>
          <c:showSerName val="0"/>
          <c:showPercent val="0"/>
          <c:showBubbleSize val="0"/>
        </c:dLbls>
        <c:marker val="1"/>
        <c:smooth val="0"/>
        <c:axId val="301344496"/>
        <c:axId val="301340576"/>
      </c:lineChart>
      <c:lineChart>
        <c:grouping val="standard"/>
        <c:varyColors val="0"/>
        <c:ser>
          <c:idx val="1"/>
          <c:order val="1"/>
          <c:tx>
            <c:v>Natural Unemployment Rate</c:v>
          </c:tx>
          <c:spPr>
            <a:ln w="44450">
              <a:solidFill>
                <a:srgbClr val="FF0000"/>
              </a:solidFill>
              <a:prstDash val="solid"/>
            </a:ln>
          </c:spPr>
          <c:marker>
            <c:symbol val="none"/>
          </c:marker>
          <c:cat>
            <c:numRef>
              <c:f>Sheet1!$C$8:$C$216</c:f>
              <c:numCache>
                <c:formatCode>m/d/yyyy</c:formatCode>
                <c:ptCount val="209"/>
                <c:pt idx="0">
                  <c:v>21916</c:v>
                </c:pt>
                <c:pt idx="1">
                  <c:v>22007</c:v>
                </c:pt>
                <c:pt idx="2">
                  <c:v>22098</c:v>
                </c:pt>
                <c:pt idx="3">
                  <c:v>22190</c:v>
                </c:pt>
                <c:pt idx="4">
                  <c:v>22282</c:v>
                </c:pt>
                <c:pt idx="5">
                  <c:v>22372</c:v>
                </c:pt>
                <c:pt idx="6">
                  <c:v>22463</c:v>
                </c:pt>
                <c:pt idx="7">
                  <c:v>22555</c:v>
                </c:pt>
                <c:pt idx="8">
                  <c:v>22647</c:v>
                </c:pt>
                <c:pt idx="9">
                  <c:v>22737</c:v>
                </c:pt>
                <c:pt idx="10">
                  <c:v>22828</c:v>
                </c:pt>
                <c:pt idx="11">
                  <c:v>22920</c:v>
                </c:pt>
                <c:pt idx="12">
                  <c:v>23012</c:v>
                </c:pt>
                <c:pt idx="13">
                  <c:v>23102</c:v>
                </c:pt>
                <c:pt idx="14">
                  <c:v>23193</c:v>
                </c:pt>
                <c:pt idx="15">
                  <c:v>23285</c:v>
                </c:pt>
                <c:pt idx="16">
                  <c:v>23377</c:v>
                </c:pt>
                <c:pt idx="17">
                  <c:v>23468</c:v>
                </c:pt>
                <c:pt idx="18">
                  <c:v>23559</c:v>
                </c:pt>
                <c:pt idx="19">
                  <c:v>23651</c:v>
                </c:pt>
                <c:pt idx="20">
                  <c:v>23743</c:v>
                </c:pt>
                <c:pt idx="21">
                  <c:v>23833</c:v>
                </c:pt>
                <c:pt idx="22">
                  <c:v>23924</c:v>
                </c:pt>
                <c:pt idx="23">
                  <c:v>24016</c:v>
                </c:pt>
                <c:pt idx="24">
                  <c:v>24108</c:v>
                </c:pt>
                <c:pt idx="25">
                  <c:v>24198</c:v>
                </c:pt>
                <c:pt idx="26">
                  <c:v>24289</c:v>
                </c:pt>
                <c:pt idx="27">
                  <c:v>24381</c:v>
                </c:pt>
                <c:pt idx="28">
                  <c:v>24473</c:v>
                </c:pt>
                <c:pt idx="29">
                  <c:v>24563</c:v>
                </c:pt>
                <c:pt idx="30">
                  <c:v>24654</c:v>
                </c:pt>
                <c:pt idx="31">
                  <c:v>24746</c:v>
                </c:pt>
                <c:pt idx="32">
                  <c:v>24838</c:v>
                </c:pt>
                <c:pt idx="33">
                  <c:v>24929</c:v>
                </c:pt>
                <c:pt idx="34">
                  <c:v>25020</c:v>
                </c:pt>
                <c:pt idx="35">
                  <c:v>25112</c:v>
                </c:pt>
                <c:pt idx="36">
                  <c:v>25204</c:v>
                </c:pt>
                <c:pt idx="37">
                  <c:v>25294</c:v>
                </c:pt>
                <c:pt idx="38">
                  <c:v>25385</c:v>
                </c:pt>
                <c:pt idx="39">
                  <c:v>25477</c:v>
                </c:pt>
                <c:pt idx="40">
                  <c:v>25569</c:v>
                </c:pt>
                <c:pt idx="41">
                  <c:v>25659</c:v>
                </c:pt>
                <c:pt idx="42">
                  <c:v>25750</c:v>
                </c:pt>
                <c:pt idx="43">
                  <c:v>25842</c:v>
                </c:pt>
                <c:pt idx="44">
                  <c:v>25934</c:v>
                </c:pt>
                <c:pt idx="45">
                  <c:v>26024</c:v>
                </c:pt>
                <c:pt idx="46">
                  <c:v>26115</c:v>
                </c:pt>
                <c:pt idx="47">
                  <c:v>26207</c:v>
                </c:pt>
                <c:pt idx="48">
                  <c:v>26299</c:v>
                </c:pt>
                <c:pt idx="49">
                  <c:v>26390</c:v>
                </c:pt>
                <c:pt idx="50">
                  <c:v>26481</c:v>
                </c:pt>
                <c:pt idx="51">
                  <c:v>26573</c:v>
                </c:pt>
                <c:pt idx="52">
                  <c:v>26665</c:v>
                </c:pt>
                <c:pt idx="53">
                  <c:v>26755</c:v>
                </c:pt>
                <c:pt idx="54">
                  <c:v>26846</c:v>
                </c:pt>
                <c:pt idx="55">
                  <c:v>26938</c:v>
                </c:pt>
                <c:pt idx="56">
                  <c:v>27030</c:v>
                </c:pt>
                <c:pt idx="57">
                  <c:v>27120</c:v>
                </c:pt>
                <c:pt idx="58">
                  <c:v>27211</c:v>
                </c:pt>
                <c:pt idx="59">
                  <c:v>27303</c:v>
                </c:pt>
                <c:pt idx="60">
                  <c:v>27395</c:v>
                </c:pt>
                <c:pt idx="61">
                  <c:v>27485</c:v>
                </c:pt>
                <c:pt idx="62">
                  <c:v>27576</c:v>
                </c:pt>
                <c:pt idx="63">
                  <c:v>27668</c:v>
                </c:pt>
                <c:pt idx="64">
                  <c:v>27760</c:v>
                </c:pt>
                <c:pt idx="65">
                  <c:v>27851</c:v>
                </c:pt>
                <c:pt idx="66">
                  <c:v>27942</c:v>
                </c:pt>
                <c:pt idx="67">
                  <c:v>28034</c:v>
                </c:pt>
                <c:pt idx="68">
                  <c:v>28126</c:v>
                </c:pt>
                <c:pt idx="69">
                  <c:v>28216</c:v>
                </c:pt>
                <c:pt idx="70">
                  <c:v>28307</c:v>
                </c:pt>
                <c:pt idx="71">
                  <c:v>28399</c:v>
                </c:pt>
                <c:pt idx="72">
                  <c:v>28491</c:v>
                </c:pt>
                <c:pt idx="73">
                  <c:v>28581</c:v>
                </c:pt>
                <c:pt idx="74">
                  <c:v>28672</c:v>
                </c:pt>
                <c:pt idx="75">
                  <c:v>28764</c:v>
                </c:pt>
                <c:pt idx="76">
                  <c:v>28856</c:v>
                </c:pt>
                <c:pt idx="77">
                  <c:v>28946</c:v>
                </c:pt>
                <c:pt idx="78">
                  <c:v>29037</c:v>
                </c:pt>
                <c:pt idx="79">
                  <c:v>29129</c:v>
                </c:pt>
                <c:pt idx="80">
                  <c:v>29221</c:v>
                </c:pt>
                <c:pt idx="81">
                  <c:v>29312</c:v>
                </c:pt>
                <c:pt idx="82">
                  <c:v>29403</c:v>
                </c:pt>
                <c:pt idx="83">
                  <c:v>29495</c:v>
                </c:pt>
                <c:pt idx="84">
                  <c:v>29587</c:v>
                </c:pt>
                <c:pt idx="85">
                  <c:v>29677</c:v>
                </c:pt>
                <c:pt idx="86">
                  <c:v>29768</c:v>
                </c:pt>
                <c:pt idx="87">
                  <c:v>29860</c:v>
                </c:pt>
                <c:pt idx="88">
                  <c:v>29952</c:v>
                </c:pt>
                <c:pt idx="89">
                  <c:v>30042</c:v>
                </c:pt>
                <c:pt idx="90">
                  <c:v>30133</c:v>
                </c:pt>
                <c:pt idx="91">
                  <c:v>30225</c:v>
                </c:pt>
                <c:pt idx="92">
                  <c:v>30317</c:v>
                </c:pt>
                <c:pt idx="93">
                  <c:v>30407</c:v>
                </c:pt>
                <c:pt idx="94">
                  <c:v>30498</c:v>
                </c:pt>
                <c:pt idx="95">
                  <c:v>30590</c:v>
                </c:pt>
                <c:pt idx="96">
                  <c:v>30682</c:v>
                </c:pt>
                <c:pt idx="97">
                  <c:v>30773</c:v>
                </c:pt>
                <c:pt idx="98">
                  <c:v>30864</c:v>
                </c:pt>
                <c:pt idx="99">
                  <c:v>30956</c:v>
                </c:pt>
                <c:pt idx="100">
                  <c:v>31048</c:v>
                </c:pt>
                <c:pt idx="101">
                  <c:v>31138</c:v>
                </c:pt>
                <c:pt idx="102">
                  <c:v>31229</c:v>
                </c:pt>
                <c:pt idx="103">
                  <c:v>31321</c:v>
                </c:pt>
                <c:pt idx="104">
                  <c:v>31413</c:v>
                </c:pt>
                <c:pt idx="105">
                  <c:v>31503</c:v>
                </c:pt>
                <c:pt idx="106">
                  <c:v>31594</c:v>
                </c:pt>
                <c:pt idx="107">
                  <c:v>31686</c:v>
                </c:pt>
                <c:pt idx="108">
                  <c:v>31778</c:v>
                </c:pt>
                <c:pt idx="109">
                  <c:v>31868</c:v>
                </c:pt>
                <c:pt idx="110">
                  <c:v>31959</c:v>
                </c:pt>
                <c:pt idx="111">
                  <c:v>32051</c:v>
                </c:pt>
                <c:pt idx="112">
                  <c:v>32143</c:v>
                </c:pt>
                <c:pt idx="113">
                  <c:v>32234</c:v>
                </c:pt>
                <c:pt idx="114">
                  <c:v>32325</c:v>
                </c:pt>
                <c:pt idx="115">
                  <c:v>32417</c:v>
                </c:pt>
                <c:pt idx="116">
                  <c:v>32509</c:v>
                </c:pt>
                <c:pt idx="117">
                  <c:v>32599</c:v>
                </c:pt>
                <c:pt idx="118">
                  <c:v>32690</c:v>
                </c:pt>
                <c:pt idx="119">
                  <c:v>32782</c:v>
                </c:pt>
                <c:pt idx="120">
                  <c:v>32874</c:v>
                </c:pt>
                <c:pt idx="121">
                  <c:v>32964</c:v>
                </c:pt>
                <c:pt idx="122">
                  <c:v>33055</c:v>
                </c:pt>
                <c:pt idx="123">
                  <c:v>33147</c:v>
                </c:pt>
                <c:pt idx="124">
                  <c:v>33239</c:v>
                </c:pt>
                <c:pt idx="125">
                  <c:v>33329</c:v>
                </c:pt>
                <c:pt idx="126">
                  <c:v>33420</c:v>
                </c:pt>
                <c:pt idx="127">
                  <c:v>33512</c:v>
                </c:pt>
                <c:pt idx="128">
                  <c:v>33604</c:v>
                </c:pt>
                <c:pt idx="129">
                  <c:v>33695</c:v>
                </c:pt>
                <c:pt idx="130">
                  <c:v>33786</c:v>
                </c:pt>
                <c:pt idx="131">
                  <c:v>33878</c:v>
                </c:pt>
                <c:pt idx="132">
                  <c:v>33970</c:v>
                </c:pt>
                <c:pt idx="133">
                  <c:v>34060</c:v>
                </c:pt>
                <c:pt idx="134">
                  <c:v>34151</c:v>
                </c:pt>
                <c:pt idx="135">
                  <c:v>34243</c:v>
                </c:pt>
                <c:pt idx="136">
                  <c:v>34335</c:v>
                </c:pt>
                <c:pt idx="137">
                  <c:v>34425</c:v>
                </c:pt>
                <c:pt idx="138">
                  <c:v>34516</c:v>
                </c:pt>
                <c:pt idx="139">
                  <c:v>34608</c:v>
                </c:pt>
                <c:pt idx="140">
                  <c:v>34700</c:v>
                </c:pt>
                <c:pt idx="141">
                  <c:v>34790</c:v>
                </c:pt>
                <c:pt idx="142">
                  <c:v>34881</c:v>
                </c:pt>
                <c:pt idx="143">
                  <c:v>34973</c:v>
                </c:pt>
                <c:pt idx="144">
                  <c:v>35065</c:v>
                </c:pt>
                <c:pt idx="145">
                  <c:v>35156</c:v>
                </c:pt>
                <c:pt idx="146">
                  <c:v>35247</c:v>
                </c:pt>
                <c:pt idx="147">
                  <c:v>35339</c:v>
                </c:pt>
                <c:pt idx="148">
                  <c:v>35431</c:v>
                </c:pt>
                <c:pt idx="149">
                  <c:v>35521</c:v>
                </c:pt>
                <c:pt idx="150">
                  <c:v>35612</c:v>
                </c:pt>
                <c:pt idx="151">
                  <c:v>35704</c:v>
                </c:pt>
                <c:pt idx="152">
                  <c:v>35796</c:v>
                </c:pt>
                <c:pt idx="153">
                  <c:v>35886</c:v>
                </c:pt>
                <c:pt idx="154">
                  <c:v>35977</c:v>
                </c:pt>
                <c:pt idx="155">
                  <c:v>36069</c:v>
                </c:pt>
                <c:pt idx="156">
                  <c:v>36161</c:v>
                </c:pt>
                <c:pt idx="157">
                  <c:v>36251</c:v>
                </c:pt>
                <c:pt idx="158">
                  <c:v>36342</c:v>
                </c:pt>
                <c:pt idx="159">
                  <c:v>36434</c:v>
                </c:pt>
                <c:pt idx="160">
                  <c:v>36526</c:v>
                </c:pt>
                <c:pt idx="161">
                  <c:v>36617</c:v>
                </c:pt>
                <c:pt idx="162">
                  <c:v>36708</c:v>
                </c:pt>
                <c:pt idx="163">
                  <c:v>36800</c:v>
                </c:pt>
                <c:pt idx="164">
                  <c:v>36892</c:v>
                </c:pt>
                <c:pt idx="165">
                  <c:v>36982</c:v>
                </c:pt>
                <c:pt idx="166">
                  <c:v>37073</c:v>
                </c:pt>
                <c:pt idx="167">
                  <c:v>37165</c:v>
                </c:pt>
                <c:pt idx="168">
                  <c:v>37257</c:v>
                </c:pt>
                <c:pt idx="169">
                  <c:v>37347</c:v>
                </c:pt>
                <c:pt idx="170">
                  <c:v>37438</c:v>
                </c:pt>
                <c:pt idx="171">
                  <c:v>37530</c:v>
                </c:pt>
                <c:pt idx="172">
                  <c:v>37622</c:v>
                </c:pt>
                <c:pt idx="173">
                  <c:v>37712</c:v>
                </c:pt>
                <c:pt idx="174">
                  <c:v>37803</c:v>
                </c:pt>
                <c:pt idx="175">
                  <c:v>37895</c:v>
                </c:pt>
                <c:pt idx="176">
                  <c:v>37987</c:v>
                </c:pt>
                <c:pt idx="177">
                  <c:v>38078</c:v>
                </c:pt>
                <c:pt idx="178">
                  <c:v>38169</c:v>
                </c:pt>
                <c:pt idx="179">
                  <c:v>38261</c:v>
                </c:pt>
                <c:pt idx="180">
                  <c:v>38353</c:v>
                </c:pt>
                <c:pt idx="181">
                  <c:v>38443</c:v>
                </c:pt>
                <c:pt idx="182">
                  <c:v>38534</c:v>
                </c:pt>
                <c:pt idx="183">
                  <c:v>38626</c:v>
                </c:pt>
                <c:pt idx="184">
                  <c:v>38718</c:v>
                </c:pt>
                <c:pt idx="185">
                  <c:v>38808</c:v>
                </c:pt>
                <c:pt idx="186">
                  <c:v>38899</c:v>
                </c:pt>
                <c:pt idx="187">
                  <c:v>38991</c:v>
                </c:pt>
                <c:pt idx="188">
                  <c:v>39083</c:v>
                </c:pt>
                <c:pt idx="189">
                  <c:v>39173</c:v>
                </c:pt>
                <c:pt idx="190">
                  <c:v>39264</c:v>
                </c:pt>
                <c:pt idx="191">
                  <c:v>39356</c:v>
                </c:pt>
                <c:pt idx="192">
                  <c:v>39448</c:v>
                </c:pt>
                <c:pt idx="193">
                  <c:v>39539</c:v>
                </c:pt>
                <c:pt idx="194">
                  <c:v>39630</c:v>
                </c:pt>
                <c:pt idx="195">
                  <c:v>39722</c:v>
                </c:pt>
                <c:pt idx="196">
                  <c:v>39814</c:v>
                </c:pt>
                <c:pt idx="197">
                  <c:v>39904</c:v>
                </c:pt>
                <c:pt idx="198">
                  <c:v>39995</c:v>
                </c:pt>
                <c:pt idx="199">
                  <c:v>40087</c:v>
                </c:pt>
                <c:pt idx="200">
                  <c:v>40179</c:v>
                </c:pt>
                <c:pt idx="201">
                  <c:v>40269</c:v>
                </c:pt>
                <c:pt idx="202">
                  <c:v>40360</c:v>
                </c:pt>
                <c:pt idx="203">
                  <c:v>40452</c:v>
                </c:pt>
                <c:pt idx="204">
                  <c:v>40544</c:v>
                </c:pt>
                <c:pt idx="205">
                  <c:v>40634</c:v>
                </c:pt>
                <c:pt idx="206">
                  <c:v>40725</c:v>
                </c:pt>
                <c:pt idx="207">
                  <c:v>40817</c:v>
                </c:pt>
                <c:pt idx="208">
                  <c:v>40909</c:v>
                </c:pt>
              </c:numCache>
            </c:numRef>
          </c:cat>
          <c:val>
            <c:numRef>
              <c:f>Sheet1!$D$8:$D$216</c:f>
              <c:numCache>
                <c:formatCode>0.0</c:formatCode>
                <c:ptCount val="209"/>
                <c:pt idx="0">
                  <c:v>4.581707317073171</c:v>
                </c:pt>
                <c:pt idx="1">
                  <c:v>4.5621951219512153</c:v>
                </c:pt>
                <c:pt idx="2">
                  <c:v>4.5573170731707284</c:v>
                </c:pt>
                <c:pt idx="3">
                  <c:v>4.5719512195121954</c:v>
                </c:pt>
                <c:pt idx="4">
                  <c:v>4.5926829268292666</c:v>
                </c:pt>
                <c:pt idx="5">
                  <c:v>4.6219512195121881</c:v>
                </c:pt>
                <c:pt idx="6">
                  <c:v>4.6573170731707263</c:v>
                </c:pt>
                <c:pt idx="7">
                  <c:v>4.6902439024390272</c:v>
                </c:pt>
                <c:pt idx="8">
                  <c:v>4.7195121951219496</c:v>
                </c:pt>
                <c:pt idx="9">
                  <c:v>4.7512195121951208</c:v>
                </c:pt>
                <c:pt idx="10">
                  <c:v>4.7829268292682849</c:v>
                </c:pt>
                <c:pt idx="11">
                  <c:v>4.8097560975609737</c:v>
                </c:pt>
                <c:pt idx="12">
                  <c:v>4.8353658536585353</c:v>
                </c:pt>
                <c:pt idx="13">
                  <c:v>4.8621951219512134</c:v>
                </c:pt>
                <c:pt idx="14">
                  <c:v>4.8890243902439003</c:v>
                </c:pt>
                <c:pt idx="15">
                  <c:v>4.9146341463414567</c:v>
                </c:pt>
                <c:pt idx="16">
                  <c:v>4.9317073170731698</c:v>
                </c:pt>
                <c:pt idx="17">
                  <c:v>4.9304878048780472</c:v>
                </c:pt>
                <c:pt idx="18">
                  <c:v>4.9280487804878099</c:v>
                </c:pt>
                <c:pt idx="19">
                  <c:v>4.9353658536585359</c:v>
                </c:pt>
                <c:pt idx="20">
                  <c:v>4.971951219512194</c:v>
                </c:pt>
                <c:pt idx="21">
                  <c:v>5.0231707317073164</c:v>
                </c:pt>
                <c:pt idx="22">
                  <c:v>5.0731707317073162</c:v>
                </c:pt>
                <c:pt idx="23">
                  <c:v>5.1243902439024334</c:v>
                </c:pt>
                <c:pt idx="24">
                  <c:v>5.1670731707317046</c:v>
                </c:pt>
                <c:pt idx="25">
                  <c:v>5.2109756097560913</c:v>
                </c:pt>
                <c:pt idx="26">
                  <c:v>5.2536585365853661</c:v>
                </c:pt>
                <c:pt idx="27">
                  <c:v>5.2987804878048781</c:v>
                </c:pt>
                <c:pt idx="28">
                  <c:v>5.3402439024390302</c:v>
                </c:pt>
                <c:pt idx="29">
                  <c:v>5.3792682926829301</c:v>
                </c:pt>
                <c:pt idx="30">
                  <c:v>5.4134146341463376</c:v>
                </c:pt>
                <c:pt idx="31">
                  <c:v>5.4439024390243897</c:v>
                </c:pt>
                <c:pt idx="32">
                  <c:v>5.4609756097560913</c:v>
                </c:pt>
                <c:pt idx="33">
                  <c:v>5.4573170731707306</c:v>
                </c:pt>
                <c:pt idx="34">
                  <c:v>5.4402439024390299</c:v>
                </c:pt>
                <c:pt idx="35">
                  <c:v>5.4231707317073177</c:v>
                </c:pt>
                <c:pt idx="36">
                  <c:v>5.4170731707317081</c:v>
                </c:pt>
                <c:pt idx="37">
                  <c:v>5.4158536585365846</c:v>
                </c:pt>
                <c:pt idx="38">
                  <c:v>5.4256097560975611</c:v>
                </c:pt>
                <c:pt idx="39">
                  <c:v>5.434146341463415</c:v>
                </c:pt>
                <c:pt idx="40">
                  <c:v>5.442682926829268</c:v>
                </c:pt>
                <c:pt idx="41">
                  <c:v>5.4695121951219523</c:v>
                </c:pt>
                <c:pt idx="42">
                  <c:v>5.5000000000000018</c:v>
                </c:pt>
                <c:pt idx="43">
                  <c:v>5.5231707317073164</c:v>
                </c:pt>
                <c:pt idx="44">
                  <c:v>5.5365853658536581</c:v>
                </c:pt>
                <c:pt idx="45">
                  <c:v>5.5439024390243903</c:v>
                </c:pt>
                <c:pt idx="46">
                  <c:v>5.5487804878048781</c:v>
                </c:pt>
                <c:pt idx="47">
                  <c:v>5.5658536585365779</c:v>
                </c:pt>
                <c:pt idx="48">
                  <c:v>5.5975609756097491</c:v>
                </c:pt>
                <c:pt idx="49">
                  <c:v>5.643902439024389</c:v>
                </c:pt>
                <c:pt idx="50">
                  <c:v>5.6975609756097478</c:v>
                </c:pt>
                <c:pt idx="51">
                  <c:v>5.7597560975609747</c:v>
                </c:pt>
                <c:pt idx="52">
                  <c:v>5.8195121951219502</c:v>
                </c:pt>
                <c:pt idx="53">
                  <c:v>5.8719512195121926</c:v>
                </c:pt>
                <c:pt idx="54">
                  <c:v>5.9170731707317064</c:v>
                </c:pt>
                <c:pt idx="55">
                  <c:v>5.9536585365853636</c:v>
                </c:pt>
                <c:pt idx="56">
                  <c:v>5.9817073170731696</c:v>
                </c:pt>
                <c:pt idx="57">
                  <c:v>6.0048780487804798</c:v>
                </c:pt>
                <c:pt idx="58">
                  <c:v>6.0317073170731703</c:v>
                </c:pt>
                <c:pt idx="59">
                  <c:v>6.0597560975609728</c:v>
                </c:pt>
                <c:pt idx="60">
                  <c:v>6.0865853658536553</c:v>
                </c:pt>
                <c:pt idx="61">
                  <c:v>6.1158536585365759</c:v>
                </c:pt>
                <c:pt idx="62">
                  <c:v>6.1463414634146369</c:v>
                </c:pt>
                <c:pt idx="63">
                  <c:v>6.178048780487801</c:v>
                </c:pt>
                <c:pt idx="64">
                  <c:v>6.2134146341463374</c:v>
                </c:pt>
                <c:pt idx="65">
                  <c:v>6.2536585365853634</c:v>
                </c:pt>
                <c:pt idx="66">
                  <c:v>6.2926829268292659</c:v>
                </c:pt>
                <c:pt idx="67">
                  <c:v>6.3292682926829231</c:v>
                </c:pt>
                <c:pt idx="68">
                  <c:v>6.3646341463414489</c:v>
                </c:pt>
                <c:pt idx="69">
                  <c:v>6.3951219512195037</c:v>
                </c:pt>
                <c:pt idx="70">
                  <c:v>6.4219512195121906</c:v>
                </c:pt>
                <c:pt idx="71">
                  <c:v>6.4463414634146403</c:v>
                </c:pt>
                <c:pt idx="72">
                  <c:v>6.4682926829268297</c:v>
                </c:pt>
                <c:pt idx="73">
                  <c:v>6.4902439024390297</c:v>
                </c:pt>
                <c:pt idx="74">
                  <c:v>6.5134146341463346</c:v>
                </c:pt>
                <c:pt idx="75">
                  <c:v>6.5353658536585337</c:v>
                </c:pt>
                <c:pt idx="76">
                  <c:v>6.5573170731707284</c:v>
                </c:pt>
                <c:pt idx="77">
                  <c:v>6.5792682926829302</c:v>
                </c:pt>
                <c:pt idx="78">
                  <c:v>6.6012195121951214</c:v>
                </c:pt>
                <c:pt idx="79">
                  <c:v>6.623170731707309</c:v>
                </c:pt>
                <c:pt idx="80">
                  <c:v>6.6439024390243882</c:v>
                </c:pt>
                <c:pt idx="81">
                  <c:v>6.6573170731707236</c:v>
                </c:pt>
                <c:pt idx="82">
                  <c:v>6.6682926829268272</c:v>
                </c:pt>
                <c:pt idx="83">
                  <c:v>6.6792682926829299</c:v>
                </c:pt>
                <c:pt idx="84">
                  <c:v>6.6890243902439002</c:v>
                </c:pt>
                <c:pt idx="85">
                  <c:v>6.6999999999999966</c:v>
                </c:pt>
                <c:pt idx="86">
                  <c:v>6.7121951219512166</c:v>
                </c:pt>
                <c:pt idx="87">
                  <c:v>6.7256097560975556</c:v>
                </c:pt>
                <c:pt idx="88">
                  <c:v>6.7439024390243896</c:v>
                </c:pt>
                <c:pt idx="89">
                  <c:v>6.7658536585365781</c:v>
                </c:pt>
                <c:pt idx="90">
                  <c:v>6.7890243902439016</c:v>
                </c:pt>
                <c:pt idx="91">
                  <c:v>6.8109756097560874</c:v>
                </c:pt>
                <c:pt idx="92">
                  <c:v>6.831707317073171</c:v>
                </c:pt>
                <c:pt idx="93">
                  <c:v>6.8585365853658491</c:v>
                </c:pt>
                <c:pt idx="94">
                  <c:v>6.88170731707317</c:v>
                </c:pt>
                <c:pt idx="95">
                  <c:v>6.9036585365853664</c:v>
                </c:pt>
                <c:pt idx="96">
                  <c:v>6.925609756097562</c:v>
                </c:pt>
                <c:pt idx="97">
                  <c:v>6.9390243902439082</c:v>
                </c:pt>
                <c:pt idx="98">
                  <c:v>6.9487804878048802</c:v>
                </c:pt>
                <c:pt idx="99">
                  <c:v>6.9487804878048802</c:v>
                </c:pt>
                <c:pt idx="100">
                  <c:v>6.9353658536585403</c:v>
                </c:pt>
                <c:pt idx="101">
                  <c:v>6.9036585365853673</c:v>
                </c:pt>
                <c:pt idx="102">
                  <c:v>6.8646341463414631</c:v>
                </c:pt>
                <c:pt idx="103">
                  <c:v>6.8292682926829311</c:v>
                </c:pt>
                <c:pt idx="104">
                  <c:v>6.7951219512195147</c:v>
                </c:pt>
                <c:pt idx="105">
                  <c:v>6.7682926829268331</c:v>
                </c:pt>
                <c:pt idx="106">
                  <c:v>6.7402439024390297</c:v>
                </c:pt>
                <c:pt idx="107">
                  <c:v>6.710975609756094</c:v>
                </c:pt>
                <c:pt idx="108">
                  <c:v>6.6792682926829299</c:v>
                </c:pt>
                <c:pt idx="109">
                  <c:v>6.6487804878048804</c:v>
                </c:pt>
                <c:pt idx="110">
                  <c:v>6.6219512195121908</c:v>
                </c:pt>
                <c:pt idx="111">
                  <c:v>6.5951219512195136</c:v>
                </c:pt>
                <c:pt idx="112">
                  <c:v>6.5695121951219546</c:v>
                </c:pt>
                <c:pt idx="113">
                  <c:v>6.54634146341464</c:v>
                </c:pt>
                <c:pt idx="114">
                  <c:v>6.5280487804878096</c:v>
                </c:pt>
                <c:pt idx="115">
                  <c:v>6.5085365853658557</c:v>
                </c:pt>
                <c:pt idx="116">
                  <c:v>6.4890243902439027</c:v>
                </c:pt>
                <c:pt idx="117">
                  <c:v>6.4695121951219523</c:v>
                </c:pt>
                <c:pt idx="118">
                  <c:v>6.4512195121951281</c:v>
                </c:pt>
                <c:pt idx="119">
                  <c:v>6.4292682926829299</c:v>
                </c:pt>
                <c:pt idx="120">
                  <c:v>6.4048780487804846</c:v>
                </c:pt>
                <c:pt idx="121">
                  <c:v>6.3756097560975622</c:v>
                </c:pt>
                <c:pt idx="122">
                  <c:v>6.335365853658538</c:v>
                </c:pt>
                <c:pt idx="123">
                  <c:v>6.2890243902439051</c:v>
                </c:pt>
                <c:pt idx="124">
                  <c:v>6.2500000000000018</c:v>
                </c:pt>
                <c:pt idx="125">
                  <c:v>6.2134146341463374</c:v>
                </c:pt>
                <c:pt idx="126">
                  <c:v>6.1817073170731716</c:v>
                </c:pt>
                <c:pt idx="127">
                  <c:v>6.1585365853658498</c:v>
                </c:pt>
                <c:pt idx="128">
                  <c:v>6.1280487804878057</c:v>
                </c:pt>
                <c:pt idx="129">
                  <c:v>6.0914634146341502</c:v>
                </c:pt>
                <c:pt idx="130">
                  <c:v>6.04634146341464</c:v>
                </c:pt>
                <c:pt idx="131">
                  <c:v>5.9975609756097557</c:v>
                </c:pt>
                <c:pt idx="132">
                  <c:v>5.9390243902439028</c:v>
                </c:pt>
                <c:pt idx="133">
                  <c:v>5.8865853658536578</c:v>
                </c:pt>
                <c:pt idx="134">
                  <c:v>5.8378048780487708</c:v>
                </c:pt>
                <c:pt idx="135">
                  <c:v>5.7939024390243903</c:v>
                </c:pt>
                <c:pt idx="136">
                  <c:v>5.7597560975609747</c:v>
                </c:pt>
                <c:pt idx="137">
                  <c:v>5.7317073170731696</c:v>
                </c:pt>
                <c:pt idx="138">
                  <c:v>5.7073170731707297</c:v>
                </c:pt>
                <c:pt idx="139">
                  <c:v>5.6829268292682826</c:v>
                </c:pt>
                <c:pt idx="140">
                  <c:v>5.6585365853658471</c:v>
                </c:pt>
                <c:pt idx="141">
                  <c:v>5.6329268292682828</c:v>
                </c:pt>
                <c:pt idx="142">
                  <c:v>5.6048780487804812</c:v>
                </c:pt>
                <c:pt idx="143">
                  <c:v>5.5780487804878076</c:v>
                </c:pt>
                <c:pt idx="144">
                  <c:v>5.549999999999998</c:v>
                </c:pt>
                <c:pt idx="145">
                  <c:v>5.5207317073170694</c:v>
                </c:pt>
                <c:pt idx="146">
                  <c:v>5.4890243902439018</c:v>
                </c:pt>
                <c:pt idx="147">
                  <c:v>5.4573170731707297</c:v>
                </c:pt>
                <c:pt idx="148">
                  <c:v>5.4292682926829299</c:v>
                </c:pt>
                <c:pt idx="149">
                  <c:v>5.4036585365853647</c:v>
                </c:pt>
                <c:pt idx="150">
                  <c:v>5.3841463414634081</c:v>
                </c:pt>
                <c:pt idx="151">
                  <c:v>5.36951219512195</c:v>
                </c:pt>
                <c:pt idx="152">
                  <c:v>5.3597560975609744</c:v>
                </c:pt>
                <c:pt idx="153">
                  <c:v>5.3548780487804812</c:v>
                </c:pt>
                <c:pt idx="154">
                  <c:v>5.3609756097560872</c:v>
                </c:pt>
                <c:pt idx="155">
                  <c:v>5.3780487804878083</c:v>
                </c:pt>
                <c:pt idx="156">
                  <c:v>5.4146341463414567</c:v>
                </c:pt>
                <c:pt idx="157">
                  <c:v>5.4646341463414574</c:v>
                </c:pt>
                <c:pt idx="158">
                  <c:v>5.5182926829268304</c:v>
                </c:pt>
                <c:pt idx="159">
                  <c:v>5.5756097560975606</c:v>
                </c:pt>
                <c:pt idx="160">
                  <c:v>5.6292682926829301</c:v>
                </c:pt>
                <c:pt idx="161">
                  <c:v>5.6817073170731716</c:v>
                </c:pt>
                <c:pt idx="162">
                  <c:v>5.7329268292682869</c:v>
                </c:pt>
                <c:pt idx="163">
                  <c:v>5.7804878048780486</c:v>
                </c:pt>
                <c:pt idx="164">
                  <c:v>5.8158536585365814</c:v>
                </c:pt>
                <c:pt idx="165">
                  <c:v>5.8451219512195092</c:v>
                </c:pt>
                <c:pt idx="166">
                  <c:v>5.8731707317073196</c:v>
                </c:pt>
                <c:pt idx="167">
                  <c:v>5.895121951219509</c:v>
                </c:pt>
                <c:pt idx="168">
                  <c:v>5.9097560975609769</c:v>
                </c:pt>
                <c:pt idx="169">
                  <c:v>5.8865853658536587</c:v>
                </c:pt>
                <c:pt idx="170">
                  <c:v>5.8609756097560899</c:v>
                </c:pt>
                <c:pt idx="171">
                  <c:v>5.835365853658538</c:v>
                </c:pt>
                <c:pt idx="172">
                  <c:v>5.8121951219512216</c:v>
                </c:pt>
                <c:pt idx="173">
                  <c:v>5.7926829268292677</c:v>
                </c:pt>
                <c:pt idx="174">
                  <c:v>5.77317073170732</c:v>
                </c:pt>
                <c:pt idx="175">
                  <c:v>5.7573170731707286</c:v>
                </c:pt>
                <c:pt idx="176">
                  <c:v>5.7439024390243913</c:v>
                </c:pt>
                <c:pt idx="177">
                  <c:v>5.7304878048780497</c:v>
                </c:pt>
                <c:pt idx="178">
                  <c:v>5.7219512195121967</c:v>
                </c:pt>
                <c:pt idx="179">
                  <c:v>5.7158536585365809</c:v>
                </c:pt>
                <c:pt idx="180">
                  <c:v>5.7146341463414636</c:v>
                </c:pt>
                <c:pt idx="181">
                  <c:v>5.7146341463414636</c:v>
                </c:pt>
                <c:pt idx="182">
                  <c:v>5.712195121951221</c:v>
                </c:pt>
                <c:pt idx="183">
                  <c:v>5.7097560975609767</c:v>
                </c:pt>
                <c:pt idx="184">
                  <c:v>5.708536585365855</c:v>
                </c:pt>
                <c:pt idx="185">
                  <c:v>5.708536585365855</c:v>
                </c:pt>
                <c:pt idx="186">
                  <c:v>5.708536585365855</c:v>
                </c:pt>
                <c:pt idx="187">
                  <c:v>5.7109756097560931</c:v>
                </c:pt>
                <c:pt idx="188">
                  <c:v>5.7134146341463383</c:v>
                </c:pt>
                <c:pt idx="189">
                  <c:v>5.7170731707317088</c:v>
                </c:pt>
                <c:pt idx="190">
                  <c:v>5.7231707317073166</c:v>
                </c:pt>
                <c:pt idx="191">
                  <c:v>5.7304878048780497</c:v>
                </c:pt>
                <c:pt idx="192">
                  <c:v>5.7402439024390297</c:v>
                </c:pt>
                <c:pt idx="193">
                  <c:v>5.7512195121951226</c:v>
                </c:pt>
                <c:pt idx="194">
                  <c:v>5.764634146341459</c:v>
                </c:pt>
                <c:pt idx="195">
                  <c:v>5.7768292682926852</c:v>
                </c:pt>
                <c:pt idx="196">
                  <c:v>5.7902439024390304</c:v>
                </c:pt>
                <c:pt idx="197">
                  <c:v>5.8048780487804841</c:v>
                </c:pt>
                <c:pt idx="198">
                  <c:v>5.8195121951219519</c:v>
                </c:pt>
                <c:pt idx="199">
                  <c:v>5.8353658536585371</c:v>
                </c:pt>
                <c:pt idx="200">
                  <c:v>5.852439024390244</c:v>
                </c:pt>
                <c:pt idx="201">
                  <c:v>5.8707317073170744</c:v>
                </c:pt>
                <c:pt idx="202">
                  <c:v>5.8902439024390301</c:v>
                </c:pt>
                <c:pt idx="203">
                  <c:v>5.9085365853658542</c:v>
                </c:pt>
                <c:pt idx="204">
                  <c:v>5.9280487804878099</c:v>
                </c:pt>
                <c:pt idx="205">
                  <c:v>5.9439024390243924</c:v>
                </c:pt>
                <c:pt idx="206">
                  <c:v>5.9573170731707306</c:v>
                </c:pt>
                <c:pt idx="207">
                  <c:v>5.9658536585365836</c:v>
                </c:pt>
                <c:pt idx="208">
                  <c:v>5.9658536585365836</c:v>
                </c:pt>
              </c:numCache>
            </c:numRef>
          </c:val>
          <c:smooth val="0"/>
        </c:ser>
        <c:dLbls>
          <c:showLegendKey val="0"/>
          <c:showVal val="0"/>
          <c:showCatName val="0"/>
          <c:showSerName val="0"/>
          <c:showPercent val="0"/>
          <c:showBubbleSize val="0"/>
        </c:dLbls>
        <c:marker val="1"/>
        <c:smooth val="0"/>
        <c:axId val="301342928"/>
        <c:axId val="301340968"/>
      </c:lineChart>
      <c:dateAx>
        <c:axId val="301344496"/>
        <c:scaling>
          <c:orientation val="minMax"/>
          <c:max val="40909"/>
          <c:min val="21916"/>
        </c:scaling>
        <c:delete val="0"/>
        <c:axPos val="b"/>
        <c:numFmt formatCode="yyyy" sourceLinked="0"/>
        <c:majorTickMark val="out"/>
        <c:minorTickMark val="none"/>
        <c:tickLblPos val="low"/>
        <c:txPr>
          <a:bodyPr/>
          <a:lstStyle/>
          <a:p>
            <a:pPr>
              <a:defRPr sz="1800">
                <a:latin typeface="Arial" pitchFamily="34" charset="0"/>
                <a:cs typeface="Arial" pitchFamily="34" charset="0"/>
              </a:defRPr>
            </a:pPr>
            <a:endParaRPr lang="en-US"/>
          </a:p>
        </c:txPr>
        <c:crossAx val="301340576"/>
        <c:crosses val="autoZero"/>
        <c:auto val="1"/>
        <c:lblOffset val="100"/>
        <c:baseTimeUnit val="months"/>
        <c:majorUnit val="5"/>
        <c:majorTimeUnit val="years"/>
      </c:dateAx>
      <c:valAx>
        <c:axId val="301340576"/>
        <c:scaling>
          <c:orientation val="minMax"/>
          <c:max val="8"/>
          <c:min val="4"/>
        </c:scaling>
        <c:delete val="0"/>
        <c:axPos val="l"/>
        <c:title>
          <c:tx>
            <c:rich>
              <a:bodyPr rot="-5400000" vert="horz"/>
              <a:lstStyle/>
              <a:p>
                <a:pPr>
                  <a:defRPr b="0"/>
                </a:pPr>
                <a:r>
                  <a:rPr lang="en-US" sz="2200" b="0">
                    <a:latin typeface="Arial" pitchFamily="34" charset="0"/>
                    <a:cs typeface="Arial" pitchFamily="34" charset="0"/>
                  </a:rPr>
                  <a:t>Percent of labor force</a:t>
                </a:r>
              </a:p>
            </c:rich>
          </c:tx>
          <c:layout>
            <c:manualLayout>
              <c:xMode val="edge"/>
              <c:yMode val="edge"/>
              <c:x val="6.24752231352567E-3"/>
              <c:y val="0.26161957273694803"/>
            </c:manualLayout>
          </c:layout>
          <c:overlay val="0"/>
        </c:title>
        <c:numFmt formatCode="#,##0" sourceLinked="0"/>
        <c:majorTickMark val="out"/>
        <c:minorTickMark val="none"/>
        <c:tickLblPos val="nextTo"/>
        <c:txPr>
          <a:bodyPr/>
          <a:lstStyle/>
          <a:p>
            <a:pPr>
              <a:defRPr sz="1800">
                <a:latin typeface="Arial" pitchFamily="34" charset="0"/>
                <a:cs typeface="Arial" pitchFamily="34" charset="0"/>
              </a:defRPr>
            </a:pPr>
            <a:endParaRPr lang="en-US"/>
          </a:p>
        </c:txPr>
        <c:crossAx val="301344496"/>
        <c:crosses val="autoZero"/>
        <c:crossBetween val="between"/>
        <c:majorUnit val="1"/>
      </c:valAx>
      <c:valAx>
        <c:axId val="301340968"/>
        <c:scaling>
          <c:orientation val="minMax"/>
        </c:scaling>
        <c:delete val="1"/>
        <c:axPos val="r"/>
        <c:numFmt formatCode="0.0" sourceLinked="1"/>
        <c:majorTickMark val="out"/>
        <c:minorTickMark val="none"/>
        <c:tickLblPos val="nextTo"/>
        <c:crossAx val="301342928"/>
        <c:crosses val="max"/>
        <c:crossBetween val="between"/>
      </c:valAx>
      <c:dateAx>
        <c:axId val="301342928"/>
        <c:scaling>
          <c:orientation val="minMax"/>
          <c:max val="40909"/>
          <c:min val="21916"/>
        </c:scaling>
        <c:delete val="0"/>
        <c:axPos val="t"/>
        <c:numFmt formatCode="m/d/yyyy" sourceLinked="1"/>
        <c:majorTickMark val="none"/>
        <c:minorTickMark val="none"/>
        <c:tickLblPos val="none"/>
        <c:crossAx val="301340968"/>
        <c:crosses val="max"/>
        <c:auto val="1"/>
        <c:lblOffset val="100"/>
        <c:baseTimeUnit val="months"/>
      </c:dateAx>
      <c:spPr>
        <a:solidFill>
          <a:schemeClr val="bg1"/>
        </a:solidFill>
        <a:ln>
          <a:solidFill>
            <a:srgbClr val="000000"/>
          </a:solidFill>
        </a:ln>
      </c:spPr>
    </c:plotArea>
    <c:plotVisOnly val="1"/>
    <c:dispBlanksAs val="gap"/>
    <c:showDLblsOverMax val="0"/>
  </c:chart>
  <c:spPr>
    <a:noFill/>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2828534867513"/>
          <c:y val="2.35486704301806E-2"/>
          <c:w val="0.840066255475312"/>
          <c:h val="0.86899617217213099"/>
        </c:manualLayout>
      </c:layout>
      <c:scatterChart>
        <c:scatterStyle val="lineMarker"/>
        <c:varyColors val="0"/>
        <c:ser>
          <c:idx val="0"/>
          <c:order val="0"/>
          <c:tx>
            <c:strRef>
              <c:f>'data for graph'!$B$4</c:f>
              <c:strCache>
                <c:ptCount val="1"/>
                <c:pt idx="0">
                  <c:v>minwage nom</c:v>
                </c:pt>
              </c:strCache>
            </c:strRef>
          </c:tx>
          <c:spPr>
            <a:ln>
              <a:solidFill>
                <a:srgbClr val="0070C0"/>
              </a:solidFill>
            </a:ln>
          </c:spPr>
          <c:marker>
            <c:symbol val="none"/>
          </c:marker>
          <c:xVal>
            <c:numRef>
              <c:f>'data for graph'!$A$5:$A$752</c:f>
              <c:numCache>
                <c:formatCode>0.00</c:formatCode>
                <c:ptCount val="748"/>
                <c:pt idx="0">
                  <c:v>1950</c:v>
                </c:pt>
                <c:pt idx="1">
                  <c:v>1950.083333333333</c:v>
                </c:pt>
                <c:pt idx="2">
                  <c:v>1950.166666666667</c:v>
                </c:pt>
                <c:pt idx="3">
                  <c:v>1950.25</c:v>
                </c:pt>
                <c:pt idx="4">
                  <c:v>1950.333333333333</c:v>
                </c:pt>
                <c:pt idx="5">
                  <c:v>1950.416666666667</c:v>
                </c:pt>
                <c:pt idx="6">
                  <c:v>1950.5</c:v>
                </c:pt>
                <c:pt idx="7">
                  <c:v>1950.583333333333</c:v>
                </c:pt>
                <c:pt idx="8">
                  <c:v>1950.6666666666661</c:v>
                </c:pt>
                <c:pt idx="9">
                  <c:v>1950.75</c:v>
                </c:pt>
                <c:pt idx="10">
                  <c:v>1950.8333333333319</c:v>
                </c:pt>
                <c:pt idx="11">
                  <c:v>1950.9166666666661</c:v>
                </c:pt>
                <c:pt idx="12">
                  <c:v>1951</c:v>
                </c:pt>
                <c:pt idx="13">
                  <c:v>1951.0833333333319</c:v>
                </c:pt>
                <c:pt idx="14">
                  <c:v>1951.1666666666661</c:v>
                </c:pt>
                <c:pt idx="15">
                  <c:v>1951.25</c:v>
                </c:pt>
                <c:pt idx="16">
                  <c:v>1951.3333333333319</c:v>
                </c:pt>
                <c:pt idx="17">
                  <c:v>1951.4166666666661</c:v>
                </c:pt>
                <c:pt idx="18">
                  <c:v>1951.5</c:v>
                </c:pt>
                <c:pt idx="19">
                  <c:v>1951.583333333331</c:v>
                </c:pt>
                <c:pt idx="20">
                  <c:v>1951.6666666666649</c:v>
                </c:pt>
                <c:pt idx="21">
                  <c:v>1951.749999999998</c:v>
                </c:pt>
                <c:pt idx="22">
                  <c:v>1951.833333333331</c:v>
                </c:pt>
                <c:pt idx="23">
                  <c:v>1951.9166666666649</c:v>
                </c:pt>
                <c:pt idx="24">
                  <c:v>1951.999999999998</c:v>
                </c:pt>
                <c:pt idx="25">
                  <c:v>1952.083333333331</c:v>
                </c:pt>
                <c:pt idx="26">
                  <c:v>1952.1666666666649</c:v>
                </c:pt>
                <c:pt idx="27">
                  <c:v>1952.249999999998</c:v>
                </c:pt>
                <c:pt idx="28">
                  <c:v>1952.333333333331</c:v>
                </c:pt>
                <c:pt idx="29">
                  <c:v>1952.4166666666649</c:v>
                </c:pt>
                <c:pt idx="30">
                  <c:v>1952.499999999998</c:v>
                </c:pt>
                <c:pt idx="31">
                  <c:v>1952.583333333331</c:v>
                </c:pt>
                <c:pt idx="32">
                  <c:v>1952.666666666664</c:v>
                </c:pt>
                <c:pt idx="33">
                  <c:v>1952.749999999997</c:v>
                </c:pt>
                <c:pt idx="34">
                  <c:v>1952.833333333331</c:v>
                </c:pt>
                <c:pt idx="35">
                  <c:v>1952.916666666664</c:v>
                </c:pt>
                <c:pt idx="36">
                  <c:v>1952.999999999997</c:v>
                </c:pt>
                <c:pt idx="37">
                  <c:v>1953.0833333333301</c:v>
                </c:pt>
                <c:pt idx="38">
                  <c:v>1953.166666666664</c:v>
                </c:pt>
                <c:pt idx="39">
                  <c:v>1953.249999999997</c:v>
                </c:pt>
                <c:pt idx="40">
                  <c:v>1953.3333333333301</c:v>
                </c:pt>
                <c:pt idx="41">
                  <c:v>1953.416666666664</c:v>
                </c:pt>
                <c:pt idx="42">
                  <c:v>1953.499999999997</c:v>
                </c:pt>
                <c:pt idx="43">
                  <c:v>1953.5833333333301</c:v>
                </c:pt>
                <c:pt idx="44">
                  <c:v>1953.6666666666631</c:v>
                </c:pt>
                <c:pt idx="45">
                  <c:v>1953.749999999997</c:v>
                </c:pt>
                <c:pt idx="46">
                  <c:v>1953.8333333333301</c:v>
                </c:pt>
                <c:pt idx="47">
                  <c:v>1953.9166666666631</c:v>
                </c:pt>
                <c:pt idx="48">
                  <c:v>1953.9999999999959</c:v>
                </c:pt>
                <c:pt idx="49">
                  <c:v>1954.0833333333289</c:v>
                </c:pt>
                <c:pt idx="50">
                  <c:v>1954.1666666666631</c:v>
                </c:pt>
                <c:pt idx="51">
                  <c:v>1954.2499999999959</c:v>
                </c:pt>
                <c:pt idx="52">
                  <c:v>1954.3333333333289</c:v>
                </c:pt>
                <c:pt idx="53">
                  <c:v>1954.4166666666631</c:v>
                </c:pt>
                <c:pt idx="54">
                  <c:v>1954.4999999999959</c:v>
                </c:pt>
                <c:pt idx="55">
                  <c:v>1954.5833333333289</c:v>
                </c:pt>
                <c:pt idx="56">
                  <c:v>1954.6666666666631</c:v>
                </c:pt>
                <c:pt idx="57">
                  <c:v>1954.7499999999959</c:v>
                </c:pt>
                <c:pt idx="58">
                  <c:v>1954.833333333328</c:v>
                </c:pt>
                <c:pt idx="59">
                  <c:v>1954.9166666666631</c:v>
                </c:pt>
                <c:pt idx="60">
                  <c:v>1954.999999999995</c:v>
                </c:pt>
                <c:pt idx="61">
                  <c:v>1955.083333333328</c:v>
                </c:pt>
                <c:pt idx="62">
                  <c:v>1955.166666666662</c:v>
                </c:pt>
                <c:pt idx="63">
                  <c:v>1955.249999999995</c:v>
                </c:pt>
                <c:pt idx="64">
                  <c:v>1955.333333333328</c:v>
                </c:pt>
                <c:pt idx="65">
                  <c:v>1955.416666666662</c:v>
                </c:pt>
                <c:pt idx="66">
                  <c:v>1955.499999999995</c:v>
                </c:pt>
                <c:pt idx="67">
                  <c:v>1955.583333333328</c:v>
                </c:pt>
                <c:pt idx="68">
                  <c:v>1955.666666666662</c:v>
                </c:pt>
                <c:pt idx="69">
                  <c:v>1955.749999999995</c:v>
                </c:pt>
                <c:pt idx="70">
                  <c:v>1955.833333333328</c:v>
                </c:pt>
                <c:pt idx="71">
                  <c:v>1955.916666666662</c:v>
                </c:pt>
                <c:pt idx="72">
                  <c:v>1955.999999999995</c:v>
                </c:pt>
                <c:pt idx="73">
                  <c:v>1956.083333333328</c:v>
                </c:pt>
                <c:pt idx="74">
                  <c:v>1956.1666666666611</c:v>
                </c:pt>
                <c:pt idx="75">
                  <c:v>1956.2499999999941</c:v>
                </c:pt>
                <c:pt idx="76">
                  <c:v>1956.3333333333269</c:v>
                </c:pt>
                <c:pt idx="77">
                  <c:v>1956.4166666666611</c:v>
                </c:pt>
                <c:pt idx="78">
                  <c:v>1956.4999999999941</c:v>
                </c:pt>
                <c:pt idx="79">
                  <c:v>1956.5833333333269</c:v>
                </c:pt>
                <c:pt idx="80">
                  <c:v>1956.6666666666611</c:v>
                </c:pt>
                <c:pt idx="81">
                  <c:v>1956.7499999999941</c:v>
                </c:pt>
                <c:pt idx="82">
                  <c:v>1956.8333333333269</c:v>
                </c:pt>
                <c:pt idx="83">
                  <c:v>1956.9166666666611</c:v>
                </c:pt>
                <c:pt idx="84">
                  <c:v>1956.9999999999941</c:v>
                </c:pt>
                <c:pt idx="85">
                  <c:v>1957.083333333326</c:v>
                </c:pt>
                <c:pt idx="86">
                  <c:v>1957.1666666666599</c:v>
                </c:pt>
                <c:pt idx="87">
                  <c:v>1957.249999999993</c:v>
                </c:pt>
                <c:pt idx="88">
                  <c:v>1957.333333333326</c:v>
                </c:pt>
                <c:pt idx="89">
                  <c:v>1957.4166666666599</c:v>
                </c:pt>
                <c:pt idx="90">
                  <c:v>1957.499999999993</c:v>
                </c:pt>
                <c:pt idx="91">
                  <c:v>1957.583333333326</c:v>
                </c:pt>
                <c:pt idx="92">
                  <c:v>1957.6666666666599</c:v>
                </c:pt>
                <c:pt idx="93">
                  <c:v>1957.749999999993</c:v>
                </c:pt>
                <c:pt idx="94">
                  <c:v>1957.833333333326</c:v>
                </c:pt>
                <c:pt idx="95">
                  <c:v>1957.9166666666599</c:v>
                </c:pt>
                <c:pt idx="96">
                  <c:v>1957.999999999993</c:v>
                </c:pt>
                <c:pt idx="97">
                  <c:v>1958.083333333326</c:v>
                </c:pt>
                <c:pt idx="98">
                  <c:v>1958.1666666666599</c:v>
                </c:pt>
                <c:pt idx="99">
                  <c:v>1958.249999999992</c:v>
                </c:pt>
                <c:pt idx="100">
                  <c:v>1958.333333333326</c:v>
                </c:pt>
                <c:pt idx="101">
                  <c:v>1958.4166666666599</c:v>
                </c:pt>
                <c:pt idx="102">
                  <c:v>1958.499999999992</c:v>
                </c:pt>
                <c:pt idx="103">
                  <c:v>1958.5833333333251</c:v>
                </c:pt>
                <c:pt idx="104">
                  <c:v>1958.6666666666599</c:v>
                </c:pt>
                <c:pt idx="105">
                  <c:v>1958.749999999992</c:v>
                </c:pt>
                <c:pt idx="106">
                  <c:v>1958.8333333333251</c:v>
                </c:pt>
                <c:pt idx="107">
                  <c:v>1958.9166666666599</c:v>
                </c:pt>
                <c:pt idx="108">
                  <c:v>1958.999999999992</c:v>
                </c:pt>
                <c:pt idx="109">
                  <c:v>1959.0833333333251</c:v>
                </c:pt>
                <c:pt idx="110">
                  <c:v>1959.1666666666581</c:v>
                </c:pt>
                <c:pt idx="111">
                  <c:v>1959.249999999992</c:v>
                </c:pt>
                <c:pt idx="112">
                  <c:v>1959.3333333333251</c:v>
                </c:pt>
                <c:pt idx="113">
                  <c:v>1959.4166666666581</c:v>
                </c:pt>
                <c:pt idx="114">
                  <c:v>1959.4999999999909</c:v>
                </c:pt>
                <c:pt idx="115">
                  <c:v>1959.5833333333239</c:v>
                </c:pt>
                <c:pt idx="116">
                  <c:v>1959.6666666666581</c:v>
                </c:pt>
                <c:pt idx="117">
                  <c:v>1959.7499999999909</c:v>
                </c:pt>
                <c:pt idx="118">
                  <c:v>1959.8333333333239</c:v>
                </c:pt>
                <c:pt idx="119">
                  <c:v>1959.9166666666581</c:v>
                </c:pt>
                <c:pt idx="120">
                  <c:v>1959.9999999999909</c:v>
                </c:pt>
                <c:pt idx="121">
                  <c:v>1960.0833333333239</c:v>
                </c:pt>
                <c:pt idx="122">
                  <c:v>1960.1666666666581</c:v>
                </c:pt>
                <c:pt idx="123">
                  <c:v>1960.2499999999909</c:v>
                </c:pt>
                <c:pt idx="124">
                  <c:v>1960.333333333323</c:v>
                </c:pt>
                <c:pt idx="125">
                  <c:v>1960.4166666666581</c:v>
                </c:pt>
                <c:pt idx="126">
                  <c:v>1960.49999999999</c:v>
                </c:pt>
                <c:pt idx="127">
                  <c:v>1960.583333333323</c:v>
                </c:pt>
                <c:pt idx="128">
                  <c:v>1960.666666666657</c:v>
                </c:pt>
                <c:pt idx="129">
                  <c:v>1960.74999999999</c:v>
                </c:pt>
                <c:pt idx="130">
                  <c:v>1960.833333333323</c:v>
                </c:pt>
                <c:pt idx="131">
                  <c:v>1960.916666666657</c:v>
                </c:pt>
                <c:pt idx="132">
                  <c:v>1960.99999999999</c:v>
                </c:pt>
                <c:pt idx="133">
                  <c:v>1961.083333333323</c:v>
                </c:pt>
                <c:pt idx="134">
                  <c:v>1961.166666666657</c:v>
                </c:pt>
                <c:pt idx="135">
                  <c:v>1961.24999999999</c:v>
                </c:pt>
                <c:pt idx="136">
                  <c:v>1961.333333333323</c:v>
                </c:pt>
                <c:pt idx="137">
                  <c:v>1961.416666666657</c:v>
                </c:pt>
                <c:pt idx="138">
                  <c:v>1961.49999999999</c:v>
                </c:pt>
                <c:pt idx="139">
                  <c:v>1961.583333333323</c:v>
                </c:pt>
                <c:pt idx="140">
                  <c:v>1961.6666666666561</c:v>
                </c:pt>
                <c:pt idx="141">
                  <c:v>1961.74999999999</c:v>
                </c:pt>
                <c:pt idx="142">
                  <c:v>1961.8333333333219</c:v>
                </c:pt>
                <c:pt idx="143">
                  <c:v>1961.9166666666561</c:v>
                </c:pt>
                <c:pt idx="144">
                  <c:v>1961.99999999999</c:v>
                </c:pt>
                <c:pt idx="145">
                  <c:v>1962.0833333333219</c:v>
                </c:pt>
                <c:pt idx="146">
                  <c:v>1962.1666666666561</c:v>
                </c:pt>
                <c:pt idx="147">
                  <c:v>1962.24999999999</c:v>
                </c:pt>
                <c:pt idx="148">
                  <c:v>1962.3333333333219</c:v>
                </c:pt>
                <c:pt idx="149">
                  <c:v>1962.4166666666561</c:v>
                </c:pt>
                <c:pt idx="150">
                  <c:v>1962.49999999999</c:v>
                </c:pt>
                <c:pt idx="151">
                  <c:v>1962.583333333321</c:v>
                </c:pt>
                <c:pt idx="152">
                  <c:v>1962.6666666666549</c:v>
                </c:pt>
                <c:pt idx="153">
                  <c:v>1962.7499999999879</c:v>
                </c:pt>
                <c:pt idx="154">
                  <c:v>1962.833333333321</c:v>
                </c:pt>
                <c:pt idx="155">
                  <c:v>1962.9166666666549</c:v>
                </c:pt>
                <c:pt idx="156">
                  <c:v>1962.9999999999879</c:v>
                </c:pt>
                <c:pt idx="157">
                  <c:v>1963.083333333321</c:v>
                </c:pt>
                <c:pt idx="158">
                  <c:v>1963.1666666666549</c:v>
                </c:pt>
                <c:pt idx="159">
                  <c:v>1963.2499999999879</c:v>
                </c:pt>
                <c:pt idx="160">
                  <c:v>1963.333333333321</c:v>
                </c:pt>
                <c:pt idx="161">
                  <c:v>1963.4166666666549</c:v>
                </c:pt>
                <c:pt idx="162">
                  <c:v>1963.4999999999879</c:v>
                </c:pt>
                <c:pt idx="163">
                  <c:v>1963.583333333321</c:v>
                </c:pt>
                <c:pt idx="164">
                  <c:v>1963.666666666654</c:v>
                </c:pt>
                <c:pt idx="165">
                  <c:v>1963.749999999987</c:v>
                </c:pt>
                <c:pt idx="166">
                  <c:v>1963.833333333321</c:v>
                </c:pt>
                <c:pt idx="167">
                  <c:v>1963.916666666654</c:v>
                </c:pt>
                <c:pt idx="168">
                  <c:v>1963.999999999987</c:v>
                </c:pt>
                <c:pt idx="169">
                  <c:v>1964.0833333333201</c:v>
                </c:pt>
                <c:pt idx="170">
                  <c:v>1964.166666666654</c:v>
                </c:pt>
                <c:pt idx="171">
                  <c:v>1964.249999999987</c:v>
                </c:pt>
                <c:pt idx="172">
                  <c:v>1964.3333333333201</c:v>
                </c:pt>
                <c:pt idx="173">
                  <c:v>1964.416666666654</c:v>
                </c:pt>
                <c:pt idx="174">
                  <c:v>1964.499999999987</c:v>
                </c:pt>
                <c:pt idx="175">
                  <c:v>1964.5833333333201</c:v>
                </c:pt>
                <c:pt idx="176">
                  <c:v>1964.6666666666531</c:v>
                </c:pt>
                <c:pt idx="177">
                  <c:v>1964.749999999987</c:v>
                </c:pt>
                <c:pt idx="178">
                  <c:v>1964.8333333333201</c:v>
                </c:pt>
                <c:pt idx="179">
                  <c:v>1964.9166666666531</c:v>
                </c:pt>
                <c:pt idx="180">
                  <c:v>1964.9999999999859</c:v>
                </c:pt>
                <c:pt idx="181">
                  <c:v>1965.0833333333189</c:v>
                </c:pt>
                <c:pt idx="182">
                  <c:v>1965.1666666666531</c:v>
                </c:pt>
                <c:pt idx="183">
                  <c:v>1965.2499999999859</c:v>
                </c:pt>
                <c:pt idx="184">
                  <c:v>1965.3333333333189</c:v>
                </c:pt>
                <c:pt idx="185">
                  <c:v>1965.4166666666531</c:v>
                </c:pt>
                <c:pt idx="186">
                  <c:v>1965.4999999999859</c:v>
                </c:pt>
                <c:pt idx="187">
                  <c:v>1965.5833333333189</c:v>
                </c:pt>
                <c:pt idx="188">
                  <c:v>1965.6666666666531</c:v>
                </c:pt>
                <c:pt idx="189">
                  <c:v>1965.7499999999859</c:v>
                </c:pt>
                <c:pt idx="190">
                  <c:v>1965.833333333318</c:v>
                </c:pt>
                <c:pt idx="191">
                  <c:v>1965.9166666666531</c:v>
                </c:pt>
                <c:pt idx="192">
                  <c:v>1965.999999999985</c:v>
                </c:pt>
                <c:pt idx="193">
                  <c:v>1966.083333333318</c:v>
                </c:pt>
                <c:pt idx="194">
                  <c:v>1966.166666666652</c:v>
                </c:pt>
                <c:pt idx="195">
                  <c:v>1966.249999999985</c:v>
                </c:pt>
                <c:pt idx="196">
                  <c:v>1966.333333333318</c:v>
                </c:pt>
                <c:pt idx="197">
                  <c:v>1966.416666666652</c:v>
                </c:pt>
                <c:pt idx="198">
                  <c:v>1966.499999999985</c:v>
                </c:pt>
                <c:pt idx="199">
                  <c:v>1966.583333333318</c:v>
                </c:pt>
                <c:pt idx="200">
                  <c:v>1966.666666666652</c:v>
                </c:pt>
                <c:pt idx="201">
                  <c:v>1966.749999999985</c:v>
                </c:pt>
                <c:pt idx="202">
                  <c:v>1966.833333333318</c:v>
                </c:pt>
                <c:pt idx="203">
                  <c:v>1966.916666666652</c:v>
                </c:pt>
                <c:pt idx="204">
                  <c:v>1966.999999999985</c:v>
                </c:pt>
                <c:pt idx="205">
                  <c:v>1967.083333333318</c:v>
                </c:pt>
                <c:pt idx="206">
                  <c:v>1967.1666666666511</c:v>
                </c:pt>
                <c:pt idx="207">
                  <c:v>1967.2499999999841</c:v>
                </c:pt>
                <c:pt idx="208">
                  <c:v>1967.3333333333169</c:v>
                </c:pt>
                <c:pt idx="209">
                  <c:v>1967.4166666666511</c:v>
                </c:pt>
                <c:pt idx="210">
                  <c:v>1967.4999999999841</c:v>
                </c:pt>
                <c:pt idx="211">
                  <c:v>1967.5833333333169</c:v>
                </c:pt>
                <c:pt idx="212">
                  <c:v>1967.6666666666511</c:v>
                </c:pt>
                <c:pt idx="213">
                  <c:v>1967.7499999999841</c:v>
                </c:pt>
                <c:pt idx="214">
                  <c:v>1967.8333333333169</c:v>
                </c:pt>
                <c:pt idx="215">
                  <c:v>1967.9166666666511</c:v>
                </c:pt>
                <c:pt idx="216">
                  <c:v>1967.9999999999841</c:v>
                </c:pt>
                <c:pt idx="217">
                  <c:v>1968.083333333316</c:v>
                </c:pt>
                <c:pt idx="218">
                  <c:v>1968.1666666666499</c:v>
                </c:pt>
                <c:pt idx="219">
                  <c:v>1968.2499999999829</c:v>
                </c:pt>
                <c:pt idx="220">
                  <c:v>1968.333333333316</c:v>
                </c:pt>
                <c:pt idx="221">
                  <c:v>1968.4166666666499</c:v>
                </c:pt>
                <c:pt idx="222">
                  <c:v>1968.4999999999829</c:v>
                </c:pt>
                <c:pt idx="223">
                  <c:v>1968.583333333316</c:v>
                </c:pt>
                <c:pt idx="224">
                  <c:v>1968.6666666666499</c:v>
                </c:pt>
                <c:pt idx="225">
                  <c:v>1968.7499999999829</c:v>
                </c:pt>
                <c:pt idx="226">
                  <c:v>1968.833333333316</c:v>
                </c:pt>
                <c:pt idx="227">
                  <c:v>1968.9166666666499</c:v>
                </c:pt>
                <c:pt idx="228">
                  <c:v>1968.9999999999829</c:v>
                </c:pt>
                <c:pt idx="229">
                  <c:v>1969.083333333316</c:v>
                </c:pt>
                <c:pt idx="230">
                  <c:v>1969.1666666666499</c:v>
                </c:pt>
                <c:pt idx="231">
                  <c:v>1969.249999999982</c:v>
                </c:pt>
                <c:pt idx="232">
                  <c:v>1969.3333333333151</c:v>
                </c:pt>
                <c:pt idx="233">
                  <c:v>1969.4166666666499</c:v>
                </c:pt>
                <c:pt idx="234">
                  <c:v>1969.499999999982</c:v>
                </c:pt>
                <c:pt idx="235">
                  <c:v>1969.5833333333151</c:v>
                </c:pt>
                <c:pt idx="236">
                  <c:v>1969.6666666666499</c:v>
                </c:pt>
                <c:pt idx="237">
                  <c:v>1969.749999999982</c:v>
                </c:pt>
                <c:pt idx="238">
                  <c:v>1969.8333333333151</c:v>
                </c:pt>
                <c:pt idx="239">
                  <c:v>1969.9166666666499</c:v>
                </c:pt>
                <c:pt idx="240">
                  <c:v>1969.999999999982</c:v>
                </c:pt>
                <c:pt idx="241">
                  <c:v>1970.0833333333151</c:v>
                </c:pt>
                <c:pt idx="242">
                  <c:v>1970.1666666666481</c:v>
                </c:pt>
                <c:pt idx="243">
                  <c:v>1970.249999999982</c:v>
                </c:pt>
                <c:pt idx="244">
                  <c:v>1970.3333333333151</c:v>
                </c:pt>
                <c:pt idx="245">
                  <c:v>1970.4166666666481</c:v>
                </c:pt>
                <c:pt idx="246">
                  <c:v>1970.4999999999809</c:v>
                </c:pt>
                <c:pt idx="247">
                  <c:v>1970.5833333333139</c:v>
                </c:pt>
                <c:pt idx="248">
                  <c:v>1970.6666666666481</c:v>
                </c:pt>
                <c:pt idx="249">
                  <c:v>1970.7499999999809</c:v>
                </c:pt>
                <c:pt idx="250">
                  <c:v>1970.8333333333139</c:v>
                </c:pt>
                <c:pt idx="251">
                  <c:v>1970.9166666666481</c:v>
                </c:pt>
                <c:pt idx="252">
                  <c:v>1970.9999999999809</c:v>
                </c:pt>
                <c:pt idx="253">
                  <c:v>1971.0833333333139</c:v>
                </c:pt>
                <c:pt idx="254">
                  <c:v>1971.1666666666481</c:v>
                </c:pt>
                <c:pt idx="255">
                  <c:v>1971.2499999999809</c:v>
                </c:pt>
                <c:pt idx="256">
                  <c:v>1971.333333333313</c:v>
                </c:pt>
                <c:pt idx="257">
                  <c:v>1971.4166666666481</c:v>
                </c:pt>
                <c:pt idx="258">
                  <c:v>1971.49999999998</c:v>
                </c:pt>
                <c:pt idx="259">
                  <c:v>1971.583333333313</c:v>
                </c:pt>
                <c:pt idx="260">
                  <c:v>1971.666666666647</c:v>
                </c:pt>
                <c:pt idx="261">
                  <c:v>1971.74999999998</c:v>
                </c:pt>
                <c:pt idx="262">
                  <c:v>1971.833333333313</c:v>
                </c:pt>
                <c:pt idx="263">
                  <c:v>1971.916666666647</c:v>
                </c:pt>
                <c:pt idx="264">
                  <c:v>1971.99999999998</c:v>
                </c:pt>
                <c:pt idx="265">
                  <c:v>1972.083333333313</c:v>
                </c:pt>
                <c:pt idx="266">
                  <c:v>1972.166666666647</c:v>
                </c:pt>
                <c:pt idx="267">
                  <c:v>1972.24999999998</c:v>
                </c:pt>
                <c:pt idx="268">
                  <c:v>1972.333333333313</c:v>
                </c:pt>
                <c:pt idx="269">
                  <c:v>1972.416666666647</c:v>
                </c:pt>
                <c:pt idx="270">
                  <c:v>1972.49999999998</c:v>
                </c:pt>
                <c:pt idx="271">
                  <c:v>1972.583333333313</c:v>
                </c:pt>
                <c:pt idx="272">
                  <c:v>1972.6666666666461</c:v>
                </c:pt>
                <c:pt idx="273">
                  <c:v>1972.74999999998</c:v>
                </c:pt>
                <c:pt idx="274">
                  <c:v>1972.8333333333121</c:v>
                </c:pt>
                <c:pt idx="275">
                  <c:v>1972.9166666666461</c:v>
                </c:pt>
                <c:pt idx="276">
                  <c:v>1972.99999999998</c:v>
                </c:pt>
                <c:pt idx="277">
                  <c:v>1973.0833333333121</c:v>
                </c:pt>
                <c:pt idx="278">
                  <c:v>1973.1666666666461</c:v>
                </c:pt>
                <c:pt idx="279">
                  <c:v>1973.24999999998</c:v>
                </c:pt>
                <c:pt idx="280">
                  <c:v>1973.3333333333121</c:v>
                </c:pt>
                <c:pt idx="281">
                  <c:v>1973.4166666666461</c:v>
                </c:pt>
                <c:pt idx="282">
                  <c:v>1973.49999999998</c:v>
                </c:pt>
                <c:pt idx="283">
                  <c:v>1973.583333333311</c:v>
                </c:pt>
                <c:pt idx="284">
                  <c:v>1973.6666666666449</c:v>
                </c:pt>
                <c:pt idx="285">
                  <c:v>1973.7499999999779</c:v>
                </c:pt>
                <c:pt idx="286">
                  <c:v>1973.833333333311</c:v>
                </c:pt>
                <c:pt idx="287">
                  <c:v>1973.9166666666449</c:v>
                </c:pt>
                <c:pt idx="288">
                  <c:v>1973.9999999999779</c:v>
                </c:pt>
                <c:pt idx="289">
                  <c:v>1974.083333333311</c:v>
                </c:pt>
                <c:pt idx="290">
                  <c:v>1974.1666666666449</c:v>
                </c:pt>
                <c:pt idx="291">
                  <c:v>1974.2499999999779</c:v>
                </c:pt>
                <c:pt idx="292">
                  <c:v>1974.333333333311</c:v>
                </c:pt>
                <c:pt idx="293">
                  <c:v>1974.4166666666449</c:v>
                </c:pt>
                <c:pt idx="294">
                  <c:v>1974.4999999999779</c:v>
                </c:pt>
                <c:pt idx="295">
                  <c:v>1974.583333333311</c:v>
                </c:pt>
                <c:pt idx="296">
                  <c:v>1974.666666666644</c:v>
                </c:pt>
                <c:pt idx="297">
                  <c:v>1974.749999999977</c:v>
                </c:pt>
                <c:pt idx="298">
                  <c:v>1974.8333333333101</c:v>
                </c:pt>
                <c:pt idx="299">
                  <c:v>1974.916666666644</c:v>
                </c:pt>
                <c:pt idx="300">
                  <c:v>1974.999999999977</c:v>
                </c:pt>
                <c:pt idx="301">
                  <c:v>1975.0833333333101</c:v>
                </c:pt>
                <c:pt idx="302">
                  <c:v>1975.166666666644</c:v>
                </c:pt>
                <c:pt idx="303">
                  <c:v>1975.249999999977</c:v>
                </c:pt>
                <c:pt idx="304">
                  <c:v>1975.3333333333101</c:v>
                </c:pt>
                <c:pt idx="305">
                  <c:v>1975.416666666644</c:v>
                </c:pt>
                <c:pt idx="306">
                  <c:v>1975.499999999977</c:v>
                </c:pt>
                <c:pt idx="307">
                  <c:v>1975.5833333333101</c:v>
                </c:pt>
                <c:pt idx="308">
                  <c:v>1975.6666666666431</c:v>
                </c:pt>
                <c:pt idx="309">
                  <c:v>1975.749999999977</c:v>
                </c:pt>
                <c:pt idx="310">
                  <c:v>1975.8333333333101</c:v>
                </c:pt>
                <c:pt idx="311">
                  <c:v>1975.9166666666431</c:v>
                </c:pt>
                <c:pt idx="312">
                  <c:v>1975.9999999999759</c:v>
                </c:pt>
                <c:pt idx="313">
                  <c:v>1976.0833333333089</c:v>
                </c:pt>
                <c:pt idx="314">
                  <c:v>1976.1666666666431</c:v>
                </c:pt>
                <c:pt idx="315">
                  <c:v>1976.2499999999759</c:v>
                </c:pt>
                <c:pt idx="316">
                  <c:v>1976.3333333333089</c:v>
                </c:pt>
                <c:pt idx="317">
                  <c:v>1976.4166666666431</c:v>
                </c:pt>
                <c:pt idx="318">
                  <c:v>1976.4999999999759</c:v>
                </c:pt>
                <c:pt idx="319">
                  <c:v>1976.5833333333089</c:v>
                </c:pt>
                <c:pt idx="320">
                  <c:v>1976.6666666666431</c:v>
                </c:pt>
                <c:pt idx="321">
                  <c:v>1976.7499999999759</c:v>
                </c:pt>
                <c:pt idx="322">
                  <c:v>1976.833333333308</c:v>
                </c:pt>
                <c:pt idx="323">
                  <c:v>1976.9166666666431</c:v>
                </c:pt>
                <c:pt idx="324">
                  <c:v>1976.999999999975</c:v>
                </c:pt>
                <c:pt idx="325">
                  <c:v>1977.083333333308</c:v>
                </c:pt>
                <c:pt idx="326">
                  <c:v>1977.166666666642</c:v>
                </c:pt>
                <c:pt idx="327">
                  <c:v>1977.249999999975</c:v>
                </c:pt>
                <c:pt idx="328">
                  <c:v>1977.333333333308</c:v>
                </c:pt>
                <c:pt idx="329">
                  <c:v>1977.416666666642</c:v>
                </c:pt>
                <c:pt idx="330">
                  <c:v>1977.499999999975</c:v>
                </c:pt>
                <c:pt idx="331">
                  <c:v>1977.583333333308</c:v>
                </c:pt>
                <c:pt idx="332">
                  <c:v>1977.666666666642</c:v>
                </c:pt>
                <c:pt idx="333">
                  <c:v>1977.749999999975</c:v>
                </c:pt>
                <c:pt idx="334">
                  <c:v>1977.833333333308</c:v>
                </c:pt>
                <c:pt idx="335">
                  <c:v>1977.916666666642</c:v>
                </c:pt>
                <c:pt idx="336">
                  <c:v>1977.999999999975</c:v>
                </c:pt>
                <c:pt idx="337">
                  <c:v>1978.083333333308</c:v>
                </c:pt>
                <c:pt idx="338">
                  <c:v>1978.166666666641</c:v>
                </c:pt>
                <c:pt idx="339">
                  <c:v>1978.2499999999741</c:v>
                </c:pt>
                <c:pt idx="340">
                  <c:v>1978.3333333333071</c:v>
                </c:pt>
                <c:pt idx="341">
                  <c:v>1978.416666666641</c:v>
                </c:pt>
                <c:pt idx="342">
                  <c:v>1978.4999999999741</c:v>
                </c:pt>
                <c:pt idx="343">
                  <c:v>1978.5833333333071</c:v>
                </c:pt>
                <c:pt idx="344">
                  <c:v>1978.666666666641</c:v>
                </c:pt>
                <c:pt idx="345">
                  <c:v>1978.7499999999741</c:v>
                </c:pt>
                <c:pt idx="346">
                  <c:v>1978.8333333333071</c:v>
                </c:pt>
                <c:pt idx="347">
                  <c:v>1978.916666666641</c:v>
                </c:pt>
                <c:pt idx="348">
                  <c:v>1978.9999999999741</c:v>
                </c:pt>
                <c:pt idx="349">
                  <c:v>1979.083333333306</c:v>
                </c:pt>
                <c:pt idx="350">
                  <c:v>1979.1666666666399</c:v>
                </c:pt>
                <c:pt idx="351">
                  <c:v>1979.2499999999729</c:v>
                </c:pt>
                <c:pt idx="352">
                  <c:v>1979.333333333306</c:v>
                </c:pt>
                <c:pt idx="353">
                  <c:v>1979.4166666666399</c:v>
                </c:pt>
                <c:pt idx="354">
                  <c:v>1979.4999999999729</c:v>
                </c:pt>
                <c:pt idx="355">
                  <c:v>1979.583333333306</c:v>
                </c:pt>
                <c:pt idx="356">
                  <c:v>1979.6666666666399</c:v>
                </c:pt>
                <c:pt idx="357">
                  <c:v>1979.7499999999729</c:v>
                </c:pt>
                <c:pt idx="358">
                  <c:v>1979.833333333306</c:v>
                </c:pt>
                <c:pt idx="359">
                  <c:v>1979.9166666666399</c:v>
                </c:pt>
                <c:pt idx="360">
                  <c:v>1979.9999999999729</c:v>
                </c:pt>
                <c:pt idx="361">
                  <c:v>1980.083333333306</c:v>
                </c:pt>
                <c:pt idx="362">
                  <c:v>1980.1666666666399</c:v>
                </c:pt>
                <c:pt idx="363">
                  <c:v>1980.249999999972</c:v>
                </c:pt>
                <c:pt idx="364">
                  <c:v>1980.3333333333051</c:v>
                </c:pt>
                <c:pt idx="365">
                  <c:v>1980.4166666666399</c:v>
                </c:pt>
                <c:pt idx="366">
                  <c:v>1980.499999999972</c:v>
                </c:pt>
                <c:pt idx="367">
                  <c:v>1980.5833333333051</c:v>
                </c:pt>
                <c:pt idx="368">
                  <c:v>1980.6666666666399</c:v>
                </c:pt>
                <c:pt idx="369">
                  <c:v>1980.749999999972</c:v>
                </c:pt>
                <c:pt idx="370">
                  <c:v>1980.8333333333051</c:v>
                </c:pt>
                <c:pt idx="371">
                  <c:v>1980.9166666666399</c:v>
                </c:pt>
                <c:pt idx="372">
                  <c:v>1980.999999999972</c:v>
                </c:pt>
                <c:pt idx="373">
                  <c:v>1981.0833333333051</c:v>
                </c:pt>
                <c:pt idx="374">
                  <c:v>1981.1666666666381</c:v>
                </c:pt>
                <c:pt idx="375">
                  <c:v>1981.249999999972</c:v>
                </c:pt>
                <c:pt idx="376">
                  <c:v>1981.3333333333051</c:v>
                </c:pt>
                <c:pt idx="377">
                  <c:v>1981.4166666666381</c:v>
                </c:pt>
                <c:pt idx="378">
                  <c:v>1981.4999999999709</c:v>
                </c:pt>
                <c:pt idx="379">
                  <c:v>1981.5833333333039</c:v>
                </c:pt>
                <c:pt idx="380">
                  <c:v>1981.6666666666381</c:v>
                </c:pt>
                <c:pt idx="381">
                  <c:v>1981.7499999999709</c:v>
                </c:pt>
                <c:pt idx="382">
                  <c:v>1981.8333333333039</c:v>
                </c:pt>
                <c:pt idx="383">
                  <c:v>1981.9166666666381</c:v>
                </c:pt>
                <c:pt idx="384">
                  <c:v>1981.9999999999709</c:v>
                </c:pt>
                <c:pt idx="385">
                  <c:v>1982.0833333333039</c:v>
                </c:pt>
                <c:pt idx="386">
                  <c:v>1982.1666666666381</c:v>
                </c:pt>
                <c:pt idx="387">
                  <c:v>1982.2499999999709</c:v>
                </c:pt>
                <c:pt idx="388">
                  <c:v>1982.333333333303</c:v>
                </c:pt>
                <c:pt idx="389">
                  <c:v>1982.4166666666381</c:v>
                </c:pt>
                <c:pt idx="390">
                  <c:v>1982.49999999997</c:v>
                </c:pt>
                <c:pt idx="391">
                  <c:v>1982.583333333303</c:v>
                </c:pt>
                <c:pt idx="392">
                  <c:v>1982.666666666637</c:v>
                </c:pt>
                <c:pt idx="393">
                  <c:v>1982.74999999997</c:v>
                </c:pt>
                <c:pt idx="394">
                  <c:v>1982.833333333303</c:v>
                </c:pt>
                <c:pt idx="395">
                  <c:v>1982.916666666637</c:v>
                </c:pt>
                <c:pt idx="396">
                  <c:v>1982.99999999997</c:v>
                </c:pt>
                <c:pt idx="397">
                  <c:v>1983.083333333303</c:v>
                </c:pt>
                <c:pt idx="398">
                  <c:v>1983.166666666637</c:v>
                </c:pt>
                <c:pt idx="399">
                  <c:v>1983.24999999997</c:v>
                </c:pt>
                <c:pt idx="400">
                  <c:v>1983.333333333303</c:v>
                </c:pt>
                <c:pt idx="401">
                  <c:v>1983.416666666637</c:v>
                </c:pt>
                <c:pt idx="402">
                  <c:v>1983.49999999997</c:v>
                </c:pt>
                <c:pt idx="403">
                  <c:v>1983.583333333303</c:v>
                </c:pt>
                <c:pt idx="404">
                  <c:v>1983.666666666636</c:v>
                </c:pt>
                <c:pt idx="405">
                  <c:v>1983.74999999997</c:v>
                </c:pt>
                <c:pt idx="406">
                  <c:v>1983.8333333333021</c:v>
                </c:pt>
                <c:pt idx="407">
                  <c:v>1983.916666666636</c:v>
                </c:pt>
                <c:pt idx="408">
                  <c:v>1983.99999999997</c:v>
                </c:pt>
                <c:pt idx="409">
                  <c:v>1984.0833333333021</c:v>
                </c:pt>
                <c:pt idx="410">
                  <c:v>1984.166666666636</c:v>
                </c:pt>
                <c:pt idx="411">
                  <c:v>1984.24999999997</c:v>
                </c:pt>
                <c:pt idx="412">
                  <c:v>1984.3333333333021</c:v>
                </c:pt>
                <c:pt idx="413">
                  <c:v>1984.416666666636</c:v>
                </c:pt>
                <c:pt idx="414">
                  <c:v>1984.49999999997</c:v>
                </c:pt>
                <c:pt idx="415">
                  <c:v>1984.583333333301</c:v>
                </c:pt>
                <c:pt idx="416">
                  <c:v>1984.6666666666349</c:v>
                </c:pt>
                <c:pt idx="417">
                  <c:v>1984.7499999999679</c:v>
                </c:pt>
                <c:pt idx="418">
                  <c:v>1984.833333333301</c:v>
                </c:pt>
                <c:pt idx="419">
                  <c:v>1984.9166666666349</c:v>
                </c:pt>
                <c:pt idx="420">
                  <c:v>1984.9999999999679</c:v>
                </c:pt>
                <c:pt idx="421">
                  <c:v>1985.083333333301</c:v>
                </c:pt>
                <c:pt idx="422">
                  <c:v>1985.1666666666349</c:v>
                </c:pt>
                <c:pt idx="423">
                  <c:v>1985.2499999999679</c:v>
                </c:pt>
                <c:pt idx="424">
                  <c:v>1985.333333333301</c:v>
                </c:pt>
                <c:pt idx="425">
                  <c:v>1985.4166666666349</c:v>
                </c:pt>
                <c:pt idx="426">
                  <c:v>1985.4999999999679</c:v>
                </c:pt>
                <c:pt idx="427">
                  <c:v>1985.583333333301</c:v>
                </c:pt>
                <c:pt idx="428">
                  <c:v>1985.666666666634</c:v>
                </c:pt>
                <c:pt idx="429">
                  <c:v>1985.749999999967</c:v>
                </c:pt>
                <c:pt idx="430">
                  <c:v>1985.8333333333001</c:v>
                </c:pt>
                <c:pt idx="431">
                  <c:v>1985.916666666634</c:v>
                </c:pt>
                <c:pt idx="432">
                  <c:v>1985.999999999967</c:v>
                </c:pt>
                <c:pt idx="433">
                  <c:v>1986.0833333333001</c:v>
                </c:pt>
                <c:pt idx="434">
                  <c:v>1986.166666666634</c:v>
                </c:pt>
                <c:pt idx="435">
                  <c:v>1986.249999999967</c:v>
                </c:pt>
                <c:pt idx="436">
                  <c:v>1986.3333333333001</c:v>
                </c:pt>
                <c:pt idx="437">
                  <c:v>1986.416666666634</c:v>
                </c:pt>
                <c:pt idx="438">
                  <c:v>1986.499999999967</c:v>
                </c:pt>
                <c:pt idx="439">
                  <c:v>1986.5833333333001</c:v>
                </c:pt>
                <c:pt idx="440">
                  <c:v>1986.6666666666331</c:v>
                </c:pt>
                <c:pt idx="441">
                  <c:v>1986.749999999967</c:v>
                </c:pt>
                <c:pt idx="442">
                  <c:v>1986.8333333333001</c:v>
                </c:pt>
                <c:pt idx="443">
                  <c:v>1986.9166666666331</c:v>
                </c:pt>
                <c:pt idx="444">
                  <c:v>1986.9999999999659</c:v>
                </c:pt>
                <c:pt idx="445">
                  <c:v>1987.0833333333001</c:v>
                </c:pt>
                <c:pt idx="446">
                  <c:v>1987.1666666666331</c:v>
                </c:pt>
                <c:pt idx="447">
                  <c:v>1987.2499999999659</c:v>
                </c:pt>
                <c:pt idx="448">
                  <c:v>1987.3333333332989</c:v>
                </c:pt>
                <c:pt idx="449">
                  <c:v>1987.4166666666331</c:v>
                </c:pt>
                <c:pt idx="450">
                  <c:v>1987.4999999999659</c:v>
                </c:pt>
                <c:pt idx="451">
                  <c:v>1987.5833333332989</c:v>
                </c:pt>
                <c:pt idx="452">
                  <c:v>1987.6666666666331</c:v>
                </c:pt>
                <c:pt idx="453">
                  <c:v>1987.7499999999659</c:v>
                </c:pt>
                <c:pt idx="454">
                  <c:v>1987.8333333332989</c:v>
                </c:pt>
                <c:pt idx="455">
                  <c:v>1987.9166666666331</c:v>
                </c:pt>
                <c:pt idx="456">
                  <c:v>1987.999999999965</c:v>
                </c:pt>
                <c:pt idx="457">
                  <c:v>1988.083333333298</c:v>
                </c:pt>
                <c:pt idx="458">
                  <c:v>1988.166666666632</c:v>
                </c:pt>
                <c:pt idx="459">
                  <c:v>1988.249999999965</c:v>
                </c:pt>
                <c:pt idx="460">
                  <c:v>1988.333333333298</c:v>
                </c:pt>
                <c:pt idx="461">
                  <c:v>1988.416666666632</c:v>
                </c:pt>
                <c:pt idx="462">
                  <c:v>1988.499999999965</c:v>
                </c:pt>
                <c:pt idx="463">
                  <c:v>1988.583333333298</c:v>
                </c:pt>
                <c:pt idx="464">
                  <c:v>1988.666666666631</c:v>
                </c:pt>
                <c:pt idx="465">
                  <c:v>1988.749999999965</c:v>
                </c:pt>
                <c:pt idx="466">
                  <c:v>1988.833333333298</c:v>
                </c:pt>
                <c:pt idx="467">
                  <c:v>1988.916666666631</c:v>
                </c:pt>
                <c:pt idx="468">
                  <c:v>1988.999999999965</c:v>
                </c:pt>
                <c:pt idx="469">
                  <c:v>1989.083333333298</c:v>
                </c:pt>
                <c:pt idx="470">
                  <c:v>1989.166666666631</c:v>
                </c:pt>
                <c:pt idx="471">
                  <c:v>1989.2499999999641</c:v>
                </c:pt>
                <c:pt idx="472">
                  <c:v>1989.333333333298</c:v>
                </c:pt>
                <c:pt idx="473">
                  <c:v>1989.416666666631</c:v>
                </c:pt>
                <c:pt idx="474">
                  <c:v>1989.4999999999641</c:v>
                </c:pt>
                <c:pt idx="475">
                  <c:v>1989.5833333332971</c:v>
                </c:pt>
                <c:pt idx="476">
                  <c:v>1989.666666666631</c:v>
                </c:pt>
                <c:pt idx="477">
                  <c:v>1989.7499999999641</c:v>
                </c:pt>
                <c:pt idx="478">
                  <c:v>1989.8333333332971</c:v>
                </c:pt>
                <c:pt idx="479">
                  <c:v>1989.916666666631</c:v>
                </c:pt>
                <c:pt idx="480">
                  <c:v>1989.9999999999641</c:v>
                </c:pt>
                <c:pt idx="481">
                  <c:v>1990.0833333332971</c:v>
                </c:pt>
                <c:pt idx="482">
                  <c:v>1990.1666666666299</c:v>
                </c:pt>
                <c:pt idx="483">
                  <c:v>1990.2499999999629</c:v>
                </c:pt>
                <c:pt idx="484">
                  <c:v>1990.333333333296</c:v>
                </c:pt>
                <c:pt idx="485">
                  <c:v>1990.4166666666299</c:v>
                </c:pt>
                <c:pt idx="486">
                  <c:v>1990.4999999999629</c:v>
                </c:pt>
                <c:pt idx="487">
                  <c:v>1990.583333333296</c:v>
                </c:pt>
                <c:pt idx="488">
                  <c:v>1990.6666666666299</c:v>
                </c:pt>
                <c:pt idx="489">
                  <c:v>1990.7499999999629</c:v>
                </c:pt>
                <c:pt idx="490">
                  <c:v>1990.833333333296</c:v>
                </c:pt>
                <c:pt idx="491">
                  <c:v>1990.9166666666299</c:v>
                </c:pt>
                <c:pt idx="492">
                  <c:v>1990.9999999999629</c:v>
                </c:pt>
                <c:pt idx="493">
                  <c:v>1991.083333333296</c:v>
                </c:pt>
                <c:pt idx="494">
                  <c:v>1991.1666666666299</c:v>
                </c:pt>
                <c:pt idx="495">
                  <c:v>1991.249999999962</c:v>
                </c:pt>
                <c:pt idx="496">
                  <c:v>1991.333333333296</c:v>
                </c:pt>
                <c:pt idx="497">
                  <c:v>1991.4166666666299</c:v>
                </c:pt>
                <c:pt idx="498">
                  <c:v>1991.499999999962</c:v>
                </c:pt>
                <c:pt idx="499">
                  <c:v>1991.5833333332951</c:v>
                </c:pt>
                <c:pt idx="500">
                  <c:v>1991.6666666666299</c:v>
                </c:pt>
                <c:pt idx="501">
                  <c:v>1991.749999999962</c:v>
                </c:pt>
                <c:pt idx="502">
                  <c:v>1991.8333333332951</c:v>
                </c:pt>
                <c:pt idx="503">
                  <c:v>1991.9166666666299</c:v>
                </c:pt>
                <c:pt idx="504">
                  <c:v>1991.999999999962</c:v>
                </c:pt>
                <c:pt idx="505">
                  <c:v>1992.0833333332951</c:v>
                </c:pt>
                <c:pt idx="506">
                  <c:v>1992.1666666666281</c:v>
                </c:pt>
                <c:pt idx="507">
                  <c:v>1992.249999999962</c:v>
                </c:pt>
                <c:pt idx="508">
                  <c:v>1992.3333333332951</c:v>
                </c:pt>
                <c:pt idx="509">
                  <c:v>1992.4166666666281</c:v>
                </c:pt>
                <c:pt idx="510">
                  <c:v>1992.4999999999609</c:v>
                </c:pt>
                <c:pt idx="511">
                  <c:v>1992.5833333332951</c:v>
                </c:pt>
                <c:pt idx="512">
                  <c:v>1992.6666666666281</c:v>
                </c:pt>
                <c:pt idx="513">
                  <c:v>1992.7499999999609</c:v>
                </c:pt>
                <c:pt idx="514">
                  <c:v>1992.8333333332939</c:v>
                </c:pt>
                <c:pt idx="515">
                  <c:v>1992.9166666666281</c:v>
                </c:pt>
                <c:pt idx="516">
                  <c:v>1992.9999999999609</c:v>
                </c:pt>
                <c:pt idx="517">
                  <c:v>1993.0833333332939</c:v>
                </c:pt>
                <c:pt idx="518">
                  <c:v>1993.1666666666281</c:v>
                </c:pt>
                <c:pt idx="519">
                  <c:v>1993.2499999999609</c:v>
                </c:pt>
                <c:pt idx="520">
                  <c:v>1993.3333333332939</c:v>
                </c:pt>
                <c:pt idx="521">
                  <c:v>1993.4166666666281</c:v>
                </c:pt>
                <c:pt idx="522">
                  <c:v>1993.49999999996</c:v>
                </c:pt>
                <c:pt idx="523">
                  <c:v>1993.583333333293</c:v>
                </c:pt>
                <c:pt idx="524">
                  <c:v>1993.666666666627</c:v>
                </c:pt>
                <c:pt idx="525">
                  <c:v>1993.74999999996</c:v>
                </c:pt>
                <c:pt idx="526">
                  <c:v>1993.833333333293</c:v>
                </c:pt>
                <c:pt idx="527">
                  <c:v>1993.916666666627</c:v>
                </c:pt>
                <c:pt idx="528">
                  <c:v>1993.99999999996</c:v>
                </c:pt>
                <c:pt idx="529">
                  <c:v>1994.083333333293</c:v>
                </c:pt>
                <c:pt idx="530">
                  <c:v>1994.166666666626</c:v>
                </c:pt>
                <c:pt idx="531">
                  <c:v>1994.24999999996</c:v>
                </c:pt>
                <c:pt idx="532">
                  <c:v>1994.333333333293</c:v>
                </c:pt>
                <c:pt idx="533">
                  <c:v>1994.416666666626</c:v>
                </c:pt>
                <c:pt idx="534">
                  <c:v>1994.49999999996</c:v>
                </c:pt>
                <c:pt idx="535">
                  <c:v>1994.583333333293</c:v>
                </c:pt>
                <c:pt idx="536">
                  <c:v>1994.666666666626</c:v>
                </c:pt>
                <c:pt idx="537">
                  <c:v>1994.74999999996</c:v>
                </c:pt>
                <c:pt idx="538">
                  <c:v>1994.833333333293</c:v>
                </c:pt>
                <c:pt idx="539">
                  <c:v>1994.916666666626</c:v>
                </c:pt>
                <c:pt idx="540">
                  <c:v>1994.99999999996</c:v>
                </c:pt>
                <c:pt idx="541">
                  <c:v>1995.0833333332921</c:v>
                </c:pt>
                <c:pt idx="542">
                  <c:v>1995.166666666626</c:v>
                </c:pt>
                <c:pt idx="543">
                  <c:v>1995.24999999996</c:v>
                </c:pt>
                <c:pt idx="544">
                  <c:v>1995.3333333332921</c:v>
                </c:pt>
                <c:pt idx="545">
                  <c:v>1995.416666666626</c:v>
                </c:pt>
                <c:pt idx="546">
                  <c:v>1995.49999999996</c:v>
                </c:pt>
                <c:pt idx="547">
                  <c:v>1995.5833333332921</c:v>
                </c:pt>
                <c:pt idx="548">
                  <c:v>1995.6666666666249</c:v>
                </c:pt>
                <c:pt idx="549">
                  <c:v>1995.7499999999579</c:v>
                </c:pt>
                <c:pt idx="550">
                  <c:v>1995.833333333291</c:v>
                </c:pt>
                <c:pt idx="551">
                  <c:v>1995.9166666666249</c:v>
                </c:pt>
                <c:pt idx="552">
                  <c:v>1995.9999999999579</c:v>
                </c:pt>
                <c:pt idx="553">
                  <c:v>1996.083333333291</c:v>
                </c:pt>
                <c:pt idx="554">
                  <c:v>1996.1666666666249</c:v>
                </c:pt>
                <c:pt idx="555">
                  <c:v>1996.2499999999579</c:v>
                </c:pt>
                <c:pt idx="556">
                  <c:v>1996.333333333291</c:v>
                </c:pt>
                <c:pt idx="557">
                  <c:v>1996.4166666666249</c:v>
                </c:pt>
                <c:pt idx="558">
                  <c:v>1996.4999999999579</c:v>
                </c:pt>
                <c:pt idx="559">
                  <c:v>1996.583333333291</c:v>
                </c:pt>
                <c:pt idx="560">
                  <c:v>1996.666666666624</c:v>
                </c:pt>
                <c:pt idx="561">
                  <c:v>1996.749999999957</c:v>
                </c:pt>
                <c:pt idx="562">
                  <c:v>1996.833333333291</c:v>
                </c:pt>
                <c:pt idx="563">
                  <c:v>1996.916666666624</c:v>
                </c:pt>
                <c:pt idx="564">
                  <c:v>1996.999999999957</c:v>
                </c:pt>
                <c:pt idx="565">
                  <c:v>1997.0833333332901</c:v>
                </c:pt>
                <c:pt idx="566">
                  <c:v>1997.166666666624</c:v>
                </c:pt>
                <c:pt idx="567">
                  <c:v>1997.249999999957</c:v>
                </c:pt>
                <c:pt idx="568">
                  <c:v>1997.3333333332901</c:v>
                </c:pt>
                <c:pt idx="569">
                  <c:v>1997.416666666624</c:v>
                </c:pt>
                <c:pt idx="570">
                  <c:v>1997.499999999957</c:v>
                </c:pt>
                <c:pt idx="571">
                  <c:v>1997.5833333332901</c:v>
                </c:pt>
                <c:pt idx="572">
                  <c:v>1997.6666666666231</c:v>
                </c:pt>
                <c:pt idx="573">
                  <c:v>1997.749999999957</c:v>
                </c:pt>
                <c:pt idx="574">
                  <c:v>1997.8333333332901</c:v>
                </c:pt>
                <c:pt idx="575">
                  <c:v>1997.9166666666231</c:v>
                </c:pt>
                <c:pt idx="576">
                  <c:v>1997.9999999999559</c:v>
                </c:pt>
                <c:pt idx="577">
                  <c:v>1998.0833333332901</c:v>
                </c:pt>
                <c:pt idx="578">
                  <c:v>1998.1666666666231</c:v>
                </c:pt>
                <c:pt idx="579">
                  <c:v>1998.2499999999559</c:v>
                </c:pt>
                <c:pt idx="580">
                  <c:v>1998.3333333332889</c:v>
                </c:pt>
                <c:pt idx="581">
                  <c:v>1998.4166666666231</c:v>
                </c:pt>
                <c:pt idx="582">
                  <c:v>1998.4999999999559</c:v>
                </c:pt>
                <c:pt idx="583">
                  <c:v>1998.5833333332889</c:v>
                </c:pt>
                <c:pt idx="584">
                  <c:v>1998.6666666666231</c:v>
                </c:pt>
                <c:pt idx="585">
                  <c:v>1998.7499999999559</c:v>
                </c:pt>
                <c:pt idx="586">
                  <c:v>1998.8333333332889</c:v>
                </c:pt>
                <c:pt idx="587">
                  <c:v>1998.9166666666231</c:v>
                </c:pt>
                <c:pt idx="588">
                  <c:v>1998.999999999955</c:v>
                </c:pt>
                <c:pt idx="589">
                  <c:v>1999.083333333288</c:v>
                </c:pt>
                <c:pt idx="590">
                  <c:v>1999.1666666666219</c:v>
                </c:pt>
                <c:pt idx="591">
                  <c:v>1999.249999999955</c:v>
                </c:pt>
                <c:pt idx="592">
                  <c:v>1999.333333333288</c:v>
                </c:pt>
                <c:pt idx="593">
                  <c:v>1999.4166666666219</c:v>
                </c:pt>
                <c:pt idx="594">
                  <c:v>1999.499999999955</c:v>
                </c:pt>
                <c:pt idx="595">
                  <c:v>1999.583333333288</c:v>
                </c:pt>
                <c:pt idx="596">
                  <c:v>1999.666666666621</c:v>
                </c:pt>
                <c:pt idx="597">
                  <c:v>1999.749999999955</c:v>
                </c:pt>
                <c:pt idx="598">
                  <c:v>1999.833333333288</c:v>
                </c:pt>
                <c:pt idx="599">
                  <c:v>1999.916666666621</c:v>
                </c:pt>
                <c:pt idx="600">
                  <c:v>1999.999999999955</c:v>
                </c:pt>
                <c:pt idx="601">
                  <c:v>2000.083333333288</c:v>
                </c:pt>
                <c:pt idx="602">
                  <c:v>2000.166666666621</c:v>
                </c:pt>
                <c:pt idx="603">
                  <c:v>2000.2499999999541</c:v>
                </c:pt>
                <c:pt idx="604">
                  <c:v>2000.333333333288</c:v>
                </c:pt>
                <c:pt idx="605">
                  <c:v>2000.416666666621</c:v>
                </c:pt>
                <c:pt idx="606">
                  <c:v>2000.4999999999541</c:v>
                </c:pt>
                <c:pt idx="607">
                  <c:v>2000.5833333332871</c:v>
                </c:pt>
                <c:pt idx="608">
                  <c:v>2000.666666666621</c:v>
                </c:pt>
                <c:pt idx="609">
                  <c:v>2000.7499999999541</c:v>
                </c:pt>
                <c:pt idx="610">
                  <c:v>2000.8333333332871</c:v>
                </c:pt>
                <c:pt idx="611">
                  <c:v>2000.916666666621</c:v>
                </c:pt>
                <c:pt idx="612">
                  <c:v>2000.9999999999541</c:v>
                </c:pt>
                <c:pt idx="613">
                  <c:v>2001.0833333332871</c:v>
                </c:pt>
                <c:pt idx="614">
                  <c:v>2001.1666666666199</c:v>
                </c:pt>
                <c:pt idx="615">
                  <c:v>2001.2499999999529</c:v>
                </c:pt>
                <c:pt idx="616">
                  <c:v>2001.333333333286</c:v>
                </c:pt>
                <c:pt idx="617">
                  <c:v>2001.4166666666199</c:v>
                </c:pt>
                <c:pt idx="618">
                  <c:v>2001.4999999999529</c:v>
                </c:pt>
                <c:pt idx="619">
                  <c:v>2001.583333333286</c:v>
                </c:pt>
                <c:pt idx="620">
                  <c:v>2001.6666666666199</c:v>
                </c:pt>
                <c:pt idx="621">
                  <c:v>2001.7499999999529</c:v>
                </c:pt>
                <c:pt idx="622">
                  <c:v>2001.833333333286</c:v>
                </c:pt>
                <c:pt idx="623">
                  <c:v>2001.9166666666199</c:v>
                </c:pt>
                <c:pt idx="624">
                  <c:v>2001.9999999999529</c:v>
                </c:pt>
                <c:pt idx="625">
                  <c:v>2002.083333333286</c:v>
                </c:pt>
                <c:pt idx="626">
                  <c:v>2002.1666666666199</c:v>
                </c:pt>
                <c:pt idx="627">
                  <c:v>2002.249999999952</c:v>
                </c:pt>
                <c:pt idx="628">
                  <c:v>2002.333333333286</c:v>
                </c:pt>
                <c:pt idx="629">
                  <c:v>2002.4166666666199</c:v>
                </c:pt>
                <c:pt idx="630">
                  <c:v>2002.499999999952</c:v>
                </c:pt>
                <c:pt idx="631">
                  <c:v>2002.5833333332851</c:v>
                </c:pt>
                <c:pt idx="632">
                  <c:v>2002.6666666666199</c:v>
                </c:pt>
                <c:pt idx="633">
                  <c:v>2002.749999999952</c:v>
                </c:pt>
                <c:pt idx="634">
                  <c:v>2002.8333333332851</c:v>
                </c:pt>
                <c:pt idx="635">
                  <c:v>2002.9166666666199</c:v>
                </c:pt>
                <c:pt idx="636">
                  <c:v>2002.999999999952</c:v>
                </c:pt>
                <c:pt idx="637">
                  <c:v>2003.0833333332851</c:v>
                </c:pt>
                <c:pt idx="638">
                  <c:v>2003.1666666666181</c:v>
                </c:pt>
                <c:pt idx="639">
                  <c:v>2003.249999999952</c:v>
                </c:pt>
                <c:pt idx="640">
                  <c:v>2003.3333333332851</c:v>
                </c:pt>
                <c:pt idx="641">
                  <c:v>2003.4166666666181</c:v>
                </c:pt>
                <c:pt idx="642">
                  <c:v>2003.4999999999509</c:v>
                </c:pt>
                <c:pt idx="643">
                  <c:v>2003.5833333332851</c:v>
                </c:pt>
                <c:pt idx="644">
                  <c:v>2003.6666666666181</c:v>
                </c:pt>
                <c:pt idx="645">
                  <c:v>2003.7499999999509</c:v>
                </c:pt>
                <c:pt idx="646">
                  <c:v>2003.8333333332839</c:v>
                </c:pt>
                <c:pt idx="647">
                  <c:v>2003.9166666666181</c:v>
                </c:pt>
                <c:pt idx="648">
                  <c:v>2003.9999999999509</c:v>
                </c:pt>
                <c:pt idx="649">
                  <c:v>2004.0833333332839</c:v>
                </c:pt>
                <c:pt idx="650">
                  <c:v>2004.1666666666181</c:v>
                </c:pt>
                <c:pt idx="651">
                  <c:v>2004.2499999999509</c:v>
                </c:pt>
                <c:pt idx="652">
                  <c:v>2004.3333333332839</c:v>
                </c:pt>
                <c:pt idx="653">
                  <c:v>2004.4166666666181</c:v>
                </c:pt>
                <c:pt idx="654">
                  <c:v>2004.49999999995</c:v>
                </c:pt>
                <c:pt idx="655">
                  <c:v>2004.583333333283</c:v>
                </c:pt>
                <c:pt idx="656">
                  <c:v>2004.6666666666169</c:v>
                </c:pt>
                <c:pt idx="657">
                  <c:v>2004.74999999995</c:v>
                </c:pt>
                <c:pt idx="658">
                  <c:v>2004.833333333283</c:v>
                </c:pt>
                <c:pt idx="659">
                  <c:v>2004.9166666666169</c:v>
                </c:pt>
                <c:pt idx="660">
                  <c:v>2004.99999999995</c:v>
                </c:pt>
                <c:pt idx="661">
                  <c:v>2005.083333333283</c:v>
                </c:pt>
                <c:pt idx="662">
                  <c:v>2005.166666666616</c:v>
                </c:pt>
                <c:pt idx="663">
                  <c:v>2005.24999999995</c:v>
                </c:pt>
                <c:pt idx="664">
                  <c:v>2005.333333333283</c:v>
                </c:pt>
                <c:pt idx="665">
                  <c:v>2005.416666666616</c:v>
                </c:pt>
                <c:pt idx="666">
                  <c:v>2005.49999999995</c:v>
                </c:pt>
                <c:pt idx="667">
                  <c:v>2005.583333333283</c:v>
                </c:pt>
                <c:pt idx="668">
                  <c:v>2005.666666666616</c:v>
                </c:pt>
                <c:pt idx="669">
                  <c:v>2005.74999999995</c:v>
                </c:pt>
                <c:pt idx="670">
                  <c:v>2005.833333333283</c:v>
                </c:pt>
                <c:pt idx="671">
                  <c:v>2005.916666666616</c:v>
                </c:pt>
                <c:pt idx="672">
                  <c:v>2005.99999999995</c:v>
                </c:pt>
                <c:pt idx="673">
                  <c:v>2006.0833333332821</c:v>
                </c:pt>
                <c:pt idx="674">
                  <c:v>2006.166666666616</c:v>
                </c:pt>
                <c:pt idx="675">
                  <c:v>2006.24999999995</c:v>
                </c:pt>
                <c:pt idx="676">
                  <c:v>2006.3333333332821</c:v>
                </c:pt>
                <c:pt idx="677">
                  <c:v>2006.416666666616</c:v>
                </c:pt>
                <c:pt idx="678">
                  <c:v>2006.49999999995</c:v>
                </c:pt>
                <c:pt idx="679">
                  <c:v>2006.5833333332821</c:v>
                </c:pt>
                <c:pt idx="680">
                  <c:v>2006.6666666666149</c:v>
                </c:pt>
                <c:pt idx="681">
                  <c:v>2006.7499999999479</c:v>
                </c:pt>
                <c:pt idx="682">
                  <c:v>2006.833333333281</c:v>
                </c:pt>
                <c:pt idx="683">
                  <c:v>2006.9166666666149</c:v>
                </c:pt>
                <c:pt idx="684">
                  <c:v>2006.9999999999479</c:v>
                </c:pt>
                <c:pt idx="685">
                  <c:v>2007.083333333281</c:v>
                </c:pt>
                <c:pt idx="686">
                  <c:v>2007.1666666666149</c:v>
                </c:pt>
                <c:pt idx="687">
                  <c:v>2007.2499999999479</c:v>
                </c:pt>
                <c:pt idx="688">
                  <c:v>2007.333333333281</c:v>
                </c:pt>
                <c:pt idx="689">
                  <c:v>2007.4166666666149</c:v>
                </c:pt>
                <c:pt idx="690">
                  <c:v>2007.4999999999479</c:v>
                </c:pt>
                <c:pt idx="691">
                  <c:v>2007.583333333281</c:v>
                </c:pt>
                <c:pt idx="692">
                  <c:v>2007.666666666614</c:v>
                </c:pt>
                <c:pt idx="693">
                  <c:v>2007.749999999947</c:v>
                </c:pt>
                <c:pt idx="694">
                  <c:v>2007.833333333281</c:v>
                </c:pt>
                <c:pt idx="695">
                  <c:v>2007.916666666614</c:v>
                </c:pt>
                <c:pt idx="696">
                  <c:v>2007.999999999947</c:v>
                </c:pt>
                <c:pt idx="697">
                  <c:v>2008.0833333332801</c:v>
                </c:pt>
                <c:pt idx="698">
                  <c:v>2008.166666666614</c:v>
                </c:pt>
                <c:pt idx="699">
                  <c:v>2008.249999999947</c:v>
                </c:pt>
                <c:pt idx="700">
                  <c:v>2008.3333333332801</c:v>
                </c:pt>
                <c:pt idx="701">
                  <c:v>2008.416666666614</c:v>
                </c:pt>
                <c:pt idx="702">
                  <c:v>2008.499999999947</c:v>
                </c:pt>
                <c:pt idx="703">
                  <c:v>2008.5833333332801</c:v>
                </c:pt>
                <c:pt idx="704">
                  <c:v>2008.6666666666131</c:v>
                </c:pt>
                <c:pt idx="705">
                  <c:v>2008.749999999947</c:v>
                </c:pt>
                <c:pt idx="706">
                  <c:v>2008.8333333332801</c:v>
                </c:pt>
                <c:pt idx="707">
                  <c:v>2008.9166666666131</c:v>
                </c:pt>
                <c:pt idx="708">
                  <c:v>2008.9999999999461</c:v>
                </c:pt>
                <c:pt idx="709">
                  <c:v>2009.0833333332801</c:v>
                </c:pt>
                <c:pt idx="710">
                  <c:v>2009.1666666666131</c:v>
                </c:pt>
                <c:pt idx="711">
                  <c:v>2009.2499999999461</c:v>
                </c:pt>
                <c:pt idx="712">
                  <c:v>2009.3333333332789</c:v>
                </c:pt>
                <c:pt idx="713">
                  <c:v>2009.4166666666131</c:v>
                </c:pt>
                <c:pt idx="714">
                  <c:v>2009.4999999999461</c:v>
                </c:pt>
                <c:pt idx="715">
                  <c:v>2009.5833333332789</c:v>
                </c:pt>
                <c:pt idx="716">
                  <c:v>2009.6666666666131</c:v>
                </c:pt>
                <c:pt idx="717">
                  <c:v>2009.7499999999461</c:v>
                </c:pt>
                <c:pt idx="718">
                  <c:v>2009.8333333332789</c:v>
                </c:pt>
                <c:pt idx="719">
                  <c:v>2009.9166666666131</c:v>
                </c:pt>
                <c:pt idx="720">
                  <c:v>2009.999999999945</c:v>
                </c:pt>
                <c:pt idx="721">
                  <c:v>2010.083333333278</c:v>
                </c:pt>
                <c:pt idx="722">
                  <c:v>2010.1666666666119</c:v>
                </c:pt>
                <c:pt idx="723">
                  <c:v>2010.249999999945</c:v>
                </c:pt>
                <c:pt idx="724">
                  <c:v>2010.333333333278</c:v>
                </c:pt>
                <c:pt idx="725">
                  <c:v>2010.4166666666119</c:v>
                </c:pt>
                <c:pt idx="726">
                  <c:v>2010.499999999945</c:v>
                </c:pt>
                <c:pt idx="727">
                  <c:v>2010.583333333278</c:v>
                </c:pt>
                <c:pt idx="728">
                  <c:v>2010.666666666611</c:v>
                </c:pt>
                <c:pt idx="729">
                  <c:v>2010.749999999945</c:v>
                </c:pt>
                <c:pt idx="730">
                  <c:v>2010.833333333278</c:v>
                </c:pt>
                <c:pt idx="731">
                  <c:v>2010.916666666611</c:v>
                </c:pt>
                <c:pt idx="732">
                  <c:v>2010.999999999945</c:v>
                </c:pt>
                <c:pt idx="733">
                  <c:v>2011.083333333278</c:v>
                </c:pt>
                <c:pt idx="734">
                  <c:v>2011.166666666611</c:v>
                </c:pt>
                <c:pt idx="735">
                  <c:v>2011.2499999999441</c:v>
                </c:pt>
                <c:pt idx="736">
                  <c:v>2011.333333333278</c:v>
                </c:pt>
                <c:pt idx="737">
                  <c:v>2011.416666666611</c:v>
                </c:pt>
                <c:pt idx="738">
                  <c:v>2011.4999999999441</c:v>
                </c:pt>
                <c:pt idx="739">
                  <c:v>2011.5833333332771</c:v>
                </c:pt>
                <c:pt idx="740">
                  <c:v>2011.666666666611</c:v>
                </c:pt>
                <c:pt idx="741">
                  <c:v>2011.7499999999441</c:v>
                </c:pt>
                <c:pt idx="742">
                  <c:v>2011.8333333332771</c:v>
                </c:pt>
                <c:pt idx="743">
                  <c:v>2011.916666666611</c:v>
                </c:pt>
                <c:pt idx="744">
                  <c:v>2011.9999999999441</c:v>
                </c:pt>
                <c:pt idx="745">
                  <c:v>2012.0833333332771</c:v>
                </c:pt>
                <c:pt idx="746">
                  <c:v>2012.1666666666099</c:v>
                </c:pt>
                <c:pt idx="747">
                  <c:v>2012.2499999999429</c:v>
                </c:pt>
              </c:numCache>
            </c:numRef>
          </c:xVal>
          <c:yVal>
            <c:numRef>
              <c:f>'data for graph'!$B$5:$B$752</c:f>
              <c:numCache>
                <c:formatCode>0.00</c:formatCode>
                <c:ptCount val="748"/>
                <c:pt idx="0">
                  <c:v>0.75</c:v>
                </c:pt>
                <c:pt idx="1">
                  <c:v>0.75</c:v>
                </c:pt>
                <c:pt idx="2">
                  <c:v>0.75</c:v>
                </c:pt>
                <c:pt idx="3">
                  <c:v>0.75</c:v>
                </c:pt>
                <c:pt idx="4">
                  <c:v>0.75</c:v>
                </c:pt>
                <c:pt idx="5">
                  <c:v>0.75</c:v>
                </c:pt>
                <c:pt idx="6">
                  <c:v>0.75</c:v>
                </c:pt>
                <c:pt idx="7">
                  <c:v>0.75</c:v>
                </c:pt>
                <c:pt idx="8">
                  <c:v>0.75</c:v>
                </c:pt>
                <c:pt idx="9">
                  <c:v>0.75</c:v>
                </c:pt>
                <c:pt idx="10">
                  <c:v>0.75</c:v>
                </c:pt>
                <c:pt idx="11">
                  <c:v>0.75</c:v>
                </c:pt>
                <c:pt idx="12">
                  <c:v>0.75</c:v>
                </c:pt>
                <c:pt idx="13">
                  <c:v>0.75</c:v>
                </c:pt>
                <c:pt idx="14">
                  <c:v>0.75</c:v>
                </c:pt>
                <c:pt idx="15">
                  <c:v>0.75</c:v>
                </c:pt>
                <c:pt idx="16">
                  <c:v>0.75</c:v>
                </c:pt>
                <c:pt idx="17">
                  <c:v>0.75</c:v>
                </c:pt>
                <c:pt idx="18">
                  <c:v>0.75</c:v>
                </c:pt>
                <c:pt idx="19">
                  <c:v>0.75</c:v>
                </c:pt>
                <c:pt idx="20">
                  <c:v>0.75</c:v>
                </c:pt>
                <c:pt idx="21">
                  <c:v>0.75</c:v>
                </c:pt>
                <c:pt idx="22">
                  <c:v>0.75</c:v>
                </c:pt>
                <c:pt idx="23">
                  <c:v>0.75</c:v>
                </c:pt>
                <c:pt idx="24">
                  <c:v>0.75</c:v>
                </c:pt>
                <c:pt idx="25">
                  <c:v>0.75</c:v>
                </c:pt>
                <c:pt idx="26">
                  <c:v>0.75</c:v>
                </c:pt>
                <c:pt idx="27">
                  <c:v>0.75</c:v>
                </c:pt>
                <c:pt idx="28">
                  <c:v>0.75</c:v>
                </c:pt>
                <c:pt idx="29">
                  <c:v>0.75</c:v>
                </c:pt>
                <c:pt idx="30">
                  <c:v>0.75</c:v>
                </c:pt>
                <c:pt idx="31">
                  <c:v>0.75</c:v>
                </c:pt>
                <c:pt idx="32">
                  <c:v>0.75</c:v>
                </c:pt>
                <c:pt idx="33">
                  <c:v>0.75</c:v>
                </c:pt>
                <c:pt idx="34">
                  <c:v>0.75</c:v>
                </c:pt>
                <c:pt idx="35">
                  <c:v>0.75</c:v>
                </c:pt>
                <c:pt idx="36">
                  <c:v>0.75</c:v>
                </c:pt>
                <c:pt idx="37">
                  <c:v>0.75</c:v>
                </c:pt>
                <c:pt idx="38">
                  <c:v>0.75</c:v>
                </c:pt>
                <c:pt idx="39">
                  <c:v>0.75</c:v>
                </c:pt>
                <c:pt idx="40">
                  <c:v>0.75</c:v>
                </c:pt>
                <c:pt idx="41">
                  <c:v>0.75</c:v>
                </c:pt>
                <c:pt idx="42">
                  <c:v>0.75</c:v>
                </c:pt>
                <c:pt idx="43">
                  <c:v>0.75</c:v>
                </c:pt>
                <c:pt idx="44">
                  <c:v>0.75</c:v>
                </c:pt>
                <c:pt idx="45">
                  <c:v>0.75</c:v>
                </c:pt>
                <c:pt idx="46">
                  <c:v>0.75</c:v>
                </c:pt>
                <c:pt idx="47">
                  <c:v>0.75</c:v>
                </c:pt>
                <c:pt idx="48">
                  <c:v>0.75</c:v>
                </c:pt>
                <c:pt idx="49">
                  <c:v>0.75</c:v>
                </c:pt>
                <c:pt idx="50">
                  <c:v>0.75</c:v>
                </c:pt>
                <c:pt idx="51">
                  <c:v>0.75</c:v>
                </c:pt>
                <c:pt idx="52">
                  <c:v>0.75</c:v>
                </c:pt>
                <c:pt idx="53">
                  <c:v>0.75</c:v>
                </c:pt>
                <c:pt idx="54">
                  <c:v>0.75</c:v>
                </c:pt>
                <c:pt idx="55">
                  <c:v>0.75</c:v>
                </c:pt>
                <c:pt idx="56">
                  <c:v>0.75</c:v>
                </c:pt>
                <c:pt idx="57">
                  <c:v>0.75</c:v>
                </c:pt>
                <c:pt idx="58">
                  <c:v>0.75</c:v>
                </c:pt>
                <c:pt idx="59">
                  <c:v>0.75</c:v>
                </c:pt>
                <c:pt idx="60">
                  <c:v>0.75</c:v>
                </c:pt>
                <c:pt idx="61">
                  <c:v>0.75</c:v>
                </c:pt>
                <c:pt idx="62">
                  <c:v>0.75</c:v>
                </c:pt>
                <c:pt idx="63">
                  <c:v>0.75</c:v>
                </c:pt>
                <c:pt idx="64">
                  <c:v>0.75</c:v>
                </c:pt>
                <c:pt idx="65">
                  <c:v>0.75</c:v>
                </c:pt>
                <c:pt idx="66">
                  <c:v>0.75</c:v>
                </c:pt>
                <c:pt idx="67">
                  <c:v>0.75</c:v>
                </c:pt>
                <c:pt idx="68">
                  <c:v>0.75</c:v>
                </c:pt>
                <c:pt idx="69">
                  <c:v>0.75</c:v>
                </c:pt>
                <c:pt idx="70">
                  <c:v>0.75</c:v>
                </c:pt>
                <c:pt idx="71">
                  <c:v>0.75</c:v>
                </c:pt>
                <c:pt idx="72">
                  <c:v>0.75</c:v>
                </c:pt>
                <c:pt idx="73">
                  <c:v>0.75</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1.1499999999999999</c:v>
                </c:pt>
                <c:pt idx="141">
                  <c:v>1.1499999999999999</c:v>
                </c:pt>
                <c:pt idx="142">
                  <c:v>1.1499999999999999</c:v>
                </c:pt>
                <c:pt idx="143">
                  <c:v>1.1499999999999999</c:v>
                </c:pt>
                <c:pt idx="144">
                  <c:v>1.1499999999999999</c:v>
                </c:pt>
                <c:pt idx="145">
                  <c:v>1.1499999999999999</c:v>
                </c:pt>
                <c:pt idx="146">
                  <c:v>1.1499999999999999</c:v>
                </c:pt>
                <c:pt idx="147">
                  <c:v>1.1499999999999999</c:v>
                </c:pt>
                <c:pt idx="148">
                  <c:v>1.1499999999999999</c:v>
                </c:pt>
                <c:pt idx="149">
                  <c:v>1.1499999999999999</c:v>
                </c:pt>
                <c:pt idx="150">
                  <c:v>1.1499999999999999</c:v>
                </c:pt>
                <c:pt idx="151">
                  <c:v>1.1499999999999999</c:v>
                </c:pt>
                <c:pt idx="152">
                  <c:v>1.1499999999999999</c:v>
                </c:pt>
                <c:pt idx="153">
                  <c:v>1.1499999999999999</c:v>
                </c:pt>
                <c:pt idx="154">
                  <c:v>1.1499999999999999</c:v>
                </c:pt>
                <c:pt idx="155">
                  <c:v>1.1499999999999999</c:v>
                </c:pt>
                <c:pt idx="156">
                  <c:v>1.1499999999999999</c:v>
                </c:pt>
                <c:pt idx="157">
                  <c:v>1.1499999999999999</c:v>
                </c:pt>
                <c:pt idx="158">
                  <c:v>1.1499999999999999</c:v>
                </c:pt>
                <c:pt idx="159">
                  <c:v>1.1499999999999999</c:v>
                </c:pt>
                <c:pt idx="160">
                  <c:v>1.1499999999999999</c:v>
                </c:pt>
                <c:pt idx="161">
                  <c:v>1.1499999999999999</c:v>
                </c:pt>
                <c:pt idx="162">
                  <c:v>1.1499999999999999</c:v>
                </c:pt>
                <c:pt idx="163">
                  <c:v>1.1499999999999999</c:v>
                </c:pt>
                <c:pt idx="164">
                  <c:v>1.25</c:v>
                </c:pt>
                <c:pt idx="165">
                  <c:v>1.25</c:v>
                </c:pt>
                <c:pt idx="166">
                  <c:v>1.25</c:v>
                </c:pt>
                <c:pt idx="167">
                  <c:v>1.25</c:v>
                </c:pt>
                <c:pt idx="168">
                  <c:v>1.25</c:v>
                </c:pt>
                <c:pt idx="169">
                  <c:v>1.25</c:v>
                </c:pt>
                <c:pt idx="170">
                  <c:v>1.25</c:v>
                </c:pt>
                <c:pt idx="171">
                  <c:v>1.25</c:v>
                </c:pt>
                <c:pt idx="172">
                  <c:v>1.25</c:v>
                </c:pt>
                <c:pt idx="173">
                  <c:v>1.25</c:v>
                </c:pt>
                <c:pt idx="174">
                  <c:v>1.25</c:v>
                </c:pt>
                <c:pt idx="175">
                  <c:v>1.25</c:v>
                </c:pt>
                <c:pt idx="176">
                  <c:v>1.25</c:v>
                </c:pt>
                <c:pt idx="177">
                  <c:v>1.25</c:v>
                </c:pt>
                <c:pt idx="178">
                  <c:v>1.25</c:v>
                </c:pt>
                <c:pt idx="179">
                  <c:v>1.25</c:v>
                </c:pt>
                <c:pt idx="180">
                  <c:v>1.25</c:v>
                </c:pt>
                <c:pt idx="181">
                  <c:v>1.25</c:v>
                </c:pt>
                <c:pt idx="182">
                  <c:v>1.25</c:v>
                </c:pt>
                <c:pt idx="183">
                  <c:v>1.25</c:v>
                </c:pt>
                <c:pt idx="184">
                  <c:v>1.25</c:v>
                </c:pt>
                <c:pt idx="185">
                  <c:v>1.25</c:v>
                </c:pt>
                <c:pt idx="186">
                  <c:v>1.25</c:v>
                </c:pt>
                <c:pt idx="187">
                  <c:v>1.25</c:v>
                </c:pt>
                <c:pt idx="188">
                  <c:v>1.25</c:v>
                </c:pt>
                <c:pt idx="189">
                  <c:v>1.25</c:v>
                </c:pt>
                <c:pt idx="190">
                  <c:v>1.25</c:v>
                </c:pt>
                <c:pt idx="191">
                  <c:v>1.25</c:v>
                </c:pt>
                <c:pt idx="192">
                  <c:v>1.25</c:v>
                </c:pt>
                <c:pt idx="193">
                  <c:v>1.25</c:v>
                </c:pt>
                <c:pt idx="194">
                  <c:v>1.25</c:v>
                </c:pt>
                <c:pt idx="195">
                  <c:v>1.25</c:v>
                </c:pt>
                <c:pt idx="196">
                  <c:v>1.25</c:v>
                </c:pt>
                <c:pt idx="197">
                  <c:v>1.25</c:v>
                </c:pt>
                <c:pt idx="198">
                  <c:v>1.25</c:v>
                </c:pt>
                <c:pt idx="199">
                  <c:v>1.25</c:v>
                </c:pt>
                <c:pt idx="200">
                  <c:v>1.25</c:v>
                </c:pt>
                <c:pt idx="201">
                  <c:v>1.25</c:v>
                </c:pt>
                <c:pt idx="202">
                  <c:v>1.25</c:v>
                </c:pt>
                <c:pt idx="203">
                  <c:v>1.25</c:v>
                </c:pt>
                <c:pt idx="204">
                  <c:v>1.25</c:v>
                </c:pt>
                <c:pt idx="205">
                  <c:v>1.4</c:v>
                </c:pt>
                <c:pt idx="206">
                  <c:v>1.4</c:v>
                </c:pt>
                <c:pt idx="207">
                  <c:v>1.4</c:v>
                </c:pt>
                <c:pt idx="208">
                  <c:v>1.4</c:v>
                </c:pt>
                <c:pt idx="209">
                  <c:v>1.4</c:v>
                </c:pt>
                <c:pt idx="210">
                  <c:v>1.4</c:v>
                </c:pt>
                <c:pt idx="211">
                  <c:v>1.4</c:v>
                </c:pt>
                <c:pt idx="212">
                  <c:v>1.4</c:v>
                </c:pt>
                <c:pt idx="213">
                  <c:v>1.4</c:v>
                </c:pt>
                <c:pt idx="214">
                  <c:v>1.4</c:v>
                </c:pt>
                <c:pt idx="215">
                  <c:v>1.4</c:v>
                </c:pt>
                <c:pt idx="216">
                  <c:v>1.4</c:v>
                </c:pt>
                <c:pt idx="217">
                  <c:v>1.6</c:v>
                </c:pt>
                <c:pt idx="218">
                  <c:v>1.6</c:v>
                </c:pt>
                <c:pt idx="219">
                  <c:v>1.6</c:v>
                </c:pt>
                <c:pt idx="220">
                  <c:v>1.6</c:v>
                </c:pt>
                <c:pt idx="221">
                  <c:v>1.6</c:v>
                </c:pt>
                <c:pt idx="222">
                  <c:v>1.6</c:v>
                </c:pt>
                <c:pt idx="223">
                  <c:v>1.6</c:v>
                </c:pt>
                <c:pt idx="224">
                  <c:v>1.6</c:v>
                </c:pt>
                <c:pt idx="225">
                  <c:v>1.6</c:v>
                </c:pt>
                <c:pt idx="226">
                  <c:v>1.6</c:v>
                </c:pt>
                <c:pt idx="227">
                  <c:v>1.6</c:v>
                </c:pt>
                <c:pt idx="228">
                  <c:v>1.6</c:v>
                </c:pt>
                <c:pt idx="229">
                  <c:v>1.6</c:v>
                </c:pt>
                <c:pt idx="230">
                  <c:v>1.6</c:v>
                </c:pt>
                <c:pt idx="231">
                  <c:v>1.6</c:v>
                </c:pt>
                <c:pt idx="232">
                  <c:v>1.6</c:v>
                </c:pt>
                <c:pt idx="233">
                  <c:v>1.6</c:v>
                </c:pt>
                <c:pt idx="234">
                  <c:v>1.6</c:v>
                </c:pt>
                <c:pt idx="235">
                  <c:v>1.6</c:v>
                </c:pt>
                <c:pt idx="236">
                  <c:v>1.6</c:v>
                </c:pt>
                <c:pt idx="237">
                  <c:v>1.6</c:v>
                </c:pt>
                <c:pt idx="238">
                  <c:v>1.6</c:v>
                </c:pt>
                <c:pt idx="239">
                  <c:v>1.6</c:v>
                </c:pt>
                <c:pt idx="240">
                  <c:v>1.6</c:v>
                </c:pt>
                <c:pt idx="241">
                  <c:v>1.6</c:v>
                </c:pt>
                <c:pt idx="242">
                  <c:v>1.6</c:v>
                </c:pt>
                <c:pt idx="243">
                  <c:v>1.6</c:v>
                </c:pt>
                <c:pt idx="244">
                  <c:v>1.6</c:v>
                </c:pt>
                <c:pt idx="245">
                  <c:v>1.6</c:v>
                </c:pt>
                <c:pt idx="246">
                  <c:v>1.6</c:v>
                </c:pt>
                <c:pt idx="247">
                  <c:v>1.6</c:v>
                </c:pt>
                <c:pt idx="248">
                  <c:v>1.6</c:v>
                </c:pt>
                <c:pt idx="249">
                  <c:v>1.6</c:v>
                </c:pt>
                <c:pt idx="250">
                  <c:v>1.6</c:v>
                </c:pt>
                <c:pt idx="251">
                  <c:v>1.6</c:v>
                </c:pt>
                <c:pt idx="252">
                  <c:v>1.6</c:v>
                </c:pt>
                <c:pt idx="253">
                  <c:v>1.6</c:v>
                </c:pt>
                <c:pt idx="254">
                  <c:v>1.6</c:v>
                </c:pt>
                <c:pt idx="255">
                  <c:v>1.6</c:v>
                </c:pt>
                <c:pt idx="256">
                  <c:v>1.6</c:v>
                </c:pt>
                <c:pt idx="257">
                  <c:v>1.6</c:v>
                </c:pt>
                <c:pt idx="258">
                  <c:v>1.6</c:v>
                </c:pt>
                <c:pt idx="259">
                  <c:v>1.6</c:v>
                </c:pt>
                <c:pt idx="260">
                  <c:v>1.6</c:v>
                </c:pt>
                <c:pt idx="261">
                  <c:v>1.6</c:v>
                </c:pt>
                <c:pt idx="262">
                  <c:v>1.6</c:v>
                </c:pt>
                <c:pt idx="263">
                  <c:v>1.6</c:v>
                </c:pt>
                <c:pt idx="264">
                  <c:v>1.6</c:v>
                </c:pt>
                <c:pt idx="265">
                  <c:v>1.6</c:v>
                </c:pt>
                <c:pt idx="266">
                  <c:v>1.6</c:v>
                </c:pt>
                <c:pt idx="267">
                  <c:v>1.6</c:v>
                </c:pt>
                <c:pt idx="268">
                  <c:v>1.6</c:v>
                </c:pt>
                <c:pt idx="269">
                  <c:v>1.6</c:v>
                </c:pt>
                <c:pt idx="270">
                  <c:v>1.6</c:v>
                </c:pt>
                <c:pt idx="271">
                  <c:v>1.6</c:v>
                </c:pt>
                <c:pt idx="272">
                  <c:v>1.6</c:v>
                </c:pt>
                <c:pt idx="273">
                  <c:v>1.6</c:v>
                </c:pt>
                <c:pt idx="274">
                  <c:v>1.6</c:v>
                </c:pt>
                <c:pt idx="275">
                  <c:v>1.6</c:v>
                </c:pt>
                <c:pt idx="276">
                  <c:v>1.6</c:v>
                </c:pt>
                <c:pt idx="277">
                  <c:v>1.6</c:v>
                </c:pt>
                <c:pt idx="278">
                  <c:v>1.6</c:v>
                </c:pt>
                <c:pt idx="279">
                  <c:v>1.6</c:v>
                </c:pt>
                <c:pt idx="280">
                  <c:v>1.6</c:v>
                </c:pt>
                <c:pt idx="281">
                  <c:v>1.6</c:v>
                </c:pt>
                <c:pt idx="282">
                  <c:v>1.6</c:v>
                </c:pt>
                <c:pt idx="283">
                  <c:v>1.6</c:v>
                </c:pt>
                <c:pt idx="284">
                  <c:v>1.6</c:v>
                </c:pt>
                <c:pt idx="285">
                  <c:v>1.6</c:v>
                </c:pt>
                <c:pt idx="286">
                  <c:v>1.6</c:v>
                </c:pt>
                <c:pt idx="287">
                  <c:v>1.6</c:v>
                </c:pt>
                <c:pt idx="288">
                  <c:v>1.6</c:v>
                </c:pt>
                <c:pt idx="289">
                  <c:v>1.6</c:v>
                </c:pt>
                <c:pt idx="290">
                  <c:v>1.6</c:v>
                </c:pt>
                <c:pt idx="291">
                  <c:v>1.6</c:v>
                </c:pt>
                <c:pt idx="292">
                  <c:v>2</c:v>
                </c:pt>
                <c:pt idx="293">
                  <c:v>2</c:v>
                </c:pt>
                <c:pt idx="294">
                  <c:v>2</c:v>
                </c:pt>
                <c:pt idx="295">
                  <c:v>2</c:v>
                </c:pt>
                <c:pt idx="296">
                  <c:v>2</c:v>
                </c:pt>
                <c:pt idx="297">
                  <c:v>2</c:v>
                </c:pt>
                <c:pt idx="298">
                  <c:v>2</c:v>
                </c:pt>
                <c:pt idx="299">
                  <c:v>2</c:v>
                </c:pt>
                <c:pt idx="300">
                  <c:v>2.1</c:v>
                </c:pt>
                <c:pt idx="301">
                  <c:v>2.1</c:v>
                </c:pt>
                <c:pt idx="302">
                  <c:v>2.1</c:v>
                </c:pt>
                <c:pt idx="303">
                  <c:v>2.1</c:v>
                </c:pt>
                <c:pt idx="304">
                  <c:v>2.1</c:v>
                </c:pt>
                <c:pt idx="305">
                  <c:v>2.1</c:v>
                </c:pt>
                <c:pt idx="306">
                  <c:v>2.1</c:v>
                </c:pt>
                <c:pt idx="307">
                  <c:v>2.1</c:v>
                </c:pt>
                <c:pt idx="308">
                  <c:v>2.1</c:v>
                </c:pt>
                <c:pt idx="309">
                  <c:v>2.1</c:v>
                </c:pt>
                <c:pt idx="310">
                  <c:v>2.1</c:v>
                </c:pt>
                <c:pt idx="311">
                  <c:v>2.1</c:v>
                </c:pt>
                <c:pt idx="312">
                  <c:v>2.2999999999999998</c:v>
                </c:pt>
                <c:pt idx="313">
                  <c:v>2.2999999999999998</c:v>
                </c:pt>
                <c:pt idx="314">
                  <c:v>2.2999999999999998</c:v>
                </c:pt>
                <c:pt idx="315">
                  <c:v>2.2999999999999998</c:v>
                </c:pt>
                <c:pt idx="316">
                  <c:v>2.2999999999999998</c:v>
                </c:pt>
                <c:pt idx="317">
                  <c:v>2.2999999999999998</c:v>
                </c:pt>
                <c:pt idx="318">
                  <c:v>2.2999999999999998</c:v>
                </c:pt>
                <c:pt idx="319">
                  <c:v>2.2999999999999998</c:v>
                </c:pt>
                <c:pt idx="320">
                  <c:v>2.2999999999999998</c:v>
                </c:pt>
                <c:pt idx="321">
                  <c:v>2.2999999999999998</c:v>
                </c:pt>
                <c:pt idx="322">
                  <c:v>2.2999999999999998</c:v>
                </c:pt>
                <c:pt idx="323">
                  <c:v>2.2999999999999998</c:v>
                </c:pt>
                <c:pt idx="324">
                  <c:v>2.2999999999999998</c:v>
                </c:pt>
                <c:pt idx="325">
                  <c:v>2.2999999999999998</c:v>
                </c:pt>
                <c:pt idx="326">
                  <c:v>2.2999999999999998</c:v>
                </c:pt>
                <c:pt idx="327">
                  <c:v>2.2999999999999998</c:v>
                </c:pt>
                <c:pt idx="328">
                  <c:v>2.2999999999999998</c:v>
                </c:pt>
                <c:pt idx="329">
                  <c:v>2.2999999999999998</c:v>
                </c:pt>
                <c:pt idx="330">
                  <c:v>2.2999999999999998</c:v>
                </c:pt>
                <c:pt idx="331">
                  <c:v>2.2999999999999998</c:v>
                </c:pt>
                <c:pt idx="332">
                  <c:v>2.2999999999999998</c:v>
                </c:pt>
                <c:pt idx="333">
                  <c:v>2.2999999999999998</c:v>
                </c:pt>
                <c:pt idx="334">
                  <c:v>2.2999999999999998</c:v>
                </c:pt>
                <c:pt idx="335">
                  <c:v>2.2999999999999998</c:v>
                </c:pt>
                <c:pt idx="336">
                  <c:v>2.65</c:v>
                </c:pt>
                <c:pt idx="337">
                  <c:v>2.65</c:v>
                </c:pt>
                <c:pt idx="338">
                  <c:v>2.65</c:v>
                </c:pt>
                <c:pt idx="339">
                  <c:v>2.65</c:v>
                </c:pt>
                <c:pt idx="340">
                  <c:v>2.65</c:v>
                </c:pt>
                <c:pt idx="341">
                  <c:v>2.65</c:v>
                </c:pt>
                <c:pt idx="342">
                  <c:v>2.65</c:v>
                </c:pt>
                <c:pt idx="343">
                  <c:v>2.65</c:v>
                </c:pt>
                <c:pt idx="344">
                  <c:v>2.65</c:v>
                </c:pt>
                <c:pt idx="345">
                  <c:v>2.65</c:v>
                </c:pt>
                <c:pt idx="346">
                  <c:v>2.65</c:v>
                </c:pt>
                <c:pt idx="347">
                  <c:v>2.65</c:v>
                </c:pt>
                <c:pt idx="348">
                  <c:v>2.9</c:v>
                </c:pt>
                <c:pt idx="349">
                  <c:v>2.9</c:v>
                </c:pt>
                <c:pt idx="350">
                  <c:v>2.9</c:v>
                </c:pt>
                <c:pt idx="351">
                  <c:v>2.9</c:v>
                </c:pt>
                <c:pt idx="352">
                  <c:v>2.9</c:v>
                </c:pt>
                <c:pt idx="353">
                  <c:v>2.9</c:v>
                </c:pt>
                <c:pt idx="354">
                  <c:v>2.9</c:v>
                </c:pt>
                <c:pt idx="355">
                  <c:v>2.9</c:v>
                </c:pt>
                <c:pt idx="356">
                  <c:v>2.9</c:v>
                </c:pt>
                <c:pt idx="357">
                  <c:v>2.9</c:v>
                </c:pt>
                <c:pt idx="358">
                  <c:v>2.9</c:v>
                </c:pt>
                <c:pt idx="359">
                  <c:v>2.9</c:v>
                </c:pt>
                <c:pt idx="360">
                  <c:v>3.1</c:v>
                </c:pt>
                <c:pt idx="361">
                  <c:v>3.1</c:v>
                </c:pt>
                <c:pt idx="362">
                  <c:v>3.1</c:v>
                </c:pt>
                <c:pt idx="363">
                  <c:v>3.1</c:v>
                </c:pt>
                <c:pt idx="364">
                  <c:v>3.1</c:v>
                </c:pt>
                <c:pt idx="365">
                  <c:v>3.1</c:v>
                </c:pt>
                <c:pt idx="366">
                  <c:v>3.1</c:v>
                </c:pt>
                <c:pt idx="367">
                  <c:v>3.1</c:v>
                </c:pt>
                <c:pt idx="368">
                  <c:v>3.1</c:v>
                </c:pt>
                <c:pt idx="369">
                  <c:v>3.1</c:v>
                </c:pt>
                <c:pt idx="370">
                  <c:v>3.1</c:v>
                </c:pt>
                <c:pt idx="371">
                  <c:v>3.1</c:v>
                </c:pt>
                <c:pt idx="372">
                  <c:v>3.35</c:v>
                </c:pt>
                <c:pt idx="373">
                  <c:v>3.35</c:v>
                </c:pt>
                <c:pt idx="374">
                  <c:v>3.35</c:v>
                </c:pt>
                <c:pt idx="375">
                  <c:v>3.35</c:v>
                </c:pt>
                <c:pt idx="376">
                  <c:v>3.35</c:v>
                </c:pt>
                <c:pt idx="377">
                  <c:v>3.35</c:v>
                </c:pt>
                <c:pt idx="378">
                  <c:v>3.35</c:v>
                </c:pt>
                <c:pt idx="379">
                  <c:v>3.35</c:v>
                </c:pt>
                <c:pt idx="380">
                  <c:v>3.35</c:v>
                </c:pt>
                <c:pt idx="381">
                  <c:v>3.35</c:v>
                </c:pt>
                <c:pt idx="382">
                  <c:v>3.35</c:v>
                </c:pt>
                <c:pt idx="383">
                  <c:v>3.35</c:v>
                </c:pt>
                <c:pt idx="384">
                  <c:v>3.35</c:v>
                </c:pt>
                <c:pt idx="385">
                  <c:v>3.35</c:v>
                </c:pt>
                <c:pt idx="386">
                  <c:v>3.35</c:v>
                </c:pt>
                <c:pt idx="387">
                  <c:v>3.35</c:v>
                </c:pt>
                <c:pt idx="388">
                  <c:v>3.35</c:v>
                </c:pt>
                <c:pt idx="389">
                  <c:v>3.35</c:v>
                </c:pt>
                <c:pt idx="390">
                  <c:v>3.35</c:v>
                </c:pt>
                <c:pt idx="391">
                  <c:v>3.35</c:v>
                </c:pt>
                <c:pt idx="392">
                  <c:v>3.35</c:v>
                </c:pt>
                <c:pt idx="393">
                  <c:v>3.35</c:v>
                </c:pt>
                <c:pt idx="394">
                  <c:v>3.35</c:v>
                </c:pt>
                <c:pt idx="395">
                  <c:v>3.35</c:v>
                </c:pt>
                <c:pt idx="396">
                  <c:v>3.35</c:v>
                </c:pt>
                <c:pt idx="397">
                  <c:v>3.35</c:v>
                </c:pt>
                <c:pt idx="398">
                  <c:v>3.35</c:v>
                </c:pt>
                <c:pt idx="399">
                  <c:v>3.35</c:v>
                </c:pt>
                <c:pt idx="400">
                  <c:v>3.35</c:v>
                </c:pt>
                <c:pt idx="401">
                  <c:v>3.35</c:v>
                </c:pt>
                <c:pt idx="402">
                  <c:v>3.35</c:v>
                </c:pt>
                <c:pt idx="403">
                  <c:v>3.35</c:v>
                </c:pt>
                <c:pt idx="404">
                  <c:v>3.35</c:v>
                </c:pt>
                <c:pt idx="405">
                  <c:v>3.35</c:v>
                </c:pt>
                <c:pt idx="406">
                  <c:v>3.35</c:v>
                </c:pt>
                <c:pt idx="407">
                  <c:v>3.35</c:v>
                </c:pt>
                <c:pt idx="408">
                  <c:v>3.35</c:v>
                </c:pt>
                <c:pt idx="409">
                  <c:v>3.35</c:v>
                </c:pt>
                <c:pt idx="410">
                  <c:v>3.35</c:v>
                </c:pt>
                <c:pt idx="411">
                  <c:v>3.35</c:v>
                </c:pt>
                <c:pt idx="412">
                  <c:v>3.35</c:v>
                </c:pt>
                <c:pt idx="413">
                  <c:v>3.35</c:v>
                </c:pt>
                <c:pt idx="414">
                  <c:v>3.35</c:v>
                </c:pt>
                <c:pt idx="415">
                  <c:v>3.35</c:v>
                </c:pt>
                <c:pt idx="416">
                  <c:v>3.35</c:v>
                </c:pt>
                <c:pt idx="417">
                  <c:v>3.35</c:v>
                </c:pt>
                <c:pt idx="418">
                  <c:v>3.35</c:v>
                </c:pt>
                <c:pt idx="419">
                  <c:v>3.35</c:v>
                </c:pt>
                <c:pt idx="420">
                  <c:v>3.35</c:v>
                </c:pt>
                <c:pt idx="421">
                  <c:v>3.35</c:v>
                </c:pt>
                <c:pt idx="422">
                  <c:v>3.35</c:v>
                </c:pt>
                <c:pt idx="423">
                  <c:v>3.35</c:v>
                </c:pt>
                <c:pt idx="424">
                  <c:v>3.35</c:v>
                </c:pt>
                <c:pt idx="425">
                  <c:v>3.35</c:v>
                </c:pt>
                <c:pt idx="426">
                  <c:v>3.35</c:v>
                </c:pt>
                <c:pt idx="427">
                  <c:v>3.35</c:v>
                </c:pt>
                <c:pt idx="428">
                  <c:v>3.35</c:v>
                </c:pt>
                <c:pt idx="429">
                  <c:v>3.35</c:v>
                </c:pt>
                <c:pt idx="430">
                  <c:v>3.35</c:v>
                </c:pt>
                <c:pt idx="431">
                  <c:v>3.35</c:v>
                </c:pt>
                <c:pt idx="432">
                  <c:v>3.35</c:v>
                </c:pt>
                <c:pt idx="433">
                  <c:v>3.35</c:v>
                </c:pt>
                <c:pt idx="434">
                  <c:v>3.35</c:v>
                </c:pt>
                <c:pt idx="435">
                  <c:v>3.35</c:v>
                </c:pt>
                <c:pt idx="436">
                  <c:v>3.35</c:v>
                </c:pt>
                <c:pt idx="437">
                  <c:v>3.35</c:v>
                </c:pt>
                <c:pt idx="438">
                  <c:v>3.35</c:v>
                </c:pt>
                <c:pt idx="439">
                  <c:v>3.35</c:v>
                </c:pt>
                <c:pt idx="440">
                  <c:v>3.35</c:v>
                </c:pt>
                <c:pt idx="441">
                  <c:v>3.35</c:v>
                </c:pt>
                <c:pt idx="442">
                  <c:v>3.35</c:v>
                </c:pt>
                <c:pt idx="443">
                  <c:v>3.35</c:v>
                </c:pt>
                <c:pt idx="444">
                  <c:v>3.35</c:v>
                </c:pt>
                <c:pt idx="445">
                  <c:v>3.35</c:v>
                </c:pt>
                <c:pt idx="446">
                  <c:v>3.35</c:v>
                </c:pt>
                <c:pt idx="447">
                  <c:v>3.35</c:v>
                </c:pt>
                <c:pt idx="448">
                  <c:v>3.35</c:v>
                </c:pt>
                <c:pt idx="449">
                  <c:v>3.35</c:v>
                </c:pt>
                <c:pt idx="450">
                  <c:v>3.35</c:v>
                </c:pt>
                <c:pt idx="451">
                  <c:v>3.35</c:v>
                </c:pt>
                <c:pt idx="452">
                  <c:v>3.35</c:v>
                </c:pt>
                <c:pt idx="453">
                  <c:v>3.35</c:v>
                </c:pt>
                <c:pt idx="454">
                  <c:v>3.35</c:v>
                </c:pt>
                <c:pt idx="455">
                  <c:v>3.35</c:v>
                </c:pt>
                <c:pt idx="456">
                  <c:v>3.35</c:v>
                </c:pt>
                <c:pt idx="457">
                  <c:v>3.35</c:v>
                </c:pt>
                <c:pt idx="458">
                  <c:v>3.35</c:v>
                </c:pt>
                <c:pt idx="459">
                  <c:v>3.35</c:v>
                </c:pt>
                <c:pt idx="460">
                  <c:v>3.35</c:v>
                </c:pt>
                <c:pt idx="461">
                  <c:v>3.35</c:v>
                </c:pt>
                <c:pt idx="462">
                  <c:v>3.35</c:v>
                </c:pt>
                <c:pt idx="463">
                  <c:v>3.35</c:v>
                </c:pt>
                <c:pt idx="464">
                  <c:v>3.35</c:v>
                </c:pt>
                <c:pt idx="465">
                  <c:v>3.35</c:v>
                </c:pt>
                <c:pt idx="466">
                  <c:v>3.35</c:v>
                </c:pt>
                <c:pt idx="467">
                  <c:v>3.35</c:v>
                </c:pt>
                <c:pt idx="468">
                  <c:v>3.35</c:v>
                </c:pt>
                <c:pt idx="469">
                  <c:v>3.35</c:v>
                </c:pt>
                <c:pt idx="470">
                  <c:v>3.35</c:v>
                </c:pt>
                <c:pt idx="471">
                  <c:v>3.35</c:v>
                </c:pt>
                <c:pt idx="472">
                  <c:v>3.35</c:v>
                </c:pt>
                <c:pt idx="473">
                  <c:v>3.35</c:v>
                </c:pt>
                <c:pt idx="474">
                  <c:v>3.35</c:v>
                </c:pt>
                <c:pt idx="475">
                  <c:v>3.35</c:v>
                </c:pt>
                <c:pt idx="476">
                  <c:v>3.35</c:v>
                </c:pt>
                <c:pt idx="477">
                  <c:v>3.35</c:v>
                </c:pt>
                <c:pt idx="478">
                  <c:v>3.35</c:v>
                </c:pt>
                <c:pt idx="479">
                  <c:v>3.35</c:v>
                </c:pt>
                <c:pt idx="480">
                  <c:v>3.35</c:v>
                </c:pt>
                <c:pt idx="481">
                  <c:v>3.35</c:v>
                </c:pt>
                <c:pt idx="482">
                  <c:v>3.35</c:v>
                </c:pt>
                <c:pt idx="483">
                  <c:v>3.8</c:v>
                </c:pt>
                <c:pt idx="484">
                  <c:v>3.8</c:v>
                </c:pt>
                <c:pt idx="485">
                  <c:v>3.8</c:v>
                </c:pt>
                <c:pt idx="486">
                  <c:v>3.8</c:v>
                </c:pt>
                <c:pt idx="487">
                  <c:v>3.8</c:v>
                </c:pt>
                <c:pt idx="488">
                  <c:v>3.8</c:v>
                </c:pt>
                <c:pt idx="489">
                  <c:v>3.8</c:v>
                </c:pt>
                <c:pt idx="490">
                  <c:v>3.8</c:v>
                </c:pt>
                <c:pt idx="491">
                  <c:v>3.8</c:v>
                </c:pt>
                <c:pt idx="492">
                  <c:v>3.8</c:v>
                </c:pt>
                <c:pt idx="493">
                  <c:v>3.8</c:v>
                </c:pt>
                <c:pt idx="494">
                  <c:v>3.8</c:v>
                </c:pt>
                <c:pt idx="495">
                  <c:v>4.25</c:v>
                </c:pt>
                <c:pt idx="496">
                  <c:v>4.25</c:v>
                </c:pt>
                <c:pt idx="497">
                  <c:v>4.25</c:v>
                </c:pt>
                <c:pt idx="498">
                  <c:v>4.25</c:v>
                </c:pt>
                <c:pt idx="499">
                  <c:v>4.25</c:v>
                </c:pt>
                <c:pt idx="500">
                  <c:v>4.25</c:v>
                </c:pt>
                <c:pt idx="501">
                  <c:v>4.25</c:v>
                </c:pt>
                <c:pt idx="502">
                  <c:v>4.25</c:v>
                </c:pt>
                <c:pt idx="503">
                  <c:v>4.25</c:v>
                </c:pt>
                <c:pt idx="504">
                  <c:v>4.25</c:v>
                </c:pt>
                <c:pt idx="505">
                  <c:v>4.25</c:v>
                </c:pt>
                <c:pt idx="506">
                  <c:v>4.25</c:v>
                </c:pt>
                <c:pt idx="507">
                  <c:v>4.25</c:v>
                </c:pt>
                <c:pt idx="508">
                  <c:v>4.25</c:v>
                </c:pt>
                <c:pt idx="509">
                  <c:v>4.25</c:v>
                </c:pt>
                <c:pt idx="510">
                  <c:v>4.25</c:v>
                </c:pt>
                <c:pt idx="511">
                  <c:v>4.25</c:v>
                </c:pt>
                <c:pt idx="512">
                  <c:v>4.25</c:v>
                </c:pt>
                <c:pt idx="513">
                  <c:v>4.25</c:v>
                </c:pt>
                <c:pt idx="514">
                  <c:v>4.25</c:v>
                </c:pt>
                <c:pt idx="515">
                  <c:v>4.25</c:v>
                </c:pt>
                <c:pt idx="516">
                  <c:v>4.25</c:v>
                </c:pt>
                <c:pt idx="517">
                  <c:v>4.25</c:v>
                </c:pt>
                <c:pt idx="518">
                  <c:v>4.25</c:v>
                </c:pt>
                <c:pt idx="519">
                  <c:v>4.25</c:v>
                </c:pt>
                <c:pt idx="520">
                  <c:v>4.25</c:v>
                </c:pt>
                <c:pt idx="521">
                  <c:v>4.25</c:v>
                </c:pt>
                <c:pt idx="522">
                  <c:v>4.25</c:v>
                </c:pt>
                <c:pt idx="523">
                  <c:v>4.25</c:v>
                </c:pt>
                <c:pt idx="524">
                  <c:v>4.25</c:v>
                </c:pt>
                <c:pt idx="525">
                  <c:v>4.25</c:v>
                </c:pt>
                <c:pt idx="526">
                  <c:v>4.25</c:v>
                </c:pt>
                <c:pt idx="527">
                  <c:v>4.25</c:v>
                </c:pt>
                <c:pt idx="528">
                  <c:v>4.25</c:v>
                </c:pt>
                <c:pt idx="529">
                  <c:v>4.25</c:v>
                </c:pt>
                <c:pt idx="530">
                  <c:v>4.25</c:v>
                </c:pt>
                <c:pt idx="531">
                  <c:v>4.25</c:v>
                </c:pt>
                <c:pt idx="532">
                  <c:v>4.25</c:v>
                </c:pt>
                <c:pt idx="533">
                  <c:v>4.25</c:v>
                </c:pt>
                <c:pt idx="534">
                  <c:v>4.25</c:v>
                </c:pt>
                <c:pt idx="535">
                  <c:v>4.25</c:v>
                </c:pt>
                <c:pt idx="536">
                  <c:v>4.25</c:v>
                </c:pt>
                <c:pt idx="537">
                  <c:v>4.25</c:v>
                </c:pt>
                <c:pt idx="538">
                  <c:v>4.25</c:v>
                </c:pt>
                <c:pt idx="539">
                  <c:v>4.25</c:v>
                </c:pt>
                <c:pt idx="540">
                  <c:v>4.25</c:v>
                </c:pt>
                <c:pt idx="541">
                  <c:v>4.25</c:v>
                </c:pt>
                <c:pt idx="542">
                  <c:v>4.25</c:v>
                </c:pt>
                <c:pt idx="543">
                  <c:v>4.25</c:v>
                </c:pt>
                <c:pt idx="544">
                  <c:v>4.25</c:v>
                </c:pt>
                <c:pt idx="545">
                  <c:v>4.25</c:v>
                </c:pt>
                <c:pt idx="546">
                  <c:v>4.25</c:v>
                </c:pt>
                <c:pt idx="547">
                  <c:v>4.25</c:v>
                </c:pt>
                <c:pt idx="548">
                  <c:v>4.25</c:v>
                </c:pt>
                <c:pt idx="549">
                  <c:v>4.25</c:v>
                </c:pt>
                <c:pt idx="550">
                  <c:v>4.25</c:v>
                </c:pt>
                <c:pt idx="551">
                  <c:v>4.25</c:v>
                </c:pt>
                <c:pt idx="552">
                  <c:v>4.25</c:v>
                </c:pt>
                <c:pt idx="553">
                  <c:v>4.25</c:v>
                </c:pt>
                <c:pt idx="554">
                  <c:v>4.25</c:v>
                </c:pt>
                <c:pt idx="555">
                  <c:v>4.25</c:v>
                </c:pt>
                <c:pt idx="556">
                  <c:v>4.25</c:v>
                </c:pt>
                <c:pt idx="557">
                  <c:v>4.25</c:v>
                </c:pt>
                <c:pt idx="558">
                  <c:v>4.25</c:v>
                </c:pt>
                <c:pt idx="559">
                  <c:v>4.25</c:v>
                </c:pt>
                <c:pt idx="560">
                  <c:v>4.25</c:v>
                </c:pt>
                <c:pt idx="561">
                  <c:v>4.75</c:v>
                </c:pt>
                <c:pt idx="562">
                  <c:v>4.75</c:v>
                </c:pt>
                <c:pt idx="563">
                  <c:v>4.75</c:v>
                </c:pt>
                <c:pt idx="564">
                  <c:v>4.75</c:v>
                </c:pt>
                <c:pt idx="565">
                  <c:v>4.75</c:v>
                </c:pt>
                <c:pt idx="566">
                  <c:v>4.75</c:v>
                </c:pt>
                <c:pt idx="567">
                  <c:v>4.75</c:v>
                </c:pt>
                <c:pt idx="568">
                  <c:v>4.75</c:v>
                </c:pt>
                <c:pt idx="569">
                  <c:v>4.75</c:v>
                </c:pt>
                <c:pt idx="570">
                  <c:v>4.75</c:v>
                </c:pt>
                <c:pt idx="571">
                  <c:v>4.75</c:v>
                </c:pt>
                <c:pt idx="572">
                  <c:v>5.1499999999999986</c:v>
                </c:pt>
                <c:pt idx="573">
                  <c:v>5.1499999999999986</c:v>
                </c:pt>
                <c:pt idx="574">
                  <c:v>5.1499999999999986</c:v>
                </c:pt>
                <c:pt idx="575">
                  <c:v>5.1499999999999986</c:v>
                </c:pt>
                <c:pt idx="576">
                  <c:v>5.1499999999999986</c:v>
                </c:pt>
                <c:pt idx="577">
                  <c:v>5.1499999999999986</c:v>
                </c:pt>
                <c:pt idx="578">
                  <c:v>5.1499999999999986</c:v>
                </c:pt>
                <c:pt idx="579">
                  <c:v>5.1499999999999986</c:v>
                </c:pt>
                <c:pt idx="580">
                  <c:v>5.1499999999999986</c:v>
                </c:pt>
                <c:pt idx="581">
                  <c:v>5.1499999999999986</c:v>
                </c:pt>
                <c:pt idx="582">
                  <c:v>5.1499999999999986</c:v>
                </c:pt>
                <c:pt idx="583">
                  <c:v>5.1499999999999986</c:v>
                </c:pt>
                <c:pt idx="584">
                  <c:v>5.1499999999999986</c:v>
                </c:pt>
                <c:pt idx="585">
                  <c:v>5.1499999999999986</c:v>
                </c:pt>
                <c:pt idx="586">
                  <c:v>5.1499999999999986</c:v>
                </c:pt>
                <c:pt idx="587">
                  <c:v>5.1499999999999986</c:v>
                </c:pt>
                <c:pt idx="588">
                  <c:v>5.1499999999999986</c:v>
                </c:pt>
                <c:pt idx="589">
                  <c:v>5.1499999999999986</c:v>
                </c:pt>
                <c:pt idx="590">
                  <c:v>5.1499999999999986</c:v>
                </c:pt>
                <c:pt idx="591">
                  <c:v>5.1499999999999986</c:v>
                </c:pt>
                <c:pt idx="592">
                  <c:v>5.1499999999999986</c:v>
                </c:pt>
                <c:pt idx="593">
                  <c:v>5.1499999999999986</c:v>
                </c:pt>
                <c:pt idx="594">
                  <c:v>5.1499999999999986</c:v>
                </c:pt>
                <c:pt idx="595">
                  <c:v>5.1499999999999986</c:v>
                </c:pt>
                <c:pt idx="596">
                  <c:v>5.1499999999999986</c:v>
                </c:pt>
                <c:pt idx="597">
                  <c:v>5.1499999999999986</c:v>
                </c:pt>
                <c:pt idx="598">
                  <c:v>5.1499999999999986</c:v>
                </c:pt>
                <c:pt idx="599">
                  <c:v>5.1499999999999986</c:v>
                </c:pt>
                <c:pt idx="600">
                  <c:v>5.1499999999999986</c:v>
                </c:pt>
                <c:pt idx="601">
                  <c:v>5.1499999999999986</c:v>
                </c:pt>
                <c:pt idx="602">
                  <c:v>5.1499999999999986</c:v>
                </c:pt>
                <c:pt idx="603">
                  <c:v>5.1499999999999986</c:v>
                </c:pt>
                <c:pt idx="604">
                  <c:v>5.1499999999999986</c:v>
                </c:pt>
                <c:pt idx="605">
                  <c:v>5.1499999999999986</c:v>
                </c:pt>
                <c:pt idx="606">
                  <c:v>5.1499999999999986</c:v>
                </c:pt>
                <c:pt idx="607">
                  <c:v>5.1499999999999986</c:v>
                </c:pt>
                <c:pt idx="608">
                  <c:v>5.1499999999999986</c:v>
                </c:pt>
                <c:pt idx="609">
                  <c:v>5.1499999999999986</c:v>
                </c:pt>
                <c:pt idx="610">
                  <c:v>5.1499999999999986</c:v>
                </c:pt>
                <c:pt idx="611">
                  <c:v>5.1499999999999986</c:v>
                </c:pt>
                <c:pt idx="612">
                  <c:v>5.1499999999999986</c:v>
                </c:pt>
                <c:pt idx="613">
                  <c:v>5.1499999999999986</c:v>
                </c:pt>
                <c:pt idx="614">
                  <c:v>5.1499999999999986</c:v>
                </c:pt>
                <c:pt idx="615">
                  <c:v>5.1499999999999986</c:v>
                </c:pt>
                <c:pt idx="616">
                  <c:v>5.1499999999999986</c:v>
                </c:pt>
                <c:pt idx="617">
                  <c:v>5.1499999999999986</c:v>
                </c:pt>
                <c:pt idx="618">
                  <c:v>5.1499999999999986</c:v>
                </c:pt>
                <c:pt idx="619">
                  <c:v>5.1499999999999986</c:v>
                </c:pt>
                <c:pt idx="620">
                  <c:v>5.1499999999999986</c:v>
                </c:pt>
                <c:pt idx="621">
                  <c:v>5.1499999999999986</c:v>
                </c:pt>
                <c:pt idx="622">
                  <c:v>5.1499999999999986</c:v>
                </c:pt>
                <c:pt idx="623">
                  <c:v>5.1499999999999986</c:v>
                </c:pt>
                <c:pt idx="624">
                  <c:v>5.1499999999999986</c:v>
                </c:pt>
                <c:pt idx="625">
                  <c:v>5.1499999999999986</c:v>
                </c:pt>
                <c:pt idx="626">
                  <c:v>5.1499999999999986</c:v>
                </c:pt>
                <c:pt idx="627">
                  <c:v>5.1499999999999986</c:v>
                </c:pt>
                <c:pt idx="628">
                  <c:v>5.1499999999999986</c:v>
                </c:pt>
                <c:pt idx="629">
                  <c:v>5.1499999999999986</c:v>
                </c:pt>
                <c:pt idx="630">
                  <c:v>5.1499999999999986</c:v>
                </c:pt>
                <c:pt idx="631">
                  <c:v>5.1499999999999986</c:v>
                </c:pt>
                <c:pt idx="632">
                  <c:v>5.1499999999999986</c:v>
                </c:pt>
                <c:pt idx="633">
                  <c:v>5.1499999999999986</c:v>
                </c:pt>
                <c:pt idx="634">
                  <c:v>5.1499999999999986</c:v>
                </c:pt>
                <c:pt idx="635">
                  <c:v>5.1499999999999986</c:v>
                </c:pt>
                <c:pt idx="636">
                  <c:v>5.1499999999999986</c:v>
                </c:pt>
                <c:pt idx="637">
                  <c:v>5.1499999999999986</c:v>
                </c:pt>
                <c:pt idx="638">
                  <c:v>5.1499999999999986</c:v>
                </c:pt>
                <c:pt idx="639">
                  <c:v>5.1499999999999986</c:v>
                </c:pt>
                <c:pt idx="640">
                  <c:v>5.1499999999999986</c:v>
                </c:pt>
                <c:pt idx="641">
                  <c:v>5.1499999999999986</c:v>
                </c:pt>
                <c:pt idx="642">
                  <c:v>5.1499999999999986</c:v>
                </c:pt>
                <c:pt idx="643">
                  <c:v>5.1499999999999986</c:v>
                </c:pt>
                <c:pt idx="644">
                  <c:v>5.1499999999999986</c:v>
                </c:pt>
                <c:pt idx="645">
                  <c:v>5.1499999999999986</c:v>
                </c:pt>
                <c:pt idx="646">
                  <c:v>5.1499999999999986</c:v>
                </c:pt>
                <c:pt idx="647">
                  <c:v>5.1499999999999986</c:v>
                </c:pt>
                <c:pt idx="648">
                  <c:v>5.1499999999999986</c:v>
                </c:pt>
                <c:pt idx="649">
                  <c:v>5.1499999999999986</c:v>
                </c:pt>
                <c:pt idx="650">
                  <c:v>5.1499999999999986</c:v>
                </c:pt>
                <c:pt idx="651">
                  <c:v>5.1499999999999986</c:v>
                </c:pt>
                <c:pt idx="652">
                  <c:v>5.1499999999999986</c:v>
                </c:pt>
                <c:pt idx="653">
                  <c:v>5.1499999999999986</c:v>
                </c:pt>
                <c:pt idx="654">
                  <c:v>5.1499999999999986</c:v>
                </c:pt>
                <c:pt idx="655">
                  <c:v>5.1499999999999986</c:v>
                </c:pt>
                <c:pt idx="656">
                  <c:v>5.1499999999999986</c:v>
                </c:pt>
                <c:pt idx="657">
                  <c:v>5.1499999999999986</c:v>
                </c:pt>
                <c:pt idx="658">
                  <c:v>5.1499999999999986</c:v>
                </c:pt>
                <c:pt idx="659">
                  <c:v>5.1499999999999986</c:v>
                </c:pt>
                <c:pt idx="660">
                  <c:v>5.1499999999999986</c:v>
                </c:pt>
                <c:pt idx="661">
                  <c:v>5.1499999999999986</c:v>
                </c:pt>
                <c:pt idx="662">
                  <c:v>5.1499999999999986</c:v>
                </c:pt>
                <c:pt idx="663">
                  <c:v>5.1499999999999986</c:v>
                </c:pt>
                <c:pt idx="664">
                  <c:v>5.1499999999999986</c:v>
                </c:pt>
                <c:pt idx="665">
                  <c:v>5.1499999999999986</c:v>
                </c:pt>
                <c:pt idx="666">
                  <c:v>5.1499999999999986</c:v>
                </c:pt>
                <c:pt idx="667">
                  <c:v>5.1499999999999986</c:v>
                </c:pt>
                <c:pt idx="668">
                  <c:v>5.1499999999999986</c:v>
                </c:pt>
                <c:pt idx="669">
                  <c:v>5.1499999999999986</c:v>
                </c:pt>
                <c:pt idx="670">
                  <c:v>5.1499999999999986</c:v>
                </c:pt>
                <c:pt idx="671">
                  <c:v>5.1499999999999986</c:v>
                </c:pt>
                <c:pt idx="672">
                  <c:v>5.1499999999999986</c:v>
                </c:pt>
                <c:pt idx="673">
                  <c:v>5.1499999999999986</c:v>
                </c:pt>
                <c:pt idx="674">
                  <c:v>5.1499999999999986</c:v>
                </c:pt>
                <c:pt idx="675">
                  <c:v>5.1499999999999986</c:v>
                </c:pt>
                <c:pt idx="676">
                  <c:v>5.1499999999999986</c:v>
                </c:pt>
                <c:pt idx="677">
                  <c:v>5.1499999999999986</c:v>
                </c:pt>
                <c:pt idx="678">
                  <c:v>5.1499999999999986</c:v>
                </c:pt>
                <c:pt idx="679">
                  <c:v>5.1499999999999986</c:v>
                </c:pt>
                <c:pt idx="680">
                  <c:v>5.1499999999999986</c:v>
                </c:pt>
                <c:pt idx="681">
                  <c:v>5.1499999999999986</c:v>
                </c:pt>
                <c:pt idx="682">
                  <c:v>5.1499999999999986</c:v>
                </c:pt>
                <c:pt idx="683">
                  <c:v>5.1499999999999986</c:v>
                </c:pt>
                <c:pt idx="684">
                  <c:v>5.1499999999999986</c:v>
                </c:pt>
                <c:pt idx="685">
                  <c:v>5.1499999999999986</c:v>
                </c:pt>
                <c:pt idx="686">
                  <c:v>5.1499999999999986</c:v>
                </c:pt>
                <c:pt idx="687">
                  <c:v>5.1499999999999986</c:v>
                </c:pt>
                <c:pt idx="688">
                  <c:v>5.1499999999999986</c:v>
                </c:pt>
                <c:pt idx="689">
                  <c:v>5.1499999999999986</c:v>
                </c:pt>
                <c:pt idx="690">
                  <c:v>5.1499999999999986</c:v>
                </c:pt>
                <c:pt idx="691">
                  <c:v>5.85</c:v>
                </c:pt>
                <c:pt idx="692">
                  <c:v>5.85</c:v>
                </c:pt>
                <c:pt idx="693">
                  <c:v>5.85</c:v>
                </c:pt>
                <c:pt idx="694">
                  <c:v>5.85</c:v>
                </c:pt>
                <c:pt idx="695">
                  <c:v>5.85</c:v>
                </c:pt>
                <c:pt idx="696">
                  <c:v>5.85</c:v>
                </c:pt>
                <c:pt idx="697">
                  <c:v>5.85</c:v>
                </c:pt>
                <c:pt idx="698">
                  <c:v>5.85</c:v>
                </c:pt>
                <c:pt idx="699">
                  <c:v>5.85</c:v>
                </c:pt>
                <c:pt idx="700">
                  <c:v>5.85</c:v>
                </c:pt>
                <c:pt idx="701">
                  <c:v>5.85</c:v>
                </c:pt>
                <c:pt idx="702">
                  <c:v>5.85</c:v>
                </c:pt>
                <c:pt idx="703">
                  <c:v>6.55</c:v>
                </c:pt>
                <c:pt idx="704">
                  <c:v>6.55</c:v>
                </c:pt>
                <c:pt idx="705">
                  <c:v>6.55</c:v>
                </c:pt>
                <c:pt idx="706">
                  <c:v>6.55</c:v>
                </c:pt>
                <c:pt idx="707">
                  <c:v>6.55</c:v>
                </c:pt>
                <c:pt idx="708">
                  <c:v>6.55</c:v>
                </c:pt>
                <c:pt idx="709">
                  <c:v>6.55</c:v>
                </c:pt>
                <c:pt idx="710">
                  <c:v>6.55</c:v>
                </c:pt>
                <c:pt idx="711">
                  <c:v>6.55</c:v>
                </c:pt>
                <c:pt idx="712">
                  <c:v>6.55</c:v>
                </c:pt>
                <c:pt idx="713">
                  <c:v>6.55</c:v>
                </c:pt>
                <c:pt idx="714">
                  <c:v>6.55</c:v>
                </c:pt>
                <c:pt idx="715">
                  <c:v>7.25</c:v>
                </c:pt>
                <c:pt idx="716">
                  <c:v>7.25</c:v>
                </c:pt>
                <c:pt idx="717">
                  <c:v>7.25</c:v>
                </c:pt>
                <c:pt idx="718">
                  <c:v>7.25</c:v>
                </c:pt>
                <c:pt idx="719">
                  <c:v>7.25</c:v>
                </c:pt>
                <c:pt idx="720">
                  <c:v>7.25</c:v>
                </c:pt>
                <c:pt idx="721">
                  <c:v>7.25</c:v>
                </c:pt>
                <c:pt idx="722">
                  <c:v>7.25</c:v>
                </c:pt>
                <c:pt idx="723">
                  <c:v>7.25</c:v>
                </c:pt>
                <c:pt idx="724">
                  <c:v>7.25</c:v>
                </c:pt>
                <c:pt idx="725">
                  <c:v>7.25</c:v>
                </c:pt>
                <c:pt idx="726">
                  <c:v>7.25</c:v>
                </c:pt>
                <c:pt idx="727">
                  <c:v>7.25</c:v>
                </c:pt>
                <c:pt idx="728">
                  <c:v>7.25</c:v>
                </c:pt>
                <c:pt idx="729">
                  <c:v>7.25</c:v>
                </c:pt>
                <c:pt idx="730">
                  <c:v>7.25</c:v>
                </c:pt>
                <c:pt idx="731">
                  <c:v>7.25</c:v>
                </c:pt>
                <c:pt idx="732">
                  <c:v>7.25</c:v>
                </c:pt>
                <c:pt idx="733">
                  <c:v>7.25</c:v>
                </c:pt>
                <c:pt idx="734">
                  <c:v>7.25</c:v>
                </c:pt>
                <c:pt idx="735">
                  <c:v>7.25</c:v>
                </c:pt>
                <c:pt idx="736">
                  <c:v>7.25</c:v>
                </c:pt>
                <c:pt idx="737">
                  <c:v>7.25</c:v>
                </c:pt>
                <c:pt idx="738">
                  <c:v>7.25</c:v>
                </c:pt>
                <c:pt idx="739">
                  <c:v>7.25</c:v>
                </c:pt>
                <c:pt idx="740">
                  <c:v>7.25</c:v>
                </c:pt>
                <c:pt idx="741">
                  <c:v>7.25</c:v>
                </c:pt>
                <c:pt idx="742">
                  <c:v>7.25</c:v>
                </c:pt>
                <c:pt idx="743">
                  <c:v>7.25</c:v>
                </c:pt>
                <c:pt idx="744">
                  <c:v>7.25</c:v>
                </c:pt>
                <c:pt idx="745">
                  <c:v>7.25</c:v>
                </c:pt>
                <c:pt idx="746">
                  <c:v>7.25</c:v>
                </c:pt>
                <c:pt idx="747">
                  <c:v>7.25</c:v>
                </c:pt>
              </c:numCache>
            </c:numRef>
          </c:yVal>
          <c:smooth val="0"/>
        </c:ser>
        <c:ser>
          <c:idx val="1"/>
          <c:order val="1"/>
          <c:tx>
            <c:strRef>
              <c:f>'data for graph'!$C$4</c:f>
              <c:strCache>
                <c:ptCount val="1"/>
                <c:pt idx="0">
                  <c:v>minwage real</c:v>
                </c:pt>
              </c:strCache>
            </c:strRef>
          </c:tx>
          <c:spPr>
            <a:ln>
              <a:solidFill>
                <a:srgbClr val="A80000"/>
              </a:solidFill>
            </a:ln>
          </c:spPr>
          <c:marker>
            <c:symbol val="none"/>
          </c:marker>
          <c:xVal>
            <c:numRef>
              <c:f>'data for graph'!$A$5:$A$752</c:f>
              <c:numCache>
                <c:formatCode>0.00</c:formatCode>
                <c:ptCount val="748"/>
                <c:pt idx="0">
                  <c:v>1950</c:v>
                </c:pt>
                <c:pt idx="1">
                  <c:v>1950.083333333333</c:v>
                </c:pt>
                <c:pt idx="2">
                  <c:v>1950.166666666667</c:v>
                </c:pt>
                <c:pt idx="3">
                  <c:v>1950.25</c:v>
                </c:pt>
                <c:pt idx="4">
                  <c:v>1950.333333333333</c:v>
                </c:pt>
                <c:pt idx="5">
                  <c:v>1950.416666666667</c:v>
                </c:pt>
                <c:pt idx="6">
                  <c:v>1950.5</c:v>
                </c:pt>
                <c:pt idx="7">
                  <c:v>1950.583333333333</c:v>
                </c:pt>
                <c:pt idx="8">
                  <c:v>1950.6666666666661</c:v>
                </c:pt>
                <c:pt idx="9">
                  <c:v>1950.75</c:v>
                </c:pt>
                <c:pt idx="10">
                  <c:v>1950.8333333333319</c:v>
                </c:pt>
                <c:pt idx="11">
                  <c:v>1950.9166666666661</c:v>
                </c:pt>
                <c:pt idx="12">
                  <c:v>1951</c:v>
                </c:pt>
                <c:pt idx="13">
                  <c:v>1951.0833333333319</c:v>
                </c:pt>
                <c:pt idx="14">
                  <c:v>1951.1666666666661</c:v>
                </c:pt>
                <c:pt idx="15">
                  <c:v>1951.25</c:v>
                </c:pt>
                <c:pt idx="16">
                  <c:v>1951.3333333333319</c:v>
                </c:pt>
                <c:pt idx="17">
                  <c:v>1951.4166666666661</c:v>
                </c:pt>
                <c:pt idx="18">
                  <c:v>1951.5</c:v>
                </c:pt>
                <c:pt idx="19">
                  <c:v>1951.583333333331</c:v>
                </c:pt>
                <c:pt idx="20">
                  <c:v>1951.6666666666649</c:v>
                </c:pt>
                <c:pt idx="21">
                  <c:v>1951.749999999998</c:v>
                </c:pt>
                <c:pt idx="22">
                  <c:v>1951.833333333331</c:v>
                </c:pt>
                <c:pt idx="23">
                  <c:v>1951.9166666666649</c:v>
                </c:pt>
                <c:pt idx="24">
                  <c:v>1951.999999999998</c:v>
                </c:pt>
                <c:pt idx="25">
                  <c:v>1952.083333333331</c:v>
                </c:pt>
                <c:pt idx="26">
                  <c:v>1952.1666666666649</c:v>
                </c:pt>
                <c:pt idx="27">
                  <c:v>1952.249999999998</c:v>
                </c:pt>
                <c:pt idx="28">
                  <c:v>1952.333333333331</c:v>
                </c:pt>
                <c:pt idx="29">
                  <c:v>1952.4166666666649</c:v>
                </c:pt>
                <c:pt idx="30">
                  <c:v>1952.499999999998</c:v>
                </c:pt>
                <c:pt idx="31">
                  <c:v>1952.583333333331</c:v>
                </c:pt>
                <c:pt idx="32">
                  <c:v>1952.666666666664</c:v>
                </c:pt>
                <c:pt idx="33">
                  <c:v>1952.749999999997</c:v>
                </c:pt>
                <c:pt idx="34">
                  <c:v>1952.833333333331</c:v>
                </c:pt>
                <c:pt idx="35">
                  <c:v>1952.916666666664</c:v>
                </c:pt>
                <c:pt idx="36">
                  <c:v>1952.999999999997</c:v>
                </c:pt>
                <c:pt idx="37">
                  <c:v>1953.0833333333301</c:v>
                </c:pt>
                <c:pt idx="38">
                  <c:v>1953.166666666664</c:v>
                </c:pt>
                <c:pt idx="39">
                  <c:v>1953.249999999997</c:v>
                </c:pt>
                <c:pt idx="40">
                  <c:v>1953.3333333333301</c:v>
                </c:pt>
                <c:pt idx="41">
                  <c:v>1953.416666666664</c:v>
                </c:pt>
                <c:pt idx="42">
                  <c:v>1953.499999999997</c:v>
                </c:pt>
                <c:pt idx="43">
                  <c:v>1953.5833333333301</c:v>
                </c:pt>
                <c:pt idx="44">
                  <c:v>1953.6666666666631</c:v>
                </c:pt>
                <c:pt idx="45">
                  <c:v>1953.749999999997</c:v>
                </c:pt>
                <c:pt idx="46">
                  <c:v>1953.8333333333301</c:v>
                </c:pt>
                <c:pt idx="47">
                  <c:v>1953.9166666666631</c:v>
                </c:pt>
                <c:pt idx="48">
                  <c:v>1953.9999999999959</c:v>
                </c:pt>
                <c:pt idx="49">
                  <c:v>1954.0833333333289</c:v>
                </c:pt>
                <c:pt idx="50">
                  <c:v>1954.1666666666631</c:v>
                </c:pt>
                <c:pt idx="51">
                  <c:v>1954.2499999999959</c:v>
                </c:pt>
                <c:pt idx="52">
                  <c:v>1954.3333333333289</c:v>
                </c:pt>
                <c:pt idx="53">
                  <c:v>1954.4166666666631</c:v>
                </c:pt>
                <c:pt idx="54">
                  <c:v>1954.4999999999959</c:v>
                </c:pt>
                <c:pt idx="55">
                  <c:v>1954.5833333333289</c:v>
                </c:pt>
                <c:pt idx="56">
                  <c:v>1954.6666666666631</c:v>
                </c:pt>
                <c:pt idx="57">
                  <c:v>1954.7499999999959</c:v>
                </c:pt>
                <c:pt idx="58">
                  <c:v>1954.833333333328</c:v>
                </c:pt>
                <c:pt idx="59">
                  <c:v>1954.9166666666631</c:v>
                </c:pt>
                <c:pt idx="60">
                  <c:v>1954.999999999995</c:v>
                </c:pt>
                <c:pt idx="61">
                  <c:v>1955.083333333328</c:v>
                </c:pt>
                <c:pt idx="62">
                  <c:v>1955.166666666662</c:v>
                </c:pt>
                <c:pt idx="63">
                  <c:v>1955.249999999995</c:v>
                </c:pt>
                <c:pt idx="64">
                  <c:v>1955.333333333328</c:v>
                </c:pt>
                <c:pt idx="65">
                  <c:v>1955.416666666662</c:v>
                </c:pt>
                <c:pt idx="66">
                  <c:v>1955.499999999995</c:v>
                </c:pt>
                <c:pt idx="67">
                  <c:v>1955.583333333328</c:v>
                </c:pt>
                <c:pt idx="68">
                  <c:v>1955.666666666662</c:v>
                </c:pt>
                <c:pt idx="69">
                  <c:v>1955.749999999995</c:v>
                </c:pt>
                <c:pt idx="70">
                  <c:v>1955.833333333328</c:v>
                </c:pt>
                <c:pt idx="71">
                  <c:v>1955.916666666662</c:v>
                </c:pt>
                <c:pt idx="72">
                  <c:v>1955.999999999995</c:v>
                </c:pt>
                <c:pt idx="73">
                  <c:v>1956.083333333328</c:v>
                </c:pt>
                <c:pt idx="74">
                  <c:v>1956.1666666666611</c:v>
                </c:pt>
                <c:pt idx="75">
                  <c:v>1956.2499999999941</c:v>
                </c:pt>
                <c:pt idx="76">
                  <c:v>1956.3333333333269</c:v>
                </c:pt>
                <c:pt idx="77">
                  <c:v>1956.4166666666611</c:v>
                </c:pt>
                <c:pt idx="78">
                  <c:v>1956.4999999999941</c:v>
                </c:pt>
                <c:pt idx="79">
                  <c:v>1956.5833333333269</c:v>
                </c:pt>
                <c:pt idx="80">
                  <c:v>1956.6666666666611</c:v>
                </c:pt>
                <c:pt idx="81">
                  <c:v>1956.7499999999941</c:v>
                </c:pt>
                <c:pt idx="82">
                  <c:v>1956.8333333333269</c:v>
                </c:pt>
                <c:pt idx="83">
                  <c:v>1956.9166666666611</c:v>
                </c:pt>
                <c:pt idx="84">
                  <c:v>1956.9999999999941</c:v>
                </c:pt>
                <c:pt idx="85">
                  <c:v>1957.083333333326</c:v>
                </c:pt>
                <c:pt idx="86">
                  <c:v>1957.1666666666599</c:v>
                </c:pt>
                <c:pt idx="87">
                  <c:v>1957.249999999993</c:v>
                </c:pt>
                <c:pt idx="88">
                  <c:v>1957.333333333326</c:v>
                </c:pt>
                <c:pt idx="89">
                  <c:v>1957.4166666666599</c:v>
                </c:pt>
                <c:pt idx="90">
                  <c:v>1957.499999999993</c:v>
                </c:pt>
                <c:pt idx="91">
                  <c:v>1957.583333333326</c:v>
                </c:pt>
                <c:pt idx="92">
                  <c:v>1957.6666666666599</c:v>
                </c:pt>
                <c:pt idx="93">
                  <c:v>1957.749999999993</c:v>
                </c:pt>
                <c:pt idx="94">
                  <c:v>1957.833333333326</c:v>
                </c:pt>
                <c:pt idx="95">
                  <c:v>1957.9166666666599</c:v>
                </c:pt>
                <c:pt idx="96">
                  <c:v>1957.999999999993</c:v>
                </c:pt>
                <c:pt idx="97">
                  <c:v>1958.083333333326</c:v>
                </c:pt>
                <c:pt idx="98">
                  <c:v>1958.1666666666599</c:v>
                </c:pt>
                <c:pt idx="99">
                  <c:v>1958.249999999992</c:v>
                </c:pt>
                <c:pt idx="100">
                  <c:v>1958.333333333326</c:v>
                </c:pt>
                <c:pt idx="101">
                  <c:v>1958.4166666666599</c:v>
                </c:pt>
                <c:pt idx="102">
                  <c:v>1958.499999999992</c:v>
                </c:pt>
                <c:pt idx="103">
                  <c:v>1958.5833333333251</c:v>
                </c:pt>
                <c:pt idx="104">
                  <c:v>1958.6666666666599</c:v>
                </c:pt>
                <c:pt idx="105">
                  <c:v>1958.749999999992</c:v>
                </c:pt>
                <c:pt idx="106">
                  <c:v>1958.8333333333251</c:v>
                </c:pt>
                <c:pt idx="107">
                  <c:v>1958.9166666666599</c:v>
                </c:pt>
                <c:pt idx="108">
                  <c:v>1958.999999999992</c:v>
                </c:pt>
                <c:pt idx="109">
                  <c:v>1959.0833333333251</c:v>
                </c:pt>
                <c:pt idx="110">
                  <c:v>1959.1666666666581</c:v>
                </c:pt>
                <c:pt idx="111">
                  <c:v>1959.249999999992</c:v>
                </c:pt>
                <c:pt idx="112">
                  <c:v>1959.3333333333251</c:v>
                </c:pt>
                <c:pt idx="113">
                  <c:v>1959.4166666666581</c:v>
                </c:pt>
                <c:pt idx="114">
                  <c:v>1959.4999999999909</c:v>
                </c:pt>
                <c:pt idx="115">
                  <c:v>1959.5833333333239</c:v>
                </c:pt>
                <c:pt idx="116">
                  <c:v>1959.6666666666581</c:v>
                </c:pt>
                <c:pt idx="117">
                  <c:v>1959.7499999999909</c:v>
                </c:pt>
                <c:pt idx="118">
                  <c:v>1959.8333333333239</c:v>
                </c:pt>
                <c:pt idx="119">
                  <c:v>1959.9166666666581</c:v>
                </c:pt>
                <c:pt idx="120">
                  <c:v>1959.9999999999909</c:v>
                </c:pt>
                <c:pt idx="121">
                  <c:v>1960.0833333333239</c:v>
                </c:pt>
                <c:pt idx="122">
                  <c:v>1960.1666666666581</c:v>
                </c:pt>
                <c:pt idx="123">
                  <c:v>1960.2499999999909</c:v>
                </c:pt>
                <c:pt idx="124">
                  <c:v>1960.333333333323</c:v>
                </c:pt>
                <c:pt idx="125">
                  <c:v>1960.4166666666581</c:v>
                </c:pt>
                <c:pt idx="126">
                  <c:v>1960.49999999999</c:v>
                </c:pt>
                <c:pt idx="127">
                  <c:v>1960.583333333323</c:v>
                </c:pt>
                <c:pt idx="128">
                  <c:v>1960.666666666657</c:v>
                </c:pt>
                <c:pt idx="129">
                  <c:v>1960.74999999999</c:v>
                </c:pt>
                <c:pt idx="130">
                  <c:v>1960.833333333323</c:v>
                </c:pt>
                <c:pt idx="131">
                  <c:v>1960.916666666657</c:v>
                </c:pt>
                <c:pt idx="132">
                  <c:v>1960.99999999999</c:v>
                </c:pt>
                <c:pt idx="133">
                  <c:v>1961.083333333323</c:v>
                </c:pt>
                <c:pt idx="134">
                  <c:v>1961.166666666657</c:v>
                </c:pt>
                <c:pt idx="135">
                  <c:v>1961.24999999999</c:v>
                </c:pt>
                <c:pt idx="136">
                  <c:v>1961.333333333323</c:v>
                </c:pt>
                <c:pt idx="137">
                  <c:v>1961.416666666657</c:v>
                </c:pt>
                <c:pt idx="138">
                  <c:v>1961.49999999999</c:v>
                </c:pt>
                <c:pt idx="139">
                  <c:v>1961.583333333323</c:v>
                </c:pt>
                <c:pt idx="140">
                  <c:v>1961.6666666666561</c:v>
                </c:pt>
                <c:pt idx="141">
                  <c:v>1961.74999999999</c:v>
                </c:pt>
                <c:pt idx="142">
                  <c:v>1961.8333333333219</c:v>
                </c:pt>
                <c:pt idx="143">
                  <c:v>1961.9166666666561</c:v>
                </c:pt>
                <c:pt idx="144">
                  <c:v>1961.99999999999</c:v>
                </c:pt>
                <c:pt idx="145">
                  <c:v>1962.0833333333219</c:v>
                </c:pt>
                <c:pt idx="146">
                  <c:v>1962.1666666666561</c:v>
                </c:pt>
                <c:pt idx="147">
                  <c:v>1962.24999999999</c:v>
                </c:pt>
                <c:pt idx="148">
                  <c:v>1962.3333333333219</c:v>
                </c:pt>
                <c:pt idx="149">
                  <c:v>1962.4166666666561</c:v>
                </c:pt>
                <c:pt idx="150">
                  <c:v>1962.49999999999</c:v>
                </c:pt>
                <c:pt idx="151">
                  <c:v>1962.583333333321</c:v>
                </c:pt>
                <c:pt idx="152">
                  <c:v>1962.6666666666549</c:v>
                </c:pt>
                <c:pt idx="153">
                  <c:v>1962.7499999999879</c:v>
                </c:pt>
                <c:pt idx="154">
                  <c:v>1962.833333333321</c:v>
                </c:pt>
                <c:pt idx="155">
                  <c:v>1962.9166666666549</c:v>
                </c:pt>
                <c:pt idx="156">
                  <c:v>1962.9999999999879</c:v>
                </c:pt>
                <c:pt idx="157">
                  <c:v>1963.083333333321</c:v>
                </c:pt>
                <c:pt idx="158">
                  <c:v>1963.1666666666549</c:v>
                </c:pt>
                <c:pt idx="159">
                  <c:v>1963.2499999999879</c:v>
                </c:pt>
                <c:pt idx="160">
                  <c:v>1963.333333333321</c:v>
                </c:pt>
                <c:pt idx="161">
                  <c:v>1963.4166666666549</c:v>
                </c:pt>
                <c:pt idx="162">
                  <c:v>1963.4999999999879</c:v>
                </c:pt>
                <c:pt idx="163">
                  <c:v>1963.583333333321</c:v>
                </c:pt>
                <c:pt idx="164">
                  <c:v>1963.666666666654</c:v>
                </c:pt>
                <c:pt idx="165">
                  <c:v>1963.749999999987</c:v>
                </c:pt>
                <c:pt idx="166">
                  <c:v>1963.833333333321</c:v>
                </c:pt>
                <c:pt idx="167">
                  <c:v>1963.916666666654</c:v>
                </c:pt>
                <c:pt idx="168">
                  <c:v>1963.999999999987</c:v>
                </c:pt>
                <c:pt idx="169">
                  <c:v>1964.0833333333201</c:v>
                </c:pt>
                <c:pt idx="170">
                  <c:v>1964.166666666654</c:v>
                </c:pt>
                <c:pt idx="171">
                  <c:v>1964.249999999987</c:v>
                </c:pt>
                <c:pt idx="172">
                  <c:v>1964.3333333333201</c:v>
                </c:pt>
                <c:pt idx="173">
                  <c:v>1964.416666666654</c:v>
                </c:pt>
                <c:pt idx="174">
                  <c:v>1964.499999999987</c:v>
                </c:pt>
                <c:pt idx="175">
                  <c:v>1964.5833333333201</c:v>
                </c:pt>
                <c:pt idx="176">
                  <c:v>1964.6666666666531</c:v>
                </c:pt>
                <c:pt idx="177">
                  <c:v>1964.749999999987</c:v>
                </c:pt>
                <c:pt idx="178">
                  <c:v>1964.8333333333201</c:v>
                </c:pt>
                <c:pt idx="179">
                  <c:v>1964.9166666666531</c:v>
                </c:pt>
                <c:pt idx="180">
                  <c:v>1964.9999999999859</c:v>
                </c:pt>
                <c:pt idx="181">
                  <c:v>1965.0833333333189</c:v>
                </c:pt>
                <c:pt idx="182">
                  <c:v>1965.1666666666531</c:v>
                </c:pt>
                <c:pt idx="183">
                  <c:v>1965.2499999999859</c:v>
                </c:pt>
                <c:pt idx="184">
                  <c:v>1965.3333333333189</c:v>
                </c:pt>
                <c:pt idx="185">
                  <c:v>1965.4166666666531</c:v>
                </c:pt>
                <c:pt idx="186">
                  <c:v>1965.4999999999859</c:v>
                </c:pt>
                <c:pt idx="187">
                  <c:v>1965.5833333333189</c:v>
                </c:pt>
                <c:pt idx="188">
                  <c:v>1965.6666666666531</c:v>
                </c:pt>
                <c:pt idx="189">
                  <c:v>1965.7499999999859</c:v>
                </c:pt>
                <c:pt idx="190">
                  <c:v>1965.833333333318</c:v>
                </c:pt>
                <c:pt idx="191">
                  <c:v>1965.9166666666531</c:v>
                </c:pt>
                <c:pt idx="192">
                  <c:v>1965.999999999985</c:v>
                </c:pt>
                <c:pt idx="193">
                  <c:v>1966.083333333318</c:v>
                </c:pt>
                <c:pt idx="194">
                  <c:v>1966.166666666652</c:v>
                </c:pt>
                <c:pt idx="195">
                  <c:v>1966.249999999985</c:v>
                </c:pt>
                <c:pt idx="196">
                  <c:v>1966.333333333318</c:v>
                </c:pt>
                <c:pt idx="197">
                  <c:v>1966.416666666652</c:v>
                </c:pt>
                <c:pt idx="198">
                  <c:v>1966.499999999985</c:v>
                </c:pt>
                <c:pt idx="199">
                  <c:v>1966.583333333318</c:v>
                </c:pt>
                <c:pt idx="200">
                  <c:v>1966.666666666652</c:v>
                </c:pt>
                <c:pt idx="201">
                  <c:v>1966.749999999985</c:v>
                </c:pt>
                <c:pt idx="202">
                  <c:v>1966.833333333318</c:v>
                </c:pt>
                <c:pt idx="203">
                  <c:v>1966.916666666652</c:v>
                </c:pt>
                <c:pt idx="204">
                  <c:v>1966.999999999985</c:v>
                </c:pt>
                <c:pt idx="205">
                  <c:v>1967.083333333318</c:v>
                </c:pt>
                <c:pt idx="206">
                  <c:v>1967.1666666666511</c:v>
                </c:pt>
                <c:pt idx="207">
                  <c:v>1967.2499999999841</c:v>
                </c:pt>
                <c:pt idx="208">
                  <c:v>1967.3333333333169</c:v>
                </c:pt>
                <c:pt idx="209">
                  <c:v>1967.4166666666511</c:v>
                </c:pt>
                <c:pt idx="210">
                  <c:v>1967.4999999999841</c:v>
                </c:pt>
                <c:pt idx="211">
                  <c:v>1967.5833333333169</c:v>
                </c:pt>
                <c:pt idx="212">
                  <c:v>1967.6666666666511</c:v>
                </c:pt>
                <c:pt idx="213">
                  <c:v>1967.7499999999841</c:v>
                </c:pt>
                <c:pt idx="214">
                  <c:v>1967.8333333333169</c:v>
                </c:pt>
                <c:pt idx="215">
                  <c:v>1967.9166666666511</c:v>
                </c:pt>
                <c:pt idx="216">
                  <c:v>1967.9999999999841</c:v>
                </c:pt>
                <c:pt idx="217">
                  <c:v>1968.083333333316</c:v>
                </c:pt>
                <c:pt idx="218">
                  <c:v>1968.1666666666499</c:v>
                </c:pt>
                <c:pt idx="219">
                  <c:v>1968.2499999999829</c:v>
                </c:pt>
                <c:pt idx="220">
                  <c:v>1968.333333333316</c:v>
                </c:pt>
                <c:pt idx="221">
                  <c:v>1968.4166666666499</c:v>
                </c:pt>
                <c:pt idx="222">
                  <c:v>1968.4999999999829</c:v>
                </c:pt>
                <c:pt idx="223">
                  <c:v>1968.583333333316</c:v>
                </c:pt>
                <c:pt idx="224">
                  <c:v>1968.6666666666499</c:v>
                </c:pt>
                <c:pt idx="225">
                  <c:v>1968.7499999999829</c:v>
                </c:pt>
                <c:pt idx="226">
                  <c:v>1968.833333333316</c:v>
                </c:pt>
                <c:pt idx="227">
                  <c:v>1968.9166666666499</c:v>
                </c:pt>
                <c:pt idx="228">
                  <c:v>1968.9999999999829</c:v>
                </c:pt>
                <c:pt idx="229">
                  <c:v>1969.083333333316</c:v>
                </c:pt>
                <c:pt idx="230">
                  <c:v>1969.1666666666499</c:v>
                </c:pt>
                <c:pt idx="231">
                  <c:v>1969.249999999982</c:v>
                </c:pt>
                <c:pt idx="232">
                  <c:v>1969.3333333333151</c:v>
                </c:pt>
                <c:pt idx="233">
                  <c:v>1969.4166666666499</c:v>
                </c:pt>
                <c:pt idx="234">
                  <c:v>1969.499999999982</c:v>
                </c:pt>
                <c:pt idx="235">
                  <c:v>1969.5833333333151</c:v>
                </c:pt>
                <c:pt idx="236">
                  <c:v>1969.6666666666499</c:v>
                </c:pt>
                <c:pt idx="237">
                  <c:v>1969.749999999982</c:v>
                </c:pt>
                <c:pt idx="238">
                  <c:v>1969.8333333333151</c:v>
                </c:pt>
                <c:pt idx="239">
                  <c:v>1969.9166666666499</c:v>
                </c:pt>
                <c:pt idx="240">
                  <c:v>1969.999999999982</c:v>
                </c:pt>
                <c:pt idx="241">
                  <c:v>1970.0833333333151</c:v>
                </c:pt>
                <c:pt idx="242">
                  <c:v>1970.1666666666481</c:v>
                </c:pt>
                <c:pt idx="243">
                  <c:v>1970.249999999982</c:v>
                </c:pt>
                <c:pt idx="244">
                  <c:v>1970.3333333333151</c:v>
                </c:pt>
                <c:pt idx="245">
                  <c:v>1970.4166666666481</c:v>
                </c:pt>
                <c:pt idx="246">
                  <c:v>1970.4999999999809</c:v>
                </c:pt>
                <c:pt idx="247">
                  <c:v>1970.5833333333139</c:v>
                </c:pt>
                <c:pt idx="248">
                  <c:v>1970.6666666666481</c:v>
                </c:pt>
                <c:pt idx="249">
                  <c:v>1970.7499999999809</c:v>
                </c:pt>
                <c:pt idx="250">
                  <c:v>1970.8333333333139</c:v>
                </c:pt>
                <c:pt idx="251">
                  <c:v>1970.9166666666481</c:v>
                </c:pt>
                <c:pt idx="252">
                  <c:v>1970.9999999999809</c:v>
                </c:pt>
                <c:pt idx="253">
                  <c:v>1971.0833333333139</c:v>
                </c:pt>
                <c:pt idx="254">
                  <c:v>1971.1666666666481</c:v>
                </c:pt>
                <c:pt idx="255">
                  <c:v>1971.2499999999809</c:v>
                </c:pt>
                <c:pt idx="256">
                  <c:v>1971.333333333313</c:v>
                </c:pt>
                <c:pt idx="257">
                  <c:v>1971.4166666666481</c:v>
                </c:pt>
                <c:pt idx="258">
                  <c:v>1971.49999999998</c:v>
                </c:pt>
                <c:pt idx="259">
                  <c:v>1971.583333333313</c:v>
                </c:pt>
                <c:pt idx="260">
                  <c:v>1971.666666666647</c:v>
                </c:pt>
                <c:pt idx="261">
                  <c:v>1971.74999999998</c:v>
                </c:pt>
                <c:pt idx="262">
                  <c:v>1971.833333333313</c:v>
                </c:pt>
                <c:pt idx="263">
                  <c:v>1971.916666666647</c:v>
                </c:pt>
                <c:pt idx="264">
                  <c:v>1971.99999999998</c:v>
                </c:pt>
                <c:pt idx="265">
                  <c:v>1972.083333333313</c:v>
                </c:pt>
                <c:pt idx="266">
                  <c:v>1972.166666666647</c:v>
                </c:pt>
                <c:pt idx="267">
                  <c:v>1972.24999999998</c:v>
                </c:pt>
                <c:pt idx="268">
                  <c:v>1972.333333333313</c:v>
                </c:pt>
                <c:pt idx="269">
                  <c:v>1972.416666666647</c:v>
                </c:pt>
                <c:pt idx="270">
                  <c:v>1972.49999999998</c:v>
                </c:pt>
                <c:pt idx="271">
                  <c:v>1972.583333333313</c:v>
                </c:pt>
                <c:pt idx="272">
                  <c:v>1972.6666666666461</c:v>
                </c:pt>
                <c:pt idx="273">
                  <c:v>1972.74999999998</c:v>
                </c:pt>
                <c:pt idx="274">
                  <c:v>1972.8333333333121</c:v>
                </c:pt>
                <c:pt idx="275">
                  <c:v>1972.9166666666461</c:v>
                </c:pt>
                <c:pt idx="276">
                  <c:v>1972.99999999998</c:v>
                </c:pt>
                <c:pt idx="277">
                  <c:v>1973.0833333333121</c:v>
                </c:pt>
                <c:pt idx="278">
                  <c:v>1973.1666666666461</c:v>
                </c:pt>
                <c:pt idx="279">
                  <c:v>1973.24999999998</c:v>
                </c:pt>
                <c:pt idx="280">
                  <c:v>1973.3333333333121</c:v>
                </c:pt>
                <c:pt idx="281">
                  <c:v>1973.4166666666461</c:v>
                </c:pt>
                <c:pt idx="282">
                  <c:v>1973.49999999998</c:v>
                </c:pt>
                <c:pt idx="283">
                  <c:v>1973.583333333311</c:v>
                </c:pt>
                <c:pt idx="284">
                  <c:v>1973.6666666666449</c:v>
                </c:pt>
                <c:pt idx="285">
                  <c:v>1973.7499999999779</c:v>
                </c:pt>
                <c:pt idx="286">
                  <c:v>1973.833333333311</c:v>
                </c:pt>
                <c:pt idx="287">
                  <c:v>1973.9166666666449</c:v>
                </c:pt>
                <c:pt idx="288">
                  <c:v>1973.9999999999779</c:v>
                </c:pt>
                <c:pt idx="289">
                  <c:v>1974.083333333311</c:v>
                </c:pt>
                <c:pt idx="290">
                  <c:v>1974.1666666666449</c:v>
                </c:pt>
                <c:pt idx="291">
                  <c:v>1974.2499999999779</c:v>
                </c:pt>
                <c:pt idx="292">
                  <c:v>1974.333333333311</c:v>
                </c:pt>
                <c:pt idx="293">
                  <c:v>1974.4166666666449</c:v>
                </c:pt>
                <c:pt idx="294">
                  <c:v>1974.4999999999779</c:v>
                </c:pt>
                <c:pt idx="295">
                  <c:v>1974.583333333311</c:v>
                </c:pt>
                <c:pt idx="296">
                  <c:v>1974.666666666644</c:v>
                </c:pt>
                <c:pt idx="297">
                  <c:v>1974.749999999977</c:v>
                </c:pt>
                <c:pt idx="298">
                  <c:v>1974.8333333333101</c:v>
                </c:pt>
                <c:pt idx="299">
                  <c:v>1974.916666666644</c:v>
                </c:pt>
                <c:pt idx="300">
                  <c:v>1974.999999999977</c:v>
                </c:pt>
                <c:pt idx="301">
                  <c:v>1975.0833333333101</c:v>
                </c:pt>
                <c:pt idx="302">
                  <c:v>1975.166666666644</c:v>
                </c:pt>
                <c:pt idx="303">
                  <c:v>1975.249999999977</c:v>
                </c:pt>
                <c:pt idx="304">
                  <c:v>1975.3333333333101</c:v>
                </c:pt>
                <c:pt idx="305">
                  <c:v>1975.416666666644</c:v>
                </c:pt>
                <c:pt idx="306">
                  <c:v>1975.499999999977</c:v>
                </c:pt>
                <c:pt idx="307">
                  <c:v>1975.5833333333101</c:v>
                </c:pt>
                <c:pt idx="308">
                  <c:v>1975.6666666666431</c:v>
                </c:pt>
                <c:pt idx="309">
                  <c:v>1975.749999999977</c:v>
                </c:pt>
                <c:pt idx="310">
                  <c:v>1975.8333333333101</c:v>
                </c:pt>
                <c:pt idx="311">
                  <c:v>1975.9166666666431</c:v>
                </c:pt>
                <c:pt idx="312">
                  <c:v>1975.9999999999759</c:v>
                </c:pt>
                <c:pt idx="313">
                  <c:v>1976.0833333333089</c:v>
                </c:pt>
                <c:pt idx="314">
                  <c:v>1976.1666666666431</c:v>
                </c:pt>
                <c:pt idx="315">
                  <c:v>1976.2499999999759</c:v>
                </c:pt>
                <c:pt idx="316">
                  <c:v>1976.3333333333089</c:v>
                </c:pt>
                <c:pt idx="317">
                  <c:v>1976.4166666666431</c:v>
                </c:pt>
                <c:pt idx="318">
                  <c:v>1976.4999999999759</c:v>
                </c:pt>
                <c:pt idx="319">
                  <c:v>1976.5833333333089</c:v>
                </c:pt>
                <c:pt idx="320">
                  <c:v>1976.6666666666431</c:v>
                </c:pt>
                <c:pt idx="321">
                  <c:v>1976.7499999999759</c:v>
                </c:pt>
                <c:pt idx="322">
                  <c:v>1976.833333333308</c:v>
                </c:pt>
                <c:pt idx="323">
                  <c:v>1976.9166666666431</c:v>
                </c:pt>
                <c:pt idx="324">
                  <c:v>1976.999999999975</c:v>
                </c:pt>
                <c:pt idx="325">
                  <c:v>1977.083333333308</c:v>
                </c:pt>
                <c:pt idx="326">
                  <c:v>1977.166666666642</c:v>
                </c:pt>
                <c:pt idx="327">
                  <c:v>1977.249999999975</c:v>
                </c:pt>
                <c:pt idx="328">
                  <c:v>1977.333333333308</c:v>
                </c:pt>
                <c:pt idx="329">
                  <c:v>1977.416666666642</c:v>
                </c:pt>
                <c:pt idx="330">
                  <c:v>1977.499999999975</c:v>
                </c:pt>
                <c:pt idx="331">
                  <c:v>1977.583333333308</c:v>
                </c:pt>
                <c:pt idx="332">
                  <c:v>1977.666666666642</c:v>
                </c:pt>
                <c:pt idx="333">
                  <c:v>1977.749999999975</c:v>
                </c:pt>
                <c:pt idx="334">
                  <c:v>1977.833333333308</c:v>
                </c:pt>
                <c:pt idx="335">
                  <c:v>1977.916666666642</c:v>
                </c:pt>
                <c:pt idx="336">
                  <c:v>1977.999999999975</c:v>
                </c:pt>
                <c:pt idx="337">
                  <c:v>1978.083333333308</c:v>
                </c:pt>
                <c:pt idx="338">
                  <c:v>1978.166666666641</c:v>
                </c:pt>
                <c:pt idx="339">
                  <c:v>1978.2499999999741</c:v>
                </c:pt>
                <c:pt idx="340">
                  <c:v>1978.3333333333071</c:v>
                </c:pt>
                <c:pt idx="341">
                  <c:v>1978.416666666641</c:v>
                </c:pt>
                <c:pt idx="342">
                  <c:v>1978.4999999999741</c:v>
                </c:pt>
                <c:pt idx="343">
                  <c:v>1978.5833333333071</c:v>
                </c:pt>
                <c:pt idx="344">
                  <c:v>1978.666666666641</c:v>
                </c:pt>
                <c:pt idx="345">
                  <c:v>1978.7499999999741</c:v>
                </c:pt>
                <c:pt idx="346">
                  <c:v>1978.8333333333071</c:v>
                </c:pt>
                <c:pt idx="347">
                  <c:v>1978.916666666641</c:v>
                </c:pt>
                <c:pt idx="348">
                  <c:v>1978.9999999999741</c:v>
                </c:pt>
                <c:pt idx="349">
                  <c:v>1979.083333333306</c:v>
                </c:pt>
                <c:pt idx="350">
                  <c:v>1979.1666666666399</c:v>
                </c:pt>
                <c:pt idx="351">
                  <c:v>1979.2499999999729</c:v>
                </c:pt>
                <c:pt idx="352">
                  <c:v>1979.333333333306</c:v>
                </c:pt>
                <c:pt idx="353">
                  <c:v>1979.4166666666399</c:v>
                </c:pt>
                <c:pt idx="354">
                  <c:v>1979.4999999999729</c:v>
                </c:pt>
                <c:pt idx="355">
                  <c:v>1979.583333333306</c:v>
                </c:pt>
                <c:pt idx="356">
                  <c:v>1979.6666666666399</c:v>
                </c:pt>
                <c:pt idx="357">
                  <c:v>1979.7499999999729</c:v>
                </c:pt>
                <c:pt idx="358">
                  <c:v>1979.833333333306</c:v>
                </c:pt>
                <c:pt idx="359">
                  <c:v>1979.9166666666399</c:v>
                </c:pt>
                <c:pt idx="360">
                  <c:v>1979.9999999999729</c:v>
                </c:pt>
                <c:pt idx="361">
                  <c:v>1980.083333333306</c:v>
                </c:pt>
                <c:pt idx="362">
                  <c:v>1980.1666666666399</c:v>
                </c:pt>
                <c:pt idx="363">
                  <c:v>1980.249999999972</c:v>
                </c:pt>
                <c:pt idx="364">
                  <c:v>1980.3333333333051</c:v>
                </c:pt>
                <c:pt idx="365">
                  <c:v>1980.4166666666399</c:v>
                </c:pt>
                <c:pt idx="366">
                  <c:v>1980.499999999972</c:v>
                </c:pt>
                <c:pt idx="367">
                  <c:v>1980.5833333333051</c:v>
                </c:pt>
                <c:pt idx="368">
                  <c:v>1980.6666666666399</c:v>
                </c:pt>
                <c:pt idx="369">
                  <c:v>1980.749999999972</c:v>
                </c:pt>
                <c:pt idx="370">
                  <c:v>1980.8333333333051</c:v>
                </c:pt>
                <c:pt idx="371">
                  <c:v>1980.9166666666399</c:v>
                </c:pt>
                <c:pt idx="372">
                  <c:v>1980.999999999972</c:v>
                </c:pt>
                <c:pt idx="373">
                  <c:v>1981.0833333333051</c:v>
                </c:pt>
                <c:pt idx="374">
                  <c:v>1981.1666666666381</c:v>
                </c:pt>
                <c:pt idx="375">
                  <c:v>1981.249999999972</c:v>
                </c:pt>
                <c:pt idx="376">
                  <c:v>1981.3333333333051</c:v>
                </c:pt>
                <c:pt idx="377">
                  <c:v>1981.4166666666381</c:v>
                </c:pt>
                <c:pt idx="378">
                  <c:v>1981.4999999999709</c:v>
                </c:pt>
                <c:pt idx="379">
                  <c:v>1981.5833333333039</c:v>
                </c:pt>
                <c:pt idx="380">
                  <c:v>1981.6666666666381</c:v>
                </c:pt>
                <c:pt idx="381">
                  <c:v>1981.7499999999709</c:v>
                </c:pt>
                <c:pt idx="382">
                  <c:v>1981.8333333333039</c:v>
                </c:pt>
                <c:pt idx="383">
                  <c:v>1981.9166666666381</c:v>
                </c:pt>
                <c:pt idx="384">
                  <c:v>1981.9999999999709</c:v>
                </c:pt>
                <c:pt idx="385">
                  <c:v>1982.0833333333039</c:v>
                </c:pt>
                <c:pt idx="386">
                  <c:v>1982.1666666666381</c:v>
                </c:pt>
                <c:pt idx="387">
                  <c:v>1982.2499999999709</c:v>
                </c:pt>
                <c:pt idx="388">
                  <c:v>1982.333333333303</c:v>
                </c:pt>
                <c:pt idx="389">
                  <c:v>1982.4166666666381</c:v>
                </c:pt>
                <c:pt idx="390">
                  <c:v>1982.49999999997</c:v>
                </c:pt>
                <c:pt idx="391">
                  <c:v>1982.583333333303</c:v>
                </c:pt>
                <c:pt idx="392">
                  <c:v>1982.666666666637</c:v>
                </c:pt>
                <c:pt idx="393">
                  <c:v>1982.74999999997</c:v>
                </c:pt>
                <c:pt idx="394">
                  <c:v>1982.833333333303</c:v>
                </c:pt>
                <c:pt idx="395">
                  <c:v>1982.916666666637</c:v>
                </c:pt>
                <c:pt idx="396">
                  <c:v>1982.99999999997</c:v>
                </c:pt>
                <c:pt idx="397">
                  <c:v>1983.083333333303</c:v>
                </c:pt>
                <c:pt idx="398">
                  <c:v>1983.166666666637</c:v>
                </c:pt>
                <c:pt idx="399">
                  <c:v>1983.24999999997</c:v>
                </c:pt>
                <c:pt idx="400">
                  <c:v>1983.333333333303</c:v>
                </c:pt>
                <c:pt idx="401">
                  <c:v>1983.416666666637</c:v>
                </c:pt>
                <c:pt idx="402">
                  <c:v>1983.49999999997</c:v>
                </c:pt>
                <c:pt idx="403">
                  <c:v>1983.583333333303</c:v>
                </c:pt>
                <c:pt idx="404">
                  <c:v>1983.666666666636</c:v>
                </c:pt>
                <c:pt idx="405">
                  <c:v>1983.74999999997</c:v>
                </c:pt>
                <c:pt idx="406">
                  <c:v>1983.8333333333021</c:v>
                </c:pt>
                <c:pt idx="407">
                  <c:v>1983.916666666636</c:v>
                </c:pt>
                <c:pt idx="408">
                  <c:v>1983.99999999997</c:v>
                </c:pt>
                <c:pt idx="409">
                  <c:v>1984.0833333333021</c:v>
                </c:pt>
                <c:pt idx="410">
                  <c:v>1984.166666666636</c:v>
                </c:pt>
                <c:pt idx="411">
                  <c:v>1984.24999999997</c:v>
                </c:pt>
                <c:pt idx="412">
                  <c:v>1984.3333333333021</c:v>
                </c:pt>
                <c:pt idx="413">
                  <c:v>1984.416666666636</c:v>
                </c:pt>
                <c:pt idx="414">
                  <c:v>1984.49999999997</c:v>
                </c:pt>
                <c:pt idx="415">
                  <c:v>1984.583333333301</c:v>
                </c:pt>
                <c:pt idx="416">
                  <c:v>1984.6666666666349</c:v>
                </c:pt>
                <c:pt idx="417">
                  <c:v>1984.7499999999679</c:v>
                </c:pt>
                <c:pt idx="418">
                  <c:v>1984.833333333301</c:v>
                </c:pt>
                <c:pt idx="419">
                  <c:v>1984.9166666666349</c:v>
                </c:pt>
                <c:pt idx="420">
                  <c:v>1984.9999999999679</c:v>
                </c:pt>
                <c:pt idx="421">
                  <c:v>1985.083333333301</c:v>
                </c:pt>
                <c:pt idx="422">
                  <c:v>1985.1666666666349</c:v>
                </c:pt>
                <c:pt idx="423">
                  <c:v>1985.2499999999679</c:v>
                </c:pt>
                <c:pt idx="424">
                  <c:v>1985.333333333301</c:v>
                </c:pt>
                <c:pt idx="425">
                  <c:v>1985.4166666666349</c:v>
                </c:pt>
                <c:pt idx="426">
                  <c:v>1985.4999999999679</c:v>
                </c:pt>
                <c:pt idx="427">
                  <c:v>1985.583333333301</c:v>
                </c:pt>
                <c:pt idx="428">
                  <c:v>1985.666666666634</c:v>
                </c:pt>
                <c:pt idx="429">
                  <c:v>1985.749999999967</c:v>
                </c:pt>
                <c:pt idx="430">
                  <c:v>1985.8333333333001</c:v>
                </c:pt>
                <c:pt idx="431">
                  <c:v>1985.916666666634</c:v>
                </c:pt>
                <c:pt idx="432">
                  <c:v>1985.999999999967</c:v>
                </c:pt>
                <c:pt idx="433">
                  <c:v>1986.0833333333001</c:v>
                </c:pt>
                <c:pt idx="434">
                  <c:v>1986.166666666634</c:v>
                </c:pt>
                <c:pt idx="435">
                  <c:v>1986.249999999967</c:v>
                </c:pt>
                <c:pt idx="436">
                  <c:v>1986.3333333333001</c:v>
                </c:pt>
                <c:pt idx="437">
                  <c:v>1986.416666666634</c:v>
                </c:pt>
                <c:pt idx="438">
                  <c:v>1986.499999999967</c:v>
                </c:pt>
                <c:pt idx="439">
                  <c:v>1986.5833333333001</c:v>
                </c:pt>
                <c:pt idx="440">
                  <c:v>1986.6666666666331</c:v>
                </c:pt>
                <c:pt idx="441">
                  <c:v>1986.749999999967</c:v>
                </c:pt>
                <c:pt idx="442">
                  <c:v>1986.8333333333001</c:v>
                </c:pt>
                <c:pt idx="443">
                  <c:v>1986.9166666666331</c:v>
                </c:pt>
                <c:pt idx="444">
                  <c:v>1986.9999999999659</c:v>
                </c:pt>
                <c:pt idx="445">
                  <c:v>1987.0833333333001</c:v>
                </c:pt>
                <c:pt idx="446">
                  <c:v>1987.1666666666331</c:v>
                </c:pt>
                <c:pt idx="447">
                  <c:v>1987.2499999999659</c:v>
                </c:pt>
                <c:pt idx="448">
                  <c:v>1987.3333333332989</c:v>
                </c:pt>
                <c:pt idx="449">
                  <c:v>1987.4166666666331</c:v>
                </c:pt>
                <c:pt idx="450">
                  <c:v>1987.4999999999659</c:v>
                </c:pt>
                <c:pt idx="451">
                  <c:v>1987.5833333332989</c:v>
                </c:pt>
                <c:pt idx="452">
                  <c:v>1987.6666666666331</c:v>
                </c:pt>
                <c:pt idx="453">
                  <c:v>1987.7499999999659</c:v>
                </c:pt>
                <c:pt idx="454">
                  <c:v>1987.8333333332989</c:v>
                </c:pt>
                <c:pt idx="455">
                  <c:v>1987.9166666666331</c:v>
                </c:pt>
                <c:pt idx="456">
                  <c:v>1987.999999999965</c:v>
                </c:pt>
                <c:pt idx="457">
                  <c:v>1988.083333333298</c:v>
                </c:pt>
                <c:pt idx="458">
                  <c:v>1988.166666666632</c:v>
                </c:pt>
                <c:pt idx="459">
                  <c:v>1988.249999999965</c:v>
                </c:pt>
                <c:pt idx="460">
                  <c:v>1988.333333333298</c:v>
                </c:pt>
                <c:pt idx="461">
                  <c:v>1988.416666666632</c:v>
                </c:pt>
                <c:pt idx="462">
                  <c:v>1988.499999999965</c:v>
                </c:pt>
                <c:pt idx="463">
                  <c:v>1988.583333333298</c:v>
                </c:pt>
                <c:pt idx="464">
                  <c:v>1988.666666666631</c:v>
                </c:pt>
                <c:pt idx="465">
                  <c:v>1988.749999999965</c:v>
                </c:pt>
                <c:pt idx="466">
                  <c:v>1988.833333333298</c:v>
                </c:pt>
                <c:pt idx="467">
                  <c:v>1988.916666666631</c:v>
                </c:pt>
                <c:pt idx="468">
                  <c:v>1988.999999999965</c:v>
                </c:pt>
                <c:pt idx="469">
                  <c:v>1989.083333333298</c:v>
                </c:pt>
                <c:pt idx="470">
                  <c:v>1989.166666666631</c:v>
                </c:pt>
                <c:pt idx="471">
                  <c:v>1989.2499999999641</c:v>
                </c:pt>
                <c:pt idx="472">
                  <c:v>1989.333333333298</c:v>
                </c:pt>
                <c:pt idx="473">
                  <c:v>1989.416666666631</c:v>
                </c:pt>
                <c:pt idx="474">
                  <c:v>1989.4999999999641</c:v>
                </c:pt>
                <c:pt idx="475">
                  <c:v>1989.5833333332971</c:v>
                </c:pt>
                <c:pt idx="476">
                  <c:v>1989.666666666631</c:v>
                </c:pt>
                <c:pt idx="477">
                  <c:v>1989.7499999999641</c:v>
                </c:pt>
                <c:pt idx="478">
                  <c:v>1989.8333333332971</c:v>
                </c:pt>
                <c:pt idx="479">
                  <c:v>1989.916666666631</c:v>
                </c:pt>
                <c:pt idx="480">
                  <c:v>1989.9999999999641</c:v>
                </c:pt>
                <c:pt idx="481">
                  <c:v>1990.0833333332971</c:v>
                </c:pt>
                <c:pt idx="482">
                  <c:v>1990.1666666666299</c:v>
                </c:pt>
                <c:pt idx="483">
                  <c:v>1990.2499999999629</c:v>
                </c:pt>
                <c:pt idx="484">
                  <c:v>1990.333333333296</c:v>
                </c:pt>
                <c:pt idx="485">
                  <c:v>1990.4166666666299</c:v>
                </c:pt>
                <c:pt idx="486">
                  <c:v>1990.4999999999629</c:v>
                </c:pt>
                <c:pt idx="487">
                  <c:v>1990.583333333296</c:v>
                </c:pt>
                <c:pt idx="488">
                  <c:v>1990.6666666666299</c:v>
                </c:pt>
                <c:pt idx="489">
                  <c:v>1990.7499999999629</c:v>
                </c:pt>
                <c:pt idx="490">
                  <c:v>1990.833333333296</c:v>
                </c:pt>
                <c:pt idx="491">
                  <c:v>1990.9166666666299</c:v>
                </c:pt>
                <c:pt idx="492">
                  <c:v>1990.9999999999629</c:v>
                </c:pt>
                <c:pt idx="493">
                  <c:v>1991.083333333296</c:v>
                </c:pt>
                <c:pt idx="494">
                  <c:v>1991.1666666666299</c:v>
                </c:pt>
                <c:pt idx="495">
                  <c:v>1991.249999999962</c:v>
                </c:pt>
                <c:pt idx="496">
                  <c:v>1991.333333333296</c:v>
                </c:pt>
                <c:pt idx="497">
                  <c:v>1991.4166666666299</c:v>
                </c:pt>
                <c:pt idx="498">
                  <c:v>1991.499999999962</c:v>
                </c:pt>
                <c:pt idx="499">
                  <c:v>1991.5833333332951</c:v>
                </c:pt>
                <c:pt idx="500">
                  <c:v>1991.6666666666299</c:v>
                </c:pt>
                <c:pt idx="501">
                  <c:v>1991.749999999962</c:v>
                </c:pt>
                <c:pt idx="502">
                  <c:v>1991.8333333332951</c:v>
                </c:pt>
                <c:pt idx="503">
                  <c:v>1991.9166666666299</c:v>
                </c:pt>
                <c:pt idx="504">
                  <c:v>1991.999999999962</c:v>
                </c:pt>
                <c:pt idx="505">
                  <c:v>1992.0833333332951</c:v>
                </c:pt>
                <c:pt idx="506">
                  <c:v>1992.1666666666281</c:v>
                </c:pt>
                <c:pt idx="507">
                  <c:v>1992.249999999962</c:v>
                </c:pt>
                <c:pt idx="508">
                  <c:v>1992.3333333332951</c:v>
                </c:pt>
                <c:pt idx="509">
                  <c:v>1992.4166666666281</c:v>
                </c:pt>
                <c:pt idx="510">
                  <c:v>1992.4999999999609</c:v>
                </c:pt>
                <c:pt idx="511">
                  <c:v>1992.5833333332951</c:v>
                </c:pt>
                <c:pt idx="512">
                  <c:v>1992.6666666666281</c:v>
                </c:pt>
                <c:pt idx="513">
                  <c:v>1992.7499999999609</c:v>
                </c:pt>
                <c:pt idx="514">
                  <c:v>1992.8333333332939</c:v>
                </c:pt>
                <c:pt idx="515">
                  <c:v>1992.9166666666281</c:v>
                </c:pt>
                <c:pt idx="516">
                  <c:v>1992.9999999999609</c:v>
                </c:pt>
                <c:pt idx="517">
                  <c:v>1993.0833333332939</c:v>
                </c:pt>
                <c:pt idx="518">
                  <c:v>1993.1666666666281</c:v>
                </c:pt>
                <c:pt idx="519">
                  <c:v>1993.2499999999609</c:v>
                </c:pt>
                <c:pt idx="520">
                  <c:v>1993.3333333332939</c:v>
                </c:pt>
                <c:pt idx="521">
                  <c:v>1993.4166666666281</c:v>
                </c:pt>
                <c:pt idx="522">
                  <c:v>1993.49999999996</c:v>
                </c:pt>
                <c:pt idx="523">
                  <c:v>1993.583333333293</c:v>
                </c:pt>
                <c:pt idx="524">
                  <c:v>1993.666666666627</c:v>
                </c:pt>
                <c:pt idx="525">
                  <c:v>1993.74999999996</c:v>
                </c:pt>
                <c:pt idx="526">
                  <c:v>1993.833333333293</c:v>
                </c:pt>
                <c:pt idx="527">
                  <c:v>1993.916666666627</c:v>
                </c:pt>
                <c:pt idx="528">
                  <c:v>1993.99999999996</c:v>
                </c:pt>
                <c:pt idx="529">
                  <c:v>1994.083333333293</c:v>
                </c:pt>
                <c:pt idx="530">
                  <c:v>1994.166666666626</c:v>
                </c:pt>
                <c:pt idx="531">
                  <c:v>1994.24999999996</c:v>
                </c:pt>
                <c:pt idx="532">
                  <c:v>1994.333333333293</c:v>
                </c:pt>
                <c:pt idx="533">
                  <c:v>1994.416666666626</c:v>
                </c:pt>
                <c:pt idx="534">
                  <c:v>1994.49999999996</c:v>
                </c:pt>
                <c:pt idx="535">
                  <c:v>1994.583333333293</c:v>
                </c:pt>
                <c:pt idx="536">
                  <c:v>1994.666666666626</c:v>
                </c:pt>
                <c:pt idx="537">
                  <c:v>1994.74999999996</c:v>
                </c:pt>
                <c:pt idx="538">
                  <c:v>1994.833333333293</c:v>
                </c:pt>
                <c:pt idx="539">
                  <c:v>1994.916666666626</c:v>
                </c:pt>
                <c:pt idx="540">
                  <c:v>1994.99999999996</c:v>
                </c:pt>
                <c:pt idx="541">
                  <c:v>1995.0833333332921</c:v>
                </c:pt>
                <c:pt idx="542">
                  <c:v>1995.166666666626</c:v>
                </c:pt>
                <c:pt idx="543">
                  <c:v>1995.24999999996</c:v>
                </c:pt>
                <c:pt idx="544">
                  <c:v>1995.3333333332921</c:v>
                </c:pt>
                <c:pt idx="545">
                  <c:v>1995.416666666626</c:v>
                </c:pt>
                <c:pt idx="546">
                  <c:v>1995.49999999996</c:v>
                </c:pt>
                <c:pt idx="547">
                  <c:v>1995.5833333332921</c:v>
                </c:pt>
                <c:pt idx="548">
                  <c:v>1995.6666666666249</c:v>
                </c:pt>
                <c:pt idx="549">
                  <c:v>1995.7499999999579</c:v>
                </c:pt>
                <c:pt idx="550">
                  <c:v>1995.833333333291</c:v>
                </c:pt>
                <c:pt idx="551">
                  <c:v>1995.9166666666249</c:v>
                </c:pt>
                <c:pt idx="552">
                  <c:v>1995.9999999999579</c:v>
                </c:pt>
                <c:pt idx="553">
                  <c:v>1996.083333333291</c:v>
                </c:pt>
                <c:pt idx="554">
                  <c:v>1996.1666666666249</c:v>
                </c:pt>
                <c:pt idx="555">
                  <c:v>1996.2499999999579</c:v>
                </c:pt>
                <c:pt idx="556">
                  <c:v>1996.333333333291</c:v>
                </c:pt>
                <c:pt idx="557">
                  <c:v>1996.4166666666249</c:v>
                </c:pt>
                <c:pt idx="558">
                  <c:v>1996.4999999999579</c:v>
                </c:pt>
                <c:pt idx="559">
                  <c:v>1996.583333333291</c:v>
                </c:pt>
                <c:pt idx="560">
                  <c:v>1996.666666666624</c:v>
                </c:pt>
                <c:pt idx="561">
                  <c:v>1996.749999999957</c:v>
                </c:pt>
                <c:pt idx="562">
                  <c:v>1996.833333333291</c:v>
                </c:pt>
                <c:pt idx="563">
                  <c:v>1996.916666666624</c:v>
                </c:pt>
                <c:pt idx="564">
                  <c:v>1996.999999999957</c:v>
                </c:pt>
                <c:pt idx="565">
                  <c:v>1997.0833333332901</c:v>
                </c:pt>
                <c:pt idx="566">
                  <c:v>1997.166666666624</c:v>
                </c:pt>
                <c:pt idx="567">
                  <c:v>1997.249999999957</c:v>
                </c:pt>
                <c:pt idx="568">
                  <c:v>1997.3333333332901</c:v>
                </c:pt>
                <c:pt idx="569">
                  <c:v>1997.416666666624</c:v>
                </c:pt>
                <c:pt idx="570">
                  <c:v>1997.499999999957</c:v>
                </c:pt>
                <c:pt idx="571">
                  <c:v>1997.5833333332901</c:v>
                </c:pt>
                <c:pt idx="572">
                  <c:v>1997.6666666666231</c:v>
                </c:pt>
                <c:pt idx="573">
                  <c:v>1997.749999999957</c:v>
                </c:pt>
                <c:pt idx="574">
                  <c:v>1997.8333333332901</c:v>
                </c:pt>
                <c:pt idx="575">
                  <c:v>1997.9166666666231</c:v>
                </c:pt>
                <c:pt idx="576">
                  <c:v>1997.9999999999559</c:v>
                </c:pt>
                <c:pt idx="577">
                  <c:v>1998.0833333332901</c:v>
                </c:pt>
                <c:pt idx="578">
                  <c:v>1998.1666666666231</c:v>
                </c:pt>
                <c:pt idx="579">
                  <c:v>1998.2499999999559</c:v>
                </c:pt>
                <c:pt idx="580">
                  <c:v>1998.3333333332889</c:v>
                </c:pt>
                <c:pt idx="581">
                  <c:v>1998.4166666666231</c:v>
                </c:pt>
                <c:pt idx="582">
                  <c:v>1998.4999999999559</c:v>
                </c:pt>
                <c:pt idx="583">
                  <c:v>1998.5833333332889</c:v>
                </c:pt>
                <c:pt idx="584">
                  <c:v>1998.6666666666231</c:v>
                </c:pt>
                <c:pt idx="585">
                  <c:v>1998.7499999999559</c:v>
                </c:pt>
                <c:pt idx="586">
                  <c:v>1998.8333333332889</c:v>
                </c:pt>
                <c:pt idx="587">
                  <c:v>1998.9166666666231</c:v>
                </c:pt>
                <c:pt idx="588">
                  <c:v>1998.999999999955</c:v>
                </c:pt>
                <c:pt idx="589">
                  <c:v>1999.083333333288</c:v>
                </c:pt>
                <c:pt idx="590">
                  <c:v>1999.1666666666219</c:v>
                </c:pt>
                <c:pt idx="591">
                  <c:v>1999.249999999955</c:v>
                </c:pt>
                <c:pt idx="592">
                  <c:v>1999.333333333288</c:v>
                </c:pt>
                <c:pt idx="593">
                  <c:v>1999.4166666666219</c:v>
                </c:pt>
                <c:pt idx="594">
                  <c:v>1999.499999999955</c:v>
                </c:pt>
                <c:pt idx="595">
                  <c:v>1999.583333333288</c:v>
                </c:pt>
                <c:pt idx="596">
                  <c:v>1999.666666666621</c:v>
                </c:pt>
                <c:pt idx="597">
                  <c:v>1999.749999999955</c:v>
                </c:pt>
                <c:pt idx="598">
                  <c:v>1999.833333333288</c:v>
                </c:pt>
                <c:pt idx="599">
                  <c:v>1999.916666666621</c:v>
                </c:pt>
                <c:pt idx="600">
                  <c:v>1999.999999999955</c:v>
                </c:pt>
                <c:pt idx="601">
                  <c:v>2000.083333333288</c:v>
                </c:pt>
                <c:pt idx="602">
                  <c:v>2000.166666666621</c:v>
                </c:pt>
                <c:pt idx="603">
                  <c:v>2000.2499999999541</c:v>
                </c:pt>
                <c:pt idx="604">
                  <c:v>2000.333333333288</c:v>
                </c:pt>
                <c:pt idx="605">
                  <c:v>2000.416666666621</c:v>
                </c:pt>
                <c:pt idx="606">
                  <c:v>2000.4999999999541</c:v>
                </c:pt>
                <c:pt idx="607">
                  <c:v>2000.5833333332871</c:v>
                </c:pt>
                <c:pt idx="608">
                  <c:v>2000.666666666621</c:v>
                </c:pt>
                <c:pt idx="609">
                  <c:v>2000.7499999999541</c:v>
                </c:pt>
                <c:pt idx="610">
                  <c:v>2000.8333333332871</c:v>
                </c:pt>
                <c:pt idx="611">
                  <c:v>2000.916666666621</c:v>
                </c:pt>
                <c:pt idx="612">
                  <c:v>2000.9999999999541</c:v>
                </c:pt>
                <c:pt idx="613">
                  <c:v>2001.0833333332871</c:v>
                </c:pt>
                <c:pt idx="614">
                  <c:v>2001.1666666666199</c:v>
                </c:pt>
                <c:pt idx="615">
                  <c:v>2001.2499999999529</c:v>
                </c:pt>
                <c:pt idx="616">
                  <c:v>2001.333333333286</c:v>
                </c:pt>
                <c:pt idx="617">
                  <c:v>2001.4166666666199</c:v>
                </c:pt>
                <c:pt idx="618">
                  <c:v>2001.4999999999529</c:v>
                </c:pt>
                <c:pt idx="619">
                  <c:v>2001.583333333286</c:v>
                </c:pt>
                <c:pt idx="620">
                  <c:v>2001.6666666666199</c:v>
                </c:pt>
                <c:pt idx="621">
                  <c:v>2001.7499999999529</c:v>
                </c:pt>
                <c:pt idx="622">
                  <c:v>2001.833333333286</c:v>
                </c:pt>
                <c:pt idx="623">
                  <c:v>2001.9166666666199</c:v>
                </c:pt>
                <c:pt idx="624">
                  <c:v>2001.9999999999529</c:v>
                </c:pt>
                <c:pt idx="625">
                  <c:v>2002.083333333286</c:v>
                </c:pt>
                <c:pt idx="626">
                  <c:v>2002.1666666666199</c:v>
                </c:pt>
                <c:pt idx="627">
                  <c:v>2002.249999999952</c:v>
                </c:pt>
                <c:pt idx="628">
                  <c:v>2002.333333333286</c:v>
                </c:pt>
                <c:pt idx="629">
                  <c:v>2002.4166666666199</c:v>
                </c:pt>
                <c:pt idx="630">
                  <c:v>2002.499999999952</c:v>
                </c:pt>
                <c:pt idx="631">
                  <c:v>2002.5833333332851</c:v>
                </c:pt>
                <c:pt idx="632">
                  <c:v>2002.6666666666199</c:v>
                </c:pt>
                <c:pt idx="633">
                  <c:v>2002.749999999952</c:v>
                </c:pt>
                <c:pt idx="634">
                  <c:v>2002.8333333332851</c:v>
                </c:pt>
                <c:pt idx="635">
                  <c:v>2002.9166666666199</c:v>
                </c:pt>
                <c:pt idx="636">
                  <c:v>2002.999999999952</c:v>
                </c:pt>
                <c:pt idx="637">
                  <c:v>2003.0833333332851</c:v>
                </c:pt>
                <c:pt idx="638">
                  <c:v>2003.1666666666181</c:v>
                </c:pt>
                <c:pt idx="639">
                  <c:v>2003.249999999952</c:v>
                </c:pt>
                <c:pt idx="640">
                  <c:v>2003.3333333332851</c:v>
                </c:pt>
                <c:pt idx="641">
                  <c:v>2003.4166666666181</c:v>
                </c:pt>
                <c:pt idx="642">
                  <c:v>2003.4999999999509</c:v>
                </c:pt>
                <c:pt idx="643">
                  <c:v>2003.5833333332851</c:v>
                </c:pt>
                <c:pt idx="644">
                  <c:v>2003.6666666666181</c:v>
                </c:pt>
                <c:pt idx="645">
                  <c:v>2003.7499999999509</c:v>
                </c:pt>
                <c:pt idx="646">
                  <c:v>2003.8333333332839</c:v>
                </c:pt>
                <c:pt idx="647">
                  <c:v>2003.9166666666181</c:v>
                </c:pt>
                <c:pt idx="648">
                  <c:v>2003.9999999999509</c:v>
                </c:pt>
                <c:pt idx="649">
                  <c:v>2004.0833333332839</c:v>
                </c:pt>
                <c:pt idx="650">
                  <c:v>2004.1666666666181</c:v>
                </c:pt>
                <c:pt idx="651">
                  <c:v>2004.2499999999509</c:v>
                </c:pt>
                <c:pt idx="652">
                  <c:v>2004.3333333332839</c:v>
                </c:pt>
                <c:pt idx="653">
                  <c:v>2004.4166666666181</c:v>
                </c:pt>
                <c:pt idx="654">
                  <c:v>2004.49999999995</c:v>
                </c:pt>
                <c:pt idx="655">
                  <c:v>2004.583333333283</c:v>
                </c:pt>
                <c:pt idx="656">
                  <c:v>2004.6666666666169</c:v>
                </c:pt>
                <c:pt idx="657">
                  <c:v>2004.74999999995</c:v>
                </c:pt>
                <c:pt idx="658">
                  <c:v>2004.833333333283</c:v>
                </c:pt>
                <c:pt idx="659">
                  <c:v>2004.9166666666169</c:v>
                </c:pt>
                <c:pt idx="660">
                  <c:v>2004.99999999995</c:v>
                </c:pt>
                <c:pt idx="661">
                  <c:v>2005.083333333283</c:v>
                </c:pt>
                <c:pt idx="662">
                  <c:v>2005.166666666616</c:v>
                </c:pt>
                <c:pt idx="663">
                  <c:v>2005.24999999995</c:v>
                </c:pt>
                <c:pt idx="664">
                  <c:v>2005.333333333283</c:v>
                </c:pt>
                <c:pt idx="665">
                  <c:v>2005.416666666616</c:v>
                </c:pt>
                <c:pt idx="666">
                  <c:v>2005.49999999995</c:v>
                </c:pt>
                <c:pt idx="667">
                  <c:v>2005.583333333283</c:v>
                </c:pt>
                <c:pt idx="668">
                  <c:v>2005.666666666616</c:v>
                </c:pt>
                <c:pt idx="669">
                  <c:v>2005.74999999995</c:v>
                </c:pt>
                <c:pt idx="670">
                  <c:v>2005.833333333283</c:v>
                </c:pt>
                <c:pt idx="671">
                  <c:v>2005.916666666616</c:v>
                </c:pt>
                <c:pt idx="672">
                  <c:v>2005.99999999995</c:v>
                </c:pt>
                <c:pt idx="673">
                  <c:v>2006.0833333332821</c:v>
                </c:pt>
                <c:pt idx="674">
                  <c:v>2006.166666666616</c:v>
                </c:pt>
                <c:pt idx="675">
                  <c:v>2006.24999999995</c:v>
                </c:pt>
                <c:pt idx="676">
                  <c:v>2006.3333333332821</c:v>
                </c:pt>
                <c:pt idx="677">
                  <c:v>2006.416666666616</c:v>
                </c:pt>
                <c:pt idx="678">
                  <c:v>2006.49999999995</c:v>
                </c:pt>
                <c:pt idx="679">
                  <c:v>2006.5833333332821</c:v>
                </c:pt>
                <c:pt idx="680">
                  <c:v>2006.6666666666149</c:v>
                </c:pt>
                <c:pt idx="681">
                  <c:v>2006.7499999999479</c:v>
                </c:pt>
                <c:pt idx="682">
                  <c:v>2006.833333333281</c:v>
                </c:pt>
                <c:pt idx="683">
                  <c:v>2006.9166666666149</c:v>
                </c:pt>
                <c:pt idx="684">
                  <c:v>2006.9999999999479</c:v>
                </c:pt>
                <c:pt idx="685">
                  <c:v>2007.083333333281</c:v>
                </c:pt>
                <c:pt idx="686">
                  <c:v>2007.1666666666149</c:v>
                </c:pt>
                <c:pt idx="687">
                  <c:v>2007.2499999999479</c:v>
                </c:pt>
                <c:pt idx="688">
                  <c:v>2007.333333333281</c:v>
                </c:pt>
                <c:pt idx="689">
                  <c:v>2007.4166666666149</c:v>
                </c:pt>
                <c:pt idx="690">
                  <c:v>2007.4999999999479</c:v>
                </c:pt>
                <c:pt idx="691">
                  <c:v>2007.583333333281</c:v>
                </c:pt>
                <c:pt idx="692">
                  <c:v>2007.666666666614</c:v>
                </c:pt>
                <c:pt idx="693">
                  <c:v>2007.749999999947</c:v>
                </c:pt>
                <c:pt idx="694">
                  <c:v>2007.833333333281</c:v>
                </c:pt>
                <c:pt idx="695">
                  <c:v>2007.916666666614</c:v>
                </c:pt>
                <c:pt idx="696">
                  <c:v>2007.999999999947</c:v>
                </c:pt>
                <c:pt idx="697">
                  <c:v>2008.0833333332801</c:v>
                </c:pt>
                <c:pt idx="698">
                  <c:v>2008.166666666614</c:v>
                </c:pt>
                <c:pt idx="699">
                  <c:v>2008.249999999947</c:v>
                </c:pt>
                <c:pt idx="700">
                  <c:v>2008.3333333332801</c:v>
                </c:pt>
                <c:pt idx="701">
                  <c:v>2008.416666666614</c:v>
                </c:pt>
                <c:pt idx="702">
                  <c:v>2008.499999999947</c:v>
                </c:pt>
                <c:pt idx="703">
                  <c:v>2008.5833333332801</c:v>
                </c:pt>
                <c:pt idx="704">
                  <c:v>2008.6666666666131</c:v>
                </c:pt>
                <c:pt idx="705">
                  <c:v>2008.749999999947</c:v>
                </c:pt>
                <c:pt idx="706">
                  <c:v>2008.8333333332801</c:v>
                </c:pt>
                <c:pt idx="707">
                  <c:v>2008.9166666666131</c:v>
                </c:pt>
                <c:pt idx="708">
                  <c:v>2008.9999999999461</c:v>
                </c:pt>
                <c:pt idx="709">
                  <c:v>2009.0833333332801</c:v>
                </c:pt>
                <c:pt idx="710">
                  <c:v>2009.1666666666131</c:v>
                </c:pt>
                <c:pt idx="711">
                  <c:v>2009.2499999999461</c:v>
                </c:pt>
                <c:pt idx="712">
                  <c:v>2009.3333333332789</c:v>
                </c:pt>
                <c:pt idx="713">
                  <c:v>2009.4166666666131</c:v>
                </c:pt>
                <c:pt idx="714">
                  <c:v>2009.4999999999461</c:v>
                </c:pt>
                <c:pt idx="715">
                  <c:v>2009.5833333332789</c:v>
                </c:pt>
                <c:pt idx="716">
                  <c:v>2009.6666666666131</c:v>
                </c:pt>
                <c:pt idx="717">
                  <c:v>2009.7499999999461</c:v>
                </c:pt>
                <c:pt idx="718">
                  <c:v>2009.8333333332789</c:v>
                </c:pt>
                <c:pt idx="719">
                  <c:v>2009.9166666666131</c:v>
                </c:pt>
                <c:pt idx="720">
                  <c:v>2009.999999999945</c:v>
                </c:pt>
                <c:pt idx="721">
                  <c:v>2010.083333333278</c:v>
                </c:pt>
                <c:pt idx="722">
                  <c:v>2010.1666666666119</c:v>
                </c:pt>
                <c:pt idx="723">
                  <c:v>2010.249999999945</c:v>
                </c:pt>
                <c:pt idx="724">
                  <c:v>2010.333333333278</c:v>
                </c:pt>
                <c:pt idx="725">
                  <c:v>2010.4166666666119</c:v>
                </c:pt>
                <c:pt idx="726">
                  <c:v>2010.499999999945</c:v>
                </c:pt>
                <c:pt idx="727">
                  <c:v>2010.583333333278</c:v>
                </c:pt>
                <c:pt idx="728">
                  <c:v>2010.666666666611</c:v>
                </c:pt>
                <c:pt idx="729">
                  <c:v>2010.749999999945</c:v>
                </c:pt>
                <c:pt idx="730">
                  <c:v>2010.833333333278</c:v>
                </c:pt>
                <c:pt idx="731">
                  <c:v>2010.916666666611</c:v>
                </c:pt>
                <c:pt idx="732">
                  <c:v>2010.999999999945</c:v>
                </c:pt>
                <c:pt idx="733">
                  <c:v>2011.083333333278</c:v>
                </c:pt>
                <c:pt idx="734">
                  <c:v>2011.166666666611</c:v>
                </c:pt>
                <c:pt idx="735">
                  <c:v>2011.2499999999441</c:v>
                </c:pt>
                <c:pt idx="736">
                  <c:v>2011.333333333278</c:v>
                </c:pt>
                <c:pt idx="737">
                  <c:v>2011.416666666611</c:v>
                </c:pt>
                <c:pt idx="738">
                  <c:v>2011.4999999999441</c:v>
                </c:pt>
                <c:pt idx="739">
                  <c:v>2011.5833333332771</c:v>
                </c:pt>
                <c:pt idx="740">
                  <c:v>2011.666666666611</c:v>
                </c:pt>
                <c:pt idx="741">
                  <c:v>2011.7499999999441</c:v>
                </c:pt>
                <c:pt idx="742">
                  <c:v>2011.8333333332771</c:v>
                </c:pt>
                <c:pt idx="743">
                  <c:v>2011.916666666611</c:v>
                </c:pt>
                <c:pt idx="744">
                  <c:v>2011.9999999999441</c:v>
                </c:pt>
                <c:pt idx="745">
                  <c:v>2012.0833333332771</c:v>
                </c:pt>
                <c:pt idx="746">
                  <c:v>2012.1666666666099</c:v>
                </c:pt>
                <c:pt idx="747">
                  <c:v>2012.2499999999429</c:v>
                </c:pt>
              </c:numCache>
            </c:numRef>
          </c:xVal>
          <c:yVal>
            <c:numRef>
              <c:f>'data for graph'!$C$5:$C$752</c:f>
              <c:numCache>
                <c:formatCode>0.00</c:formatCode>
                <c:ptCount val="748"/>
                <c:pt idx="0">
                  <c:v>7.3110484900042527</c:v>
                </c:pt>
                <c:pt idx="1">
                  <c:v>7.2800825921219818</c:v>
                </c:pt>
                <c:pt idx="2">
                  <c:v>7.2708439086294412</c:v>
                </c:pt>
                <c:pt idx="3">
                  <c:v>7.2677695560253666</c:v>
                </c:pt>
                <c:pt idx="4">
                  <c:v>7.2310790912915497</c:v>
                </c:pt>
                <c:pt idx="5">
                  <c:v>7.1977701005025114</c:v>
                </c:pt>
                <c:pt idx="6">
                  <c:v>7.1409534690486076</c:v>
                </c:pt>
                <c:pt idx="7">
                  <c:v>7.1025929752066066</c:v>
                </c:pt>
                <c:pt idx="8">
                  <c:v>7.061739934264585</c:v>
                </c:pt>
                <c:pt idx="9">
                  <c:v>7.0156224489795918</c:v>
                </c:pt>
                <c:pt idx="10">
                  <c:v>6.9871036585365847</c:v>
                </c:pt>
                <c:pt idx="11">
                  <c:v>6.8808146517213746</c:v>
                </c:pt>
                <c:pt idx="12">
                  <c:v>6.7723699763593377</c:v>
                </c:pt>
                <c:pt idx="13">
                  <c:v>6.654384436701501</c:v>
                </c:pt>
                <c:pt idx="14">
                  <c:v>6.6415282071097357</c:v>
                </c:pt>
                <c:pt idx="15">
                  <c:v>6.6312789351851862</c:v>
                </c:pt>
                <c:pt idx="16">
                  <c:v>6.6134186225471296</c:v>
                </c:pt>
                <c:pt idx="17">
                  <c:v>6.6287215580408736</c:v>
                </c:pt>
                <c:pt idx="18">
                  <c:v>6.6338382863759087</c:v>
                </c:pt>
                <c:pt idx="19">
                  <c:v>6.6466647331786541</c:v>
                </c:pt>
                <c:pt idx="20">
                  <c:v>6.6032558586246628</c:v>
                </c:pt>
                <c:pt idx="21">
                  <c:v>6.5704415137614678</c:v>
                </c:pt>
                <c:pt idx="22">
                  <c:v>6.5304996200607901</c:v>
                </c:pt>
                <c:pt idx="23">
                  <c:v>6.4934926331696303</c:v>
                </c:pt>
                <c:pt idx="24">
                  <c:v>6.4984026465028348</c:v>
                </c:pt>
                <c:pt idx="25">
                  <c:v>6.5082449829610001</c:v>
                </c:pt>
                <c:pt idx="26">
                  <c:v>6.5131773399014774</c:v>
                </c:pt>
                <c:pt idx="27">
                  <c:v>6.4959467120181396</c:v>
                </c:pt>
                <c:pt idx="28">
                  <c:v>6.4934926331696303</c:v>
                </c:pt>
                <c:pt idx="29">
                  <c:v>6.4788070109310203</c:v>
                </c:pt>
                <c:pt idx="30">
                  <c:v>6.4423819340329844</c:v>
                </c:pt>
                <c:pt idx="31">
                  <c:v>6.4399681528662409</c:v>
                </c:pt>
                <c:pt idx="32">
                  <c:v>6.4544780322944044</c:v>
                </c:pt>
                <c:pt idx="33">
                  <c:v>6.4399681528662409</c:v>
                </c:pt>
                <c:pt idx="34">
                  <c:v>6.4399681528662409</c:v>
                </c:pt>
                <c:pt idx="35">
                  <c:v>6.4351460127293141</c:v>
                </c:pt>
                <c:pt idx="36">
                  <c:v>6.4520551801801798</c:v>
                </c:pt>
                <c:pt idx="37">
                  <c:v>6.4641876645355341</c:v>
                </c:pt>
                <c:pt idx="38">
                  <c:v>6.4544780322944044</c:v>
                </c:pt>
                <c:pt idx="39">
                  <c:v>6.4399681528662409</c:v>
                </c:pt>
                <c:pt idx="40">
                  <c:v>6.4375561797752763</c:v>
                </c:pt>
                <c:pt idx="41">
                  <c:v>6.4207228240567797</c:v>
                </c:pt>
                <c:pt idx="42">
                  <c:v>6.415929451287794</c:v>
                </c:pt>
                <c:pt idx="43">
                  <c:v>6.40159217877095</c:v>
                </c:pt>
                <c:pt idx="44">
                  <c:v>6.3920695425808836</c:v>
                </c:pt>
                <c:pt idx="45">
                  <c:v>6.3778385899814456</c:v>
                </c:pt>
                <c:pt idx="46">
                  <c:v>6.40159217877095</c:v>
                </c:pt>
                <c:pt idx="47">
                  <c:v>6.3968273167100849</c:v>
                </c:pt>
                <c:pt idx="48">
                  <c:v>6.3802060133630301</c:v>
                </c:pt>
                <c:pt idx="49">
                  <c:v>6.3683864394220047</c:v>
                </c:pt>
                <c:pt idx="50">
                  <c:v>6.3825751949498697</c:v>
                </c:pt>
                <c:pt idx="51">
                  <c:v>6.3992088607594892</c:v>
                </c:pt>
                <c:pt idx="52">
                  <c:v>6.3825751949498697</c:v>
                </c:pt>
                <c:pt idx="53">
                  <c:v>6.3802060133630301</c:v>
                </c:pt>
                <c:pt idx="54">
                  <c:v>6.3992088607594892</c:v>
                </c:pt>
                <c:pt idx="55">
                  <c:v>6.40159217877095</c:v>
                </c:pt>
                <c:pt idx="56">
                  <c:v>6.4111432301380082</c:v>
                </c:pt>
                <c:pt idx="57">
                  <c:v>6.4327376497005986</c:v>
                </c:pt>
                <c:pt idx="58">
                  <c:v>6.4183252427184456</c:v>
                </c:pt>
                <c:pt idx="59">
                  <c:v>6.4207228240567797</c:v>
                </c:pt>
                <c:pt idx="60">
                  <c:v>6.4207228240567797</c:v>
                </c:pt>
                <c:pt idx="61">
                  <c:v>6.4087527964205808</c:v>
                </c:pt>
                <c:pt idx="62">
                  <c:v>6.415929451287794</c:v>
                </c:pt>
                <c:pt idx="63">
                  <c:v>6.415929451287794</c:v>
                </c:pt>
                <c:pt idx="64">
                  <c:v>6.4207228240567797</c:v>
                </c:pt>
                <c:pt idx="65">
                  <c:v>6.4351460127293141</c:v>
                </c:pt>
                <c:pt idx="66">
                  <c:v>6.4231221973094161</c:v>
                </c:pt>
                <c:pt idx="67">
                  <c:v>6.4327376497005986</c:v>
                </c:pt>
                <c:pt idx="68">
                  <c:v>6.40159217877095</c:v>
                </c:pt>
                <c:pt idx="69">
                  <c:v>6.4087527964205808</c:v>
                </c:pt>
                <c:pt idx="70">
                  <c:v>6.3944475446428566</c:v>
                </c:pt>
                <c:pt idx="71">
                  <c:v>6.3968273167100849</c:v>
                </c:pt>
                <c:pt idx="72">
                  <c:v>6.4063641446142396</c:v>
                </c:pt>
                <c:pt idx="73">
                  <c:v>6.3992088607594892</c:v>
                </c:pt>
                <c:pt idx="74">
                  <c:v>8.5227593901078507</c:v>
                </c:pt>
                <c:pt idx="75">
                  <c:v>8.5101002599331572</c:v>
                </c:pt>
                <c:pt idx="76">
                  <c:v>8.4786163522012608</c:v>
                </c:pt>
                <c:pt idx="77">
                  <c:v>8.4411418047882147</c:v>
                </c:pt>
                <c:pt idx="78">
                  <c:v>8.3978380359105902</c:v>
                </c:pt>
                <c:pt idx="79">
                  <c:v>8.3916880263639708</c:v>
                </c:pt>
                <c:pt idx="80">
                  <c:v>8.3794149908592406</c:v>
                </c:pt>
                <c:pt idx="81">
                  <c:v>8.3306797528171526</c:v>
                </c:pt>
                <c:pt idx="82">
                  <c:v>8.3306797528171526</c:v>
                </c:pt>
                <c:pt idx="83">
                  <c:v>8.2944987332609497</c:v>
                </c:pt>
                <c:pt idx="84">
                  <c:v>8.282508131550415</c:v>
                </c:pt>
                <c:pt idx="85">
                  <c:v>8.2437769784172676</c:v>
                </c:pt>
                <c:pt idx="86">
                  <c:v>8.2260229720028679</c:v>
                </c:pt>
                <c:pt idx="87">
                  <c:v>8.2054063730755509</c:v>
                </c:pt>
                <c:pt idx="88">
                  <c:v>8.1848928571428576</c:v>
                </c:pt>
                <c:pt idx="89">
                  <c:v>8.1528637495553191</c:v>
                </c:pt>
                <c:pt idx="90">
                  <c:v>8.1297268534941463</c:v>
                </c:pt>
                <c:pt idx="91">
                  <c:v>8.1038543140028274</c:v>
                </c:pt>
                <c:pt idx="92">
                  <c:v>8.0924081920903976</c:v>
                </c:pt>
                <c:pt idx="93">
                  <c:v>8.0924081920903976</c:v>
                </c:pt>
                <c:pt idx="94">
                  <c:v>8.0667722632875751</c:v>
                </c:pt>
                <c:pt idx="95">
                  <c:v>8.0497716894977085</c:v>
                </c:pt>
                <c:pt idx="96">
                  <c:v>8.0019902234636877</c:v>
                </c:pt>
                <c:pt idx="97">
                  <c:v>7.9852613240418169</c:v>
                </c:pt>
                <c:pt idx="98">
                  <c:v>7.9382403879459682</c:v>
                </c:pt>
                <c:pt idx="99">
                  <c:v>7.919039391845196</c:v>
                </c:pt>
                <c:pt idx="100">
                  <c:v>7.919039391845196</c:v>
                </c:pt>
                <c:pt idx="101">
                  <c:v>7.9272570044967106</c:v>
                </c:pt>
                <c:pt idx="102">
                  <c:v>7.9327448944271399</c:v>
                </c:pt>
                <c:pt idx="103">
                  <c:v>7.919039391845196</c:v>
                </c:pt>
                <c:pt idx="104">
                  <c:v>7.9272570044967106</c:v>
                </c:pt>
                <c:pt idx="105">
                  <c:v>7.9272570044967106</c:v>
                </c:pt>
                <c:pt idx="106">
                  <c:v>7.9163039723661504</c:v>
                </c:pt>
                <c:pt idx="107">
                  <c:v>7.910838798757335</c:v>
                </c:pt>
                <c:pt idx="108">
                  <c:v>7.8999310582557669</c:v>
                </c:pt>
                <c:pt idx="109">
                  <c:v>7.9026551724137928</c:v>
                </c:pt>
                <c:pt idx="110">
                  <c:v>7.910838798757335</c:v>
                </c:pt>
                <c:pt idx="111">
                  <c:v>7.9081090407177363</c:v>
                </c:pt>
                <c:pt idx="112">
                  <c:v>7.8917699724517902</c:v>
                </c:pt>
                <c:pt idx="113">
                  <c:v>7.8727928546891102</c:v>
                </c:pt>
                <c:pt idx="114">
                  <c:v>7.8619897084048027</c:v>
                </c:pt>
                <c:pt idx="115">
                  <c:v>7.8539067854694986</c:v>
                </c:pt>
                <c:pt idx="116">
                  <c:v>7.8351111111111109</c:v>
                </c:pt>
                <c:pt idx="117">
                  <c:v>7.8084156729131156</c:v>
                </c:pt>
                <c:pt idx="118">
                  <c:v>7.8084156729131156</c:v>
                </c:pt>
                <c:pt idx="119">
                  <c:v>7.7924855491329392</c:v>
                </c:pt>
                <c:pt idx="120">
                  <c:v>7.8030983997276131</c:v>
                </c:pt>
                <c:pt idx="121">
                  <c:v>7.7924855491329392</c:v>
                </c:pt>
                <c:pt idx="122">
                  <c:v>7.7924855491329392</c:v>
                </c:pt>
                <c:pt idx="123">
                  <c:v>7.758192281651997</c:v>
                </c:pt>
                <c:pt idx="124">
                  <c:v>7.7503212715590086</c:v>
                </c:pt>
                <c:pt idx="125">
                  <c:v>7.7398514015535298</c:v>
                </c:pt>
                <c:pt idx="126">
                  <c:v>7.7555668358714041</c:v>
                </c:pt>
                <c:pt idx="127">
                  <c:v>7.7398514015535298</c:v>
                </c:pt>
                <c:pt idx="128">
                  <c:v>7.7398514015535298</c:v>
                </c:pt>
                <c:pt idx="129">
                  <c:v>7.7034285714285708</c:v>
                </c:pt>
                <c:pt idx="130">
                  <c:v>7.6956682337139011</c:v>
                </c:pt>
                <c:pt idx="131">
                  <c:v>7.6879235155987882</c:v>
                </c:pt>
                <c:pt idx="132">
                  <c:v>7.6801943699731856</c:v>
                </c:pt>
                <c:pt idx="133">
                  <c:v>7.6801943699731856</c:v>
                </c:pt>
                <c:pt idx="134">
                  <c:v>7.6801943699731856</c:v>
                </c:pt>
                <c:pt idx="135">
                  <c:v>7.6879235155987882</c:v>
                </c:pt>
                <c:pt idx="136">
                  <c:v>7.6801943699731856</c:v>
                </c:pt>
                <c:pt idx="137">
                  <c:v>7.6801943699731856</c:v>
                </c:pt>
                <c:pt idx="138">
                  <c:v>7.6596590909090914</c:v>
                </c:pt>
                <c:pt idx="139">
                  <c:v>7.6545424181696706</c:v>
                </c:pt>
                <c:pt idx="140">
                  <c:v>8.7909789859906429</c:v>
                </c:pt>
                <c:pt idx="141">
                  <c:v>8.7909789859906429</c:v>
                </c:pt>
                <c:pt idx="142">
                  <c:v>8.7909789859906429</c:v>
                </c:pt>
                <c:pt idx="143">
                  <c:v>8.7821909363545476</c:v>
                </c:pt>
                <c:pt idx="144">
                  <c:v>8.7734204394141138</c:v>
                </c:pt>
                <c:pt idx="145">
                  <c:v>8.7530239123214848</c:v>
                </c:pt>
                <c:pt idx="146">
                  <c:v>8.7356165064633728</c:v>
                </c:pt>
                <c:pt idx="147">
                  <c:v>8.7240499834491807</c:v>
                </c:pt>
                <c:pt idx="148">
                  <c:v>8.7153951719576686</c:v>
                </c:pt>
                <c:pt idx="149">
                  <c:v>8.7240499834491807</c:v>
                </c:pt>
                <c:pt idx="150">
                  <c:v>8.7211631369953562</c:v>
                </c:pt>
                <c:pt idx="151">
                  <c:v>8.7038821003962994</c:v>
                </c:pt>
                <c:pt idx="152">
                  <c:v>8.663824786324783</c:v>
                </c:pt>
                <c:pt idx="153">
                  <c:v>8.6752320605661613</c:v>
                </c:pt>
                <c:pt idx="154">
                  <c:v>8.6752320605661613</c:v>
                </c:pt>
                <c:pt idx="155">
                  <c:v>8.6752320605661613</c:v>
                </c:pt>
                <c:pt idx="156">
                  <c:v>8.6581323915900121</c:v>
                </c:pt>
                <c:pt idx="157">
                  <c:v>8.6467700131233585</c:v>
                </c:pt>
                <c:pt idx="158">
                  <c:v>8.6382677810553687</c:v>
                </c:pt>
                <c:pt idx="159">
                  <c:v>8.6467700131233585</c:v>
                </c:pt>
                <c:pt idx="160">
                  <c:v>8.6382677810553687</c:v>
                </c:pt>
                <c:pt idx="161">
                  <c:v>8.6100473701404727</c:v>
                </c:pt>
                <c:pt idx="162">
                  <c:v>8.5876034538937684</c:v>
                </c:pt>
                <c:pt idx="163">
                  <c:v>8.5708471544715437</c:v>
                </c:pt>
                <c:pt idx="164">
                  <c:v>9.3252360026041696</c:v>
                </c:pt>
                <c:pt idx="165">
                  <c:v>9.3161382113821194</c:v>
                </c:pt>
                <c:pt idx="166">
                  <c:v>9.3070581546458726</c:v>
                </c:pt>
                <c:pt idx="167">
                  <c:v>9.2769187176165673</c:v>
                </c:pt>
                <c:pt idx="168">
                  <c:v>9.2589285714285676</c:v>
                </c:pt>
                <c:pt idx="169">
                  <c:v>9.2679149142672266</c:v>
                </c:pt>
                <c:pt idx="170">
                  <c:v>9.2589285714285676</c:v>
                </c:pt>
                <c:pt idx="171">
                  <c:v>9.2559369951534727</c:v>
                </c:pt>
                <c:pt idx="172">
                  <c:v>9.2469738540994175</c:v>
                </c:pt>
                <c:pt idx="173">
                  <c:v>9.2380280554659695</c:v>
                </c:pt>
                <c:pt idx="174">
                  <c:v>9.2350499677627322</c:v>
                </c:pt>
                <c:pt idx="175">
                  <c:v>9.2261272141706918</c:v>
                </c:pt>
                <c:pt idx="176">
                  <c:v>9.2172216859716674</c:v>
                </c:pt>
                <c:pt idx="177">
                  <c:v>9.2053743573264786</c:v>
                </c:pt>
                <c:pt idx="178">
                  <c:v>9.1788289009932598</c:v>
                </c:pt>
                <c:pt idx="179">
                  <c:v>9.1670800000000003</c:v>
                </c:pt>
                <c:pt idx="180">
                  <c:v>9.1582880434782599</c:v>
                </c:pt>
                <c:pt idx="181">
                  <c:v>9.1582880434782599</c:v>
                </c:pt>
                <c:pt idx="182">
                  <c:v>9.1495129351644842</c:v>
                </c:pt>
                <c:pt idx="183">
                  <c:v>9.1291029318037005</c:v>
                </c:pt>
                <c:pt idx="184">
                  <c:v>9.1001032401524675</c:v>
                </c:pt>
                <c:pt idx="185">
                  <c:v>9.0626779500158197</c:v>
                </c:pt>
                <c:pt idx="186">
                  <c:v>9.0712872070930999</c:v>
                </c:pt>
                <c:pt idx="187">
                  <c:v>9.0799128367670399</c:v>
                </c:pt>
                <c:pt idx="188">
                  <c:v>9.0598118279569899</c:v>
                </c:pt>
                <c:pt idx="189">
                  <c:v>9.0512243285939977</c:v>
                </c:pt>
                <c:pt idx="190">
                  <c:v>9.0227165354330712</c:v>
                </c:pt>
                <c:pt idx="191">
                  <c:v>8.9943877551020428</c:v>
                </c:pt>
                <c:pt idx="192">
                  <c:v>8.9859237766624851</c:v>
                </c:pt>
                <c:pt idx="193">
                  <c:v>8.9299018079800501</c:v>
                </c:pt>
                <c:pt idx="194">
                  <c:v>8.9021519577377255</c:v>
                </c:pt>
                <c:pt idx="195">
                  <c:v>8.8745740396530408</c:v>
                </c:pt>
                <c:pt idx="196">
                  <c:v>8.8553709428129821</c:v>
                </c:pt>
                <c:pt idx="197">
                  <c:v>8.8471664607782579</c:v>
                </c:pt>
                <c:pt idx="198">
                  <c:v>8.8280816640986117</c:v>
                </c:pt>
                <c:pt idx="199">
                  <c:v>8.7740045941807043</c:v>
                </c:pt>
                <c:pt idx="200">
                  <c:v>8.7472137404579975</c:v>
                </c:pt>
                <c:pt idx="201">
                  <c:v>8.7205859969558599</c:v>
                </c:pt>
                <c:pt idx="202">
                  <c:v>8.7126292579075493</c:v>
                </c:pt>
                <c:pt idx="203">
                  <c:v>8.7020428311057199</c:v>
                </c:pt>
                <c:pt idx="204">
                  <c:v>8.7073328267477201</c:v>
                </c:pt>
                <c:pt idx="205">
                  <c:v>9.7226606060606038</c:v>
                </c:pt>
                <c:pt idx="206">
                  <c:v>9.7226606060606038</c:v>
                </c:pt>
                <c:pt idx="207">
                  <c:v>9.6932870090634413</c:v>
                </c:pt>
                <c:pt idx="208">
                  <c:v>9.6932870090634413</c:v>
                </c:pt>
                <c:pt idx="209">
                  <c:v>9.6350690690690701</c:v>
                </c:pt>
                <c:pt idx="210">
                  <c:v>9.6062215568862257</c:v>
                </c:pt>
                <c:pt idx="211">
                  <c:v>9.5775462686567199</c:v>
                </c:pt>
                <c:pt idx="212">
                  <c:v>9.5490416666666622</c:v>
                </c:pt>
                <c:pt idx="213">
                  <c:v>9.5207062314540032</c:v>
                </c:pt>
                <c:pt idx="214">
                  <c:v>9.4645368731563408</c:v>
                </c:pt>
                <c:pt idx="215">
                  <c:v>9.4367000000000019</c:v>
                </c:pt>
                <c:pt idx="216">
                  <c:v>9.4090263929618754</c:v>
                </c:pt>
                <c:pt idx="217">
                  <c:v>10.72173099415205</c:v>
                </c:pt>
                <c:pt idx="218">
                  <c:v>10.690472303207001</c:v>
                </c:pt>
                <c:pt idx="219">
                  <c:v>10.65939534883721</c:v>
                </c:pt>
                <c:pt idx="220">
                  <c:v>10.62849855072464</c:v>
                </c:pt>
                <c:pt idx="221">
                  <c:v>10.567239193083569</c:v>
                </c:pt>
                <c:pt idx="222">
                  <c:v>10.50668194842407</c:v>
                </c:pt>
                <c:pt idx="223">
                  <c:v>10.476662857142861</c:v>
                </c:pt>
                <c:pt idx="224">
                  <c:v>10.44681481481482</c:v>
                </c:pt>
                <c:pt idx="225">
                  <c:v>10.387626062322949</c:v>
                </c:pt>
                <c:pt idx="226">
                  <c:v>10.35828248587571</c:v>
                </c:pt>
                <c:pt idx="227">
                  <c:v>10.30008988764045</c:v>
                </c:pt>
                <c:pt idx="228">
                  <c:v>10.2712380952381</c:v>
                </c:pt>
                <c:pt idx="229">
                  <c:v>10.242547486033519</c:v>
                </c:pt>
                <c:pt idx="230">
                  <c:v>10.157429362880899</c:v>
                </c:pt>
                <c:pt idx="231">
                  <c:v>10.1014655647383</c:v>
                </c:pt>
                <c:pt idx="232">
                  <c:v>10.073714285714299</c:v>
                </c:pt>
                <c:pt idx="233">
                  <c:v>10.01866666666667</c:v>
                </c:pt>
                <c:pt idx="234">
                  <c:v>9.9642173913043504</c:v>
                </c:pt>
                <c:pt idx="235">
                  <c:v>9.9372140921409216</c:v>
                </c:pt>
                <c:pt idx="236">
                  <c:v>9.8836442048517608</c:v>
                </c:pt>
                <c:pt idx="237">
                  <c:v>9.8306487935656843</c:v>
                </c:pt>
                <c:pt idx="238">
                  <c:v>9.7782186666666586</c:v>
                </c:pt>
                <c:pt idx="239">
                  <c:v>9.7263448275862068</c:v>
                </c:pt>
                <c:pt idx="240">
                  <c:v>9.6750184696569903</c:v>
                </c:pt>
                <c:pt idx="241">
                  <c:v>9.6242309711286094</c:v>
                </c:pt>
                <c:pt idx="242">
                  <c:v>9.5739738903394187</c:v>
                </c:pt>
                <c:pt idx="243">
                  <c:v>9.524238961038952</c:v>
                </c:pt>
                <c:pt idx="244">
                  <c:v>9.4995647668393772</c:v>
                </c:pt>
                <c:pt idx="245">
                  <c:v>9.4505979381443304</c:v>
                </c:pt>
                <c:pt idx="246">
                  <c:v>9.4263033419023134</c:v>
                </c:pt>
                <c:pt idx="247">
                  <c:v>9.4021333333333352</c:v>
                </c:pt>
                <c:pt idx="248">
                  <c:v>9.3541632653061217</c:v>
                </c:pt>
                <c:pt idx="249">
                  <c:v>9.3066802030456905</c:v>
                </c:pt>
                <c:pt idx="250">
                  <c:v>9.2596767676767673</c:v>
                </c:pt>
                <c:pt idx="251">
                  <c:v>9.2131457286432177</c:v>
                </c:pt>
                <c:pt idx="252">
                  <c:v>9.1900551378446131</c:v>
                </c:pt>
                <c:pt idx="253">
                  <c:v>9.1900551378446131</c:v>
                </c:pt>
                <c:pt idx="254">
                  <c:v>9.1670800000000003</c:v>
                </c:pt>
                <c:pt idx="255">
                  <c:v>9.1442194513715531</c:v>
                </c:pt>
                <c:pt idx="256">
                  <c:v>9.0988387096774179</c:v>
                </c:pt>
                <c:pt idx="257">
                  <c:v>9.0539061728395058</c:v>
                </c:pt>
                <c:pt idx="258">
                  <c:v>9.0316059113300486</c:v>
                </c:pt>
                <c:pt idx="259">
                  <c:v>9.0094152334152398</c:v>
                </c:pt>
                <c:pt idx="260">
                  <c:v>8.9873333333333338</c:v>
                </c:pt>
                <c:pt idx="261">
                  <c:v>8.9653594132029397</c:v>
                </c:pt>
                <c:pt idx="262">
                  <c:v>8.9434926829268306</c:v>
                </c:pt>
                <c:pt idx="263">
                  <c:v>8.9217323600973231</c:v>
                </c:pt>
                <c:pt idx="264">
                  <c:v>8.9000776699029132</c:v>
                </c:pt>
                <c:pt idx="265">
                  <c:v>8.8570821256038652</c:v>
                </c:pt>
                <c:pt idx="266">
                  <c:v>8.8570821256038652</c:v>
                </c:pt>
                <c:pt idx="267">
                  <c:v>8.8357397590361497</c:v>
                </c:pt>
                <c:pt idx="268">
                  <c:v>8.8145000000000042</c:v>
                </c:pt>
                <c:pt idx="269">
                  <c:v>8.7933621103117403</c:v>
                </c:pt>
                <c:pt idx="270">
                  <c:v>8.7723253588516688</c:v>
                </c:pt>
                <c:pt idx="271">
                  <c:v>8.7513890214797136</c:v>
                </c:pt>
                <c:pt idx="272">
                  <c:v>8.7098147268408486</c:v>
                </c:pt>
                <c:pt idx="273">
                  <c:v>8.6891753554502369</c:v>
                </c:pt>
                <c:pt idx="274">
                  <c:v>8.6481886792452833</c:v>
                </c:pt>
                <c:pt idx="275">
                  <c:v>8.6278400000000008</c:v>
                </c:pt>
                <c:pt idx="276">
                  <c:v>8.5874285714285712</c:v>
                </c:pt>
                <c:pt idx="277">
                  <c:v>8.5275162790697703</c:v>
                </c:pt>
                <c:pt idx="278">
                  <c:v>8.4489216589861655</c:v>
                </c:pt>
                <c:pt idx="279">
                  <c:v>8.3909199084668202</c:v>
                </c:pt>
                <c:pt idx="280">
                  <c:v>8.3526924829157192</c:v>
                </c:pt>
                <c:pt idx="281">
                  <c:v>8.2960000000000012</c:v>
                </c:pt>
                <c:pt idx="282">
                  <c:v>8.2960000000000012</c:v>
                </c:pt>
                <c:pt idx="283">
                  <c:v>8.148515555555548</c:v>
                </c:pt>
                <c:pt idx="284">
                  <c:v>8.1124601769911493</c:v>
                </c:pt>
                <c:pt idx="285">
                  <c:v>8.0412982456140263</c:v>
                </c:pt>
                <c:pt idx="286">
                  <c:v>7.9887407407407407</c:v>
                </c:pt>
                <c:pt idx="287">
                  <c:v>7.919723542116631</c:v>
                </c:pt>
                <c:pt idx="288">
                  <c:v>7.8351111111111118</c:v>
                </c:pt>
                <c:pt idx="289">
                  <c:v>7.7522875264270557</c:v>
                </c:pt>
                <c:pt idx="290">
                  <c:v>7.671196652719666</c:v>
                </c:pt>
                <c:pt idx="291">
                  <c:v>7.6233513513513467</c:v>
                </c:pt>
                <c:pt idx="292">
                  <c:v>9.4311522633744769</c:v>
                </c:pt>
                <c:pt idx="293">
                  <c:v>9.3541632653061217</c:v>
                </c:pt>
                <c:pt idx="294">
                  <c:v>9.2972413793103428</c:v>
                </c:pt>
                <c:pt idx="295">
                  <c:v>9.1854509018036108</c:v>
                </c:pt>
                <c:pt idx="296">
                  <c:v>9.0583794466403127</c:v>
                </c:pt>
                <c:pt idx="297">
                  <c:v>8.9873333333333338</c:v>
                </c:pt>
                <c:pt idx="298">
                  <c:v>8.9000776699029132</c:v>
                </c:pt>
                <c:pt idx="299">
                  <c:v>8.8314836223506727</c:v>
                </c:pt>
                <c:pt idx="300">
                  <c:v>9.2021357552581247</c:v>
                </c:pt>
                <c:pt idx="301">
                  <c:v>9.149652091254751</c:v>
                </c:pt>
                <c:pt idx="302">
                  <c:v>9.1149943181818198</c:v>
                </c:pt>
                <c:pt idx="303">
                  <c:v>9.0805981132075466</c:v>
                </c:pt>
                <c:pt idx="304">
                  <c:v>9.0634971751412508</c:v>
                </c:pt>
                <c:pt idx="305">
                  <c:v>8.9957327102803752</c:v>
                </c:pt>
                <c:pt idx="306">
                  <c:v>8.9124388888888895</c:v>
                </c:pt>
                <c:pt idx="307">
                  <c:v>8.8795516605166043</c:v>
                </c:pt>
                <c:pt idx="308">
                  <c:v>8.8145000000000007</c:v>
                </c:pt>
                <c:pt idx="309">
                  <c:v>8.7663333333333338</c:v>
                </c:pt>
                <c:pt idx="310">
                  <c:v>8.7029240506329124</c:v>
                </c:pt>
                <c:pt idx="311">
                  <c:v>8.6559658273381288</c:v>
                </c:pt>
                <c:pt idx="312">
                  <c:v>9.446363799283148</c:v>
                </c:pt>
                <c:pt idx="313">
                  <c:v>9.4294651162790704</c:v>
                </c:pt>
                <c:pt idx="314">
                  <c:v>9.4126267857142842</c:v>
                </c:pt>
                <c:pt idx="315">
                  <c:v>9.3958484848484822</c:v>
                </c:pt>
                <c:pt idx="316">
                  <c:v>9.3458705673758846</c:v>
                </c:pt>
                <c:pt idx="317">
                  <c:v>9.2964215167548492</c:v>
                </c:pt>
                <c:pt idx="318">
                  <c:v>9.2474929824561318</c:v>
                </c:pt>
                <c:pt idx="319">
                  <c:v>9.1990767888307126</c:v>
                </c:pt>
                <c:pt idx="320">
                  <c:v>9.1511649305555487</c:v>
                </c:pt>
                <c:pt idx="321">
                  <c:v>9.1037495682210707</c:v>
                </c:pt>
                <c:pt idx="322">
                  <c:v>9.0724113597246205</c:v>
                </c:pt>
                <c:pt idx="323">
                  <c:v>9.0258065068493192</c:v>
                </c:pt>
                <c:pt idx="324">
                  <c:v>8.9796780238500826</c:v>
                </c:pt>
                <c:pt idx="325">
                  <c:v>8.8888212478920678</c:v>
                </c:pt>
                <c:pt idx="326">
                  <c:v>8.8440788590604011</c:v>
                </c:pt>
                <c:pt idx="327">
                  <c:v>8.7851183333333331</c:v>
                </c:pt>
                <c:pt idx="328">
                  <c:v>8.7559318936877109</c:v>
                </c:pt>
                <c:pt idx="329">
                  <c:v>8.7125140495867761</c:v>
                </c:pt>
                <c:pt idx="330">
                  <c:v>8.6695246710526312</c:v>
                </c:pt>
                <c:pt idx="331">
                  <c:v>8.6269574468085004</c:v>
                </c:pt>
                <c:pt idx="332">
                  <c:v>8.5988107667210407</c:v>
                </c:pt>
                <c:pt idx="333">
                  <c:v>8.5569334415584404</c:v>
                </c:pt>
                <c:pt idx="334">
                  <c:v>8.5017274193548307</c:v>
                </c:pt>
                <c:pt idx="335">
                  <c:v>8.4607881219903707</c:v>
                </c:pt>
                <c:pt idx="336">
                  <c:v>9.6861092503987223</c:v>
                </c:pt>
                <c:pt idx="337">
                  <c:v>9.6399849206349195</c:v>
                </c:pt>
                <c:pt idx="338">
                  <c:v>9.5791648264984222</c:v>
                </c:pt>
                <c:pt idx="339">
                  <c:v>9.5042104851330098</c:v>
                </c:pt>
                <c:pt idx="340">
                  <c:v>9.4157992248062001</c:v>
                </c:pt>
                <c:pt idx="341">
                  <c:v>9.3433700000000002</c:v>
                </c:pt>
                <c:pt idx="342">
                  <c:v>9.2720465648854997</c:v>
                </c:pt>
                <c:pt idx="343">
                  <c:v>9.2157670713201814</c:v>
                </c:pt>
                <c:pt idx="344">
                  <c:v>9.132617293233082</c:v>
                </c:pt>
                <c:pt idx="345">
                  <c:v>9.0509545454545446</c:v>
                </c:pt>
                <c:pt idx="346">
                  <c:v>8.9973192592592603</c:v>
                </c:pt>
                <c:pt idx="347">
                  <c:v>8.9443159057437303</c:v>
                </c:pt>
                <c:pt idx="348">
                  <c:v>9.7023839416058379</c:v>
                </c:pt>
                <c:pt idx="349">
                  <c:v>9.6042384393063571</c:v>
                </c:pt>
                <c:pt idx="350">
                  <c:v>9.5080586552217436</c:v>
                </c:pt>
                <c:pt idx="351">
                  <c:v>9.4137861189801697</c:v>
                </c:pt>
                <c:pt idx="352">
                  <c:v>9.3083095238095233</c:v>
                </c:pt>
                <c:pt idx="353">
                  <c:v>9.2051703601107917</c:v>
                </c:pt>
                <c:pt idx="354">
                  <c:v>9.1042917808219084</c:v>
                </c:pt>
                <c:pt idx="355">
                  <c:v>9.0178195386702846</c:v>
                </c:pt>
                <c:pt idx="356">
                  <c:v>8.9329744623655909</c:v>
                </c:pt>
                <c:pt idx="357">
                  <c:v>8.8379428191489406</c:v>
                </c:pt>
                <c:pt idx="358">
                  <c:v>8.7449118421052532</c:v>
                </c:pt>
                <c:pt idx="359">
                  <c:v>8.6425656697009092</c:v>
                </c:pt>
                <c:pt idx="360">
                  <c:v>9.1083166666666671</c:v>
                </c:pt>
                <c:pt idx="361">
                  <c:v>8.9930215189873497</c:v>
                </c:pt>
                <c:pt idx="362">
                  <c:v>8.8695218476903896</c:v>
                </c:pt>
                <c:pt idx="363">
                  <c:v>8.7818133498145681</c:v>
                </c:pt>
                <c:pt idx="364">
                  <c:v>8.6958225214198279</c:v>
                </c:pt>
                <c:pt idx="365">
                  <c:v>8.6114993939393951</c:v>
                </c:pt>
                <c:pt idx="366">
                  <c:v>8.601073849878933</c:v>
                </c:pt>
                <c:pt idx="367">
                  <c:v>8.5390468750000004</c:v>
                </c:pt>
                <c:pt idx="368">
                  <c:v>8.4678033373063197</c:v>
                </c:pt>
                <c:pt idx="369">
                  <c:v>8.3878240850059047</c:v>
                </c:pt>
                <c:pt idx="370">
                  <c:v>8.2996343457943969</c:v>
                </c:pt>
                <c:pt idx="371">
                  <c:v>8.2227858796296296</c:v>
                </c:pt>
                <c:pt idx="372">
                  <c:v>8.8043916284403654</c:v>
                </c:pt>
                <c:pt idx="373">
                  <c:v>8.7243517045454393</c:v>
                </c:pt>
                <c:pt idx="374">
                  <c:v>8.6652703160270903</c:v>
                </c:pt>
                <c:pt idx="375">
                  <c:v>8.6166436588103252</c:v>
                </c:pt>
                <c:pt idx="376">
                  <c:v>8.5590072463768152</c:v>
                </c:pt>
                <c:pt idx="377">
                  <c:v>8.4833475138121557</c:v>
                </c:pt>
                <c:pt idx="378">
                  <c:v>8.3906333333333407</c:v>
                </c:pt>
                <c:pt idx="379">
                  <c:v>8.3269300433839497</c:v>
                </c:pt>
                <c:pt idx="380">
                  <c:v>8.2464334049409231</c:v>
                </c:pt>
                <c:pt idx="381">
                  <c:v>8.219945931477513</c:v>
                </c:pt>
                <c:pt idx="382">
                  <c:v>8.1848928571428576</c:v>
                </c:pt>
                <c:pt idx="383">
                  <c:v>8.1587986184909678</c:v>
                </c:pt>
                <c:pt idx="384">
                  <c:v>8.1328702330508449</c:v>
                </c:pt>
                <c:pt idx="385">
                  <c:v>8.1071061246040124</c:v>
                </c:pt>
                <c:pt idx="386">
                  <c:v>8.1071061246040124</c:v>
                </c:pt>
                <c:pt idx="387">
                  <c:v>8.0815047368421045</c:v>
                </c:pt>
                <c:pt idx="388">
                  <c:v>8.0056616266944687</c:v>
                </c:pt>
                <c:pt idx="389">
                  <c:v>7.9148757731958757</c:v>
                </c:pt>
                <c:pt idx="390">
                  <c:v>7.8742866666666647</c:v>
                </c:pt>
                <c:pt idx="391">
                  <c:v>7.8581673490276351</c:v>
                </c:pt>
                <c:pt idx="392">
                  <c:v>7.8581673490276351</c:v>
                </c:pt>
                <c:pt idx="393">
                  <c:v>7.8261258919469858</c:v>
                </c:pt>
                <c:pt idx="394">
                  <c:v>7.8341117346938773</c:v>
                </c:pt>
                <c:pt idx="395">
                  <c:v>7.8581673490276351</c:v>
                </c:pt>
                <c:pt idx="396">
                  <c:v>7.8421138917262461</c:v>
                </c:pt>
                <c:pt idx="397">
                  <c:v>7.8341117346938773</c:v>
                </c:pt>
                <c:pt idx="398">
                  <c:v>7.8261258919469858</c:v>
                </c:pt>
                <c:pt idx="399">
                  <c:v>7.7706776315789474</c:v>
                </c:pt>
                <c:pt idx="400">
                  <c:v>7.7393442540322583</c:v>
                </c:pt>
                <c:pt idx="401">
                  <c:v>7.7237721327967801</c:v>
                </c:pt>
                <c:pt idx="402">
                  <c:v>7.6928151302605148</c:v>
                </c:pt>
                <c:pt idx="403">
                  <c:v>7.6697597402597406</c:v>
                </c:pt>
                <c:pt idx="404">
                  <c:v>7.6468421314741031</c:v>
                </c:pt>
                <c:pt idx="405">
                  <c:v>7.6164975198412677</c:v>
                </c:pt>
                <c:pt idx="406">
                  <c:v>7.593896636993076</c:v>
                </c:pt>
                <c:pt idx="407">
                  <c:v>7.571429487179488</c:v>
                </c:pt>
                <c:pt idx="408">
                  <c:v>7.5195195886385866</c:v>
                </c:pt>
                <c:pt idx="409">
                  <c:v>7.482874756335276</c:v>
                </c:pt>
                <c:pt idx="410">
                  <c:v>7.4610587949465499</c:v>
                </c:pt>
                <c:pt idx="411">
                  <c:v>7.4321679574056141</c:v>
                </c:pt>
                <c:pt idx="412">
                  <c:v>7.4178062801932363</c:v>
                </c:pt>
                <c:pt idx="413">
                  <c:v>7.4035000000000002</c:v>
                </c:pt>
                <c:pt idx="414">
                  <c:v>7.375052353506244</c:v>
                </c:pt>
                <c:pt idx="415">
                  <c:v>7.3538596743295006</c:v>
                </c:pt>
                <c:pt idx="416">
                  <c:v>7.3327884431709638</c:v>
                </c:pt>
                <c:pt idx="417">
                  <c:v>7.304880589914367</c:v>
                </c:pt>
                <c:pt idx="418">
                  <c:v>7.2910061728395057</c:v>
                </c:pt>
                <c:pt idx="419">
                  <c:v>7.277184360189568</c:v>
                </c:pt>
                <c:pt idx="420">
                  <c:v>7.2634148533585554</c:v>
                </c:pt>
                <c:pt idx="421">
                  <c:v>7.2224172154280293</c:v>
                </c:pt>
                <c:pt idx="422">
                  <c:v>7.188604400749063</c:v>
                </c:pt>
                <c:pt idx="423">
                  <c:v>7.1751677570093451</c:v>
                </c:pt>
                <c:pt idx="424">
                  <c:v>7.1617812499999909</c:v>
                </c:pt>
                <c:pt idx="425">
                  <c:v>7.1417948837209302</c:v>
                </c:pt>
                <c:pt idx="426">
                  <c:v>7.1285324976787354</c:v>
                </c:pt>
                <c:pt idx="427">
                  <c:v>7.1153192771084237</c:v>
                </c:pt>
                <c:pt idx="428">
                  <c:v>7.1021549491211768</c:v>
                </c:pt>
                <c:pt idx="429">
                  <c:v>7.0759718894009209</c:v>
                </c:pt>
                <c:pt idx="430">
                  <c:v>7.0435133027522916</c:v>
                </c:pt>
                <c:pt idx="431">
                  <c:v>7.0113511415525114</c:v>
                </c:pt>
                <c:pt idx="432">
                  <c:v>6.9858321201091904</c:v>
                </c:pt>
                <c:pt idx="433">
                  <c:v>6.9985683682771187</c:v>
                </c:pt>
                <c:pt idx="434">
                  <c:v>7.0370572868927566</c:v>
                </c:pt>
                <c:pt idx="435">
                  <c:v>7.062952621895124</c:v>
                </c:pt>
                <c:pt idx="436">
                  <c:v>7.0435133027522916</c:v>
                </c:pt>
                <c:pt idx="437">
                  <c:v>7.0177600548446071</c:v>
                </c:pt>
                <c:pt idx="438">
                  <c:v>7.0113511415525114</c:v>
                </c:pt>
                <c:pt idx="439">
                  <c:v>7.0049539233576654</c:v>
                </c:pt>
                <c:pt idx="440">
                  <c:v>6.9794813636363671</c:v>
                </c:pt>
                <c:pt idx="441">
                  <c:v>6.9668144283121576</c:v>
                </c:pt>
                <c:pt idx="442">
                  <c:v>6.9541933876811584</c:v>
                </c:pt>
                <c:pt idx="443">
                  <c:v>6.9290879963898906</c:v>
                </c:pt>
                <c:pt idx="444">
                  <c:v>6.8917679533213683</c:v>
                </c:pt>
                <c:pt idx="445">
                  <c:v>6.8671104651162711</c:v>
                </c:pt>
                <c:pt idx="446">
                  <c:v>6.8426287878787884</c:v>
                </c:pt>
                <c:pt idx="447">
                  <c:v>6.8122710736468486</c:v>
                </c:pt>
                <c:pt idx="448">
                  <c:v>6.7941853982300833</c:v>
                </c:pt>
                <c:pt idx="449">
                  <c:v>6.7642550660792846</c:v>
                </c:pt>
                <c:pt idx="450">
                  <c:v>6.7464231107205697</c:v>
                </c:pt>
                <c:pt idx="451">
                  <c:v>6.716911198600175</c:v>
                </c:pt>
                <c:pt idx="452">
                  <c:v>6.6934869224062714</c:v>
                </c:pt>
                <c:pt idx="453">
                  <c:v>6.6760256521739096</c:v>
                </c:pt>
                <c:pt idx="454">
                  <c:v>6.6528851819757309</c:v>
                </c:pt>
                <c:pt idx="455">
                  <c:v>6.641375</c:v>
                </c:pt>
                <c:pt idx="456">
                  <c:v>6.6184737068965456</c:v>
                </c:pt>
                <c:pt idx="457">
                  <c:v>6.6070821858864006</c:v>
                </c:pt>
                <c:pt idx="458">
                  <c:v>6.5900682403433484</c:v>
                </c:pt>
                <c:pt idx="459">
                  <c:v>6.5507077645051188</c:v>
                </c:pt>
                <c:pt idx="460">
                  <c:v>6.5339825531914846</c:v>
                </c:pt>
                <c:pt idx="461">
                  <c:v>6.5062961864406796</c:v>
                </c:pt>
                <c:pt idx="462">
                  <c:v>6.4788434599156117</c:v>
                </c:pt>
                <c:pt idx="463">
                  <c:v>6.4516214285714302</c:v>
                </c:pt>
                <c:pt idx="464">
                  <c:v>6.42462719665272</c:v>
                </c:pt>
                <c:pt idx="465">
                  <c:v>6.403193911592993</c:v>
                </c:pt>
                <c:pt idx="466">
                  <c:v>6.3819031587697417</c:v>
                </c:pt>
                <c:pt idx="467">
                  <c:v>6.360753521126755</c:v>
                </c:pt>
                <c:pt idx="468">
                  <c:v>6.334512788778877</c:v>
                </c:pt>
                <c:pt idx="469">
                  <c:v>6.3136755756578946</c:v>
                </c:pt>
                <c:pt idx="470">
                  <c:v>6.2826755319148928</c:v>
                </c:pt>
                <c:pt idx="471">
                  <c:v>6.2367420796100728</c:v>
                </c:pt>
                <c:pt idx="472">
                  <c:v>6.2064911075181897</c:v>
                </c:pt>
                <c:pt idx="473">
                  <c:v>6.1864863013698628</c:v>
                </c:pt>
                <c:pt idx="474">
                  <c:v>6.1666100401606396</c:v>
                </c:pt>
                <c:pt idx="475">
                  <c:v>6.1666100401606396</c:v>
                </c:pt>
                <c:pt idx="476">
                  <c:v>6.1517864583333326</c:v>
                </c:pt>
                <c:pt idx="477">
                  <c:v>6.1223520733652261</c:v>
                </c:pt>
                <c:pt idx="478">
                  <c:v>6.0980377283558376</c:v>
                </c:pt>
                <c:pt idx="479">
                  <c:v>6.0787248614410094</c:v>
                </c:pt>
                <c:pt idx="480">
                  <c:v>6.0215133333333331</c:v>
                </c:pt>
                <c:pt idx="481">
                  <c:v>5.9979917968749996</c:v>
                </c:pt>
                <c:pt idx="482">
                  <c:v>5.9700073872472803</c:v>
                </c:pt>
                <c:pt idx="483">
                  <c:v>6.7561877424359897</c:v>
                </c:pt>
                <c:pt idx="484">
                  <c:v>6.7457211463981404</c:v>
                </c:pt>
                <c:pt idx="485">
                  <c:v>6.7041770592763656</c:v>
                </c:pt>
                <c:pt idx="486">
                  <c:v>6.6733532567049787</c:v>
                </c:pt>
                <c:pt idx="487">
                  <c:v>6.6175729483282613</c:v>
                </c:pt>
                <c:pt idx="488">
                  <c:v>6.5726233962264136</c:v>
                </c:pt>
                <c:pt idx="489">
                  <c:v>6.5282803598200836</c:v>
                </c:pt>
                <c:pt idx="490">
                  <c:v>6.5136320119670907</c:v>
                </c:pt>
                <c:pt idx="491">
                  <c:v>6.48936363636364</c:v>
                </c:pt>
                <c:pt idx="492">
                  <c:v>6.4652754268745358</c:v>
                </c:pt>
                <c:pt idx="493">
                  <c:v>6.4604792284866459</c:v>
                </c:pt>
                <c:pt idx="494">
                  <c:v>6.4604792284866459</c:v>
                </c:pt>
                <c:pt idx="495">
                  <c:v>7.2094911176906002</c:v>
                </c:pt>
                <c:pt idx="496">
                  <c:v>7.1829074483775761</c:v>
                </c:pt>
                <c:pt idx="497">
                  <c:v>7.1617812499999909</c:v>
                </c:pt>
                <c:pt idx="498">
                  <c:v>7.1512646842878134</c:v>
                </c:pt>
                <c:pt idx="499">
                  <c:v>7.1303239385065886</c:v>
                </c:pt>
                <c:pt idx="500">
                  <c:v>7.109505474452555</c:v>
                </c:pt>
                <c:pt idx="501">
                  <c:v>7.0991417638483973</c:v>
                </c:pt>
                <c:pt idx="502">
                  <c:v>7.0682311320754696</c:v>
                </c:pt>
                <c:pt idx="503">
                  <c:v>7.0477731548480467</c:v>
                </c:pt>
                <c:pt idx="504">
                  <c:v>7.0426771511207518</c:v>
                </c:pt>
                <c:pt idx="505">
                  <c:v>7.0274332611832557</c:v>
                </c:pt>
                <c:pt idx="506">
                  <c:v>7.0021728971962567</c:v>
                </c:pt>
                <c:pt idx="507">
                  <c:v>6.9871036585365864</c:v>
                </c:pt>
                <c:pt idx="508">
                  <c:v>6.9720991410164661</c:v>
                </c:pt>
                <c:pt idx="509">
                  <c:v>6.9521930763740176</c:v>
                </c:pt>
                <c:pt idx="510">
                  <c:v>6.9324003558718861</c:v>
                </c:pt>
                <c:pt idx="511">
                  <c:v>6.9176296164772726</c:v>
                </c:pt>
                <c:pt idx="512">
                  <c:v>6.9029216867469856</c:v>
                </c:pt>
                <c:pt idx="513">
                  <c:v>6.8736926605504589</c:v>
                </c:pt>
                <c:pt idx="514">
                  <c:v>6.8543437719915552</c:v>
                </c:pt>
                <c:pt idx="515">
                  <c:v>6.8447101194659092</c:v>
                </c:pt>
                <c:pt idx="516">
                  <c:v>6.8207440476190406</c:v>
                </c:pt>
                <c:pt idx="517">
                  <c:v>6.8064447938504546</c:v>
                </c:pt>
                <c:pt idx="518">
                  <c:v>6.7969452198185607</c:v>
                </c:pt>
                <c:pt idx="519">
                  <c:v>6.773311891515994</c:v>
                </c:pt>
                <c:pt idx="520">
                  <c:v>6.7545232316227466</c:v>
                </c:pt>
                <c:pt idx="521">
                  <c:v>6.7498423423423421</c:v>
                </c:pt>
                <c:pt idx="522">
                  <c:v>6.7404999999999999</c:v>
                </c:pt>
                <c:pt idx="523">
                  <c:v>6.7265348756906036</c:v>
                </c:pt>
                <c:pt idx="524">
                  <c:v>6.7172568965517243</c:v>
                </c:pt>
                <c:pt idx="525">
                  <c:v>6.6895758928571407</c:v>
                </c:pt>
                <c:pt idx="526">
                  <c:v>6.6712482876712329</c:v>
                </c:pt>
                <c:pt idx="527">
                  <c:v>6.6575683526999256</c:v>
                </c:pt>
                <c:pt idx="528">
                  <c:v>6.6575683526999256</c:v>
                </c:pt>
                <c:pt idx="529">
                  <c:v>6.6394154737559647</c:v>
                </c:pt>
                <c:pt idx="530">
                  <c:v>6.6213613188307274</c:v>
                </c:pt>
                <c:pt idx="531">
                  <c:v>6.6168631114130472</c:v>
                </c:pt>
                <c:pt idx="532">
                  <c:v>6.6034050847457628</c:v>
                </c:pt>
                <c:pt idx="533">
                  <c:v>6.5855459770114857</c:v>
                </c:pt>
                <c:pt idx="534">
                  <c:v>6.5633574797843668</c:v>
                </c:pt>
                <c:pt idx="535">
                  <c:v>6.5369278523489891</c:v>
                </c:pt>
                <c:pt idx="536">
                  <c:v>6.523792699263228</c:v>
                </c:pt>
                <c:pt idx="537">
                  <c:v>6.5194260374832664</c:v>
                </c:pt>
                <c:pt idx="538">
                  <c:v>6.5020176902536724</c:v>
                </c:pt>
                <c:pt idx="539">
                  <c:v>6.4890223184543698</c:v>
                </c:pt>
                <c:pt idx="540">
                  <c:v>6.471775747508306</c:v>
                </c:pt>
                <c:pt idx="541">
                  <c:v>6.4546206096752776</c:v>
                </c:pt>
                <c:pt idx="542">
                  <c:v>6.4418138227513229</c:v>
                </c:pt>
                <c:pt idx="543">
                  <c:v>6.4163521080368904</c:v>
                </c:pt>
                <c:pt idx="544">
                  <c:v>6.4036965811965816</c:v>
                </c:pt>
                <c:pt idx="545">
                  <c:v>6.3910908792650849</c:v>
                </c:pt>
                <c:pt idx="546">
                  <c:v>6.3827146133682771</c:v>
                </c:pt>
                <c:pt idx="547">
                  <c:v>6.3701913015042511</c:v>
                </c:pt>
                <c:pt idx="548">
                  <c:v>6.3618696930111103</c:v>
                </c:pt>
                <c:pt idx="549">
                  <c:v>6.3452915309446301</c:v>
                </c:pt>
                <c:pt idx="550">
                  <c:v>6.3370348080676591</c:v>
                </c:pt>
                <c:pt idx="551">
                  <c:v>6.3287995451591943</c:v>
                </c:pt>
                <c:pt idx="552">
                  <c:v>6.2960714285714303</c:v>
                </c:pt>
                <c:pt idx="553">
                  <c:v>6.2838854838709679</c:v>
                </c:pt>
                <c:pt idx="554">
                  <c:v>6.2636800643086818</c:v>
                </c:pt>
                <c:pt idx="555">
                  <c:v>6.2396044202434382</c:v>
                </c:pt>
                <c:pt idx="556">
                  <c:v>6.2276358695652059</c:v>
                </c:pt>
                <c:pt idx="557">
                  <c:v>6.2157131461391204</c:v>
                </c:pt>
                <c:pt idx="558">
                  <c:v>6.2038359872611464</c:v>
                </c:pt>
                <c:pt idx="559">
                  <c:v>6.1959430661577546</c:v>
                </c:pt>
                <c:pt idx="560">
                  <c:v>6.1762983512999368</c:v>
                </c:pt>
                <c:pt idx="561">
                  <c:v>6.8811046144121377</c:v>
                </c:pt>
                <c:pt idx="562">
                  <c:v>6.8594250157529943</c:v>
                </c:pt>
                <c:pt idx="563">
                  <c:v>6.8421794468887454</c:v>
                </c:pt>
                <c:pt idx="564">
                  <c:v>6.8293020702634886</c:v>
                </c:pt>
                <c:pt idx="565">
                  <c:v>6.8164730745147164</c:v>
                </c:pt>
                <c:pt idx="566">
                  <c:v>6.8122074468085057</c:v>
                </c:pt>
                <c:pt idx="567">
                  <c:v>6.8079471544715453</c:v>
                </c:pt>
                <c:pt idx="568">
                  <c:v>6.8079471544715453</c:v>
                </c:pt>
                <c:pt idx="569">
                  <c:v>6.7951981897627984</c:v>
                </c:pt>
                <c:pt idx="570">
                  <c:v>6.7867253740648401</c:v>
                </c:pt>
                <c:pt idx="571">
                  <c:v>6.7698429726368161</c:v>
                </c:pt>
                <c:pt idx="572">
                  <c:v>7.3217217741935503</c:v>
                </c:pt>
                <c:pt idx="573">
                  <c:v>7.308121052631579</c:v>
                </c:pt>
                <c:pt idx="574">
                  <c:v>7.299081941867656</c:v>
                </c:pt>
                <c:pt idx="575">
                  <c:v>7.2945707663782358</c:v>
                </c:pt>
                <c:pt idx="576">
                  <c:v>7.2855651234567897</c:v>
                </c:pt>
                <c:pt idx="577">
                  <c:v>7.2855651234567897</c:v>
                </c:pt>
                <c:pt idx="578">
                  <c:v>7.2855651234567897</c:v>
                </c:pt>
                <c:pt idx="579">
                  <c:v>7.2765816892725033</c:v>
                </c:pt>
                <c:pt idx="580">
                  <c:v>7.2586811193111931</c:v>
                </c:pt>
                <c:pt idx="581">
                  <c:v>7.2497638206388197</c:v>
                </c:pt>
                <c:pt idx="582">
                  <c:v>7.2319947916666703</c:v>
                </c:pt>
                <c:pt idx="583">
                  <c:v>7.2231429008567876</c:v>
                </c:pt>
                <c:pt idx="584">
                  <c:v>7.2187250764525954</c:v>
                </c:pt>
                <c:pt idx="585">
                  <c:v>7.2011076876143996</c:v>
                </c:pt>
                <c:pt idx="586">
                  <c:v>7.1923312004875033</c:v>
                </c:pt>
                <c:pt idx="587">
                  <c:v>7.1792065085158141</c:v>
                </c:pt>
                <c:pt idx="588">
                  <c:v>7.16612962962963</c:v>
                </c:pt>
                <c:pt idx="589">
                  <c:v>7.16612962962963</c:v>
                </c:pt>
                <c:pt idx="590">
                  <c:v>7.1617812499999909</c:v>
                </c:pt>
                <c:pt idx="591">
                  <c:v>7.1142950572634049</c:v>
                </c:pt>
                <c:pt idx="592">
                  <c:v>7.1100093373493944</c:v>
                </c:pt>
                <c:pt idx="593">
                  <c:v>7.1100093373493944</c:v>
                </c:pt>
                <c:pt idx="594">
                  <c:v>7.0801532693461304</c:v>
                </c:pt>
                <c:pt idx="595">
                  <c:v>7.0632049670855732</c:v>
                </c:pt>
                <c:pt idx="596">
                  <c:v>7.0337398688915371</c:v>
                </c:pt>
                <c:pt idx="597">
                  <c:v>7.0211870910172474</c:v>
                </c:pt>
                <c:pt idx="598">
                  <c:v>7.0086790380047503</c:v>
                </c:pt>
                <c:pt idx="599">
                  <c:v>6.9920707938388631</c:v>
                </c:pt>
                <c:pt idx="600">
                  <c:v>6.9714208505611381</c:v>
                </c:pt>
                <c:pt idx="601">
                  <c:v>6.9427149999999953</c:v>
                </c:pt>
                <c:pt idx="602">
                  <c:v>6.902114327485374</c:v>
                </c:pt>
                <c:pt idx="603">
                  <c:v>6.9061530134581668</c:v>
                </c:pt>
                <c:pt idx="604">
                  <c:v>6.8940511098130841</c:v>
                </c:pt>
                <c:pt idx="605">
                  <c:v>6.8540159698025453</c:v>
                </c:pt>
                <c:pt idx="606">
                  <c:v>6.8341722640416886</c:v>
                </c:pt>
                <c:pt idx="607">
                  <c:v>6.8341722640416886</c:v>
                </c:pt>
                <c:pt idx="608">
                  <c:v>6.7987416474654356</c:v>
                </c:pt>
                <c:pt idx="609">
                  <c:v>6.7870129384703848</c:v>
                </c:pt>
                <c:pt idx="610">
                  <c:v>6.7753246268656717</c:v>
                </c:pt>
                <c:pt idx="611">
                  <c:v>6.7598026918671303</c:v>
                </c:pt>
                <c:pt idx="612">
                  <c:v>6.7213072323462386</c:v>
                </c:pt>
                <c:pt idx="613">
                  <c:v>6.7060315340909087</c:v>
                </c:pt>
                <c:pt idx="614">
                  <c:v>6.7022234525837598</c:v>
                </c:pt>
                <c:pt idx="615">
                  <c:v>6.6908251133786854</c:v>
                </c:pt>
                <c:pt idx="616">
                  <c:v>6.6568615341229549</c:v>
                </c:pt>
                <c:pt idx="617">
                  <c:v>6.6418770399549807</c:v>
                </c:pt>
                <c:pt idx="618">
                  <c:v>6.6531090755355082</c:v>
                </c:pt>
                <c:pt idx="619">
                  <c:v>6.6531090755355082</c:v>
                </c:pt>
                <c:pt idx="620">
                  <c:v>6.6269598540145944</c:v>
                </c:pt>
                <c:pt idx="621">
                  <c:v>6.6456168355855789</c:v>
                </c:pt>
                <c:pt idx="622">
                  <c:v>6.6493608450704222</c:v>
                </c:pt>
                <c:pt idx="623">
                  <c:v>6.6531090755355082</c:v>
                </c:pt>
                <c:pt idx="624">
                  <c:v>6.6418770399549807</c:v>
                </c:pt>
                <c:pt idx="625">
                  <c:v>6.6306828651685388</c:v>
                </c:pt>
                <c:pt idx="626">
                  <c:v>6.6121095238095178</c:v>
                </c:pt>
                <c:pt idx="627">
                  <c:v>6.5826076408254286</c:v>
                </c:pt>
                <c:pt idx="628">
                  <c:v>6.575273259052925</c:v>
                </c:pt>
                <c:pt idx="629">
                  <c:v>6.5716121937639196</c:v>
                </c:pt>
                <c:pt idx="630">
                  <c:v>6.5570086111111108</c:v>
                </c:pt>
                <c:pt idx="631">
                  <c:v>6.5388451523545701</c:v>
                </c:pt>
                <c:pt idx="632">
                  <c:v>6.5279952986725656</c:v>
                </c:pt>
                <c:pt idx="633">
                  <c:v>6.5135847130242794</c:v>
                </c:pt>
                <c:pt idx="634">
                  <c:v>6.5028184573002754</c:v>
                </c:pt>
                <c:pt idx="635">
                  <c:v>6.4920877337733769</c:v>
                </c:pt>
                <c:pt idx="636">
                  <c:v>6.4636448521358156</c:v>
                </c:pt>
                <c:pt idx="637">
                  <c:v>6.4284398148148147</c:v>
                </c:pt>
                <c:pt idx="638">
                  <c:v>6.4179529635671546</c:v>
                </c:pt>
                <c:pt idx="639">
                  <c:v>6.4424757096069856</c:v>
                </c:pt>
                <c:pt idx="640">
                  <c:v>6.4530429196282117</c:v>
                </c:pt>
                <c:pt idx="641">
                  <c:v>6.4459942654287277</c:v>
                </c:pt>
                <c:pt idx="642">
                  <c:v>6.4249403919433856</c:v>
                </c:pt>
                <c:pt idx="643">
                  <c:v>6.3970815718157068</c:v>
                </c:pt>
                <c:pt idx="644">
                  <c:v>6.37634548892491</c:v>
                </c:pt>
                <c:pt idx="645">
                  <c:v>6.3832425635478671</c:v>
                </c:pt>
                <c:pt idx="646">
                  <c:v>6.37979216216217</c:v>
                </c:pt>
                <c:pt idx="647">
                  <c:v>6.3625959568733093</c:v>
                </c:pt>
                <c:pt idx="648">
                  <c:v>6.3352740203972067</c:v>
                </c:pt>
                <c:pt idx="649">
                  <c:v>6.3217008569898177</c:v>
                </c:pt>
                <c:pt idx="650">
                  <c:v>6.3081857295563806</c:v>
                </c:pt>
                <c:pt idx="651">
                  <c:v>6.2980872465314759</c:v>
                </c:pt>
                <c:pt idx="652">
                  <c:v>6.2713153560042496</c:v>
                </c:pt>
                <c:pt idx="653">
                  <c:v>6.2480759661196386</c:v>
                </c:pt>
                <c:pt idx="654">
                  <c:v>6.2414677419354838</c:v>
                </c:pt>
                <c:pt idx="655">
                  <c:v>6.2381688689217762</c:v>
                </c:pt>
                <c:pt idx="656">
                  <c:v>6.2184486301369857</c:v>
                </c:pt>
                <c:pt idx="657">
                  <c:v>6.1858571802935014</c:v>
                </c:pt>
                <c:pt idx="658">
                  <c:v>6.156815597287423</c:v>
                </c:pt>
                <c:pt idx="659">
                  <c:v>6.156815597287423</c:v>
                </c:pt>
                <c:pt idx="660">
                  <c:v>6.1600289665970731</c:v>
                </c:pt>
                <c:pt idx="661">
                  <c:v>6.134415540540533</c:v>
                </c:pt>
                <c:pt idx="662">
                  <c:v>6.1121778871051244</c:v>
                </c:pt>
                <c:pt idx="663">
                  <c:v>6.0932449664429482</c:v>
                </c:pt>
                <c:pt idx="664">
                  <c:v>6.096392303719008</c:v>
                </c:pt>
                <c:pt idx="665">
                  <c:v>6.0932449664429482</c:v>
                </c:pt>
                <c:pt idx="666">
                  <c:v>6.0557288353001537</c:v>
                </c:pt>
                <c:pt idx="667">
                  <c:v>6.0186718510963786</c:v>
                </c:pt>
                <c:pt idx="668">
                  <c:v>5.9369293259557381</c:v>
                </c:pt>
                <c:pt idx="669">
                  <c:v>5.9279836765444429</c:v>
                </c:pt>
                <c:pt idx="670">
                  <c:v>5.9579078748106973</c:v>
                </c:pt>
                <c:pt idx="671">
                  <c:v>5.9579078748106973</c:v>
                </c:pt>
                <c:pt idx="672">
                  <c:v>5.9220348720521772</c:v>
                </c:pt>
                <c:pt idx="673">
                  <c:v>5.9190649448345027</c:v>
                </c:pt>
                <c:pt idx="674">
                  <c:v>5.9101730095142724</c:v>
                </c:pt>
                <c:pt idx="675">
                  <c:v>5.8807252117588442</c:v>
                </c:pt>
                <c:pt idx="676">
                  <c:v>5.863196969696963</c:v>
                </c:pt>
                <c:pt idx="677">
                  <c:v>5.8486697224975268</c:v>
                </c:pt>
                <c:pt idx="678">
                  <c:v>5.8169618038442579</c:v>
                </c:pt>
                <c:pt idx="679">
                  <c:v>5.791273552502453</c:v>
                </c:pt>
                <c:pt idx="680">
                  <c:v>5.8198301282051279</c:v>
                </c:pt>
                <c:pt idx="681">
                  <c:v>5.8457729073798896</c:v>
                </c:pt>
                <c:pt idx="682">
                  <c:v>5.8428789603960336</c:v>
                </c:pt>
                <c:pt idx="683">
                  <c:v>5.8112336287543078</c:v>
                </c:pt>
                <c:pt idx="684">
                  <c:v>5.8016071314460982</c:v>
                </c:pt>
                <c:pt idx="685">
                  <c:v>5.7791933935933804</c:v>
                </c:pt>
                <c:pt idx="686">
                  <c:v>5.74929635438993</c:v>
                </c:pt>
                <c:pt idx="687">
                  <c:v>5.7320962681638044</c:v>
                </c:pt>
                <c:pt idx="688">
                  <c:v>5.7085030591763166</c:v>
                </c:pt>
                <c:pt idx="689">
                  <c:v>5.6953084435951622</c:v>
                </c:pt>
                <c:pt idx="690">
                  <c:v>5.685185426029479</c:v>
                </c:pt>
                <c:pt idx="691">
                  <c:v>6.4559388347691256</c:v>
                </c:pt>
                <c:pt idx="692">
                  <c:v>6.428696888471185</c:v>
                </c:pt>
                <c:pt idx="693">
                  <c:v>6.4089366126487866</c:v>
                </c:pt>
                <c:pt idx="694">
                  <c:v>6.3589622641509376</c:v>
                </c:pt>
                <c:pt idx="695">
                  <c:v>6.3405871503227766</c:v>
                </c:pt>
                <c:pt idx="696">
                  <c:v>6.318057342400289</c:v>
                </c:pt>
                <c:pt idx="697">
                  <c:v>6.3054582523997817</c:v>
                </c:pt>
                <c:pt idx="698">
                  <c:v>6.2812929568358467</c:v>
                </c:pt>
                <c:pt idx="699">
                  <c:v>6.2657343752190666</c:v>
                </c:pt>
                <c:pt idx="700">
                  <c:v>6.2297772831612503</c:v>
                </c:pt>
                <c:pt idx="701">
                  <c:v>6.1649213684646096</c:v>
                </c:pt>
                <c:pt idx="702">
                  <c:v>6.1193365740106804</c:v>
                </c:pt>
                <c:pt idx="703">
                  <c:v>6.8622455416939037</c:v>
                </c:pt>
                <c:pt idx="704">
                  <c:v>6.8583891498227274</c:v>
                </c:pt>
                <c:pt idx="705">
                  <c:v>6.9186386346247799</c:v>
                </c:pt>
                <c:pt idx="706">
                  <c:v>7.0450141734796352</c:v>
                </c:pt>
                <c:pt idx="707">
                  <c:v>7.1007674987346379</c:v>
                </c:pt>
                <c:pt idx="708">
                  <c:v>7.081973891546598</c:v>
                </c:pt>
                <c:pt idx="709">
                  <c:v>7.0533229491173408</c:v>
                </c:pt>
                <c:pt idx="710">
                  <c:v>7.0620167857697318</c:v>
                </c:pt>
                <c:pt idx="711">
                  <c:v>7.0572358430690336</c:v>
                </c:pt>
                <c:pt idx="712">
                  <c:v>7.048222812791991</c:v>
                </c:pt>
                <c:pt idx="713">
                  <c:v>6.9902272007599748</c:v>
                </c:pt>
                <c:pt idx="714">
                  <c:v>6.9908131758613301</c:v>
                </c:pt>
                <c:pt idx="715">
                  <c:v>7.7108824989906202</c:v>
                </c:pt>
                <c:pt idx="716">
                  <c:v>7.6964524765729534</c:v>
                </c:pt>
                <c:pt idx="717">
                  <c:v>7.6753693250060051</c:v>
                </c:pt>
                <c:pt idx="718">
                  <c:v>7.6528501287348059</c:v>
                </c:pt>
                <c:pt idx="719">
                  <c:v>7.6452088989094866</c:v>
                </c:pt>
                <c:pt idx="720">
                  <c:v>7.6403222988104051</c:v>
                </c:pt>
                <c:pt idx="721">
                  <c:v>7.6428527072590686</c:v>
                </c:pt>
                <c:pt idx="722">
                  <c:v>7.6413412895511401</c:v>
                </c:pt>
                <c:pt idx="723">
                  <c:v>7.6436965492494418</c:v>
                </c:pt>
                <c:pt idx="724">
                  <c:v>7.6504187731948319</c:v>
                </c:pt>
                <c:pt idx="725">
                  <c:v>7.6495734464057108</c:v>
                </c:pt>
                <c:pt idx="726">
                  <c:v>7.6340036021300346</c:v>
                </c:pt>
                <c:pt idx="727">
                  <c:v>7.6195451293668768</c:v>
                </c:pt>
                <c:pt idx="728">
                  <c:v>7.6090072081478617</c:v>
                </c:pt>
                <c:pt idx="729">
                  <c:v>7.586217012145009</c:v>
                </c:pt>
                <c:pt idx="730">
                  <c:v>7.5716627704029804</c:v>
                </c:pt>
                <c:pt idx="731">
                  <c:v>7.5382382698013739</c:v>
                </c:pt>
                <c:pt idx="732">
                  <c:v>7.5170255071571974</c:v>
                </c:pt>
                <c:pt idx="733">
                  <c:v>7.4841143111959836</c:v>
                </c:pt>
                <c:pt idx="734">
                  <c:v>7.4443788559677042</c:v>
                </c:pt>
                <c:pt idx="735">
                  <c:v>7.4165658617149486</c:v>
                </c:pt>
                <c:pt idx="736">
                  <c:v>7.3966240640330501</c:v>
                </c:pt>
                <c:pt idx="737">
                  <c:v>7.3899458274216396</c:v>
                </c:pt>
                <c:pt idx="738">
                  <c:v>7.3677283107553766</c:v>
                </c:pt>
                <c:pt idx="739">
                  <c:v>7.343274066806325</c:v>
                </c:pt>
                <c:pt idx="740">
                  <c:v>7.3237239388195876</c:v>
                </c:pt>
                <c:pt idx="741">
                  <c:v>7.325855143648254</c:v>
                </c:pt>
                <c:pt idx="742">
                  <c:v>7.3190783387808684</c:v>
                </c:pt>
                <c:pt idx="743">
                  <c:v>7.3184658177445536</c:v>
                </c:pt>
                <c:pt idx="744">
                  <c:v>7.3032823454429572</c:v>
                </c:pt>
                <c:pt idx="745">
                  <c:v>7.273613050653803</c:v>
                </c:pt>
                <c:pt idx="746">
                  <c:v>7.2525000218247211</c:v>
                </c:pt>
                <c:pt idx="747">
                  <c:v>7.25</c:v>
                </c:pt>
              </c:numCache>
            </c:numRef>
          </c:yVal>
          <c:smooth val="0"/>
        </c:ser>
        <c:dLbls>
          <c:showLegendKey val="0"/>
          <c:showVal val="0"/>
          <c:showCatName val="0"/>
          <c:showSerName val="0"/>
          <c:showPercent val="0"/>
          <c:showBubbleSize val="0"/>
        </c:dLbls>
        <c:axId val="301338616"/>
        <c:axId val="301342144"/>
      </c:scatterChart>
      <c:valAx>
        <c:axId val="301338616"/>
        <c:scaling>
          <c:orientation val="minMax"/>
          <c:max val="2012"/>
          <c:min val="1950"/>
        </c:scaling>
        <c:delete val="0"/>
        <c:axPos val="b"/>
        <c:numFmt formatCode="0" sourceLinked="0"/>
        <c:majorTickMark val="out"/>
        <c:minorTickMark val="none"/>
        <c:tickLblPos val="nextTo"/>
        <c:txPr>
          <a:bodyPr/>
          <a:lstStyle/>
          <a:p>
            <a:pPr>
              <a:defRPr sz="1800">
                <a:latin typeface="Arial" pitchFamily="34" charset="0"/>
                <a:cs typeface="Arial" pitchFamily="34" charset="0"/>
              </a:defRPr>
            </a:pPr>
            <a:endParaRPr lang="en-US"/>
          </a:p>
        </c:txPr>
        <c:crossAx val="301342144"/>
        <c:crosses val="autoZero"/>
        <c:crossBetween val="midCat"/>
        <c:majorUnit val="5"/>
      </c:valAx>
      <c:valAx>
        <c:axId val="301342144"/>
        <c:scaling>
          <c:orientation val="minMax"/>
          <c:max val="11"/>
          <c:min val="0"/>
        </c:scaling>
        <c:delete val="0"/>
        <c:axPos val="l"/>
        <c:majorGridlines>
          <c:spPr>
            <a:ln>
              <a:solidFill>
                <a:srgbClr val="FFFFFF">
                  <a:lumMod val="75000"/>
                </a:srgbClr>
              </a:solidFill>
            </a:ln>
          </c:spPr>
        </c:majorGridlines>
        <c:title>
          <c:tx>
            <c:rich>
              <a:bodyPr rot="-5400000" vert="horz"/>
              <a:lstStyle/>
              <a:p>
                <a:pPr>
                  <a:defRPr sz="2400" b="0">
                    <a:latin typeface="Arial" pitchFamily="34" charset="0"/>
                    <a:cs typeface="Arial" pitchFamily="34" charset="0"/>
                  </a:defRPr>
                </a:pPr>
                <a:r>
                  <a:rPr lang="en-US" sz="2400" b="0">
                    <a:latin typeface="Arial" pitchFamily="34" charset="0"/>
                    <a:cs typeface="Arial" pitchFamily="34" charset="0"/>
                  </a:rPr>
                  <a:t>Dollars per hour</a:t>
                </a:r>
              </a:p>
            </c:rich>
          </c:tx>
          <c:layout>
            <c:manualLayout>
              <c:xMode val="edge"/>
              <c:yMode val="edge"/>
              <c:x val="1.5034450463085099E-2"/>
              <c:y val="0.212285516371052"/>
            </c:manualLayout>
          </c:layout>
          <c:overlay val="0"/>
        </c:title>
        <c:numFmt formatCode="#,##0" sourceLinked="0"/>
        <c:majorTickMark val="out"/>
        <c:minorTickMark val="none"/>
        <c:tickLblPos val="nextTo"/>
        <c:txPr>
          <a:bodyPr/>
          <a:lstStyle/>
          <a:p>
            <a:pPr>
              <a:defRPr sz="1800">
                <a:latin typeface="Arial" pitchFamily="34" charset="0"/>
                <a:cs typeface="Arial" pitchFamily="34" charset="0"/>
              </a:defRPr>
            </a:pPr>
            <a:endParaRPr lang="en-US"/>
          </a:p>
        </c:txPr>
        <c:crossAx val="301338616"/>
        <c:crosses val="autoZero"/>
        <c:crossBetween val="midCat"/>
        <c:majorUnit val="1"/>
      </c:valAx>
      <c:spPr>
        <a:solidFill>
          <a:schemeClr val="bg1"/>
        </a:solidFill>
        <a:ln>
          <a:solidFill>
            <a:srgbClr val="000000"/>
          </a:solidFill>
        </a:ln>
      </c:spPr>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558149793355"/>
          <c:y val="0.120367019006523"/>
          <c:w val="0.87306975315398005"/>
          <c:h val="0.78166331783326104"/>
        </c:manualLayout>
      </c:layout>
      <c:lineChart>
        <c:grouping val="standard"/>
        <c:varyColors val="0"/>
        <c:ser>
          <c:idx val="0"/>
          <c:order val="0"/>
          <c:spPr>
            <a:ln w="38100">
              <a:solidFill>
                <a:srgbClr val="996633"/>
              </a:solidFill>
            </a:ln>
          </c:spPr>
          <c:marker>
            <c:symbol val="none"/>
          </c:marker>
          <c:cat>
            <c:numRef>
              <c:f>Sheet1!$H$8:$H$196</c:f>
              <c:numCache>
                <c:formatCode>m/d/yyyy</c:formatCode>
                <c:ptCount val="189"/>
                <c:pt idx="0">
                  <c:v>23743</c:v>
                </c:pt>
                <c:pt idx="1">
                  <c:v>23833</c:v>
                </c:pt>
                <c:pt idx="2">
                  <c:v>23924</c:v>
                </c:pt>
                <c:pt idx="3">
                  <c:v>24016</c:v>
                </c:pt>
                <c:pt idx="4">
                  <c:v>24108</c:v>
                </c:pt>
                <c:pt idx="5">
                  <c:v>24198</c:v>
                </c:pt>
                <c:pt idx="6">
                  <c:v>24289</c:v>
                </c:pt>
                <c:pt idx="7">
                  <c:v>24381</c:v>
                </c:pt>
                <c:pt idx="8">
                  <c:v>24473</c:v>
                </c:pt>
                <c:pt idx="9">
                  <c:v>24563</c:v>
                </c:pt>
                <c:pt idx="10">
                  <c:v>24654</c:v>
                </c:pt>
                <c:pt idx="11">
                  <c:v>24746</c:v>
                </c:pt>
                <c:pt idx="12">
                  <c:v>24838</c:v>
                </c:pt>
                <c:pt idx="13">
                  <c:v>24929</c:v>
                </c:pt>
                <c:pt idx="14">
                  <c:v>25020</c:v>
                </c:pt>
                <c:pt idx="15">
                  <c:v>25112</c:v>
                </c:pt>
                <c:pt idx="16">
                  <c:v>25204</c:v>
                </c:pt>
                <c:pt idx="17">
                  <c:v>25294</c:v>
                </c:pt>
                <c:pt idx="18">
                  <c:v>25385</c:v>
                </c:pt>
                <c:pt idx="19">
                  <c:v>25477</c:v>
                </c:pt>
                <c:pt idx="20">
                  <c:v>25569</c:v>
                </c:pt>
                <c:pt idx="21">
                  <c:v>25659</c:v>
                </c:pt>
                <c:pt idx="22">
                  <c:v>25750</c:v>
                </c:pt>
                <c:pt idx="23">
                  <c:v>25842</c:v>
                </c:pt>
                <c:pt idx="24">
                  <c:v>25934</c:v>
                </c:pt>
                <c:pt idx="25">
                  <c:v>26024</c:v>
                </c:pt>
                <c:pt idx="26">
                  <c:v>26115</c:v>
                </c:pt>
                <c:pt idx="27">
                  <c:v>26207</c:v>
                </c:pt>
                <c:pt idx="28">
                  <c:v>26299</c:v>
                </c:pt>
                <c:pt idx="29">
                  <c:v>26390</c:v>
                </c:pt>
                <c:pt idx="30">
                  <c:v>26481</c:v>
                </c:pt>
                <c:pt idx="31">
                  <c:v>26573</c:v>
                </c:pt>
                <c:pt idx="32">
                  <c:v>26665</c:v>
                </c:pt>
                <c:pt idx="33">
                  <c:v>26755</c:v>
                </c:pt>
                <c:pt idx="34">
                  <c:v>26846</c:v>
                </c:pt>
                <c:pt idx="35">
                  <c:v>26938</c:v>
                </c:pt>
                <c:pt idx="36">
                  <c:v>27030</c:v>
                </c:pt>
                <c:pt idx="37">
                  <c:v>27120</c:v>
                </c:pt>
                <c:pt idx="38">
                  <c:v>27211</c:v>
                </c:pt>
                <c:pt idx="39">
                  <c:v>27303</c:v>
                </c:pt>
                <c:pt idx="40">
                  <c:v>27395</c:v>
                </c:pt>
                <c:pt idx="41">
                  <c:v>27485</c:v>
                </c:pt>
                <c:pt idx="42">
                  <c:v>27576</c:v>
                </c:pt>
                <c:pt idx="43">
                  <c:v>27668</c:v>
                </c:pt>
                <c:pt idx="44">
                  <c:v>27760</c:v>
                </c:pt>
                <c:pt idx="45">
                  <c:v>27851</c:v>
                </c:pt>
                <c:pt idx="46">
                  <c:v>27942</c:v>
                </c:pt>
                <c:pt idx="47">
                  <c:v>28034</c:v>
                </c:pt>
                <c:pt idx="48">
                  <c:v>28126</c:v>
                </c:pt>
                <c:pt idx="49">
                  <c:v>28216</c:v>
                </c:pt>
                <c:pt idx="50">
                  <c:v>28307</c:v>
                </c:pt>
                <c:pt idx="51">
                  <c:v>28399</c:v>
                </c:pt>
                <c:pt idx="52">
                  <c:v>28491</c:v>
                </c:pt>
                <c:pt idx="53">
                  <c:v>28581</c:v>
                </c:pt>
                <c:pt idx="54">
                  <c:v>28672</c:v>
                </c:pt>
                <c:pt idx="55">
                  <c:v>28764</c:v>
                </c:pt>
                <c:pt idx="56">
                  <c:v>28856</c:v>
                </c:pt>
                <c:pt idx="57">
                  <c:v>28946</c:v>
                </c:pt>
                <c:pt idx="58">
                  <c:v>29037</c:v>
                </c:pt>
                <c:pt idx="59">
                  <c:v>29129</c:v>
                </c:pt>
                <c:pt idx="60">
                  <c:v>29221</c:v>
                </c:pt>
                <c:pt idx="61">
                  <c:v>29312</c:v>
                </c:pt>
                <c:pt idx="62">
                  <c:v>29403</c:v>
                </c:pt>
                <c:pt idx="63">
                  <c:v>29495</c:v>
                </c:pt>
                <c:pt idx="64">
                  <c:v>29587</c:v>
                </c:pt>
                <c:pt idx="65">
                  <c:v>29677</c:v>
                </c:pt>
                <c:pt idx="66">
                  <c:v>29768</c:v>
                </c:pt>
                <c:pt idx="67">
                  <c:v>29860</c:v>
                </c:pt>
                <c:pt idx="68">
                  <c:v>29952</c:v>
                </c:pt>
                <c:pt idx="69">
                  <c:v>30042</c:v>
                </c:pt>
                <c:pt idx="70">
                  <c:v>30133</c:v>
                </c:pt>
                <c:pt idx="71">
                  <c:v>30225</c:v>
                </c:pt>
                <c:pt idx="72">
                  <c:v>30317</c:v>
                </c:pt>
                <c:pt idx="73">
                  <c:v>30407</c:v>
                </c:pt>
                <c:pt idx="74">
                  <c:v>30498</c:v>
                </c:pt>
                <c:pt idx="75">
                  <c:v>30590</c:v>
                </c:pt>
                <c:pt idx="76">
                  <c:v>30682</c:v>
                </c:pt>
                <c:pt idx="77">
                  <c:v>30773</c:v>
                </c:pt>
                <c:pt idx="78">
                  <c:v>30864</c:v>
                </c:pt>
                <c:pt idx="79">
                  <c:v>30956</c:v>
                </c:pt>
                <c:pt idx="80">
                  <c:v>31048</c:v>
                </c:pt>
                <c:pt idx="81">
                  <c:v>31138</c:v>
                </c:pt>
                <c:pt idx="82">
                  <c:v>31229</c:v>
                </c:pt>
                <c:pt idx="83">
                  <c:v>31321</c:v>
                </c:pt>
                <c:pt idx="84">
                  <c:v>31413</c:v>
                </c:pt>
                <c:pt idx="85">
                  <c:v>31503</c:v>
                </c:pt>
                <c:pt idx="86">
                  <c:v>31594</c:v>
                </c:pt>
                <c:pt idx="87">
                  <c:v>31686</c:v>
                </c:pt>
                <c:pt idx="88">
                  <c:v>31778</c:v>
                </c:pt>
                <c:pt idx="89">
                  <c:v>31868</c:v>
                </c:pt>
                <c:pt idx="90">
                  <c:v>31959</c:v>
                </c:pt>
                <c:pt idx="91">
                  <c:v>32051</c:v>
                </c:pt>
                <c:pt idx="92">
                  <c:v>32143</c:v>
                </c:pt>
                <c:pt idx="93">
                  <c:v>32234</c:v>
                </c:pt>
                <c:pt idx="94">
                  <c:v>32325</c:v>
                </c:pt>
                <c:pt idx="95">
                  <c:v>32417</c:v>
                </c:pt>
                <c:pt idx="96">
                  <c:v>32509</c:v>
                </c:pt>
                <c:pt idx="97">
                  <c:v>32599</c:v>
                </c:pt>
                <c:pt idx="98">
                  <c:v>32690</c:v>
                </c:pt>
                <c:pt idx="99">
                  <c:v>32782</c:v>
                </c:pt>
                <c:pt idx="100">
                  <c:v>32874</c:v>
                </c:pt>
                <c:pt idx="101">
                  <c:v>32964</c:v>
                </c:pt>
                <c:pt idx="102">
                  <c:v>33055</c:v>
                </c:pt>
                <c:pt idx="103">
                  <c:v>33147</c:v>
                </c:pt>
                <c:pt idx="104">
                  <c:v>33239</c:v>
                </c:pt>
                <c:pt idx="105">
                  <c:v>33329</c:v>
                </c:pt>
                <c:pt idx="106">
                  <c:v>33420</c:v>
                </c:pt>
                <c:pt idx="107">
                  <c:v>33512</c:v>
                </c:pt>
                <c:pt idx="108">
                  <c:v>33604</c:v>
                </c:pt>
                <c:pt idx="109">
                  <c:v>33695</c:v>
                </c:pt>
                <c:pt idx="110">
                  <c:v>33786</c:v>
                </c:pt>
                <c:pt idx="111">
                  <c:v>33878</c:v>
                </c:pt>
                <c:pt idx="112">
                  <c:v>33970</c:v>
                </c:pt>
                <c:pt idx="113">
                  <c:v>34060</c:v>
                </c:pt>
                <c:pt idx="114">
                  <c:v>34151</c:v>
                </c:pt>
                <c:pt idx="115">
                  <c:v>34243</c:v>
                </c:pt>
                <c:pt idx="116">
                  <c:v>34335</c:v>
                </c:pt>
                <c:pt idx="117">
                  <c:v>34425</c:v>
                </c:pt>
                <c:pt idx="118">
                  <c:v>34516</c:v>
                </c:pt>
                <c:pt idx="119">
                  <c:v>34608</c:v>
                </c:pt>
                <c:pt idx="120">
                  <c:v>34700</c:v>
                </c:pt>
                <c:pt idx="121">
                  <c:v>34790</c:v>
                </c:pt>
                <c:pt idx="122">
                  <c:v>34881</c:v>
                </c:pt>
                <c:pt idx="123">
                  <c:v>34973</c:v>
                </c:pt>
                <c:pt idx="124">
                  <c:v>35065</c:v>
                </c:pt>
                <c:pt idx="125">
                  <c:v>35156</c:v>
                </c:pt>
                <c:pt idx="126">
                  <c:v>35247</c:v>
                </c:pt>
                <c:pt idx="127">
                  <c:v>35339</c:v>
                </c:pt>
                <c:pt idx="128">
                  <c:v>35431</c:v>
                </c:pt>
                <c:pt idx="129">
                  <c:v>35521</c:v>
                </c:pt>
                <c:pt idx="130">
                  <c:v>35612</c:v>
                </c:pt>
                <c:pt idx="131">
                  <c:v>35704</c:v>
                </c:pt>
                <c:pt idx="132">
                  <c:v>35796</c:v>
                </c:pt>
                <c:pt idx="133">
                  <c:v>35886</c:v>
                </c:pt>
                <c:pt idx="134">
                  <c:v>35977</c:v>
                </c:pt>
                <c:pt idx="135">
                  <c:v>36069</c:v>
                </c:pt>
                <c:pt idx="136">
                  <c:v>36161</c:v>
                </c:pt>
                <c:pt idx="137">
                  <c:v>36251</c:v>
                </c:pt>
                <c:pt idx="138">
                  <c:v>36342</c:v>
                </c:pt>
                <c:pt idx="139">
                  <c:v>36434</c:v>
                </c:pt>
                <c:pt idx="140">
                  <c:v>36526</c:v>
                </c:pt>
                <c:pt idx="141">
                  <c:v>36617</c:v>
                </c:pt>
                <c:pt idx="142">
                  <c:v>36708</c:v>
                </c:pt>
                <c:pt idx="143">
                  <c:v>36800</c:v>
                </c:pt>
                <c:pt idx="144">
                  <c:v>36892</c:v>
                </c:pt>
                <c:pt idx="145">
                  <c:v>36982</c:v>
                </c:pt>
                <c:pt idx="146">
                  <c:v>37073</c:v>
                </c:pt>
                <c:pt idx="147">
                  <c:v>37165</c:v>
                </c:pt>
                <c:pt idx="148">
                  <c:v>37257</c:v>
                </c:pt>
                <c:pt idx="149">
                  <c:v>37347</c:v>
                </c:pt>
                <c:pt idx="150">
                  <c:v>37438</c:v>
                </c:pt>
                <c:pt idx="151">
                  <c:v>37530</c:v>
                </c:pt>
                <c:pt idx="152">
                  <c:v>37622</c:v>
                </c:pt>
                <c:pt idx="153">
                  <c:v>37712</c:v>
                </c:pt>
                <c:pt idx="154">
                  <c:v>37803</c:v>
                </c:pt>
                <c:pt idx="155">
                  <c:v>37895</c:v>
                </c:pt>
                <c:pt idx="156">
                  <c:v>37987</c:v>
                </c:pt>
                <c:pt idx="157">
                  <c:v>38078</c:v>
                </c:pt>
                <c:pt idx="158">
                  <c:v>38169</c:v>
                </c:pt>
                <c:pt idx="159">
                  <c:v>38261</c:v>
                </c:pt>
                <c:pt idx="160">
                  <c:v>38353</c:v>
                </c:pt>
                <c:pt idx="161">
                  <c:v>38443</c:v>
                </c:pt>
                <c:pt idx="162">
                  <c:v>38534</c:v>
                </c:pt>
                <c:pt idx="163">
                  <c:v>38626</c:v>
                </c:pt>
                <c:pt idx="164">
                  <c:v>38718</c:v>
                </c:pt>
                <c:pt idx="165">
                  <c:v>38808</c:v>
                </c:pt>
                <c:pt idx="166">
                  <c:v>38899</c:v>
                </c:pt>
                <c:pt idx="167">
                  <c:v>38991</c:v>
                </c:pt>
                <c:pt idx="168">
                  <c:v>39083</c:v>
                </c:pt>
                <c:pt idx="169">
                  <c:v>39173</c:v>
                </c:pt>
                <c:pt idx="170">
                  <c:v>39264</c:v>
                </c:pt>
                <c:pt idx="171">
                  <c:v>39356</c:v>
                </c:pt>
                <c:pt idx="172">
                  <c:v>39448</c:v>
                </c:pt>
                <c:pt idx="173">
                  <c:v>39539</c:v>
                </c:pt>
                <c:pt idx="174">
                  <c:v>39630</c:v>
                </c:pt>
                <c:pt idx="175">
                  <c:v>39722</c:v>
                </c:pt>
                <c:pt idx="176">
                  <c:v>39814</c:v>
                </c:pt>
                <c:pt idx="177">
                  <c:v>39904</c:v>
                </c:pt>
                <c:pt idx="178">
                  <c:v>39995</c:v>
                </c:pt>
                <c:pt idx="179">
                  <c:v>40087</c:v>
                </c:pt>
                <c:pt idx="180">
                  <c:v>40179</c:v>
                </c:pt>
                <c:pt idx="181">
                  <c:v>40269</c:v>
                </c:pt>
                <c:pt idx="182">
                  <c:v>40360</c:v>
                </c:pt>
                <c:pt idx="183">
                  <c:v>40452</c:v>
                </c:pt>
                <c:pt idx="184">
                  <c:v>40544</c:v>
                </c:pt>
                <c:pt idx="185">
                  <c:v>40634</c:v>
                </c:pt>
                <c:pt idx="186">
                  <c:v>40725</c:v>
                </c:pt>
                <c:pt idx="187">
                  <c:v>40817</c:v>
                </c:pt>
                <c:pt idx="188">
                  <c:v>40909</c:v>
                </c:pt>
              </c:numCache>
            </c:numRef>
          </c:cat>
          <c:val>
            <c:numRef>
              <c:f>Sheet1!$I$8:$I$196</c:f>
              <c:numCache>
                <c:formatCode>General</c:formatCode>
                <c:ptCount val="189"/>
                <c:pt idx="0">
                  <c:v>20.724534356024289</c:v>
                </c:pt>
                <c:pt idx="1">
                  <c:v>20.59290822483328</c:v>
                </c:pt>
                <c:pt idx="2">
                  <c:v>20.53226989203052</c:v>
                </c:pt>
                <c:pt idx="3">
                  <c:v>20.424273385826769</c:v>
                </c:pt>
                <c:pt idx="4">
                  <c:v>20.234988610478371</c:v>
                </c:pt>
                <c:pt idx="5">
                  <c:v>20.053520116275479</c:v>
                </c:pt>
                <c:pt idx="6">
                  <c:v>19.997118772419292</c:v>
                </c:pt>
                <c:pt idx="7">
                  <c:v>20.058225526867989</c:v>
                </c:pt>
                <c:pt idx="8">
                  <c:v>20.141845178511851</c:v>
                </c:pt>
                <c:pt idx="9">
                  <c:v>20.087345855820541</c:v>
                </c:pt>
                <c:pt idx="10">
                  <c:v>20.199245164179111</c:v>
                </c:pt>
                <c:pt idx="11">
                  <c:v>20.131175775828979</c:v>
                </c:pt>
                <c:pt idx="12">
                  <c:v>19.93516169590643</c:v>
                </c:pt>
                <c:pt idx="13">
                  <c:v>19.742927924014712</c:v>
                </c:pt>
                <c:pt idx="14">
                  <c:v>19.479500857142849</c:v>
                </c:pt>
                <c:pt idx="15">
                  <c:v>19.241456551801981</c:v>
                </c:pt>
                <c:pt idx="16">
                  <c:v>19.38013410656032</c:v>
                </c:pt>
                <c:pt idx="17">
                  <c:v>20.420076578925649</c:v>
                </c:pt>
                <c:pt idx="18">
                  <c:v>20.143629003871869</c:v>
                </c:pt>
                <c:pt idx="19">
                  <c:v>19.839057333333329</c:v>
                </c:pt>
                <c:pt idx="20">
                  <c:v>19.526631233595779</c:v>
                </c:pt>
                <c:pt idx="21">
                  <c:v>19.25723215903502</c:v>
                </c:pt>
                <c:pt idx="22">
                  <c:v>18.832308303230601</c:v>
                </c:pt>
                <c:pt idx="23">
                  <c:v>19.02813249999998</c:v>
                </c:pt>
                <c:pt idx="24">
                  <c:v>19.798192973230119</c:v>
                </c:pt>
                <c:pt idx="25">
                  <c:v>19.617896774193561</c:v>
                </c:pt>
                <c:pt idx="26">
                  <c:v>19.425091891891881</c:v>
                </c:pt>
                <c:pt idx="27">
                  <c:v>19.282957073170721</c:v>
                </c:pt>
                <c:pt idx="28">
                  <c:v>19.127603609706529</c:v>
                </c:pt>
                <c:pt idx="29">
                  <c:v>19.004837500000001</c:v>
                </c:pt>
                <c:pt idx="30">
                  <c:v>18.85391553191997</c:v>
                </c:pt>
                <c:pt idx="31">
                  <c:v>18.660779380177921</c:v>
                </c:pt>
                <c:pt idx="32">
                  <c:v>18.371975925452599</c:v>
                </c:pt>
                <c:pt idx="33">
                  <c:v>17.995612409805819</c:v>
                </c:pt>
                <c:pt idx="34">
                  <c:v>20.125909374999999</c:v>
                </c:pt>
                <c:pt idx="35">
                  <c:v>20.838188012975419</c:v>
                </c:pt>
                <c:pt idx="36">
                  <c:v>47.467625581395303</c:v>
                </c:pt>
                <c:pt idx="37">
                  <c:v>46.229305701402183</c:v>
                </c:pt>
                <c:pt idx="38">
                  <c:v>44.964626399375163</c:v>
                </c:pt>
                <c:pt idx="39">
                  <c:v>48.155160394038909</c:v>
                </c:pt>
                <c:pt idx="40">
                  <c:v>47.147481119333342</c:v>
                </c:pt>
                <c:pt idx="41">
                  <c:v>46.586496992481202</c:v>
                </c:pt>
                <c:pt idx="42">
                  <c:v>45.670511360495333</c:v>
                </c:pt>
                <c:pt idx="43">
                  <c:v>44.844150035283207</c:v>
                </c:pt>
                <c:pt idx="44">
                  <c:v>46.731936976744201</c:v>
                </c:pt>
                <c:pt idx="45">
                  <c:v>47.920238120567383</c:v>
                </c:pt>
                <c:pt idx="46">
                  <c:v>49.403857120418863</c:v>
                </c:pt>
                <c:pt idx="47">
                  <c:v>53.100615829219208</c:v>
                </c:pt>
                <c:pt idx="48">
                  <c:v>52.1435489864865</c:v>
                </c:pt>
                <c:pt idx="49">
                  <c:v>51.249283615293898</c:v>
                </c:pt>
                <c:pt idx="50">
                  <c:v>52.851361733833258</c:v>
                </c:pt>
                <c:pt idx="51">
                  <c:v>53.219829102586857</c:v>
                </c:pt>
                <c:pt idx="52">
                  <c:v>52.319787254295292</c:v>
                </c:pt>
                <c:pt idx="53">
                  <c:v>51.155989110707807</c:v>
                </c:pt>
                <c:pt idx="54">
                  <c:v>49.992771385692848</c:v>
                </c:pt>
                <c:pt idx="55">
                  <c:v>48.857379999999999</c:v>
                </c:pt>
                <c:pt idx="56">
                  <c:v>49.797685592485543</c:v>
                </c:pt>
                <c:pt idx="57">
                  <c:v>55.000321526610591</c:v>
                </c:pt>
                <c:pt idx="58">
                  <c:v>77.088833880597008</c:v>
                </c:pt>
                <c:pt idx="59">
                  <c:v>90.057761853405651</c:v>
                </c:pt>
                <c:pt idx="60">
                  <c:v>100.6890388445333</c:v>
                </c:pt>
                <c:pt idx="61">
                  <c:v>107.3698959608323</c:v>
                </c:pt>
                <c:pt idx="62">
                  <c:v>100.9445148799154</c:v>
                </c:pt>
                <c:pt idx="63">
                  <c:v>94.297992298432817</c:v>
                </c:pt>
                <c:pt idx="64">
                  <c:v>95.970818691503752</c:v>
                </c:pt>
                <c:pt idx="65">
                  <c:v>92.359946383414737</c:v>
                </c:pt>
                <c:pt idx="66">
                  <c:v>86.649007770925678</c:v>
                </c:pt>
                <c:pt idx="67">
                  <c:v>83.683143397997171</c:v>
                </c:pt>
                <c:pt idx="68">
                  <c:v>73.471527093023269</c:v>
                </c:pt>
                <c:pt idx="69">
                  <c:v>80.570660154011279</c:v>
                </c:pt>
                <c:pt idx="70">
                  <c:v>78.656722829371176</c:v>
                </c:pt>
                <c:pt idx="71">
                  <c:v>76.760378524092928</c:v>
                </c:pt>
                <c:pt idx="72">
                  <c:v>67.197026397959178</c:v>
                </c:pt>
                <c:pt idx="73">
                  <c:v>68.409373498229655</c:v>
                </c:pt>
                <c:pt idx="74">
                  <c:v>70.018114285714304</c:v>
                </c:pt>
                <c:pt idx="75">
                  <c:v>65.525386449060306</c:v>
                </c:pt>
                <c:pt idx="76">
                  <c:v>65.408831507904665</c:v>
                </c:pt>
                <c:pt idx="77">
                  <c:v>65.160338859903263</c:v>
                </c:pt>
                <c:pt idx="78">
                  <c:v>61.909839233716411</c:v>
                </c:pt>
                <c:pt idx="79">
                  <c:v>57.852317654320998</c:v>
                </c:pt>
                <c:pt idx="80">
                  <c:v>56.529655960928608</c:v>
                </c:pt>
                <c:pt idx="81">
                  <c:v>57.691705939402979</c:v>
                </c:pt>
                <c:pt idx="82">
                  <c:v>57.199235301204823</c:v>
                </c:pt>
                <c:pt idx="83">
                  <c:v>59.478460981651367</c:v>
                </c:pt>
                <c:pt idx="84">
                  <c:v>34.460988783119006</c:v>
                </c:pt>
                <c:pt idx="85">
                  <c:v>28.3523307622463</c:v>
                </c:pt>
                <c:pt idx="86">
                  <c:v>28.058477119416601</c:v>
                </c:pt>
                <c:pt idx="87">
                  <c:v>30.915394298749849</c:v>
                </c:pt>
                <c:pt idx="88">
                  <c:v>36.210000813953499</c:v>
                </c:pt>
                <c:pt idx="89">
                  <c:v>38.033535478963813</c:v>
                </c:pt>
                <c:pt idx="90">
                  <c:v>39.618441150988467</c:v>
                </c:pt>
                <c:pt idx="91">
                  <c:v>35.949944335099232</c:v>
                </c:pt>
                <c:pt idx="92">
                  <c:v>31.93437669164523</c:v>
                </c:pt>
                <c:pt idx="93">
                  <c:v>32.643064797094382</c:v>
                </c:pt>
                <c:pt idx="94">
                  <c:v>28.297343504201681</c:v>
                </c:pt>
                <c:pt idx="95">
                  <c:v>27.09991454696592</c:v>
                </c:pt>
                <c:pt idx="96">
                  <c:v>33.618409445453572</c:v>
                </c:pt>
                <c:pt idx="97">
                  <c:v>36.570384614140252</c:v>
                </c:pt>
                <c:pt idx="98">
                  <c:v>34.315304871589099</c:v>
                </c:pt>
                <c:pt idx="99">
                  <c:v>35.875426497811127</c:v>
                </c:pt>
                <c:pt idx="100">
                  <c:v>37.677786492544897</c:v>
                </c:pt>
                <c:pt idx="101">
                  <c:v>30.738962590873921</c:v>
                </c:pt>
                <c:pt idx="102">
                  <c:v>44.742334623250443</c:v>
                </c:pt>
                <c:pt idx="103">
                  <c:v>52.882118811067009</c:v>
                </c:pt>
                <c:pt idx="104">
                  <c:v>35.892337879451212</c:v>
                </c:pt>
                <c:pt idx="105">
                  <c:v>33.996514542624681</c:v>
                </c:pt>
                <c:pt idx="106">
                  <c:v>35.205861969253249</c:v>
                </c:pt>
                <c:pt idx="107">
                  <c:v>35.048472210726551</c:v>
                </c:pt>
                <c:pt idx="108">
                  <c:v>30.284883137300149</c:v>
                </c:pt>
                <c:pt idx="109">
                  <c:v>33.671113437770607</c:v>
                </c:pt>
                <c:pt idx="110">
                  <c:v>34.179346093749999</c:v>
                </c:pt>
                <c:pt idx="111">
                  <c:v>32.020416670773699</c:v>
                </c:pt>
                <c:pt idx="112">
                  <c:v>30.773806503246728</c:v>
                </c:pt>
                <c:pt idx="113">
                  <c:v>30.45302595419848</c:v>
                </c:pt>
                <c:pt idx="114">
                  <c:v>27.299853447263541</c:v>
                </c:pt>
                <c:pt idx="115">
                  <c:v>25.029093075832211</c:v>
                </c:pt>
                <c:pt idx="116">
                  <c:v>22.424377825494211</c:v>
                </c:pt>
                <c:pt idx="117">
                  <c:v>26.75942591149099</c:v>
                </c:pt>
                <c:pt idx="118">
                  <c:v>27.58761089993282</c:v>
                </c:pt>
                <c:pt idx="119">
                  <c:v>26.18232923808311</c:v>
                </c:pt>
                <c:pt idx="120">
                  <c:v>27.021841774543141</c:v>
                </c:pt>
                <c:pt idx="121">
                  <c:v>28.2424332478632</c:v>
                </c:pt>
                <c:pt idx="122">
                  <c:v>25.936116931711879</c:v>
                </c:pt>
                <c:pt idx="123">
                  <c:v>26.234797677293429</c:v>
                </c:pt>
                <c:pt idx="124">
                  <c:v>28.313579484996801</c:v>
                </c:pt>
                <c:pt idx="125">
                  <c:v>30.893687998721219</c:v>
                </c:pt>
                <c:pt idx="126">
                  <c:v>31.657199090909089</c:v>
                </c:pt>
                <c:pt idx="127">
                  <c:v>34.525280575040803</c:v>
                </c:pt>
                <c:pt idx="128">
                  <c:v>31.705101138235818</c:v>
                </c:pt>
                <c:pt idx="129">
                  <c:v>27.630791581250001</c:v>
                </c:pt>
                <c:pt idx="130">
                  <c:v>27.322070006218912</c:v>
                </c:pt>
                <c:pt idx="131">
                  <c:v>27.359618493570121</c:v>
                </c:pt>
                <c:pt idx="132">
                  <c:v>21.837768333333329</c:v>
                </c:pt>
                <c:pt idx="133">
                  <c:v>20.02131005395827</c:v>
                </c:pt>
                <c:pt idx="134">
                  <c:v>19.20814038330872</c:v>
                </c:pt>
                <c:pt idx="135">
                  <c:v>17.373071594377731</c:v>
                </c:pt>
                <c:pt idx="136">
                  <c:v>17.588854164010861</c:v>
                </c:pt>
                <c:pt idx="137">
                  <c:v>23.630692487060681</c:v>
                </c:pt>
                <c:pt idx="138">
                  <c:v>28.871598223684209</c:v>
                </c:pt>
                <c:pt idx="139">
                  <c:v>32.386328552005843</c:v>
                </c:pt>
                <c:pt idx="140">
                  <c:v>37.609816302175197</c:v>
                </c:pt>
                <c:pt idx="141">
                  <c:v>37.286285936779983</c:v>
                </c:pt>
                <c:pt idx="142">
                  <c:v>40.594244028901741</c:v>
                </c:pt>
                <c:pt idx="143">
                  <c:v>40.762005016271331</c:v>
                </c:pt>
                <c:pt idx="144">
                  <c:v>36.373484877771411</c:v>
                </c:pt>
                <c:pt idx="145">
                  <c:v>34.958075327578712</c:v>
                </c:pt>
                <c:pt idx="146">
                  <c:v>33.255652947369022</c:v>
                </c:pt>
                <c:pt idx="147">
                  <c:v>25.527199081690139</c:v>
                </c:pt>
                <c:pt idx="148">
                  <c:v>26.95124413844227</c:v>
                </c:pt>
                <c:pt idx="149">
                  <c:v>32.50745446238021</c:v>
                </c:pt>
                <c:pt idx="150">
                  <c:v>34.868888008291172</c:v>
                </c:pt>
                <c:pt idx="151">
                  <c:v>34.480364848484847</c:v>
                </c:pt>
                <c:pt idx="152">
                  <c:v>41.323332333516952</c:v>
                </c:pt>
                <c:pt idx="153">
                  <c:v>35.224851682717237</c:v>
                </c:pt>
                <c:pt idx="154">
                  <c:v>36.380001556120611</c:v>
                </c:pt>
                <c:pt idx="155">
                  <c:v>37.414421037848378</c:v>
                </c:pt>
                <c:pt idx="156">
                  <c:v>41.938078752008558</c:v>
                </c:pt>
                <c:pt idx="157">
                  <c:v>45.237943263165157</c:v>
                </c:pt>
                <c:pt idx="158">
                  <c:v>51.436548817903862</c:v>
                </c:pt>
                <c:pt idx="159">
                  <c:v>56.050001321839083</c:v>
                </c:pt>
                <c:pt idx="160">
                  <c:v>57.384483061023907</c:v>
                </c:pt>
                <c:pt idx="161">
                  <c:v>60.824695983311543</c:v>
                </c:pt>
                <c:pt idx="162">
                  <c:v>71.255052492370282</c:v>
                </c:pt>
                <c:pt idx="163">
                  <c:v>67.186751230893933</c:v>
                </c:pt>
                <c:pt idx="164">
                  <c:v>70.528149583640399</c:v>
                </c:pt>
                <c:pt idx="165">
                  <c:v>77.823149696671578</c:v>
                </c:pt>
                <c:pt idx="166">
                  <c:v>77.000255932311845</c:v>
                </c:pt>
                <c:pt idx="167">
                  <c:v>65.957571661567826</c:v>
                </c:pt>
                <c:pt idx="168">
                  <c:v>63.183446653973967</c:v>
                </c:pt>
                <c:pt idx="169">
                  <c:v>69.82724097545865</c:v>
                </c:pt>
                <c:pt idx="170">
                  <c:v>80.634053736913245</c:v>
                </c:pt>
                <c:pt idx="171">
                  <c:v>95.851950924034398</c:v>
                </c:pt>
                <c:pt idx="172">
                  <c:v>102.2462763896331</c:v>
                </c:pt>
                <c:pt idx="173">
                  <c:v>127.718426329976</c:v>
                </c:pt>
                <c:pt idx="174">
                  <c:v>119.69423426250781</c:v>
                </c:pt>
                <c:pt idx="175">
                  <c:v>60.626297763476643</c:v>
                </c:pt>
                <c:pt idx="176">
                  <c:v>44.907313472880553</c:v>
                </c:pt>
                <c:pt idx="177">
                  <c:v>61.942849968380372</c:v>
                </c:pt>
                <c:pt idx="178">
                  <c:v>70.329880420499236</c:v>
                </c:pt>
                <c:pt idx="179">
                  <c:v>77.857075732925196</c:v>
                </c:pt>
                <c:pt idx="180">
                  <c:v>80.306323880699978</c:v>
                </c:pt>
                <c:pt idx="181">
                  <c:v>79.619861130289792</c:v>
                </c:pt>
                <c:pt idx="182">
                  <c:v>77.583264272445831</c:v>
                </c:pt>
                <c:pt idx="183">
                  <c:v>85.977056951622103</c:v>
                </c:pt>
                <c:pt idx="184">
                  <c:v>93.98</c:v>
                </c:pt>
                <c:pt idx="185">
                  <c:v>101.44707210244989</c:v>
                </c:pt>
                <c:pt idx="186">
                  <c:v>88.069009358271032</c:v>
                </c:pt>
                <c:pt idx="187">
                  <c:v>92.04413737387091</c:v>
                </c:pt>
                <c:pt idx="188">
                  <c:v>100.0695200113863</c:v>
                </c:pt>
              </c:numCache>
            </c:numRef>
          </c:val>
          <c:smooth val="0"/>
        </c:ser>
        <c:dLbls>
          <c:showLegendKey val="0"/>
          <c:showVal val="0"/>
          <c:showCatName val="0"/>
          <c:showSerName val="0"/>
          <c:showPercent val="0"/>
          <c:showBubbleSize val="0"/>
        </c:dLbls>
        <c:smooth val="0"/>
        <c:axId val="301338224"/>
        <c:axId val="301337440"/>
      </c:lineChart>
      <c:dateAx>
        <c:axId val="301338224"/>
        <c:scaling>
          <c:orientation val="minMax"/>
          <c:max val="41275"/>
          <c:min val="23743"/>
        </c:scaling>
        <c:delete val="0"/>
        <c:axPos val="b"/>
        <c:numFmt formatCode="yyyy" sourceLinked="0"/>
        <c:majorTickMark val="out"/>
        <c:minorTickMark val="none"/>
        <c:tickLblPos val="low"/>
        <c:txPr>
          <a:bodyPr/>
          <a:lstStyle/>
          <a:p>
            <a:pPr>
              <a:defRPr sz="1800">
                <a:latin typeface="Arial" pitchFamily="34" charset="0"/>
                <a:cs typeface="Arial" pitchFamily="34" charset="0"/>
              </a:defRPr>
            </a:pPr>
            <a:endParaRPr lang="en-US"/>
          </a:p>
        </c:txPr>
        <c:crossAx val="301337440"/>
        <c:crosses val="autoZero"/>
        <c:auto val="1"/>
        <c:lblOffset val="100"/>
        <c:baseTimeUnit val="months"/>
        <c:majorUnit val="5"/>
        <c:majorTimeUnit val="years"/>
      </c:dateAx>
      <c:valAx>
        <c:axId val="301337440"/>
        <c:scaling>
          <c:orientation val="minMax"/>
        </c:scaling>
        <c:delete val="0"/>
        <c:axPos val="l"/>
        <c:majorGridlines>
          <c:spPr>
            <a:ln>
              <a:solidFill>
                <a:srgbClr val="FFFFFF">
                  <a:lumMod val="85000"/>
                </a:srgbClr>
              </a:solidFill>
              <a:prstDash val="solid"/>
            </a:ln>
          </c:spPr>
        </c:majorGridlines>
        <c:title>
          <c:tx>
            <c:rich>
              <a:bodyPr/>
              <a:lstStyle/>
              <a:p>
                <a:pPr>
                  <a:defRPr b="0"/>
                </a:pPr>
                <a:endParaRPr lang="en-US"/>
              </a:p>
            </c:rich>
          </c:tx>
          <c:layout/>
          <c:overlay val="0"/>
        </c:title>
        <c:numFmt formatCode="General" sourceLinked="1"/>
        <c:majorTickMark val="out"/>
        <c:minorTickMark val="none"/>
        <c:tickLblPos val="nextTo"/>
        <c:txPr>
          <a:bodyPr/>
          <a:lstStyle/>
          <a:p>
            <a:pPr>
              <a:defRPr sz="1800">
                <a:latin typeface="Arial" pitchFamily="34" charset="0"/>
                <a:cs typeface="Arial" pitchFamily="34" charset="0"/>
              </a:defRPr>
            </a:pPr>
            <a:endParaRPr lang="en-US"/>
          </a:p>
        </c:txPr>
        <c:crossAx val="301338224"/>
        <c:crosses val="autoZero"/>
        <c:crossBetween val="between"/>
      </c:valAx>
      <c:spPr>
        <a:solidFill>
          <a:schemeClr val="bg1"/>
        </a:solidFill>
        <a:ln>
          <a:solidFill>
            <a:srgbClr val="000000"/>
          </a:solidFill>
        </a:ln>
      </c:spPr>
    </c:plotArea>
    <c:plotVisOnly val="1"/>
    <c:dispBlanksAs val="gap"/>
    <c:showDLblsOverMax val="0"/>
  </c:chart>
  <c:spPr>
    <a:noFill/>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v>France</c:v>
          </c:tx>
          <c:spPr>
            <a:ln w="44450">
              <a:solidFill>
                <a:srgbClr val="FF0000"/>
              </a:solidFill>
            </a:ln>
          </c:spPr>
          <c:marker>
            <c:symbol val="none"/>
          </c:marker>
          <c:cat>
            <c:numRef>
              <c:f>Sheet1!$G$8:$G$49</c:f>
              <c:numCache>
                <c:formatCode>m/d/yyyy</c:formatCode>
                <c:ptCount val="42"/>
                <c:pt idx="0">
                  <c:v>25569</c:v>
                </c:pt>
                <c:pt idx="1">
                  <c:v>25934</c:v>
                </c:pt>
                <c:pt idx="2">
                  <c:v>26299</c:v>
                </c:pt>
                <c:pt idx="3">
                  <c:v>26665</c:v>
                </c:pt>
                <c:pt idx="4">
                  <c:v>27030</c:v>
                </c:pt>
                <c:pt idx="5">
                  <c:v>27395</c:v>
                </c:pt>
                <c:pt idx="6">
                  <c:v>27760</c:v>
                </c:pt>
                <c:pt idx="7">
                  <c:v>28126</c:v>
                </c:pt>
                <c:pt idx="8">
                  <c:v>28491</c:v>
                </c:pt>
                <c:pt idx="9">
                  <c:v>28856</c:v>
                </c:pt>
                <c:pt idx="10">
                  <c:v>29221</c:v>
                </c:pt>
                <c:pt idx="11">
                  <c:v>29587</c:v>
                </c:pt>
                <c:pt idx="12">
                  <c:v>29952</c:v>
                </c:pt>
                <c:pt idx="13">
                  <c:v>30317</c:v>
                </c:pt>
                <c:pt idx="14">
                  <c:v>30682</c:v>
                </c:pt>
                <c:pt idx="15">
                  <c:v>31048</c:v>
                </c:pt>
                <c:pt idx="16">
                  <c:v>31413</c:v>
                </c:pt>
                <c:pt idx="17">
                  <c:v>31778</c:v>
                </c:pt>
                <c:pt idx="18">
                  <c:v>32143</c:v>
                </c:pt>
                <c:pt idx="19">
                  <c:v>32509</c:v>
                </c:pt>
                <c:pt idx="20">
                  <c:v>32874</c:v>
                </c:pt>
                <c:pt idx="21">
                  <c:v>33239</c:v>
                </c:pt>
                <c:pt idx="22">
                  <c:v>33604</c:v>
                </c:pt>
                <c:pt idx="23">
                  <c:v>33970</c:v>
                </c:pt>
                <c:pt idx="24">
                  <c:v>34335</c:v>
                </c:pt>
                <c:pt idx="25">
                  <c:v>34700</c:v>
                </c:pt>
                <c:pt idx="26">
                  <c:v>35065</c:v>
                </c:pt>
                <c:pt idx="27">
                  <c:v>35431</c:v>
                </c:pt>
                <c:pt idx="28">
                  <c:v>35796</c:v>
                </c:pt>
                <c:pt idx="29">
                  <c:v>36161</c:v>
                </c:pt>
                <c:pt idx="30">
                  <c:v>36526</c:v>
                </c:pt>
                <c:pt idx="31">
                  <c:v>36892</c:v>
                </c:pt>
                <c:pt idx="32">
                  <c:v>37257</c:v>
                </c:pt>
                <c:pt idx="33">
                  <c:v>37622</c:v>
                </c:pt>
                <c:pt idx="34">
                  <c:v>37987</c:v>
                </c:pt>
                <c:pt idx="35">
                  <c:v>38353</c:v>
                </c:pt>
                <c:pt idx="36">
                  <c:v>38718</c:v>
                </c:pt>
                <c:pt idx="37">
                  <c:v>39083</c:v>
                </c:pt>
                <c:pt idx="38">
                  <c:v>39448</c:v>
                </c:pt>
                <c:pt idx="39">
                  <c:v>39814</c:v>
                </c:pt>
                <c:pt idx="40">
                  <c:v>40179</c:v>
                </c:pt>
                <c:pt idx="41">
                  <c:v>40544</c:v>
                </c:pt>
              </c:numCache>
            </c:numRef>
          </c:cat>
          <c:val>
            <c:numRef>
              <c:f>Sheet1!$B$8:$B$49</c:f>
              <c:numCache>
                <c:formatCode>0.0</c:formatCode>
                <c:ptCount val="42"/>
                <c:pt idx="0">
                  <c:v>2.5</c:v>
                </c:pt>
                <c:pt idx="1">
                  <c:v>2.8</c:v>
                </c:pt>
                <c:pt idx="2">
                  <c:v>2.9</c:v>
                </c:pt>
                <c:pt idx="3">
                  <c:v>2.8</c:v>
                </c:pt>
                <c:pt idx="4">
                  <c:v>2.9</c:v>
                </c:pt>
                <c:pt idx="5">
                  <c:v>3.7</c:v>
                </c:pt>
                <c:pt idx="6">
                  <c:v>4.0999999999999996</c:v>
                </c:pt>
                <c:pt idx="7">
                  <c:v>4.5999999999999996</c:v>
                </c:pt>
                <c:pt idx="8">
                  <c:v>4.7</c:v>
                </c:pt>
                <c:pt idx="9">
                  <c:v>5.4</c:v>
                </c:pt>
                <c:pt idx="10">
                  <c:v>5.7</c:v>
                </c:pt>
                <c:pt idx="11">
                  <c:v>6.8</c:v>
                </c:pt>
                <c:pt idx="12">
                  <c:v>7</c:v>
                </c:pt>
                <c:pt idx="13">
                  <c:v>7.3</c:v>
                </c:pt>
                <c:pt idx="14">
                  <c:v>8.6</c:v>
                </c:pt>
                <c:pt idx="15">
                  <c:v>9.1</c:v>
                </c:pt>
                <c:pt idx="16">
                  <c:v>9.1</c:v>
                </c:pt>
                <c:pt idx="17">
                  <c:v>9.2000000000000011</c:v>
                </c:pt>
                <c:pt idx="18">
                  <c:v>8.9</c:v>
                </c:pt>
                <c:pt idx="19">
                  <c:v>8.3000000000000007</c:v>
                </c:pt>
                <c:pt idx="20">
                  <c:v>8</c:v>
                </c:pt>
                <c:pt idx="21">
                  <c:v>8.3000000000000007</c:v>
                </c:pt>
                <c:pt idx="22">
                  <c:v>9.1</c:v>
                </c:pt>
                <c:pt idx="23">
                  <c:v>10.199999999999999</c:v>
                </c:pt>
                <c:pt idx="24">
                  <c:v>10.8</c:v>
                </c:pt>
                <c:pt idx="25">
                  <c:v>10.199999999999999</c:v>
                </c:pt>
                <c:pt idx="26">
                  <c:v>10.7</c:v>
                </c:pt>
                <c:pt idx="27">
                  <c:v>10.9</c:v>
                </c:pt>
                <c:pt idx="28">
                  <c:v>10.5</c:v>
                </c:pt>
                <c:pt idx="29">
                  <c:v>10.1</c:v>
                </c:pt>
                <c:pt idx="30">
                  <c:v>8.6</c:v>
                </c:pt>
                <c:pt idx="31">
                  <c:v>7.9</c:v>
                </c:pt>
                <c:pt idx="32">
                  <c:v>8</c:v>
                </c:pt>
                <c:pt idx="33">
                  <c:v>8.6</c:v>
                </c:pt>
                <c:pt idx="34">
                  <c:v>9</c:v>
                </c:pt>
                <c:pt idx="35">
                  <c:v>9</c:v>
                </c:pt>
                <c:pt idx="36">
                  <c:v>8.9</c:v>
                </c:pt>
                <c:pt idx="37">
                  <c:v>8.1</c:v>
                </c:pt>
                <c:pt idx="38">
                  <c:v>7.5</c:v>
                </c:pt>
                <c:pt idx="39">
                  <c:v>9.2000000000000011</c:v>
                </c:pt>
                <c:pt idx="40">
                  <c:v>9.4</c:v>
                </c:pt>
                <c:pt idx="41">
                  <c:v>9.3000000000000007</c:v>
                </c:pt>
              </c:numCache>
            </c:numRef>
          </c:val>
          <c:smooth val="0"/>
        </c:ser>
        <c:ser>
          <c:idx val="1"/>
          <c:order val="1"/>
          <c:tx>
            <c:v>Germany</c:v>
          </c:tx>
          <c:spPr>
            <a:ln w="44450">
              <a:solidFill>
                <a:srgbClr val="CC9900"/>
              </a:solidFill>
            </a:ln>
          </c:spPr>
          <c:marker>
            <c:symbol val="none"/>
          </c:marker>
          <c:cat>
            <c:numRef>
              <c:f>Sheet1!$G$8:$G$49</c:f>
              <c:numCache>
                <c:formatCode>m/d/yyyy</c:formatCode>
                <c:ptCount val="42"/>
                <c:pt idx="0">
                  <c:v>25569</c:v>
                </c:pt>
                <c:pt idx="1">
                  <c:v>25934</c:v>
                </c:pt>
                <c:pt idx="2">
                  <c:v>26299</c:v>
                </c:pt>
                <c:pt idx="3">
                  <c:v>26665</c:v>
                </c:pt>
                <c:pt idx="4">
                  <c:v>27030</c:v>
                </c:pt>
                <c:pt idx="5">
                  <c:v>27395</c:v>
                </c:pt>
                <c:pt idx="6">
                  <c:v>27760</c:v>
                </c:pt>
                <c:pt idx="7">
                  <c:v>28126</c:v>
                </c:pt>
                <c:pt idx="8">
                  <c:v>28491</c:v>
                </c:pt>
                <c:pt idx="9">
                  <c:v>28856</c:v>
                </c:pt>
                <c:pt idx="10">
                  <c:v>29221</c:v>
                </c:pt>
                <c:pt idx="11">
                  <c:v>29587</c:v>
                </c:pt>
                <c:pt idx="12">
                  <c:v>29952</c:v>
                </c:pt>
                <c:pt idx="13">
                  <c:v>30317</c:v>
                </c:pt>
                <c:pt idx="14">
                  <c:v>30682</c:v>
                </c:pt>
                <c:pt idx="15">
                  <c:v>31048</c:v>
                </c:pt>
                <c:pt idx="16">
                  <c:v>31413</c:v>
                </c:pt>
                <c:pt idx="17">
                  <c:v>31778</c:v>
                </c:pt>
                <c:pt idx="18">
                  <c:v>32143</c:v>
                </c:pt>
                <c:pt idx="19">
                  <c:v>32509</c:v>
                </c:pt>
                <c:pt idx="20">
                  <c:v>32874</c:v>
                </c:pt>
                <c:pt idx="21">
                  <c:v>33239</c:v>
                </c:pt>
                <c:pt idx="22">
                  <c:v>33604</c:v>
                </c:pt>
                <c:pt idx="23">
                  <c:v>33970</c:v>
                </c:pt>
                <c:pt idx="24">
                  <c:v>34335</c:v>
                </c:pt>
                <c:pt idx="25">
                  <c:v>34700</c:v>
                </c:pt>
                <c:pt idx="26">
                  <c:v>35065</c:v>
                </c:pt>
                <c:pt idx="27">
                  <c:v>35431</c:v>
                </c:pt>
                <c:pt idx="28">
                  <c:v>35796</c:v>
                </c:pt>
                <c:pt idx="29">
                  <c:v>36161</c:v>
                </c:pt>
                <c:pt idx="30">
                  <c:v>36526</c:v>
                </c:pt>
                <c:pt idx="31">
                  <c:v>36892</c:v>
                </c:pt>
                <c:pt idx="32">
                  <c:v>37257</c:v>
                </c:pt>
                <c:pt idx="33">
                  <c:v>37622</c:v>
                </c:pt>
                <c:pt idx="34">
                  <c:v>37987</c:v>
                </c:pt>
                <c:pt idx="35">
                  <c:v>38353</c:v>
                </c:pt>
                <c:pt idx="36">
                  <c:v>38718</c:v>
                </c:pt>
                <c:pt idx="37">
                  <c:v>39083</c:v>
                </c:pt>
                <c:pt idx="38">
                  <c:v>39448</c:v>
                </c:pt>
                <c:pt idx="39">
                  <c:v>39814</c:v>
                </c:pt>
                <c:pt idx="40">
                  <c:v>40179</c:v>
                </c:pt>
                <c:pt idx="41">
                  <c:v>40544</c:v>
                </c:pt>
              </c:numCache>
            </c:numRef>
          </c:cat>
          <c:val>
            <c:numRef>
              <c:f>Sheet1!$D$8:$D$49</c:f>
              <c:numCache>
                <c:formatCode>0.0</c:formatCode>
                <c:ptCount val="42"/>
                <c:pt idx="0">
                  <c:v>0.5</c:v>
                </c:pt>
                <c:pt idx="1">
                  <c:v>0.6</c:v>
                </c:pt>
                <c:pt idx="2">
                  <c:v>0.7</c:v>
                </c:pt>
                <c:pt idx="3">
                  <c:v>0.7</c:v>
                </c:pt>
                <c:pt idx="4">
                  <c:v>1.6</c:v>
                </c:pt>
                <c:pt idx="5">
                  <c:v>3.4</c:v>
                </c:pt>
                <c:pt idx="6">
                  <c:v>3.4</c:v>
                </c:pt>
                <c:pt idx="7">
                  <c:v>3.4</c:v>
                </c:pt>
                <c:pt idx="8">
                  <c:v>3.3</c:v>
                </c:pt>
                <c:pt idx="9">
                  <c:v>2.9</c:v>
                </c:pt>
                <c:pt idx="10">
                  <c:v>2.8</c:v>
                </c:pt>
                <c:pt idx="11">
                  <c:v>4</c:v>
                </c:pt>
                <c:pt idx="12">
                  <c:v>5.6</c:v>
                </c:pt>
                <c:pt idx="13">
                  <c:v>6.9</c:v>
                </c:pt>
                <c:pt idx="14">
                  <c:v>7.1</c:v>
                </c:pt>
                <c:pt idx="15">
                  <c:v>7.2</c:v>
                </c:pt>
                <c:pt idx="16">
                  <c:v>6.6</c:v>
                </c:pt>
                <c:pt idx="17">
                  <c:v>6.3</c:v>
                </c:pt>
                <c:pt idx="18">
                  <c:v>6.3</c:v>
                </c:pt>
                <c:pt idx="19">
                  <c:v>5.7</c:v>
                </c:pt>
                <c:pt idx="20">
                  <c:v>5</c:v>
                </c:pt>
                <c:pt idx="21">
                  <c:v>5.6</c:v>
                </c:pt>
                <c:pt idx="22">
                  <c:v>6.7</c:v>
                </c:pt>
                <c:pt idx="23">
                  <c:v>8</c:v>
                </c:pt>
                <c:pt idx="24">
                  <c:v>8.5</c:v>
                </c:pt>
                <c:pt idx="25">
                  <c:v>8.2000000000000011</c:v>
                </c:pt>
                <c:pt idx="26">
                  <c:v>9</c:v>
                </c:pt>
                <c:pt idx="27">
                  <c:v>9.9</c:v>
                </c:pt>
                <c:pt idx="28">
                  <c:v>9.3000000000000007</c:v>
                </c:pt>
                <c:pt idx="29">
                  <c:v>8.5</c:v>
                </c:pt>
                <c:pt idx="30">
                  <c:v>7.8</c:v>
                </c:pt>
                <c:pt idx="31">
                  <c:v>7.9</c:v>
                </c:pt>
                <c:pt idx="32">
                  <c:v>8.6</c:v>
                </c:pt>
                <c:pt idx="33">
                  <c:v>9.3000000000000007</c:v>
                </c:pt>
                <c:pt idx="34">
                  <c:v>10.3</c:v>
                </c:pt>
                <c:pt idx="35">
                  <c:v>11.2</c:v>
                </c:pt>
                <c:pt idx="36">
                  <c:v>10.3</c:v>
                </c:pt>
                <c:pt idx="37">
                  <c:v>8.7000000000000011</c:v>
                </c:pt>
                <c:pt idx="38">
                  <c:v>7.6</c:v>
                </c:pt>
                <c:pt idx="39">
                  <c:v>7.8</c:v>
                </c:pt>
                <c:pt idx="40">
                  <c:v>7.2</c:v>
                </c:pt>
                <c:pt idx="41">
                  <c:v>6.6</c:v>
                </c:pt>
              </c:numCache>
            </c:numRef>
          </c:val>
          <c:smooth val="0"/>
        </c:ser>
        <c:ser>
          <c:idx val="2"/>
          <c:order val="2"/>
          <c:tx>
            <c:v>Italy</c:v>
          </c:tx>
          <c:spPr>
            <a:ln w="44450">
              <a:solidFill>
                <a:srgbClr val="339933"/>
              </a:solidFill>
            </a:ln>
          </c:spPr>
          <c:marker>
            <c:symbol val="none"/>
          </c:marker>
          <c:cat>
            <c:numRef>
              <c:f>Sheet1!$G$8:$G$49</c:f>
              <c:numCache>
                <c:formatCode>m/d/yyyy</c:formatCode>
                <c:ptCount val="42"/>
                <c:pt idx="0">
                  <c:v>25569</c:v>
                </c:pt>
                <c:pt idx="1">
                  <c:v>25934</c:v>
                </c:pt>
                <c:pt idx="2">
                  <c:v>26299</c:v>
                </c:pt>
                <c:pt idx="3">
                  <c:v>26665</c:v>
                </c:pt>
                <c:pt idx="4">
                  <c:v>27030</c:v>
                </c:pt>
                <c:pt idx="5">
                  <c:v>27395</c:v>
                </c:pt>
                <c:pt idx="6">
                  <c:v>27760</c:v>
                </c:pt>
                <c:pt idx="7">
                  <c:v>28126</c:v>
                </c:pt>
                <c:pt idx="8">
                  <c:v>28491</c:v>
                </c:pt>
                <c:pt idx="9">
                  <c:v>28856</c:v>
                </c:pt>
                <c:pt idx="10">
                  <c:v>29221</c:v>
                </c:pt>
                <c:pt idx="11">
                  <c:v>29587</c:v>
                </c:pt>
                <c:pt idx="12">
                  <c:v>29952</c:v>
                </c:pt>
                <c:pt idx="13">
                  <c:v>30317</c:v>
                </c:pt>
                <c:pt idx="14">
                  <c:v>30682</c:v>
                </c:pt>
                <c:pt idx="15">
                  <c:v>31048</c:v>
                </c:pt>
                <c:pt idx="16">
                  <c:v>31413</c:v>
                </c:pt>
                <c:pt idx="17">
                  <c:v>31778</c:v>
                </c:pt>
                <c:pt idx="18">
                  <c:v>32143</c:v>
                </c:pt>
                <c:pt idx="19">
                  <c:v>32509</c:v>
                </c:pt>
                <c:pt idx="20">
                  <c:v>32874</c:v>
                </c:pt>
                <c:pt idx="21">
                  <c:v>33239</c:v>
                </c:pt>
                <c:pt idx="22">
                  <c:v>33604</c:v>
                </c:pt>
                <c:pt idx="23">
                  <c:v>33970</c:v>
                </c:pt>
                <c:pt idx="24">
                  <c:v>34335</c:v>
                </c:pt>
                <c:pt idx="25">
                  <c:v>34700</c:v>
                </c:pt>
                <c:pt idx="26">
                  <c:v>35065</c:v>
                </c:pt>
                <c:pt idx="27">
                  <c:v>35431</c:v>
                </c:pt>
                <c:pt idx="28">
                  <c:v>35796</c:v>
                </c:pt>
                <c:pt idx="29">
                  <c:v>36161</c:v>
                </c:pt>
                <c:pt idx="30">
                  <c:v>36526</c:v>
                </c:pt>
                <c:pt idx="31">
                  <c:v>36892</c:v>
                </c:pt>
                <c:pt idx="32">
                  <c:v>37257</c:v>
                </c:pt>
                <c:pt idx="33">
                  <c:v>37622</c:v>
                </c:pt>
                <c:pt idx="34">
                  <c:v>37987</c:v>
                </c:pt>
                <c:pt idx="35">
                  <c:v>38353</c:v>
                </c:pt>
                <c:pt idx="36">
                  <c:v>38718</c:v>
                </c:pt>
                <c:pt idx="37">
                  <c:v>39083</c:v>
                </c:pt>
                <c:pt idx="38">
                  <c:v>39448</c:v>
                </c:pt>
                <c:pt idx="39">
                  <c:v>39814</c:v>
                </c:pt>
                <c:pt idx="40">
                  <c:v>40179</c:v>
                </c:pt>
                <c:pt idx="41">
                  <c:v>40544</c:v>
                </c:pt>
              </c:numCache>
            </c:numRef>
          </c:cat>
          <c:val>
            <c:numRef>
              <c:f>Sheet1!$F$8:$F$49</c:f>
              <c:numCache>
                <c:formatCode>0.0</c:formatCode>
                <c:ptCount val="42"/>
                <c:pt idx="0">
                  <c:v>3.2</c:v>
                </c:pt>
                <c:pt idx="1">
                  <c:v>3.3</c:v>
                </c:pt>
                <c:pt idx="2">
                  <c:v>3.8</c:v>
                </c:pt>
                <c:pt idx="3">
                  <c:v>3.7</c:v>
                </c:pt>
                <c:pt idx="4">
                  <c:v>3.1</c:v>
                </c:pt>
                <c:pt idx="5">
                  <c:v>3.4</c:v>
                </c:pt>
                <c:pt idx="6">
                  <c:v>3.9</c:v>
                </c:pt>
                <c:pt idx="7">
                  <c:v>4.0999999999999996</c:v>
                </c:pt>
                <c:pt idx="8">
                  <c:v>4.0999999999999996</c:v>
                </c:pt>
                <c:pt idx="9">
                  <c:v>4.4000000000000004</c:v>
                </c:pt>
                <c:pt idx="10">
                  <c:v>4.4000000000000004</c:v>
                </c:pt>
                <c:pt idx="11">
                  <c:v>4.9000000000000004</c:v>
                </c:pt>
                <c:pt idx="12">
                  <c:v>5.4</c:v>
                </c:pt>
                <c:pt idx="13">
                  <c:v>5.9</c:v>
                </c:pt>
                <c:pt idx="14">
                  <c:v>5.9</c:v>
                </c:pt>
                <c:pt idx="15">
                  <c:v>6</c:v>
                </c:pt>
                <c:pt idx="16">
                  <c:v>7.5</c:v>
                </c:pt>
                <c:pt idx="17">
                  <c:v>7.9</c:v>
                </c:pt>
                <c:pt idx="18">
                  <c:v>7.9</c:v>
                </c:pt>
                <c:pt idx="19">
                  <c:v>7.8</c:v>
                </c:pt>
                <c:pt idx="20">
                  <c:v>7</c:v>
                </c:pt>
                <c:pt idx="21">
                  <c:v>6.9</c:v>
                </c:pt>
                <c:pt idx="22">
                  <c:v>7.3</c:v>
                </c:pt>
                <c:pt idx="23">
                  <c:v>9.8000000000000007</c:v>
                </c:pt>
                <c:pt idx="24">
                  <c:v>10.7</c:v>
                </c:pt>
                <c:pt idx="25">
                  <c:v>11.3</c:v>
                </c:pt>
                <c:pt idx="26">
                  <c:v>11.3</c:v>
                </c:pt>
                <c:pt idx="27">
                  <c:v>11.4</c:v>
                </c:pt>
                <c:pt idx="28">
                  <c:v>11.5</c:v>
                </c:pt>
                <c:pt idx="29">
                  <c:v>11</c:v>
                </c:pt>
                <c:pt idx="30">
                  <c:v>10.199999999999999</c:v>
                </c:pt>
                <c:pt idx="31">
                  <c:v>9.2000000000000011</c:v>
                </c:pt>
                <c:pt idx="32">
                  <c:v>8.7000000000000011</c:v>
                </c:pt>
                <c:pt idx="33">
                  <c:v>8.5</c:v>
                </c:pt>
                <c:pt idx="34">
                  <c:v>8.1</c:v>
                </c:pt>
                <c:pt idx="35">
                  <c:v>7.8</c:v>
                </c:pt>
                <c:pt idx="36">
                  <c:v>6.9</c:v>
                </c:pt>
                <c:pt idx="37">
                  <c:v>6.2</c:v>
                </c:pt>
                <c:pt idx="38">
                  <c:v>6.8</c:v>
                </c:pt>
                <c:pt idx="39">
                  <c:v>7.9</c:v>
                </c:pt>
                <c:pt idx="40">
                  <c:v>8.6</c:v>
                </c:pt>
                <c:pt idx="41">
                  <c:v>8.2000000000000011</c:v>
                </c:pt>
              </c:numCache>
            </c:numRef>
          </c:val>
          <c:smooth val="0"/>
        </c:ser>
        <c:ser>
          <c:idx val="3"/>
          <c:order val="3"/>
          <c:tx>
            <c:v>United Kingdom</c:v>
          </c:tx>
          <c:spPr>
            <a:ln w="44450">
              <a:solidFill>
                <a:srgbClr val="0000FF"/>
              </a:solidFill>
            </a:ln>
          </c:spPr>
          <c:marker>
            <c:symbol val="none"/>
          </c:marker>
          <c:cat>
            <c:numRef>
              <c:f>Sheet1!$G$8:$G$49</c:f>
              <c:numCache>
                <c:formatCode>m/d/yyyy</c:formatCode>
                <c:ptCount val="42"/>
                <c:pt idx="0">
                  <c:v>25569</c:v>
                </c:pt>
                <c:pt idx="1">
                  <c:v>25934</c:v>
                </c:pt>
                <c:pt idx="2">
                  <c:v>26299</c:v>
                </c:pt>
                <c:pt idx="3">
                  <c:v>26665</c:v>
                </c:pt>
                <c:pt idx="4">
                  <c:v>27030</c:v>
                </c:pt>
                <c:pt idx="5">
                  <c:v>27395</c:v>
                </c:pt>
                <c:pt idx="6">
                  <c:v>27760</c:v>
                </c:pt>
                <c:pt idx="7">
                  <c:v>28126</c:v>
                </c:pt>
                <c:pt idx="8">
                  <c:v>28491</c:v>
                </c:pt>
                <c:pt idx="9">
                  <c:v>28856</c:v>
                </c:pt>
                <c:pt idx="10">
                  <c:v>29221</c:v>
                </c:pt>
                <c:pt idx="11">
                  <c:v>29587</c:v>
                </c:pt>
                <c:pt idx="12">
                  <c:v>29952</c:v>
                </c:pt>
                <c:pt idx="13">
                  <c:v>30317</c:v>
                </c:pt>
                <c:pt idx="14">
                  <c:v>30682</c:v>
                </c:pt>
                <c:pt idx="15">
                  <c:v>31048</c:v>
                </c:pt>
                <c:pt idx="16">
                  <c:v>31413</c:v>
                </c:pt>
                <c:pt idx="17">
                  <c:v>31778</c:v>
                </c:pt>
                <c:pt idx="18">
                  <c:v>32143</c:v>
                </c:pt>
                <c:pt idx="19">
                  <c:v>32509</c:v>
                </c:pt>
                <c:pt idx="20">
                  <c:v>32874</c:v>
                </c:pt>
                <c:pt idx="21">
                  <c:v>33239</c:v>
                </c:pt>
                <c:pt idx="22">
                  <c:v>33604</c:v>
                </c:pt>
                <c:pt idx="23">
                  <c:v>33970</c:v>
                </c:pt>
                <c:pt idx="24">
                  <c:v>34335</c:v>
                </c:pt>
                <c:pt idx="25">
                  <c:v>34700</c:v>
                </c:pt>
                <c:pt idx="26">
                  <c:v>35065</c:v>
                </c:pt>
                <c:pt idx="27">
                  <c:v>35431</c:v>
                </c:pt>
                <c:pt idx="28">
                  <c:v>35796</c:v>
                </c:pt>
                <c:pt idx="29">
                  <c:v>36161</c:v>
                </c:pt>
                <c:pt idx="30">
                  <c:v>36526</c:v>
                </c:pt>
                <c:pt idx="31">
                  <c:v>36892</c:v>
                </c:pt>
                <c:pt idx="32">
                  <c:v>37257</c:v>
                </c:pt>
                <c:pt idx="33">
                  <c:v>37622</c:v>
                </c:pt>
                <c:pt idx="34">
                  <c:v>37987</c:v>
                </c:pt>
                <c:pt idx="35">
                  <c:v>38353</c:v>
                </c:pt>
                <c:pt idx="36">
                  <c:v>38718</c:v>
                </c:pt>
                <c:pt idx="37">
                  <c:v>39083</c:v>
                </c:pt>
                <c:pt idx="38">
                  <c:v>39448</c:v>
                </c:pt>
                <c:pt idx="39">
                  <c:v>39814</c:v>
                </c:pt>
                <c:pt idx="40">
                  <c:v>40179</c:v>
                </c:pt>
                <c:pt idx="41">
                  <c:v>40544</c:v>
                </c:pt>
              </c:numCache>
            </c:numRef>
          </c:cat>
          <c:val>
            <c:numRef>
              <c:f>Sheet1!$H$8:$H$49</c:f>
              <c:numCache>
                <c:formatCode>0.0</c:formatCode>
                <c:ptCount val="42"/>
                <c:pt idx="1">
                  <c:v>4.2</c:v>
                </c:pt>
                <c:pt idx="2">
                  <c:v>4.4000000000000004</c:v>
                </c:pt>
                <c:pt idx="3">
                  <c:v>3.7</c:v>
                </c:pt>
                <c:pt idx="4">
                  <c:v>3.7</c:v>
                </c:pt>
                <c:pt idx="5">
                  <c:v>4.5</c:v>
                </c:pt>
                <c:pt idx="6">
                  <c:v>5.4</c:v>
                </c:pt>
                <c:pt idx="7">
                  <c:v>5.6</c:v>
                </c:pt>
                <c:pt idx="8">
                  <c:v>5.5</c:v>
                </c:pt>
                <c:pt idx="9">
                  <c:v>5.4</c:v>
                </c:pt>
                <c:pt idx="10">
                  <c:v>6.9</c:v>
                </c:pt>
                <c:pt idx="11">
                  <c:v>9.7000000000000011</c:v>
                </c:pt>
                <c:pt idx="12">
                  <c:v>10.8</c:v>
                </c:pt>
                <c:pt idx="13">
                  <c:v>11.5</c:v>
                </c:pt>
                <c:pt idx="14">
                  <c:v>11.8</c:v>
                </c:pt>
                <c:pt idx="15">
                  <c:v>11.4</c:v>
                </c:pt>
                <c:pt idx="16">
                  <c:v>11.4</c:v>
                </c:pt>
                <c:pt idx="17">
                  <c:v>10.5</c:v>
                </c:pt>
                <c:pt idx="18">
                  <c:v>8.6</c:v>
                </c:pt>
                <c:pt idx="19">
                  <c:v>7.3</c:v>
                </c:pt>
                <c:pt idx="20">
                  <c:v>7.1</c:v>
                </c:pt>
                <c:pt idx="21">
                  <c:v>8.9</c:v>
                </c:pt>
                <c:pt idx="22">
                  <c:v>10</c:v>
                </c:pt>
                <c:pt idx="23">
                  <c:v>10.4</c:v>
                </c:pt>
                <c:pt idx="24">
                  <c:v>9.5</c:v>
                </c:pt>
                <c:pt idx="25">
                  <c:v>8.7000000000000011</c:v>
                </c:pt>
                <c:pt idx="26">
                  <c:v>8.1</c:v>
                </c:pt>
                <c:pt idx="27">
                  <c:v>7</c:v>
                </c:pt>
                <c:pt idx="28">
                  <c:v>6.3</c:v>
                </c:pt>
                <c:pt idx="29">
                  <c:v>6</c:v>
                </c:pt>
                <c:pt idx="30">
                  <c:v>5.5</c:v>
                </c:pt>
                <c:pt idx="31">
                  <c:v>5.0999999999999996</c:v>
                </c:pt>
                <c:pt idx="32">
                  <c:v>5.2</c:v>
                </c:pt>
                <c:pt idx="33">
                  <c:v>5</c:v>
                </c:pt>
                <c:pt idx="34">
                  <c:v>4.8</c:v>
                </c:pt>
                <c:pt idx="35">
                  <c:v>4.9000000000000004</c:v>
                </c:pt>
                <c:pt idx="36">
                  <c:v>5.5</c:v>
                </c:pt>
                <c:pt idx="37">
                  <c:v>5.4</c:v>
                </c:pt>
                <c:pt idx="38">
                  <c:v>5.7</c:v>
                </c:pt>
                <c:pt idx="39">
                  <c:v>7.7</c:v>
                </c:pt>
                <c:pt idx="40">
                  <c:v>7.9</c:v>
                </c:pt>
                <c:pt idx="41">
                  <c:v>8.1</c:v>
                </c:pt>
              </c:numCache>
            </c:numRef>
          </c:val>
          <c:smooth val="0"/>
        </c:ser>
        <c:dLbls>
          <c:showLegendKey val="0"/>
          <c:showVal val="0"/>
          <c:showCatName val="0"/>
          <c:showSerName val="0"/>
          <c:showPercent val="0"/>
          <c:showBubbleSize val="0"/>
        </c:dLbls>
        <c:smooth val="0"/>
        <c:axId val="301341360"/>
        <c:axId val="301340184"/>
      </c:lineChart>
      <c:dateAx>
        <c:axId val="301341360"/>
        <c:scaling>
          <c:orientation val="minMax"/>
          <c:max val="40544"/>
          <c:min val="25569"/>
        </c:scaling>
        <c:delete val="0"/>
        <c:axPos val="b"/>
        <c:numFmt formatCode="yyyy" sourceLinked="0"/>
        <c:majorTickMark val="out"/>
        <c:minorTickMark val="none"/>
        <c:tickLblPos val="nextTo"/>
        <c:txPr>
          <a:bodyPr/>
          <a:lstStyle/>
          <a:p>
            <a:pPr>
              <a:defRPr sz="1800">
                <a:latin typeface="Arial" pitchFamily="34" charset="0"/>
                <a:cs typeface="Arial" pitchFamily="34" charset="0"/>
              </a:defRPr>
            </a:pPr>
            <a:endParaRPr lang="en-US"/>
          </a:p>
        </c:txPr>
        <c:crossAx val="301340184"/>
        <c:crosses val="autoZero"/>
        <c:auto val="1"/>
        <c:lblOffset val="100"/>
        <c:baseTimeUnit val="years"/>
        <c:majorUnit val="5"/>
        <c:majorTimeUnit val="years"/>
      </c:dateAx>
      <c:valAx>
        <c:axId val="301340184"/>
        <c:scaling>
          <c:orientation val="minMax"/>
          <c:max val="12"/>
          <c:min val="0"/>
        </c:scaling>
        <c:delete val="0"/>
        <c:axPos val="l"/>
        <c:majorGridlines>
          <c:spPr>
            <a:ln>
              <a:solidFill>
                <a:srgbClr val="FFFFFF">
                  <a:lumMod val="75000"/>
                </a:srgbClr>
              </a:solidFill>
            </a:ln>
          </c:spPr>
        </c:majorGridlines>
        <c:numFmt formatCode="0" sourceLinked="0"/>
        <c:majorTickMark val="out"/>
        <c:minorTickMark val="none"/>
        <c:tickLblPos val="nextTo"/>
        <c:txPr>
          <a:bodyPr/>
          <a:lstStyle/>
          <a:p>
            <a:pPr>
              <a:defRPr sz="1800">
                <a:latin typeface="Arial" pitchFamily="34" charset="0"/>
                <a:cs typeface="Arial" pitchFamily="34" charset="0"/>
              </a:defRPr>
            </a:pPr>
            <a:endParaRPr lang="en-US"/>
          </a:p>
        </c:txPr>
        <c:crossAx val="301341360"/>
        <c:crosses val="autoZero"/>
        <c:crossBetween val="between"/>
        <c:majorUnit val="2"/>
      </c:valAx>
      <c:spPr>
        <a:solidFill>
          <a:schemeClr val="bg1"/>
        </a:solidFill>
        <a:ln>
          <a:solidFill>
            <a:srgbClr val="000000"/>
          </a:solidFill>
        </a:ln>
      </c:spPr>
    </c:plotArea>
    <c:legend>
      <c:legendPos val="r"/>
      <c:legendEntry>
        <c:idx val="0"/>
        <c:txPr>
          <a:bodyPr/>
          <a:lstStyle/>
          <a:p>
            <a:pPr>
              <a:defRPr sz="2100"/>
            </a:pPr>
            <a:endParaRPr lang="en-US"/>
          </a:p>
        </c:txPr>
      </c:legendEntry>
      <c:legendEntry>
        <c:idx val="1"/>
        <c:txPr>
          <a:bodyPr/>
          <a:lstStyle/>
          <a:p>
            <a:pPr>
              <a:defRPr sz="2100"/>
            </a:pPr>
            <a:endParaRPr lang="en-US"/>
          </a:p>
        </c:txPr>
      </c:legendEntry>
      <c:legendEntry>
        <c:idx val="2"/>
        <c:txPr>
          <a:bodyPr/>
          <a:lstStyle/>
          <a:p>
            <a:pPr>
              <a:defRPr sz="2100"/>
            </a:pPr>
            <a:endParaRPr lang="en-US"/>
          </a:p>
        </c:txPr>
      </c:legendEntry>
      <c:legendEntry>
        <c:idx val="3"/>
        <c:txPr>
          <a:bodyPr/>
          <a:lstStyle/>
          <a:p>
            <a:pPr>
              <a:defRPr sz="2100"/>
            </a:pPr>
            <a:endParaRPr lang="en-US"/>
          </a:p>
        </c:txPr>
      </c:legendEntry>
      <c:layout>
        <c:manualLayout>
          <c:xMode val="edge"/>
          <c:yMode val="edge"/>
          <c:x val="0.66577544054901205"/>
          <c:y val="0.61466096822605398"/>
          <c:w val="0.27311258702893398"/>
          <c:h val="0.264353549205399"/>
        </c:manualLayout>
      </c:layout>
      <c:overlay val="1"/>
      <c:spPr>
        <a:solidFill>
          <a:schemeClr val="accent1"/>
        </a:solidFill>
        <a:effectLst>
          <a:outerShdw blurRad="50800" dist="38100" dir="2700000" algn="tl" rotWithShape="0">
            <a:prstClr val="black">
              <a:alpha val="40000"/>
            </a:prstClr>
          </a:outerShdw>
        </a:effectLst>
      </c:spPr>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5" Type="http://schemas.openxmlformats.org/officeDocument/2006/relationships/image" Target="../media/image14.wmf"/><Relationship Id="rId4"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20" name="Rectangle 4"/>
          <p:cNvSpPr>
            <a:spLocks noGrp="1" noRot="1" noChangeAspect="1" noChangeArrowheads="1" noTextEdit="1"/>
          </p:cNvSpPr>
          <p:nvPr>
            <p:ph type="sldImg" idx="2"/>
          </p:nvPr>
        </p:nvSpPr>
        <p:spPr bwMode="auto">
          <a:xfrm>
            <a:off x="1558625" y="650176"/>
            <a:ext cx="3749040" cy="28117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5800" y="3811979"/>
            <a:ext cx="5486400" cy="47026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CF67D070-B369-4BEA-91A4-C0F09C415F4C}" type="slidenum">
              <a:rPr lang="en-US"/>
              <a:pPr>
                <a:defRPr/>
              </a:pPr>
              <a:t>‹#›</a:t>
            </a:fld>
            <a:endParaRPr lang="en-US"/>
          </a:p>
        </p:txBody>
      </p:sp>
    </p:spTree>
    <p:extLst>
      <p:ext uri="{BB962C8B-B14F-4D97-AF65-F5344CB8AC3E}">
        <p14:creationId xmlns:p14="http://schemas.microsoft.com/office/powerpoint/2010/main" val="3164917625"/>
      </p:ext>
    </p:extLst>
  </p:cSld>
  <p:clrMap bg1="lt1" tx1="dk1" bg2="lt2" tx2="dk2" accent1="accent1" accent2="accent2" accent3="accent3" accent4="accent4" accent5="accent5" accent6="accent6" hlink="hlink" folHlink="folHlink"/>
  <p:notesStyle>
    <a:lvl1pPr algn="l" rtl="0" eaLnBrk="0" fontAlgn="base" hangingPunct="0">
      <a:lnSpc>
        <a:spcPct val="105000"/>
      </a:lnSpc>
      <a:spcBef>
        <a:spcPts val="0"/>
      </a:spcBef>
      <a:spcAft>
        <a:spcPct val="0"/>
      </a:spcAft>
      <a:defRPr sz="1200" kern="1200">
        <a:solidFill>
          <a:schemeClr val="tx1"/>
        </a:solidFill>
        <a:latin typeface="Arial" charset="0"/>
        <a:ea typeface="+mn-ea"/>
        <a:cs typeface="+mn-cs"/>
      </a:defRPr>
    </a:lvl1pPr>
    <a:lvl2pPr marL="457200" algn="l" rtl="0" eaLnBrk="0" fontAlgn="base" hangingPunct="0">
      <a:lnSpc>
        <a:spcPct val="105000"/>
      </a:lnSpc>
      <a:spcBef>
        <a:spcPts val="0"/>
      </a:spcBef>
      <a:spcAft>
        <a:spcPct val="0"/>
      </a:spcAft>
      <a:defRPr sz="1200" kern="1200">
        <a:solidFill>
          <a:schemeClr val="tx1"/>
        </a:solidFill>
        <a:latin typeface="Arial" charset="0"/>
        <a:ea typeface="+mn-ea"/>
        <a:cs typeface="+mn-cs"/>
      </a:defRPr>
    </a:lvl2pPr>
    <a:lvl3pPr marL="914400" algn="l" rtl="0" eaLnBrk="0" fontAlgn="base" hangingPunct="0">
      <a:lnSpc>
        <a:spcPct val="105000"/>
      </a:lnSpc>
      <a:spcBef>
        <a:spcPts val="0"/>
      </a:spcBef>
      <a:spcAft>
        <a:spcPct val="0"/>
      </a:spcAft>
      <a:defRPr sz="1200" kern="1200">
        <a:solidFill>
          <a:schemeClr val="tx1"/>
        </a:solidFill>
        <a:latin typeface="Arial" charset="0"/>
        <a:ea typeface="+mn-ea"/>
        <a:cs typeface="+mn-cs"/>
      </a:defRPr>
    </a:lvl3pPr>
    <a:lvl4pPr marL="1371600" algn="l" rtl="0" eaLnBrk="0" fontAlgn="base" hangingPunct="0">
      <a:lnSpc>
        <a:spcPct val="105000"/>
      </a:lnSpc>
      <a:spcBef>
        <a:spcPts val="0"/>
      </a:spcBef>
      <a:spcAft>
        <a:spcPct val="0"/>
      </a:spcAft>
      <a:defRPr sz="1200" kern="1200">
        <a:solidFill>
          <a:schemeClr val="tx1"/>
        </a:solidFill>
        <a:latin typeface="Arial" charset="0"/>
        <a:ea typeface="+mn-ea"/>
        <a:cs typeface="+mn-cs"/>
      </a:defRPr>
    </a:lvl4pPr>
    <a:lvl5pPr marL="1828800" algn="l" rtl="0" eaLnBrk="0" fontAlgn="base" hangingPunct="0">
      <a:lnSpc>
        <a:spcPct val="105000"/>
      </a:lnSpc>
      <a:spcBef>
        <a:spcPts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558925" y="650875"/>
            <a:ext cx="3748088" cy="2811463"/>
          </a:xfrm>
        </p:spPr>
      </p:sp>
      <p:sp>
        <p:nvSpPr>
          <p:cNvPr id="3" name="Segnaposto note 2"/>
          <p:cNvSpPr>
            <a:spLocks noGrp="1"/>
          </p:cNvSpPr>
          <p:nvPr>
            <p:ph type="body" idx="1"/>
          </p:nvPr>
        </p:nvSpPr>
        <p:spPr/>
        <p:txBody>
          <a:bodyPr/>
          <a:lstStyle/>
          <a:p>
            <a:r>
              <a:rPr lang="en-US" dirty="0" smtClean="0"/>
              <a:t> </a:t>
            </a:r>
            <a:endParaRPr lang="en-US" dirty="0"/>
          </a:p>
        </p:txBody>
      </p:sp>
      <p:sp>
        <p:nvSpPr>
          <p:cNvPr id="4" name="Segnaposto numero diapositiva 3"/>
          <p:cNvSpPr>
            <a:spLocks noGrp="1"/>
          </p:cNvSpPr>
          <p:nvPr>
            <p:ph type="sldNum" sz="quarter" idx="10"/>
          </p:nvPr>
        </p:nvSpPr>
        <p:spPr/>
        <p:txBody>
          <a:bodyPr/>
          <a:lstStyle/>
          <a:p>
            <a:pPr>
              <a:defRPr/>
            </a:pPr>
            <a:fld id="{CF67D070-B369-4BEA-91A4-C0F09C415F4C}" type="slidenum">
              <a:rPr lang="en-US" smtClean="0"/>
              <a:pPr>
                <a:defRPr/>
              </a:pPr>
              <a:t>0</a:t>
            </a:fld>
            <a:endParaRPr lang="en-US"/>
          </a:p>
        </p:txBody>
      </p:sp>
    </p:spTree>
    <p:extLst>
      <p:ext uri="{BB962C8B-B14F-4D97-AF65-F5344CB8AC3E}">
        <p14:creationId xmlns:p14="http://schemas.microsoft.com/office/powerpoint/2010/main" val="2218183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0CAE4FA-BD3F-4A4A-B9F0-0DC4D18B2663}" type="slidenum">
              <a:rPr lang="en-US"/>
              <a:pPr>
                <a:defRPr/>
              </a:pPr>
              <a:t>9</a:t>
            </a:fld>
            <a:endParaRPr lang="en-US"/>
          </a:p>
        </p:txBody>
      </p:sp>
      <p:sp>
        <p:nvSpPr>
          <p:cNvPr id="89091" name="Rectangle 2"/>
          <p:cNvSpPr>
            <a:spLocks noGrp="1" noRot="1" noChangeAspect="1" noChangeArrowheads="1" noTextEdit="1"/>
          </p:cNvSpPr>
          <p:nvPr>
            <p:ph type="sldImg"/>
          </p:nvPr>
        </p:nvSpPr>
        <p:spPr>
          <a:xfrm>
            <a:off x="1144588" y="685800"/>
            <a:ext cx="4572000" cy="3429000"/>
          </a:xfrm>
          <a:ln/>
        </p:spPr>
      </p:sp>
      <p:sp>
        <p:nvSpPr>
          <p:cNvPr id="890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022892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598AC0-6A71-7648-AE5B-BEB460DB0868}" type="slidenum">
              <a:rPr lang="en-US" sz="1200"/>
              <a:pPr eaLnBrk="1" hangingPunct="1"/>
              <a:t>10</a:t>
            </a:fld>
            <a:endParaRPr lang="en-US" sz="1200"/>
          </a:p>
        </p:txBody>
      </p:sp>
      <p:sp>
        <p:nvSpPr>
          <p:cNvPr id="45058" name="Rectangle 2"/>
          <p:cNvSpPr>
            <a:spLocks noGrp="1" noRot="1" noChangeAspect="1" noChangeArrowheads="1" noTextEdit="1"/>
          </p:cNvSpPr>
          <p:nvPr>
            <p:ph type="sldImg"/>
          </p:nvPr>
        </p:nvSpPr>
        <p:spPr>
          <a:xfrm>
            <a:off x="1144588" y="685800"/>
            <a:ext cx="4572000" cy="3429000"/>
          </a:xfrm>
          <a:ln/>
        </p:spPr>
      </p:sp>
      <p:sp>
        <p:nvSpPr>
          <p:cNvPr id="4505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p>
        </p:txBody>
      </p:sp>
    </p:spTree>
    <p:extLst>
      <p:ext uri="{BB962C8B-B14F-4D97-AF65-F5344CB8AC3E}">
        <p14:creationId xmlns:p14="http://schemas.microsoft.com/office/powerpoint/2010/main" val="3778277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FE8A639-2E01-4B81-B52B-3555487EB25E}" type="slidenum">
              <a:rPr lang="en-US"/>
              <a:pPr>
                <a:defRPr/>
              </a:pPr>
              <a:t>11</a:t>
            </a:fld>
            <a:endParaRPr lang="en-US"/>
          </a:p>
        </p:txBody>
      </p:sp>
      <p:sp>
        <p:nvSpPr>
          <p:cNvPr id="91139" name="Rectangle 2"/>
          <p:cNvSpPr>
            <a:spLocks noGrp="1" noRot="1" noChangeAspect="1" noChangeArrowheads="1" noTextEdit="1"/>
          </p:cNvSpPr>
          <p:nvPr>
            <p:ph type="sldImg"/>
          </p:nvPr>
        </p:nvSpPr>
        <p:spPr>
          <a:xfrm>
            <a:off x="1144588" y="685800"/>
            <a:ext cx="4572000" cy="3429000"/>
          </a:xfrm>
          <a:ln/>
        </p:spPr>
      </p:sp>
      <p:sp>
        <p:nvSpPr>
          <p:cNvPr id="911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212927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B541075-CD70-437E-976F-1F4FB6973E3F}" type="slidenum">
              <a:rPr lang="en-US"/>
              <a:pPr>
                <a:defRPr/>
              </a:pPr>
              <a:t>12</a:t>
            </a:fld>
            <a:endParaRPr lang="en-US"/>
          </a:p>
        </p:txBody>
      </p:sp>
      <p:sp>
        <p:nvSpPr>
          <p:cNvPr id="92163" name="Rectangle 2"/>
          <p:cNvSpPr>
            <a:spLocks noGrp="1" noRot="1" noChangeAspect="1" noChangeArrowheads="1" noTextEdit="1"/>
          </p:cNvSpPr>
          <p:nvPr>
            <p:ph type="sldImg"/>
          </p:nvPr>
        </p:nvSpPr>
        <p:spPr>
          <a:xfrm>
            <a:off x="1144588" y="685800"/>
            <a:ext cx="4572000" cy="3429000"/>
          </a:xfrm>
          <a:ln/>
        </p:spPr>
      </p:sp>
      <p:sp>
        <p:nvSpPr>
          <p:cNvPr id="921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036477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F321FAE-6CD2-4706-B2AD-7B11A8C0A7D7}" type="slidenum">
              <a:rPr lang="en-US"/>
              <a:pPr>
                <a:defRPr/>
              </a:pPr>
              <a:t>13</a:t>
            </a:fld>
            <a:endParaRPr lang="en-US"/>
          </a:p>
        </p:txBody>
      </p:sp>
      <p:sp>
        <p:nvSpPr>
          <p:cNvPr id="93187" name="Rectangle 2"/>
          <p:cNvSpPr>
            <a:spLocks noGrp="1" noRot="1" noChangeAspect="1" noChangeArrowheads="1" noTextEdit="1"/>
          </p:cNvSpPr>
          <p:nvPr>
            <p:ph type="sldImg"/>
          </p:nvPr>
        </p:nvSpPr>
        <p:spPr>
          <a:xfrm>
            <a:off x="1144588" y="685800"/>
            <a:ext cx="4572000" cy="3429000"/>
          </a:xfrm>
          <a:ln/>
        </p:spPr>
      </p:sp>
      <p:sp>
        <p:nvSpPr>
          <p:cNvPr id="931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Sometimes the unemployment caused by </a:t>
            </a:r>
            <a:r>
              <a:rPr lang="en-US" dirty="0" err="1" smtClean="0"/>
              <a:t>sectoral</a:t>
            </a:r>
            <a:r>
              <a:rPr lang="en-US" dirty="0" smtClean="0"/>
              <a:t> shifts is severe.  </a:t>
            </a:r>
          </a:p>
          <a:p>
            <a:endParaRPr lang="en-US" dirty="0"/>
          </a:p>
          <a:p>
            <a:r>
              <a:rPr lang="en-US" dirty="0" smtClean="0"/>
              <a:t>Due to increasing imports of cheaper foreign-made textiles (particularly since the expiration in 2005 of long-standing quotas on textiles from China), the U.S. textile industry has been in decline for years.  Tens of thousands of workers in this industry have lost jobs.  </a:t>
            </a:r>
          </a:p>
          <a:p>
            <a:endParaRPr lang="en-US" dirty="0" smtClean="0"/>
          </a:p>
          <a:p>
            <a:r>
              <a:rPr lang="en-US" dirty="0" smtClean="0"/>
              <a:t>Many of these workers are in their 50s and have worked in this industry for decades.  Such workers are unlikely to have the skills necessary to get jobs available in newly booming industries, and they are less likely to invest in the acquisition of the necessary skills for these jobs.  Hence, such workers are at greater risk for becoming “discouraged workers.”  </a:t>
            </a:r>
          </a:p>
          <a:p>
            <a:endParaRPr lang="en-US" dirty="0" smtClean="0"/>
          </a:p>
        </p:txBody>
      </p:sp>
    </p:spTree>
    <p:extLst>
      <p:ext uri="{BB962C8B-B14F-4D97-AF65-F5344CB8AC3E}">
        <p14:creationId xmlns:p14="http://schemas.microsoft.com/office/powerpoint/2010/main" val="2252121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040C661-16E2-4673-97F0-16F5A7722720}" type="slidenum">
              <a:rPr lang="en-US"/>
              <a:pPr>
                <a:defRPr/>
              </a:pPr>
              <a:t>14</a:t>
            </a:fld>
            <a:endParaRPr lang="en-US"/>
          </a:p>
        </p:txBody>
      </p:sp>
      <p:sp>
        <p:nvSpPr>
          <p:cNvPr id="94211" name="Rectangle 2"/>
          <p:cNvSpPr>
            <a:spLocks noGrp="1" noRot="1" noChangeAspect="1" noChangeArrowheads="1" noTextEdit="1"/>
          </p:cNvSpPr>
          <p:nvPr>
            <p:ph type="sldImg"/>
          </p:nvPr>
        </p:nvSpPr>
        <p:spPr>
          <a:xfrm>
            <a:off x="1144588" y="685800"/>
            <a:ext cx="4572000" cy="3429000"/>
          </a:xfrm>
          <a:ln/>
        </p:spPr>
      </p:sp>
      <p:sp>
        <p:nvSpPr>
          <p:cNvPr id="942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All figures are industry shares in U.S. GDP.   “Other industry” includes construction, mining, electricity, water, and gas. </a:t>
            </a:r>
          </a:p>
          <a:p>
            <a:endParaRPr lang="en-US" dirty="0" smtClean="0"/>
          </a:p>
          <a:p>
            <a:r>
              <a:rPr lang="en-US" dirty="0" smtClean="0"/>
              <a:t>From 1960 to 2009, there are huge changes in all four categories.   </a:t>
            </a:r>
            <a:br>
              <a:rPr lang="en-US" dirty="0" smtClean="0"/>
            </a:br>
            <a:r>
              <a:rPr lang="en-US" dirty="0" smtClean="0"/>
              <a:t>Manufacturing falls by about half.  </a:t>
            </a:r>
          </a:p>
          <a:p>
            <a:r>
              <a:rPr lang="en-US" dirty="0" smtClean="0"/>
              <a:t>Even the “tiny” category of agriculture drops by about three-fourths. </a:t>
            </a:r>
          </a:p>
          <a:p>
            <a:endParaRPr lang="en-US" dirty="0" smtClean="0"/>
          </a:p>
          <a:p>
            <a:r>
              <a:rPr lang="en-US" dirty="0" smtClean="0"/>
              <a:t>As a result of these huge structural shifts, the types of jobs available now are vastly different than just two generations ago.  </a:t>
            </a:r>
          </a:p>
          <a:p>
            <a:endParaRPr lang="en-US" dirty="0" smtClean="0"/>
          </a:p>
          <a:p>
            <a:r>
              <a:rPr lang="en-US" dirty="0" smtClean="0"/>
              <a:t>Source:  World Development Indicators, World Bank.  </a:t>
            </a:r>
          </a:p>
          <a:p>
            <a:r>
              <a:rPr lang="en-US" dirty="0" smtClean="0"/>
              <a:t>[2009 is the latest available</a:t>
            </a:r>
            <a:r>
              <a:rPr lang="en-US" baseline="0" dirty="0" smtClean="0"/>
              <a:t> as of 2012(!)]</a:t>
            </a:r>
            <a:endParaRPr lang="en-US" dirty="0" smtClean="0"/>
          </a:p>
        </p:txBody>
      </p:sp>
    </p:spTree>
    <p:extLst>
      <p:ext uri="{BB962C8B-B14F-4D97-AF65-F5344CB8AC3E}">
        <p14:creationId xmlns:p14="http://schemas.microsoft.com/office/powerpoint/2010/main" val="4083970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1F88D49-380D-4281-B98E-7FCB26B3840B}" type="slidenum">
              <a:rPr lang="en-US" smtClean="0"/>
              <a:pPr/>
              <a:t>15</a:t>
            </a:fld>
            <a:endParaRPr lang="en-US"/>
          </a:p>
        </p:txBody>
      </p:sp>
      <p:sp>
        <p:nvSpPr>
          <p:cNvPr id="95236" name="Rectangle 3"/>
          <p:cNvSpPr>
            <a:spLocks noGrp="1" noChangeArrowheads="1"/>
          </p:cNvSpPr>
          <p:nvPr>
            <p:ph type="body" idx="1"/>
          </p:nvPr>
        </p:nvSpPr>
        <p:spPr/>
        <p:txBody>
          <a:bodyPr/>
          <a:lstStyle/>
          <a:p>
            <a:r>
              <a:rPr lang="en-US" dirty="0" smtClean="0"/>
              <a:t>Most of the examples on this and the previous slides are big changes that have occurred over many years. Perhaps more important for the natural rate, though, are the many smaller changes that occur more frequently.  Ours is a dynamic economy:  the structure of demand is shifting almost continuously, due to changes in preferences, technology, and the location of production.  </a:t>
            </a:r>
            <a:br>
              <a:rPr lang="en-US" dirty="0" smtClean="0"/>
            </a:br>
            <a:r>
              <a:rPr lang="en-US" dirty="0" smtClean="0"/>
              <a:t>As a result, there is a near-continual flow of newly frictionally unemployed workers.  </a:t>
            </a:r>
          </a:p>
          <a:p>
            <a:endParaRPr lang="en-US" dirty="0" smtClean="0"/>
          </a:p>
          <a:p>
            <a:r>
              <a:rPr lang="en-US" dirty="0" smtClean="0"/>
              <a:t>Sectoral shifts are distinct from recessions (which also cause unemployment).   In recessions, there is a general fall in demand across industries, and the unemployment that results is cyclical.  Sectoral shifts, though, are changes in the composition of demand across industries, and lead to frictional unemployment as described above. </a:t>
            </a:r>
          </a:p>
          <a:p>
            <a:endParaRPr lang="en-US" dirty="0" smtClean="0"/>
          </a:p>
          <a:p>
            <a:r>
              <a:rPr lang="en-US" dirty="0" smtClean="0"/>
              <a:t>Source of health expenditure data:</a:t>
            </a:r>
          </a:p>
          <a:p>
            <a:r>
              <a:rPr lang="en-US" dirty="0" smtClean="0"/>
              <a:t>http://www.cms.hhs.gov/NationalHealthExpendData/02_NationalHealthAccountsHistorical.asp#TopOfPage</a:t>
            </a:r>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1938846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1286E8E-196F-4383-9AA2-F661DF4D4089}" type="slidenum">
              <a:rPr lang="en-US"/>
              <a:pPr>
                <a:defRPr/>
              </a:pPr>
              <a:t>16</a:t>
            </a:fld>
            <a:endParaRPr lang="en-US"/>
          </a:p>
        </p:txBody>
      </p:sp>
      <p:sp>
        <p:nvSpPr>
          <p:cNvPr id="96259"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9626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US" dirty="0" smtClean="0"/>
          </a:p>
        </p:txBody>
      </p:sp>
    </p:spTree>
    <p:extLst>
      <p:ext uri="{BB962C8B-B14F-4D97-AF65-F5344CB8AC3E}">
        <p14:creationId xmlns:p14="http://schemas.microsoft.com/office/powerpoint/2010/main" val="3598157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5EBE884-67BC-43B6-9A2C-9E1256BE4D14}" type="slidenum">
              <a:rPr lang="en-US"/>
              <a:pPr>
                <a:defRPr/>
              </a:pPr>
              <a:t>17</a:t>
            </a:fld>
            <a:endParaRPr lang="en-US"/>
          </a:p>
        </p:txBody>
      </p:sp>
      <p:sp>
        <p:nvSpPr>
          <p:cNvPr id="97283"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9728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US" dirty="0" smtClean="0"/>
          </a:p>
        </p:txBody>
      </p:sp>
    </p:spTree>
    <p:extLst>
      <p:ext uri="{BB962C8B-B14F-4D97-AF65-F5344CB8AC3E}">
        <p14:creationId xmlns:p14="http://schemas.microsoft.com/office/powerpoint/2010/main" val="2877413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2363E18-A66A-40B3-BB07-75E98550BB45}" type="slidenum">
              <a:rPr lang="en-US"/>
              <a:pPr>
                <a:defRPr/>
              </a:pPr>
              <a:t>18</a:t>
            </a:fld>
            <a:endParaRPr lang="en-US"/>
          </a:p>
        </p:txBody>
      </p:sp>
      <p:sp>
        <p:nvSpPr>
          <p:cNvPr id="98307"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9830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US" smtClean="0"/>
          </a:p>
        </p:txBody>
      </p:sp>
    </p:spTree>
    <p:extLst>
      <p:ext uri="{BB962C8B-B14F-4D97-AF65-F5344CB8AC3E}">
        <p14:creationId xmlns:p14="http://schemas.microsoft.com/office/powerpoint/2010/main" val="868790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650875"/>
            <a:ext cx="3748088" cy="28114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1</a:t>
            </a:fld>
            <a:endParaRPr lang="en-US"/>
          </a:p>
        </p:txBody>
      </p:sp>
    </p:spTree>
    <p:extLst>
      <p:ext uri="{BB962C8B-B14F-4D97-AF65-F5344CB8AC3E}">
        <p14:creationId xmlns:p14="http://schemas.microsoft.com/office/powerpoint/2010/main" val="4168560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ED5145-08DF-714E-80D7-DA79452DD07F}" type="slidenum">
              <a:rPr lang="en-US" sz="1200"/>
              <a:pPr eaLnBrk="1" hangingPunct="1"/>
              <a:t>19</a:t>
            </a:fld>
            <a:endParaRPr lang="en-US" sz="1200"/>
          </a:p>
        </p:txBody>
      </p:sp>
      <p:sp>
        <p:nvSpPr>
          <p:cNvPr id="63490"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6349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lstStyle/>
          <a:p>
            <a:endParaRPr lang="it-IT"/>
          </a:p>
        </p:txBody>
      </p:sp>
    </p:spTree>
    <p:extLst>
      <p:ext uri="{BB962C8B-B14F-4D97-AF65-F5344CB8AC3E}">
        <p14:creationId xmlns:p14="http://schemas.microsoft.com/office/powerpoint/2010/main" val="1638400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7550E74-5353-4B45-AFDA-87B6524E0BBD}" type="slidenum">
              <a:rPr lang="en-US" sz="1200"/>
              <a:pPr eaLnBrk="1" hangingPunct="1"/>
              <a:t>20</a:t>
            </a:fld>
            <a:endParaRPr lang="en-US" sz="1200"/>
          </a:p>
        </p:txBody>
      </p:sp>
      <p:sp>
        <p:nvSpPr>
          <p:cNvPr id="65538"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6553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lstStyle/>
          <a:p>
            <a:endParaRPr lang="it-IT"/>
          </a:p>
        </p:txBody>
      </p:sp>
    </p:spTree>
    <p:extLst>
      <p:ext uri="{BB962C8B-B14F-4D97-AF65-F5344CB8AC3E}">
        <p14:creationId xmlns:p14="http://schemas.microsoft.com/office/powerpoint/2010/main" val="260816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E83EA7E-89B6-400D-87F7-EAE0B1EF4A6A}" type="slidenum">
              <a:rPr lang="en-US"/>
              <a:pPr>
                <a:defRPr/>
              </a:pPr>
              <a:t>21</a:t>
            </a:fld>
            <a:endParaRPr lang="en-US"/>
          </a:p>
        </p:txBody>
      </p:sp>
      <p:sp>
        <p:nvSpPr>
          <p:cNvPr id="99331" name="Rectangle 2"/>
          <p:cNvSpPr>
            <a:spLocks noGrp="1" noRot="1" noChangeAspect="1" noChangeArrowheads="1" noTextEdit="1"/>
          </p:cNvSpPr>
          <p:nvPr>
            <p:ph type="sldImg"/>
          </p:nvPr>
        </p:nvSpPr>
        <p:spPr>
          <a:xfrm>
            <a:off x="1144588" y="685800"/>
            <a:ext cx="4572000" cy="3429000"/>
          </a:xfrm>
          <a:ln/>
        </p:spPr>
      </p:sp>
      <p:sp>
        <p:nvSpPr>
          <p:cNvPr id="993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69327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EBE713A-CB10-4651-AE5E-ED0429C3D52A}" type="slidenum">
              <a:rPr lang="en-US"/>
              <a:pPr>
                <a:defRPr/>
              </a:pPr>
              <a:t>22</a:t>
            </a:fld>
            <a:endParaRPr lang="en-US"/>
          </a:p>
        </p:txBody>
      </p:sp>
      <p:sp>
        <p:nvSpPr>
          <p:cNvPr id="100355" name="Rectangle 2"/>
          <p:cNvSpPr>
            <a:spLocks noGrp="1" noRot="1" noChangeAspect="1" noChangeArrowheads="1" noTextEdit="1"/>
          </p:cNvSpPr>
          <p:nvPr>
            <p:ph type="sldImg"/>
          </p:nvPr>
        </p:nvSpPr>
        <p:spPr>
          <a:xfrm>
            <a:off x="1144588" y="685800"/>
            <a:ext cx="4572000" cy="3429000"/>
          </a:xfrm>
          <a:ln/>
        </p:spPr>
      </p:sp>
      <p:sp>
        <p:nvSpPr>
          <p:cNvPr id="1003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Figure 7-3 on p.183.</a:t>
            </a:r>
          </a:p>
          <a:p>
            <a:endParaRPr lang="en-US" dirty="0" smtClean="0"/>
          </a:p>
          <a:p>
            <a:r>
              <a:rPr lang="en-US" b="1" dirty="0" smtClean="0"/>
              <a:t>Abbreviation</a:t>
            </a:r>
            <a:r>
              <a:rPr lang="en-US" dirty="0" smtClean="0"/>
              <a:t>:  “</a:t>
            </a:r>
            <a:r>
              <a:rPr lang="en-US" dirty="0" err="1" smtClean="0"/>
              <a:t>eq’m</a:t>
            </a:r>
            <a:r>
              <a:rPr lang="en-US" dirty="0" smtClean="0"/>
              <a:t>” = equilibrium</a:t>
            </a:r>
          </a:p>
          <a:p>
            <a:endParaRPr lang="en-US" dirty="0" smtClean="0"/>
          </a:p>
        </p:txBody>
      </p:sp>
    </p:spTree>
    <p:extLst>
      <p:ext uri="{BB962C8B-B14F-4D97-AF65-F5344CB8AC3E}">
        <p14:creationId xmlns:p14="http://schemas.microsoft.com/office/powerpoint/2010/main" val="1339673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D31CD2B-DDFF-4DAC-8F21-C494EDFD1D37}" type="slidenum">
              <a:rPr lang="en-US"/>
              <a:pPr>
                <a:defRPr/>
              </a:pPr>
              <a:t>23</a:t>
            </a:fld>
            <a:endParaRPr lang="en-US"/>
          </a:p>
        </p:txBody>
      </p:sp>
      <p:sp>
        <p:nvSpPr>
          <p:cNvPr id="101379" name="Rectangle 2"/>
          <p:cNvSpPr>
            <a:spLocks noGrp="1" noRot="1" noChangeAspect="1" noChangeArrowheads="1" noTextEdit="1"/>
          </p:cNvSpPr>
          <p:nvPr>
            <p:ph type="sldImg"/>
          </p:nvPr>
        </p:nvSpPr>
        <p:spPr>
          <a:xfrm>
            <a:off x="1144588" y="685800"/>
            <a:ext cx="4572000" cy="3429000"/>
          </a:xfrm>
          <a:ln/>
        </p:spPr>
      </p:sp>
      <p:sp>
        <p:nvSpPr>
          <p:cNvPr id="1013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a:p>
            <a:endParaRPr lang="en-US" dirty="0" smtClean="0"/>
          </a:p>
        </p:txBody>
      </p:sp>
    </p:spTree>
    <p:extLst>
      <p:ext uri="{BB962C8B-B14F-4D97-AF65-F5344CB8AC3E}">
        <p14:creationId xmlns:p14="http://schemas.microsoft.com/office/powerpoint/2010/main" val="10869240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548AB2C-FF74-463B-9D88-2398ACC93AC8}" type="slidenum">
              <a:rPr lang="en-US"/>
              <a:pPr>
                <a:defRPr/>
              </a:pPr>
              <a:t>24</a:t>
            </a:fld>
            <a:endParaRPr lang="en-US"/>
          </a:p>
        </p:txBody>
      </p:sp>
      <p:sp>
        <p:nvSpPr>
          <p:cNvPr id="102403" name="Rectangle 2"/>
          <p:cNvSpPr>
            <a:spLocks noGrp="1" noRot="1" noChangeAspect="1" noChangeArrowheads="1" noTextEdit="1"/>
          </p:cNvSpPr>
          <p:nvPr>
            <p:ph type="sldImg"/>
          </p:nvPr>
        </p:nvSpPr>
        <p:spPr>
          <a:xfrm>
            <a:off x="1144588" y="685800"/>
            <a:ext cx="4572000" cy="3429000"/>
          </a:xfrm>
          <a:ln/>
        </p:spPr>
      </p:sp>
      <p:sp>
        <p:nvSpPr>
          <p:cNvPr id="1024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848858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BD8CC24-4FCA-4E68-9F1E-339AFC7A9826}" type="slidenum">
              <a:rPr lang="en-US"/>
              <a:pPr>
                <a:defRPr/>
              </a:pPr>
              <a:t>25</a:t>
            </a:fld>
            <a:endParaRPr lang="en-US"/>
          </a:p>
        </p:txBody>
      </p:sp>
      <p:sp>
        <p:nvSpPr>
          <p:cNvPr id="103427" name="Rectangle 2"/>
          <p:cNvSpPr>
            <a:spLocks noGrp="1" noRot="1" noChangeAspect="1" noChangeArrowheads="1" noTextEdit="1"/>
          </p:cNvSpPr>
          <p:nvPr>
            <p:ph type="sldImg"/>
          </p:nvPr>
        </p:nvSpPr>
        <p:spPr>
          <a:xfrm>
            <a:off x="1144588" y="685800"/>
            <a:ext cx="4572000" cy="3429000"/>
          </a:xfrm>
          <a:ln/>
        </p:spPr>
      </p:sp>
      <p:sp>
        <p:nvSpPr>
          <p:cNvPr id="1034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281470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18EC79C-4CE2-DB42-BFCC-945730C58C71}" type="slidenum">
              <a:rPr lang="en-US" sz="1200"/>
              <a:pPr eaLnBrk="1" hangingPunct="1"/>
              <a:t>26</a:t>
            </a:fld>
            <a:endParaRPr lang="en-US" sz="1200"/>
          </a:p>
        </p:txBody>
      </p:sp>
      <p:sp>
        <p:nvSpPr>
          <p:cNvPr id="77826" name="Rectangle 2"/>
          <p:cNvSpPr>
            <a:spLocks noGrp="1" noRot="1" noChangeAspect="1" noChangeArrowheads="1" noTextEdit="1"/>
          </p:cNvSpPr>
          <p:nvPr>
            <p:ph type="sldImg"/>
          </p:nvPr>
        </p:nvSpPr>
        <p:spPr>
          <a:xfrm>
            <a:off x="1144588" y="685800"/>
            <a:ext cx="4572000" cy="3429000"/>
          </a:xfrm>
          <a:ln/>
        </p:spPr>
      </p:sp>
      <p:sp>
        <p:nvSpPr>
          <p:cNvPr id="7782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p>
        </p:txBody>
      </p:sp>
    </p:spTree>
    <p:extLst>
      <p:ext uri="{BB962C8B-B14F-4D97-AF65-F5344CB8AC3E}">
        <p14:creationId xmlns:p14="http://schemas.microsoft.com/office/powerpoint/2010/main" val="15282099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D89D571-2F14-455C-B462-57357685F745}" type="slidenum">
              <a:rPr lang="en-US"/>
              <a:pPr>
                <a:defRPr/>
              </a:pPr>
              <a:t>27</a:t>
            </a:fld>
            <a:endParaRPr lang="en-US"/>
          </a:p>
        </p:txBody>
      </p:sp>
      <p:sp>
        <p:nvSpPr>
          <p:cNvPr id="104451" name="Rectangle 2"/>
          <p:cNvSpPr>
            <a:spLocks noGrp="1" noRot="1" noChangeAspect="1" noChangeArrowheads="1" noTextEdit="1"/>
          </p:cNvSpPr>
          <p:nvPr>
            <p:ph type="sldImg"/>
          </p:nvPr>
        </p:nvSpPr>
        <p:spPr>
          <a:xfrm>
            <a:off x="1144588" y="685800"/>
            <a:ext cx="4572000" cy="3429000"/>
          </a:xfrm>
          <a:ln/>
        </p:spPr>
      </p:sp>
      <p:sp>
        <p:nvSpPr>
          <p:cNvPr id="1044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See p.187 for more discussion about insiders and outsiders.  </a:t>
            </a:r>
          </a:p>
          <a:p>
            <a:endParaRPr lang="en-US" dirty="0" smtClean="0"/>
          </a:p>
          <a:p>
            <a:r>
              <a:rPr lang="en-US" dirty="0" smtClean="0"/>
              <a:t>The theory has two implications we can confront with data:</a:t>
            </a:r>
          </a:p>
          <a:p>
            <a:endParaRPr lang="en-US" dirty="0" smtClean="0"/>
          </a:p>
          <a:p>
            <a:pPr marL="349250" lvl="1" indent="-234950"/>
            <a:r>
              <a:rPr lang="en-US" dirty="0" smtClean="0"/>
              <a:t>1)  Union members’ average earnings should be higher than non-union members’ average earnings.  </a:t>
            </a:r>
          </a:p>
          <a:p>
            <a:pPr marL="349250" lvl="1" indent="-234950"/>
            <a:endParaRPr lang="en-US" dirty="0" smtClean="0"/>
          </a:p>
          <a:p>
            <a:pPr marL="349250" lvl="1" indent="-234950"/>
            <a:r>
              <a:rPr lang="en-US" dirty="0" smtClean="0"/>
              <a:t>2)  The difference between union and non-union wages should be higher in industries that are more heavily unionized (and hence, in which unions have more market power) than in less heavily unionized industries.  </a:t>
            </a:r>
          </a:p>
          <a:p>
            <a:endParaRPr lang="en-US" dirty="0" smtClean="0"/>
          </a:p>
          <a:p>
            <a:r>
              <a:rPr lang="en-US" dirty="0" smtClean="0"/>
              <a:t>The following slide shows recent data on union membership and wage ratios by industry in the U.S.   The data are consistent with the theory. </a:t>
            </a:r>
          </a:p>
        </p:txBody>
      </p:sp>
    </p:spTree>
    <p:extLst>
      <p:ext uri="{BB962C8B-B14F-4D97-AF65-F5344CB8AC3E}">
        <p14:creationId xmlns:p14="http://schemas.microsoft.com/office/powerpoint/2010/main" val="2927805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711A13A-F02A-4A24-A8F3-1A37C6657021}" type="slidenum">
              <a:rPr lang="en-US">
                <a:solidFill>
                  <a:prstClr val="black"/>
                </a:solidFill>
              </a:rPr>
              <a:pPr>
                <a:defRPr/>
              </a:pPr>
              <a:t>28</a:t>
            </a:fld>
            <a:endParaRPr lang="en-US">
              <a:solidFill>
                <a:prstClr val="black"/>
              </a:solidFill>
            </a:endParaRPr>
          </a:p>
        </p:txBody>
      </p:sp>
      <p:sp>
        <p:nvSpPr>
          <p:cNvPr id="122883" name="Rectangle 2"/>
          <p:cNvSpPr>
            <a:spLocks noGrp="1" noRot="1" noChangeAspect="1" noChangeArrowheads="1" noTextEdit="1"/>
          </p:cNvSpPr>
          <p:nvPr>
            <p:ph type="sldImg"/>
          </p:nvPr>
        </p:nvSpPr>
        <p:spPr>
          <a:xfrm>
            <a:off x="1558925" y="650875"/>
            <a:ext cx="3748088" cy="2811463"/>
          </a:xfrm>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Table 7-1</a:t>
            </a:r>
          </a:p>
          <a:p>
            <a:endParaRPr lang="en-US" dirty="0" smtClean="0"/>
          </a:p>
          <a:p>
            <a:r>
              <a:rPr lang="en-US" dirty="0" smtClean="0"/>
              <a:t>Source:  OECD.  </a:t>
            </a:r>
          </a:p>
        </p:txBody>
      </p:sp>
    </p:spTree>
    <p:extLst>
      <p:ext uri="{BB962C8B-B14F-4D97-AF65-F5344CB8AC3E}">
        <p14:creationId xmlns:p14="http://schemas.microsoft.com/office/powerpoint/2010/main" val="3261181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22FD6A2-5702-49A9-8FE5-271FD27F5C64}" type="slidenum">
              <a:rPr lang="en-US"/>
              <a:pPr>
                <a:defRPr/>
              </a:pPr>
              <a:t>2</a:t>
            </a:fld>
            <a:endParaRPr lang="en-US"/>
          </a:p>
        </p:txBody>
      </p:sp>
      <p:sp>
        <p:nvSpPr>
          <p:cNvPr id="80899"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809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US" dirty="0" smtClean="0"/>
          </a:p>
        </p:txBody>
      </p:sp>
    </p:spTree>
    <p:extLst>
      <p:ext uri="{BB962C8B-B14F-4D97-AF65-F5344CB8AC3E}">
        <p14:creationId xmlns:p14="http://schemas.microsoft.com/office/powerpoint/2010/main" val="32303944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F9961D0-C129-4304-9C18-36794976CEB4}" type="slidenum">
              <a:rPr lang="en-US"/>
              <a:pPr>
                <a:defRPr/>
              </a:pPr>
              <a:t>29</a:t>
            </a:fld>
            <a:endParaRPr lang="en-US"/>
          </a:p>
        </p:txBody>
      </p:sp>
      <p:sp>
        <p:nvSpPr>
          <p:cNvPr id="105475" name="Rectangle 2"/>
          <p:cNvSpPr>
            <a:spLocks noGrp="1" noRot="1" noChangeAspect="1" noChangeArrowheads="1" noTextEdit="1"/>
          </p:cNvSpPr>
          <p:nvPr>
            <p:ph type="sldImg"/>
          </p:nvPr>
        </p:nvSpPr>
        <p:spPr>
          <a:xfrm>
            <a:off x="1558925" y="650875"/>
            <a:ext cx="3748088" cy="2811463"/>
          </a:xfrm>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p>
        </p:txBody>
      </p:sp>
    </p:spTree>
    <p:extLst>
      <p:ext uri="{BB962C8B-B14F-4D97-AF65-F5344CB8AC3E}">
        <p14:creationId xmlns:p14="http://schemas.microsoft.com/office/powerpoint/2010/main" val="31452395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31DDB68-C89E-4C49-BF57-9E6CEB69BC07}" type="slidenum">
              <a:rPr lang="en-US"/>
              <a:pPr>
                <a:defRPr/>
              </a:pPr>
              <a:t>30</a:t>
            </a:fld>
            <a:endParaRPr lang="en-US"/>
          </a:p>
        </p:txBody>
      </p:sp>
      <p:sp>
        <p:nvSpPr>
          <p:cNvPr id="106499"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1065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US" smtClean="0"/>
          </a:p>
        </p:txBody>
      </p:sp>
    </p:spTree>
    <p:extLst>
      <p:ext uri="{BB962C8B-B14F-4D97-AF65-F5344CB8AC3E}">
        <p14:creationId xmlns:p14="http://schemas.microsoft.com/office/powerpoint/2010/main" val="14505088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64A051B-82AD-7441-A5A5-595E589B6563}" type="slidenum">
              <a:rPr lang="en-US" sz="1200"/>
              <a:pPr eaLnBrk="1" hangingPunct="1"/>
              <a:t>32</a:t>
            </a:fld>
            <a:endParaRPr lang="en-US" sz="1200"/>
          </a:p>
        </p:txBody>
      </p:sp>
      <p:sp>
        <p:nvSpPr>
          <p:cNvPr id="88066"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8806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lstStyle/>
          <a:p>
            <a:endParaRPr lang="it-IT"/>
          </a:p>
        </p:txBody>
      </p:sp>
    </p:spTree>
    <p:extLst>
      <p:ext uri="{BB962C8B-B14F-4D97-AF65-F5344CB8AC3E}">
        <p14:creationId xmlns:p14="http://schemas.microsoft.com/office/powerpoint/2010/main" val="42525755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4552EC3-58D6-574F-9307-6F0F69FE1546}" type="slidenum">
              <a:rPr lang="en-US" sz="1200"/>
              <a:pPr eaLnBrk="1" hangingPunct="1"/>
              <a:t>33</a:t>
            </a:fld>
            <a:endParaRPr lang="en-US" sz="1200"/>
          </a:p>
        </p:txBody>
      </p:sp>
      <p:sp>
        <p:nvSpPr>
          <p:cNvPr id="94210" name="Rectangle 2"/>
          <p:cNvSpPr>
            <a:spLocks noGrp="1" noRot="1" noChangeAspect="1" noChangeArrowheads="1" noTextEdit="1"/>
          </p:cNvSpPr>
          <p:nvPr>
            <p:ph type="sldImg"/>
          </p:nvPr>
        </p:nvSpPr>
        <p:spPr>
          <a:xfrm>
            <a:off x="1144588" y="685800"/>
            <a:ext cx="4572000" cy="3429000"/>
          </a:xfrm>
          <a:ln/>
        </p:spPr>
      </p:sp>
      <p:sp>
        <p:nvSpPr>
          <p:cNvPr id="9421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6334728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xfrm>
            <a:off x="1558925" y="650875"/>
            <a:ext cx="3748088" cy="2811463"/>
          </a:xfrm>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This graph replicates Figure 7-4 on p.191.  It’s new</a:t>
            </a:r>
            <a:r>
              <a:rPr lang="en-US" baseline="0" dirty="0" smtClean="0"/>
              <a:t> to the 8th edition, which also includes some nice discussion of different perspectives on the recent rise in long-term unemployment.  There are good quotes from Robert </a:t>
            </a:r>
            <a:r>
              <a:rPr lang="en-US" baseline="0" dirty="0" err="1" smtClean="0"/>
              <a:t>Barro</a:t>
            </a:r>
            <a:r>
              <a:rPr lang="en-US" baseline="0" dirty="0" smtClean="0"/>
              <a:t> and Paul </a:t>
            </a:r>
            <a:r>
              <a:rPr lang="en-US" baseline="0" dirty="0" err="1" smtClean="0"/>
              <a:t>Krugman</a:t>
            </a:r>
            <a:r>
              <a:rPr lang="en-US" baseline="0" dirty="0" smtClean="0"/>
              <a:t>.  </a:t>
            </a:r>
            <a:endParaRPr lang="en-US" dirty="0" smtClean="0"/>
          </a:p>
        </p:txBody>
      </p:sp>
      <p:sp>
        <p:nvSpPr>
          <p:cNvPr id="4" name="Slide Number Placeholder 3"/>
          <p:cNvSpPr>
            <a:spLocks noGrp="1"/>
          </p:cNvSpPr>
          <p:nvPr>
            <p:ph type="sldNum" sz="quarter" idx="5"/>
          </p:nvPr>
        </p:nvSpPr>
        <p:spPr/>
        <p:txBody>
          <a:bodyPr/>
          <a:lstStyle/>
          <a:p>
            <a:pPr>
              <a:defRPr/>
            </a:pPr>
            <a:fld id="{E8FFFC4E-D541-4993-91D7-EA84172348D8}"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617436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xfrm>
            <a:off x="1558925" y="650875"/>
            <a:ext cx="3748088" cy="2811463"/>
          </a:xfrm>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purpose of this slide is to establish the trend behavior of the natural rate in recent decades:  rising until the early 80s, then falling from the mid-80s through the early 2000s.  </a:t>
            </a:r>
          </a:p>
          <a:p>
            <a:endParaRPr lang="en-US" dirty="0" smtClean="0"/>
          </a:p>
          <a:p>
            <a:r>
              <a:rPr lang="en-US" dirty="0" smtClean="0"/>
              <a:t>(It is probably too soon to say what happened to the trend in 2008-2010, due to the steep recession and to the fact that the natural rate data used in this graph were estimated as the average of unemployment rates from 10 years before to 10 years after each date, with future unemployment rates set at 5.5 percent.)  </a:t>
            </a:r>
          </a:p>
          <a:p>
            <a:endParaRPr lang="en-US" dirty="0" smtClean="0"/>
          </a:p>
          <a:p>
            <a:r>
              <a:rPr lang="en-US" dirty="0" smtClean="0"/>
              <a:t>The following slides will show that the theories in this chapter are (mostly) consistent with the trend behavior of the natural rate.  </a:t>
            </a:r>
          </a:p>
          <a:p>
            <a:endParaRPr lang="en-US" dirty="0" smtClean="0"/>
          </a:p>
          <a:p>
            <a:r>
              <a:rPr lang="en-US" dirty="0" smtClean="0"/>
              <a:t>The graph on this slide is similar to Figure 7-1 (near the beginning of this PowerPoint presentation), with modifications to the vertical scale and colors to highlight the trend behavior.  </a:t>
            </a:r>
          </a:p>
        </p:txBody>
      </p:sp>
      <p:sp>
        <p:nvSpPr>
          <p:cNvPr id="4" name="Slide Number Placeholder 3"/>
          <p:cNvSpPr>
            <a:spLocks noGrp="1"/>
          </p:cNvSpPr>
          <p:nvPr>
            <p:ph type="sldNum" sz="quarter" idx="5"/>
          </p:nvPr>
        </p:nvSpPr>
        <p:spPr/>
        <p:txBody>
          <a:bodyPr/>
          <a:lstStyle/>
          <a:p>
            <a:pPr>
              <a:defRPr/>
            </a:pPr>
            <a:fld id="{8E66E829-71AF-444A-B210-64E48F08F6DC}" type="slidenum">
              <a:rPr lang="en-US">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7531610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xfrm>
            <a:off x="1558925" y="650875"/>
            <a:ext cx="3748088" cy="2811463"/>
          </a:xfrm>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trend in the real minimum wage rises until the mid to late 1970s, then falls.   This is fairly similar to the trend of the natural rate of unemployment.  </a:t>
            </a:r>
          </a:p>
          <a:p>
            <a:endParaRPr lang="en-US" dirty="0" smtClean="0"/>
          </a:p>
          <a:p>
            <a:r>
              <a:rPr lang="en-US" dirty="0" smtClean="0"/>
              <a:t>The U.S. Department of Labor has lots of good information on the minimum wage, at:  http://www.dol.gov/dol/topic/wages/minimumwage.htm</a:t>
            </a:r>
            <a:br>
              <a:rPr lang="en-US" dirty="0" smtClean="0"/>
            </a:br>
            <a:endParaRPr lang="en-US" dirty="0" smtClean="0"/>
          </a:p>
          <a:p>
            <a:r>
              <a:rPr lang="en-US" dirty="0" smtClean="0"/>
              <a:t>[Two sources of data on the federal minimum wage are slightly different in the late 1960s.  These small differences have no significant impact on the trend, or the message of this graph.]  </a:t>
            </a:r>
          </a:p>
        </p:txBody>
      </p:sp>
      <p:sp>
        <p:nvSpPr>
          <p:cNvPr id="4" name="Slide Number Placeholder 3"/>
          <p:cNvSpPr>
            <a:spLocks noGrp="1"/>
          </p:cNvSpPr>
          <p:nvPr>
            <p:ph type="sldNum" sz="quarter" idx="5"/>
          </p:nvPr>
        </p:nvSpPr>
        <p:spPr/>
        <p:txBody>
          <a:bodyPr/>
          <a:lstStyle/>
          <a:p>
            <a:pPr>
              <a:defRPr/>
            </a:pPr>
            <a:fld id="{D5C67B1F-8659-4484-911D-8FAC26481160}" type="slidenum">
              <a:rPr lang="en-US">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35725012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9012B30-872C-48A0-A7E2-2D3EFFF093E8}" type="slidenum">
              <a:rPr lang="en-US">
                <a:solidFill>
                  <a:prstClr val="black"/>
                </a:solidFill>
              </a:rPr>
              <a:pPr>
                <a:defRPr/>
              </a:pPr>
              <a:t>37</a:t>
            </a:fld>
            <a:endParaRPr lang="en-US">
              <a:solidFill>
                <a:prstClr val="black"/>
              </a:solidFill>
            </a:endParaRPr>
          </a:p>
        </p:txBody>
      </p:sp>
      <p:sp>
        <p:nvSpPr>
          <p:cNvPr id="115715" name="Rectangle 2"/>
          <p:cNvSpPr>
            <a:spLocks noGrp="1" noRot="1" noChangeAspect="1" noChangeArrowheads="1" noTextEdit="1"/>
          </p:cNvSpPr>
          <p:nvPr>
            <p:ph type="sldImg"/>
          </p:nvPr>
        </p:nvSpPr>
        <p:spPr>
          <a:xfrm>
            <a:off x="1849438" y="685800"/>
            <a:ext cx="3817937" cy="2863850"/>
          </a:xfrm>
          <a:ln/>
        </p:spPr>
      </p:sp>
      <p:sp>
        <p:nvSpPr>
          <p:cNvPr id="115716" name="Rectangle 3"/>
          <p:cNvSpPr>
            <a:spLocks noGrp="1" noChangeArrowheads="1"/>
          </p:cNvSpPr>
          <p:nvPr>
            <p:ph type="body" idx="1"/>
          </p:nvPr>
        </p:nvSpPr>
        <p:spPr>
          <a:xfrm>
            <a:off x="838200" y="3859213"/>
            <a:ext cx="5257800" cy="4598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dirty="0" smtClean="0"/>
              <a:t>A table on an earlier slide showed a positive correlation between the union wage premium and union members’ share of the labor force across industries.  </a:t>
            </a:r>
          </a:p>
          <a:p>
            <a:endParaRPr lang="en-US" sz="1100" dirty="0" smtClean="0"/>
          </a:p>
          <a:p>
            <a:r>
              <a:rPr lang="en-US" sz="1100" dirty="0" smtClean="0"/>
              <a:t>We would expect a similar relationship over time in the aggregate data:  as the ratio of union members to all workers rises (falls), the union wage premium and hence natural rate of unemployment should also rise (fall).  </a:t>
            </a:r>
          </a:p>
          <a:p>
            <a:endParaRPr lang="en-US" sz="1100" dirty="0" smtClean="0"/>
          </a:p>
          <a:p>
            <a:r>
              <a:rPr lang="en-US" sz="1100" dirty="0" smtClean="0"/>
              <a:t>The data since the early 1980s are consistent with this expectation.  However, the data from the 1950s to the early 1980s are not:  the natural rate rose, but union membership declined.  </a:t>
            </a:r>
          </a:p>
          <a:p>
            <a:endParaRPr lang="en-US" sz="1100" dirty="0"/>
          </a:p>
          <a:p>
            <a:r>
              <a:rPr lang="en-US" sz="1100" dirty="0" smtClean="0"/>
              <a:t>Does the inconsistency from the 1950s to the early 1980s mean the theory is irrelevant?  Not necessarily, as other determinants of the natural rate were not constant during the period. </a:t>
            </a:r>
          </a:p>
          <a:p>
            <a:endParaRPr lang="en-US" sz="1100" dirty="0"/>
          </a:p>
          <a:p>
            <a:r>
              <a:rPr lang="en-US" sz="1100" dirty="0"/>
              <a:t>source:  </a:t>
            </a:r>
            <a:endParaRPr lang="en-US" sz="1100" dirty="0" smtClean="0"/>
          </a:p>
          <a:p>
            <a:r>
              <a:rPr lang="en-US" sz="1100" dirty="0" smtClean="0"/>
              <a:t>AFL-CIO website, </a:t>
            </a:r>
            <a:r>
              <a:rPr lang="en-US" sz="1100" dirty="0"/>
              <a:t>http://www.aflcio.org </a:t>
            </a:r>
            <a:endParaRPr lang="en-US" sz="1100" dirty="0" smtClean="0"/>
          </a:p>
          <a:p>
            <a:r>
              <a:rPr lang="en-US" sz="1100" dirty="0" smtClean="0"/>
              <a:t>and Current </a:t>
            </a:r>
            <a:r>
              <a:rPr lang="en-US" sz="1100" dirty="0"/>
              <a:t>Population </a:t>
            </a:r>
            <a:r>
              <a:rPr lang="en-US" sz="1100" dirty="0" smtClean="0"/>
              <a:t>Survey, Bureau </a:t>
            </a:r>
            <a:r>
              <a:rPr lang="en-US" sz="1100" dirty="0"/>
              <a:t>of Labor </a:t>
            </a:r>
            <a:r>
              <a:rPr lang="en-US" sz="1100" dirty="0" smtClean="0"/>
              <a:t>Statistics</a:t>
            </a:r>
            <a:endParaRPr lang="en-US" sz="1100" dirty="0"/>
          </a:p>
        </p:txBody>
      </p:sp>
    </p:spTree>
    <p:extLst>
      <p:ext uri="{BB962C8B-B14F-4D97-AF65-F5344CB8AC3E}">
        <p14:creationId xmlns:p14="http://schemas.microsoft.com/office/powerpoint/2010/main" val="36218450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1558925" y="650875"/>
            <a:ext cx="3748088" cy="2811463"/>
          </a:xfrm>
          <a:ln/>
        </p:spPr>
      </p:sp>
      <p:sp>
        <p:nvSpPr>
          <p:cNvPr id="3" name="Notes Placeholder 2"/>
          <p:cNvSpPr>
            <a:spLocks noGrp="1"/>
          </p:cNvSpPr>
          <p:nvPr>
            <p:ph type="body" idx="1"/>
          </p:nvPr>
        </p:nvSpPr>
        <p:spPr>
          <a:xfrm>
            <a:off x="685799" y="3668751"/>
            <a:ext cx="5558883" cy="5140712"/>
          </a:xfrm>
        </p:spPr>
        <p:txBody>
          <a:bodyPr>
            <a:noAutofit/>
          </a:bodyPr>
          <a:lstStyle/>
          <a:p>
            <a:pPr>
              <a:defRPr/>
            </a:pPr>
            <a:r>
              <a:rPr lang="en-US" sz="1150" dirty="0" smtClean="0"/>
              <a:t>Earlier in the chapter, we learned that </a:t>
            </a:r>
            <a:r>
              <a:rPr lang="en-US" sz="1150" dirty="0" err="1" smtClean="0"/>
              <a:t>sectoral</a:t>
            </a:r>
            <a:r>
              <a:rPr lang="en-US" sz="1150" dirty="0" smtClean="0"/>
              <a:t> shifts are a source of job separations and lead to frictional unemployment.  One would expect that a decrease in the frequency and magnitude of </a:t>
            </a:r>
            <a:r>
              <a:rPr lang="en-US" sz="1150" dirty="0" err="1" smtClean="0"/>
              <a:t>sectoral</a:t>
            </a:r>
            <a:r>
              <a:rPr lang="en-US" sz="1150" dirty="0" smtClean="0"/>
              <a:t> shifts would be associated with fewer job separations, less frictional unemployment, and a lower natural rate of unemployment.  </a:t>
            </a:r>
          </a:p>
          <a:p>
            <a:pPr>
              <a:defRPr/>
            </a:pPr>
            <a:endParaRPr lang="en-US" sz="1150" dirty="0" smtClean="0"/>
          </a:p>
          <a:p>
            <a:pPr>
              <a:defRPr/>
            </a:pPr>
            <a:r>
              <a:rPr lang="en-US" sz="1150" dirty="0" smtClean="0"/>
              <a:t>Unfortunately, there is no single “index of </a:t>
            </a:r>
            <a:r>
              <a:rPr lang="en-US" sz="1150" dirty="0" err="1" smtClean="0"/>
              <a:t>sectoral</a:t>
            </a:r>
            <a:r>
              <a:rPr lang="en-US" sz="1150" dirty="0" smtClean="0"/>
              <a:t> shifts.”  However, we know that large changes in oil prices are one important source of </a:t>
            </a:r>
            <a:r>
              <a:rPr lang="en-US" sz="1150" dirty="0" err="1" smtClean="0"/>
              <a:t>sectoral</a:t>
            </a:r>
            <a:r>
              <a:rPr lang="en-US" sz="1150" dirty="0" smtClean="0"/>
              <a:t> shifts.  A significant fall in the price of oil causes a decrease in demand for workers at oil fields in Oklahoma and Texas, and an increase in demand for workers at factories that produce SUVs.  A significant increase in oil prices would do the opposite.  </a:t>
            </a:r>
          </a:p>
          <a:p>
            <a:pPr>
              <a:defRPr/>
            </a:pPr>
            <a:endParaRPr lang="en-US" sz="1150" dirty="0" smtClean="0"/>
          </a:p>
          <a:p>
            <a:pPr>
              <a:defRPr/>
            </a:pPr>
            <a:r>
              <a:rPr lang="en-US" sz="1150" dirty="0" smtClean="0"/>
              <a:t>The graph shows data on the price of oil since 1965.  </a:t>
            </a:r>
          </a:p>
          <a:p>
            <a:pPr marL="234950" lvl="1" indent="-120650">
              <a:buFontTx/>
              <a:buChar char="•"/>
              <a:defRPr/>
            </a:pPr>
            <a:r>
              <a:rPr lang="en-US" sz="1150" dirty="0" smtClean="0"/>
              <a:t>During 1970-1985, the real price of oil fluctuated between $20 and $100.  </a:t>
            </a:r>
            <a:br>
              <a:rPr lang="en-US" sz="1150" dirty="0" smtClean="0"/>
            </a:br>
            <a:r>
              <a:rPr lang="en-US" sz="1150" dirty="0" smtClean="0"/>
              <a:t>Also during this time, the natural rate of unemployment was rising. </a:t>
            </a:r>
          </a:p>
          <a:p>
            <a:pPr marL="234950" lvl="1" indent="-120650">
              <a:buFontTx/>
              <a:buChar char="•"/>
              <a:defRPr/>
            </a:pPr>
            <a:r>
              <a:rPr lang="en-US" sz="1150" dirty="0" smtClean="0"/>
              <a:t>During 1986-2002, the real price of oil was in the $20-40 range except for a brief spike during the Gulf War.   Also during this time, the natural rate of unemployment was falling.  </a:t>
            </a:r>
          </a:p>
          <a:p>
            <a:pPr>
              <a:defRPr/>
            </a:pPr>
            <a:r>
              <a:rPr lang="en-US" sz="1150" dirty="0" smtClean="0"/>
              <a:t>The data are roughly consistent with the notion that </a:t>
            </a:r>
            <a:r>
              <a:rPr lang="en-US" sz="1150" dirty="0" err="1" smtClean="0"/>
              <a:t>sectoral</a:t>
            </a:r>
            <a:r>
              <a:rPr lang="en-US" sz="1150" dirty="0" smtClean="0"/>
              <a:t> shifts contribute to the natural rate.  </a:t>
            </a:r>
          </a:p>
          <a:p>
            <a:pPr>
              <a:defRPr/>
            </a:pPr>
            <a:endParaRPr lang="en-US" sz="1150" dirty="0" smtClean="0"/>
          </a:p>
          <a:p>
            <a:pPr>
              <a:defRPr/>
            </a:pPr>
            <a:r>
              <a:rPr lang="en-US" sz="1150" dirty="0" smtClean="0"/>
              <a:t>Note the recent increase in oil prices:  from about $22 to $70 during 2002-2006:1.  This represents a </a:t>
            </a:r>
            <a:r>
              <a:rPr lang="en-US" sz="1150" dirty="0" err="1" smtClean="0"/>
              <a:t>sectoral</a:t>
            </a:r>
            <a:r>
              <a:rPr lang="en-US" sz="1150" dirty="0" smtClean="0"/>
              <a:t> shift and may contribute to an increase in the natural rate of unemployment.  Or maybe not, as oil consumption per dollar of GDP is lower today than in the 1970s and 1980s.  </a:t>
            </a:r>
          </a:p>
          <a:p>
            <a:pPr>
              <a:defRPr/>
            </a:pPr>
            <a:endParaRPr lang="en-US" sz="1150" dirty="0"/>
          </a:p>
          <a:p>
            <a:pPr>
              <a:defRPr/>
            </a:pPr>
            <a:r>
              <a:rPr lang="en-US" sz="1150" dirty="0"/>
              <a:t>source:  Dow Jones &amp; Company</a:t>
            </a:r>
          </a:p>
          <a:p>
            <a:pPr>
              <a:defRPr/>
            </a:pPr>
            <a:r>
              <a:rPr lang="en-US" sz="1150" dirty="0"/>
              <a:t>obtained from:  http://research.stlouisfed.org/fred2</a:t>
            </a:r>
            <a:r>
              <a:rPr lang="en-US" sz="1150" dirty="0" smtClean="0"/>
              <a:t>/</a:t>
            </a:r>
            <a:endParaRPr lang="en-US" sz="1150" dirty="0"/>
          </a:p>
        </p:txBody>
      </p:sp>
      <p:sp>
        <p:nvSpPr>
          <p:cNvPr id="4" name="Slide Number Placeholder 3"/>
          <p:cNvSpPr>
            <a:spLocks noGrp="1"/>
          </p:cNvSpPr>
          <p:nvPr>
            <p:ph type="sldNum" sz="quarter" idx="5"/>
          </p:nvPr>
        </p:nvSpPr>
        <p:spPr/>
        <p:txBody>
          <a:bodyPr/>
          <a:lstStyle/>
          <a:p>
            <a:pPr>
              <a:defRPr/>
            </a:pPr>
            <a:fld id="{1435ED15-3EC7-4DE8-8483-16BB0A203F54}" type="slidenum">
              <a:rPr lang="en-US">
                <a:solidFill>
                  <a:prstClr val="black"/>
                </a:solidFill>
              </a:rPr>
              <a:pPr>
                <a:defRPr/>
              </a:pPr>
              <a:t>38</a:t>
            </a:fld>
            <a:endParaRPr lang="en-US">
              <a:solidFill>
                <a:prstClr val="black"/>
              </a:solidFill>
            </a:endParaRPr>
          </a:p>
        </p:txBody>
      </p:sp>
    </p:spTree>
    <p:extLst>
      <p:ext uri="{BB962C8B-B14F-4D97-AF65-F5344CB8AC3E}">
        <p14:creationId xmlns:p14="http://schemas.microsoft.com/office/powerpoint/2010/main" val="10720680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1C74FFA-AC1D-4D1A-A312-8364314D701F}" type="slidenum">
              <a:rPr lang="en-US"/>
              <a:pPr>
                <a:defRPr/>
              </a:pPr>
              <a:t>39</a:t>
            </a:fld>
            <a:endParaRPr lang="en-US"/>
          </a:p>
        </p:txBody>
      </p:sp>
      <p:sp>
        <p:nvSpPr>
          <p:cNvPr id="118787" name="Rectangle 2"/>
          <p:cNvSpPr>
            <a:spLocks noGrp="1" noRot="1" noChangeAspect="1" noChangeArrowheads="1" noTextEdit="1"/>
          </p:cNvSpPr>
          <p:nvPr>
            <p:ph type="sldImg"/>
          </p:nvPr>
        </p:nvSpPr>
        <p:spPr>
          <a:xfrm>
            <a:off x="1414463" y="685800"/>
            <a:ext cx="4230687" cy="3173413"/>
          </a:xfrm>
          <a:ln/>
        </p:spPr>
      </p:sp>
      <p:sp>
        <p:nvSpPr>
          <p:cNvPr id="118788" name="Rectangle 3"/>
          <p:cNvSpPr>
            <a:spLocks noGrp="1" noChangeArrowheads="1"/>
          </p:cNvSpPr>
          <p:nvPr>
            <p:ph type="body" idx="1"/>
          </p:nvPr>
        </p:nvSpPr>
        <p:spPr>
          <a:xfrm>
            <a:off x="838200" y="4244975"/>
            <a:ext cx="5257800" cy="4167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For more details on this, see the book.  </a:t>
            </a:r>
          </a:p>
        </p:txBody>
      </p:sp>
    </p:spTree>
    <p:extLst>
      <p:ext uri="{BB962C8B-B14F-4D97-AF65-F5344CB8AC3E}">
        <p14:creationId xmlns:p14="http://schemas.microsoft.com/office/powerpoint/2010/main" val="209458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558925" y="650875"/>
            <a:ext cx="3748088" cy="2811463"/>
          </a:xfrm>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Similar to Figure 7-1 in the textbook.  </a:t>
            </a:r>
          </a:p>
          <a:p>
            <a:endParaRPr lang="en-US" dirty="0" smtClean="0"/>
          </a:p>
          <a:p>
            <a:r>
              <a:rPr lang="en-US" dirty="0" smtClean="0"/>
              <a:t>The actual unemployment rate fluctuates considerably over the short run.  These fluctuations are the focus of Part IV of the book.  </a:t>
            </a:r>
          </a:p>
          <a:p>
            <a:r>
              <a:rPr lang="en-US" dirty="0" smtClean="0"/>
              <a:t>For this chapter, though, our goal is to understand the behavior of the natural rate of unemployment, essentially the long-run trend in the unemployment rate. </a:t>
            </a:r>
          </a:p>
          <a:p>
            <a:endParaRPr lang="en-US" dirty="0" smtClean="0"/>
          </a:p>
          <a:p>
            <a:r>
              <a:rPr lang="en-US" dirty="0" smtClean="0"/>
              <a:t>Source:  BLS, obtained from http://research.stlouisfed.org/fred2/</a:t>
            </a:r>
          </a:p>
          <a:p>
            <a:endParaRPr lang="en-US" dirty="0" smtClean="0"/>
          </a:p>
          <a:p>
            <a:r>
              <a:rPr lang="en-US" dirty="0" smtClean="0"/>
              <a:t>Unemployment data are based on seasonally-adjusted, monthly unemployment rates for the civilian non-institutional population of the U.S.	</a:t>
            </a:r>
          </a:p>
          <a:p>
            <a:r>
              <a:rPr lang="en-US" dirty="0" smtClean="0"/>
              <a:t>The actual u-rate for each quarter is an average of the three monthly unemployment rates in that quarter.  	</a:t>
            </a:r>
          </a:p>
          <a:p>
            <a:r>
              <a:rPr lang="en-US" dirty="0" smtClean="0"/>
              <a:t>The natural u-rate in a given quarter is estimated by averaging all unemployment rates from 10 years earlier to 10 years later; future unemployment rates are set at 5.5%.  (Therefore, estimates of the natural rate may become less accurate toward the end of the sample period.) </a:t>
            </a:r>
          </a:p>
        </p:txBody>
      </p:sp>
      <p:sp>
        <p:nvSpPr>
          <p:cNvPr id="4" name="Slide Number Placeholder 3"/>
          <p:cNvSpPr>
            <a:spLocks noGrp="1"/>
          </p:cNvSpPr>
          <p:nvPr>
            <p:ph type="sldNum" sz="quarter" idx="5"/>
          </p:nvPr>
        </p:nvSpPr>
        <p:spPr/>
        <p:txBody>
          <a:bodyPr/>
          <a:lstStyle/>
          <a:p>
            <a:pPr>
              <a:defRPr/>
            </a:pPr>
            <a:fld id="{33584AB7-7F6A-40EE-8C51-2ACE4EC9F2A2}" type="slidenum">
              <a:rPr lang="en-US">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0304342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a:xfrm>
            <a:off x="1558925" y="650875"/>
            <a:ext cx="3748088" cy="2811463"/>
          </a:xfrm>
          <a:ln/>
        </p:spPr>
      </p:sp>
      <p:sp>
        <p:nvSpPr>
          <p:cNvPr id="1064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Source: OECD</a:t>
            </a:r>
          </a:p>
        </p:txBody>
      </p:sp>
      <p:sp>
        <p:nvSpPr>
          <p:cNvPr id="1064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B626912-5370-6744-983F-9AB94AF66013}" type="slidenum">
              <a:rPr lang="en-US" sz="1200">
                <a:solidFill>
                  <a:srgbClr val="000000"/>
                </a:solidFill>
              </a:rPr>
              <a:pPr eaLnBrk="1" hangingPunct="1"/>
              <a:t>40</a:t>
            </a:fld>
            <a:endParaRPr lang="en-US" sz="1200">
              <a:solidFill>
                <a:srgbClr val="000000"/>
              </a:solidFill>
            </a:endParaRPr>
          </a:p>
        </p:txBody>
      </p:sp>
    </p:spTree>
    <p:extLst>
      <p:ext uri="{BB962C8B-B14F-4D97-AF65-F5344CB8AC3E}">
        <p14:creationId xmlns:p14="http://schemas.microsoft.com/office/powerpoint/2010/main" val="37789163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BA89A8-7B6C-4BAB-BEA2-40F29A42C57B}" type="slidenum">
              <a:rPr lang="en-US"/>
              <a:pPr>
                <a:defRPr/>
              </a:pPr>
              <a:t>41</a:t>
            </a:fld>
            <a:endParaRPr lang="en-US"/>
          </a:p>
        </p:txBody>
      </p:sp>
      <p:sp>
        <p:nvSpPr>
          <p:cNvPr id="121859" name="Rectangle 2"/>
          <p:cNvSpPr>
            <a:spLocks noGrp="1" noRot="1" noChangeAspect="1" noChangeArrowheads="1" noTextEdit="1"/>
          </p:cNvSpPr>
          <p:nvPr>
            <p:ph type="sldImg"/>
          </p:nvPr>
        </p:nvSpPr>
        <p:spPr>
          <a:xfrm>
            <a:off x="1558925" y="650875"/>
            <a:ext cx="3748088" cy="2811463"/>
          </a:xfrm>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763684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EEB8D1-5C0A-8D46-A70D-9A140AF7A2D8}" type="slidenum">
              <a:rPr lang="en-US" sz="1200"/>
              <a:pPr eaLnBrk="1" hangingPunct="1"/>
              <a:t>42</a:t>
            </a:fld>
            <a:endParaRPr lang="en-US" sz="1200"/>
          </a:p>
        </p:txBody>
      </p:sp>
      <p:sp>
        <p:nvSpPr>
          <p:cNvPr id="110594" name="Rectangle 2"/>
          <p:cNvSpPr>
            <a:spLocks noGrp="1" noRot="1" noChangeAspect="1" noChangeArrowheads="1" noTextEdit="1"/>
          </p:cNvSpPr>
          <p:nvPr>
            <p:ph type="sldImg"/>
          </p:nvPr>
        </p:nvSpPr>
        <p:spPr>
          <a:xfrm>
            <a:off x="1558925" y="650875"/>
            <a:ext cx="3748088" cy="2811463"/>
          </a:xfrm>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p>
        </p:txBody>
      </p:sp>
    </p:spTree>
    <p:extLst>
      <p:ext uri="{BB962C8B-B14F-4D97-AF65-F5344CB8AC3E}">
        <p14:creationId xmlns:p14="http://schemas.microsoft.com/office/powerpoint/2010/main" val="31361270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xfrm>
            <a:off x="1558925" y="650875"/>
            <a:ext cx="3748088" cy="2811463"/>
          </a:xfrm>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Figure 7-5 on p.195. </a:t>
            </a:r>
          </a:p>
          <a:p>
            <a:endParaRPr lang="en-US" dirty="0" smtClean="0"/>
          </a:p>
          <a:p>
            <a:r>
              <a:rPr lang="en-US" dirty="0" smtClean="0"/>
              <a:t>Source:  Bureau of Labor Statistics, </a:t>
            </a:r>
          </a:p>
          <a:p>
            <a:r>
              <a:rPr lang="en-US" dirty="0" smtClean="0"/>
              <a:t>http://www.bls.gov/fls/home.htm</a:t>
            </a:r>
          </a:p>
          <a:p>
            <a:endParaRPr lang="en-US" dirty="0" smtClean="0"/>
          </a:p>
        </p:txBody>
      </p:sp>
      <p:sp>
        <p:nvSpPr>
          <p:cNvPr id="4" name="Slide Number Placeholder 3"/>
          <p:cNvSpPr>
            <a:spLocks noGrp="1"/>
          </p:cNvSpPr>
          <p:nvPr>
            <p:ph type="sldNum" sz="quarter" idx="5"/>
          </p:nvPr>
        </p:nvSpPr>
        <p:spPr/>
        <p:txBody>
          <a:bodyPr/>
          <a:lstStyle/>
          <a:p>
            <a:pPr>
              <a:defRPr/>
            </a:pPr>
            <a:fld id="{E8FFFC4E-D541-4993-91D7-EA84172348D8}" type="slidenum">
              <a:rPr lang="en-US" smtClean="0">
                <a:solidFill>
                  <a:prstClr val="black"/>
                </a:solidFill>
              </a:rPr>
              <a:pPr>
                <a:defRPr/>
              </a:pPr>
              <a:t>43</a:t>
            </a:fld>
            <a:endParaRPr lang="en-US">
              <a:solidFill>
                <a:prstClr val="black"/>
              </a:solidFill>
            </a:endParaRPr>
          </a:p>
        </p:txBody>
      </p:sp>
    </p:spTree>
    <p:extLst>
      <p:ext uri="{BB962C8B-B14F-4D97-AF65-F5344CB8AC3E}">
        <p14:creationId xmlns:p14="http://schemas.microsoft.com/office/powerpoint/2010/main" val="14133529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a:xfrm>
            <a:off x="1558925" y="650875"/>
            <a:ext cx="3748088" cy="2811463"/>
          </a:xfrm>
          <a:ln/>
        </p:spPr>
      </p:sp>
      <p:sp>
        <p:nvSpPr>
          <p:cNvPr id="1126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Source: OECD</a:t>
            </a:r>
          </a:p>
        </p:txBody>
      </p:sp>
      <p:sp>
        <p:nvSpPr>
          <p:cNvPr id="1126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D1CFCD3-D1DD-7A4C-B34F-BD6CDC117155}" type="slidenum">
              <a:rPr lang="en-US" sz="1200">
                <a:solidFill>
                  <a:srgbClr val="000000"/>
                </a:solidFill>
              </a:rPr>
              <a:pPr eaLnBrk="1" hangingPunct="1"/>
              <a:t>44</a:t>
            </a:fld>
            <a:endParaRPr lang="en-US" sz="1200">
              <a:solidFill>
                <a:srgbClr val="000000"/>
              </a:solidFill>
            </a:endParaRPr>
          </a:p>
        </p:txBody>
      </p:sp>
    </p:spTree>
    <p:extLst>
      <p:ext uri="{BB962C8B-B14F-4D97-AF65-F5344CB8AC3E}">
        <p14:creationId xmlns:p14="http://schemas.microsoft.com/office/powerpoint/2010/main" val="42528946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AA86764-BD76-F84C-905A-70C783D9C841}" type="slidenum">
              <a:rPr lang="en-US" sz="1200"/>
              <a:pPr eaLnBrk="1" hangingPunct="1"/>
              <a:t>45</a:t>
            </a:fld>
            <a:endParaRPr lang="en-US" sz="1200"/>
          </a:p>
        </p:txBody>
      </p:sp>
      <p:sp>
        <p:nvSpPr>
          <p:cNvPr id="114690" name="Rectangle 2"/>
          <p:cNvSpPr>
            <a:spLocks noGrp="1" noRot="1" noChangeAspect="1" noChangeArrowheads="1" noTextEdit="1"/>
          </p:cNvSpPr>
          <p:nvPr>
            <p:ph type="sldImg"/>
          </p:nvPr>
        </p:nvSpPr>
        <p:spPr>
          <a:xfrm>
            <a:off x="1558925" y="650875"/>
            <a:ext cx="3748088" cy="2811463"/>
          </a:xfrm>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p>
        </p:txBody>
      </p:sp>
    </p:spTree>
    <p:extLst>
      <p:ext uri="{BB962C8B-B14F-4D97-AF65-F5344CB8AC3E}">
        <p14:creationId xmlns:p14="http://schemas.microsoft.com/office/powerpoint/2010/main" val="33217482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4879D54-4549-3946-83E6-21D1A21A248C}" type="slidenum">
              <a:rPr lang="en-US" sz="1200"/>
              <a:pPr eaLnBrk="1" hangingPunct="1"/>
              <a:t>46</a:t>
            </a:fld>
            <a:endParaRPr lang="en-US" sz="1200"/>
          </a:p>
        </p:txBody>
      </p:sp>
      <p:sp>
        <p:nvSpPr>
          <p:cNvPr id="116738" name="Rectangle 2"/>
          <p:cNvSpPr>
            <a:spLocks noGrp="1" noRot="1" noChangeAspect="1" noChangeArrowheads="1" noTextEdit="1"/>
          </p:cNvSpPr>
          <p:nvPr>
            <p:ph type="sldImg"/>
          </p:nvPr>
        </p:nvSpPr>
        <p:spPr>
          <a:xfrm>
            <a:off x="1558925" y="650875"/>
            <a:ext cx="3748088" cy="2811463"/>
          </a:xfrm>
          <a:ln/>
        </p:spPr>
      </p:sp>
      <p:sp>
        <p:nvSpPr>
          <p:cNvPr id="116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p>
        </p:txBody>
      </p:sp>
    </p:spTree>
    <p:extLst>
      <p:ext uri="{BB962C8B-B14F-4D97-AF65-F5344CB8AC3E}">
        <p14:creationId xmlns:p14="http://schemas.microsoft.com/office/powerpoint/2010/main" val="37769995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9F337B-D5DD-0C43-A47C-12F38B295F5A}" type="slidenum">
              <a:rPr lang="en-US" sz="1200"/>
              <a:pPr eaLnBrk="1" hangingPunct="1"/>
              <a:t>47</a:t>
            </a:fld>
            <a:endParaRPr lang="en-US" sz="1200"/>
          </a:p>
        </p:txBody>
      </p:sp>
      <p:sp>
        <p:nvSpPr>
          <p:cNvPr id="118786" name="Rectangle 2"/>
          <p:cNvSpPr>
            <a:spLocks noGrp="1" noRot="1" noChangeAspect="1" noChangeArrowheads="1" noTextEdit="1"/>
          </p:cNvSpPr>
          <p:nvPr>
            <p:ph type="sldImg"/>
          </p:nvPr>
        </p:nvSpPr>
        <p:spPr>
          <a:xfrm>
            <a:off x="1558925" y="650875"/>
            <a:ext cx="3748088" cy="2811463"/>
          </a:xfrm>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p>
        </p:txBody>
      </p:sp>
    </p:spTree>
    <p:extLst>
      <p:ext uri="{BB962C8B-B14F-4D97-AF65-F5344CB8AC3E}">
        <p14:creationId xmlns:p14="http://schemas.microsoft.com/office/powerpoint/2010/main" val="1594984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72A7DA4-16E2-424F-ADA3-E276207B8202}" type="slidenum">
              <a:rPr lang="en-US" sz="1200"/>
              <a:pPr eaLnBrk="1" hangingPunct="1"/>
              <a:t>48</a:t>
            </a:fld>
            <a:endParaRPr lang="en-US" sz="1200"/>
          </a:p>
        </p:txBody>
      </p:sp>
      <p:sp>
        <p:nvSpPr>
          <p:cNvPr id="120834" name="Rectangle 2"/>
          <p:cNvSpPr>
            <a:spLocks noGrp="1" noRot="1" noChangeAspect="1" noChangeArrowheads="1" noTextEdit="1"/>
          </p:cNvSpPr>
          <p:nvPr>
            <p:ph type="sldImg"/>
          </p:nvPr>
        </p:nvSpPr>
        <p:spPr>
          <a:xfrm>
            <a:off x="1558925" y="650875"/>
            <a:ext cx="3748088" cy="2811463"/>
          </a:xfrm>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p>
        </p:txBody>
      </p:sp>
    </p:spTree>
    <p:extLst>
      <p:ext uri="{BB962C8B-B14F-4D97-AF65-F5344CB8AC3E}">
        <p14:creationId xmlns:p14="http://schemas.microsoft.com/office/powerpoint/2010/main" val="31473476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B77E0E6C-880F-423C-9088-E6E49EDA3EB1}" type="slidenum">
              <a:rPr lang="it-IT" altLang="it-IT"/>
              <a:pPr>
                <a:spcBef>
                  <a:spcPct val="0"/>
                </a:spcBef>
              </a:pPr>
              <a:t>56</a:t>
            </a:fld>
            <a:endParaRPr lang="it-IT" altLang="it-IT"/>
          </a:p>
        </p:txBody>
      </p:sp>
      <p:sp>
        <p:nvSpPr>
          <p:cNvPr id="181251" name="Rectangle 2"/>
          <p:cNvSpPr>
            <a:spLocks noGrp="1" noRot="1" noChangeAspect="1" noChangeArrowheads="1" noTextEdit="1"/>
          </p:cNvSpPr>
          <p:nvPr>
            <p:ph type="sldImg"/>
          </p:nvPr>
        </p:nvSpPr>
        <p:spPr>
          <a:xfrm>
            <a:off x="1558925" y="650875"/>
            <a:ext cx="3748088" cy="2811463"/>
          </a:xfrm>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extLst>
      <p:ext uri="{BB962C8B-B14F-4D97-AF65-F5344CB8AC3E}">
        <p14:creationId xmlns:p14="http://schemas.microsoft.com/office/powerpoint/2010/main" val="2260930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AB9A4B1-6721-4F42-9941-DF15A65EB14A}" type="slidenum">
              <a:rPr lang="en-US"/>
              <a:pPr>
                <a:defRPr/>
              </a:pPr>
              <a:t>4</a:t>
            </a:fld>
            <a:endParaRPr lang="en-US"/>
          </a:p>
        </p:txBody>
      </p:sp>
      <p:sp>
        <p:nvSpPr>
          <p:cNvPr id="83971" name="Rectangle 2"/>
          <p:cNvSpPr>
            <a:spLocks noGrp="1" noRot="1" noChangeAspect="1" noChangeArrowheads="1" noTextEdit="1"/>
          </p:cNvSpPr>
          <p:nvPr>
            <p:ph type="sldImg"/>
          </p:nvPr>
        </p:nvSpPr>
        <p:spPr>
          <a:xfrm>
            <a:off x="1144588" y="685800"/>
            <a:ext cx="4572000" cy="3429000"/>
          </a:xfrm>
          <a:ln/>
        </p:spPr>
      </p:sp>
      <p:sp>
        <p:nvSpPr>
          <p:cNvPr id="839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1586134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AC9C7B77-8A08-4BAE-B264-AAA846AAE60A}" type="slidenum">
              <a:rPr lang="it-IT" altLang="it-IT"/>
              <a:pPr>
                <a:spcBef>
                  <a:spcPct val="0"/>
                </a:spcBef>
              </a:pPr>
              <a:t>57</a:t>
            </a:fld>
            <a:endParaRPr lang="it-IT" altLang="it-IT"/>
          </a:p>
        </p:txBody>
      </p:sp>
      <p:sp>
        <p:nvSpPr>
          <p:cNvPr id="183299" name="Rectangle 2"/>
          <p:cNvSpPr>
            <a:spLocks noGrp="1" noRot="1" noChangeAspect="1" noChangeArrowheads="1" noTextEdit="1"/>
          </p:cNvSpPr>
          <p:nvPr>
            <p:ph type="sldImg"/>
          </p:nvPr>
        </p:nvSpPr>
        <p:spPr>
          <a:xfrm>
            <a:off x="1558925" y="650875"/>
            <a:ext cx="3748088" cy="2811463"/>
          </a:xfrm>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extLst>
      <p:ext uri="{BB962C8B-B14F-4D97-AF65-F5344CB8AC3E}">
        <p14:creationId xmlns:p14="http://schemas.microsoft.com/office/powerpoint/2010/main" val="23124060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25CBFC1-AFE9-4E9F-A000-F96BE1254CBB}" type="slidenum">
              <a:rPr lang="it-IT" altLang="it-IT"/>
              <a:pPr>
                <a:spcBef>
                  <a:spcPct val="0"/>
                </a:spcBef>
              </a:pPr>
              <a:t>58</a:t>
            </a:fld>
            <a:endParaRPr lang="it-IT" altLang="it-IT"/>
          </a:p>
        </p:txBody>
      </p:sp>
      <p:sp>
        <p:nvSpPr>
          <p:cNvPr id="185347" name="Rectangle 2"/>
          <p:cNvSpPr>
            <a:spLocks noGrp="1" noRot="1" noChangeAspect="1" noChangeArrowheads="1" noTextEdit="1"/>
          </p:cNvSpPr>
          <p:nvPr>
            <p:ph type="sldImg"/>
          </p:nvPr>
        </p:nvSpPr>
        <p:spPr>
          <a:xfrm>
            <a:off x="1558925" y="650875"/>
            <a:ext cx="3748088" cy="2811463"/>
          </a:xfrm>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extLst>
      <p:ext uri="{BB962C8B-B14F-4D97-AF65-F5344CB8AC3E}">
        <p14:creationId xmlns:p14="http://schemas.microsoft.com/office/powerpoint/2010/main" val="8892706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650875"/>
            <a:ext cx="3748088" cy="28114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59</a:t>
            </a:fld>
            <a:endParaRPr lang="en-US"/>
          </a:p>
        </p:txBody>
      </p:sp>
    </p:spTree>
    <p:extLst>
      <p:ext uri="{BB962C8B-B14F-4D97-AF65-F5344CB8AC3E}">
        <p14:creationId xmlns:p14="http://schemas.microsoft.com/office/powerpoint/2010/main" val="1757452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650875"/>
            <a:ext cx="3748088" cy="28114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60</a:t>
            </a:fld>
            <a:endParaRPr lang="en-US"/>
          </a:p>
        </p:txBody>
      </p:sp>
    </p:spTree>
    <p:extLst>
      <p:ext uri="{BB962C8B-B14F-4D97-AF65-F5344CB8AC3E}">
        <p14:creationId xmlns:p14="http://schemas.microsoft.com/office/powerpoint/2010/main" val="42018720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650875"/>
            <a:ext cx="3748088" cy="28114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61</a:t>
            </a:fld>
            <a:endParaRPr lang="en-US"/>
          </a:p>
        </p:txBody>
      </p:sp>
    </p:spTree>
    <p:extLst>
      <p:ext uri="{BB962C8B-B14F-4D97-AF65-F5344CB8AC3E}">
        <p14:creationId xmlns:p14="http://schemas.microsoft.com/office/powerpoint/2010/main" val="3191895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650875"/>
            <a:ext cx="3748088" cy="28114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62</a:t>
            </a:fld>
            <a:endParaRPr lang="en-US"/>
          </a:p>
        </p:txBody>
      </p:sp>
    </p:spTree>
    <p:extLst>
      <p:ext uri="{BB962C8B-B14F-4D97-AF65-F5344CB8AC3E}">
        <p14:creationId xmlns:p14="http://schemas.microsoft.com/office/powerpoint/2010/main" val="2238265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D6CF1AD-53E4-4E3A-9543-C148E4DE7E29}" type="slidenum">
              <a:rPr lang="en-US"/>
              <a:pPr>
                <a:defRPr/>
              </a:pPr>
              <a:t>5</a:t>
            </a:fld>
            <a:endParaRPr lang="en-US"/>
          </a:p>
        </p:txBody>
      </p:sp>
      <p:sp>
        <p:nvSpPr>
          <p:cNvPr id="84995" name="Rectangle 2"/>
          <p:cNvSpPr>
            <a:spLocks noGrp="1" noRot="1" noChangeAspect="1" noChangeArrowheads="1" noTextEdit="1"/>
          </p:cNvSpPr>
          <p:nvPr>
            <p:ph type="sldImg"/>
          </p:nvPr>
        </p:nvSpPr>
        <p:spPr>
          <a:xfrm>
            <a:off x="1144588" y="685800"/>
            <a:ext cx="4572000" cy="3429000"/>
          </a:xfrm>
          <a:ln/>
        </p:spPr>
      </p:sp>
      <p:sp>
        <p:nvSpPr>
          <p:cNvPr id="849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This slide spells out the three variables we assume to be exogenous: </a:t>
            </a:r>
          </a:p>
          <a:p>
            <a:endParaRPr lang="en-US" dirty="0" smtClean="0"/>
          </a:p>
          <a:p>
            <a:r>
              <a:rPr lang="en-US" dirty="0" smtClean="0"/>
              <a:t>the labor force, the rate of job separations, and the rate of job finding.  </a:t>
            </a:r>
          </a:p>
          <a:p>
            <a:endParaRPr lang="en-US" dirty="0" smtClean="0"/>
          </a:p>
        </p:txBody>
      </p:sp>
    </p:spTree>
    <p:extLst>
      <p:ext uri="{BB962C8B-B14F-4D97-AF65-F5344CB8AC3E}">
        <p14:creationId xmlns:p14="http://schemas.microsoft.com/office/powerpoint/2010/main" val="1766303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4D30AF1-D9D2-4BF2-BAD9-8B48EDD18AB9}" type="slidenum">
              <a:rPr lang="en-US"/>
              <a:pPr>
                <a:defRPr/>
              </a:pPr>
              <a:t>6</a:t>
            </a:fld>
            <a:endParaRPr lang="en-US"/>
          </a:p>
        </p:txBody>
      </p:sp>
      <p:sp>
        <p:nvSpPr>
          <p:cNvPr id="86019" name="Rectangle 2"/>
          <p:cNvSpPr>
            <a:spLocks noGrp="1" noRot="1" noChangeAspect="1" noChangeArrowheads="1" noTextEdit="1"/>
          </p:cNvSpPr>
          <p:nvPr>
            <p:ph type="sldImg"/>
          </p:nvPr>
        </p:nvSpPr>
        <p:spPr>
          <a:xfrm>
            <a:off x="1144588" y="685800"/>
            <a:ext cx="4572000" cy="3429000"/>
          </a:xfrm>
          <a:ln/>
        </p:spPr>
      </p:sp>
      <p:sp>
        <p:nvSpPr>
          <p:cNvPr id="860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Figure 7-2, p. 179</a:t>
            </a:r>
          </a:p>
          <a:p>
            <a:endParaRPr lang="en-US" dirty="0" smtClean="0"/>
          </a:p>
          <a:p>
            <a:r>
              <a:rPr lang="en-US" dirty="0" smtClean="0"/>
              <a:t>(Note:  The size of the boxes containing the words “employed” and “unemployed” are </a:t>
            </a:r>
            <a:r>
              <a:rPr lang="en-US" u="sng" dirty="0" smtClean="0"/>
              <a:t>not</a:t>
            </a:r>
            <a:r>
              <a:rPr lang="en-US" dirty="0" smtClean="0"/>
              <a:t> proportional to the number of people in each category.)</a:t>
            </a:r>
          </a:p>
          <a:p>
            <a:endParaRPr lang="en-US" dirty="0" smtClean="0"/>
          </a:p>
        </p:txBody>
      </p:sp>
    </p:spTree>
    <p:extLst>
      <p:ext uri="{BB962C8B-B14F-4D97-AF65-F5344CB8AC3E}">
        <p14:creationId xmlns:p14="http://schemas.microsoft.com/office/powerpoint/2010/main" val="796653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4F92CBD-02F9-46ED-91D1-42EA15BF5658}" type="slidenum">
              <a:rPr lang="en-US"/>
              <a:pPr>
                <a:defRPr/>
              </a:pPr>
              <a:t>7</a:t>
            </a:fld>
            <a:endParaRPr lang="en-US"/>
          </a:p>
        </p:txBody>
      </p:sp>
      <p:sp>
        <p:nvSpPr>
          <p:cNvPr id="87043" name="Rectangle 2"/>
          <p:cNvSpPr>
            <a:spLocks noGrp="1" noRot="1" noChangeAspect="1" noChangeArrowheads="1" noTextEdit="1"/>
          </p:cNvSpPr>
          <p:nvPr>
            <p:ph type="sldImg"/>
          </p:nvPr>
        </p:nvSpPr>
        <p:spPr>
          <a:xfrm>
            <a:off x="1144588" y="685800"/>
            <a:ext cx="4572000" cy="3429000"/>
          </a:xfrm>
          <a:ln/>
        </p:spPr>
      </p:sp>
      <p:sp>
        <p:nvSpPr>
          <p:cNvPr id="870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order for the unemployment rate to be constant, the number of people who become unemployed in each month must equal the number of formerly unemployed people who find jobs.  </a:t>
            </a:r>
          </a:p>
        </p:txBody>
      </p:sp>
    </p:spTree>
    <p:extLst>
      <p:ext uri="{BB962C8B-B14F-4D97-AF65-F5344CB8AC3E}">
        <p14:creationId xmlns:p14="http://schemas.microsoft.com/office/powerpoint/2010/main" val="4146976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0B1E42A-EA76-4949-9BC7-959A0C87E591}" type="slidenum">
              <a:rPr lang="en-US"/>
              <a:pPr>
                <a:defRPr/>
              </a:pPr>
              <a:t>8</a:t>
            </a:fld>
            <a:endParaRPr lang="en-US"/>
          </a:p>
        </p:txBody>
      </p:sp>
      <p:sp>
        <p:nvSpPr>
          <p:cNvPr id="88067" name="Rectangle 2"/>
          <p:cNvSpPr>
            <a:spLocks noGrp="1" noRot="1" noChangeAspect="1" noChangeArrowheads="1" noTextEdit="1"/>
          </p:cNvSpPr>
          <p:nvPr>
            <p:ph type="sldImg"/>
          </p:nvPr>
        </p:nvSpPr>
        <p:spPr>
          <a:xfrm>
            <a:off x="1144588" y="685800"/>
            <a:ext cx="4572000" cy="3429000"/>
          </a:xfrm>
          <a:ln/>
        </p:spPr>
      </p:sp>
      <p:sp>
        <p:nvSpPr>
          <p:cNvPr id="880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4897953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6B8EB9"/>
        </a:solidFill>
        <a:effectLst/>
      </p:bgPr>
    </p:bg>
    <p:spTree>
      <p:nvGrpSpPr>
        <p:cNvPr id="1" name=""/>
        <p:cNvGrpSpPr/>
        <p:nvPr/>
      </p:nvGrpSpPr>
      <p:grpSpPr>
        <a:xfrm>
          <a:off x="0" y="0"/>
          <a:ext cx="0" cy="0"/>
          <a:chOff x="0" y="0"/>
          <a:chExt cx="0" cy="0"/>
        </a:xfrm>
      </p:grpSpPr>
      <p:sp>
        <p:nvSpPr>
          <p:cNvPr id="9" name="Rectangle 8"/>
          <p:cNvSpPr/>
          <p:nvPr userDrawn="1"/>
        </p:nvSpPr>
        <p:spPr>
          <a:xfrm>
            <a:off x="-1" y="3996204"/>
            <a:ext cx="9143993" cy="2861796"/>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39"/>
          <p:cNvSpPr txBox="1">
            <a:spLocks noChangeArrowheads="1"/>
          </p:cNvSpPr>
          <p:nvPr userDrawn="1"/>
        </p:nvSpPr>
        <p:spPr bwMode="auto">
          <a:xfrm>
            <a:off x="467852" y="4134433"/>
            <a:ext cx="7347098" cy="800219"/>
          </a:xfrm>
          <a:prstGeom prst="rect">
            <a:avLst/>
          </a:prstGeom>
          <a:noFill/>
          <a:ln w="9525">
            <a:noFill/>
            <a:miter lim="800000"/>
            <a:headEnd/>
            <a:tailEnd/>
          </a:ln>
          <a:effectLst/>
        </p:spPr>
        <p:txBody>
          <a:bodyPr wrap="square" lIns="0" tIns="0" rIns="0" bIns="0">
            <a:spAutoFit/>
          </a:bodyPr>
          <a:lstStyle/>
          <a:p>
            <a:pPr>
              <a:spcBef>
                <a:spcPct val="50000"/>
              </a:spcBef>
              <a:defRPr/>
            </a:pPr>
            <a:r>
              <a:rPr lang="en-US" sz="5200" b="1" dirty="0">
                <a:solidFill>
                  <a:srgbClr val="000000"/>
                </a:solidFill>
                <a:latin typeface="Arial Narrow" pitchFamily="34" charset="0"/>
                <a:cs typeface="Arial"/>
              </a:rPr>
              <a:t>MACROECONOMICS</a:t>
            </a:r>
          </a:p>
        </p:txBody>
      </p:sp>
      <p:sp>
        <p:nvSpPr>
          <p:cNvPr id="11" name="Text Box 12"/>
          <p:cNvSpPr txBox="1">
            <a:spLocks noChangeArrowheads="1"/>
          </p:cNvSpPr>
          <p:nvPr userDrawn="1"/>
        </p:nvSpPr>
        <p:spPr bwMode="auto">
          <a:xfrm>
            <a:off x="0" y="6498597"/>
            <a:ext cx="9144000" cy="338137"/>
          </a:xfrm>
          <a:prstGeom prst="rect">
            <a:avLst/>
          </a:prstGeom>
          <a:noFill/>
          <a:ln w="9525">
            <a:noFill/>
            <a:miter lim="800000"/>
            <a:headEnd/>
            <a:tailEnd/>
          </a:ln>
          <a:effectLst/>
        </p:spPr>
        <p:txBody>
          <a:bodyPr wrap="square">
            <a:spAutoFit/>
          </a:bodyPr>
          <a:lstStyle/>
          <a:p>
            <a:pPr algn="ctr">
              <a:spcBef>
                <a:spcPct val="50000"/>
              </a:spcBef>
              <a:defRPr/>
            </a:pPr>
            <a:r>
              <a:rPr lang="en-US" sz="1600" i="1" dirty="0">
                <a:solidFill>
                  <a:srgbClr val="737373"/>
                </a:solidFill>
                <a:latin typeface="Times New Roman" pitchFamily="18" charset="0"/>
                <a:cs typeface="Arial"/>
              </a:rPr>
              <a:t>© 2013 Worth Publishers, all rights reserved</a:t>
            </a:r>
          </a:p>
        </p:txBody>
      </p:sp>
      <p:sp>
        <p:nvSpPr>
          <p:cNvPr id="12" name="Text Box 16"/>
          <p:cNvSpPr txBox="1">
            <a:spLocks noChangeArrowheads="1"/>
          </p:cNvSpPr>
          <p:nvPr userDrawn="1"/>
        </p:nvSpPr>
        <p:spPr bwMode="auto">
          <a:xfrm>
            <a:off x="0" y="5815094"/>
            <a:ext cx="9143999" cy="608012"/>
          </a:xfrm>
          <a:prstGeom prst="rect">
            <a:avLst/>
          </a:prstGeom>
          <a:noFill/>
          <a:ln w="9525">
            <a:noFill/>
            <a:miter lim="800000"/>
            <a:headEnd/>
            <a:tailEnd/>
          </a:ln>
          <a:effectLst/>
        </p:spPr>
        <p:txBody>
          <a:bodyPr lIns="0" tIns="0" rIns="0" bIns="0" anchor="ctr" anchorCtr="0"/>
          <a:lstStyle/>
          <a:p>
            <a:pPr algn="ctr">
              <a:spcBef>
                <a:spcPct val="20000"/>
              </a:spcBef>
              <a:defRPr/>
            </a:pPr>
            <a:r>
              <a:rPr lang="en-US" sz="2600" b="1" i="1" dirty="0" smtClean="0">
                <a:solidFill>
                  <a:srgbClr val="326496"/>
                </a:solidFill>
                <a:latin typeface="Arial Narrow" pitchFamily="34" charset="0"/>
                <a:cs typeface="Arial"/>
              </a:rPr>
              <a:t>PowerPoint</a:t>
            </a:r>
            <a:r>
              <a:rPr lang="en-US" sz="1200" b="1" i="1" dirty="0" smtClean="0">
                <a:solidFill>
                  <a:srgbClr val="326496"/>
                </a:solidFill>
                <a:latin typeface="Arial Narrow" pitchFamily="34" charset="0"/>
                <a:cs typeface="Arial"/>
              </a:rPr>
              <a:t> </a:t>
            </a:r>
            <a:r>
              <a:rPr lang="en-US" sz="2600" b="1" i="1" baseline="40000" dirty="0" smtClean="0">
                <a:solidFill>
                  <a:srgbClr val="326496"/>
                </a:solidFill>
                <a:latin typeface="Arial Narrow" pitchFamily="34" charset="0"/>
                <a:cs typeface="Arial"/>
              </a:rPr>
              <a:t>®</a:t>
            </a:r>
            <a:r>
              <a:rPr lang="en-US" sz="2600" b="1" i="1" dirty="0" smtClean="0">
                <a:solidFill>
                  <a:srgbClr val="326496"/>
                </a:solidFill>
                <a:latin typeface="Arial Narrow" pitchFamily="34" charset="0"/>
                <a:cs typeface="Arial"/>
              </a:rPr>
              <a:t> </a:t>
            </a:r>
            <a:r>
              <a:rPr lang="en-US" sz="2600" b="1" i="1" dirty="0">
                <a:solidFill>
                  <a:srgbClr val="326496"/>
                </a:solidFill>
                <a:latin typeface="Arial Narrow" pitchFamily="34" charset="0"/>
                <a:cs typeface="Arial"/>
              </a:rPr>
              <a:t>Slides by Ron Cronovich</a:t>
            </a:r>
          </a:p>
        </p:txBody>
      </p:sp>
      <p:sp>
        <p:nvSpPr>
          <p:cNvPr id="14" name="Text Box 38"/>
          <p:cNvSpPr txBox="1">
            <a:spLocks noChangeArrowheads="1"/>
          </p:cNvSpPr>
          <p:nvPr userDrawn="1"/>
        </p:nvSpPr>
        <p:spPr bwMode="auto">
          <a:xfrm>
            <a:off x="467852" y="4973104"/>
            <a:ext cx="7347098" cy="615553"/>
          </a:xfrm>
          <a:prstGeom prst="rect">
            <a:avLst/>
          </a:prstGeom>
          <a:noFill/>
          <a:ln w="9525">
            <a:noFill/>
            <a:miter lim="800000"/>
            <a:headEnd/>
            <a:tailEnd/>
          </a:ln>
          <a:effectLst/>
        </p:spPr>
        <p:txBody>
          <a:bodyPr wrap="square" lIns="0" tIns="0" rIns="0" bIns="0">
            <a:spAutoFit/>
          </a:bodyPr>
          <a:lstStyle/>
          <a:p>
            <a:pPr>
              <a:spcBef>
                <a:spcPct val="50000"/>
              </a:spcBef>
              <a:defRPr/>
            </a:pPr>
            <a:r>
              <a:rPr lang="en-US" sz="4000" dirty="0">
                <a:solidFill>
                  <a:srgbClr val="FFFFFF"/>
                </a:solidFill>
                <a:effectLst>
                  <a:outerShdw blurRad="38100" dist="38100" dir="2700000" algn="tl">
                    <a:srgbClr val="000000">
                      <a:alpha val="43137"/>
                    </a:srgbClr>
                  </a:outerShdw>
                </a:effectLst>
                <a:latin typeface="Arial Narrow" pitchFamily="34" charset="0"/>
                <a:cs typeface="Arial"/>
              </a:rPr>
              <a:t>N. Gregory </a:t>
            </a:r>
            <a:r>
              <a:rPr lang="en-US" sz="4000" dirty="0" err="1" smtClean="0">
                <a:solidFill>
                  <a:srgbClr val="FFFFFF"/>
                </a:solidFill>
                <a:effectLst>
                  <a:outerShdw blurRad="38100" dist="38100" dir="2700000" algn="tl">
                    <a:srgbClr val="000000">
                      <a:alpha val="43137"/>
                    </a:srgbClr>
                  </a:outerShdw>
                </a:effectLst>
                <a:latin typeface="Arial Narrow" pitchFamily="34" charset="0"/>
                <a:cs typeface="Arial"/>
              </a:rPr>
              <a:t>Mankiw</a:t>
            </a:r>
            <a:endParaRPr lang="en-US" sz="4000" dirty="0">
              <a:solidFill>
                <a:srgbClr val="FFFFFF"/>
              </a:solidFill>
              <a:effectLst>
                <a:outerShdw blurRad="38100" dist="38100" dir="2700000" algn="tl">
                  <a:srgbClr val="000000">
                    <a:alpha val="43137"/>
                  </a:srgbClr>
                </a:outerShdw>
              </a:effectLst>
              <a:latin typeface="Arial Narrow" pitchFamily="34" charset="0"/>
              <a:cs typeface="Arial"/>
            </a:endParaRPr>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21151" b="30109"/>
          <a:stretch/>
        </p:blipFill>
        <p:spPr>
          <a:xfrm>
            <a:off x="0" y="-6552"/>
            <a:ext cx="9144000" cy="1371600"/>
          </a:xfrm>
          <a:prstGeom prst="rect">
            <a:avLst/>
          </a:prstGeom>
        </p:spPr>
      </p:pic>
      <p:sp>
        <p:nvSpPr>
          <p:cNvPr id="18" name="Rectangle 17"/>
          <p:cNvSpPr/>
          <p:nvPr userDrawn="1"/>
        </p:nvSpPr>
        <p:spPr>
          <a:xfrm>
            <a:off x="0" y="136504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1" y="3959358"/>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9436367"/>
      </p:ext>
    </p:extLst>
  </p:cSld>
  <p:clrMapOvr>
    <a:masterClrMapping/>
  </p:clrMapOvr>
  <p:transition>
    <p:wipe dir="r"/>
  </p:transition>
  <p:timing>
    <p:tnLst>
      <p:par>
        <p:cTn id="1" dur="indefinite" restart="never" nodeType="tmRoot"/>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236538"/>
            <a:ext cx="2060575" cy="5889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6725" y="236538"/>
            <a:ext cx="6032500"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8474600"/>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14475" y="236538"/>
            <a:ext cx="7197725" cy="11953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Footer Placeholder 3"/>
          <p:cNvSpPr>
            <a:spLocks noGrp="1"/>
          </p:cNvSpPr>
          <p:nvPr>
            <p:ph type="ftr" sz="quarter" idx="10"/>
          </p:nvPr>
        </p:nvSpPr>
        <p:spPr>
          <a:xfrm>
            <a:off x="515938" y="6289675"/>
            <a:ext cx="7488237" cy="476250"/>
          </a:xfrm>
          <a:prstGeom prst="rect">
            <a:avLst/>
          </a:prstGeom>
        </p:spPr>
        <p:txBody>
          <a:bodyPr/>
          <a:lstStyle>
            <a:lvl1pPr>
              <a:defRPr>
                <a:solidFill>
                  <a:srgbClr val="000000"/>
                </a:solidFill>
              </a:defRPr>
            </a:lvl1pPr>
          </a:lstStyle>
          <a:p>
            <a:pPr>
              <a:defRPr/>
            </a:pPr>
            <a:r>
              <a:rPr lang="en-US"/>
              <a:t>CHAPTER 6</a:t>
            </a:r>
            <a:r>
              <a:rPr lang="en-US" sz="2200"/>
              <a:t>   Unemployment</a:t>
            </a:r>
          </a:p>
        </p:txBody>
      </p:sp>
    </p:spTree>
    <p:extLst>
      <p:ext uri="{BB962C8B-B14F-4D97-AF65-F5344CB8AC3E}">
        <p14:creationId xmlns:p14="http://schemas.microsoft.com/office/powerpoint/2010/main" val="479767284"/>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E875D1DE-2A58-4495-8980-D26C67DB0607}" type="datetimeFigureOut">
              <a:rPr lang="de-DE" smtClean="0"/>
              <a:t>17.02.2019</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D346E5B7-69C2-48C8-869E-4635D06484C8}" type="slidenum">
              <a:rPr lang="de-DE" smtClean="0"/>
              <a:t>‹#›</a:t>
            </a:fld>
            <a:endParaRPr lang="de-DE"/>
          </a:p>
        </p:txBody>
      </p:sp>
    </p:spTree>
    <p:extLst>
      <p:ext uri="{BB962C8B-B14F-4D97-AF65-F5344CB8AC3E}">
        <p14:creationId xmlns:p14="http://schemas.microsoft.com/office/powerpoint/2010/main" val="3831691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6B8EB9"/>
        </a:solidFill>
        <a:effectLst/>
      </p:bgPr>
    </p:bg>
    <p:spTree>
      <p:nvGrpSpPr>
        <p:cNvPr id="1" name=""/>
        <p:cNvGrpSpPr/>
        <p:nvPr/>
      </p:nvGrpSpPr>
      <p:grpSpPr>
        <a:xfrm>
          <a:off x="0" y="0"/>
          <a:ext cx="0" cy="0"/>
          <a:chOff x="0" y="0"/>
          <a:chExt cx="0" cy="0"/>
        </a:xfrm>
      </p:grpSpPr>
      <p:sp>
        <p:nvSpPr>
          <p:cNvPr id="9" name="Rectangle 8"/>
          <p:cNvSpPr/>
          <p:nvPr userDrawn="1"/>
        </p:nvSpPr>
        <p:spPr>
          <a:xfrm>
            <a:off x="-1" y="3996204"/>
            <a:ext cx="9143993" cy="2861796"/>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39"/>
          <p:cNvSpPr txBox="1">
            <a:spLocks noChangeArrowheads="1"/>
          </p:cNvSpPr>
          <p:nvPr userDrawn="1"/>
        </p:nvSpPr>
        <p:spPr bwMode="auto">
          <a:xfrm>
            <a:off x="467852" y="4134433"/>
            <a:ext cx="7347098" cy="800219"/>
          </a:xfrm>
          <a:prstGeom prst="rect">
            <a:avLst/>
          </a:prstGeom>
          <a:noFill/>
          <a:ln w="9525">
            <a:noFill/>
            <a:miter lim="800000"/>
            <a:headEnd/>
            <a:tailEnd/>
          </a:ln>
          <a:effectLst/>
        </p:spPr>
        <p:txBody>
          <a:bodyPr wrap="square" lIns="0" tIns="0" rIns="0" bIns="0">
            <a:spAutoFit/>
          </a:bodyPr>
          <a:lstStyle/>
          <a:p>
            <a:pPr>
              <a:spcBef>
                <a:spcPct val="50000"/>
              </a:spcBef>
              <a:defRPr/>
            </a:pPr>
            <a:r>
              <a:rPr lang="en-US" sz="5200" b="1" dirty="0">
                <a:solidFill>
                  <a:srgbClr val="000000"/>
                </a:solidFill>
                <a:latin typeface="Arial Narrow" pitchFamily="34" charset="0"/>
                <a:cs typeface="Arial"/>
              </a:rPr>
              <a:t>MACROECONOMICS</a:t>
            </a:r>
          </a:p>
        </p:txBody>
      </p:sp>
      <p:sp>
        <p:nvSpPr>
          <p:cNvPr id="11" name="Text Box 12"/>
          <p:cNvSpPr txBox="1">
            <a:spLocks noChangeArrowheads="1"/>
          </p:cNvSpPr>
          <p:nvPr userDrawn="1"/>
        </p:nvSpPr>
        <p:spPr bwMode="auto">
          <a:xfrm>
            <a:off x="0" y="6498597"/>
            <a:ext cx="9144000" cy="338137"/>
          </a:xfrm>
          <a:prstGeom prst="rect">
            <a:avLst/>
          </a:prstGeom>
          <a:noFill/>
          <a:ln w="9525">
            <a:noFill/>
            <a:miter lim="800000"/>
            <a:headEnd/>
            <a:tailEnd/>
          </a:ln>
          <a:effectLst/>
        </p:spPr>
        <p:txBody>
          <a:bodyPr wrap="square">
            <a:spAutoFit/>
          </a:bodyPr>
          <a:lstStyle/>
          <a:p>
            <a:pPr algn="ctr">
              <a:spcBef>
                <a:spcPct val="50000"/>
              </a:spcBef>
              <a:defRPr/>
            </a:pPr>
            <a:r>
              <a:rPr lang="en-US" sz="1600" i="1" dirty="0">
                <a:solidFill>
                  <a:srgbClr val="737373"/>
                </a:solidFill>
                <a:latin typeface="Times New Roman" pitchFamily="18" charset="0"/>
                <a:cs typeface="Arial"/>
              </a:rPr>
              <a:t>© 2013 Worth Publishers, all rights reserved</a:t>
            </a:r>
          </a:p>
        </p:txBody>
      </p:sp>
      <p:sp>
        <p:nvSpPr>
          <p:cNvPr id="12" name="Text Box 16"/>
          <p:cNvSpPr txBox="1">
            <a:spLocks noChangeArrowheads="1"/>
          </p:cNvSpPr>
          <p:nvPr userDrawn="1"/>
        </p:nvSpPr>
        <p:spPr bwMode="auto">
          <a:xfrm>
            <a:off x="0" y="5815094"/>
            <a:ext cx="9143999" cy="608012"/>
          </a:xfrm>
          <a:prstGeom prst="rect">
            <a:avLst/>
          </a:prstGeom>
          <a:noFill/>
          <a:ln w="9525">
            <a:noFill/>
            <a:miter lim="800000"/>
            <a:headEnd/>
            <a:tailEnd/>
          </a:ln>
          <a:effectLst/>
        </p:spPr>
        <p:txBody>
          <a:bodyPr lIns="0" tIns="0" rIns="0" bIns="0" anchor="ctr" anchorCtr="0"/>
          <a:lstStyle/>
          <a:p>
            <a:pPr algn="ctr">
              <a:spcBef>
                <a:spcPct val="20000"/>
              </a:spcBef>
              <a:defRPr/>
            </a:pPr>
            <a:r>
              <a:rPr lang="en-US" sz="2600" b="1" i="1" dirty="0" smtClean="0">
                <a:solidFill>
                  <a:srgbClr val="326496"/>
                </a:solidFill>
                <a:latin typeface="Arial Narrow" pitchFamily="34" charset="0"/>
                <a:cs typeface="Arial"/>
              </a:rPr>
              <a:t>PowerPoint</a:t>
            </a:r>
            <a:r>
              <a:rPr lang="en-US" sz="1200" b="1" i="1" dirty="0" smtClean="0">
                <a:solidFill>
                  <a:srgbClr val="326496"/>
                </a:solidFill>
                <a:latin typeface="Arial Narrow" pitchFamily="34" charset="0"/>
                <a:cs typeface="Arial"/>
              </a:rPr>
              <a:t> </a:t>
            </a:r>
            <a:r>
              <a:rPr lang="en-US" sz="2600" b="1" i="1" baseline="40000" dirty="0" smtClean="0">
                <a:solidFill>
                  <a:srgbClr val="326496"/>
                </a:solidFill>
                <a:latin typeface="Arial Narrow" pitchFamily="34" charset="0"/>
                <a:cs typeface="Arial"/>
              </a:rPr>
              <a:t>®</a:t>
            </a:r>
            <a:r>
              <a:rPr lang="en-US" sz="2600" b="1" i="1" dirty="0" smtClean="0">
                <a:solidFill>
                  <a:srgbClr val="326496"/>
                </a:solidFill>
                <a:latin typeface="Arial Narrow" pitchFamily="34" charset="0"/>
                <a:cs typeface="Arial"/>
              </a:rPr>
              <a:t> </a:t>
            </a:r>
            <a:r>
              <a:rPr lang="en-US" sz="2600" b="1" i="1" dirty="0">
                <a:solidFill>
                  <a:srgbClr val="326496"/>
                </a:solidFill>
                <a:latin typeface="Arial Narrow" pitchFamily="34" charset="0"/>
                <a:cs typeface="Arial"/>
              </a:rPr>
              <a:t>Slides by Ron Cronovich</a:t>
            </a:r>
          </a:p>
        </p:txBody>
      </p:sp>
      <p:sp>
        <p:nvSpPr>
          <p:cNvPr id="14" name="Text Box 38"/>
          <p:cNvSpPr txBox="1">
            <a:spLocks noChangeArrowheads="1"/>
          </p:cNvSpPr>
          <p:nvPr userDrawn="1"/>
        </p:nvSpPr>
        <p:spPr bwMode="auto">
          <a:xfrm>
            <a:off x="467852" y="4973104"/>
            <a:ext cx="7347098" cy="615553"/>
          </a:xfrm>
          <a:prstGeom prst="rect">
            <a:avLst/>
          </a:prstGeom>
          <a:noFill/>
          <a:ln w="9525">
            <a:noFill/>
            <a:miter lim="800000"/>
            <a:headEnd/>
            <a:tailEnd/>
          </a:ln>
          <a:effectLst/>
        </p:spPr>
        <p:txBody>
          <a:bodyPr wrap="square" lIns="0" tIns="0" rIns="0" bIns="0">
            <a:spAutoFit/>
          </a:bodyPr>
          <a:lstStyle/>
          <a:p>
            <a:pPr>
              <a:spcBef>
                <a:spcPct val="50000"/>
              </a:spcBef>
              <a:defRPr/>
            </a:pPr>
            <a:r>
              <a:rPr lang="en-US" sz="4000" dirty="0">
                <a:solidFill>
                  <a:srgbClr val="FFFFFF"/>
                </a:solidFill>
                <a:effectLst>
                  <a:outerShdw blurRad="38100" dist="38100" dir="2700000" algn="tl">
                    <a:srgbClr val="000000">
                      <a:alpha val="43137"/>
                    </a:srgbClr>
                  </a:outerShdw>
                </a:effectLst>
                <a:latin typeface="Arial Narrow" pitchFamily="34" charset="0"/>
                <a:cs typeface="Arial"/>
              </a:rPr>
              <a:t>N. Gregory </a:t>
            </a:r>
            <a:r>
              <a:rPr lang="en-US" sz="4000" dirty="0" err="1" smtClean="0">
                <a:solidFill>
                  <a:srgbClr val="FFFFFF"/>
                </a:solidFill>
                <a:effectLst>
                  <a:outerShdw blurRad="38100" dist="38100" dir="2700000" algn="tl">
                    <a:srgbClr val="000000">
                      <a:alpha val="43137"/>
                    </a:srgbClr>
                  </a:outerShdw>
                </a:effectLst>
                <a:latin typeface="Arial Narrow" pitchFamily="34" charset="0"/>
                <a:cs typeface="Arial"/>
              </a:rPr>
              <a:t>Mankiw</a:t>
            </a:r>
            <a:endParaRPr lang="en-US" sz="4000" dirty="0">
              <a:solidFill>
                <a:srgbClr val="FFFFFF"/>
              </a:solidFill>
              <a:effectLst>
                <a:outerShdw blurRad="38100" dist="38100" dir="2700000" algn="tl">
                  <a:srgbClr val="000000">
                    <a:alpha val="43137"/>
                  </a:srgbClr>
                </a:outerShdw>
              </a:effectLst>
              <a:latin typeface="Arial Narrow" pitchFamily="34" charset="0"/>
              <a:cs typeface="Arial"/>
            </a:endParaRPr>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21151" b="30109"/>
          <a:stretch/>
        </p:blipFill>
        <p:spPr>
          <a:xfrm>
            <a:off x="0" y="-6552"/>
            <a:ext cx="9144000" cy="1371600"/>
          </a:xfrm>
          <a:prstGeom prst="rect">
            <a:avLst/>
          </a:prstGeom>
        </p:spPr>
      </p:pic>
      <p:sp>
        <p:nvSpPr>
          <p:cNvPr id="18" name="Rectangle 17"/>
          <p:cNvSpPr/>
          <p:nvPr userDrawn="1"/>
        </p:nvSpPr>
        <p:spPr>
          <a:xfrm>
            <a:off x="0" y="136504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userDrawn="1"/>
        </p:nvSpPr>
        <p:spPr>
          <a:xfrm>
            <a:off x="-1" y="3959358"/>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656564168"/>
      </p:ext>
    </p:extLst>
  </p:cSld>
  <p:clrMapOvr>
    <a:masterClrMapping/>
  </p:clrMapOvr>
  <p:transition>
    <p:wipe dir="r"/>
  </p:transition>
  <p:timing>
    <p:tnLst>
      <p:par>
        <p:cTn id="1" dur="indefinite" restart="never" nodeType="tmRoot"/>
      </p:par>
    </p:tnLst>
  </p:timing>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0704608"/>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3058281"/>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34903"/>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4055824"/>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2861311"/>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20062778"/>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buClr>
                <a:srgbClr val="336699"/>
              </a:buCl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5260987"/>
      </p:ext>
    </p:extLst>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33621548"/>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0665433"/>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236538"/>
            <a:ext cx="2060575" cy="5889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6725" y="236538"/>
            <a:ext cx="6032500"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8908915"/>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6B8EB9"/>
        </a:solidFill>
        <a:effectLst/>
      </p:bgPr>
    </p:bg>
    <p:spTree>
      <p:nvGrpSpPr>
        <p:cNvPr id="1" name=""/>
        <p:cNvGrpSpPr/>
        <p:nvPr/>
      </p:nvGrpSpPr>
      <p:grpSpPr>
        <a:xfrm>
          <a:off x="0" y="0"/>
          <a:ext cx="0" cy="0"/>
          <a:chOff x="0" y="0"/>
          <a:chExt cx="0" cy="0"/>
        </a:xfrm>
      </p:grpSpPr>
      <p:sp>
        <p:nvSpPr>
          <p:cNvPr id="9" name="Rectangle 8"/>
          <p:cNvSpPr/>
          <p:nvPr userDrawn="1"/>
        </p:nvSpPr>
        <p:spPr>
          <a:xfrm>
            <a:off x="-1" y="3996204"/>
            <a:ext cx="9143993" cy="2861796"/>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39"/>
          <p:cNvSpPr txBox="1">
            <a:spLocks noChangeArrowheads="1"/>
          </p:cNvSpPr>
          <p:nvPr userDrawn="1"/>
        </p:nvSpPr>
        <p:spPr bwMode="auto">
          <a:xfrm>
            <a:off x="467852" y="4134433"/>
            <a:ext cx="7347098" cy="800219"/>
          </a:xfrm>
          <a:prstGeom prst="rect">
            <a:avLst/>
          </a:prstGeom>
          <a:noFill/>
          <a:ln w="9525">
            <a:noFill/>
            <a:miter lim="800000"/>
            <a:headEnd/>
            <a:tailEnd/>
          </a:ln>
          <a:effectLst/>
        </p:spPr>
        <p:txBody>
          <a:bodyPr wrap="square" lIns="0" tIns="0" rIns="0" bIns="0">
            <a:spAutoFit/>
          </a:bodyPr>
          <a:lstStyle/>
          <a:p>
            <a:pPr>
              <a:spcBef>
                <a:spcPct val="50000"/>
              </a:spcBef>
              <a:defRPr/>
            </a:pPr>
            <a:r>
              <a:rPr lang="en-US" sz="5200" b="1" dirty="0">
                <a:solidFill>
                  <a:srgbClr val="000000"/>
                </a:solidFill>
                <a:latin typeface="Arial Narrow" pitchFamily="34" charset="0"/>
                <a:cs typeface="Arial"/>
              </a:rPr>
              <a:t>MACROECONOMICS</a:t>
            </a:r>
          </a:p>
        </p:txBody>
      </p:sp>
      <p:sp>
        <p:nvSpPr>
          <p:cNvPr id="11" name="Text Box 12"/>
          <p:cNvSpPr txBox="1">
            <a:spLocks noChangeArrowheads="1"/>
          </p:cNvSpPr>
          <p:nvPr userDrawn="1"/>
        </p:nvSpPr>
        <p:spPr bwMode="auto">
          <a:xfrm>
            <a:off x="0" y="6498597"/>
            <a:ext cx="9144000" cy="338137"/>
          </a:xfrm>
          <a:prstGeom prst="rect">
            <a:avLst/>
          </a:prstGeom>
          <a:noFill/>
          <a:ln w="9525">
            <a:noFill/>
            <a:miter lim="800000"/>
            <a:headEnd/>
            <a:tailEnd/>
          </a:ln>
          <a:effectLst/>
        </p:spPr>
        <p:txBody>
          <a:bodyPr wrap="square">
            <a:spAutoFit/>
          </a:bodyPr>
          <a:lstStyle/>
          <a:p>
            <a:pPr algn="ctr">
              <a:spcBef>
                <a:spcPct val="50000"/>
              </a:spcBef>
              <a:defRPr/>
            </a:pPr>
            <a:r>
              <a:rPr lang="en-US" sz="1600" i="1" dirty="0">
                <a:solidFill>
                  <a:srgbClr val="737373"/>
                </a:solidFill>
                <a:latin typeface="Times New Roman" pitchFamily="18" charset="0"/>
                <a:cs typeface="Arial"/>
              </a:rPr>
              <a:t>© 2013 Worth Publishers, all rights reserved</a:t>
            </a:r>
          </a:p>
        </p:txBody>
      </p:sp>
      <p:sp>
        <p:nvSpPr>
          <p:cNvPr id="12" name="Text Box 16"/>
          <p:cNvSpPr txBox="1">
            <a:spLocks noChangeArrowheads="1"/>
          </p:cNvSpPr>
          <p:nvPr userDrawn="1"/>
        </p:nvSpPr>
        <p:spPr bwMode="auto">
          <a:xfrm>
            <a:off x="0" y="5815094"/>
            <a:ext cx="9143999" cy="608012"/>
          </a:xfrm>
          <a:prstGeom prst="rect">
            <a:avLst/>
          </a:prstGeom>
          <a:noFill/>
          <a:ln w="9525">
            <a:noFill/>
            <a:miter lim="800000"/>
            <a:headEnd/>
            <a:tailEnd/>
          </a:ln>
          <a:effectLst/>
        </p:spPr>
        <p:txBody>
          <a:bodyPr lIns="0" tIns="0" rIns="0" bIns="0" anchor="ctr" anchorCtr="0"/>
          <a:lstStyle/>
          <a:p>
            <a:pPr algn="ctr">
              <a:spcBef>
                <a:spcPct val="20000"/>
              </a:spcBef>
              <a:defRPr/>
            </a:pPr>
            <a:r>
              <a:rPr lang="en-US" sz="2600" b="1" i="1" dirty="0" smtClean="0">
                <a:solidFill>
                  <a:srgbClr val="326496"/>
                </a:solidFill>
                <a:latin typeface="Arial Narrow" pitchFamily="34" charset="0"/>
                <a:cs typeface="Arial"/>
              </a:rPr>
              <a:t>PowerPoint</a:t>
            </a:r>
            <a:r>
              <a:rPr lang="en-US" sz="1200" b="1" i="1" dirty="0" smtClean="0">
                <a:solidFill>
                  <a:srgbClr val="326496"/>
                </a:solidFill>
                <a:latin typeface="Arial Narrow" pitchFamily="34" charset="0"/>
                <a:cs typeface="Arial"/>
              </a:rPr>
              <a:t> </a:t>
            </a:r>
            <a:r>
              <a:rPr lang="en-US" sz="2600" b="1" i="1" baseline="40000" dirty="0" smtClean="0">
                <a:solidFill>
                  <a:srgbClr val="326496"/>
                </a:solidFill>
                <a:latin typeface="Arial Narrow" pitchFamily="34" charset="0"/>
                <a:cs typeface="Arial"/>
              </a:rPr>
              <a:t>®</a:t>
            </a:r>
            <a:r>
              <a:rPr lang="en-US" sz="2600" b="1" i="1" dirty="0" smtClean="0">
                <a:solidFill>
                  <a:srgbClr val="326496"/>
                </a:solidFill>
                <a:latin typeface="Arial Narrow" pitchFamily="34" charset="0"/>
                <a:cs typeface="Arial"/>
              </a:rPr>
              <a:t> </a:t>
            </a:r>
            <a:r>
              <a:rPr lang="en-US" sz="2600" b="1" i="1" dirty="0">
                <a:solidFill>
                  <a:srgbClr val="326496"/>
                </a:solidFill>
                <a:latin typeface="Arial Narrow" pitchFamily="34" charset="0"/>
                <a:cs typeface="Arial"/>
              </a:rPr>
              <a:t>Slides by Ron Cronovich</a:t>
            </a:r>
          </a:p>
        </p:txBody>
      </p:sp>
      <p:sp>
        <p:nvSpPr>
          <p:cNvPr id="14" name="Text Box 38"/>
          <p:cNvSpPr txBox="1">
            <a:spLocks noChangeArrowheads="1"/>
          </p:cNvSpPr>
          <p:nvPr userDrawn="1"/>
        </p:nvSpPr>
        <p:spPr bwMode="auto">
          <a:xfrm>
            <a:off x="467852" y="4973104"/>
            <a:ext cx="7347098" cy="615553"/>
          </a:xfrm>
          <a:prstGeom prst="rect">
            <a:avLst/>
          </a:prstGeom>
          <a:noFill/>
          <a:ln w="9525">
            <a:noFill/>
            <a:miter lim="800000"/>
            <a:headEnd/>
            <a:tailEnd/>
          </a:ln>
          <a:effectLst/>
        </p:spPr>
        <p:txBody>
          <a:bodyPr wrap="square" lIns="0" tIns="0" rIns="0" bIns="0">
            <a:spAutoFit/>
          </a:bodyPr>
          <a:lstStyle/>
          <a:p>
            <a:pPr>
              <a:spcBef>
                <a:spcPct val="50000"/>
              </a:spcBef>
              <a:defRPr/>
            </a:pPr>
            <a:r>
              <a:rPr lang="en-US" sz="4000" dirty="0">
                <a:solidFill>
                  <a:srgbClr val="FFFFFF"/>
                </a:solidFill>
                <a:effectLst>
                  <a:outerShdw blurRad="38100" dist="38100" dir="2700000" algn="tl">
                    <a:srgbClr val="000000">
                      <a:alpha val="43137"/>
                    </a:srgbClr>
                  </a:outerShdw>
                </a:effectLst>
                <a:latin typeface="Arial Narrow" pitchFamily="34" charset="0"/>
                <a:cs typeface="Arial"/>
              </a:rPr>
              <a:t>N. Gregory </a:t>
            </a:r>
            <a:r>
              <a:rPr lang="en-US" sz="4000" dirty="0" err="1" smtClean="0">
                <a:solidFill>
                  <a:srgbClr val="FFFFFF"/>
                </a:solidFill>
                <a:effectLst>
                  <a:outerShdw blurRad="38100" dist="38100" dir="2700000" algn="tl">
                    <a:srgbClr val="000000">
                      <a:alpha val="43137"/>
                    </a:srgbClr>
                  </a:outerShdw>
                </a:effectLst>
                <a:latin typeface="Arial Narrow" pitchFamily="34" charset="0"/>
                <a:cs typeface="Arial"/>
              </a:rPr>
              <a:t>Mankiw</a:t>
            </a:r>
            <a:endParaRPr lang="en-US" sz="4000" dirty="0">
              <a:solidFill>
                <a:srgbClr val="FFFFFF"/>
              </a:solidFill>
              <a:effectLst>
                <a:outerShdw blurRad="38100" dist="38100" dir="2700000" algn="tl">
                  <a:srgbClr val="000000">
                    <a:alpha val="43137"/>
                  </a:srgbClr>
                </a:outerShdw>
              </a:effectLst>
              <a:latin typeface="Arial Narrow" pitchFamily="34" charset="0"/>
              <a:cs typeface="Arial"/>
            </a:endParaRPr>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21151" b="30109"/>
          <a:stretch/>
        </p:blipFill>
        <p:spPr>
          <a:xfrm>
            <a:off x="0" y="-6552"/>
            <a:ext cx="9144000" cy="1371600"/>
          </a:xfrm>
          <a:prstGeom prst="rect">
            <a:avLst/>
          </a:prstGeom>
        </p:spPr>
      </p:pic>
      <p:sp>
        <p:nvSpPr>
          <p:cNvPr id="18" name="Rectangle 17"/>
          <p:cNvSpPr/>
          <p:nvPr userDrawn="1"/>
        </p:nvSpPr>
        <p:spPr>
          <a:xfrm>
            <a:off x="0" y="136504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userDrawn="1"/>
        </p:nvSpPr>
        <p:spPr>
          <a:xfrm>
            <a:off x="-1" y="3959358"/>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680941479"/>
      </p:ext>
    </p:extLst>
  </p:cSld>
  <p:clrMapOvr>
    <a:masterClrMapping/>
  </p:clrMapOvr>
  <p:transition>
    <p:wipe dir="r"/>
  </p:transition>
  <p:timing>
    <p:tnLst>
      <p:par>
        <p:cTn id="1" dur="indefinite" restart="never" nodeType="tmRoot"/>
      </p:par>
    </p:tnLst>
  </p:timing>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0267712"/>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6945827"/>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2259430"/>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60767980"/>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4361954"/>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87789520"/>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0391982"/>
      </p:ext>
    </p:extLst>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02099541"/>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6839766"/>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236538"/>
            <a:ext cx="2060575" cy="5889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6725" y="236538"/>
            <a:ext cx="6032500"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9636149"/>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6B8EB9"/>
        </a:solidFill>
        <a:effectLst/>
      </p:bgPr>
    </p:bg>
    <p:spTree>
      <p:nvGrpSpPr>
        <p:cNvPr id="1" name=""/>
        <p:cNvGrpSpPr/>
        <p:nvPr/>
      </p:nvGrpSpPr>
      <p:grpSpPr>
        <a:xfrm>
          <a:off x="0" y="0"/>
          <a:ext cx="0" cy="0"/>
          <a:chOff x="0" y="0"/>
          <a:chExt cx="0" cy="0"/>
        </a:xfrm>
      </p:grpSpPr>
      <p:sp>
        <p:nvSpPr>
          <p:cNvPr id="9" name="Rectangle 8"/>
          <p:cNvSpPr/>
          <p:nvPr userDrawn="1"/>
        </p:nvSpPr>
        <p:spPr>
          <a:xfrm>
            <a:off x="-1" y="3996204"/>
            <a:ext cx="9143993" cy="2861796"/>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cs typeface="Arial"/>
            </a:endParaRPr>
          </a:p>
        </p:txBody>
      </p:sp>
      <p:sp>
        <p:nvSpPr>
          <p:cNvPr id="10" name="Text Box 39"/>
          <p:cNvSpPr txBox="1">
            <a:spLocks noChangeArrowheads="1"/>
          </p:cNvSpPr>
          <p:nvPr userDrawn="1"/>
        </p:nvSpPr>
        <p:spPr bwMode="auto">
          <a:xfrm>
            <a:off x="467852" y="4134433"/>
            <a:ext cx="7347098" cy="800219"/>
          </a:xfrm>
          <a:prstGeom prst="rect">
            <a:avLst/>
          </a:prstGeom>
          <a:noFill/>
          <a:ln w="9525">
            <a:noFill/>
            <a:miter lim="800000"/>
            <a:headEnd/>
            <a:tailEnd/>
          </a:ln>
          <a:effectLst/>
        </p:spPr>
        <p:txBody>
          <a:bodyPr wrap="square" lIns="0" tIns="0" rIns="0" bIns="0">
            <a:spAutoFit/>
          </a:bodyPr>
          <a:lstStyle/>
          <a:p>
            <a:pPr>
              <a:spcBef>
                <a:spcPct val="50000"/>
              </a:spcBef>
              <a:defRPr/>
            </a:pPr>
            <a:r>
              <a:rPr lang="en-US" sz="5200" b="1" dirty="0">
                <a:solidFill>
                  <a:srgbClr val="000000"/>
                </a:solidFill>
                <a:latin typeface="Arial Narrow" pitchFamily="34" charset="0"/>
                <a:cs typeface="Arial"/>
              </a:rPr>
              <a:t>MACROECONOMICS</a:t>
            </a:r>
          </a:p>
        </p:txBody>
      </p:sp>
      <p:sp>
        <p:nvSpPr>
          <p:cNvPr id="11" name="Text Box 12"/>
          <p:cNvSpPr txBox="1">
            <a:spLocks noChangeArrowheads="1"/>
          </p:cNvSpPr>
          <p:nvPr userDrawn="1"/>
        </p:nvSpPr>
        <p:spPr bwMode="auto">
          <a:xfrm>
            <a:off x="0" y="6498597"/>
            <a:ext cx="9144000" cy="338137"/>
          </a:xfrm>
          <a:prstGeom prst="rect">
            <a:avLst/>
          </a:prstGeom>
          <a:noFill/>
          <a:ln w="9525">
            <a:noFill/>
            <a:miter lim="800000"/>
            <a:headEnd/>
            <a:tailEnd/>
          </a:ln>
          <a:effectLst/>
        </p:spPr>
        <p:txBody>
          <a:bodyPr wrap="square">
            <a:spAutoFit/>
          </a:bodyPr>
          <a:lstStyle/>
          <a:p>
            <a:pPr algn="ctr">
              <a:spcBef>
                <a:spcPct val="50000"/>
              </a:spcBef>
              <a:defRPr/>
            </a:pPr>
            <a:r>
              <a:rPr lang="en-US" sz="1600" i="1" dirty="0">
                <a:solidFill>
                  <a:srgbClr val="737373"/>
                </a:solidFill>
                <a:latin typeface="Times New Roman" pitchFamily="18" charset="0"/>
                <a:cs typeface="Arial"/>
              </a:rPr>
              <a:t>© 2013 Worth Publishers, all rights reserved</a:t>
            </a:r>
          </a:p>
        </p:txBody>
      </p:sp>
      <p:sp>
        <p:nvSpPr>
          <p:cNvPr id="12" name="Text Box 16"/>
          <p:cNvSpPr txBox="1">
            <a:spLocks noChangeArrowheads="1"/>
          </p:cNvSpPr>
          <p:nvPr userDrawn="1"/>
        </p:nvSpPr>
        <p:spPr bwMode="auto">
          <a:xfrm>
            <a:off x="0" y="5815094"/>
            <a:ext cx="9143999" cy="608012"/>
          </a:xfrm>
          <a:prstGeom prst="rect">
            <a:avLst/>
          </a:prstGeom>
          <a:noFill/>
          <a:ln w="9525">
            <a:noFill/>
            <a:miter lim="800000"/>
            <a:headEnd/>
            <a:tailEnd/>
          </a:ln>
          <a:effectLst/>
        </p:spPr>
        <p:txBody>
          <a:bodyPr lIns="0" tIns="0" rIns="0" bIns="0" anchor="ctr" anchorCtr="0"/>
          <a:lstStyle/>
          <a:p>
            <a:pPr algn="ctr">
              <a:spcBef>
                <a:spcPct val="20000"/>
              </a:spcBef>
              <a:defRPr/>
            </a:pPr>
            <a:r>
              <a:rPr lang="en-US" sz="2600" b="1" i="1" dirty="0" smtClean="0">
                <a:solidFill>
                  <a:srgbClr val="326496"/>
                </a:solidFill>
                <a:latin typeface="Arial Narrow" pitchFamily="34" charset="0"/>
                <a:cs typeface="Arial"/>
              </a:rPr>
              <a:t>PowerPoint</a:t>
            </a:r>
            <a:r>
              <a:rPr lang="en-US" sz="1200" b="1" i="1" dirty="0" smtClean="0">
                <a:solidFill>
                  <a:srgbClr val="326496"/>
                </a:solidFill>
                <a:latin typeface="Arial Narrow" pitchFamily="34" charset="0"/>
                <a:cs typeface="Arial"/>
              </a:rPr>
              <a:t> </a:t>
            </a:r>
            <a:r>
              <a:rPr lang="en-US" sz="2600" b="1" i="1" baseline="40000" dirty="0" smtClean="0">
                <a:solidFill>
                  <a:srgbClr val="326496"/>
                </a:solidFill>
                <a:latin typeface="Arial Narrow" pitchFamily="34" charset="0"/>
                <a:cs typeface="Arial"/>
              </a:rPr>
              <a:t>®</a:t>
            </a:r>
            <a:r>
              <a:rPr lang="en-US" sz="2600" b="1" i="1" dirty="0" smtClean="0">
                <a:solidFill>
                  <a:srgbClr val="326496"/>
                </a:solidFill>
                <a:latin typeface="Arial Narrow" pitchFamily="34" charset="0"/>
                <a:cs typeface="Arial"/>
              </a:rPr>
              <a:t> </a:t>
            </a:r>
            <a:r>
              <a:rPr lang="en-US" sz="2600" b="1" i="1" dirty="0">
                <a:solidFill>
                  <a:srgbClr val="326496"/>
                </a:solidFill>
                <a:latin typeface="Arial Narrow" pitchFamily="34" charset="0"/>
                <a:cs typeface="Arial"/>
              </a:rPr>
              <a:t>Slides by Ron Cronovich</a:t>
            </a:r>
          </a:p>
        </p:txBody>
      </p:sp>
      <p:sp>
        <p:nvSpPr>
          <p:cNvPr id="14" name="Text Box 38"/>
          <p:cNvSpPr txBox="1">
            <a:spLocks noChangeArrowheads="1"/>
          </p:cNvSpPr>
          <p:nvPr userDrawn="1"/>
        </p:nvSpPr>
        <p:spPr bwMode="auto">
          <a:xfrm>
            <a:off x="467852" y="4973104"/>
            <a:ext cx="7347098" cy="615553"/>
          </a:xfrm>
          <a:prstGeom prst="rect">
            <a:avLst/>
          </a:prstGeom>
          <a:noFill/>
          <a:ln w="9525">
            <a:noFill/>
            <a:miter lim="800000"/>
            <a:headEnd/>
            <a:tailEnd/>
          </a:ln>
          <a:effectLst/>
        </p:spPr>
        <p:txBody>
          <a:bodyPr wrap="square" lIns="0" tIns="0" rIns="0" bIns="0">
            <a:spAutoFit/>
          </a:bodyPr>
          <a:lstStyle/>
          <a:p>
            <a:pPr>
              <a:spcBef>
                <a:spcPct val="50000"/>
              </a:spcBef>
              <a:defRPr/>
            </a:pPr>
            <a:r>
              <a:rPr lang="en-US" sz="4000" dirty="0">
                <a:solidFill>
                  <a:srgbClr val="FFFFFF"/>
                </a:solidFill>
                <a:effectLst>
                  <a:outerShdw blurRad="38100" dist="38100" dir="2700000" algn="tl">
                    <a:srgbClr val="000000">
                      <a:alpha val="43137"/>
                    </a:srgbClr>
                  </a:outerShdw>
                </a:effectLst>
                <a:latin typeface="Arial Narrow" pitchFamily="34" charset="0"/>
                <a:cs typeface="Arial"/>
              </a:rPr>
              <a:t>N. Gregory </a:t>
            </a:r>
            <a:r>
              <a:rPr lang="en-US" sz="4000" dirty="0" err="1" smtClean="0">
                <a:solidFill>
                  <a:srgbClr val="FFFFFF"/>
                </a:solidFill>
                <a:effectLst>
                  <a:outerShdw blurRad="38100" dist="38100" dir="2700000" algn="tl">
                    <a:srgbClr val="000000">
                      <a:alpha val="43137"/>
                    </a:srgbClr>
                  </a:outerShdw>
                </a:effectLst>
                <a:latin typeface="Arial Narrow" pitchFamily="34" charset="0"/>
                <a:cs typeface="Arial"/>
              </a:rPr>
              <a:t>Mankiw</a:t>
            </a:r>
            <a:endParaRPr lang="en-US" sz="4000" dirty="0">
              <a:solidFill>
                <a:srgbClr val="FFFFFF"/>
              </a:solidFill>
              <a:effectLst>
                <a:outerShdw blurRad="38100" dist="38100" dir="2700000" algn="tl">
                  <a:srgbClr val="000000">
                    <a:alpha val="43137"/>
                  </a:srgbClr>
                </a:outerShdw>
              </a:effectLst>
              <a:latin typeface="Arial Narrow" pitchFamily="34" charset="0"/>
              <a:cs typeface="Arial"/>
            </a:endParaRPr>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21151" b="30109"/>
          <a:stretch/>
        </p:blipFill>
        <p:spPr>
          <a:xfrm>
            <a:off x="0" y="-6552"/>
            <a:ext cx="9144000" cy="1371600"/>
          </a:xfrm>
          <a:prstGeom prst="rect">
            <a:avLst/>
          </a:prstGeom>
        </p:spPr>
      </p:pic>
      <p:sp>
        <p:nvSpPr>
          <p:cNvPr id="18" name="Rectangle 17"/>
          <p:cNvSpPr/>
          <p:nvPr userDrawn="1"/>
        </p:nvSpPr>
        <p:spPr>
          <a:xfrm>
            <a:off x="0" y="136504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cs typeface="Arial"/>
            </a:endParaRPr>
          </a:p>
        </p:txBody>
      </p:sp>
      <p:sp>
        <p:nvSpPr>
          <p:cNvPr id="19" name="Rectangle 18"/>
          <p:cNvSpPr/>
          <p:nvPr userDrawn="1"/>
        </p:nvSpPr>
        <p:spPr>
          <a:xfrm>
            <a:off x="-1" y="3959358"/>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cs typeface="Arial"/>
            </a:endParaRPr>
          </a:p>
        </p:txBody>
      </p:sp>
    </p:spTree>
    <p:extLst>
      <p:ext uri="{BB962C8B-B14F-4D97-AF65-F5344CB8AC3E}">
        <p14:creationId xmlns:p14="http://schemas.microsoft.com/office/powerpoint/2010/main" val="2843164097"/>
      </p:ext>
    </p:extLst>
  </p:cSld>
  <p:clrMapOvr>
    <a:masterClrMapping/>
  </p:clrMapOvr>
  <p:transition>
    <p:wipe dir="r"/>
  </p:transition>
  <p:timing>
    <p:tnLst>
      <p:par>
        <p:cTn id="1" dur="indefinite" restart="never" nodeType="tmRoot"/>
      </p:par>
    </p:tnLst>
  </p:timing>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buClr>
                <a:srgbClr val="336699"/>
              </a:buCl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73905777"/>
      </p:ext>
    </p:extLst>
  </p:cSld>
  <p:clrMapOvr>
    <a:masterClrMapping/>
  </p:clrMapOvr>
  <p:transition>
    <p:wipe dir="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7698067"/>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52790"/>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25082219"/>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8089472"/>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55916770"/>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5507646"/>
      </p:ext>
    </p:extLst>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76816753"/>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423325"/>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236538"/>
            <a:ext cx="2060575" cy="5889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6725" y="236538"/>
            <a:ext cx="6032500"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8165353"/>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14475" y="236538"/>
            <a:ext cx="7197725" cy="11953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Footer Placeholder 3"/>
          <p:cNvSpPr>
            <a:spLocks noGrp="1"/>
          </p:cNvSpPr>
          <p:nvPr>
            <p:ph type="ftr" sz="quarter" idx="10"/>
          </p:nvPr>
        </p:nvSpPr>
        <p:spPr>
          <a:xfrm>
            <a:off x="515938" y="6289675"/>
            <a:ext cx="7488237" cy="476250"/>
          </a:xfrm>
          <a:prstGeom prst="rect">
            <a:avLst/>
          </a:prstGeom>
        </p:spPr>
        <p:txBody>
          <a:bodyPr/>
          <a:lstStyle>
            <a:lvl1pPr>
              <a:defRPr>
                <a:solidFill>
                  <a:srgbClr val="000000"/>
                </a:solidFill>
              </a:defRPr>
            </a:lvl1pPr>
          </a:lstStyle>
          <a:p>
            <a:pPr>
              <a:defRPr/>
            </a:pPr>
            <a:r>
              <a:rPr lang="en-US"/>
              <a:t>CHAPTER 6</a:t>
            </a:r>
            <a:r>
              <a:rPr lang="en-US" sz="2200"/>
              <a:t>   Unemployment</a:t>
            </a:r>
          </a:p>
        </p:txBody>
      </p:sp>
    </p:spTree>
    <p:extLst>
      <p:ext uri="{BB962C8B-B14F-4D97-AF65-F5344CB8AC3E}">
        <p14:creationId xmlns:p14="http://schemas.microsoft.com/office/powerpoint/2010/main" val="2940946946"/>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FFDBB7"/>
        </a:solidFill>
        <a:effectLst/>
      </p:bgPr>
    </p:bg>
    <p:spTree>
      <p:nvGrpSpPr>
        <p:cNvPr id="1" name=""/>
        <p:cNvGrpSpPr/>
        <p:nvPr/>
      </p:nvGrpSpPr>
      <p:grpSpPr>
        <a:xfrm>
          <a:off x="0" y="0"/>
          <a:ext cx="0" cy="0"/>
          <a:chOff x="0" y="0"/>
          <a:chExt cx="0" cy="0"/>
        </a:xfrm>
      </p:grpSpPr>
      <p:sp>
        <p:nvSpPr>
          <p:cNvPr id="2" name="Rectangle 5"/>
          <p:cNvSpPr/>
          <p:nvPr userDrawn="1"/>
        </p:nvSpPr>
        <p:spPr>
          <a:xfrm>
            <a:off x="0" y="582613"/>
            <a:ext cx="9144000" cy="3300412"/>
          </a:xfrm>
          <a:prstGeom prst="rect">
            <a:avLst/>
          </a:prstGeom>
          <a:solidFill>
            <a:srgbClr val="96AF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cs typeface="Arial"/>
            </a:endParaRPr>
          </a:p>
        </p:txBody>
      </p:sp>
      <p:sp>
        <p:nvSpPr>
          <p:cNvPr id="3" name="Text Box 39"/>
          <p:cNvSpPr txBox="1">
            <a:spLocks noChangeArrowheads="1"/>
          </p:cNvSpPr>
          <p:nvPr userDrawn="1"/>
        </p:nvSpPr>
        <p:spPr bwMode="auto">
          <a:xfrm>
            <a:off x="0" y="4610100"/>
            <a:ext cx="91440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3800" b="1">
                <a:solidFill>
                  <a:srgbClr val="00458A"/>
                </a:solidFill>
                <a:latin typeface="Book Antiqua" charset="0"/>
              </a:rPr>
              <a:t>MACROECONOMICS</a:t>
            </a:r>
            <a:br>
              <a:rPr lang="en-US" sz="3800" b="1">
                <a:solidFill>
                  <a:srgbClr val="00458A"/>
                </a:solidFill>
                <a:latin typeface="Book Antiqua" charset="0"/>
              </a:rPr>
            </a:br>
            <a:r>
              <a:rPr lang="en-US" sz="3400" i="1">
                <a:solidFill>
                  <a:srgbClr val="00458A"/>
                </a:solidFill>
                <a:latin typeface="Book Antiqua" charset="0"/>
              </a:rPr>
              <a:t>and the</a:t>
            </a:r>
            <a:r>
              <a:rPr lang="en-US" sz="3800" b="1">
                <a:solidFill>
                  <a:srgbClr val="00458A"/>
                </a:solidFill>
                <a:latin typeface="Book Antiqua" charset="0"/>
              </a:rPr>
              <a:t> FINANCIAL SYSTEM</a:t>
            </a:r>
          </a:p>
        </p:txBody>
      </p:sp>
      <p:sp>
        <p:nvSpPr>
          <p:cNvPr id="4" name="Text Box 12"/>
          <p:cNvSpPr txBox="1">
            <a:spLocks noChangeArrowheads="1"/>
          </p:cNvSpPr>
          <p:nvPr userDrawn="1"/>
        </p:nvSpPr>
        <p:spPr bwMode="auto">
          <a:xfrm>
            <a:off x="0" y="6548438"/>
            <a:ext cx="9144000" cy="307975"/>
          </a:xfrm>
          <a:prstGeom prst="rect">
            <a:avLst/>
          </a:prstGeom>
          <a:noFill/>
          <a:ln w="9525">
            <a:noFill/>
            <a:miter lim="800000"/>
            <a:headEnd/>
            <a:tailEnd/>
          </a:ln>
          <a:effectLst/>
        </p:spPr>
        <p:txBody>
          <a:bodyPr>
            <a:spAutoFit/>
          </a:bodyPr>
          <a:lstStyle>
            <a:lvl1pPr eaLnBrk="0" hangingPunct="0">
              <a:tabLst>
                <a:tab pos="8918575" algn="r"/>
              </a:tabLst>
              <a:defRPr>
                <a:solidFill>
                  <a:schemeClr val="tx1"/>
                </a:solidFill>
                <a:latin typeface="Arial" charset="0"/>
                <a:ea typeface="ＭＳ Ｐゴシック" charset="0"/>
                <a:cs typeface="Arial" charset="0"/>
              </a:defRPr>
            </a:lvl1pPr>
            <a:lvl2pPr marL="742950" indent="-285750" eaLnBrk="0" hangingPunct="0">
              <a:tabLst>
                <a:tab pos="8918575" algn="r"/>
              </a:tabLst>
              <a:defRPr>
                <a:solidFill>
                  <a:schemeClr val="tx1"/>
                </a:solidFill>
                <a:latin typeface="Arial" charset="0"/>
                <a:ea typeface="Arial" charset="0"/>
                <a:cs typeface="Arial" charset="0"/>
              </a:defRPr>
            </a:lvl2pPr>
            <a:lvl3pPr marL="1143000" indent="-228600" eaLnBrk="0" hangingPunct="0">
              <a:tabLst>
                <a:tab pos="8918575" algn="r"/>
              </a:tabLst>
              <a:defRPr>
                <a:solidFill>
                  <a:schemeClr val="tx1"/>
                </a:solidFill>
                <a:latin typeface="Arial" charset="0"/>
                <a:ea typeface="Arial" charset="0"/>
                <a:cs typeface="Arial" charset="0"/>
              </a:defRPr>
            </a:lvl3pPr>
            <a:lvl4pPr marL="1600200" indent="-228600" eaLnBrk="0" hangingPunct="0">
              <a:tabLst>
                <a:tab pos="8918575" algn="r"/>
              </a:tabLst>
              <a:defRPr>
                <a:solidFill>
                  <a:schemeClr val="tx1"/>
                </a:solidFill>
                <a:latin typeface="Arial" charset="0"/>
                <a:ea typeface="Arial" charset="0"/>
                <a:cs typeface="Arial" charset="0"/>
              </a:defRPr>
            </a:lvl4pPr>
            <a:lvl5pPr marL="2057400" indent="-228600" eaLnBrk="0" hangingPunct="0">
              <a:tabLst>
                <a:tab pos="8918575" algn="r"/>
              </a:tabLst>
              <a:defRPr>
                <a:solidFill>
                  <a:schemeClr val="tx1"/>
                </a:solidFill>
                <a:latin typeface="Arial" charset="0"/>
                <a:ea typeface="Arial" charset="0"/>
                <a:cs typeface="Arial" charset="0"/>
              </a:defRPr>
            </a:lvl5pPr>
            <a:lvl6pPr marL="2514600" indent="-228600" eaLnBrk="0" fontAlgn="base" hangingPunct="0">
              <a:spcBef>
                <a:spcPct val="0"/>
              </a:spcBef>
              <a:spcAft>
                <a:spcPct val="0"/>
              </a:spcAft>
              <a:tabLst>
                <a:tab pos="8918575" algn="r"/>
              </a:tabLs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tabLst>
                <a:tab pos="8918575" algn="r"/>
              </a:tabLs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tabLst>
                <a:tab pos="8918575" algn="r"/>
              </a:tabLs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tabLst>
                <a:tab pos="8918575" algn="r"/>
              </a:tabLst>
              <a:defRPr>
                <a:solidFill>
                  <a:schemeClr val="tx1"/>
                </a:solidFill>
                <a:latin typeface="Arial" charset="0"/>
                <a:ea typeface="Arial" charset="0"/>
                <a:cs typeface="Arial" charset="0"/>
              </a:defRPr>
            </a:lvl9pPr>
          </a:lstStyle>
          <a:p>
            <a:pPr eaLnBrk="1" hangingPunct="1">
              <a:spcBef>
                <a:spcPct val="50000"/>
              </a:spcBef>
              <a:defRPr/>
            </a:pPr>
            <a:r>
              <a:rPr lang="en-US" sz="1400" i="1" smtClean="0">
                <a:solidFill>
                  <a:srgbClr val="969696"/>
                </a:solidFill>
                <a:latin typeface="Times New Roman" charset="0"/>
              </a:rPr>
              <a:t>© 2011 Worth Publishers, all rights reserved	PowerPoint® slides by Ron Cronovich</a:t>
            </a:r>
          </a:p>
        </p:txBody>
      </p:sp>
      <p:sp>
        <p:nvSpPr>
          <p:cNvPr id="5" name="Text Box 38"/>
          <p:cNvSpPr txBox="1">
            <a:spLocks noChangeArrowheads="1"/>
          </p:cNvSpPr>
          <p:nvPr userDrawn="1"/>
        </p:nvSpPr>
        <p:spPr bwMode="auto">
          <a:xfrm>
            <a:off x="0" y="5899150"/>
            <a:ext cx="9144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2800">
                <a:solidFill>
                  <a:srgbClr val="00458A"/>
                </a:solidFill>
                <a:latin typeface="Book Antiqua" charset="0"/>
              </a:rPr>
              <a:t>N. Gregory Mankiw &amp; Laurence M. Ball</a:t>
            </a:r>
          </a:p>
        </p:txBody>
      </p:sp>
      <p:sp>
        <p:nvSpPr>
          <p:cNvPr id="6" name="Rectangle 2"/>
          <p:cNvSpPr txBox="1">
            <a:spLocks noChangeArrowheads="1"/>
          </p:cNvSpPr>
          <p:nvPr userDrawn="1"/>
        </p:nvSpPr>
        <p:spPr>
          <a:xfrm>
            <a:off x="0" y="4098925"/>
            <a:ext cx="8629650" cy="2487613"/>
          </a:xfrm>
          <a:prstGeom prst="rect">
            <a:avLst/>
          </a:prstGeom>
          <a:noFill/>
        </p:spPr>
        <p:txBody>
          <a:bodyPr lIns="365760" tIns="91440" bIns="91440"/>
          <a:lstStyle/>
          <a:p>
            <a:pPr>
              <a:lnSpc>
                <a:spcPct val="110000"/>
              </a:lnSpc>
              <a:defRPr/>
            </a:pPr>
            <a:endParaRPr lang="en-US" sz="4400">
              <a:solidFill>
                <a:srgbClr val="FFFFFF"/>
              </a:solidFill>
              <a:effectLst>
                <a:outerShdw blurRad="38100" dist="38100" dir="2700000" algn="tl">
                  <a:srgbClr val="000000"/>
                </a:outerShdw>
              </a:effectLst>
              <a:latin typeface="Albertus Extra Bold" pitchFamily="34" charset="0"/>
              <a:ea typeface="ＭＳ Ｐゴシック" charset="0"/>
              <a:cs typeface="Arial"/>
            </a:endParaRPr>
          </a:p>
        </p:txBody>
      </p:sp>
      <p:sp>
        <p:nvSpPr>
          <p:cNvPr id="7" name="Text Box 9"/>
          <p:cNvSpPr txBox="1">
            <a:spLocks noChangeArrowheads="1"/>
          </p:cNvSpPr>
          <p:nvPr userDrawn="1"/>
        </p:nvSpPr>
        <p:spPr bwMode="auto">
          <a:xfrm>
            <a:off x="241300" y="612775"/>
            <a:ext cx="2014538" cy="492125"/>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defRPr/>
            </a:pPr>
            <a:r>
              <a:rPr lang="en-US" sz="2600" b="1" smtClean="0">
                <a:solidFill>
                  <a:srgbClr val="FFFFFF"/>
                </a:solidFill>
                <a:effectLst>
                  <a:outerShdw blurRad="38100" dist="38100" dir="2700000" algn="tl">
                    <a:srgbClr val="000000"/>
                  </a:outerShdw>
                </a:effectLst>
                <a:latin typeface="Verdana" charset="0"/>
                <a:cs typeface="Verdana" charset="0"/>
              </a:rPr>
              <a:t>CHAPTER</a:t>
            </a:r>
          </a:p>
        </p:txBody>
      </p:sp>
      <p:pic>
        <p:nvPicPr>
          <p:cNvPr id="8" name="Picture 11" descr="mankiw-ball-cover-image.jpg"/>
          <p:cNvPicPr>
            <a:picLocks noChangeAspect="1"/>
          </p:cNvPicPr>
          <p:nvPr userDrawn="1"/>
        </p:nvPicPr>
        <p:blipFill>
          <a:blip r:embed="rId2">
            <a:extLst>
              <a:ext uri="{28A0092B-C50C-407E-A947-70E740481C1C}">
                <a14:useLocalDpi xmlns:a14="http://schemas.microsoft.com/office/drawing/2010/main" val="0"/>
              </a:ext>
            </a:extLst>
          </a:blip>
          <a:srcRect l="12608" t="13000" r="12608" b="20000"/>
          <a:stretch>
            <a:fillRect/>
          </a:stretch>
        </p:blipFill>
        <p:spPr bwMode="auto">
          <a:xfrm>
            <a:off x="5384800" y="249238"/>
            <a:ext cx="3490913" cy="3943350"/>
          </a:xfrm>
          <a:prstGeom prst="rect">
            <a:avLst/>
          </a:prstGeom>
          <a:noFill/>
          <a:ln w="635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152192"/>
      </p:ext>
    </p:extLst>
  </p:cSld>
  <p:clrMapOvr>
    <a:masterClrMapping/>
  </p:clrMapOvr>
  <p:transition>
    <p:wipe dir="r"/>
  </p:transition>
  <p:timing>
    <p:tnLst>
      <p:par>
        <p:cTn id="1" dur="indefinite" restart="never" nodeType="tmRoot"/>
      </p:par>
    </p:tnLst>
  </p:timing>
  <p:hf sldNum="0" hd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58A"/>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61884E"/>
              </a:buClr>
              <a:defRPr/>
            </a:lvl1pPr>
            <a:lvl2pPr>
              <a:buClr>
                <a:srgbClr val="996633"/>
              </a:buCl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92303292"/>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02547525"/>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6508460"/>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1788906"/>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31184058"/>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73570663"/>
      </p:ext>
    </p:extLst>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342927"/>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35705147"/>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44198456"/>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7917616"/>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236538"/>
            <a:ext cx="2060575" cy="5889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6725" y="236538"/>
            <a:ext cx="6032500"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1879231"/>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14475" y="236538"/>
            <a:ext cx="7197725" cy="11953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Footer Placeholder 3"/>
          <p:cNvSpPr>
            <a:spLocks noGrp="1"/>
          </p:cNvSpPr>
          <p:nvPr>
            <p:ph type="ftr" sz="quarter" idx="10"/>
          </p:nvPr>
        </p:nvSpPr>
        <p:spPr>
          <a:xfrm>
            <a:off x="515938" y="6289675"/>
            <a:ext cx="7488237" cy="476250"/>
          </a:xfrm>
          <a:prstGeom prst="rect">
            <a:avLst/>
          </a:prstGeom>
        </p:spPr>
        <p:txBody>
          <a:bodyPr/>
          <a:lstStyle>
            <a:lvl1pPr>
              <a:defRPr sz="1800">
                <a:solidFill>
                  <a:srgbClr val="000000"/>
                </a:solidFill>
                <a:ea typeface="+mn-ea"/>
                <a:cs typeface="Arial" charset="0"/>
              </a:defRPr>
            </a:lvl1pPr>
          </a:lstStyle>
          <a:p>
            <a:pPr>
              <a:defRPr/>
            </a:pPr>
            <a:r>
              <a:rPr lang="en-US"/>
              <a:t>CHAPTER 6</a:t>
            </a:r>
            <a:r>
              <a:rPr lang="en-US" sz="2200"/>
              <a:t>   Unemployment</a:t>
            </a:r>
          </a:p>
        </p:txBody>
      </p:sp>
    </p:spTree>
    <p:extLst>
      <p:ext uri="{BB962C8B-B14F-4D97-AF65-F5344CB8AC3E}">
        <p14:creationId xmlns:p14="http://schemas.microsoft.com/office/powerpoint/2010/main" val="1584059110"/>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0233721"/>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98890610"/>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63862596"/>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7439191"/>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5.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71254B"/>
                </a:solidFill>
                <a:cs typeface="+mn-cs"/>
              </a:rPr>
              <a:pPr algn="r">
                <a:defRPr/>
              </a:pPr>
              <a:t>‹#›</a:t>
            </a:fld>
            <a:endParaRPr lang="en-US" sz="1600" dirty="0">
              <a:solidFill>
                <a:srgbClr val="71254B"/>
              </a:solidFill>
              <a:cs typeface="+mn-cs"/>
            </a:endParaRPr>
          </a:p>
        </p:txBody>
      </p:sp>
      <p:sp>
        <p:nvSpPr>
          <p:cNvPr id="1027" name="Rectangle 2"/>
          <p:cNvSpPr>
            <a:spLocks noGrp="1" noChangeArrowheads="1"/>
          </p:cNvSpPr>
          <p:nvPr>
            <p:ph type="title"/>
          </p:nvPr>
        </p:nvSpPr>
        <p:spPr bwMode="auto">
          <a:xfrm>
            <a:off x="466725" y="236538"/>
            <a:ext cx="82454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2" name="Rectangle 3"/>
          <p:cNvSpPr>
            <a:spLocks noGrp="1" noChangeArrowheads="1"/>
          </p:cNvSpPr>
          <p:nvPr>
            <p:ph type="body" idx="1"/>
          </p:nvPr>
        </p:nvSpPr>
        <p:spPr bwMode="auto">
          <a:xfrm>
            <a:off x="476250" y="1241425"/>
            <a:ext cx="82105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9162" name="Rectangle 10"/>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71254B"/>
                </a:solidFill>
                <a:cs typeface="+mn-cs"/>
              </a:rPr>
              <a:t>CHAPTER </a:t>
            </a:r>
            <a:r>
              <a:rPr lang="en-US" sz="1700" b="1" dirty="0" smtClean="0">
                <a:solidFill>
                  <a:srgbClr val="71254B"/>
                </a:solidFill>
                <a:cs typeface="+mn-cs"/>
              </a:rPr>
              <a:t>7</a:t>
            </a:r>
            <a:r>
              <a:rPr lang="en-US" sz="1700" dirty="0" smtClean="0">
                <a:solidFill>
                  <a:srgbClr val="71254B"/>
                </a:solidFill>
                <a:cs typeface="+mn-cs"/>
              </a:rPr>
              <a:t>    </a:t>
            </a:r>
            <a:r>
              <a:rPr lang="en-US" sz="2100" dirty="0" smtClean="0">
                <a:solidFill>
                  <a:srgbClr val="71254B"/>
                </a:solidFill>
                <a:cs typeface="+mn-cs"/>
              </a:rPr>
              <a:t>Unemployment</a:t>
            </a:r>
            <a:endParaRPr lang="en-US" sz="2100" dirty="0">
              <a:solidFill>
                <a:srgbClr val="71254B"/>
              </a:solidFill>
              <a:cs typeface="+mn-cs"/>
            </a:endParaRPr>
          </a:p>
        </p:txBody>
      </p:sp>
    </p:spTree>
  </p:cSld>
  <p:clrMap bg1="lt1" tx1="dk1" bg2="lt2" tx2="dk2" accent1="accent1" accent2="accent2" accent3="accent3" accent4="accent4" accent5="accent5" accent6="accent6" hlink="hlink" folHlink="folHlink"/>
  <p:sldLayoutIdLst>
    <p:sldLayoutId id="2147483810" r:id="rId1"/>
    <p:sldLayoutId id="2147483790"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77" r:id="rId11"/>
    <p:sldLayoutId id="2147483903" r:id="rId12"/>
  </p:sldLayoutIdLst>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tmplLst>
          <p:tmpl lvl="1">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sldNum="0" hdr="0" dt="0"/>
  <p:txStyles>
    <p:titleStyle>
      <a:lvl1pPr algn="l" rtl="0" eaLnBrk="0" fontAlgn="base" hangingPunct="0">
        <a:lnSpc>
          <a:spcPct val="105000"/>
        </a:lnSpc>
        <a:spcBef>
          <a:spcPct val="0"/>
        </a:spcBef>
        <a:spcAft>
          <a:spcPct val="0"/>
        </a:spcAft>
        <a:defRPr sz="3400" b="1">
          <a:solidFill>
            <a:srgbClr val="006666"/>
          </a:solidFill>
          <a:latin typeface="+mj-lt"/>
          <a:ea typeface="+mj-ea"/>
          <a:cs typeface="+mj-cs"/>
        </a:defRPr>
      </a:lvl1pPr>
      <a:lvl2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2pPr>
      <a:lvl3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3pPr>
      <a:lvl4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4pPr>
      <a:lvl5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5pPr>
      <a:lvl6pPr marL="457200" algn="l" rtl="0" fontAlgn="base">
        <a:lnSpc>
          <a:spcPct val="105000"/>
        </a:lnSpc>
        <a:spcBef>
          <a:spcPct val="0"/>
        </a:spcBef>
        <a:spcAft>
          <a:spcPct val="0"/>
        </a:spcAft>
        <a:defRPr sz="3400" b="1">
          <a:solidFill>
            <a:srgbClr val="660033"/>
          </a:solidFill>
          <a:latin typeface="Tahoma" pitchFamily="34" charset="0"/>
          <a:cs typeface="Arial" charset="0"/>
        </a:defRPr>
      </a:lvl6pPr>
      <a:lvl7pPr marL="914400" algn="l" rtl="0" fontAlgn="base">
        <a:lnSpc>
          <a:spcPct val="105000"/>
        </a:lnSpc>
        <a:spcBef>
          <a:spcPct val="0"/>
        </a:spcBef>
        <a:spcAft>
          <a:spcPct val="0"/>
        </a:spcAft>
        <a:defRPr sz="3400" b="1">
          <a:solidFill>
            <a:srgbClr val="660033"/>
          </a:solidFill>
          <a:latin typeface="Tahoma" pitchFamily="34" charset="0"/>
          <a:cs typeface="Arial" charset="0"/>
        </a:defRPr>
      </a:lvl7pPr>
      <a:lvl8pPr marL="1371600" algn="l" rtl="0" fontAlgn="base">
        <a:lnSpc>
          <a:spcPct val="105000"/>
        </a:lnSpc>
        <a:spcBef>
          <a:spcPct val="0"/>
        </a:spcBef>
        <a:spcAft>
          <a:spcPct val="0"/>
        </a:spcAft>
        <a:defRPr sz="3400" b="1">
          <a:solidFill>
            <a:srgbClr val="660033"/>
          </a:solidFill>
          <a:latin typeface="Tahoma" pitchFamily="34" charset="0"/>
          <a:cs typeface="Arial" charset="0"/>
        </a:defRPr>
      </a:lvl8pPr>
      <a:lvl9pPr marL="1828800" algn="l" rtl="0" fontAlgn="base">
        <a:lnSpc>
          <a:spcPct val="105000"/>
        </a:lnSpc>
        <a:spcBef>
          <a:spcPct val="0"/>
        </a:spcBef>
        <a:spcAft>
          <a:spcPct val="0"/>
        </a:spcAft>
        <a:defRPr sz="3400" b="1">
          <a:solidFill>
            <a:srgbClr val="660033"/>
          </a:solidFill>
          <a:latin typeface="Tahoma" pitchFamily="34" charset="0"/>
          <a:cs typeface="Arial" charset="0"/>
        </a:defRPr>
      </a:lvl9pPr>
    </p:titleStyle>
    <p:bodyStyle>
      <a:lvl1pPr marL="342900" indent="-342900" algn="l" rtl="0" eaLnBrk="0" fontAlgn="base" hangingPunct="0">
        <a:lnSpc>
          <a:spcPct val="105000"/>
        </a:lnSpc>
        <a:spcBef>
          <a:spcPct val="45000"/>
        </a:spcBef>
        <a:spcAft>
          <a:spcPct val="0"/>
        </a:spcAft>
        <a:buClr>
          <a:srgbClr val="996633"/>
        </a:buClr>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120000"/>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cs typeface="+mn-cs"/>
        </a:defRPr>
      </a:lvl3pPr>
      <a:lvl4pPr marL="1600200" indent="-228600" algn="l" rtl="0" eaLnBrk="0" fontAlgn="base" hangingPunct="0">
        <a:spcBef>
          <a:spcPct val="20000"/>
        </a:spcBef>
        <a:spcAft>
          <a:spcPct val="0"/>
        </a:spcAft>
        <a:buChar char="–"/>
        <a:defRPr sz="2600">
          <a:solidFill>
            <a:schemeClr val="tx1"/>
          </a:solidFill>
          <a:latin typeface="+mn-lt"/>
          <a:cs typeface="+mn-cs"/>
        </a:defRPr>
      </a:lvl4pPr>
      <a:lvl5pPr marL="2057400" indent="-228600" algn="l" rtl="0" eaLnBrk="0" fontAlgn="base" hangingPunct="0">
        <a:spcBef>
          <a:spcPct val="20000"/>
        </a:spcBef>
        <a:spcAft>
          <a:spcPct val="0"/>
        </a:spcAft>
        <a:buChar char="»"/>
        <a:defRPr sz="2600">
          <a:solidFill>
            <a:schemeClr val="tx1"/>
          </a:solidFill>
          <a:latin typeface="+mn-lt"/>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71254B"/>
                </a:solidFill>
                <a:cs typeface="Arial"/>
              </a:rPr>
              <a:pPr algn="r">
                <a:defRPr/>
              </a:pPr>
              <a:t>‹#›</a:t>
            </a:fld>
            <a:endParaRPr lang="en-US" sz="1600" dirty="0">
              <a:solidFill>
                <a:srgbClr val="71254B"/>
              </a:solidFill>
              <a:cs typeface="Arial"/>
            </a:endParaRPr>
          </a:p>
        </p:txBody>
      </p:sp>
      <p:sp>
        <p:nvSpPr>
          <p:cNvPr id="1027" name="Rectangle 2"/>
          <p:cNvSpPr>
            <a:spLocks noGrp="1" noChangeArrowheads="1"/>
          </p:cNvSpPr>
          <p:nvPr>
            <p:ph type="title"/>
          </p:nvPr>
        </p:nvSpPr>
        <p:spPr bwMode="auto">
          <a:xfrm>
            <a:off x="466725" y="236538"/>
            <a:ext cx="82454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2" name="Rectangle 3"/>
          <p:cNvSpPr>
            <a:spLocks noGrp="1" noChangeArrowheads="1"/>
          </p:cNvSpPr>
          <p:nvPr>
            <p:ph type="body" idx="1"/>
          </p:nvPr>
        </p:nvSpPr>
        <p:spPr bwMode="auto">
          <a:xfrm>
            <a:off x="476250" y="1241425"/>
            <a:ext cx="82105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9162" name="Rectangle 10"/>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71254B"/>
                </a:solidFill>
                <a:cs typeface="Arial"/>
              </a:rPr>
              <a:t>CHAPTER 1</a:t>
            </a:r>
            <a:r>
              <a:rPr lang="en-US" sz="1700" dirty="0">
                <a:solidFill>
                  <a:srgbClr val="71254B"/>
                </a:solidFill>
                <a:cs typeface="Arial"/>
              </a:rPr>
              <a:t>    </a:t>
            </a:r>
            <a:r>
              <a:rPr lang="en-US" sz="2100" dirty="0">
                <a:solidFill>
                  <a:srgbClr val="71254B"/>
                </a:solidFill>
                <a:cs typeface="Arial"/>
              </a:rPr>
              <a:t>The Science of Macroeconomics</a:t>
            </a:r>
          </a:p>
        </p:txBody>
      </p:sp>
    </p:spTree>
    <p:extLst>
      <p:ext uri="{BB962C8B-B14F-4D97-AF65-F5344CB8AC3E}">
        <p14:creationId xmlns:p14="http://schemas.microsoft.com/office/powerpoint/2010/main" val="834246398"/>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Lst>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tmplLst>
          <p:tmpl lvl="1">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sldNum="0" hdr="0" dt="0"/>
  <p:txStyles>
    <p:titleStyle>
      <a:lvl1pPr algn="l" rtl="0" eaLnBrk="0" fontAlgn="base" hangingPunct="0">
        <a:lnSpc>
          <a:spcPct val="105000"/>
        </a:lnSpc>
        <a:spcBef>
          <a:spcPct val="0"/>
        </a:spcBef>
        <a:spcAft>
          <a:spcPct val="0"/>
        </a:spcAft>
        <a:defRPr sz="3400" b="1">
          <a:solidFill>
            <a:srgbClr val="006666"/>
          </a:solidFill>
          <a:latin typeface="+mj-lt"/>
          <a:ea typeface="+mj-ea"/>
          <a:cs typeface="+mj-cs"/>
        </a:defRPr>
      </a:lvl1pPr>
      <a:lvl2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2pPr>
      <a:lvl3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3pPr>
      <a:lvl4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4pPr>
      <a:lvl5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5pPr>
      <a:lvl6pPr marL="457200" algn="l" rtl="0" fontAlgn="base">
        <a:lnSpc>
          <a:spcPct val="105000"/>
        </a:lnSpc>
        <a:spcBef>
          <a:spcPct val="0"/>
        </a:spcBef>
        <a:spcAft>
          <a:spcPct val="0"/>
        </a:spcAft>
        <a:defRPr sz="3400" b="1">
          <a:solidFill>
            <a:srgbClr val="660033"/>
          </a:solidFill>
          <a:latin typeface="Tahoma" pitchFamily="34" charset="0"/>
          <a:cs typeface="Arial" charset="0"/>
        </a:defRPr>
      </a:lvl6pPr>
      <a:lvl7pPr marL="914400" algn="l" rtl="0" fontAlgn="base">
        <a:lnSpc>
          <a:spcPct val="105000"/>
        </a:lnSpc>
        <a:spcBef>
          <a:spcPct val="0"/>
        </a:spcBef>
        <a:spcAft>
          <a:spcPct val="0"/>
        </a:spcAft>
        <a:defRPr sz="3400" b="1">
          <a:solidFill>
            <a:srgbClr val="660033"/>
          </a:solidFill>
          <a:latin typeface="Tahoma" pitchFamily="34" charset="0"/>
          <a:cs typeface="Arial" charset="0"/>
        </a:defRPr>
      </a:lvl7pPr>
      <a:lvl8pPr marL="1371600" algn="l" rtl="0" fontAlgn="base">
        <a:lnSpc>
          <a:spcPct val="105000"/>
        </a:lnSpc>
        <a:spcBef>
          <a:spcPct val="0"/>
        </a:spcBef>
        <a:spcAft>
          <a:spcPct val="0"/>
        </a:spcAft>
        <a:defRPr sz="3400" b="1">
          <a:solidFill>
            <a:srgbClr val="660033"/>
          </a:solidFill>
          <a:latin typeface="Tahoma" pitchFamily="34" charset="0"/>
          <a:cs typeface="Arial" charset="0"/>
        </a:defRPr>
      </a:lvl8pPr>
      <a:lvl9pPr marL="1828800" algn="l" rtl="0" fontAlgn="base">
        <a:lnSpc>
          <a:spcPct val="105000"/>
        </a:lnSpc>
        <a:spcBef>
          <a:spcPct val="0"/>
        </a:spcBef>
        <a:spcAft>
          <a:spcPct val="0"/>
        </a:spcAft>
        <a:defRPr sz="3400" b="1">
          <a:solidFill>
            <a:srgbClr val="660033"/>
          </a:solidFill>
          <a:latin typeface="Tahoma" pitchFamily="34" charset="0"/>
          <a:cs typeface="Arial" charset="0"/>
        </a:defRPr>
      </a:lvl9pPr>
    </p:titleStyle>
    <p:bodyStyle>
      <a:lvl1pPr marL="342900" indent="-342900" algn="l" rtl="0" eaLnBrk="0" fontAlgn="base" hangingPunct="0">
        <a:lnSpc>
          <a:spcPct val="105000"/>
        </a:lnSpc>
        <a:spcBef>
          <a:spcPct val="45000"/>
        </a:spcBef>
        <a:spcAft>
          <a:spcPct val="0"/>
        </a:spcAft>
        <a:buClr>
          <a:srgbClr val="996633"/>
        </a:buClr>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120000"/>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cs typeface="+mn-cs"/>
        </a:defRPr>
      </a:lvl3pPr>
      <a:lvl4pPr marL="1600200" indent="-228600" algn="l" rtl="0" eaLnBrk="0" fontAlgn="base" hangingPunct="0">
        <a:spcBef>
          <a:spcPct val="20000"/>
        </a:spcBef>
        <a:spcAft>
          <a:spcPct val="0"/>
        </a:spcAft>
        <a:buChar char="–"/>
        <a:defRPr sz="2600">
          <a:solidFill>
            <a:schemeClr val="tx1"/>
          </a:solidFill>
          <a:latin typeface="+mn-lt"/>
          <a:cs typeface="+mn-cs"/>
        </a:defRPr>
      </a:lvl4pPr>
      <a:lvl5pPr marL="2057400" indent="-228600" algn="l" rtl="0" eaLnBrk="0" fontAlgn="base" hangingPunct="0">
        <a:spcBef>
          <a:spcPct val="20000"/>
        </a:spcBef>
        <a:spcAft>
          <a:spcPct val="0"/>
        </a:spcAft>
        <a:buChar char="»"/>
        <a:defRPr sz="2600">
          <a:solidFill>
            <a:schemeClr val="tx1"/>
          </a:solidFill>
          <a:latin typeface="+mn-lt"/>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71254B"/>
                </a:solidFill>
                <a:cs typeface="Arial"/>
              </a:rPr>
              <a:pPr algn="r">
                <a:defRPr/>
              </a:pPr>
              <a:t>‹#›</a:t>
            </a:fld>
            <a:endParaRPr lang="en-US" sz="1600" dirty="0">
              <a:solidFill>
                <a:srgbClr val="71254B"/>
              </a:solidFill>
              <a:cs typeface="Arial"/>
            </a:endParaRPr>
          </a:p>
        </p:txBody>
      </p:sp>
      <p:sp>
        <p:nvSpPr>
          <p:cNvPr id="1027" name="Rectangle 2"/>
          <p:cNvSpPr>
            <a:spLocks noGrp="1" noChangeArrowheads="1"/>
          </p:cNvSpPr>
          <p:nvPr>
            <p:ph type="title"/>
          </p:nvPr>
        </p:nvSpPr>
        <p:spPr bwMode="auto">
          <a:xfrm>
            <a:off x="466725" y="236538"/>
            <a:ext cx="82454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2" name="Rectangle 3"/>
          <p:cNvSpPr>
            <a:spLocks noGrp="1" noChangeArrowheads="1"/>
          </p:cNvSpPr>
          <p:nvPr>
            <p:ph type="body" idx="1"/>
          </p:nvPr>
        </p:nvSpPr>
        <p:spPr bwMode="auto">
          <a:xfrm>
            <a:off x="476250" y="1241425"/>
            <a:ext cx="82105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9162" name="Rectangle 10"/>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71254B"/>
                </a:solidFill>
                <a:cs typeface="Arial"/>
              </a:rPr>
              <a:t>CHAPTER 1</a:t>
            </a:r>
            <a:r>
              <a:rPr lang="en-US" sz="1700" dirty="0">
                <a:solidFill>
                  <a:srgbClr val="71254B"/>
                </a:solidFill>
                <a:cs typeface="Arial"/>
              </a:rPr>
              <a:t>    </a:t>
            </a:r>
            <a:r>
              <a:rPr lang="en-US" sz="2100" dirty="0">
                <a:solidFill>
                  <a:srgbClr val="71254B"/>
                </a:solidFill>
                <a:cs typeface="Arial"/>
              </a:rPr>
              <a:t>The Science of Macroeconomics</a:t>
            </a:r>
          </a:p>
        </p:txBody>
      </p:sp>
    </p:spTree>
    <p:extLst>
      <p:ext uri="{BB962C8B-B14F-4D97-AF65-F5344CB8AC3E}">
        <p14:creationId xmlns:p14="http://schemas.microsoft.com/office/powerpoint/2010/main" val="3682356655"/>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Lst>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tmplLst>
          <p:tmpl lvl="1">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sldNum="0" hdr="0" dt="0"/>
  <p:txStyles>
    <p:titleStyle>
      <a:lvl1pPr algn="l" rtl="0" eaLnBrk="0" fontAlgn="base" hangingPunct="0">
        <a:lnSpc>
          <a:spcPct val="105000"/>
        </a:lnSpc>
        <a:spcBef>
          <a:spcPct val="0"/>
        </a:spcBef>
        <a:spcAft>
          <a:spcPct val="0"/>
        </a:spcAft>
        <a:defRPr sz="3400" b="1">
          <a:solidFill>
            <a:srgbClr val="006666"/>
          </a:solidFill>
          <a:latin typeface="+mj-lt"/>
          <a:ea typeface="+mj-ea"/>
          <a:cs typeface="+mj-cs"/>
        </a:defRPr>
      </a:lvl1pPr>
      <a:lvl2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2pPr>
      <a:lvl3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3pPr>
      <a:lvl4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4pPr>
      <a:lvl5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5pPr>
      <a:lvl6pPr marL="457200" algn="l" rtl="0" fontAlgn="base">
        <a:lnSpc>
          <a:spcPct val="105000"/>
        </a:lnSpc>
        <a:spcBef>
          <a:spcPct val="0"/>
        </a:spcBef>
        <a:spcAft>
          <a:spcPct val="0"/>
        </a:spcAft>
        <a:defRPr sz="3400" b="1">
          <a:solidFill>
            <a:srgbClr val="660033"/>
          </a:solidFill>
          <a:latin typeface="Tahoma" pitchFamily="34" charset="0"/>
          <a:cs typeface="Arial" charset="0"/>
        </a:defRPr>
      </a:lvl6pPr>
      <a:lvl7pPr marL="914400" algn="l" rtl="0" fontAlgn="base">
        <a:lnSpc>
          <a:spcPct val="105000"/>
        </a:lnSpc>
        <a:spcBef>
          <a:spcPct val="0"/>
        </a:spcBef>
        <a:spcAft>
          <a:spcPct val="0"/>
        </a:spcAft>
        <a:defRPr sz="3400" b="1">
          <a:solidFill>
            <a:srgbClr val="660033"/>
          </a:solidFill>
          <a:latin typeface="Tahoma" pitchFamily="34" charset="0"/>
          <a:cs typeface="Arial" charset="0"/>
        </a:defRPr>
      </a:lvl7pPr>
      <a:lvl8pPr marL="1371600" algn="l" rtl="0" fontAlgn="base">
        <a:lnSpc>
          <a:spcPct val="105000"/>
        </a:lnSpc>
        <a:spcBef>
          <a:spcPct val="0"/>
        </a:spcBef>
        <a:spcAft>
          <a:spcPct val="0"/>
        </a:spcAft>
        <a:defRPr sz="3400" b="1">
          <a:solidFill>
            <a:srgbClr val="660033"/>
          </a:solidFill>
          <a:latin typeface="Tahoma" pitchFamily="34" charset="0"/>
          <a:cs typeface="Arial" charset="0"/>
        </a:defRPr>
      </a:lvl8pPr>
      <a:lvl9pPr marL="1828800" algn="l" rtl="0" fontAlgn="base">
        <a:lnSpc>
          <a:spcPct val="105000"/>
        </a:lnSpc>
        <a:spcBef>
          <a:spcPct val="0"/>
        </a:spcBef>
        <a:spcAft>
          <a:spcPct val="0"/>
        </a:spcAft>
        <a:defRPr sz="3400" b="1">
          <a:solidFill>
            <a:srgbClr val="660033"/>
          </a:solidFill>
          <a:latin typeface="Tahoma" pitchFamily="34" charset="0"/>
          <a:cs typeface="Arial" charset="0"/>
        </a:defRPr>
      </a:lvl9pPr>
    </p:titleStyle>
    <p:bodyStyle>
      <a:lvl1pPr marL="342900" indent="-342900" algn="l" rtl="0" eaLnBrk="0" fontAlgn="base" hangingPunct="0">
        <a:lnSpc>
          <a:spcPct val="105000"/>
        </a:lnSpc>
        <a:spcBef>
          <a:spcPct val="45000"/>
        </a:spcBef>
        <a:spcAft>
          <a:spcPct val="0"/>
        </a:spcAft>
        <a:buClr>
          <a:srgbClr val="996633"/>
        </a:buClr>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120000"/>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cs typeface="+mn-cs"/>
        </a:defRPr>
      </a:lvl3pPr>
      <a:lvl4pPr marL="1600200" indent="-228600" algn="l" rtl="0" eaLnBrk="0" fontAlgn="base" hangingPunct="0">
        <a:spcBef>
          <a:spcPct val="20000"/>
        </a:spcBef>
        <a:spcAft>
          <a:spcPct val="0"/>
        </a:spcAft>
        <a:buChar char="–"/>
        <a:defRPr sz="2600">
          <a:solidFill>
            <a:schemeClr val="tx1"/>
          </a:solidFill>
          <a:latin typeface="+mn-lt"/>
          <a:cs typeface="+mn-cs"/>
        </a:defRPr>
      </a:lvl4pPr>
      <a:lvl5pPr marL="2057400" indent="-228600" algn="l" rtl="0" eaLnBrk="0" fontAlgn="base" hangingPunct="0">
        <a:spcBef>
          <a:spcPct val="20000"/>
        </a:spcBef>
        <a:spcAft>
          <a:spcPct val="0"/>
        </a:spcAft>
        <a:buChar char="»"/>
        <a:defRPr sz="2600">
          <a:solidFill>
            <a:schemeClr val="tx1"/>
          </a:solidFill>
          <a:latin typeface="+mn-lt"/>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71254B"/>
                </a:solidFill>
                <a:cs typeface="Arial"/>
              </a:rPr>
              <a:pPr algn="r">
                <a:defRPr/>
              </a:pPr>
              <a:t>‹#›</a:t>
            </a:fld>
            <a:endParaRPr lang="en-US" sz="1600" dirty="0">
              <a:solidFill>
                <a:srgbClr val="71254B"/>
              </a:solidFill>
              <a:cs typeface="Arial"/>
            </a:endParaRPr>
          </a:p>
        </p:txBody>
      </p:sp>
      <p:sp>
        <p:nvSpPr>
          <p:cNvPr id="1027" name="Rectangle 2"/>
          <p:cNvSpPr>
            <a:spLocks noGrp="1" noChangeArrowheads="1"/>
          </p:cNvSpPr>
          <p:nvPr>
            <p:ph type="title"/>
          </p:nvPr>
        </p:nvSpPr>
        <p:spPr bwMode="auto">
          <a:xfrm>
            <a:off x="466725" y="236538"/>
            <a:ext cx="82454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2" name="Rectangle 3"/>
          <p:cNvSpPr>
            <a:spLocks noGrp="1" noChangeArrowheads="1"/>
          </p:cNvSpPr>
          <p:nvPr>
            <p:ph type="body" idx="1"/>
          </p:nvPr>
        </p:nvSpPr>
        <p:spPr bwMode="auto">
          <a:xfrm>
            <a:off x="476250" y="1241425"/>
            <a:ext cx="82105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9162" name="Rectangle 10"/>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71254B"/>
                </a:solidFill>
                <a:cs typeface="Arial"/>
              </a:rPr>
              <a:t>CHAPTER </a:t>
            </a:r>
            <a:r>
              <a:rPr lang="en-US" sz="1700" b="1" dirty="0" smtClean="0">
                <a:solidFill>
                  <a:srgbClr val="71254B"/>
                </a:solidFill>
                <a:cs typeface="Arial"/>
              </a:rPr>
              <a:t>7</a:t>
            </a:r>
            <a:r>
              <a:rPr lang="en-US" sz="1700" dirty="0" smtClean="0">
                <a:solidFill>
                  <a:srgbClr val="71254B"/>
                </a:solidFill>
                <a:cs typeface="Arial"/>
              </a:rPr>
              <a:t>    </a:t>
            </a:r>
            <a:r>
              <a:rPr lang="en-US" sz="2100" dirty="0" smtClean="0">
                <a:solidFill>
                  <a:srgbClr val="71254B"/>
                </a:solidFill>
                <a:cs typeface="Arial"/>
              </a:rPr>
              <a:t>Unemployment</a:t>
            </a:r>
            <a:endParaRPr lang="en-US" sz="2100" dirty="0">
              <a:solidFill>
                <a:srgbClr val="71254B"/>
              </a:solidFill>
              <a:cs typeface="Arial"/>
            </a:endParaRPr>
          </a:p>
        </p:txBody>
      </p:sp>
    </p:spTree>
    <p:extLst>
      <p:ext uri="{BB962C8B-B14F-4D97-AF65-F5344CB8AC3E}">
        <p14:creationId xmlns:p14="http://schemas.microsoft.com/office/powerpoint/2010/main" val="2168109307"/>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tmplLst>
          <p:tmpl lvl="1">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sldNum="0" hdr="0" dt="0"/>
  <p:txStyles>
    <p:titleStyle>
      <a:lvl1pPr algn="l" rtl="0" eaLnBrk="0" fontAlgn="base" hangingPunct="0">
        <a:lnSpc>
          <a:spcPct val="105000"/>
        </a:lnSpc>
        <a:spcBef>
          <a:spcPct val="0"/>
        </a:spcBef>
        <a:spcAft>
          <a:spcPct val="0"/>
        </a:spcAft>
        <a:defRPr sz="3400" b="1">
          <a:solidFill>
            <a:srgbClr val="006666"/>
          </a:solidFill>
          <a:latin typeface="+mj-lt"/>
          <a:ea typeface="+mj-ea"/>
          <a:cs typeface="+mj-cs"/>
        </a:defRPr>
      </a:lvl1pPr>
      <a:lvl2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2pPr>
      <a:lvl3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3pPr>
      <a:lvl4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4pPr>
      <a:lvl5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5pPr>
      <a:lvl6pPr marL="457200" algn="l" rtl="0" fontAlgn="base">
        <a:lnSpc>
          <a:spcPct val="105000"/>
        </a:lnSpc>
        <a:spcBef>
          <a:spcPct val="0"/>
        </a:spcBef>
        <a:spcAft>
          <a:spcPct val="0"/>
        </a:spcAft>
        <a:defRPr sz="3400" b="1">
          <a:solidFill>
            <a:srgbClr val="660033"/>
          </a:solidFill>
          <a:latin typeface="Tahoma" pitchFamily="34" charset="0"/>
          <a:cs typeface="Arial" charset="0"/>
        </a:defRPr>
      </a:lvl6pPr>
      <a:lvl7pPr marL="914400" algn="l" rtl="0" fontAlgn="base">
        <a:lnSpc>
          <a:spcPct val="105000"/>
        </a:lnSpc>
        <a:spcBef>
          <a:spcPct val="0"/>
        </a:spcBef>
        <a:spcAft>
          <a:spcPct val="0"/>
        </a:spcAft>
        <a:defRPr sz="3400" b="1">
          <a:solidFill>
            <a:srgbClr val="660033"/>
          </a:solidFill>
          <a:latin typeface="Tahoma" pitchFamily="34" charset="0"/>
          <a:cs typeface="Arial" charset="0"/>
        </a:defRPr>
      </a:lvl7pPr>
      <a:lvl8pPr marL="1371600" algn="l" rtl="0" fontAlgn="base">
        <a:lnSpc>
          <a:spcPct val="105000"/>
        </a:lnSpc>
        <a:spcBef>
          <a:spcPct val="0"/>
        </a:spcBef>
        <a:spcAft>
          <a:spcPct val="0"/>
        </a:spcAft>
        <a:defRPr sz="3400" b="1">
          <a:solidFill>
            <a:srgbClr val="660033"/>
          </a:solidFill>
          <a:latin typeface="Tahoma" pitchFamily="34" charset="0"/>
          <a:cs typeface="Arial" charset="0"/>
        </a:defRPr>
      </a:lvl8pPr>
      <a:lvl9pPr marL="1828800" algn="l" rtl="0" fontAlgn="base">
        <a:lnSpc>
          <a:spcPct val="105000"/>
        </a:lnSpc>
        <a:spcBef>
          <a:spcPct val="0"/>
        </a:spcBef>
        <a:spcAft>
          <a:spcPct val="0"/>
        </a:spcAft>
        <a:defRPr sz="3400" b="1">
          <a:solidFill>
            <a:srgbClr val="660033"/>
          </a:solidFill>
          <a:latin typeface="Tahoma" pitchFamily="34" charset="0"/>
          <a:cs typeface="Arial" charset="0"/>
        </a:defRPr>
      </a:lvl9pPr>
    </p:titleStyle>
    <p:bodyStyle>
      <a:lvl1pPr marL="342900" indent="-342900" algn="l" rtl="0" eaLnBrk="0" fontAlgn="base" hangingPunct="0">
        <a:lnSpc>
          <a:spcPct val="105000"/>
        </a:lnSpc>
        <a:spcBef>
          <a:spcPct val="45000"/>
        </a:spcBef>
        <a:spcAft>
          <a:spcPct val="0"/>
        </a:spcAft>
        <a:buClr>
          <a:srgbClr val="996633"/>
        </a:buClr>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120000"/>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cs typeface="+mn-cs"/>
        </a:defRPr>
      </a:lvl3pPr>
      <a:lvl4pPr marL="1600200" indent="-228600" algn="l" rtl="0" eaLnBrk="0" fontAlgn="base" hangingPunct="0">
        <a:spcBef>
          <a:spcPct val="20000"/>
        </a:spcBef>
        <a:spcAft>
          <a:spcPct val="0"/>
        </a:spcAft>
        <a:buChar char="–"/>
        <a:defRPr sz="2600">
          <a:solidFill>
            <a:schemeClr val="tx1"/>
          </a:solidFill>
          <a:latin typeface="+mn-lt"/>
          <a:cs typeface="+mn-cs"/>
        </a:defRPr>
      </a:lvl4pPr>
      <a:lvl5pPr marL="2057400" indent="-228600" algn="l" rtl="0" eaLnBrk="0" fontAlgn="base" hangingPunct="0">
        <a:spcBef>
          <a:spcPct val="20000"/>
        </a:spcBef>
        <a:spcAft>
          <a:spcPct val="0"/>
        </a:spcAft>
        <a:buChar char="»"/>
        <a:defRPr sz="2600">
          <a:solidFill>
            <a:schemeClr val="tx1"/>
          </a:solidFill>
          <a:latin typeface="+mn-lt"/>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9"/>
          <p:cNvSpPr>
            <a:spLocks noChangeArrowheads="1"/>
          </p:cNvSpPr>
          <p:nvPr/>
        </p:nvSpPr>
        <p:spPr bwMode="auto">
          <a:xfrm>
            <a:off x="8450263" y="6407150"/>
            <a:ext cx="5016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fld id="{E10C8053-DC54-4142-A28D-9A1CDAFEA13F}" type="slidenum">
              <a:rPr lang="en-US" sz="1600" smtClean="0">
                <a:solidFill>
                  <a:srgbClr val="006666"/>
                </a:solidFill>
                <a:ea typeface="ＭＳ Ｐゴシック" charset="0"/>
                <a:cs typeface="ＭＳ Ｐゴシック" charset="0"/>
              </a:rPr>
              <a:pPr algn="r"/>
              <a:t>‹#›</a:t>
            </a:fld>
            <a:endParaRPr lang="en-US" sz="1600" smtClean="0">
              <a:solidFill>
                <a:srgbClr val="006666"/>
              </a:solidFill>
              <a:ea typeface="ＭＳ Ｐゴシック" charset="0"/>
              <a:cs typeface="ＭＳ Ｐゴシック" charset="0"/>
            </a:endParaRPr>
          </a:p>
        </p:txBody>
      </p:sp>
      <p:sp>
        <p:nvSpPr>
          <p:cNvPr id="18435" name="Rectangle 2"/>
          <p:cNvSpPr>
            <a:spLocks noGrp="1" noChangeArrowheads="1"/>
          </p:cNvSpPr>
          <p:nvPr>
            <p:ph type="title"/>
          </p:nvPr>
        </p:nvSpPr>
        <p:spPr bwMode="auto">
          <a:xfrm>
            <a:off x="466725" y="236538"/>
            <a:ext cx="82454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2" name="Rectangle 3"/>
          <p:cNvSpPr>
            <a:spLocks noGrp="1" noChangeArrowheads="1"/>
          </p:cNvSpPr>
          <p:nvPr>
            <p:ph type="body" idx="1"/>
          </p:nvPr>
        </p:nvSpPr>
        <p:spPr bwMode="auto">
          <a:xfrm>
            <a:off x="476250" y="1241425"/>
            <a:ext cx="82105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8437" name="Rectangle 10"/>
          <p:cNvSpPr>
            <a:spLocks noChangeArrowheads="1"/>
          </p:cNvSpPr>
          <p:nvPr/>
        </p:nvSpPr>
        <p:spPr bwMode="auto">
          <a:xfrm>
            <a:off x="122238" y="6305550"/>
            <a:ext cx="74803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smtClean="0">
                <a:solidFill>
                  <a:srgbClr val="006666"/>
                </a:solidFill>
                <a:latin typeface="Book Antiqua" charset="0"/>
                <a:ea typeface="ＭＳ Ｐゴシック" charset="0"/>
                <a:cs typeface="ＭＳ Ｐゴシック" charset="0"/>
              </a:rPr>
              <a:t>CHAPTER 6</a:t>
            </a:r>
            <a:r>
              <a:rPr lang="en-US" smtClean="0">
                <a:solidFill>
                  <a:srgbClr val="006666"/>
                </a:solidFill>
                <a:latin typeface="Book Antiqua" charset="0"/>
                <a:ea typeface="ＭＳ Ｐゴシック" charset="0"/>
                <a:cs typeface="ＭＳ Ｐゴシック" charset="0"/>
              </a:rPr>
              <a:t>    </a:t>
            </a:r>
            <a:r>
              <a:rPr lang="en-US" sz="2200" smtClean="0">
                <a:solidFill>
                  <a:srgbClr val="006666"/>
                </a:solidFill>
                <a:latin typeface="Book Antiqua" charset="0"/>
                <a:ea typeface="ＭＳ Ｐゴシック" charset="0"/>
                <a:cs typeface="ＭＳ Ｐゴシック" charset="0"/>
              </a:rPr>
              <a:t>Unemployment</a:t>
            </a:r>
          </a:p>
        </p:txBody>
      </p:sp>
    </p:spTree>
    <p:extLst>
      <p:ext uri="{BB962C8B-B14F-4D97-AF65-F5344CB8AC3E}">
        <p14:creationId xmlns:p14="http://schemas.microsoft.com/office/powerpoint/2010/main" val="3541641398"/>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Lst>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tmplLst>
          <p:tmpl lvl="1">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sldNum="0" hdr="0" dt="0"/>
  <p:txStyles>
    <p:titleStyle>
      <a:lvl1pPr algn="l" rtl="0" eaLnBrk="0" fontAlgn="base" hangingPunct="0">
        <a:lnSpc>
          <a:spcPct val="105000"/>
        </a:lnSpc>
        <a:spcBef>
          <a:spcPct val="0"/>
        </a:spcBef>
        <a:spcAft>
          <a:spcPct val="0"/>
        </a:spcAft>
        <a:defRPr sz="3800" b="1">
          <a:solidFill>
            <a:srgbClr val="00458A"/>
          </a:solidFill>
          <a:latin typeface="Book Antiqua" pitchFamily="18" charset="0"/>
          <a:ea typeface="ＭＳ Ｐゴシック" charset="0"/>
          <a:cs typeface="+mj-cs"/>
        </a:defRPr>
      </a:lvl1pPr>
      <a:lvl2pPr algn="l" rtl="0" eaLnBrk="0" fontAlgn="base" hangingPunct="0">
        <a:lnSpc>
          <a:spcPct val="105000"/>
        </a:lnSpc>
        <a:spcBef>
          <a:spcPct val="0"/>
        </a:spcBef>
        <a:spcAft>
          <a:spcPct val="0"/>
        </a:spcAft>
        <a:defRPr sz="3800" b="1">
          <a:solidFill>
            <a:srgbClr val="00458A"/>
          </a:solidFill>
          <a:latin typeface="Book Antiqua" pitchFamily="18" charset="0"/>
          <a:ea typeface="ＭＳ Ｐゴシック" charset="0"/>
          <a:cs typeface="Arial" charset="0"/>
        </a:defRPr>
      </a:lvl2pPr>
      <a:lvl3pPr algn="l" rtl="0" eaLnBrk="0" fontAlgn="base" hangingPunct="0">
        <a:lnSpc>
          <a:spcPct val="105000"/>
        </a:lnSpc>
        <a:spcBef>
          <a:spcPct val="0"/>
        </a:spcBef>
        <a:spcAft>
          <a:spcPct val="0"/>
        </a:spcAft>
        <a:defRPr sz="3800" b="1">
          <a:solidFill>
            <a:srgbClr val="00458A"/>
          </a:solidFill>
          <a:latin typeface="Book Antiqua" pitchFamily="18" charset="0"/>
          <a:ea typeface="ＭＳ Ｐゴシック" charset="0"/>
          <a:cs typeface="Arial" charset="0"/>
        </a:defRPr>
      </a:lvl3pPr>
      <a:lvl4pPr algn="l" rtl="0" eaLnBrk="0" fontAlgn="base" hangingPunct="0">
        <a:lnSpc>
          <a:spcPct val="105000"/>
        </a:lnSpc>
        <a:spcBef>
          <a:spcPct val="0"/>
        </a:spcBef>
        <a:spcAft>
          <a:spcPct val="0"/>
        </a:spcAft>
        <a:defRPr sz="3800" b="1">
          <a:solidFill>
            <a:srgbClr val="00458A"/>
          </a:solidFill>
          <a:latin typeface="Book Antiqua" pitchFamily="18" charset="0"/>
          <a:ea typeface="ＭＳ Ｐゴシック" charset="0"/>
          <a:cs typeface="Arial" charset="0"/>
        </a:defRPr>
      </a:lvl4pPr>
      <a:lvl5pPr algn="l" rtl="0" eaLnBrk="0" fontAlgn="base" hangingPunct="0">
        <a:lnSpc>
          <a:spcPct val="105000"/>
        </a:lnSpc>
        <a:spcBef>
          <a:spcPct val="0"/>
        </a:spcBef>
        <a:spcAft>
          <a:spcPct val="0"/>
        </a:spcAft>
        <a:defRPr sz="3800" b="1">
          <a:solidFill>
            <a:srgbClr val="00458A"/>
          </a:solidFill>
          <a:latin typeface="Book Antiqua" pitchFamily="18" charset="0"/>
          <a:ea typeface="ＭＳ Ｐゴシック" charset="0"/>
          <a:cs typeface="Arial" charset="0"/>
        </a:defRPr>
      </a:lvl5pPr>
      <a:lvl6pPr marL="457200" algn="l" rtl="0" fontAlgn="base">
        <a:lnSpc>
          <a:spcPct val="105000"/>
        </a:lnSpc>
        <a:spcBef>
          <a:spcPct val="0"/>
        </a:spcBef>
        <a:spcAft>
          <a:spcPct val="0"/>
        </a:spcAft>
        <a:defRPr sz="3400" b="1">
          <a:solidFill>
            <a:srgbClr val="660033"/>
          </a:solidFill>
          <a:latin typeface="Tahoma" pitchFamily="34" charset="0"/>
          <a:cs typeface="Arial" charset="0"/>
        </a:defRPr>
      </a:lvl6pPr>
      <a:lvl7pPr marL="914400" algn="l" rtl="0" fontAlgn="base">
        <a:lnSpc>
          <a:spcPct val="105000"/>
        </a:lnSpc>
        <a:spcBef>
          <a:spcPct val="0"/>
        </a:spcBef>
        <a:spcAft>
          <a:spcPct val="0"/>
        </a:spcAft>
        <a:defRPr sz="3400" b="1">
          <a:solidFill>
            <a:srgbClr val="660033"/>
          </a:solidFill>
          <a:latin typeface="Tahoma" pitchFamily="34" charset="0"/>
          <a:cs typeface="Arial" charset="0"/>
        </a:defRPr>
      </a:lvl7pPr>
      <a:lvl8pPr marL="1371600" algn="l" rtl="0" fontAlgn="base">
        <a:lnSpc>
          <a:spcPct val="105000"/>
        </a:lnSpc>
        <a:spcBef>
          <a:spcPct val="0"/>
        </a:spcBef>
        <a:spcAft>
          <a:spcPct val="0"/>
        </a:spcAft>
        <a:defRPr sz="3400" b="1">
          <a:solidFill>
            <a:srgbClr val="660033"/>
          </a:solidFill>
          <a:latin typeface="Tahoma" pitchFamily="34" charset="0"/>
          <a:cs typeface="Arial" charset="0"/>
        </a:defRPr>
      </a:lvl8pPr>
      <a:lvl9pPr marL="1828800" algn="l" rtl="0" fontAlgn="base">
        <a:lnSpc>
          <a:spcPct val="105000"/>
        </a:lnSpc>
        <a:spcBef>
          <a:spcPct val="0"/>
        </a:spcBef>
        <a:spcAft>
          <a:spcPct val="0"/>
        </a:spcAft>
        <a:defRPr sz="3400" b="1">
          <a:solidFill>
            <a:srgbClr val="660033"/>
          </a:solidFill>
          <a:latin typeface="Tahoma" pitchFamily="34" charset="0"/>
          <a:cs typeface="Arial" charset="0"/>
        </a:defRPr>
      </a:lvl9pPr>
    </p:titleStyle>
    <p:bodyStyle>
      <a:lvl1pPr marL="342900" indent="-342900" algn="l" rtl="0" eaLnBrk="0" fontAlgn="base" hangingPunct="0">
        <a:lnSpc>
          <a:spcPct val="105000"/>
        </a:lnSpc>
        <a:spcBef>
          <a:spcPct val="45000"/>
        </a:spcBef>
        <a:spcAft>
          <a:spcPct val="0"/>
        </a:spcAft>
        <a:buClr>
          <a:srgbClr val="61884E"/>
        </a:buClr>
        <a:buSzPct val="120000"/>
        <a:buFont typeface="Wingdings" charset="0"/>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rgbClr val="996633"/>
        </a:buClr>
        <a:buSzPct val="120000"/>
        <a:buFont typeface="Wingdings" charset="0"/>
        <a:buChar char="§"/>
        <a:defRPr sz="27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accent2"/>
        </a:buClr>
        <a:buFont typeface="Wingdings" charset="0"/>
        <a:buChar char="§"/>
        <a:defRPr sz="26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6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600">
          <a:solidFill>
            <a:schemeClr val="tx1"/>
          </a:solidFill>
          <a:latin typeface="+mn-lt"/>
          <a:ea typeface="Arial" charset="0"/>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7.emf"/><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6.emf"/><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8.wmf"/><Relationship Id="rId4" Type="http://schemas.openxmlformats.org/officeDocument/2006/relationships/oleObject" Target="../embeddings/oleObject6.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14.wmf"/><Relationship Id="rId3" Type="http://schemas.openxmlformats.org/officeDocument/2006/relationships/oleObject" Target="../embeddings/oleObject7.bin"/><Relationship Id="rId7" Type="http://schemas.openxmlformats.org/officeDocument/2006/relationships/image" Target="../media/image11.wmf"/><Relationship Id="rId12" Type="http://schemas.openxmlformats.org/officeDocument/2006/relationships/oleObject" Target="../embeddings/oleObject11.bin"/><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oleObject" Target="../embeddings/oleObject8.bin"/><Relationship Id="rId11" Type="http://schemas.openxmlformats.org/officeDocument/2006/relationships/image" Target="../media/image13.wmf"/><Relationship Id="rId5" Type="http://schemas.openxmlformats.org/officeDocument/2006/relationships/image" Target="../media/image15.wmf"/><Relationship Id="rId15" Type="http://schemas.openxmlformats.org/officeDocument/2006/relationships/oleObject" Target="../embeddings/oleObject13.bin"/><Relationship Id="rId10" Type="http://schemas.openxmlformats.org/officeDocument/2006/relationships/oleObject" Target="../embeddings/oleObject10.bin"/><Relationship Id="rId4" Type="http://schemas.openxmlformats.org/officeDocument/2006/relationships/image" Target="../media/image10.wmf"/><Relationship Id="rId9" Type="http://schemas.openxmlformats.org/officeDocument/2006/relationships/image" Target="../media/image12.wmf"/><Relationship Id="rId14" Type="http://schemas.openxmlformats.org/officeDocument/2006/relationships/oleObject" Target="../embeddings/oleObject12.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0.xml"/><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4.xml"/><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package" Target="../embeddings/Microsoft_PowerPoint_Presentation1.pptx"/><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722313" y="3598863"/>
            <a:ext cx="7772400" cy="1362075"/>
          </a:xfrm>
        </p:spPr>
        <p:txBody>
          <a:bodyPr/>
          <a:lstStyle/>
          <a:p>
            <a:pPr algn="ctr"/>
            <a:r>
              <a:rPr lang="en-US" dirty="0" smtClean="0">
                <a:solidFill>
                  <a:srgbClr val="800000"/>
                </a:solidFill>
                <a:latin typeface="Tahoma" charset="0"/>
              </a:rPr>
              <a:t>Unemployment</a:t>
            </a:r>
            <a:endParaRPr lang="it-IT" dirty="0">
              <a:solidFill>
                <a:srgbClr val="800000"/>
              </a:solidFill>
              <a:latin typeface="Tahoma" charset="0"/>
            </a:endParaRPr>
          </a:p>
        </p:txBody>
      </p:sp>
      <p:sp>
        <p:nvSpPr>
          <p:cNvPr id="5" name="Segnaposto testo 4"/>
          <p:cNvSpPr txBox="1">
            <a:spLocks/>
          </p:cNvSpPr>
          <p:nvPr/>
        </p:nvSpPr>
        <p:spPr bwMode="auto">
          <a:xfrm>
            <a:off x="722313" y="2098675"/>
            <a:ext cx="77724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lgn="l" rtl="0" eaLnBrk="0" fontAlgn="base" hangingPunct="0">
              <a:lnSpc>
                <a:spcPct val="105000"/>
              </a:lnSpc>
              <a:spcBef>
                <a:spcPct val="45000"/>
              </a:spcBef>
              <a:spcAft>
                <a:spcPct val="0"/>
              </a:spcAft>
              <a:buClr>
                <a:srgbClr val="CC6600"/>
              </a:buClr>
              <a:buSzPct val="120000"/>
              <a:buFont typeface="Wingdings" charset="0"/>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rgbClr val="669900"/>
              </a:buClr>
              <a:buSzPct val="120000"/>
              <a:buFont typeface="Wingdings" charset="0"/>
              <a:buChar char="§"/>
              <a:defRPr sz="27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accent2"/>
              </a:buClr>
              <a:buFont typeface="Wingdings" charset="0"/>
              <a:buChar char="§"/>
              <a:defRPr sz="26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6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600">
                <a:solidFill>
                  <a:schemeClr val="tx1"/>
                </a:solidFill>
                <a:latin typeface="+mn-lt"/>
                <a:ea typeface="Arial" charset="0"/>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a:lstStyle>
          <a:p>
            <a:pPr algn="ctr">
              <a:defRPr/>
            </a:pPr>
            <a:r>
              <a:rPr lang="it-IT" sz="4000" b="1" cap="all" dirty="0" err="1" smtClean="0">
                <a:solidFill>
                  <a:srgbClr val="660033"/>
                </a:solidFill>
                <a:latin typeface="+mj-lt"/>
                <a:cs typeface="+mj-cs"/>
              </a:rPr>
              <a:t>Chapter</a:t>
            </a:r>
            <a:r>
              <a:rPr lang="it-IT" sz="4000" b="1" cap="all" dirty="0" smtClean="0">
                <a:solidFill>
                  <a:srgbClr val="660033"/>
                </a:solidFill>
                <a:latin typeface="+mj-lt"/>
                <a:cs typeface="+mj-cs"/>
              </a:rPr>
              <a:t> 7</a:t>
            </a:r>
          </a:p>
          <a:p>
            <a:pPr algn="ctr">
              <a:defRPr/>
            </a:pPr>
            <a:endParaRPr lang="it-IT" sz="4000" b="1" cap="all" dirty="0">
              <a:solidFill>
                <a:srgbClr val="660033"/>
              </a:solidFill>
              <a:latin typeface="+mj-lt"/>
              <a:cs typeface="+mj-cs"/>
            </a:endParaRPr>
          </a:p>
        </p:txBody>
      </p:sp>
    </p:spTree>
    <p:extLst>
      <p:ext uri="{BB962C8B-B14F-4D97-AF65-F5344CB8AC3E}">
        <p14:creationId xmlns:p14="http://schemas.microsoft.com/office/powerpoint/2010/main" val="15505990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22288" y="309563"/>
            <a:ext cx="8142287" cy="869950"/>
          </a:xfrm>
        </p:spPr>
        <p:txBody>
          <a:bodyPr/>
          <a:lstStyle/>
          <a:p>
            <a:r>
              <a:rPr lang="en-US" smtClean="0"/>
              <a:t>Example:</a:t>
            </a:r>
          </a:p>
        </p:txBody>
      </p:sp>
      <p:sp>
        <p:nvSpPr>
          <p:cNvPr id="40963" name="Rectangle 3"/>
          <p:cNvSpPr>
            <a:spLocks noGrp="1" noChangeArrowheads="1"/>
          </p:cNvSpPr>
          <p:nvPr>
            <p:ph type="body" idx="1"/>
          </p:nvPr>
        </p:nvSpPr>
        <p:spPr>
          <a:xfrm>
            <a:off x="547688" y="1430338"/>
            <a:ext cx="8066087" cy="3248025"/>
          </a:xfrm>
        </p:spPr>
        <p:txBody>
          <a:bodyPr/>
          <a:lstStyle/>
          <a:p>
            <a:r>
              <a:rPr lang="en-US" smtClean="0"/>
              <a:t>Each month, </a:t>
            </a:r>
          </a:p>
          <a:p>
            <a:pPr lvl="1"/>
            <a:r>
              <a:rPr lang="en-US" smtClean="0"/>
              <a:t>1% of employed workers lose their jobs  </a:t>
            </a:r>
            <a:br>
              <a:rPr lang="en-US" smtClean="0"/>
            </a:br>
            <a:r>
              <a:rPr lang="en-US" smtClean="0"/>
              <a:t>(</a:t>
            </a:r>
            <a:r>
              <a:rPr lang="en-US" b="1" i="1" smtClean="0"/>
              <a:t>s</a:t>
            </a:r>
            <a:r>
              <a:rPr lang="en-US" smtClean="0"/>
              <a:t> = 0.01)</a:t>
            </a:r>
          </a:p>
          <a:p>
            <a:pPr lvl="1"/>
            <a:r>
              <a:rPr lang="en-US" smtClean="0"/>
              <a:t>19% of unemployed workers find jobs  </a:t>
            </a:r>
            <a:br>
              <a:rPr lang="en-US" smtClean="0"/>
            </a:br>
            <a:r>
              <a:rPr lang="en-US" smtClean="0"/>
              <a:t>(</a:t>
            </a:r>
            <a:r>
              <a:rPr lang="en-US" b="1" i="1" smtClean="0"/>
              <a:t>f</a:t>
            </a:r>
            <a:r>
              <a:rPr lang="en-US" smtClean="0"/>
              <a:t> = 0.19)</a:t>
            </a:r>
          </a:p>
          <a:p>
            <a:r>
              <a:rPr lang="en-US" smtClean="0"/>
              <a:t>Find the natural rate of unemployment:</a:t>
            </a:r>
          </a:p>
        </p:txBody>
      </p:sp>
      <p:graphicFrame>
        <p:nvGraphicFramePr>
          <p:cNvPr id="40964" name="Object 2"/>
          <p:cNvGraphicFramePr>
            <a:graphicFrameLocks noChangeAspect="1"/>
          </p:cNvGraphicFramePr>
          <p:nvPr/>
        </p:nvGraphicFramePr>
        <p:xfrm>
          <a:off x="1568450" y="4603750"/>
          <a:ext cx="6342063" cy="981075"/>
        </p:xfrm>
        <a:graphic>
          <a:graphicData uri="http://schemas.openxmlformats.org/presentationml/2006/ole">
            <mc:AlternateContent xmlns:mc="http://schemas.openxmlformats.org/markup-compatibility/2006">
              <mc:Choice xmlns:v="urn:schemas-microsoft-com:vml" Requires="v">
                <p:oleObj spid="_x0000_s2156" name="Equation" r:id="rId4" imgW="2628900" imgH="406400" progId="Equation.DSMT4">
                  <p:embed/>
                </p:oleObj>
              </mc:Choice>
              <mc:Fallback>
                <p:oleObj name="Equation" r:id="rId4" imgW="2628900" imgH="406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8450" y="4603750"/>
                        <a:ext cx="6342063" cy="981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4733556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wipe(left)">
                                      <p:cBhvr>
                                        <p:cTn id="7" dur="500"/>
                                        <p:tgtEl>
                                          <p:spTgt spid="4096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0963">
                                            <p:txEl>
                                              <p:pRg st="1" end="1"/>
                                            </p:txEl>
                                          </p:spTgt>
                                        </p:tgtEl>
                                        <p:attrNameLst>
                                          <p:attrName>style.visibility</p:attrName>
                                        </p:attrNameLst>
                                      </p:cBhvr>
                                      <p:to>
                                        <p:strVal val="visible"/>
                                      </p:to>
                                    </p:set>
                                    <p:animEffect transition="in" filter="wipe(left)">
                                      <p:cBhvr>
                                        <p:cTn id="10" dur="500"/>
                                        <p:tgtEl>
                                          <p:spTgt spid="4096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animEffect transition="in" filter="wipe(left)">
                                      <p:cBhvr>
                                        <p:cTn id="15" dur="500"/>
                                        <p:tgtEl>
                                          <p:spTgt spid="4096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0963">
                                            <p:txEl>
                                              <p:pRg st="3" end="3"/>
                                            </p:txEl>
                                          </p:spTgt>
                                        </p:tgtEl>
                                        <p:attrNameLst>
                                          <p:attrName>style.visibility</p:attrName>
                                        </p:attrNameLst>
                                      </p:cBhvr>
                                      <p:to>
                                        <p:strVal val="visible"/>
                                      </p:to>
                                    </p:set>
                                    <p:animEffect transition="in" filter="wipe(left)">
                                      <p:cBhvr>
                                        <p:cTn id="20" dur="500"/>
                                        <p:tgtEl>
                                          <p:spTgt spid="4096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40964"/>
                                        </p:tgtEl>
                                        <p:attrNameLst>
                                          <p:attrName>style.visibility</p:attrName>
                                        </p:attrNameLst>
                                      </p:cBhvr>
                                      <p:to>
                                        <p:strVal val="visible"/>
                                      </p:to>
                                    </p:set>
                                    <p:animEffect transition="in" filter="wipe(left)">
                                      <p:cBhvr>
                                        <p:cTn id="25" dur="5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uiExpand="1"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3" name="Rectangle 4"/>
          <p:cNvSpPr>
            <a:spLocks noGrp="1" noChangeArrowheads="1"/>
          </p:cNvSpPr>
          <p:nvPr>
            <p:ph type="title"/>
          </p:nvPr>
        </p:nvSpPr>
        <p:spPr/>
        <p:txBody>
          <a:bodyPr/>
          <a:lstStyle/>
          <a:p>
            <a:r>
              <a:rPr lang="en-US">
                <a:latin typeface="Tahoma" charset="0"/>
                <a:cs typeface="Arial" charset="0"/>
              </a:rPr>
              <a:t>Policy implication</a:t>
            </a:r>
          </a:p>
        </p:txBody>
      </p:sp>
      <p:sp>
        <p:nvSpPr>
          <p:cNvPr id="43013" name="Rectangle 5"/>
          <p:cNvSpPr>
            <a:spLocks noGrp="1" noChangeArrowheads="1"/>
          </p:cNvSpPr>
          <p:nvPr>
            <p:ph type="body" idx="1"/>
          </p:nvPr>
        </p:nvSpPr>
        <p:spPr/>
        <p:txBody>
          <a:bodyPr/>
          <a:lstStyle/>
          <a:p>
            <a:r>
              <a:rPr lang="en-US">
                <a:latin typeface="Arial" charset="0"/>
                <a:cs typeface="Arial" charset="0"/>
              </a:rPr>
              <a:t>A policy will reduce the natural rate of unemployment only if it lowers </a:t>
            </a:r>
            <a:r>
              <a:rPr lang="en-US" b="1" i="1">
                <a:latin typeface="Arial" charset="0"/>
                <a:cs typeface="Arial" charset="0"/>
              </a:rPr>
              <a:t>s</a:t>
            </a:r>
            <a:r>
              <a:rPr lang="en-US">
                <a:latin typeface="Arial" charset="0"/>
                <a:cs typeface="Arial" charset="0"/>
              </a:rPr>
              <a:t> or increases </a:t>
            </a:r>
            <a:r>
              <a:rPr lang="en-US" b="1" i="1">
                <a:latin typeface="Arial" charset="0"/>
                <a:cs typeface="Arial" charset="0"/>
              </a:rPr>
              <a:t>f</a:t>
            </a:r>
            <a:r>
              <a:rPr lang="en-US">
                <a:latin typeface="Arial" charset="0"/>
                <a:cs typeface="Arial" charset="0"/>
              </a:rPr>
              <a:t>.</a:t>
            </a:r>
          </a:p>
          <a:p>
            <a:r>
              <a:rPr lang="en-US">
                <a:latin typeface="Arial" charset="0"/>
                <a:cs typeface="Arial" charset="0"/>
              </a:rPr>
              <a:t>In case it affects both, it reduces the natural rate of unemployment if it increases </a:t>
            </a:r>
            <a:r>
              <a:rPr lang="en-US" b="1" i="1">
                <a:latin typeface="Arial" charset="0"/>
                <a:cs typeface="Arial" charset="0"/>
              </a:rPr>
              <a:t>f/s</a:t>
            </a:r>
            <a:r>
              <a:rPr lang="en-US">
                <a:latin typeface="Arial" charset="0"/>
                <a:cs typeface="Arial" charset="0"/>
              </a:rPr>
              <a:t>, because </a:t>
            </a:r>
          </a:p>
        </p:txBody>
      </p:sp>
      <p:graphicFrame>
        <p:nvGraphicFramePr>
          <p:cNvPr id="2" name="Oggetto 1"/>
          <p:cNvGraphicFramePr>
            <a:graphicFrameLocks noChangeAspect="1"/>
          </p:cNvGraphicFramePr>
          <p:nvPr/>
        </p:nvGraphicFramePr>
        <p:xfrm>
          <a:off x="2659063" y="3738563"/>
          <a:ext cx="3552825" cy="1812925"/>
        </p:xfrm>
        <a:graphic>
          <a:graphicData uri="http://schemas.openxmlformats.org/presentationml/2006/ole">
            <mc:AlternateContent xmlns:mc="http://schemas.openxmlformats.org/markup-compatibility/2006">
              <mc:Choice xmlns:v="urn:schemas-microsoft-com:vml" Requires="v">
                <p:oleObj spid="_x0000_s5156" name="Equation" r:id="rId4" imgW="1219200" imgH="622300" progId="Equation.3">
                  <p:embed/>
                </p:oleObj>
              </mc:Choice>
              <mc:Fallback>
                <p:oleObj name="Equation" r:id="rId4" imgW="1219200" imgH="622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9063" y="3738563"/>
                        <a:ext cx="3552825"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0807388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13">
                                            <p:txEl>
                                              <p:pRg st="0" end="0"/>
                                            </p:txEl>
                                          </p:spTgt>
                                        </p:tgtEl>
                                        <p:attrNameLst>
                                          <p:attrName>style.visibility</p:attrName>
                                        </p:attrNameLst>
                                      </p:cBhvr>
                                      <p:to>
                                        <p:strVal val="visible"/>
                                      </p:to>
                                    </p:set>
                                    <p:animEffect transition="in" filter="wipe(left)">
                                      <p:cBhvr>
                                        <p:cTn id="7" dur="500"/>
                                        <p:tgtEl>
                                          <p:spTgt spid="430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13">
                                            <p:txEl>
                                              <p:pRg st="1" end="1"/>
                                            </p:txEl>
                                          </p:spTgt>
                                        </p:tgtEl>
                                        <p:attrNameLst>
                                          <p:attrName>style.visibility</p:attrName>
                                        </p:attrNameLst>
                                      </p:cBhvr>
                                      <p:to>
                                        <p:strVal val="visible"/>
                                      </p:to>
                                    </p:set>
                                    <p:animEffect transition="in" filter="wipe(left)">
                                      <p:cBhvr>
                                        <p:cTn id="12" dur="500"/>
                                        <p:tgtEl>
                                          <p:spTgt spid="4301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Why is there unemployment?</a:t>
            </a:r>
          </a:p>
        </p:txBody>
      </p:sp>
      <p:sp>
        <p:nvSpPr>
          <p:cNvPr id="40963" name="Rectangle 3"/>
          <p:cNvSpPr>
            <a:spLocks noGrp="1" noChangeArrowheads="1"/>
          </p:cNvSpPr>
          <p:nvPr>
            <p:ph type="body" idx="1"/>
          </p:nvPr>
        </p:nvSpPr>
        <p:spPr/>
        <p:txBody>
          <a:bodyPr/>
          <a:lstStyle/>
          <a:p>
            <a:r>
              <a:rPr lang="en-US" dirty="0" smtClean="0"/>
              <a:t>If job finding were instantaneous (</a:t>
            </a:r>
            <a:r>
              <a:rPr lang="en-US" b="1" i="1" dirty="0" smtClean="0"/>
              <a:t>f</a:t>
            </a:r>
            <a:r>
              <a:rPr lang="en-US" dirty="0" smtClean="0"/>
              <a:t> = 1), </a:t>
            </a:r>
            <a:br>
              <a:rPr lang="en-US" dirty="0" smtClean="0"/>
            </a:br>
            <a:r>
              <a:rPr lang="en-US" dirty="0" smtClean="0"/>
              <a:t>then all spells of unemployment would be brief, and the natural rate would be near zero.</a:t>
            </a:r>
          </a:p>
          <a:p>
            <a:r>
              <a:rPr lang="en-US" dirty="0" smtClean="0"/>
              <a:t>There are two reasons why </a:t>
            </a:r>
            <a:r>
              <a:rPr lang="en-US" b="1" i="1" dirty="0" smtClean="0"/>
              <a:t>f</a:t>
            </a:r>
            <a:r>
              <a:rPr lang="en-US" dirty="0" smtClean="0"/>
              <a:t> &lt; 1:</a:t>
            </a:r>
          </a:p>
          <a:p>
            <a:pPr lvl="1">
              <a:buFont typeface="Wingdings" pitchFamily="2" charset="2"/>
              <a:buNone/>
            </a:pPr>
            <a:r>
              <a:rPr lang="en-US" dirty="0" smtClean="0"/>
              <a:t>1.  job search</a:t>
            </a:r>
          </a:p>
          <a:p>
            <a:pPr lvl="1">
              <a:buFont typeface="Wingdings" pitchFamily="2" charset="2"/>
              <a:buNone/>
            </a:pPr>
            <a:r>
              <a:rPr lang="en-US" dirty="0" smtClean="0"/>
              <a:t>2.  wage rigidity</a:t>
            </a:r>
          </a:p>
          <a:p>
            <a:pPr lvl="0"/>
            <a:r>
              <a:rPr lang="en-US" dirty="0" smtClean="0">
                <a:solidFill>
                  <a:srgbClr val="000000"/>
                </a:solidFill>
              </a:rPr>
              <a:t>2010 Nobel Prize in Economics: to Diamond</a:t>
            </a:r>
            <a:r>
              <a:rPr lang="en-US" dirty="0" smtClean="0"/>
              <a:t>, Mortensen and </a:t>
            </a:r>
            <a:r>
              <a:rPr lang="en-US" dirty="0" err="1" smtClean="0"/>
              <a:t>Pissarides</a:t>
            </a:r>
            <a:r>
              <a:rPr lang="en-US" dirty="0" smtClean="0"/>
              <a:t> for their analysis of markets with search frictions</a:t>
            </a:r>
            <a:endParaRPr lang="en-US" dirty="0">
              <a:solidFill>
                <a:srgbClr val="000000"/>
              </a:solidFill>
            </a:endParaRPr>
          </a:p>
        </p:txBody>
      </p:sp>
    </p:spTree>
    <p:extLst>
      <p:ext uri="{BB962C8B-B14F-4D97-AF65-F5344CB8AC3E}">
        <p14:creationId xmlns:p14="http://schemas.microsoft.com/office/powerpoint/2010/main" val="3741528243"/>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a:xfrm>
            <a:off x="466725" y="236537"/>
            <a:ext cx="8245475" cy="832241"/>
          </a:xfrm>
        </p:spPr>
        <p:txBody>
          <a:bodyPr/>
          <a:lstStyle/>
          <a:p>
            <a:r>
              <a:rPr lang="en-US" dirty="0" smtClean="0"/>
              <a:t>Job search &amp; frictional unemployment</a:t>
            </a:r>
          </a:p>
        </p:txBody>
      </p:sp>
      <p:sp>
        <p:nvSpPr>
          <p:cNvPr id="41987" name="Rectangle 5"/>
          <p:cNvSpPr>
            <a:spLocks noGrp="1" noChangeArrowheads="1"/>
          </p:cNvSpPr>
          <p:nvPr>
            <p:ph type="body" idx="1"/>
          </p:nvPr>
        </p:nvSpPr>
        <p:spPr>
          <a:xfrm>
            <a:off x="476250" y="1175655"/>
            <a:ext cx="8210550" cy="5021758"/>
          </a:xfrm>
        </p:spPr>
        <p:txBody>
          <a:bodyPr/>
          <a:lstStyle/>
          <a:p>
            <a:r>
              <a:rPr lang="en-US" sz="2700" b="1" dirty="0" smtClean="0">
                <a:solidFill>
                  <a:srgbClr val="CC0000"/>
                </a:solidFill>
              </a:rPr>
              <a:t>frictional unemployment</a:t>
            </a:r>
            <a:r>
              <a:rPr lang="en-US" sz="2700" dirty="0" smtClean="0"/>
              <a:t>:  caused by the time </a:t>
            </a:r>
            <a:br>
              <a:rPr lang="en-US" sz="2700" dirty="0" smtClean="0"/>
            </a:br>
            <a:r>
              <a:rPr lang="en-US" sz="2700" dirty="0" smtClean="0"/>
              <a:t>it takes workers to search for a job</a:t>
            </a:r>
          </a:p>
          <a:p>
            <a:r>
              <a:rPr lang="en-US" sz="2700" dirty="0" smtClean="0"/>
              <a:t>occurs even when wages are flexible and there are enough jobs to go around</a:t>
            </a:r>
          </a:p>
          <a:p>
            <a:r>
              <a:rPr lang="en-US" sz="2700" dirty="0" smtClean="0"/>
              <a:t>occurs because</a:t>
            </a:r>
          </a:p>
          <a:p>
            <a:pPr lvl="1"/>
            <a:r>
              <a:rPr lang="en-US" sz="2600" dirty="0" smtClean="0"/>
              <a:t>workers have different abilities, preferences</a:t>
            </a:r>
          </a:p>
          <a:p>
            <a:pPr lvl="1"/>
            <a:r>
              <a:rPr lang="en-US" sz="2600" dirty="0" smtClean="0"/>
              <a:t>jobs have different skill requirements</a:t>
            </a:r>
          </a:p>
          <a:p>
            <a:pPr lvl="1"/>
            <a:r>
              <a:rPr lang="en-US" sz="2600" dirty="0" smtClean="0"/>
              <a:t>geographic mobility of workers not instantaneous</a:t>
            </a:r>
          </a:p>
          <a:p>
            <a:pPr lvl="1"/>
            <a:r>
              <a:rPr lang="en-US" sz="2600" dirty="0" smtClean="0"/>
              <a:t>flow of information about vacancies and job candidates is imperfect</a:t>
            </a:r>
          </a:p>
        </p:txBody>
      </p:sp>
    </p:spTree>
    <p:extLst>
      <p:ext uri="{BB962C8B-B14F-4D97-AF65-F5344CB8AC3E}">
        <p14:creationId xmlns:p14="http://schemas.microsoft.com/office/powerpoint/2010/main" val="2972245549"/>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Sectoral shifts</a:t>
            </a:r>
          </a:p>
        </p:txBody>
      </p:sp>
      <p:sp>
        <p:nvSpPr>
          <p:cNvPr id="49155" name="Rectangle 3"/>
          <p:cNvSpPr>
            <a:spLocks noGrp="1" noChangeArrowheads="1"/>
          </p:cNvSpPr>
          <p:nvPr>
            <p:ph type="body" idx="1"/>
          </p:nvPr>
        </p:nvSpPr>
        <p:spPr>
          <a:xfrm>
            <a:off x="449263" y="1241425"/>
            <a:ext cx="8475662" cy="4884738"/>
          </a:xfrm>
        </p:spPr>
        <p:txBody>
          <a:bodyPr/>
          <a:lstStyle/>
          <a:p>
            <a:r>
              <a:rPr lang="en-US" smtClean="0"/>
              <a:t>def:  Changes in the composition of demand among industries or regions.</a:t>
            </a:r>
          </a:p>
          <a:p>
            <a:r>
              <a:rPr lang="en-US" i="1" smtClean="0">
                <a:solidFill>
                  <a:srgbClr val="996633"/>
                </a:solidFill>
              </a:rPr>
              <a:t>example:   Technological change </a:t>
            </a:r>
            <a:br>
              <a:rPr lang="en-US" i="1" smtClean="0">
                <a:solidFill>
                  <a:srgbClr val="996633"/>
                </a:solidFill>
              </a:rPr>
            </a:br>
            <a:r>
              <a:rPr lang="en-US" smtClean="0"/>
              <a:t>more jobs repairing computers, </a:t>
            </a:r>
            <a:br>
              <a:rPr lang="en-US" smtClean="0"/>
            </a:br>
            <a:r>
              <a:rPr lang="en-US" smtClean="0"/>
              <a:t>fewer jobs repairing typewriters</a:t>
            </a:r>
          </a:p>
          <a:p>
            <a:r>
              <a:rPr lang="en-US" i="1" smtClean="0">
                <a:solidFill>
                  <a:srgbClr val="996633"/>
                </a:solidFill>
              </a:rPr>
              <a:t>example:   A new international trade agreement </a:t>
            </a:r>
            <a:br>
              <a:rPr lang="en-US" i="1" smtClean="0">
                <a:solidFill>
                  <a:srgbClr val="996633"/>
                </a:solidFill>
              </a:rPr>
            </a:br>
            <a:r>
              <a:rPr lang="en-US" smtClean="0"/>
              <a:t>labor demand increases in export sectors, decreases in import-competing sectors</a:t>
            </a:r>
          </a:p>
          <a:p>
            <a:r>
              <a:rPr lang="en-US" smtClean="0"/>
              <a:t>These scenarios result in frictional unemployment</a:t>
            </a:r>
          </a:p>
        </p:txBody>
      </p:sp>
    </p:spTree>
    <p:extLst>
      <p:ext uri="{BB962C8B-B14F-4D97-AF65-F5344CB8AC3E}">
        <p14:creationId xmlns:p14="http://schemas.microsoft.com/office/powerpoint/2010/main" val="198075433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wipe(left)">
                                      <p:cBhvr>
                                        <p:cTn id="7" dur="500"/>
                                        <p:tgtEl>
                                          <p:spTgt spid="491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wipe(left)">
                                      <p:cBhvr>
                                        <p:cTn id="12" dur="500"/>
                                        <p:tgtEl>
                                          <p:spTgt spid="491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Effect transition="in" filter="wipe(left)">
                                      <p:cBhvr>
                                        <p:cTn id="17" dur="500"/>
                                        <p:tgtEl>
                                          <p:spTgt spid="491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9155">
                                            <p:txEl>
                                              <p:pRg st="3" end="3"/>
                                            </p:txEl>
                                          </p:spTgt>
                                        </p:tgtEl>
                                        <p:attrNameLst>
                                          <p:attrName>style.visibility</p:attrName>
                                        </p:attrNameLst>
                                      </p:cBhvr>
                                      <p:to>
                                        <p:strVal val="visible"/>
                                      </p:to>
                                    </p:set>
                                    <p:animEffect transition="in" filter="wipe(left)">
                                      <p:cBhvr>
                                        <p:cTn id="22" dur="500"/>
                                        <p:tgtEl>
                                          <p:spTgt spid="491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uiExpand="1"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66725" y="236538"/>
            <a:ext cx="8526198" cy="939800"/>
          </a:xfrm>
        </p:spPr>
        <p:txBody>
          <a:bodyPr/>
          <a:lstStyle/>
          <a:p>
            <a:r>
              <a:rPr lang="en-US" sz="2800" dirty="0" smtClean="0"/>
              <a:t>CASE STUDY:  </a:t>
            </a:r>
            <a:br>
              <a:rPr lang="en-US" sz="2800" dirty="0" smtClean="0"/>
            </a:br>
            <a:r>
              <a:rPr lang="en-US" sz="3200" dirty="0" smtClean="0"/>
              <a:t>Structural change over the long run, U.S.</a:t>
            </a:r>
          </a:p>
        </p:txBody>
      </p:sp>
      <p:graphicFrame>
        <p:nvGraphicFramePr>
          <p:cNvPr id="51203" name="Object 2"/>
          <p:cNvGraphicFramePr>
            <a:graphicFrameLocks noChangeAspect="1"/>
          </p:cNvGraphicFramePr>
          <p:nvPr/>
        </p:nvGraphicFramePr>
        <p:xfrm>
          <a:off x="152400" y="1135063"/>
          <a:ext cx="7966075" cy="5267325"/>
        </p:xfrm>
        <a:graphic>
          <a:graphicData uri="http://schemas.openxmlformats.org/presentationml/2006/ole">
            <mc:AlternateContent xmlns:mc="http://schemas.openxmlformats.org/markup-compatibility/2006">
              <mc:Choice xmlns:v="urn:schemas-microsoft-com:vml" Requires="v">
                <p:oleObj spid="_x0000_s3281" name="Chart" r:id="rId4" imgW="7010490" imgH="4638600" progId="MSGraph.Chart.8">
                  <p:embed followColorScheme="full"/>
                </p:oleObj>
              </mc:Choice>
              <mc:Fallback>
                <p:oleObj name="Chart" r:id="rId4" imgW="7010490" imgH="4638600" progId="MSGraph.Chart.8">
                  <p:embed followColorScheme="full"/>
                  <p:pic>
                    <p:nvPicPr>
                      <p:cNvPr id="0" name=""/>
                      <p:cNvPicPr>
                        <a:picLocks noChangeAspect="1" noChangeArrowheads="1"/>
                      </p:cNvPicPr>
                      <p:nvPr/>
                    </p:nvPicPr>
                    <p:blipFill>
                      <a:blip r:embed="rId5"/>
                      <a:srcRect/>
                      <a:stretch>
                        <a:fillRect/>
                      </a:stretch>
                    </p:blipFill>
                    <p:spPr bwMode="auto">
                      <a:xfrm>
                        <a:off x="152400" y="1135063"/>
                        <a:ext cx="7966075" cy="526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04" name="Object 3"/>
          <p:cNvGraphicFramePr>
            <a:graphicFrameLocks noChangeAspect="1"/>
          </p:cNvGraphicFramePr>
          <p:nvPr>
            <p:extLst>
              <p:ext uri="{D42A27DB-BD31-4B8C-83A1-F6EECF244321}">
                <p14:modId xmlns:p14="http://schemas.microsoft.com/office/powerpoint/2010/main" val="1602270628"/>
              </p:ext>
            </p:extLst>
          </p:nvPr>
        </p:nvGraphicFramePr>
        <p:xfrm>
          <a:off x="4637088" y="1387475"/>
          <a:ext cx="4430712" cy="4906963"/>
        </p:xfrm>
        <a:graphic>
          <a:graphicData uri="http://schemas.openxmlformats.org/presentationml/2006/ole">
            <mc:AlternateContent xmlns:mc="http://schemas.openxmlformats.org/markup-compatibility/2006">
              <mc:Choice xmlns:v="urn:schemas-microsoft-com:vml" Requires="v">
                <p:oleObj spid="_x0000_s3282" name="Chart" r:id="rId6" imgW="3895857" imgH="4314870" progId="MSGraph.Chart.8">
                  <p:embed followColorScheme="full"/>
                </p:oleObj>
              </mc:Choice>
              <mc:Fallback>
                <p:oleObj name="Chart" r:id="rId6" imgW="3895857" imgH="4314870" progId="MSGraph.Chart.8">
                  <p:embed followColorScheme="full"/>
                  <p:pic>
                    <p:nvPicPr>
                      <p:cNvPr id="0" name=""/>
                      <p:cNvPicPr>
                        <a:picLocks noChangeAspect="1" noChangeArrowheads="1"/>
                      </p:cNvPicPr>
                      <p:nvPr/>
                    </p:nvPicPr>
                    <p:blipFill>
                      <a:blip r:embed="rId7"/>
                      <a:srcRect/>
                      <a:stretch>
                        <a:fillRect/>
                      </a:stretch>
                    </p:blipFill>
                    <p:spPr bwMode="auto">
                      <a:xfrm>
                        <a:off x="4637088" y="1387475"/>
                        <a:ext cx="4430712" cy="490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51569234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fade">
                                      <p:cBhvr>
                                        <p:cTn id="7" dur="500"/>
                                        <p:tgtEl>
                                          <p:spTgt spid="512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04"/>
                                        </p:tgtEl>
                                        <p:attrNameLst>
                                          <p:attrName>style.visibility</p:attrName>
                                        </p:attrNameLst>
                                      </p:cBhvr>
                                      <p:to>
                                        <p:strVal val="visible"/>
                                      </p:to>
                                    </p:set>
                                    <p:animEffect transition="in" filter="fade">
                                      <p:cBhvr>
                                        <p:cTn id="12" dur="5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1203" grpId="0"/>
      <p:bldOleChart spid="5120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p:txBody>
          <a:bodyPr/>
          <a:lstStyle/>
          <a:p>
            <a:r>
              <a:rPr lang="en-US" smtClean="0"/>
              <a:t>More examples of sectoral shifts</a:t>
            </a:r>
          </a:p>
        </p:txBody>
      </p:sp>
      <p:sp>
        <p:nvSpPr>
          <p:cNvPr id="53253" name="Rectangle 5"/>
          <p:cNvSpPr>
            <a:spLocks noGrp="1" noChangeArrowheads="1"/>
          </p:cNvSpPr>
          <p:nvPr>
            <p:ph type="body" idx="1"/>
          </p:nvPr>
        </p:nvSpPr>
        <p:spPr>
          <a:xfrm>
            <a:off x="476250" y="1182688"/>
            <a:ext cx="8210550" cy="4884737"/>
          </a:xfrm>
        </p:spPr>
        <p:txBody>
          <a:bodyPr/>
          <a:lstStyle/>
          <a:p>
            <a:r>
              <a:rPr lang="en-US" sz="2700" dirty="0" smtClean="0"/>
              <a:t>Industrial revolution (1800s):  </a:t>
            </a:r>
            <a:br>
              <a:rPr lang="en-US" sz="2700" dirty="0" smtClean="0"/>
            </a:br>
            <a:r>
              <a:rPr lang="en-US" sz="2700" dirty="0" smtClean="0"/>
              <a:t>agriculture declines, manufacturing soars</a:t>
            </a:r>
          </a:p>
          <a:p>
            <a:r>
              <a:rPr lang="en-US" sz="2700" dirty="0" smtClean="0"/>
              <a:t>Energy crisis (1970s):  </a:t>
            </a:r>
            <a:br>
              <a:rPr lang="en-US" sz="2700" dirty="0" smtClean="0"/>
            </a:br>
            <a:r>
              <a:rPr lang="en-US" sz="2700" dirty="0" smtClean="0"/>
              <a:t>demand shifts from larger cars to smaller ones</a:t>
            </a:r>
          </a:p>
          <a:p>
            <a:r>
              <a:rPr lang="en-US" sz="2700" dirty="0" smtClean="0"/>
              <a:t>Health care spending as % of GDP:</a:t>
            </a:r>
            <a:br>
              <a:rPr lang="en-US" sz="2700" dirty="0" smtClean="0"/>
            </a:br>
            <a:r>
              <a:rPr lang="en-US" sz="2700" dirty="0" smtClean="0"/>
              <a:t>	</a:t>
            </a:r>
            <a:r>
              <a:rPr lang="en-US" sz="2600" dirty="0" smtClean="0"/>
              <a:t>1960:  5.2		2000:  13.8</a:t>
            </a:r>
            <a:br>
              <a:rPr lang="en-US" sz="2600" dirty="0" smtClean="0"/>
            </a:br>
            <a:r>
              <a:rPr lang="en-US" sz="2600" dirty="0" smtClean="0"/>
              <a:t>	1980:  9.1		2010:  17.9</a:t>
            </a:r>
          </a:p>
        </p:txBody>
      </p:sp>
      <p:sp>
        <p:nvSpPr>
          <p:cNvPr id="53254" name="Rectangle 6"/>
          <p:cNvSpPr>
            <a:spLocks noChangeArrowheads="1"/>
          </p:cNvSpPr>
          <p:nvPr/>
        </p:nvSpPr>
        <p:spPr bwMode="auto">
          <a:xfrm>
            <a:off x="1309688" y="4808538"/>
            <a:ext cx="6694487" cy="1511300"/>
          </a:xfrm>
          <a:prstGeom prst="rect">
            <a:avLst/>
          </a:prstGeom>
          <a:solidFill>
            <a:srgbClr val="FFCCCC"/>
          </a:solidFill>
          <a:ln w="9525">
            <a:noFill/>
            <a:miter lim="800000"/>
            <a:headEnd/>
            <a:tailEnd/>
          </a:ln>
          <a:effectLst>
            <a:outerShdw blurRad="50800" dist="38100" dir="2700000" algn="tl" rotWithShape="0">
              <a:prstClr val="black">
                <a:alpha val="40000"/>
              </a:prstClr>
            </a:outerShdw>
          </a:effectLst>
        </p:spPr>
        <p:txBody>
          <a:bodyPr>
            <a:spAutoFit/>
          </a:bodyPr>
          <a:lstStyle/>
          <a:p>
            <a:pPr algn="ctr">
              <a:lnSpc>
                <a:spcPct val="110000"/>
              </a:lnSpc>
              <a:spcBef>
                <a:spcPct val="45000"/>
              </a:spcBef>
              <a:buClr>
                <a:srgbClr val="008080"/>
              </a:buClr>
              <a:buFont typeface="Wingdings" pitchFamily="2" charset="2"/>
              <a:buNone/>
              <a:defRPr/>
            </a:pPr>
            <a:r>
              <a:rPr lang="en-US" sz="2800" i="1" dirty="0"/>
              <a:t>In our dynamic economy, </a:t>
            </a:r>
            <a:br>
              <a:rPr lang="en-US" sz="2800" i="1" dirty="0"/>
            </a:br>
            <a:r>
              <a:rPr lang="en-US" sz="2800" i="1" dirty="0"/>
              <a:t>smaller </a:t>
            </a:r>
            <a:r>
              <a:rPr lang="en-US" sz="2800" i="1" dirty="0" err="1"/>
              <a:t>sectoral</a:t>
            </a:r>
            <a:r>
              <a:rPr lang="en-US" sz="2800" i="1" dirty="0"/>
              <a:t> shifts occur frequently, contributing to frictional unemployment.</a:t>
            </a:r>
          </a:p>
        </p:txBody>
      </p:sp>
    </p:spTree>
    <p:extLst>
      <p:ext uri="{BB962C8B-B14F-4D97-AF65-F5344CB8AC3E}">
        <p14:creationId xmlns:p14="http://schemas.microsoft.com/office/powerpoint/2010/main" val="23436619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253">
                                            <p:txEl>
                                              <p:pRg st="0" end="0"/>
                                            </p:txEl>
                                          </p:spTgt>
                                        </p:tgtEl>
                                        <p:attrNameLst>
                                          <p:attrName>style.visibility</p:attrName>
                                        </p:attrNameLst>
                                      </p:cBhvr>
                                      <p:to>
                                        <p:strVal val="visible"/>
                                      </p:to>
                                    </p:set>
                                    <p:animEffect transition="in" filter="wipe(left)">
                                      <p:cBhvr>
                                        <p:cTn id="7" dur="500"/>
                                        <p:tgtEl>
                                          <p:spTgt spid="532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253">
                                            <p:txEl>
                                              <p:pRg st="1" end="1"/>
                                            </p:txEl>
                                          </p:spTgt>
                                        </p:tgtEl>
                                        <p:attrNameLst>
                                          <p:attrName>style.visibility</p:attrName>
                                        </p:attrNameLst>
                                      </p:cBhvr>
                                      <p:to>
                                        <p:strVal val="visible"/>
                                      </p:to>
                                    </p:set>
                                    <p:animEffect transition="in" filter="wipe(left)">
                                      <p:cBhvr>
                                        <p:cTn id="12" dur="500"/>
                                        <p:tgtEl>
                                          <p:spTgt spid="5325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3253">
                                            <p:txEl>
                                              <p:pRg st="2" end="2"/>
                                            </p:txEl>
                                          </p:spTgt>
                                        </p:tgtEl>
                                        <p:attrNameLst>
                                          <p:attrName>style.visibility</p:attrName>
                                        </p:attrNameLst>
                                      </p:cBhvr>
                                      <p:to>
                                        <p:strVal val="visible"/>
                                      </p:to>
                                    </p:set>
                                    <p:animEffect transition="in" filter="wipe(left)">
                                      <p:cBhvr>
                                        <p:cTn id="17" dur="500"/>
                                        <p:tgtEl>
                                          <p:spTgt spid="5325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3254"/>
                                        </p:tgtEl>
                                        <p:attrNameLst>
                                          <p:attrName>style.visibility</p:attrName>
                                        </p:attrNameLst>
                                      </p:cBhvr>
                                      <p:to>
                                        <p:strVal val="visible"/>
                                      </p:to>
                                    </p:set>
                                    <p:animEffect transition="in" filter="fade">
                                      <p:cBhvr>
                                        <p:cTn id="22" dur="500"/>
                                        <p:tgtEl>
                                          <p:spTgt spid="53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uiExpand="1" build="p" bldLvl="2" autoUpdateAnimBg="0"/>
      <p:bldP spid="5325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Public policy and job search</a:t>
            </a:r>
          </a:p>
        </p:txBody>
      </p:sp>
      <p:sp>
        <p:nvSpPr>
          <p:cNvPr id="55299" name="Rectangle 3"/>
          <p:cNvSpPr>
            <a:spLocks noGrp="1" noChangeArrowheads="1"/>
          </p:cNvSpPr>
          <p:nvPr>
            <p:ph type="body" idx="1"/>
          </p:nvPr>
        </p:nvSpPr>
        <p:spPr/>
        <p:txBody>
          <a:bodyPr/>
          <a:lstStyle/>
          <a:p>
            <a:pPr>
              <a:buFont typeface="Wingdings" pitchFamily="2" charset="2"/>
              <a:buNone/>
            </a:pPr>
            <a:r>
              <a:rPr lang="en-US" dirty="0" err="1" smtClean="0"/>
              <a:t>Govt</a:t>
            </a:r>
            <a:r>
              <a:rPr lang="en-US" dirty="0" smtClean="0"/>
              <a:t> programs affecting unemployment (trying to increase </a:t>
            </a:r>
            <a:r>
              <a:rPr lang="en-US" b="1" i="1" dirty="0" smtClean="0"/>
              <a:t>f</a:t>
            </a:r>
            <a:r>
              <a:rPr lang="en-US" dirty="0" smtClean="0"/>
              <a:t>) include:</a:t>
            </a:r>
          </a:p>
          <a:p>
            <a:pPr lvl="1">
              <a:lnSpc>
                <a:spcPct val="105000"/>
              </a:lnSpc>
              <a:spcBef>
                <a:spcPts val="1800"/>
              </a:spcBef>
            </a:pPr>
            <a:r>
              <a:rPr lang="en-US" b="1" i="1" dirty="0" err="1" smtClean="0">
                <a:solidFill>
                  <a:srgbClr val="996633"/>
                </a:solidFill>
              </a:rPr>
              <a:t>Govt</a:t>
            </a:r>
            <a:r>
              <a:rPr lang="en-US" b="1" i="1" dirty="0" smtClean="0">
                <a:solidFill>
                  <a:srgbClr val="996633"/>
                </a:solidFill>
              </a:rPr>
              <a:t> employment agencies</a:t>
            </a:r>
            <a:r>
              <a:rPr lang="en-US" b="1" i="1" dirty="0" smtClean="0"/>
              <a:t/>
            </a:r>
            <a:br>
              <a:rPr lang="en-US" b="1" i="1" dirty="0" smtClean="0"/>
            </a:br>
            <a:r>
              <a:rPr lang="en-US" dirty="0" smtClean="0"/>
              <a:t>disseminate info about job openings to better match workers &amp; jobs. </a:t>
            </a:r>
          </a:p>
          <a:p>
            <a:pPr lvl="1">
              <a:lnSpc>
                <a:spcPct val="105000"/>
              </a:lnSpc>
              <a:spcBef>
                <a:spcPts val="1800"/>
              </a:spcBef>
            </a:pPr>
            <a:r>
              <a:rPr lang="en-US" b="1" i="1" dirty="0" smtClean="0">
                <a:solidFill>
                  <a:srgbClr val="996633"/>
                </a:solidFill>
              </a:rPr>
              <a:t>Public job training programs</a:t>
            </a:r>
            <a:br>
              <a:rPr lang="en-US" b="1" i="1" dirty="0" smtClean="0">
                <a:solidFill>
                  <a:srgbClr val="996633"/>
                </a:solidFill>
              </a:rPr>
            </a:br>
            <a:r>
              <a:rPr lang="en-US" dirty="0" smtClean="0"/>
              <a:t>help workers displaced from declining industries get skills needed for jobs in growing industries.</a:t>
            </a:r>
          </a:p>
        </p:txBody>
      </p:sp>
    </p:spTree>
    <p:extLst>
      <p:ext uri="{BB962C8B-B14F-4D97-AF65-F5344CB8AC3E}">
        <p14:creationId xmlns:p14="http://schemas.microsoft.com/office/powerpoint/2010/main" val="273411792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wipe(left)">
                                      <p:cBhvr>
                                        <p:cTn id="7" dur="500"/>
                                        <p:tgtEl>
                                          <p:spTgt spid="552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Effect transition="in" filter="wipe(left)">
                                      <p:cBhvr>
                                        <p:cTn id="12" dur="500"/>
                                        <p:tgtEl>
                                          <p:spTgt spid="552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5299">
                                            <p:txEl>
                                              <p:pRg st="2" end="2"/>
                                            </p:txEl>
                                          </p:spTgt>
                                        </p:tgtEl>
                                        <p:attrNameLst>
                                          <p:attrName>style.visibility</p:attrName>
                                        </p:attrNameLst>
                                      </p:cBhvr>
                                      <p:to>
                                        <p:strVal val="visible"/>
                                      </p:to>
                                    </p:set>
                                    <p:animEffect transition="in" filter="wipe(left)">
                                      <p:cBhvr>
                                        <p:cTn id="17" dur="500"/>
                                        <p:tgtEl>
                                          <p:spTgt spid="552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uiExpand="1"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p:txBody>
          <a:bodyPr/>
          <a:lstStyle/>
          <a:p>
            <a:r>
              <a:rPr lang="en-US" smtClean="0"/>
              <a:t>Unemployment insurance (UI)</a:t>
            </a:r>
          </a:p>
        </p:txBody>
      </p:sp>
      <p:sp>
        <p:nvSpPr>
          <p:cNvPr id="57349" name="Rectangle 5"/>
          <p:cNvSpPr>
            <a:spLocks noGrp="1" noChangeArrowheads="1"/>
          </p:cNvSpPr>
          <p:nvPr>
            <p:ph type="body" idx="1"/>
          </p:nvPr>
        </p:nvSpPr>
        <p:spPr>
          <a:xfrm>
            <a:off x="457200" y="1355725"/>
            <a:ext cx="8418513" cy="5121275"/>
          </a:xfrm>
        </p:spPr>
        <p:txBody>
          <a:bodyPr/>
          <a:lstStyle/>
          <a:p>
            <a:r>
              <a:rPr lang="en-US" sz="2700" dirty="0" smtClean="0"/>
              <a:t>UI pays part of a worker’s former wages for a limited time after the worker loses his/her job.</a:t>
            </a:r>
          </a:p>
          <a:p>
            <a:r>
              <a:rPr lang="en-US" sz="2700" dirty="0" smtClean="0"/>
              <a:t>UI increases search unemployment, </a:t>
            </a:r>
            <a:br>
              <a:rPr lang="en-US" sz="2700" dirty="0" smtClean="0"/>
            </a:br>
            <a:r>
              <a:rPr lang="en-US" sz="2700" dirty="0" smtClean="0"/>
              <a:t>because it reduces</a:t>
            </a:r>
          </a:p>
          <a:p>
            <a:pPr lvl="1"/>
            <a:r>
              <a:rPr lang="en-US" dirty="0" smtClean="0"/>
              <a:t>the opportunity cost of being unemployed</a:t>
            </a:r>
          </a:p>
          <a:p>
            <a:pPr lvl="1"/>
            <a:r>
              <a:rPr lang="en-US" dirty="0" smtClean="0"/>
              <a:t>the urgency of finding work</a:t>
            </a:r>
          </a:p>
          <a:p>
            <a:pPr lvl="1"/>
            <a:r>
              <a:rPr lang="en-US" b="1" i="1" dirty="0" smtClean="0"/>
              <a:t>f</a:t>
            </a:r>
          </a:p>
          <a:p>
            <a:r>
              <a:rPr lang="en-US" sz="2700" dirty="0" smtClean="0"/>
              <a:t>Studies:  The longer a worker is eligible for UI, </a:t>
            </a:r>
            <a:br>
              <a:rPr lang="en-US" sz="2700" dirty="0" smtClean="0"/>
            </a:br>
            <a:r>
              <a:rPr lang="en-US" sz="2700" dirty="0" smtClean="0"/>
              <a:t>the longer the average spell of unemployment.</a:t>
            </a:r>
          </a:p>
        </p:txBody>
      </p:sp>
    </p:spTree>
    <p:extLst>
      <p:ext uri="{BB962C8B-B14F-4D97-AF65-F5344CB8AC3E}">
        <p14:creationId xmlns:p14="http://schemas.microsoft.com/office/powerpoint/2010/main" val="249741878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349">
                                            <p:txEl>
                                              <p:pRg st="0" end="0"/>
                                            </p:txEl>
                                          </p:spTgt>
                                        </p:tgtEl>
                                        <p:attrNameLst>
                                          <p:attrName>style.visibility</p:attrName>
                                        </p:attrNameLst>
                                      </p:cBhvr>
                                      <p:to>
                                        <p:strVal val="visible"/>
                                      </p:to>
                                    </p:set>
                                    <p:animEffect transition="in" filter="wipe(left)">
                                      <p:cBhvr>
                                        <p:cTn id="7" dur="500"/>
                                        <p:tgtEl>
                                          <p:spTgt spid="5734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349">
                                            <p:txEl>
                                              <p:pRg st="1" end="1"/>
                                            </p:txEl>
                                          </p:spTgt>
                                        </p:tgtEl>
                                        <p:attrNameLst>
                                          <p:attrName>style.visibility</p:attrName>
                                        </p:attrNameLst>
                                      </p:cBhvr>
                                      <p:to>
                                        <p:strVal val="visible"/>
                                      </p:to>
                                    </p:set>
                                    <p:animEffect transition="in" filter="wipe(left)">
                                      <p:cBhvr>
                                        <p:cTn id="12" dur="500"/>
                                        <p:tgtEl>
                                          <p:spTgt spid="5734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7349">
                                            <p:txEl>
                                              <p:pRg st="2" end="2"/>
                                            </p:txEl>
                                          </p:spTgt>
                                        </p:tgtEl>
                                        <p:attrNameLst>
                                          <p:attrName>style.visibility</p:attrName>
                                        </p:attrNameLst>
                                      </p:cBhvr>
                                      <p:to>
                                        <p:strVal val="visible"/>
                                      </p:to>
                                    </p:set>
                                    <p:animEffect transition="in" filter="wipe(left)">
                                      <p:cBhvr>
                                        <p:cTn id="17" dur="500"/>
                                        <p:tgtEl>
                                          <p:spTgt spid="5734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7349">
                                            <p:txEl>
                                              <p:pRg st="3" end="3"/>
                                            </p:txEl>
                                          </p:spTgt>
                                        </p:tgtEl>
                                        <p:attrNameLst>
                                          <p:attrName>style.visibility</p:attrName>
                                        </p:attrNameLst>
                                      </p:cBhvr>
                                      <p:to>
                                        <p:strVal val="visible"/>
                                      </p:to>
                                    </p:set>
                                    <p:animEffect transition="in" filter="wipe(left)">
                                      <p:cBhvr>
                                        <p:cTn id="22" dur="500"/>
                                        <p:tgtEl>
                                          <p:spTgt spid="5734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7349">
                                            <p:txEl>
                                              <p:pRg st="4" end="4"/>
                                            </p:txEl>
                                          </p:spTgt>
                                        </p:tgtEl>
                                        <p:attrNameLst>
                                          <p:attrName>style.visibility</p:attrName>
                                        </p:attrNameLst>
                                      </p:cBhvr>
                                      <p:to>
                                        <p:strVal val="visible"/>
                                      </p:to>
                                    </p:set>
                                    <p:animEffect transition="in" filter="wipe(left)">
                                      <p:cBhvr>
                                        <p:cTn id="27" dur="500"/>
                                        <p:tgtEl>
                                          <p:spTgt spid="5734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7349">
                                            <p:txEl>
                                              <p:pRg st="5" end="5"/>
                                            </p:txEl>
                                          </p:spTgt>
                                        </p:tgtEl>
                                        <p:attrNameLst>
                                          <p:attrName>style.visibility</p:attrName>
                                        </p:attrNameLst>
                                      </p:cBhvr>
                                      <p:to>
                                        <p:strVal val="visible"/>
                                      </p:to>
                                    </p:set>
                                    <p:animEffect transition="in" filter="wipe(left)">
                                      <p:cBhvr>
                                        <p:cTn id="32" dur="500"/>
                                        <p:tgtEl>
                                          <p:spTgt spid="5734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uiExpand="1"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1" name="Rectangle 3"/>
          <p:cNvSpPr>
            <a:spLocks noGrp="1" noChangeArrowheads="1"/>
          </p:cNvSpPr>
          <p:nvPr>
            <p:ph type="title"/>
          </p:nvPr>
        </p:nvSpPr>
        <p:spPr/>
        <p:txBody>
          <a:bodyPr/>
          <a:lstStyle/>
          <a:p>
            <a:r>
              <a:rPr lang="en-US" smtClean="0"/>
              <a:t>Benefits of UI</a:t>
            </a:r>
          </a:p>
        </p:txBody>
      </p:sp>
      <p:sp>
        <p:nvSpPr>
          <p:cNvPr id="59394" name="Rectangle 2"/>
          <p:cNvSpPr>
            <a:spLocks noGrp="1" noChangeArrowheads="1"/>
          </p:cNvSpPr>
          <p:nvPr>
            <p:ph type="body" idx="1"/>
          </p:nvPr>
        </p:nvSpPr>
        <p:spPr/>
        <p:txBody>
          <a:bodyPr/>
          <a:lstStyle/>
          <a:p>
            <a:r>
              <a:rPr lang="en-US" dirty="0" smtClean="0"/>
              <a:t>By allowing workers more time to search,</a:t>
            </a:r>
          </a:p>
          <a:p>
            <a:pPr marL="344488" indent="0">
              <a:buNone/>
            </a:pPr>
            <a:r>
              <a:rPr lang="en-US" dirty="0" smtClean="0"/>
              <a:t>UI may lead to better matches between </a:t>
            </a:r>
            <a:br>
              <a:rPr lang="en-US" dirty="0" smtClean="0"/>
            </a:br>
            <a:r>
              <a:rPr lang="en-US" dirty="0" smtClean="0"/>
              <a:t>jobs and workers, </a:t>
            </a:r>
          </a:p>
          <a:p>
            <a:pPr marL="344488" indent="0">
              <a:buNone/>
            </a:pPr>
            <a:r>
              <a:rPr lang="en-US" dirty="0" smtClean="0"/>
              <a:t>which would lead to greater productivity and higher </a:t>
            </a:r>
            <a:r>
              <a:rPr lang="en-US" dirty="0" smtClean="0"/>
              <a:t>incomes,  </a:t>
            </a:r>
            <a:endParaRPr lang="en-US" dirty="0"/>
          </a:p>
          <a:p>
            <a:pPr marL="344488" indent="0">
              <a:buNone/>
            </a:pPr>
            <a:r>
              <a:rPr lang="de-DE" dirty="0" err="1" smtClean="0"/>
              <a:t>And</a:t>
            </a:r>
            <a:r>
              <a:rPr lang="de-DE" dirty="0" smtClean="0"/>
              <a:t> </a:t>
            </a:r>
            <a:r>
              <a:rPr lang="de-DE" dirty="0" err="1" smtClean="0"/>
              <a:t>can</a:t>
            </a:r>
            <a:r>
              <a:rPr lang="de-DE" dirty="0" smtClean="0"/>
              <a:t> also </a:t>
            </a:r>
            <a:r>
              <a:rPr lang="de-DE" dirty="0" err="1" smtClean="0"/>
              <a:t>lead</a:t>
            </a:r>
            <a:r>
              <a:rPr lang="de-DE" dirty="0" smtClean="0"/>
              <a:t> </a:t>
            </a:r>
            <a:r>
              <a:rPr lang="de-DE" dirty="0" err="1" smtClean="0"/>
              <a:t>to</a:t>
            </a:r>
            <a:r>
              <a:rPr lang="de-DE" dirty="0" smtClean="0"/>
              <a:t> </a:t>
            </a:r>
            <a:r>
              <a:rPr lang="de-DE" dirty="0" err="1" smtClean="0"/>
              <a:t>longer</a:t>
            </a:r>
            <a:r>
              <a:rPr lang="de-DE" dirty="0" smtClean="0"/>
              <a:t> </a:t>
            </a:r>
            <a:r>
              <a:rPr lang="de-DE" dirty="0" err="1" smtClean="0"/>
              <a:t>lasting</a:t>
            </a:r>
            <a:r>
              <a:rPr lang="de-DE" dirty="0" smtClean="0"/>
              <a:t> </a:t>
            </a:r>
            <a:r>
              <a:rPr lang="de-DE" dirty="0" err="1" smtClean="0"/>
              <a:t>worker</a:t>
            </a:r>
            <a:r>
              <a:rPr lang="de-DE" dirty="0" smtClean="0"/>
              <a:t>-job </a:t>
            </a:r>
            <a:r>
              <a:rPr lang="de-DE" dirty="0" err="1" smtClean="0"/>
              <a:t>matches</a:t>
            </a:r>
            <a:r>
              <a:rPr lang="de-DE" dirty="0" smtClean="0"/>
              <a:t> </a:t>
            </a:r>
            <a:r>
              <a:rPr lang="de-DE" dirty="0" err="1" smtClean="0"/>
              <a:t>once</a:t>
            </a:r>
            <a:r>
              <a:rPr lang="de-DE" dirty="0" smtClean="0"/>
              <a:t> </a:t>
            </a:r>
            <a:r>
              <a:rPr lang="de-DE" dirty="0" err="1" smtClean="0"/>
              <a:t>unemployed</a:t>
            </a:r>
            <a:r>
              <a:rPr lang="de-DE" dirty="0" smtClean="0"/>
              <a:t> </a:t>
            </a:r>
            <a:r>
              <a:rPr lang="de-DE" dirty="0" err="1" smtClean="0"/>
              <a:t>has</a:t>
            </a:r>
            <a:r>
              <a:rPr lang="de-DE" dirty="0" smtClean="0"/>
              <a:t> </a:t>
            </a:r>
            <a:r>
              <a:rPr lang="de-DE" dirty="0" err="1" smtClean="0"/>
              <a:t>found</a:t>
            </a:r>
            <a:r>
              <a:rPr lang="de-DE" dirty="0" smtClean="0"/>
              <a:t> a </a:t>
            </a:r>
            <a:r>
              <a:rPr lang="de-DE" dirty="0" err="1" smtClean="0"/>
              <a:t>job</a:t>
            </a:r>
            <a:r>
              <a:rPr lang="de-DE" dirty="0" smtClean="0"/>
              <a:t>.</a:t>
            </a:r>
          </a:p>
          <a:p>
            <a:pPr marL="344488" indent="0">
              <a:buNone/>
            </a:pPr>
            <a:r>
              <a:rPr lang="de-DE" dirty="0" err="1" smtClean="0"/>
              <a:t>Some</a:t>
            </a:r>
            <a:r>
              <a:rPr lang="de-DE" dirty="0" smtClean="0"/>
              <a:t> </a:t>
            </a:r>
            <a:r>
              <a:rPr lang="de-DE" dirty="0" err="1" smtClean="0"/>
              <a:t>studies</a:t>
            </a:r>
            <a:r>
              <a:rPr lang="de-DE" dirty="0" smtClean="0"/>
              <a:t> </a:t>
            </a:r>
            <a:r>
              <a:rPr lang="de-DE" dirty="0" err="1" smtClean="0"/>
              <a:t>show</a:t>
            </a:r>
            <a:r>
              <a:rPr lang="de-DE" dirty="0" smtClean="0"/>
              <a:t> </a:t>
            </a:r>
            <a:r>
              <a:rPr lang="de-DE" dirty="0" err="1" smtClean="0"/>
              <a:t>that</a:t>
            </a:r>
            <a:r>
              <a:rPr lang="de-DE" dirty="0" smtClean="0"/>
              <a:t> </a:t>
            </a:r>
            <a:r>
              <a:rPr lang="de-DE" dirty="0" err="1" smtClean="0"/>
              <a:t>generous</a:t>
            </a:r>
            <a:r>
              <a:rPr lang="de-DE" dirty="0" smtClean="0"/>
              <a:t> UI </a:t>
            </a:r>
            <a:r>
              <a:rPr lang="de-DE" dirty="0" err="1" smtClean="0"/>
              <a:t>lowers</a:t>
            </a:r>
            <a:r>
              <a:rPr lang="de-DE" dirty="0" smtClean="0"/>
              <a:t> </a:t>
            </a:r>
            <a:r>
              <a:rPr lang="de-DE" dirty="0" err="1" smtClean="0"/>
              <a:t>unemployment</a:t>
            </a:r>
            <a:r>
              <a:rPr lang="de-DE" dirty="0" smtClean="0"/>
              <a:t> in </a:t>
            </a:r>
            <a:r>
              <a:rPr lang="de-DE" dirty="0" err="1" smtClean="0"/>
              <a:t>the</a:t>
            </a:r>
            <a:r>
              <a:rPr lang="de-DE" dirty="0" smtClean="0"/>
              <a:t> </a:t>
            </a:r>
            <a:r>
              <a:rPr lang="de-DE" dirty="0" err="1" smtClean="0"/>
              <a:t>long</a:t>
            </a:r>
            <a:r>
              <a:rPr lang="de-DE" dirty="0" smtClean="0"/>
              <a:t> </a:t>
            </a:r>
            <a:r>
              <a:rPr lang="de-DE" dirty="0" err="1" smtClean="0"/>
              <a:t>run</a:t>
            </a:r>
            <a:r>
              <a:rPr lang="de-DE" dirty="0" smtClean="0"/>
              <a:t>. </a:t>
            </a:r>
            <a:endParaRPr lang="en-US" dirty="0" smtClean="0"/>
          </a:p>
        </p:txBody>
      </p:sp>
    </p:spTree>
    <p:extLst>
      <p:ext uri="{BB962C8B-B14F-4D97-AF65-F5344CB8AC3E}">
        <p14:creationId xmlns:p14="http://schemas.microsoft.com/office/powerpoint/2010/main" val="194664673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animEffect transition="in" filter="wipe(left)">
                                      <p:cBhvr>
                                        <p:cTn id="7" dur="500"/>
                                        <p:tgtEl>
                                          <p:spTgt spid="593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394">
                                            <p:txEl>
                                              <p:pRg st="1" end="1"/>
                                            </p:txEl>
                                          </p:spTgt>
                                        </p:tgtEl>
                                        <p:attrNameLst>
                                          <p:attrName>style.visibility</p:attrName>
                                        </p:attrNameLst>
                                      </p:cBhvr>
                                      <p:to>
                                        <p:strVal val="visible"/>
                                      </p:to>
                                    </p:set>
                                    <p:animEffect transition="in" filter="wipe(left)">
                                      <p:cBhvr>
                                        <p:cTn id="12" dur="500"/>
                                        <p:tgtEl>
                                          <p:spTgt spid="5939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394">
                                            <p:txEl>
                                              <p:pRg st="2" end="2"/>
                                            </p:txEl>
                                          </p:spTgt>
                                        </p:tgtEl>
                                        <p:attrNameLst>
                                          <p:attrName>style.visibility</p:attrName>
                                        </p:attrNameLst>
                                      </p:cBhvr>
                                      <p:to>
                                        <p:strVal val="visible"/>
                                      </p:to>
                                    </p:set>
                                    <p:animEffect transition="in" filter="wipe(left)">
                                      <p:cBhvr>
                                        <p:cTn id="17" dur="500"/>
                                        <p:tgtEl>
                                          <p:spTgt spid="593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394">
                                            <p:txEl>
                                              <p:pRg st="3" end="3"/>
                                            </p:txEl>
                                          </p:spTgt>
                                        </p:tgtEl>
                                        <p:attrNameLst>
                                          <p:attrName>style.visibility</p:attrName>
                                        </p:attrNameLst>
                                      </p:cBhvr>
                                      <p:to>
                                        <p:strVal val="visible"/>
                                      </p:to>
                                    </p:set>
                                    <p:animEffect transition="in" filter="wipe(left)">
                                      <p:cBhvr>
                                        <p:cTn id="22" dur="500"/>
                                        <p:tgtEl>
                                          <p:spTgt spid="5939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9394">
                                            <p:txEl>
                                              <p:pRg st="4" end="4"/>
                                            </p:txEl>
                                          </p:spTgt>
                                        </p:tgtEl>
                                        <p:attrNameLst>
                                          <p:attrName>style.visibility</p:attrName>
                                        </p:attrNameLst>
                                      </p:cBhvr>
                                      <p:to>
                                        <p:strVal val="visible"/>
                                      </p:to>
                                    </p:set>
                                    <p:animEffect transition="in" filter="wipe(left)">
                                      <p:cBhvr>
                                        <p:cTn id="27" dur="500"/>
                                        <p:tgtEl>
                                          <p:spTgt spid="593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uiExpand="1"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307788"/>
            <a:ext cx="8245475" cy="559109"/>
          </a:xfrm>
        </p:spPr>
        <p:txBody>
          <a:bodyPr/>
          <a:lstStyle/>
          <a:p>
            <a:pPr algn="ctr"/>
            <a:r>
              <a:rPr lang="en-US" sz="2800" spc="200" dirty="0" smtClean="0">
                <a:solidFill>
                  <a:srgbClr val="D52B6C"/>
                </a:solidFill>
                <a:latin typeface="Tahoma" pitchFamily="34" charset="0"/>
                <a:ea typeface="Tahoma" pitchFamily="34" charset="0"/>
                <a:cs typeface="Tahoma" pitchFamily="34" charset="0"/>
              </a:rPr>
              <a:t>IN THIS CHAPTER, YOU WILL LEARN:</a:t>
            </a:r>
            <a:endParaRPr lang="en-US" sz="2800" spc="200" dirty="0">
              <a:solidFill>
                <a:srgbClr val="D52B6C"/>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76250" y="1163780"/>
            <a:ext cx="8210550" cy="5201392"/>
          </a:xfrm>
        </p:spPr>
        <p:txBody>
          <a:bodyPr/>
          <a:lstStyle/>
          <a:p>
            <a:pPr marL="0" indent="0">
              <a:buClr>
                <a:schemeClr val="tx1">
                  <a:lumMod val="50000"/>
                  <a:lumOff val="50000"/>
                </a:schemeClr>
              </a:buClr>
              <a:buNone/>
            </a:pPr>
            <a:r>
              <a:rPr lang="en-US" sz="2700" dirty="0"/>
              <a:t>…about the natural rate of unemployment:</a:t>
            </a:r>
          </a:p>
          <a:p>
            <a:pPr>
              <a:buClr>
                <a:schemeClr val="tx1">
                  <a:lumMod val="50000"/>
                  <a:lumOff val="50000"/>
                </a:schemeClr>
              </a:buClr>
            </a:pPr>
            <a:r>
              <a:rPr lang="en-US" sz="2700" dirty="0"/>
              <a:t>what it means</a:t>
            </a:r>
          </a:p>
          <a:p>
            <a:pPr>
              <a:buClr>
                <a:schemeClr val="tx1">
                  <a:lumMod val="50000"/>
                  <a:lumOff val="50000"/>
                </a:schemeClr>
              </a:buClr>
            </a:pPr>
            <a:r>
              <a:rPr lang="en-US" sz="2700" dirty="0"/>
              <a:t>what causes it</a:t>
            </a:r>
          </a:p>
          <a:p>
            <a:pPr>
              <a:buClr>
                <a:schemeClr val="tx1">
                  <a:lumMod val="50000"/>
                  <a:lumOff val="50000"/>
                </a:schemeClr>
              </a:buClr>
            </a:pPr>
            <a:r>
              <a:rPr lang="en-US" sz="2700" dirty="0"/>
              <a:t>understanding its behavior in the real world</a:t>
            </a:r>
          </a:p>
        </p:txBody>
      </p:sp>
      <p:sp>
        <p:nvSpPr>
          <p:cNvPr id="4" name="Rectangle 3"/>
          <p:cNvSpPr/>
          <p:nvPr/>
        </p:nvSpPr>
        <p:spPr>
          <a:xfrm>
            <a:off x="449283" y="929175"/>
            <a:ext cx="8195954" cy="45719"/>
          </a:xfrm>
          <a:prstGeom prst="rect">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mn-cs"/>
              </a:rPr>
              <a:pPr algn="r">
                <a:defRPr/>
              </a:pPr>
              <a:t>1</a:t>
            </a:fld>
            <a:endParaRPr lang="en-US" sz="1600" dirty="0">
              <a:solidFill>
                <a:srgbClr val="006666"/>
              </a:solidFill>
              <a:cs typeface="+mn-cs"/>
            </a:endParaRPr>
          </a:p>
        </p:txBody>
      </p:sp>
    </p:spTree>
    <p:extLst>
      <p:ext uri="{BB962C8B-B14F-4D97-AF65-F5344CB8AC3E}">
        <p14:creationId xmlns:p14="http://schemas.microsoft.com/office/powerpoint/2010/main" val="2094967261"/>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5" name="Rectangle 5"/>
          <p:cNvSpPr>
            <a:spLocks noGrp="1" noChangeArrowheads="1"/>
          </p:cNvSpPr>
          <p:nvPr>
            <p:ph type="title"/>
          </p:nvPr>
        </p:nvSpPr>
        <p:spPr/>
        <p:txBody>
          <a:bodyPr/>
          <a:lstStyle/>
          <a:p>
            <a:r>
              <a:rPr lang="en-US">
                <a:latin typeface="Tahoma" charset="0"/>
                <a:cs typeface="Arial" charset="0"/>
              </a:rPr>
              <a:t>Rigidity of job protection</a:t>
            </a:r>
          </a:p>
        </p:txBody>
      </p:sp>
      <p:sp>
        <p:nvSpPr>
          <p:cNvPr id="77830" name="Rectangle 6"/>
          <p:cNvSpPr>
            <a:spLocks noGrp="1" noChangeArrowheads="1"/>
          </p:cNvSpPr>
          <p:nvPr>
            <p:ph type="body" idx="1"/>
          </p:nvPr>
        </p:nvSpPr>
        <p:spPr/>
        <p:txBody>
          <a:bodyPr/>
          <a:lstStyle/>
          <a:p>
            <a:r>
              <a:rPr lang="en-US" dirty="0">
                <a:latin typeface="Arial" charset="0"/>
                <a:cs typeface="Arial" charset="0"/>
              </a:rPr>
              <a:t>The government may try to reduce </a:t>
            </a:r>
            <a:r>
              <a:rPr lang="en-US" b="1" i="1" dirty="0">
                <a:latin typeface="Arial" charset="0"/>
                <a:cs typeface="Arial" charset="0"/>
              </a:rPr>
              <a:t>s</a:t>
            </a:r>
            <a:r>
              <a:rPr lang="en-US" dirty="0">
                <a:latin typeface="Arial" charset="0"/>
                <a:cs typeface="Arial" charset="0"/>
              </a:rPr>
              <a:t> by raising </a:t>
            </a:r>
            <a:r>
              <a:rPr lang="en-US" b="1" dirty="0">
                <a:latin typeface="Arial" charset="0"/>
                <a:cs typeface="Arial" charset="0"/>
              </a:rPr>
              <a:t>firing costs</a:t>
            </a:r>
            <a:r>
              <a:rPr lang="en-US" dirty="0">
                <a:latin typeface="Arial" charset="0"/>
                <a:cs typeface="Arial" charset="0"/>
              </a:rPr>
              <a:t> </a:t>
            </a:r>
          </a:p>
          <a:p>
            <a:r>
              <a:rPr lang="en-US" dirty="0">
                <a:latin typeface="Arial" charset="0"/>
                <a:cs typeface="Arial" charset="0"/>
              </a:rPr>
              <a:t>International comparison:</a:t>
            </a:r>
          </a:p>
          <a:p>
            <a:pPr lvl="1"/>
            <a:r>
              <a:rPr lang="it-IT" dirty="0">
                <a:latin typeface="Arial" charset="0"/>
                <a:cs typeface="Arial" charset="0"/>
              </a:rPr>
              <a:t>S</a:t>
            </a:r>
            <a:r>
              <a:rPr lang="es-ES_tradnl" dirty="0" err="1">
                <a:latin typeface="Arial" charset="0"/>
                <a:cs typeface="Arial" charset="0"/>
              </a:rPr>
              <a:t>outhern</a:t>
            </a:r>
            <a:r>
              <a:rPr lang="es-ES_tradnl" dirty="0">
                <a:latin typeface="Arial" charset="0"/>
                <a:cs typeface="Arial" charset="0"/>
              </a:rPr>
              <a:t> </a:t>
            </a:r>
            <a:r>
              <a:rPr lang="es-ES_tradnl" dirty="0" err="1">
                <a:latin typeface="Arial" charset="0"/>
                <a:cs typeface="Arial" charset="0"/>
              </a:rPr>
              <a:t>Europe</a:t>
            </a:r>
            <a:r>
              <a:rPr lang="es-ES_tradnl" dirty="0">
                <a:latin typeface="Arial" charset="0"/>
                <a:cs typeface="Arial" charset="0"/>
              </a:rPr>
              <a:t>: </a:t>
            </a:r>
            <a:r>
              <a:rPr lang="es-ES_tradnl" dirty="0" err="1">
                <a:latin typeface="Arial" charset="0"/>
                <a:cs typeface="Arial" charset="0"/>
              </a:rPr>
              <a:t>rigid</a:t>
            </a:r>
            <a:r>
              <a:rPr lang="es-ES_tradnl" dirty="0">
                <a:latin typeface="Arial" charset="0"/>
                <a:cs typeface="Arial" charset="0"/>
              </a:rPr>
              <a:t> (</a:t>
            </a:r>
            <a:r>
              <a:rPr lang="es-ES_tradnl" dirty="0" err="1">
                <a:latin typeface="Arial" charset="0"/>
                <a:cs typeface="Arial" charset="0"/>
              </a:rPr>
              <a:t>high</a:t>
            </a:r>
            <a:r>
              <a:rPr lang="es-ES_tradnl" dirty="0">
                <a:latin typeface="Arial" charset="0"/>
                <a:cs typeface="Arial" charset="0"/>
              </a:rPr>
              <a:t> </a:t>
            </a:r>
            <a:r>
              <a:rPr lang="es-ES_tradnl" dirty="0" err="1">
                <a:latin typeface="Arial" charset="0"/>
                <a:cs typeface="Arial" charset="0"/>
              </a:rPr>
              <a:t>firing</a:t>
            </a:r>
            <a:r>
              <a:rPr lang="es-ES_tradnl" dirty="0">
                <a:latin typeface="Arial" charset="0"/>
                <a:cs typeface="Arial" charset="0"/>
              </a:rPr>
              <a:t> </a:t>
            </a:r>
            <a:r>
              <a:rPr lang="es-ES_tradnl" dirty="0" err="1">
                <a:latin typeface="Arial" charset="0"/>
                <a:cs typeface="Arial" charset="0"/>
              </a:rPr>
              <a:t>costs</a:t>
            </a:r>
            <a:r>
              <a:rPr lang="es-ES_tradnl" dirty="0">
                <a:latin typeface="Arial" charset="0"/>
                <a:cs typeface="Arial" charset="0"/>
              </a:rPr>
              <a:t>)</a:t>
            </a:r>
            <a:endParaRPr lang="en-US" dirty="0">
              <a:latin typeface="Arial" charset="0"/>
              <a:cs typeface="Arial" charset="0"/>
            </a:endParaRPr>
          </a:p>
          <a:p>
            <a:pPr lvl="1"/>
            <a:r>
              <a:rPr lang="es-ES_tradnl" dirty="0">
                <a:latin typeface="Arial" charset="0"/>
                <a:cs typeface="Arial" charset="0"/>
              </a:rPr>
              <a:t>Central and </a:t>
            </a:r>
            <a:r>
              <a:rPr lang="es-ES_tradnl" dirty="0" err="1">
                <a:latin typeface="Arial" charset="0"/>
                <a:cs typeface="Arial" charset="0"/>
              </a:rPr>
              <a:t>northern</a:t>
            </a:r>
            <a:r>
              <a:rPr lang="es-ES_tradnl" dirty="0">
                <a:latin typeface="Arial" charset="0"/>
                <a:cs typeface="Arial" charset="0"/>
              </a:rPr>
              <a:t> </a:t>
            </a:r>
            <a:r>
              <a:rPr lang="es-ES_tradnl" dirty="0" err="1">
                <a:latin typeface="Arial" charset="0"/>
                <a:cs typeface="Arial" charset="0"/>
              </a:rPr>
              <a:t>Europe</a:t>
            </a:r>
            <a:r>
              <a:rPr lang="es-ES_tradnl" dirty="0">
                <a:latin typeface="Arial" charset="0"/>
                <a:cs typeface="Arial" charset="0"/>
              </a:rPr>
              <a:t>: </a:t>
            </a:r>
            <a:r>
              <a:rPr lang="es-ES_tradnl" dirty="0" err="1">
                <a:latin typeface="Arial" charset="0"/>
                <a:cs typeface="Arial" charset="0"/>
              </a:rPr>
              <a:t>intermediate</a:t>
            </a:r>
            <a:endParaRPr lang="en-US" altLang="ja-JP" dirty="0">
              <a:latin typeface="Arial" charset="0"/>
              <a:cs typeface="Arial" charset="0"/>
            </a:endParaRPr>
          </a:p>
          <a:p>
            <a:pPr lvl="1"/>
            <a:r>
              <a:rPr lang="en-US" dirty="0" err="1">
                <a:latin typeface="Arial" charset="0"/>
                <a:cs typeface="Arial" charset="0"/>
              </a:rPr>
              <a:t>Anglo-saxon</a:t>
            </a:r>
            <a:r>
              <a:rPr lang="en-US" dirty="0">
                <a:latin typeface="Arial" charset="0"/>
                <a:cs typeface="Arial" charset="0"/>
              </a:rPr>
              <a:t> countries: </a:t>
            </a:r>
            <a:r>
              <a:rPr lang="en-US" dirty="0" smtClean="0">
                <a:latin typeface="Arial" charset="0"/>
                <a:cs typeface="Arial" charset="0"/>
              </a:rPr>
              <a:t>flexible (low firing costs)</a:t>
            </a:r>
            <a:endParaRPr lang="en-US" dirty="0">
              <a:latin typeface="Arial" charset="0"/>
              <a:cs typeface="Arial" charset="0"/>
            </a:endParaRPr>
          </a:p>
          <a:p>
            <a:r>
              <a:rPr lang="en-US" dirty="0">
                <a:latin typeface="Arial" charset="0"/>
                <a:cs typeface="Arial" charset="0"/>
              </a:rPr>
              <a:t>Due to firing costs, replacing an employee with a lower wage outsider is costly</a:t>
            </a:r>
          </a:p>
        </p:txBody>
      </p:sp>
    </p:spTree>
    <p:extLst>
      <p:ext uri="{BB962C8B-B14F-4D97-AF65-F5344CB8AC3E}">
        <p14:creationId xmlns:p14="http://schemas.microsoft.com/office/powerpoint/2010/main" val="345069774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830">
                                            <p:txEl>
                                              <p:pRg st="0" end="0"/>
                                            </p:txEl>
                                          </p:spTgt>
                                        </p:tgtEl>
                                        <p:attrNameLst>
                                          <p:attrName>style.visibility</p:attrName>
                                        </p:attrNameLst>
                                      </p:cBhvr>
                                      <p:to>
                                        <p:strVal val="visible"/>
                                      </p:to>
                                    </p:set>
                                    <p:animEffect transition="in" filter="wipe(left)">
                                      <p:cBhvr>
                                        <p:cTn id="7" dur="500"/>
                                        <p:tgtEl>
                                          <p:spTgt spid="778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7830">
                                            <p:txEl>
                                              <p:pRg st="1" end="1"/>
                                            </p:txEl>
                                          </p:spTgt>
                                        </p:tgtEl>
                                        <p:attrNameLst>
                                          <p:attrName>style.visibility</p:attrName>
                                        </p:attrNameLst>
                                      </p:cBhvr>
                                      <p:to>
                                        <p:strVal val="visible"/>
                                      </p:to>
                                    </p:set>
                                    <p:animEffect transition="in" filter="wipe(left)">
                                      <p:cBhvr>
                                        <p:cTn id="12" dur="500"/>
                                        <p:tgtEl>
                                          <p:spTgt spid="7783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7830">
                                            <p:txEl>
                                              <p:pRg st="2" end="2"/>
                                            </p:txEl>
                                          </p:spTgt>
                                        </p:tgtEl>
                                        <p:attrNameLst>
                                          <p:attrName>style.visibility</p:attrName>
                                        </p:attrNameLst>
                                      </p:cBhvr>
                                      <p:to>
                                        <p:strVal val="visible"/>
                                      </p:to>
                                    </p:set>
                                    <p:animEffect transition="in" filter="wipe(left)">
                                      <p:cBhvr>
                                        <p:cTn id="17" dur="500"/>
                                        <p:tgtEl>
                                          <p:spTgt spid="7783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7830">
                                            <p:txEl>
                                              <p:pRg st="3" end="3"/>
                                            </p:txEl>
                                          </p:spTgt>
                                        </p:tgtEl>
                                        <p:attrNameLst>
                                          <p:attrName>style.visibility</p:attrName>
                                        </p:attrNameLst>
                                      </p:cBhvr>
                                      <p:to>
                                        <p:strVal val="visible"/>
                                      </p:to>
                                    </p:set>
                                    <p:animEffect transition="in" filter="wipe(left)">
                                      <p:cBhvr>
                                        <p:cTn id="22" dur="500"/>
                                        <p:tgtEl>
                                          <p:spTgt spid="7783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7830">
                                            <p:txEl>
                                              <p:pRg st="4" end="4"/>
                                            </p:txEl>
                                          </p:spTgt>
                                        </p:tgtEl>
                                        <p:attrNameLst>
                                          <p:attrName>style.visibility</p:attrName>
                                        </p:attrNameLst>
                                      </p:cBhvr>
                                      <p:to>
                                        <p:strVal val="visible"/>
                                      </p:to>
                                    </p:set>
                                    <p:animEffect transition="in" filter="wipe(left)">
                                      <p:cBhvr>
                                        <p:cTn id="27" dur="500"/>
                                        <p:tgtEl>
                                          <p:spTgt spid="7783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7830">
                                            <p:txEl>
                                              <p:pRg st="5" end="5"/>
                                            </p:txEl>
                                          </p:spTgt>
                                        </p:tgtEl>
                                        <p:attrNameLst>
                                          <p:attrName>style.visibility</p:attrName>
                                        </p:attrNameLst>
                                      </p:cBhvr>
                                      <p:to>
                                        <p:strVal val="visible"/>
                                      </p:to>
                                    </p:set>
                                    <p:animEffect transition="in" filter="wipe(left)">
                                      <p:cBhvr>
                                        <p:cTn id="32" dur="500"/>
                                        <p:tgtEl>
                                          <p:spTgt spid="7783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0"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3" name="Rectangle 5"/>
          <p:cNvSpPr>
            <a:spLocks noGrp="1" noChangeArrowheads="1"/>
          </p:cNvSpPr>
          <p:nvPr>
            <p:ph type="title"/>
          </p:nvPr>
        </p:nvSpPr>
        <p:spPr/>
        <p:txBody>
          <a:bodyPr/>
          <a:lstStyle/>
          <a:p>
            <a:r>
              <a:rPr lang="en-US">
                <a:latin typeface="Tahoma" charset="0"/>
                <a:cs typeface="Arial" charset="0"/>
              </a:rPr>
              <a:t>Effects of rigid job protection</a:t>
            </a:r>
          </a:p>
        </p:txBody>
      </p:sp>
      <p:sp>
        <p:nvSpPr>
          <p:cNvPr id="77830" name="Rectangle 6"/>
          <p:cNvSpPr>
            <a:spLocks noGrp="1" noChangeArrowheads="1"/>
          </p:cNvSpPr>
          <p:nvPr>
            <p:ph type="body" idx="1"/>
          </p:nvPr>
        </p:nvSpPr>
        <p:spPr/>
        <p:txBody>
          <a:bodyPr/>
          <a:lstStyle/>
          <a:p>
            <a:r>
              <a:rPr lang="en-US" dirty="0">
                <a:latin typeface="Arial" charset="0"/>
                <a:cs typeface="Arial" charset="0"/>
              </a:rPr>
              <a:t>Finding a job becomes harder:</a:t>
            </a:r>
          </a:p>
          <a:p>
            <a:pPr lvl="1"/>
            <a:r>
              <a:rPr lang="en-US" dirty="0">
                <a:latin typeface="Arial" charset="0"/>
                <a:cs typeface="Arial" charset="0"/>
              </a:rPr>
              <a:t>if </a:t>
            </a:r>
            <a:r>
              <a:rPr lang="en-US" b="1" dirty="0" smtClean="0">
                <a:latin typeface="Arial" charset="0"/>
                <a:cs typeface="Arial" charset="0"/>
              </a:rPr>
              <a:t>f </a:t>
            </a:r>
            <a:r>
              <a:rPr lang="en-US" b="1" dirty="0" smtClean="0">
                <a:latin typeface="Arial" charset="0"/>
                <a:cs typeface="Arial" charset="0"/>
                <a:sym typeface="Symbol"/>
              </a:rPr>
              <a:t></a:t>
            </a:r>
            <a:r>
              <a:rPr lang="en-US" dirty="0" smtClean="0">
                <a:latin typeface="Arial" charset="0"/>
                <a:cs typeface="Arial" charset="0"/>
                <a:sym typeface="Symbol"/>
              </a:rPr>
              <a:t> </a:t>
            </a:r>
            <a:r>
              <a:rPr lang="en-US" dirty="0" smtClean="0">
                <a:latin typeface="Arial" charset="0"/>
                <a:cs typeface="Arial" charset="0"/>
                <a:sym typeface="Wingdings" charset="0"/>
              </a:rPr>
              <a:t>at </a:t>
            </a:r>
            <a:r>
              <a:rPr lang="en-US" dirty="0">
                <a:latin typeface="Arial" charset="0"/>
                <a:cs typeface="Arial" charset="0"/>
                <a:sym typeface="Wingdings" charset="0"/>
              </a:rPr>
              <a:t>the same rate as </a:t>
            </a:r>
            <a:r>
              <a:rPr lang="en-US" b="1" dirty="0" smtClean="0">
                <a:latin typeface="Arial" charset="0"/>
                <a:cs typeface="Arial" charset="0"/>
                <a:sym typeface="Wingdings" charset="0"/>
              </a:rPr>
              <a:t>s </a:t>
            </a:r>
            <a:r>
              <a:rPr lang="en-US" b="1" dirty="0" smtClean="0">
                <a:latin typeface="Arial" charset="0"/>
                <a:cs typeface="Arial" charset="0"/>
                <a:sym typeface="Symbol"/>
              </a:rPr>
              <a:t></a:t>
            </a:r>
            <a:r>
              <a:rPr lang="en-US" dirty="0" smtClean="0">
                <a:latin typeface="Arial" charset="0"/>
                <a:cs typeface="Arial" charset="0"/>
                <a:sym typeface="Wingdings" charset="0"/>
              </a:rPr>
              <a:t>, </a:t>
            </a:r>
            <a:r>
              <a:rPr lang="en-US" dirty="0">
                <a:latin typeface="Arial" charset="0"/>
                <a:cs typeface="Arial" charset="0"/>
                <a:sym typeface="Wingdings" charset="0"/>
              </a:rPr>
              <a:t>the natural rate of unemployment is unaffected, but</a:t>
            </a:r>
            <a:endParaRPr lang="en-US" b="1" i="1" dirty="0">
              <a:latin typeface="Arial" charset="0"/>
              <a:cs typeface="Arial" charset="0"/>
            </a:endParaRPr>
          </a:p>
          <a:p>
            <a:r>
              <a:rPr lang="en-US" dirty="0">
                <a:latin typeface="Arial" charset="0"/>
                <a:cs typeface="Arial" charset="0"/>
              </a:rPr>
              <a:t>senior jobs become more stable</a:t>
            </a:r>
          </a:p>
          <a:p>
            <a:r>
              <a:rPr lang="en-US" dirty="0">
                <a:latin typeface="Arial" charset="0"/>
                <a:cs typeface="Arial" charset="0"/>
              </a:rPr>
              <a:t>youth unemployment increases</a:t>
            </a:r>
          </a:p>
          <a:p>
            <a:r>
              <a:rPr lang="en-US" dirty="0">
                <a:latin typeface="Arial" charset="0"/>
                <a:cs typeface="Arial" charset="0"/>
              </a:rPr>
              <a:t>unemployment duration increases</a:t>
            </a:r>
          </a:p>
          <a:p>
            <a:r>
              <a:rPr lang="en-US" dirty="0">
                <a:latin typeface="Arial" charset="0"/>
                <a:cs typeface="Arial" charset="0"/>
              </a:rPr>
              <a:t>insiders enjoy a protection rent (safer and better paid jobs), which makes job finding more difficult for outsiders</a:t>
            </a:r>
          </a:p>
        </p:txBody>
      </p:sp>
    </p:spTree>
    <p:extLst>
      <p:ext uri="{BB962C8B-B14F-4D97-AF65-F5344CB8AC3E}">
        <p14:creationId xmlns:p14="http://schemas.microsoft.com/office/powerpoint/2010/main" val="408692617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830">
                                            <p:txEl>
                                              <p:pRg st="0" end="0"/>
                                            </p:txEl>
                                          </p:spTgt>
                                        </p:tgtEl>
                                        <p:attrNameLst>
                                          <p:attrName>style.visibility</p:attrName>
                                        </p:attrNameLst>
                                      </p:cBhvr>
                                      <p:to>
                                        <p:strVal val="visible"/>
                                      </p:to>
                                    </p:set>
                                    <p:animEffect transition="in" filter="wipe(left)">
                                      <p:cBhvr>
                                        <p:cTn id="7" dur="500"/>
                                        <p:tgtEl>
                                          <p:spTgt spid="778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7830">
                                            <p:txEl>
                                              <p:pRg st="1" end="1"/>
                                            </p:txEl>
                                          </p:spTgt>
                                        </p:tgtEl>
                                        <p:attrNameLst>
                                          <p:attrName>style.visibility</p:attrName>
                                        </p:attrNameLst>
                                      </p:cBhvr>
                                      <p:to>
                                        <p:strVal val="visible"/>
                                      </p:to>
                                    </p:set>
                                    <p:animEffect transition="in" filter="wipe(left)">
                                      <p:cBhvr>
                                        <p:cTn id="12" dur="500"/>
                                        <p:tgtEl>
                                          <p:spTgt spid="7783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7830">
                                            <p:txEl>
                                              <p:pRg st="2" end="2"/>
                                            </p:txEl>
                                          </p:spTgt>
                                        </p:tgtEl>
                                        <p:attrNameLst>
                                          <p:attrName>style.visibility</p:attrName>
                                        </p:attrNameLst>
                                      </p:cBhvr>
                                      <p:to>
                                        <p:strVal val="visible"/>
                                      </p:to>
                                    </p:set>
                                    <p:animEffect transition="in" filter="wipe(left)">
                                      <p:cBhvr>
                                        <p:cTn id="17" dur="500"/>
                                        <p:tgtEl>
                                          <p:spTgt spid="7783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7830">
                                            <p:txEl>
                                              <p:pRg st="3" end="3"/>
                                            </p:txEl>
                                          </p:spTgt>
                                        </p:tgtEl>
                                        <p:attrNameLst>
                                          <p:attrName>style.visibility</p:attrName>
                                        </p:attrNameLst>
                                      </p:cBhvr>
                                      <p:to>
                                        <p:strVal val="visible"/>
                                      </p:to>
                                    </p:set>
                                    <p:animEffect transition="in" filter="wipe(left)">
                                      <p:cBhvr>
                                        <p:cTn id="22" dur="500"/>
                                        <p:tgtEl>
                                          <p:spTgt spid="7783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7830">
                                            <p:txEl>
                                              <p:pRg st="4" end="4"/>
                                            </p:txEl>
                                          </p:spTgt>
                                        </p:tgtEl>
                                        <p:attrNameLst>
                                          <p:attrName>style.visibility</p:attrName>
                                        </p:attrNameLst>
                                      </p:cBhvr>
                                      <p:to>
                                        <p:strVal val="visible"/>
                                      </p:to>
                                    </p:set>
                                    <p:animEffect transition="in" filter="wipe(left)">
                                      <p:cBhvr>
                                        <p:cTn id="27" dur="500"/>
                                        <p:tgtEl>
                                          <p:spTgt spid="7783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7830">
                                            <p:txEl>
                                              <p:pRg st="5" end="5"/>
                                            </p:txEl>
                                          </p:spTgt>
                                        </p:tgtEl>
                                        <p:attrNameLst>
                                          <p:attrName>style.visibility</p:attrName>
                                        </p:attrNameLst>
                                      </p:cBhvr>
                                      <p:to>
                                        <p:strVal val="visible"/>
                                      </p:to>
                                    </p:set>
                                    <p:animEffect transition="in" filter="wipe(left)">
                                      <p:cBhvr>
                                        <p:cTn id="32" dur="500"/>
                                        <p:tgtEl>
                                          <p:spTgt spid="7783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0"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3100" smtClean="0"/>
              <a:t>Why is there unemployment?</a:t>
            </a:r>
          </a:p>
        </p:txBody>
      </p:sp>
      <p:sp>
        <p:nvSpPr>
          <p:cNvPr id="61443" name="Rectangle 3"/>
          <p:cNvSpPr>
            <a:spLocks noGrp="1" noChangeArrowheads="1"/>
          </p:cNvSpPr>
          <p:nvPr>
            <p:ph type="body" idx="1"/>
          </p:nvPr>
        </p:nvSpPr>
        <p:spPr>
          <a:xfrm>
            <a:off x="828675" y="2913063"/>
            <a:ext cx="6816725" cy="1855787"/>
          </a:xfrm>
        </p:spPr>
        <p:txBody>
          <a:bodyPr/>
          <a:lstStyle/>
          <a:p>
            <a:pPr>
              <a:spcBef>
                <a:spcPct val="60000"/>
              </a:spcBef>
            </a:pPr>
            <a:r>
              <a:rPr lang="en-US" smtClean="0"/>
              <a:t>Two reasons why </a:t>
            </a:r>
            <a:r>
              <a:rPr lang="en-US" b="1" i="1" smtClean="0">
                <a:latin typeface="Tahoma" pitchFamily="34" charset="0"/>
              </a:rPr>
              <a:t>f</a:t>
            </a:r>
            <a:r>
              <a:rPr lang="en-US" smtClean="0"/>
              <a:t>  &lt; 1:</a:t>
            </a:r>
          </a:p>
          <a:p>
            <a:pPr marL="1371600" lvl="1" indent="-457200">
              <a:lnSpc>
                <a:spcPct val="105000"/>
              </a:lnSpc>
              <a:spcBef>
                <a:spcPct val="30000"/>
              </a:spcBef>
              <a:buFont typeface="Wingdings" pitchFamily="2" charset="2"/>
              <a:buNone/>
            </a:pPr>
            <a:r>
              <a:rPr lang="en-US" sz="2500" b="1" smtClean="0">
                <a:solidFill>
                  <a:srgbClr val="669900"/>
                </a:solidFill>
              </a:rPr>
              <a:t>1.</a:t>
            </a:r>
            <a:r>
              <a:rPr lang="en-US" sz="2500" b="1" smtClean="0">
                <a:solidFill>
                  <a:srgbClr val="FF9900"/>
                </a:solidFill>
              </a:rPr>
              <a:t> 	</a:t>
            </a:r>
            <a:r>
              <a:rPr lang="en-US" smtClean="0"/>
              <a:t>job search</a:t>
            </a:r>
          </a:p>
          <a:p>
            <a:pPr marL="1371600" lvl="1" indent="-457200">
              <a:lnSpc>
                <a:spcPct val="105000"/>
              </a:lnSpc>
              <a:spcBef>
                <a:spcPct val="30000"/>
              </a:spcBef>
              <a:buFont typeface="Wingdings" pitchFamily="2" charset="2"/>
              <a:buNone/>
            </a:pPr>
            <a:r>
              <a:rPr lang="en-US" sz="2500" b="1" smtClean="0">
                <a:solidFill>
                  <a:srgbClr val="669900"/>
                </a:solidFill>
              </a:rPr>
              <a:t>2.</a:t>
            </a:r>
            <a:r>
              <a:rPr lang="en-US" sz="2500" b="1" smtClean="0">
                <a:solidFill>
                  <a:srgbClr val="FF9900"/>
                </a:solidFill>
              </a:rPr>
              <a:t> 	</a:t>
            </a:r>
            <a:r>
              <a:rPr lang="en-US" smtClean="0"/>
              <a:t>wage rigidity</a:t>
            </a:r>
          </a:p>
        </p:txBody>
      </p:sp>
      <p:graphicFrame>
        <p:nvGraphicFramePr>
          <p:cNvPr id="49156" name="Object 2"/>
          <p:cNvGraphicFramePr>
            <a:graphicFrameLocks noChangeAspect="1"/>
          </p:cNvGraphicFramePr>
          <p:nvPr/>
        </p:nvGraphicFramePr>
        <p:xfrm>
          <a:off x="6475413" y="1397000"/>
          <a:ext cx="1781175" cy="1198563"/>
        </p:xfrm>
        <a:graphic>
          <a:graphicData uri="http://schemas.openxmlformats.org/presentationml/2006/ole">
            <mc:AlternateContent xmlns:mc="http://schemas.openxmlformats.org/markup-compatibility/2006">
              <mc:Choice xmlns:v="urn:schemas-microsoft-com:vml" Requires="v">
                <p:oleObj spid="_x0000_s4204" name="Equation" r:id="rId4" imgW="748975" imgH="406224" progId="Equation.DSMT4">
                  <p:embed/>
                </p:oleObj>
              </mc:Choice>
              <mc:Fallback>
                <p:oleObj name="Equation" r:id="rId4" imgW="748975" imgH="406224"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1674" t="-13943" r="-1674" b="-13943"/>
                      <a:stretch>
                        <a:fillRect/>
                      </a:stretch>
                    </p:blipFill>
                    <p:spPr bwMode="auto">
                      <a:xfrm>
                        <a:off x="6475413" y="1397000"/>
                        <a:ext cx="1781175" cy="1198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45" name="Text Box 5"/>
          <p:cNvSpPr txBox="1">
            <a:spLocks noChangeArrowheads="1"/>
          </p:cNvSpPr>
          <p:nvPr/>
        </p:nvSpPr>
        <p:spPr bwMode="auto">
          <a:xfrm>
            <a:off x="46038" y="3451225"/>
            <a:ext cx="205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b="1" i="1">
                <a:solidFill>
                  <a:schemeClr val="bg2"/>
                </a:solidFill>
                <a:latin typeface="Comic Sans MS" pitchFamily="66" charset="0"/>
              </a:rPr>
              <a:t>DONE</a:t>
            </a:r>
            <a:r>
              <a:rPr lang="en-US" sz="2400" b="1">
                <a:solidFill>
                  <a:schemeClr val="bg2"/>
                </a:solidFill>
                <a:latin typeface="Comic Sans MS" pitchFamily="66" charset="0"/>
              </a:rPr>
              <a:t>  </a:t>
            </a:r>
            <a:r>
              <a:rPr lang="en-US" sz="3200" b="1">
                <a:solidFill>
                  <a:schemeClr val="bg2"/>
                </a:solidFill>
                <a:latin typeface="Tahoma" pitchFamily="34" charset="0"/>
                <a:sym typeface="Wingdings" pitchFamily="2" charset="2"/>
              </a:rPr>
              <a:t></a:t>
            </a:r>
          </a:p>
        </p:txBody>
      </p:sp>
      <p:sp>
        <p:nvSpPr>
          <p:cNvPr id="61446" name="Text Box 6"/>
          <p:cNvSpPr txBox="1">
            <a:spLocks noChangeArrowheads="1"/>
          </p:cNvSpPr>
          <p:nvPr/>
        </p:nvSpPr>
        <p:spPr bwMode="auto">
          <a:xfrm>
            <a:off x="339725" y="4071938"/>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b="1" i="1">
                <a:solidFill>
                  <a:srgbClr val="0066CC"/>
                </a:solidFill>
                <a:latin typeface="Comic Sans MS" pitchFamily="66" charset="0"/>
              </a:rPr>
              <a:t>Next</a:t>
            </a:r>
            <a:r>
              <a:rPr lang="en-US" sz="2400" b="1">
                <a:solidFill>
                  <a:srgbClr val="0066CC"/>
                </a:solidFill>
                <a:latin typeface="Comic Sans MS" pitchFamily="66" charset="0"/>
              </a:rPr>
              <a:t> </a:t>
            </a:r>
            <a:r>
              <a:rPr lang="en-US" sz="2400" b="1">
                <a:solidFill>
                  <a:srgbClr val="0066CC"/>
                </a:solidFill>
                <a:latin typeface="Comic Sans MS" pitchFamily="66" charset="0"/>
                <a:sym typeface="Wingdings" pitchFamily="2" charset="2"/>
              </a:rPr>
              <a:t></a:t>
            </a:r>
            <a:endParaRPr lang="en-US" sz="3200" b="1">
              <a:solidFill>
                <a:srgbClr val="0066CC"/>
              </a:solidFill>
              <a:latin typeface="Tahoma" pitchFamily="34" charset="0"/>
              <a:sym typeface="Wingdings" pitchFamily="2" charset="2"/>
            </a:endParaRPr>
          </a:p>
        </p:txBody>
      </p:sp>
      <p:sp>
        <p:nvSpPr>
          <p:cNvPr id="49159" name="Text Box 7"/>
          <p:cNvSpPr txBox="1">
            <a:spLocks noChangeArrowheads="1"/>
          </p:cNvSpPr>
          <p:nvPr/>
        </p:nvSpPr>
        <p:spPr bwMode="auto">
          <a:xfrm>
            <a:off x="658813" y="1762125"/>
            <a:ext cx="6946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a:t>The natural rate of unemployment:</a:t>
            </a:r>
          </a:p>
        </p:txBody>
      </p:sp>
    </p:spTree>
    <p:extLst>
      <p:ext uri="{BB962C8B-B14F-4D97-AF65-F5344CB8AC3E}">
        <p14:creationId xmlns:p14="http://schemas.microsoft.com/office/powerpoint/2010/main" val="5375075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43"/>
                                        </p:tgtEl>
                                        <p:attrNameLst>
                                          <p:attrName>style.visibility</p:attrName>
                                        </p:attrNameLst>
                                      </p:cBhvr>
                                      <p:to>
                                        <p:strVal val="visible"/>
                                      </p:to>
                                    </p:set>
                                    <p:animEffect transition="in" filter="wipe(left)">
                                      <p:cBhvr>
                                        <p:cTn id="7" dur="500"/>
                                        <p:tgtEl>
                                          <p:spTgt spid="614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1445"/>
                                        </p:tgtEl>
                                        <p:attrNameLst>
                                          <p:attrName>style.visibility</p:attrName>
                                        </p:attrNameLst>
                                      </p:cBhvr>
                                      <p:to>
                                        <p:strVal val="visible"/>
                                      </p:to>
                                    </p:set>
                                    <p:animEffect transition="in" filter="strips(downLeft)">
                                      <p:cBhvr>
                                        <p:cTn id="12" dur="500"/>
                                        <p:tgtEl>
                                          <p:spTgt spid="614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46"/>
                                        </p:tgtEl>
                                        <p:attrNameLst>
                                          <p:attrName>style.visibility</p:attrName>
                                        </p:attrNameLst>
                                      </p:cBhvr>
                                      <p:to>
                                        <p:strVal val="visible"/>
                                      </p:to>
                                    </p:set>
                                    <p:animEffect transition="in" filter="wipe(left)">
                                      <p:cBhvr>
                                        <p:cTn id="17" dur="500"/>
                                        <p:tgtEl>
                                          <p:spTgt spid="61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autoUpdateAnimBg="0"/>
      <p:bldP spid="61445" grpId="0" autoUpdateAnimBg="0"/>
      <p:bldP spid="61446"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3100" smtClean="0"/>
              <a:t>Unemployment from real wage rigidity</a:t>
            </a:r>
          </a:p>
        </p:txBody>
      </p:sp>
      <p:grpSp>
        <p:nvGrpSpPr>
          <p:cNvPr id="2" name="Group 3"/>
          <p:cNvGrpSpPr>
            <a:grpSpLocks/>
          </p:cNvGrpSpPr>
          <p:nvPr/>
        </p:nvGrpSpPr>
        <p:grpSpPr bwMode="auto">
          <a:xfrm>
            <a:off x="3124200" y="1371600"/>
            <a:ext cx="5791200" cy="4114800"/>
            <a:chOff x="1632" y="864"/>
            <a:chExt cx="3648" cy="2592"/>
          </a:xfrm>
        </p:grpSpPr>
        <p:sp>
          <p:nvSpPr>
            <p:cNvPr id="50204" name="Line 4"/>
            <p:cNvSpPr>
              <a:spLocks noChangeShapeType="1"/>
            </p:cNvSpPr>
            <p:nvPr/>
          </p:nvSpPr>
          <p:spPr bwMode="auto">
            <a:xfrm>
              <a:off x="2160" y="1104"/>
              <a:ext cx="0" cy="20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05" name="Line 5"/>
            <p:cNvSpPr>
              <a:spLocks noChangeShapeType="1"/>
            </p:cNvSpPr>
            <p:nvPr/>
          </p:nvSpPr>
          <p:spPr bwMode="auto">
            <a:xfrm>
              <a:off x="2160" y="3168"/>
              <a:ext cx="26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06" name="Text Box 6"/>
            <p:cNvSpPr txBox="1">
              <a:spLocks noChangeArrowheads="1"/>
            </p:cNvSpPr>
            <p:nvPr/>
          </p:nvSpPr>
          <p:spPr bwMode="auto">
            <a:xfrm>
              <a:off x="4704" y="3168"/>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t>Labor</a:t>
              </a:r>
            </a:p>
          </p:txBody>
        </p:sp>
        <p:sp>
          <p:nvSpPr>
            <p:cNvPr id="50207" name="Text Box 7"/>
            <p:cNvSpPr txBox="1">
              <a:spLocks noChangeArrowheads="1"/>
            </p:cNvSpPr>
            <p:nvPr/>
          </p:nvSpPr>
          <p:spPr bwMode="auto">
            <a:xfrm>
              <a:off x="1632" y="864"/>
              <a:ext cx="52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t>Real wage</a:t>
              </a:r>
            </a:p>
          </p:txBody>
        </p:sp>
      </p:grpSp>
      <p:grpSp>
        <p:nvGrpSpPr>
          <p:cNvPr id="3" name="Group 8"/>
          <p:cNvGrpSpPr>
            <a:grpSpLocks/>
          </p:cNvGrpSpPr>
          <p:nvPr/>
        </p:nvGrpSpPr>
        <p:grpSpPr bwMode="auto">
          <a:xfrm>
            <a:off x="6705600" y="1295400"/>
            <a:ext cx="990600" cy="3733800"/>
            <a:chOff x="3888" y="816"/>
            <a:chExt cx="624" cy="2352"/>
          </a:xfrm>
        </p:grpSpPr>
        <p:sp>
          <p:nvSpPr>
            <p:cNvPr id="50202" name="Line 9"/>
            <p:cNvSpPr>
              <a:spLocks noChangeShapeType="1"/>
            </p:cNvSpPr>
            <p:nvPr/>
          </p:nvSpPr>
          <p:spPr bwMode="auto">
            <a:xfrm flipV="1">
              <a:off x="3888" y="1008"/>
              <a:ext cx="0" cy="216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03" name="Text Box 10"/>
            <p:cNvSpPr txBox="1">
              <a:spLocks noChangeArrowheads="1"/>
            </p:cNvSpPr>
            <p:nvPr/>
          </p:nvSpPr>
          <p:spPr bwMode="auto">
            <a:xfrm>
              <a:off x="3888" y="816"/>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i="1"/>
                <a:t>Supply</a:t>
              </a:r>
            </a:p>
          </p:txBody>
        </p:sp>
      </p:grpSp>
      <p:grpSp>
        <p:nvGrpSpPr>
          <p:cNvPr id="4" name="Group 11"/>
          <p:cNvGrpSpPr>
            <a:grpSpLocks/>
          </p:cNvGrpSpPr>
          <p:nvPr/>
        </p:nvGrpSpPr>
        <p:grpSpPr bwMode="auto">
          <a:xfrm>
            <a:off x="4419600" y="2209800"/>
            <a:ext cx="4191000" cy="2590800"/>
            <a:chOff x="2448" y="1392"/>
            <a:chExt cx="2640" cy="1632"/>
          </a:xfrm>
        </p:grpSpPr>
        <p:sp>
          <p:nvSpPr>
            <p:cNvPr id="50200" name="Line 12"/>
            <p:cNvSpPr>
              <a:spLocks noChangeShapeType="1"/>
            </p:cNvSpPr>
            <p:nvPr/>
          </p:nvSpPr>
          <p:spPr bwMode="auto">
            <a:xfrm>
              <a:off x="2448" y="1392"/>
              <a:ext cx="1824" cy="144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01" name="Text Box 13"/>
            <p:cNvSpPr txBox="1">
              <a:spLocks noChangeArrowheads="1"/>
            </p:cNvSpPr>
            <p:nvPr/>
          </p:nvSpPr>
          <p:spPr bwMode="auto">
            <a:xfrm>
              <a:off x="4272" y="2736"/>
              <a:ext cx="8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i="1"/>
                <a:t>Demand</a:t>
              </a:r>
            </a:p>
          </p:txBody>
        </p:sp>
      </p:grpSp>
      <p:sp>
        <p:nvSpPr>
          <p:cNvPr id="63502" name="AutoShape 14"/>
          <p:cNvSpPr>
            <a:spLocks/>
          </p:cNvSpPr>
          <p:nvPr/>
        </p:nvSpPr>
        <p:spPr bwMode="auto">
          <a:xfrm rot="5411755">
            <a:off x="6021387" y="2416176"/>
            <a:ext cx="250825" cy="1104900"/>
          </a:xfrm>
          <a:prstGeom prst="leftBrace">
            <a:avLst>
              <a:gd name="adj1" fmla="val 74621"/>
              <a:gd name="adj2" fmla="val 49796"/>
            </a:avLst>
          </a:prstGeom>
          <a:noFill/>
          <a:ln w="19050">
            <a:solidFill>
              <a:srgbClr val="CC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wrap="none" anchor="ctr"/>
          <a:lstStyle/>
          <a:p>
            <a:pPr algn="ctr" eaLnBrk="0" hangingPunct="0"/>
            <a:endParaRPr kumimoji="1" lang="en-US" sz="2400">
              <a:solidFill>
                <a:srgbClr val="990033"/>
              </a:solidFill>
              <a:latin typeface="Times New Roman" pitchFamily="18" charset="0"/>
            </a:endParaRPr>
          </a:p>
        </p:txBody>
      </p:sp>
      <p:grpSp>
        <p:nvGrpSpPr>
          <p:cNvPr id="5" name="Group 15"/>
          <p:cNvGrpSpPr>
            <a:grpSpLocks/>
          </p:cNvGrpSpPr>
          <p:nvPr/>
        </p:nvGrpSpPr>
        <p:grpSpPr bwMode="auto">
          <a:xfrm>
            <a:off x="5867400" y="1981200"/>
            <a:ext cx="2286000" cy="838200"/>
            <a:chOff x="3360" y="1248"/>
            <a:chExt cx="1440" cy="528"/>
          </a:xfrm>
        </p:grpSpPr>
        <p:sp>
          <p:nvSpPr>
            <p:cNvPr id="50198" name="Line 16"/>
            <p:cNvSpPr>
              <a:spLocks noChangeShapeType="1"/>
            </p:cNvSpPr>
            <p:nvPr/>
          </p:nvSpPr>
          <p:spPr bwMode="auto">
            <a:xfrm flipV="1">
              <a:off x="3552" y="1536"/>
              <a:ext cx="144"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9" name="Text Box 17"/>
            <p:cNvSpPr txBox="1">
              <a:spLocks noChangeArrowheads="1"/>
            </p:cNvSpPr>
            <p:nvPr/>
          </p:nvSpPr>
          <p:spPr bwMode="auto">
            <a:xfrm>
              <a:off x="3360" y="1248"/>
              <a:ext cx="1440" cy="302"/>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bIns="9144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t>Unemployment</a:t>
              </a:r>
            </a:p>
          </p:txBody>
        </p:sp>
      </p:grpSp>
      <p:grpSp>
        <p:nvGrpSpPr>
          <p:cNvPr id="6" name="Group 18"/>
          <p:cNvGrpSpPr>
            <a:grpSpLocks/>
          </p:cNvGrpSpPr>
          <p:nvPr/>
        </p:nvGrpSpPr>
        <p:grpSpPr bwMode="auto">
          <a:xfrm>
            <a:off x="2667000" y="2895600"/>
            <a:ext cx="4038600" cy="1219200"/>
            <a:chOff x="1344" y="1824"/>
            <a:chExt cx="2544" cy="768"/>
          </a:xfrm>
        </p:grpSpPr>
        <p:sp>
          <p:nvSpPr>
            <p:cNvPr id="50194" name="Line 19"/>
            <p:cNvSpPr>
              <a:spLocks noChangeShapeType="1"/>
            </p:cNvSpPr>
            <p:nvPr/>
          </p:nvSpPr>
          <p:spPr bwMode="auto">
            <a:xfrm flipH="1">
              <a:off x="2160" y="1968"/>
              <a:ext cx="172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0195" name="Group 20"/>
            <p:cNvGrpSpPr>
              <a:grpSpLocks/>
            </p:cNvGrpSpPr>
            <p:nvPr/>
          </p:nvGrpSpPr>
          <p:grpSpPr bwMode="auto">
            <a:xfrm>
              <a:off x="1344" y="1824"/>
              <a:ext cx="816" cy="768"/>
              <a:chOff x="1344" y="1824"/>
              <a:chExt cx="816" cy="768"/>
            </a:xfrm>
          </p:grpSpPr>
          <p:sp>
            <p:nvSpPr>
              <p:cNvPr id="50196" name="Line 21"/>
              <p:cNvSpPr>
                <a:spLocks noChangeShapeType="1"/>
              </p:cNvSpPr>
              <p:nvPr/>
            </p:nvSpPr>
            <p:spPr bwMode="auto">
              <a:xfrm flipH="1">
                <a:off x="1872" y="1968"/>
                <a:ext cx="28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7" name="Text Box 22"/>
              <p:cNvSpPr txBox="1">
                <a:spLocks noChangeArrowheads="1"/>
              </p:cNvSpPr>
              <p:nvPr/>
            </p:nvSpPr>
            <p:spPr bwMode="auto">
              <a:xfrm>
                <a:off x="1344" y="1824"/>
                <a:ext cx="576" cy="76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bIns="9144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dirty="0"/>
                  <a:t>Rigid </a:t>
                </a:r>
                <a:br>
                  <a:rPr lang="en-US" sz="2400" dirty="0"/>
                </a:br>
                <a:r>
                  <a:rPr lang="en-US" sz="2400" dirty="0"/>
                  <a:t>real </a:t>
                </a:r>
                <a:br>
                  <a:rPr lang="en-US" sz="2400" dirty="0"/>
                </a:br>
                <a:r>
                  <a:rPr lang="en-US" sz="2400" dirty="0"/>
                  <a:t>wage</a:t>
                </a:r>
              </a:p>
            </p:txBody>
          </p:sp>
        </p:grpSp>
      </p:grpSp>
      <p:grpSp>
        <p:nvGrpSpPr>
          <p:cNvPr id="8" name="Group 23"/>
          <p:cNvGrpSpPr>
            <a:grpSpLocks/>
          </p:cNvGrpSpPr>
          <p:nvPr/>
        </p:nvGrpSpPr>
        <p:grpSpPr bwMode="auto">
          <a:xfrm>
            <a:off x="6248400" y="5029200"/>
            <a:ext cx="2438400" cy="1371600"/>
            <a:chOff x="3600" y="3168"/>
            <a:chExt cx="1536" cy="864"/>
          </a:xfrm>
        </p:grpSpPr>
        <p:sp>
          <p:nvSpPr>
            <p:cNvPr id="50192" name="Line 24"/>
            <p:cNvSpPr>
              <a:spLocks noChangeShapeType="1"/>
            </p:cNvSpPr>
            <p:nvPr/>
          </p:nvSpPr>
          <p:spPr bwMode="auto">
            <a:xfrm>
              <a:off x="3888" y="3168"/>
              <a:ext cx="24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3" name="Text Box 25"/>
            <p:cNvSpPr txBox="1">
              <a:spLocks noChangeArrowheads="1"/>
            </p:cNvSpPr>
            <p:nvPr/>
          </p:nvSpPr>
          <p:spPr bwMode="auto">
            <a:xfrm>
              <a:off x="3600" y="3504"/>
              <a:ext cx="1536" cy="52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bIns="9144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dirty="0"/>
                <a:t>Amount of labor willing to work</a:t>
              </a:r>
            </a:p>
          </p:txBody>
        </p:sp>
      </p:grpSp>
      <p:grpSp>
        <p:nvGrpSpPr>
          <p:cNvPr id="9" name="Group 26"/>
          <p:cNvGrpSpPr>
            <a:grpSpLocks/>
          </p:cNvGrpSpPr>
          <p:nvPr/>
        </p:nvGrpSpPr>
        <p:grpSpPr bwMode="auto">
          <a:xfrm>
            <a:off x="3352800" y="3121025"/>
            <a:ext cx="2232025" cy="3127375"/>
            <a:chOff x="1776" y="1966"/>
            <a:chExt cx="1406" cy="1970"/>
          </a:xfrm>
        </p:grpSpPr>
        <p:sp>
          <p:nvSpPr>
            <p:cNvPr id="50188" name="Line 27"/>
            <p:cNvSpPr>
              <a:spLocks noChangeShapeType="1"/>
            </p:cNvSpPr>
            <p:nvPr/>
          </p:nvSpPr>
          <p:spPr bwMode="auto">
            <a:xfrm>
              <a:off x="3182" y="1966"/>
              <a:ext cx="0" cy="120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0189" name="Group 28"/>
            <p:cNvGrpSpPr>
              <a:grpSpLocks/>
            </p:cNvGrpSpPr>
            <p:nvPr/>
          </p:nvGrpSpPr>
          <p:grpSpPr bwMode="auto">
            <a:xfrm>
              <a:off x="1776" y="3177"/>
              <a:ext cx="1401" cy="759"/>
              <a:chOff x="1776" y="3177"/>
              <a:chExt cx="1401" cy="759"/>
            </a:xfrm>
          </p:grpSpPr>
          <p:sp>
            <p:nvSpPr>
              <p:cNvPr id="50190" name="Line 29"/>
              <p:cNvSpPr>
                <a:spLocks noChangeShapeType="1"/>
              </p:cNvSpPr>
              <p:nvPr/>
            </p:nvSpPr>
            <p:spPr bwMode="auto">
              <a:xfrm flipH="1">
                <a:off x="2784" y="3177"/>
                <a:ext cx="393" cy="5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1" name="Text Box 30"/>
              <p:cNvSpPr txBox="1">
                <a:spLocks noChangeArrowheads="1"/>
              </p:cNvSpPr>
              <p:nvPr/>
            </p:nvSpPr>
            <p:spPr bwMode="auto">
              <a:xfrm>
                <a:off x="1776" y="3408"/>
                <a:ext cx="1056" cy="52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bIns="18288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dirty="0"/>
                  <a:t>Amount of </a:t>
                </a:r>
                <a:br>
                  <a:rPr lang="en-US" sz="2400" dirty="0"/>
                </a:br>
                <a:r>
                  <a:rPr lang="en-US" sz="2400" dirty="0"/>
                  <a:t>labor hired</a:t>
                </a:r>
              </a:p>
            </p:txBody>
          </p:sp>
        </p:grpSp>
      </p:grpSp>
      <p:sp>
        <p:nvSpPr>
          <p:cNvPr id="63519" name="Text Box 31"/>
          <p:cNvSpPr txBox="1">
            <a:spLocks noChangeArrowheads="1"/>
          </p:cNvSpPr>
          <p:nvPr/>
        </p:nvSpPr>
        <p:spPr bwMode="auto">
          <a:xfrm>
            <a:off x="374464" y="1727075"/>
            <a:ext cx="1905596" cy="3554819"/>
          </a:xfrm>
          <a:prstGeom prst="rect">
            <a:avLst/>
          </a:prstGeom>
          <a:solidFill>
            <a:schemeClr val="bg1"/>
          </a:solidFill>
          <a:ln w="9525">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500" dirty="0"/>
              <a:t>If real wage is stuck above its </a:t>
            </a:r>
            <a:r>
              <a:rPr lang="en-US" sz="2500" dirty="0" smtClean="0"/>
              <a:t>equilibrium </a:t>
            </a:r>
            <a:r>
              <a:rPr lang="en-US" sz="2500" dirty="0"/>
              <a:t>level, </a:t>
            </a:r>
            <a:r>
              <a:rPr lang="en-US" sz="2500" dirty="0" smtClean="0"/>
              <a:t>there </a:t>
            </a:r>
            <a:r>
              <a:rPr lang="en-US" sz="2500" dirty="0"/>
              <a:t>aren’t enough jobs to go around.</a:t>
            </a:r>
          </a:p>
        </p:txBody>
      </p:sp>
    </p:spTree>
    <p:extLst>
      <p:ext uri="{BB962C8B-B14F-4D97-AF65-F5344CB8AC3E}">
        <p14:creationId xmlns:p14="http://schemas.microsoft.com/office/powerpoint/2010/main" val="9809263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Righ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par>
                          <p:cTn id="18" fill="hold" nodeType="afterGroup">
                            <p:stCondLst>
                              <p:cond delay="500"/>
                            </p:stCondLst>
                            <p:childTnLst>
                              <p:par>
                                <p:cTn id="19" presetID="22" presetClass="entr" presetSubtype="1"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12"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strips(downLeft)">
                                      <p:cBhvr>
                                        <p:cTn id="31" dur="500"/>
                                        <p:tgtEl>
                                          <p:spTgt spid="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3519"/>
                                        </p:tgtEl>
                                        <p:attrNameLst>
                                          <p:attrName>style.visibility</p:attrName>
                                        </p:attrNameLst>
                                      </p:cBhvr>
                                      <p:to>
                                        <p:strVal val="visible"/>
                                      </p:to>
                                    </p:set>
                                    <p:animEffect transition="in" filter="fade">
                                      <p:cBhvr>
                                        <p:cTn id="36" dur="500"/>
                                        <p:tgtEl>
                                          <p:spTgt spid="6351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63502"/>
                                        </p:tgtEl>
                                        <p:attrNameLst>
                                          <p:attrName>style.visibility</p:attrName>
                                        </p:attrNameLst>
                                      </p:cBhvr>
                                      <p:to>
                                        <p:strVal val="visible"/>
                                      </p:to>
                                    </p:set>
                                    <p:anim calcmode="lin" valueType="num">
                                      <p:cBhvr>
                                        <p:cTn id="41" dur="500" fill="hold"/>
                                        <p:tgtEl>
                                          <p:spTgt spid="63502"/>
                                        </p:tgtEl>
                                        <p:attrNameLst>
                                          <p:attrName>ppt_w</p:attrName>
                                        </p:attrNameLst>
                                      </p:cBhvr>
                                      <p:tavLst>
                                        <p:tav tm="0">
                                          <p:val>
                                            <p:fltVal val="0"/>
                                          </p:val>
                                        </p:tav>
                                        <p:tav tm="100000">
                                          <p:val>
                                            <p:strVal val="#ppt_w"/>
                                          </p:val>
                                        </p:tav>
                                      </p:tavLst>
                                    </p:anim>
                                    <p:anim calcmode="lin" valueType="num">
                                      <p:cBhvr>
                                        <p:cTn id="42" dur="500" fill="hold"/>
                                        <p:tgtEl>
                                          <p:spTgt spid="63502"/>
                                        </p:tgtEl>
                                        <p:attrNameLst>
                                          <p:attrName>ppt_h</p:attrName>
                                        </p:attrNameLst>
                                      </p:cBhvr>
                                      <p:tavLst>
                                        <p:tav tm="0">
                                          <p:val>
                                            <p:strVal val="#ppt_h"/>
                                          </p:val>
                                        </p:tav>
                                        <p:tav tm="100000">
                                          <p:val>
                                            <p:strVal val="#ppt_h"/>
                                          </p:val>
                                        </p:tav>
                                      </p:tavLst>
                                    </p:anim>
                                  </p:childTnLst>
                                </p:cTn>
                              </p:par>
                            </p:childTnLst>
                          </p:cTn>
                        </p:par>
                        <p:par>
                          <p:cTn id="43" fill="hold" nodeType="afterGroup">
                            <p:stCondLst>
                              <p:cond delay="500"/>
                            </p:stCondLst>
                            <p:childTnLst>
                              <p:par>
                                <p:cTn id="44" presetID="18" presetClass="entr" presetSubtype="3"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strips(upRight)">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2" grpId="0" animBg="1" autoUpdateAnimBg="0"/>
      <p:bldP spid="63519"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3100" smtClean="0"/>
              <a:t>Unemployment from real wage rigidity</a:t>
            </a:r>
          </a:p>
        </p:txBody>
      </p:sp>
      <p:sp>
        <p:nvSpPr>
          <p:cNvPr id="51203" name="Text Box 4"/>
          <p:cNvSpPr txBox="1">
            <a:spLocks noChangeArrowheads="1"/>
          </p:cNvSpPr>
          <p:nvPr/>
        </p:nvSpPr>
        <p:spPr bwMode="auto">
          <a:xfrm>
            <a:off x="3816927" y="2043546"/>
            <a:ext cx="4419600" cy="892175"/>
          </a:xfrm>
          <a:prstGeom prst="rect">
            <a:avLst/>
          </a:prstGeom>
          <a:solidFill>
            <a:srgbClr val="FFCCC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05000"/>
              </a:lnSpc>
              <a:spcBef>
                <a:spcPct val="50000"/>
              </a:spcBef>
            </a:pPr>
            <a:r>
              <a:rPr lang="en-US" sz="2500" dirty="0"/>
              <a:t>Then, firms must ration the scarce jobs among workers.  </a:t>
            </a:r>
          </a:p>
        </p:txBody>
      </p:sp>
      <p:sp>
        <p:nvSpPr>
          <p:cNvPr id="65541" name="Text Box 5"/>
          <p:cNvSpPr txBox="1">
            <a:spLocks noChangeArrowheads="1"/>
          </p:cNvSpPr>
          <p:nvPr/>
        </p:nvSpPr>
        <p:spPr bwMode="auto">
          <a:xfrm>
            <a:off x="3244932" y="3923146"/>
            <a:ext cx="4724400" cy="1692275"/>
          </a:xfrm>
          <a:prstGeom prst="rect">
            <a:avLst/>
          </a:prstGeom>
          <a:solidFill>
            <a:srgbClr val="FFFFC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05000"/>
              </a:lnSpc>
              <a:spcBef>
                <a:spcPct val="50000"/>
              </a:spcBef>
            </a:pPr>
            <a:r>
              <a:rPr lang="en-US" sz="2500" b="1" dirty="0">
                <a:solidFill>
                  <a:srgbClr val="CC0000"/>
                </a:solidFill>
              </a:rPr>
              <a:t>Structural unemployment</a:t>
            </a:r>
            <a:r>
              <a:rPr lang="en-US" sz="2500" dirty="0"/>
              <a:t>:  The unemployment resulting from real wage rigidity and </a:t>
            </a:r>
            <a:br>
              <a:rPr lang="en-US" sz="2500" dirty="0"/>
            </a:br>
            <a:r>
              <a:rPr lang="en-US" sz="2500" dirty="0"/>
              <a:t>job rationing.</a:t>
            </a:r>
          </a:p>
        </p:txBody>
      </p:sp>
      <p:sp>
        <p:nvSpPr>
          <p:cNvPr id="6" name="Text Box 31"/>
          <p:cNvSpPr txBox="1">
            <a:spLocks noChangeArrowheads="1"/>
          </p:cNvSpPr>
          <p:nvPr/>
        </p:nvSpPr>
        <p:spPr bwMode="auto">
          <a:xfrm>
            <a:off x="374464" y="1727075"/>
            <a:ext cx="1905596" cy="3554819"/>
          </a:xfrm>
          <a:prstGeom prst="rect">
            <a:avLst/>
          </a:prstGeom>
          <a:solidFill>
            <a:schemeClr val="bg1"/>
          </a:solidFill>
          <a:ln w="9525">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500" dirty="0"/>
              <a:t>If real wage is stuck above its </a:t>
            </a:r>
            <a:r>
              <a:rPr lang="en-US" sz="2500" dirty="0" smtClean="0"/>
              <a:t>equilibrium </a:t>
            </a:r>
            <a:r>
              <a:rPr lang="en-US" sz="2500" dirty="0"/>
              <a:t>level, </a:t>
            </a:r>
            <a:r>
              <a:rPr lang="en-US" sz="2500" dirty="0" smtClean="0"/>
              <a:t>there </a:t>
            </a:r>
            <a:r>
              <a:rPr lang="en-US" sz="2500" dirty="0"/>
              <a:t>aren’t enough jobs to go around.</a:t>
            </a:r>
          </a:p>
        </p:txBody>
      </p:sp>
    </p:spTree>
    <p:extLst>
      <p:ext uri="{BB962C8B-B14F-4D97-AF65-F5344CB8AC3E}">
        <p14:creationId xmlns:p14="http://schemas.microsoft.com/office/powerpoint/2010/main" val="253290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541"/>
                                        </p:tgtEl>
                                        <p:attrNameLst>
                                          <p:attrName>style.visibility</p:attrName>
                                        </p:attrNameLst>
                                      </p:cBhvr>
                                      <p:to>
                                        <p:strVal val="visible"/>
                                      </p:to>
                                    </p:set>
                                    <p:animEffect transition="in" filter="fade">
                                      <p:cBhvr>
                                        <p:cTn id="7" dur="500"/>
                                        <p:tgtEl>
                                          <p:spTgt spid="65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mtClean="0"/>
              <a:t>Reasons for wage rigidity</a:t>
            </a:r>
          </a:p>
        </p:txBody>
      </p:sp>
      <p:sp>
        <p:nvSpPr>
          <p:cNvPr id="52227" name="Rectangle 3"/>
          <p:cNvSpPr>
            <a:spLocks noGrp="1" noChangeArrowheads="1"/>
          </p:cNvSpPr>
          <p:nvPr>
            <p:ph type="body" idx="1"/>
          </p:nvPr>
        </p:nvSpPr>
        <p:spPr>
          <a:xfrm>
            <a:off x="623888" y="1747838"/>
            <a:ext cx="6067425" cy="2820987"/>
          </a:xfrm>
        </p:spPr>
        <p:txBody>
          <a:bodyPr/>
          <a:lstStyle/>
          <a:p>
            <a:pPr marL="635000" indent="-635000">
              <a:spcBef>
                <a:spcPct val="80000"/>
              </a:spcBef>
              <a:buFont typeface="Wingdings" pitchFamily="2" charset="2"/>
              <a:buNone/>
            </a:pPr>
            <a:r>
              <a:rPr lang="en-US" sz="2500" b="1" smtClean="0">
                <a:solidFill>
                  <a:schemeClr val="accent2"/>
                </a:solidFill>
              </a:rPr>
              <a:t>1</a:t>
            </a:r>
            <a:r>
              <a:rPr lang="en-US" sz="2500" smtClean="0">
                <a:solidFill>
                  <a:schemeClr val="accent2"/>
                </a:solidFill>
              </a:rPr>
              <a:t>.	</a:t>
            </a:r>
            <a:r>
              <a:rPr lang="en-US" sz="2900" smtClean="0"/>
              <a:t>Minimum wage laws</a:t>
            </a:r>
          </a:p>
          <a:p>
            <a:pPr marL="635000" indent="-635000">
              <a:spcBef>
                <a:spcPct val="80000"/>
              </a:spcBef>
              <a:buFont typeface="Wingdings" pitchFamily="2" charset="2"/>
              <a:buNone/>
            </a:pPr>
            <a:r>
              <a:rPr lang="en-US" sz="2500" b="1" smtClean="0">
                <a:solidFill>
                  <a:schemeClr val="accent2"/>
                </a:solidFill>
              </a:rPr>
              <a:t>2</a:t>
            </a:r>
            <a:r>
              <a:rPr lang="en-US" sz="2500" smtClean="0">
                <a:solidFill>
                  <a:schemeClr val="accent2"/>
                </a:solidFill>
              </a:rPr>
              <a:t>.	</a:t>
            </a:r>
            <a:r>
              <a:rPr lang="en-US" sz="2900" smtClean="0"/>
              <a:t>Labor unions</a:t>
            </a:r>
          </a:p>
          <a:p>
            <a:pPr marL="635000" indent="-635000">
              <a:spcBef>
                <a:spcPct val="80000"/>
              </a:spcBef>
              <a:buFont typeface="Wingdings" pitchFamily="2" charset="2"/>
              <a:buNone/>
            </a:pPr>
            <a:r>
              <a:rPr lang="en-US" sz="2500" b="1" smtClean="0">
                <a:solidFill>
                  <a:schemeClr val="accent2"/>
                </a:solidFill>
              </a:rPr>
              <a:t>3</a:t>
            </a:r>
            <a:r>
              <a:rPr lang="en-US" sz="2500" smtClean="0">
                <a:solidFill>
                  <a:schemeClr val="accent2"/>
                </a:solidFill>
              </a:rPr>
              <a:t>.	</a:t>
            </a:r>
            <a:r>
              <a:rPr lang="en-US" sz="2900" smtClean="0"/>
              <a:t>Efficiency wages</a:t>
            </a:r>
          </a:p>
        </p:txBody>
      </p:sp>
    </p:spTree>
    <p:extLst>
      <p:ext uri="{BB962C8B-B14F-4D97-AF65-F5344CB8AC3E}">
        <p14:creationId xmlns:p14="http://schemas.microsoft.com/office/powerpoint/2010/main" val="852575738"/>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title"/>
          </p:nvPr>
        </p:nvSpPr>
        <p:spPr/>
        <p:txBody>
          <a:bodyPr/>
          <a:lstStyle/>
          <a:p>
            <a:r>
              <a:rPr lang="en-US" smtClean="0"/>
              <a:t>1.  The minimum wage</a:t>
            </a:r>
          </a:p>
        </p:txBody>
      </p:sp>
      <p:sp>
        <p:nvSpPr>
          <p:cNvPr id="53251" name="Rectangle 5"/>
          <p:cNvSpPr>
            <a:spLocks noGrp="1" noChangeArrowheads="1"/>
          </p:cNvSpPr>
          <p:nvPr>
            <p:ph type="body" idx="1"/>
          </p:nvPr>
        </p:nvSpPr>
        <p:spPr/>
        <p:txBody>
          <a:bodyPr/>
          <a:lstStyle/>
          <a:p>
            <a:r>
              <a:rPr lang="en-US" dirty="0" smtClean="0"/>
              <a:t>The min. wage may exceed the equilibrium wage of unskilled workers, especially teenagers.  </a:t>
            </a:r>
          </a:p>
          <a:p>
            <a:r>
              <a:rPr lang="en-US" dirty="0" smtClean="0"/>
              <a:t>Studies:  a 10% increase in min. wage </a:t>
            </a:r>
            <a:br>
              <a:rPr lang="en-US" dirty="0" smtClean="0"/>
            </a:br>
            <a:r>
              <a:rPr lang="en-US" dirty="0" smtClean="0"/>
              <a:t>in the U.S. reduces teen employment by 1</a:t>
            </a:r>
            <a:r>
              <a:rPr lang="en-US" dirty="0" smtClean="0">
                <a:latin typeface="Arial"/>
                <a:cs typeface="Arial"/>
              </a:rPr>
              <a:t>–</a:t>
            </a:r>
            <a:r>
              <a:rPr lang="en-US" dirty="0" smtClean="0"/>
              <a:t>3%</a:t>
            </a:r>
          </a:p>
          <a:p>
            <a:r>
              <a:rPr lang="en-US" dirty="0" smtClean="0"/>
              <a:t>But, the min. wage cannot explain the </a:t>
            </a:r>
            <a:br>
              <a:rPr lang="en-US" dirty="0" smtClean="0"/>
            </a:br>
            <a:r>
              <a:rPr lang="en-US" dirty="0" smtClean="0"/>
              <a:t>majority of the natural rate of unemployment, </a:t>
            </a:r>
            <a:br>
              <a:rPr lang="en-US" dirty="0" smtClean="0"/>
            </a:br>
            <a:r>
              <a:rPr lang="en-US" dirty="0" smtClean="0"/>
              <a:t>as most workers’ wages are well above </a:t>
            </a:r>
            <a:br>
              <a:rPr lang="en-US" dirty="0" smtClean="0"/>
            </a:br>
            <a:r>
              <a:rPr lang="en-US" dirty="0" smtClean="0"/>
              <a:t>the min. wage.  </a:t>
            </a:r>
          </a:p>
          <a:p>
            <a:r>
              <a:rPr lang="en-US" dirty="0">
                <a:latin typeface="Arial" charset="0"/>
                <a:cs typeface="Arial" charset="0"/>
              </a:rPr>
              <a:t>Notice that there is no minimum wage in </a:t>
            </a:r>
            <a:r>
              <a:rPr lang="en-US" dirty="0" smtClean="0">
                <a:latin typeface="Arial" charset="0"/>
                <a:cs typeface="Arial" charset="0"/>
              </a:rPr>
              <a:t>Italy</a:t>
            </a:r>
            <a:endParaRPr lang="en-US" dirty="0">
              <a:latin typeface="Arial" charset="0"/>
              <a:cs typeface="Arial" charset="0"/>
            </a:endParaRPr>
          </a:p>
        </p:txBody>
      </p:sp>
    </p:spTree>
    <p:extLst>
      <p:ext uri="{BB962C8B-B14F-4D97-AF65-F5344CB8AC3E}">
        <p14:creationId xmlns:p14="http://schemas.microsoft.com/office/powerpoint/2010/main" val="1437611386"/>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4"/>
          <p:cNvSpPr>
            <a:spLocks noGrp="1" noChangeArrowheads="1"/>
          </p:cNvSpPr>
          <p:nvPr>
            <p:ph type="title"/>
          </p:nvPr>
        </p:nvSpPr>
        <p:spPr/>
        <p:txBody>
          <a:bodyPr/>
          <a:lstStyle/>
          <a:p>
            <a:r>
              <a:rPr lang="en-US">
                <a:latin typeface="Tahoma" charset="0"/>
                <a:cs typeface="Arial" charset="0"/>
              </a:rPr>
              <a:t>Minimum wages in 2005</a:t>
            </a:r>
          </a:p>
        </p:txBody>
      </p:sp>
      <p:pic>
        <p:nvPicPr>
          <p:cNvPr id="76802" name="Picture 4" descr="fig06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1328738"/>
            <a:ext cx="8850313"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3453156"/>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title"/>
          </p:nvPr>
        </p:nvSpPr>
        <p:spPr/>
        <p:txBody>
          <a:bodyPr/>
          <a:lstStyle/>
          <a:p>
            <a:r>
              <a:rPr lang="en-US" smtClean="0"/>
              <a:t>2.  Labor unions</a:t>
            </a:r>
          </a:p>
        </p:txBody>
      </p:sp>
      <p:sp>
        <p:nvSpPr>
          <p:cNvPr id="54275" name="Rectangle 5"/>
          <p:cNvSpPr>
            <a:spLocks noGrp="1" noChangeArrowheads="1"/>
          </p:cNvSpPr>
          <p:nvPr>
            <p:ph type="body" idx="1"/>
          </p:nvPr>
        </p:nvSpPr>
        <p:spPr>
          <a:xfrm>
            <a:off x="457200" y="1533525"/>
            <a:ext cx="8229600" cy="4849813"/>
          </a:xfrm>
        </p:spPr>
        <p:txBody>
          <a:bodyPr/>
          <a:lstStyle/>
          <a:p>
            <a:r>
              <a:rPr lang="en-US" sz="2700" dirty="0" smtClean="0"/>
              <a:t>Unions exercise monopoly power to secure higher wages for their members.  </a:t>
            </a:r>
          </a:p>
          <a:p>
            <a:r>
              <a:rPr lang="en-US" sz="2700" dirty="0" smtClean="0"/>
              <a:t>When the union wage exceeds the equilibrium wage, unemployment results.  </a:t>
            </a:r>
          </a:p>
          <a:p>
            <a:r>
              <a:rPr lang="en-US" sz="2700" b="1" dirty="0" smtClean="0">
                <a:solidFill>
                  <a:srgbClr val="CC0000"/>
                </a:solidFill>
              </a:rPr>
              <a:t>Insiders</a:t>
            </a:r>
            <a:r>
              <a:rPr lang="en-US" sz="2700" dirty="0" smtClean="0"/>
              <a:t>:  Employed union workers whose interest is to keep wages high.</a:t>
            </a:r>
          </a:p>
          <a:p>
            <a:r>
              <a:rPr lang="en-US" sz="2700" b="1" dirty="0" smtClean="0">
                <a:solidFill>
                  <a:srgbClr val="CC0000"/>
                </a:solidFill>
              </a:rPr>
              <a:t>Outsiders</a:t>
            </a:r>
            <a:r>
              <a:rPr lang="en-US" sz="2700" dirty="0" smtClean="0"/>
              <a:t>:  Unemployed non-union workers who prefer equilibrium wages, so there would be enough jobs for them.</a:t>
            </a:r>
          </a:p>
        </p:txBody>
      </p:sp>
    </p:spTree>
    <p:extLst>
      <p:ext uri="{BB962C8B-B14F-4D97-AF65-F5344CB8AC3E}">
        <p14:creationId xmlns:p14="http://schemas.microsoft.com/office/powerpoint/2010/main" val="1845958854"/>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FFEAD5"/>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66725" y="222890"/>
            <a:ext cx="8245475" cy="939800"/>
          </a:xfrm>
        </p:spPr>
        <p:txBody>
          <a:bodyPr/>
          <a:lstStyle/>
          <a:p>
            <a:r>
              <a:rPr lang="en-US" sz="2800" smtClean="0">
                <a:solidFill>
                  <a:srgbClr val="336699"/>
                </a:solidFill>
              </a:rPr>
              <a:t>Percent of workers covered by collective bargaining, selected countries</a:t>
            </a:r>
          </a:p>
        </p:txBody>
      </p:sp>
      <p:graphicFrame>
        <p:nvGraphicFramePr>
          <p:cNvPr id="139354" name="Group 90"/>
          <p:cNvGraphicFramePr>
            <a:graphicFrameLocks noGrp="1"/>
          </p:cNvGraphicFramePr>
          <p:nvPr>
            <p:ph idx="1"/>
            <p:extLst>
              <p:ext uri="{D42A27DB-BD31-4B8C-83A1-F6EECF244321}">
                <p14:modId xmlns:p14="http://schemas.microsoft.com/office/powerpoint/2010/main" val="1344623184"/>
              </p:ext>
            </p:extLst>
          </p:nvPr>
        </p:nvGraphicFramePr>
        <p:xfrm>
          <a:off x="2286000" y="1487488"/>
          <a:ext cx="4295775" cy="5230815"/>
        </p:xfrm>
        <a:graphic>
          <a:graphicData uri="http://schemas.openxmlformats.org/drawingml/2006/table">
            <a:tbl>
              <a:tblPr/>
              <a:tblGrid>
                <a:gridCol w="3065463"/>
                <a:gridCol w="1230312"/>
              </a:tblGrid>
              <a:tr h="581025">
                <a:tc>
                  <a:txBody>
                    <a:bodyPr/>
                    <a:lstStyle/>
                    <a:p>
                      <a:pPr marL="0" marR="0" lvl="0" indent="0" algn="l"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United States</a:t>
                      </a:r>
                    </a:p>
                  </a:txBody>
                  <a:tcPr marL="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13%</a:t>
                      </a:r>
                    </a:p>
                  </a:txBody>
                  <a:tcPr marL="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2613">
                <a:tc>
                  <a:txBody>
                    <a:bodyPr/>
                    <a:lstStyle/>
                    <a:p>
                      <a:pPr marL="0" marR="0" lvl="0" indent="0" algn="l"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United Kingdom</a:t>
                      </a:r>
                    </a:p>
                  </a:txBody>
                  <a:tcPr marL="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35</a:t>
                      </a:r>
                    </a:p>
                  </a:txBody>
                  <a:tcPr marL="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9438">
                <a:tc>
                  <a:txBody>
                    <a:bodyPr/>
                    <a:lstStyle/>
                    <a:p>
                      <a:pPr marL="0" marR="0" lvl="0" indent="0" algn="l"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Switzerland</a:t>
                      </a:r>
                    </a:p>
                  </a:txBody>
                  <a:tcPr marL="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48</a:t>
                      </a:r>
                    </a:p>
                  </a:txBody>
                  <a:tcPr marL="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2613">
                <a:tc>
                  <a:txBody>
                    <a:bodyPr/>
                    <a:lstStyle/>
                    <a:p>
                      <a:pPr marL="0" marR="0" lvl="0" indent="0" algn="l"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Spain</a:t>
                      </a:r>
                    </a:p>
                  </a:txBody>
                  <a:tcPr marL="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80</a:t>
                      </a:r>
                    </a:p>
                  </a:txBody>
                  <a:tcPr marL="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1025">
                <a:tc>
                  <a:txBody>
                    <a:bodyPr/>
                    <a:lstStyle/>
                    <a:p>
                      <a:pPr marL="0" marR="0" lvl="0" indent="0" algn="l"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Sweden</a:t>
                      </a:r>
                    </a:p>
                  </a:txBody>
                  <a:tcPr marL="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92</a:t>
                      </a:r>
                    </a:p>
                  </a:txBody>
                  <a:tcPr marL="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2613">
                <a:tc>
                  <a:txBody>
                    <a:bodyPr/>
                    <a:lstStyle/>
                    <a:p>
                      <a:pPr marL="0" marR="0" lvl="0" indent="0" algn="l"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Germany</a:t>
                      </a:r>
                    </a:p>
                  </a:txBody>
                  <a:tcPr marL="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63</a:t>
                      </a:r>
                    </a:p>
                  </a:txBody>
                  <a:tcPr marL="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9438">
                <a:tc>
                  <a:txBody>
                    <a:bodyPr/>
                    <a:lstStyle/>
                    <a:p>
                      <a:pPr marL="0" marR="0" lvl="0" indent="0" algn="l"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France</a:t>
                      </a:r>
                    </a:p>
                  </a:txBody>
                  <a:tcPr marL="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95</a:t>
                      </a:r>
                    </a:p>
                  </a:txBody>
                  <a:tcPr marL="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1025">
                <a:tc>
                  <a:txBody>
                    <a:bodyPr/>
                    <a:lstStyle/>
                    <a:p>
                      <a:pPr marL="0" marR="0" lvl="0" indent="0" algn="l"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Greece</a:t>
                      </a:r>
                    </a:p>
                  </a:txBody>
                  <a:tcPr marL="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85</a:t>
                      </a:r>
                    </a:p>
                  </a:txBody>
                  <a:tcPr marL="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1025">
                <a:tc>
                  <a:txBody>
                    <a:bodyPr/>
                    <a:lstStyle/>
                    <a:p>
                      <a:pPr marL="0" marR="0" lvl="0" indent="0" algn="l"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de-DE" sz="2500" b="1" i="0" u="none" strike="noStrike" cap="none" normalizeH="0" baseline="0" dirty="0" err="1" smtClean="0">
                          <a:ln>
                            <a:noFill/>
                          </a:ln>
                          <a:solidFill>
                            <a:schemeClr val="tx1"/>
                          </a:solidFill>
                          <a:effectLst/>
                          <a:latin typeface="Arial" charset="0"/>
                        </a:rPr>
                        <a:t>Italy</a:t>
                      </a:r>
                      <a:r>
                        <a:rPr kumimoji="0" lang="de-DE" sz="2500" b="1" i="0" u="none" strike="noStrike" cap="none" normalizeH="0" baseline="0" dirty="0" smtClean="0">
                          <a:ln>
                            <a:noFill/>
                          </a:ln>
                          <a:solidFill>
                            <a:schemeClr val="tx1"/>
                          </a:solidFill>
                          <a:effectLst/>
                          <a:latin typeface="Arial" charset="0"/>
                        </a:rPr>
                        <a:t> (</a:t>
                      </a:r>
                      <a:r>
                        <a:rPr kumimoji="0" lang="de-DE" sz="2500" b="1" i="0" u="none" strike="noStrike" cap="none" normalizeH="0" baseline="0" dirty="0" err="1" smtClean="0">
                          <a:ln>
                            <a:noFill/>
                          </a:ln>
                          <a:solidFill>
                            <a:schemeClr val="tx1"/>
                          </a:solidFill>
                          <a:effectLst/>
                          <a:latin typeface="Arial" charset="0"/>
                        </a:rPr>
                        <a:t>estimate</a:t>
                      </a:r>
                      <a:r>
                        <a:rPr kumimoji="0" lang="de-DE" sz="2500" b="1" i="0" u="none" strike="noStrike" cap="none" normalizeH="0" baseline="0" dirty="0" smtClean="0">
                          <a:ln>
                            <a:noFill/>
                          </a:ln>
                          <a:solidFill>
                            <a:schemeClr val="tx1"/>
                          </a:solidFill>
                          <a:effectLst/>
                          <a:latin typeface="Arial" charset="0"/>
                        </a:rPr>
                        <a:t>)</a:t>
                      </a:r>
                      <a:endParaRPr kumimoji="0" lang="en-US" sz="2500" b="1" i="0" u="none" strike="noStrike" cap="none" normalizeH="0" baseline="0" dirty="0" smtClean="0">
                        <a:ln>
                          <a:noFill/>
                        </a:ln>
                        <a:solidFill>
                          <a:schemeClr val="tx1"/>
                        </a:solidFill>
                        <a:effectLst/>
                        <a:latin typeface="Arial" charset="0"/>
                      </a:endParaRPr>
                    </a:p>
                  </a:txBody>
                  <a:tcPr marL="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1" i="0" u="none" strike="noStrike" cap="none" normalizeH="0" baseline="0" dirty="0" smtClean="0">
                          <a:ln>
                            <a:noFill/>
                          </a:ln>
                          <a:solidFill>
                            <a:schemeClr val="tx1"/>
                          </a:solidFill>
                          <a:effectLst/>
                          <a:latin typeface="Arial" charset="0"/>
                          <a:sym typeface="Symbol" panose="05050102010706020507" pitchFamily="18" charset="2"/>
                        </a:rPr>
                        <a:t> 80</a:t>
                      </a:r>
                      <a:endParaRPr kumimoji="0" lang="en-US" sz="2500" b="1" i="0" u="none" strike="noStrike" cap="none" normalizeH="0" baseline="0" dirty="0" smtClean="0">
                        <a:ln>
                          <a:noFill/>
                        </a:ln>
                        <a:solidFill>
                          <a:schemeClr val="tx1"/>
                        </a:solidFill>
                        <a:effectLst/>
                        <a:latin typeface="Arial" charset="0"/>
                      </a:endParaRPr>
                    </a:p>
                  </a:txBody>
                  <a:tcPr marL="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1093993208"/>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Natural rate of unemployment</a:t>
            </a:r>
          </a:p>
        </p:txBody>
      </p:sp>
      <p:sp>
        <p:nvSpPr>
          <p:cNvPr id="26627" name="Rectangle 3"/>
          <p:cNvSpPr>
            <a:spLocks noGrp="1" noChangeArrowheads="1"/>
          </p:cNvSpPr>
          <p:nvPr>
            <p:ph type="body" idx="1"/>
          </p:nvPr>
        </p:nvSpPr>
        <p:spPr/>
        <p:txBody>
          <a:bodyPr/>
          <a:lstStyle/>
          <a:p>
            <a:r>
              <a:rPr lang="en-US" b="1" dirty="0" smtClean="0">
                <a:solidFill>
                  <a:srgbClr val="CC0000"/>
                </a:solidFill>
              </a:rPr>
              <a:t>Natural rate of unemployment</a:t>
            </a:r>
            <a:r>
              <a:rPr lang="en-US" dirty="0" smtClean="0"/>
              <a:t>:  </a:t>
            </a:r>
            <a:br>
              <a:rPr lang="en-US" dirty="0" smtClean="0"/>
            </a:br>
            <a:r>
              <a:rPr lang="en-US" dirty="0" smtClean="0"/>
              <a:t>The average rate of unemployment around which the economy fluctuates. </a:t>
            </a:r>
          </a:p>
          <a:p>
            <a:r>
              <a:rPr lang="en-US" dirty="0" smtClean="0"/>
              <a:t>In a recession, the actual unemployment rate rises above the natural rate. </a:t>
            </a:r>
          </a:p>
          <a:p>
            <a:r>
              <a:rPr lang="en-US" dirty="0" smtClean="0"/>
              <a:t>In a boom, the actual unemployment rate falls below the natural rate.  </a:t>
            </a:r>
          </a:p>
        </p:txBody>
      </p:sp>
    </p:spTree>
    <p:extLst>
      <p:ext uri="{BB962C8B-B14F-4D97-AF65-F5344CB8AC3E}">
        <p14:creationId xmlns:p14="http://schemas.microsoft.com/office/powerpoint/2010/main" val="236731326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ipe(left)">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wipe(left)">
                                      <p:cBhvr>
                                        <p:cTn id="12" dur="500"/>
                                        <p:tgtEl>
                                          <p:spTgt spid="266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wipe(left)">
                                      <p:cBhvr>
                                        <p:cTn id="17" dur="500"/>
                                        <p:tgtEl>
                                          <p:spTgt spid="266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FFEAD5"/>
        </a:solidFill>
        <a:effectLst/>
      </p:bgPr>
    </p:bg>
    <p:spTree>
      <p:nvGrpSpPr>
        <p:cNvPr id="1" name=""/>
        <p:cNvGrpSpPr/>
        <p:nvPr/>
      </p:nvGrpSpPr>
      <p:grpSpPr>
        <a:xfrm>
          <a:off x="0" y="0"/>
          <a:ext cx="0" cy="0"/>
          <a:chOff x="0" y="0"/>
          <a:chExt cx="0" cy="0"/>
        </a:xfrm>
      </p:grpSpPr>
      <p:sp>
        <p:nvSpPr>
          <p:cNvPr id="55299" name="Rectangle 359"/>
          <p:cNvSpPr>
            <a:spLocks noChangeArrowheads="1"/>
          </p:cNvSpPr>
          <p:nvPr/>
        </p:nvSpPr>
        <p:spPr bwMode="auto">
          <a:xfrm>
            <a:off x="407988" y="746125"/>
            <a:ext cx="8428037" cy="5702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5300" name="Rectangle 346"/>
          <p:cNvSpPr>
            <a:spLocks noChangeArrowheads="1"/>
          </p:cNvSpPr>
          <p:nvPr/>
        </p:nvSpPr>
        <p:spPr bwMode="auto">
          <a:xfrm>
            <a:off x="3735388" y="1544638"/>
            <a:ext cx="188436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82880" anchor="ctr"/>
          <a:lstStyle/>
          <a:p>
            <a:pPr algn="r">
              <a:lnSpc>
                <a:spcPct val="105000"/>
              </a:lnSpc>
              <a:spcBef>
                <a:spcPct val="45000"/>
              </a:spcBef>
              <a:buClr>
                <a:srgbClr val="008080"/>
              </a:buClr>
              <a:buSzPct val="120000"/>
              <a:buFont typeface="Wingdings" pitchFamily="2" charset="2"/>
              <a:buNone/>
            </a:pPr>
            <a:r>
              <a:rPr lang="en-US" sz="2200" dirty="0" smtClean="0"/>
              <a:t>104,737</a:t>
            </a:r>
          </a:p>
        </p:txBody>
      </p:sp>
      <p:sp>
        <p:nvSpPr>
          <p:cNvPr id="55301" name="Rectangle 344"/>
          <p:cNvSpPr>
            <a:spLocks noChangeArrowheads="1"/>
          </p:cNvSpPr>
          <p:nvPr/>
        </p:nvSpPr>
        <p:spPr bwMode="auto">
          <a:xfrm>
            <a:off x="401638" y="1544638"/>
            <a:ext cx="33337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pPr>
            <a:r>
              <a:rPr lang="en-US" sz="2200"/>
              <a:t>Private sector (total)</a:t>
            </a:r>
          </a:p>
        </p:txBody>
      </p:sp>
      <p:sp>
        <p:nvSpPr>
          <p:cNvPr id="55302" name="Rectangle 338"/>
          <p:cNvSpPr>
            <a:spLocks noChangeArrowheads="1"/>
          </p:cNvSpPr>
          <p:nvPr/>
        </p:nvSpPr>
        <p:spPr bwMode="auto">
          <a:xfrm>
            <a:off x="3735388" y="1990725"/>
            <a:ext cx="188436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82880" anchor="ctr"/>
          <a:lstStyle/>
          <a:p>
            <a:pPr algn="r">
              <a:lnSpc>
                <a:spcPct val="105000"/>
              </a:lnSpc>
              <a:spcBef>
                <a:spcPct val="45000"/>
              </a:spcBef>
              <a:buClr>
                <a:srgbClr val="008080"/>
              </a:buClr>
              <a:buSzPct val="120000"/>
              <a:buFont typeface="Wingdings" pitchFamily="2" charset="2"/>
              <a:buNone/>
            </a:pPr>
            <a:r>
              <a:rPr lang="en-US" sz="2200" dirty="0" smtClean="0"/>
              <a:t>20,450</a:t>
            </a:r>
            <a:endParaRPr lang="en-US" sz="2200" dirty="0"/>
          </a:p>
        </p:txBody>
      </p:sp>
      <p:sp>
        <p:nvSpPr>
          <p:cNvPr id="55303" name="Rectangle 336"/>
          <p:cNvSpPr>
            <a:spLocks noChangeArrowheads="1"/>
          </p:cNvSpPr>
          <p:nvPr/>
        </p:nvSpPr>
        <p:spPr bwMode="auto">
          <a:xfrm>
            <a:off x="401638" y="1990725"/>
            <a:ext cx="33337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pPr>
            <a:r>
              <a:rPr lang="en-US" sz="2200"/>
              <a:t>Government (total)</a:t>
            </a:r>
          </a:p>
        </p:txBody>
      </p:sp>
      <p:sp>
        <p:nvSpPr>
          <p:cNvPr id="55304" name="Rectangle 68"/>
          <p:cNvSpPr>
            <a:spLocks noChangeArrowheads="1"/>
          </p:cNvSpPr>
          <p:nvPr/>
        </p:nvSpPr>
        <p:spPr bwMode="auto">
          <a:xfrm>
            <a:off x="3735388" y="6008688"/>
            <a:ext cx="188436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82880" anchor="ctr"/>
          <a:lstStyle/>
          <a:p>
            <a:pPr algn="r">
              <a:lnSpc>
                <a:spcPct val="105000"/>
              </a:lnSpc>
              <a:spcBef>
                <a:spcPct val="45000"/>
              </a:spcBef>
              <a:buClr>
                <a:srgbClr val="008080"/>
              </a:buClr>
              <a:buSzPct val="120000"/>
              <a:buFont typeface="Wingdings" pitchFamily="2" charset="2"/>
              <a:buNone/>
            </a:pPr>
            <a:r>
              <a:rPr lang="en-US" sz="2200" dirty="0" smtClean="0"/>
              <a:t>15,835</a:t>
            </a:r>
            <a:endParaRPr lang="en-US" sz="2200" dirty="0"/>
          </a:p>
        </p:txBody>
      </p:sp>
      <p:sp>
        <p:nvSpPr>
          <p:cNvPr id="55305" name="Rectangle 67"/>
          <p:cNvSpPr>
            <a:spLocks noChangeArrowheads="1"/>
          </p:cNvSpPr>
          <p:nvPr/>
        </p:nvSpPr>
        <p:spPr bwMode="auto">
          <a:xfrm>
            <a:off x="401638" y="6008688"/>
            <a:ext cx="33337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pPr>
            <a:r>
              <a:rPr lang="en-US" sz="2200"/>
              <a:t>Health care</a:t>
            </a:r>
          </a:p>
        </p:txBody>
      </p:sp>
      <p:sp>
        <p:nvSpPr>
          <p:cNvPr id="55306" name="Rectangle 64"/>
          <p:cNvSpPr>
            <a:spLocks noChangeArrowheads="1"/>
          </p:cNvSpPr>
          <p:nvPr/>
        </p:nvSpPr>
        <p:spPr bwMode="auto">
          <a:xfrm>
            <a:off x="3735388" y="5562600"/>
            <a:ext cx="188436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82880" anchor="ctr"/>
          <a:lstStyle/>
          <a:p>
            <a:pPr algn="r">
              <a:lnSpc>
                <a:spcPct val="105000"/>
              </a:lnSpc>
              <a:spcBef>
                <a:spcPct val="45000"/>
              </a:spcBef>
              <a:buClr>
                <a:srgbClr val="008080"/>
              </a:buClr>
              <a:buSzPct val="120000"/>
              <a:buFont typeface="Wingdings" pitchFamily="2" charset="2"/>
              <a:buNone/>
            </a:pPr>
            <a:r>
              <a:rPr lang="en-US" sz="2200" dirty="0" smtClean="0"/>
              <a:t>4,020</a:t>
            </a:r>
            <a:endParaRPr lang="en-US" sz="2200" dirty="0"/>
          </a:p>
        </p:txBody>
      </p:sp>
      <p:sp>
        <p:nvSpPr>
          <p:cNvPr id="55307" name="Rectangle 63"/>
          <p:cNvSpPr>
            <a:spLocks noChangeArrowheads="1"/>
          </p:cNvSpPr>
          <p:nvPr/>
        </p:nvSpPr>
        <p:spPr bwMode="auto">
          <a:xfrm>
            <a:off x="401638" y="5562600"/>
            <a:ext cx="33337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pPr>
            <a:r>
              <a:rPr lang="en-US" sz="2200"/>
              <a:t>Education</a:t>
            </a:r>
          </a:p>
        </p:txBody>
      </p:sp>
      <p:sp>
        <p:nvSpPr>
          <p:cNvPr id="55308" name="Rectangle 60"/>
          <p:cNvSpPr>
            <a:spLocks noChangeArrowheads="1"/>
          </p:cNvSpPr>
          <p:nvPr/>
        </p:nvSpPr>
        <p:spPr bwMode="auto">
          <a:xfrm>
            <a:off x="3735388" y="5114925"/>
            <a:ext cx="1884362"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82880" anchor="ctr"/>
          <a:lstStyle/>
          <a:p>
            <a:pPr algn="r">
              <a:lnSpc>
                <a:spcPct val="105000"/>
              </a:lnSpc>
              <a:spcBef>
                <a:spcPct val="45000"/>
              </a:spcBef>
              <a:buClr>
                <a:srgbClr val="008080"/>
              </a:buClr>
              <a:buSzPct val="120000"/>
              <a:buFont typeface="Wingdings" pitchFamily="2" charset="2"/>
              <a:buNone/>
            </a:pPr>
            <a:r>
              <a:rPr lang="en-US" sz="2200" dirty="0" smtClean="0"/>
              <a:t>12,171</a:t>
            </a:r>
            <a:endParaRPr lang="en-US" sz="2200" dirty="0"/>
          </a:p>
        </p:txBody>
      </p:sp>
      <p:sp>
        <p:nvSpPr>
          <p:cNvPr id="55309" name="Rectangle 59"/>
          <p:cNvSpPr>
            <a:spLocks noChangeArrowheads="1"/>
          </p:cNvSpPr>
          <p:nvPr/>
        </p:nvSpPr>
        <p:spPr bwMode="auto">
          <a:xfrm>
            <a:off x="401638" y="5114925"/>
            <a:ext cx="33337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pPr>
            <a:r>
              <a:rPr lang="en-US" sz="2200"/>
              <a:t>Professional services</a:t>
            </a:r>
          </a:p>
        </p:txBody>
      </p:sp>
      <p:sp>
        <p:nvSpPr>
          <p:cNvPr id="55310" name="Rectangle 56"/>
          <p:cNvSpPr>
            <a:spLocks noChangeArrowheads="1"/>
          </p:cNvSpPr>
          <p:nvPr/>
        </p:nvSpPr>
        <p:spPr bwMode="auto">
          <a:xfrm>
            <a:off x="3735388" y="4668838"/>
            <a:ext cx="188436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82880" anchor="ctr"/>
          <a:lstStyle/>
          <a:p>
            <a:pPr algn="r">
              <a:lnSpc>
                <a:spcPct val="105000"/>
              </a:lnSpc>
              <a:spcBef>
                <a:spcPct val="45000"/>
              </a:spcBef>
              <a:buClr>
                <a:srgbClr val="008080"/>
              </a:buClr>
              <a:buSzPct val="120000"/>
              <a:buFont typeface="Wingdings" pitchFamily="2" charset="2"/>
              <a:buNone/>
            </a:pPr>
            <a:r>
              <a:rPr lang="en-US" sz="2200" dirty="0" smtClean="0"/>
              <a:t>6,111</a:t>
            </a:r>
            <a:endParaRPr lang="en-US" sz="2200" dirty="0"/>
          </a:p>
        </p:txBody>
      </p:sp>
      <p:sp>
        <p:nvSpPr>
          <p:cNvPr id="55311" name="Rectangle 55"/>
          <p:cNvSpPr>
            <a:spLocks noChangeArrowheads="1"/>
          </p:cNvSpPr>
          <p:nvPr/>
        </p:nvSpPr>
        <p:spPr bwMode="auto">
          <a:xfrm>
            <a:off x="401638" y="4668838"/>
            <a:ext cx="33337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pPr>
            <a:r>
              <a:rPr lang="en-US" sz="2200"/>
              <a:t>Finance, insurance</a:t>
            </a:r>
          </a:p>
        </p:txBody>
      </p:sp>
      <p:sp>
        <p:nvSpPr>
          <p:cNvPr id="55312" name="Rectangle 52"/>
          <p:cNvSpPr>
            <a:spLocks noChangeArrowheads="1"/>
          </p:cNvSpPr>
          <p:nvPr/>
        </p:nvSpPr>
        <p:spPr bwMode="auto">
          <a:xfrm>
            <a:off x="3735388" y="4222750"/>
            <a:ext cx="188436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82880" anchor="ctr"/>
          <a:lstStyle/>
          <a:p>
            <a:pPr algn="r">
              <a:lnSpc>
                <a:spcPct val="105000"/>
              </a:lnSpc>
              <a:spcBef>
                <a:spcPct val="45000"/>
              </a:spcBef>
              <a:buClr>
                <a:srgbClr val="008080"/>
              </a:buClr>
              <a:buSzPct val="120000"/>
              <a:buFont typeface="Wingdings" pitchFamily="2" charset="2"/>
              <a:buNone/>
            </a:pPr>
            <a:r>
              <a:rPr lang="en-US" sz="2200" dirty="0" smtClean="0"/>
              <a:t>4,355</a:t>
            </a:r>
            <a:endParaRPr lang="en-US" sz="2200" dirty="0"/>
          </a:p>
        </p:txBody>
      </p:sp>
      <p:sp>
        <p:nvSpPr>
          <p:cNvPr id="55313" name="Rectangle 51"/>
          <p:cNvSpPr>
            <a:spLocks noChangeArrowheads="1"/>
          </p:cNvSpPr>
          <p:nvPr/>
        </p:nvSpPr>
        <p:spPr bwMode="auto">
          <a:xfrm>
            <a:off x="401638" y="4222750"/>
            <a:ext cx="33337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pPr>
            <a:r>
              <a:rPr lang="en-US" sz="2200"/>
              <a:t>Transportation</a:t>
            </a:r>
          </a:p>
        </p:txBody>
      </p:sp>
      <p:sp>
        <p:nvSpPr>
          <p:cNvPr id="55314" name="Rectangle 48"/>
          <p:cNvSpPr>
            <a:spLocks noChangeArrowheads="1"/>
          </p:cNvSpPr>
          <p:nvPr/>
        </p:nvSpPr>
        <p:spPr bwMode="auto">
          <a:xfrm>
            <a:off x="3735388" y="3776663"/>
            <a:ext cx="188436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82880" anchor="ctr"/>
          <a:lstStyle/>
          <a:p>
            <a:pPr algn="r">
              <a:lnSpc>
                <a:spcPct val="105000"/>
              </a:lnSpc>
              <a:spcBef>
                <a:spcPct val="45000"/>
              </a:spcBef>
              <a:buClr>
                <a:srgbClr val="008080"/>
              </a:buClr>
              <a:buSzPct val="120000"/>
              <a:buFont typeface="Wingdings" pitchFamily="2" charset="2"/>
              <a:buNone/>
            </a:pPr>
            <a:r>
              <a:rPr lang="en-US" sz="2200" dirty="0" smtClean="0"/>
              <a:t>14,582</a:t>
            </a:r>
            <a:endParaRPr lang="en-US" sz="2200" dirty="0"/>
          </a:p>
        </p:txBody>
      </p:sp>
      <p:sp>
        <p:nvSpPr>
          <p:cNvPr id="55315" name="Rectangle 47"/>
          <p:cNvSpPr>
            <a:spLocks noChangeArrowheads="1"/>
          </p:cNvSpPr>
          <p:nvPr/>
        </p:nvSpPr>
        <p:spPr bwMode="auto">
          <a:xfrm>
            <a:off x="401638" y="3776663"/>
            <a:ext cx="33337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pPr>
            <a:r>
              <a:rPr lang="en-US" sz="2200"/>
              <a:t>Retail trade</a:t>
            </a:r>
          </a:p>
        </p:txBody>
      </p:sp>
      <p:sp>
        <p:nvSpPr>
          <p:cNvPr id="55316" name="Rectangle 44"/>
          <p:cNvSpPr>
            <a:spLocks noChangeArrowheads="1"/>
          </p:cNvSpPr>
          <p:nvPr/>
        </p:nvSpPr>
        <p:spPr bwMode="auto">
          <a:xfrm>
            <a:off x="3735388" y="3330575"/>
            <a:ext cx="188436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82880" anchor="ctr"/>
          <a:lstStyle/>
          <a:p>
            <a:pPr algn="r">
              <a:lnSpc>
                <a:spcPct val="105000"/>
              </a:lnSpc>
              <a:spcBef>
                <a:spcPct val="45000"/>
              </a:spcBef>
              <a:buClr>
                <a:srgbClr val="008080"/>
              </a:buClr>
              <a:buSzPct val="120000"/>
              <a:buFont typeface="Wingdings" pitchFamily="2" charset="2"/>
              <a:buNone/>
            </a:pPr>
            <a:r>
              <a:rPr lang="en-US" sz="2200" dirty="0" smtClean="0"/>
              <a:t>13,599</a:t>
            </a:r>
            <a:endParaRPr lang="en-US" sz="2200" dirty="0"/>
          </a:p>
        </p:txBody>
      </p:sp>
      <p:sp>
        <p:nvSpPr>
          <p:cNvPr id="55317" name="Rectangle 43"/>
          <p:cNvSpPr>
            <a:spLocks noChangeArrowheads="1"/>
          </p:cNvSpPr>
          <p:nvPr/>
        </p:nvSpPr>
        <p:spPr bwMode="auto">
          <a:xfrm>
            <a:off x="401638" y="3330575"/>
            <a:ext cx="33337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pPr>
            <a:r>
              <a:rPr lang="en-US" sz="2200"/>
              <a:t>Manufacturing</a:t>
            </a:r>
          </a:p>
        </p:txBody>
      </p:sp>
      <p:sp>
        <p:nvSpPr>
          <p:cNvPr id="55318" name="Rectangle 40"/>
          <p:cNvSpPr>
            <a:spLocks noChangeArrowheads="1"/>
          </p:cNvSpPr>
          <p:nvPr/>
        </p:nvSpPr>
        <p:spPr bwMode="auto">
          <a:xfrm>
            <a:off x="3735388" y="2882900"/>
            <a:ext cx="1884362"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82880" anchor="ctr"/>
          <a:lstStyle/>
          <a:p>
            <a:pPr algn="r">
              <a:lnSpc>
                <a:spcPct val="105000"/>
              </a:lnSpc>
              <a:spcBef>
                <a:spcPct val="45000"/>
              </a:spcBef>
              <a:buClr>
                <a:srgbClr val="008080"/>
              </a:buClr>
              <a:buSzPct val="120000"/>
              <a:buFont typeface="Wingdings" pitchFamily="2" charset="2"/>
              <a:buNone/>
            </a:pPr>
            <a:r>
              <a:rPr lang="en-US" sz="2200" dirty="0" smtClean="0"/>
              <a:t>780</a:t>
            </a:r>
            <a:endParaRPr lang="en-US" sz="2200" dirty="0"/>
          </a:p>
        </p:txBody>
      </p:sp>
      <p:sp>
        <p:nvSpPr>
          <p:cNvPr id="55319" name="Rectangle 39"/>
          <p:cNvSpPr>
            <a:spLocks noChangeArrowheads="1"/>
          </p:cNvSpPr>
          <p:nvPr/>
        </p:nvSpPr>
        <p:spPr bwMode="auto">
          <a:xfrm>
            <a:off x="401638" y="2882900"/>
            <a:ext cx="33337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pPr>
            <a:r>
              <a:rPr lang="en-US" sz="2200"/>
              <a:t>Mining</a:t>
            </a:r>
          </a:p>
        </p:txBody>
      </p:sp>
      <p:grpSp>
        <p:nvGrpSpPr>
          <p:cNvPr id="2" name="Group 361"/>
          <p:cNvGrpSpPr>
            <a:grpSpLocks/>
          </p:cNvGrpSpPr>
          <p:nvPr/>
        </p:nvGrpSpPr>
        <p:grpSpPr bwMode="auto">
          <a:xfrm>
            <a:off x="7337425" y="1544638"/>
            <a:ext cx="1504950" cy="4910137"/>
            <a:chOff x="4622" y="973"/>
            <a:chExt cx="948" cy="3093"/>
          </a:xfrm>
        </p:grpSpPr>
        <p:sp>
          <p:nvSpPr>
            <p:cNvPr id="55360" name="Rectangle 350"/>
            <p:cNvSpPr>
              <a:spLocks noChangeArrowheads="1"/>
            </p:cNvSpPr>
            <p:nvPr/>
          </p:nvSpPr>
          <p:spPr bwMode="auto">
            <a:xfrm>
              <a:off x="4622" y="973"/>
              <a:ext cx="94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82880" anchor="ctr"/>
            <a:lstStyle/>
            <a:p>
              <a:pPr algn="r">
                <a:lnSpc>
                  <a:spcPct val="105000"/>
                </a:lnSpc>
                <a:spcBef>
                  <a:spcPct val="45000"/>
                </a:spcBef>
                <a:buClr>
                  <a:srgbClr val="008080"/>
                </a:buClr>
                <a:buSzPct val="120000"/>
                <a:buFont typeface="Wingdings" pitchFamily="2" charset="2"/>
                <a:buNone/>
              </a:pPr>
              <a:r>
                <a:rPr lang="en-US" sz="2200" dirty="0" smtClean="0"/>
                <a:t>122.6</a:t>
              </a:r>
              <a:endParaRPr lang="en-US" sz="2200" dirty="0"/>
            </a:p>
          </p:txBody>
        </p:sp>
        <p:sp>
          <p:nvSpPr>
            <p:cNvPr id="55361" name="Rectangle 342"/>
            <p:cNvSpPr>
              <a:spLocks noChangeArrowheads="1"/>
            </p:cNvSpPr>
            <p:nvPr/>
          </p:nvSpPr>
          <p:spPr bwMode="auto">
            <a:xfrm>
              <a:off x="4622" y="1254"/>
              <a:ext cx="94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82880" anchor="ctr"/>
            <a:lstStyle/>
            <a:p>
              <a:pPr algn="r">
                <a:lnSpc>
                  <a:spcPct val="105000"/>
                </a:lnSpc>
                <a:spcBef>
                  <a:spcPct val="45000"/>
                </a:spcBef>
                <a:buClr>
                  <a:srgbClr val="008080"/>
                </a:buClr>
                <a:buSzPct val="120000"/>
                <a:buFont typeface="Wingdings" pitchFamily="2" charset="2"/>
                <a:buNone/>
              </a:pPr>
              <a:r>
                <a:rPr lang="en-US" sz="2200" dirty="0" smtClean="0"/>
                <a:t>121.1</a:t>
              </a:r>
              <a:endParaRPr lang="en-US" sz="2200" dirty="0"/>
            </a:p>
          </p:txBody>
        </p:sp>
        <p:sp>
          <p:nvSpPr>
            <p:cNvPr id="55362" name="Rectangle 70"/>
            <p:cNvSpPr>
              <a:spLocks noChangeArrowheads="1"/>
            </p:cNvSpPr>
            <p:nvPr/>
          </p:nvSpPr>
          <p:spPr bwMode="auto">
            <a:xfrm>
              <a:off x="4622" y="3785"/>
              <a:ext cx="94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82880" anchor="ctr"/>
            <a:lstStyle/>
            <a:p>
              <a:pPr algn="r">
                <a:lnSpc>
                  <a:spcPct val="105000"/>
                </a:lnSpc>
                <a:spcBef>
                  <a:spcPct val="45000"/>
                </a:spcBef>
                <a:buClr>
                  <a:srgbClr val="008080"/>
                </a:buClr>
                <a:buSzPct val="120000"/>
                <a:buFont typeface="Wingdings" pitchFamily="2" charset="2"/>
                <a:buNone/>
              </a:pPr>
              <a:r>
                <a:rPr lang="en-US" sz="2200" dirty="0" smtClean="0"/>
                <a:t>114.9</a:t>
              </a:r>
              <a:endParaRPr lang="en-US" sz="2200" dirty="0"/>
            </a:p>
          </p:txBody>
        </p:sp>
        <p:sp>
          <p:nvSpPr>
            <p:cNvPr id="55363" name="Rectangle 66"/>
            <p:cNvSpPr>
              <a:spLocks noChangeArrowheads="1"/>
            </p:cNvSpPr>
            <p:nvPr/>
          </p:nvSpPr>
          <p:spPr bwMode="auto">
            <a:xfrm>
              <a:off x="4622" y="3504"/>
              <a:ext cx="94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82880" anchor="ctr"/>
            <a:lstStyle/>
            <a:p>
              <a:pPr algn="r">
                <a:lnSpc>
                  <a:spcPct val="105000"/>
                </a:lnSpc>
                <a:spcBef>
                  <a:spcPct val="45000"/>
                </a:spcBef>
                <a:buClr>
                  <a:srgbClr val="008080"/>
                </a:buClr>
                <a:buSzPct val="120000"/>
                <a:buFont typeface="Wingdings" pitchFamily="2" charset="2"/>
                <a:buNone/>
              </a:pPr>
              <a:r>
                <a:rPr lang="en-US" sz="2200" dirty="0" smtClean="0"/>
                <a:t>112.6</a:t>
              </a:r>
            </a:p>
          </p:txBody>
        </p:sp>
        <p:sp>
          <p:nvSpPr>
            <p:cNvPr id="55364" name="Rectangle 62"/>
            <p:cNvSpPr>
              <a:spLocks noChangeArrowheads="1"/>
            </p:cNvSpPr>
            <p:nvPr/>
          </p:nvSpPr>
          <p:spPr bwMode="auto">
            <a:xfrm>
              <a:off x="4622" y="3222"/>
              <a:ext cx="94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82880" anchor="ctr"/>
            <a:lstStyle/>
            <a:p>
              <a:pPr algn="r">
                <a:lnSpc>
                  <a:spcPct val="105000"/>
                </a:lnSpc>
                <a:spcBef>
                  <a:spcPct val="45000"/>
                </a:spcBef>
                <a:buClr>
                  <a:srgbClr val="008080"/>
                </a:buClr>
                <a:buSzPct val="120000"/>
                <a:buFont typeface="Wingdings" pitchFamily="2" charset="2"/>
                <a:buNone/>
              </a:pPr>
              <a:r>
                <a:rPr lang="en-US" sz="2200" dirty="0" smtClean="0"/>
                <a:t>99.1</a:t>
              </a:r>
              <a:endParaRPr lang="en-US" sz="2200" dirty="0"/>
            </a:p>
          </p:txBody>
        </p:sp>
        <p:sp>
          <p:nvSpPr>
            <p:cNvPr id="55365" name="Rectangle 58"/>
            <p:cNvSpPr>
              <a:spLocks noChangeArrowheads="1"/>
            </p:cNvSpPr>
            <p:nvPr/>
          </p:nvSpPr>
          <p:spPr bwMode="auto">
            <a:xfrm>
              <a:off x="4622" y="2941"/>
              <a:ext cx="94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82880" anchor="ctr"/>
            <a:lstStyle/>
            <a:p>
              <a:pPr algn="r">
                <a:lnSpc>
                  <a:spcPct val="105000"/>
                </a:lnSpc>
                <a:spcBef>
                  <a:spcPct val="45000"/>
                </a:spcBef>
                <a:buClr>
                  <a:srgbClr val="008080"/>
                </a:buClr>
                <a:buSzPct val="120000"/>
                <a:buFont typeface="Wingdings" pitchFamily="2" charset="2"/>
                <a:buNone/>
              </a:pPr>
              <a:r>
                <a:rPr lang="en-US" sz="2200" dirty="0" smtClean="0"/>
                <a:t>90.2</a:t>
              </a:r>
              <a:endParaRPr lang="en-US" sz="2200" dirty="0"/>
            </a:p>
          </p:txBody>
        </p:sp>
        <p:sp>
          <p:nvSpPr>
            <p:cNvPr id="55366" name="Rectangle 54"/>
            <p:cNvSpPr>
              <a:spLocks noChangeArrowheads="1"/>
            </p:cNvSpPr>
            <p:nvPr/>
          </p:nvSpPr>
          <p:spPr bwMode="auto">
            <a:xfrm>
              <a:off x="4622" y="2660"/>
              <a:ext cx="94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82880" anchor="ctr"/>
            <a:lstStyle/>
            <a:p>
              <a:pPr algn="r">
                <a:lnSpc>
                  <a:spcPct val="105000"/>
                </a:lnSpc>
                <a:spcBef>
                  <a:spcPct val="45000"/>
                </a:spcBef>
                <a:buClr>
                  <a:srgbClr val="008080"/>
                </a:buClr>
                <a:buSzPct val="120000"/>
                <a:buFont typeface="Wingdings" pitchFamily="2" charset="2"/>
                <a:buNone/>
              </a:pPr>
              <a:r>
                <a:rPr lang="en-US" sz="2200" dirty="0" smtClean="0"/>
                <a:t>123.5</a:t>
              </a:r>
              <a:endParaRPr lang="en-US" sz="2200" dirty="0"/>
            </a:p>
          </p:txBody>
        </p:sp>
        <p:sp>
          <p:nvSpPr>
            <p:cNvPr id="55367" name="Rectangle 50"/>
            <p:cNvSpPr>
              <a:spLocks noChangeArrowheads="1"/>
            </p:cNvSpPr>
            <p:nvPr/>
          </p:nvSpPr>
          <p:spPr bwMode="auto">
            <a:xfrm>
              <a:off x="4622" y="2379"/>
              <a:ext cx="94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82880" anchor="ctr"/>
            <a:lstStyle/>
            <a:p>
              <a:pPr algn="r">
                <a:lnSpc>
                  <a:spcPct val="105000"/>
                </a:lnSpc>
                <a:spcBef>
                  <a:spcPct val="45000"/>
                </a:spcBef>
                <a:buClr>
                  <a:srgbClr val="008080"/>
                </a:buClr>
                <a:buSzPct val="120000"/>
                <a:buFont typeface="Wingdings" pitchFamily="2" charset="2"/>
                <a:buNone/>
              </a:pPr>
              <a:r>
                <a:rPr lang="en-US" sz="2200" dirty="0" smtClean="0"/>
                <a:t>102.4</a:t>
              </a:r>
              <a:endParaRPr lang="en-US" sz="2200" dirty="0"/>
            </a:p>
          </p:txBody>
        </p:sp>
        <p:sp>
          <p:nvSpPr>
            <p:cNvPr id="55368" name="Rectangle 46"/>
            <p:cNvSpPr>
              <a:spLocks noChangeArrowheads="1"/>
            </p:cNvSpPr>
            <p:nvPr/>
          </p:nvSpPr>
          <p:spPr bwMode="auto">
            <a:xfrm>
              <a:off x="4622" y="2098"/>
              <a:ext cx="94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82880" anchor="ctr"/>
            <a:lstStyle/>
            <a:p>
              <a:pPr algn="r">
                <a:lnSpc>
                  <a:spcPct val="105000"/>
                </a:lnSpc>
                <a:spcBef>
                  <a:spcPct val="45000"/>
                </a:spcBef>
                <a:buClr>
                  <a:srgbClr val="008080"/>
                </a:buClr>
                <a:buSzPct val="120000"/>
                <a:buFont typeface="Wingdings" pitchFamily="2" charset="2"/>
                <a:buNone/>
              </a:pPr>
              <a:r>
                <a:rPr lang="en-US" sz="2200" dirty="0" smtClean="0"/>
                <a:t>107.2</a:t>
              </a:r>
              <a:endParaRPr lang="en-US" sz="2200" dirty="0"/>
            </a:p>
          </p:txBody>
        </p:sp>
        <p:sp>
          <p:nvSpPr>
            <p:cNvPr id="55369" name="Rectangle 42"/>
            <p:cNvSpPr>
              <a:spLocks noChangeArrowheads="1"/>
            </p:cNvSpPr>
            <p:nvPr/>
          </p:nvSpPr>
          <p:spPr bwMode="auto">
            <a:xfrm>
              <a:off x="4622" y="1816"/>
              <a:ext cx="94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82880" anchor="ctr"/>
            <a:lstStyle/>
            <a:p>
              <a:pPr algn="r">
                <a:lnSpc>
                  <a:spcPct val="105000"/>
                </a:lnSpc>
                <a:spcBef>
                  <a:spcPct val="45000"/>
                </a:spcBef>
                <a:buClr>
                  <a:srgbClr val="008080"/>
                </a:buClr>
                <a:buSzPct val="120000"/>
                <a:buFont typeface="Wingdings" pitchFamily="2" charset="2"/>
                <a:buNone/>
              </a:pPr>
              <a:r>
                <a:rPr lang="en-US" sz="2200" dirty="0" smtClean="0"/>
                <a:t>96.4</a:t>
              </a:r>
              <a:endParaRPr lang="en-US" sz="2200" dirty="0"/>
            </a:p>
          </p:txBody>
        </p:sp>
        <p:sp>
          <p:nvSpPr>
            <p:cNvPr id="55370" name="Rectangle 38"/>
            <p:cNvSpPr>
              <a:spLocks noChangeArrowheads="1"/>
            </p:cNvSpPr>
            <p:nvPr/>
          </p:nvSpPr>
          <p:spPr bwMode="auto">
            <a:xfrm>
              <a:off x="4622" y="1535"/>
              <a:ext cx="94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82880" anchor="ctr"/>
            <a:lstStyle/>
            <a:p>
              <a:pPr algn="r">
                <a:lnSpc>
                  <a:spcPct val="105000"/>
                </a:lnSpc>
                <a:spcBef>
                  <a:spcPct val="45000"/>
                </a:spcBef>
                <a:buClr>
                  <a:srgbClr val="008080"/>
                </a:buClr>
                <a:buSzPct val="120000"/>
                <a:buFont typeface="Wingdings" pitchFamily="2" charset="2"/>
                <a:buNone/>
              </a:pPr>
              <a:r>
                <a:rPr lang="en-US" sz="2200" dirty="0" smtClean="0"/>
                <a:t>151.7</a:t>
              </a:r>
            </a:p>
          </p:txBody>
        </p:sp>
      </p:grpSp>
      <p:grpSp>
        <p:nvGrpSpPr>
          <p:cNvPr id="3" name="Group 360"/>
          <p:cNvGrpSpPr>
            <a:grpSpLocks/>
          </p:cNvGrpSpPr>
          <p:nvPr/>
        </p:nvGrpSpPr>
        <p:grpSpPr bwMode="auto">
          <a:xfrm>
            <a:off x="5619750" y="1544638"/>
            <a:ext cx="1717675" cy="4910137"/>
            <a:chOff x="3540" y="973"/>
            <a:chExt cx="1082" cy="3093"/>
          </a:xfrm>
        </p:grpSpPr>
        <p:sp>
          <p:nvSpPr>
            <p:cNvPr id="55349" name="Rectangle 348"/>
            <p:cNvSpPr>
              <a:spLocks noChangeArrowheads="1"/>
            </p:cNvSpPr>
            <p:nvPr/>
          </p:nvSpPr>
          <p:spPr bwMode="auto">
            <a:xfrm>
              <a:off x="3540" y="973"/>
              <a:ext cx="1082"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82880" anchor="ctr"/>
            <a:lstStyle/>
            <a:p>
              <a:pPr algn="r">
                <a:lnSpc>
                  <a:spcPct val="105000"/>
                </a:lnSpc>
                <a:spcBef>
                  <a:spcPct val="45000"/>
                </a:spcBef>
                <a:buClr>
                  <a:srgbClr val="008080"/>
                </a:buClr>
                <a:buSzPct val="120000"/>
                <a:buFont typeface="Wingdings" pitchFamily="2" charset="2"/>
                <a:buNone/>
              </a:pPr>
              <a:r>
                <a:rPr lang="en-US" sz="2200" dirty="0" smtClean="0"/>
                <a:t>6.9</a:t>
              </a:r>
              <a:endParaRPr lang="en-US" sz="2200" dirty="0"/>
            </a:p>
          </p:txBody>
        </p:sp>
        <p:sp>
          <p:nvSpPr>
            <p:cNvPr id="55350" name="Rectangle 340"/>
            <p:cNvSpPr>
              <a:spLocks noChangeArrowheads="1"/>
            </p:cNvSpPr>
            <p:nvPr/>
          </p:nvSpPr>
          <p:spPr bwMode="auto">
            <a:xfrm>
              <a:off x="3540" y="1254"/>
              <a:ext cx="1082"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82880" anchor="ctr"/>
            <a:lstStyle/>
            <a:p>
              <a:pPr algn="r">
                <a:lnSpc>
                  <a:spcPct val="105000"/>
                </a:lnSpc>
                <a:spcBef>
                  <a:spcPct val="45000"/>
                </a:spcBef>
                <a:buClr>
                  <a:srgbClr val="008080"/>
                </a:buClr>
                <a:buSzPct val="120000"/>
                <a:buFont typeface="Wingdings" pitchFamily="2" charset="2"/>
                <a:buNone/>
              </a:pPr>
              <a:r>
                <a:rPr lang="en-US" sz="2200" dirty="0" smtClean="0"/>
                <a:t>37.0</a:t>
              </a:r>
              <a:endParaRPr lang="en-US" sz="2200" dirty="0"/>
            </a:p>
          </p:txBody>
        </p:sp>
        <p:sp>
          <p:nvSpPr>
            <p:cNvPr id="55351" name="Rectangle 69"/>
            <p:cNvSpPr>
              <a:spLocks noChangeArrowheads="1"/>
            </p:cNvSpPr>
            <p:nvPr/>
          </p:nvSpPr>
          <p:spPr bwMode="auto">
            <a:xfrm>
              <a:off x="3540" y="3785"/>
              <a:ext cx="1082"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82880" anchor="ctr"/>
            <a:lstStyle/>
            <a:p>
              <a:pPr algn="r">
                <a:lnSpc>
                  <a:spcPct val="105000"/>
                </a:lnSpc>
                <a:spcBef>
                  <a:spcPct val="45000"/>
                </a:spcBef>
                <a:buClr>
                  <a:srgbClr val="008080"/>
                </a:buClr>
                <a:buSzPct val="120000"/>
                <a:buFont typeface="Wingdings" pitchFamily="2" charset="2"/>
                <a:buNone/>
              </a:pPr>
              <a:r>
                <a:rPr lang="en-US" sz="2200" dirty="0" smtClean="0"/>
                <a:t>7.5</a:t>
              </a:r>
              <a:endParaRPr lang="en-US" sz="2200" dirty="0"/>
            </a:p>
          </p:txBody>
        </p:sp>
        <p:sp>
          <p:nvSpPr>
            <p:cNvPr id="55352" name="Rectangle 65"/>
            <p:cNvSpPr>
              <a:spLocks noChangeArrowheads="1"/>
            </p:cNvSpPr>
            <p:nvPr/>
          </p:nvSpPr>
          <p:spPr bwMode="auto">
            <a:xfrm>
              <a:off x="3540" y="3504"/>
              <a:ext cx="1082"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82880" anchor="ctr"/>
            <a:lstStyle/>
            <a:p>
              <a:pPr algn="r">
                <a:lnSpc>
                  <a:spcPct val="105000"/>
                </a:lnSpc>
                <a:spcBef>
                  <a:spcPct val="45000"/>
                </a:spcBef>
                <a:buClr>
                  <a:srgbClr val="008080"/>
                </a:buClr>
                <a:buSzPct val="120000"/>
                <a:buFont typeface="Wingdings" pitchFamily="2" charset="2"/>
                <a:buNone/>
              </a:pPr>
              <a:r>
                <a:rPr lang="en-US" sz="2200" dirty="0" smtClean="0"/>
                <a:t>13.0</a:t>
              </a:r>
              <a:endParaRPr lang="en-US" sz="2200" dirty="0"/>
            </a:p>
          </p:txBody>
        </p:sp>
        <p:sp>
          <p:nvSpPr>
            <p:cNvPr id="55353" name="Rectangle 61"/>
            <p:cNvSpPr>
              <a:spLocks noChangeArrowheads="1"/>
            </p:cNvSpPr>
            <p:nvPr/>
          </p:nvSpPr>
          <p:spPr bwMode="auto">
            <a:xfrm>
              <a:off x="3540" y="3222"/>
              <a:ext cx="1082"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82880" anchor="ctr"/>
            <a:lstStyle/>
            <a:p>
              <a:pPr algn="r">
                <a:lnSpc>
                  <a:spcPct val="105000"/>
                </a:lnSpc>
                <a:spcBef>
                  <a:spcPct val="45000"/>
                </a:spcBef>
                <a:buClr>
                  <a:srgbClr val="008080"/>
                </a:buClr>
                <a:buSzPct val="120000"/>
                <a:buFont typeface="Wingdings" pitchFamily="2" charset="2"/>
                <a:buNone/>
              </a:pPr>
              <a:r>
                <a:rPr lang="en-US" sz="2200"/>
                <a:t>2.1</a:t>
              </a:r>
            </a:p>
          </p:txBody>
        </p:sp>
        <p:sp>
          <p:nvSpPr>
            <p:cNvPr id="55354" name="Rectangle 57"/>
            <p:cNvSpPr>
              <a:spLocks noChangeArrowheads="1"/>
            </p:cNvSpPr>
            <p:nvPr/>
          </p:nvSpPr>
          <p:spPr bwMode="auto">
            <a:xfrm>
              <a:off x="3540" y="2941"/>
              <a:ext cx="1082"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82880" anchor="ctr"/>
            <a:lstStyle/>
            <a:p>
              <a:pPr algn="r">
                <a:lnSpc>
                  <a:spcPct val="105000"/>
                </a:lnSpc>
                <a:spcBef>
                  <a:spcPct val="45000"/>
                </a:spcBef>
                <a:buClr>
                  <a:srgbClr val="008080"/>
                </a:buClr>
                <a:buSzPct val="120000"/>
                <a:buFont typeface="Wingdings" pitchFamily="2" charset="2"/>
                <a:buNone/>
              </a:pPr>
              <a:r>
                <a:rPr lang="en-US" sz="2200" dirty="0" smtClean="0"/>
                <a:t>1.1</a:t>
              </a:r>
              <a:endParaRPr lang="en-US" sz="2200" dirty="0"/>
            </a:p>
          </p:txBody>
        </p:sp>
        <p:sp>
          <p:nvSpPr>
            <p:cNvPr id="55355" name="Rectangle 53"/>
            <p:cNvSpPr>
              <a:spLocks noChangeArrowheads="1"/>
            </p:cNvSpPr>
            <p:nvPr/>
          </p:nvSpPr>
          <p:spPr bwMode="auto">
            <a:xfrm>
              <a:off x="3540" y="2660"/>
              <a:ext cx="1082"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82880" anchor="ctr"/>
            <a:lstStyle/>
            <a:p>
              <a:pPr algn="r">
                <a:lnSpc>
                  <a:spcPct val="105000"/>
                </a:lnSpc>
                <a:spcBef>
                  <a:spcPct val="45000"/>
                </a:spcBef>
                <a:buClr>
                  <a:srgbClr val="008080"/>
                </a:buClr>
                <a:buSzPct val="120000"/>
                <a:buFont typeface="Wingdings" pitchFamily="2" charset="2"/>
                <a:buNone/>
              </a:pPr>
              <a:r>
                <a:rPr lang="en-US" sz="2200" dirty="0" smtClean="0"/>
                <a:t>20.4</a:t>
              </a:r>
              <a:endParaRPr lang="en-US" sz="2200" dirty="0"/>
            </a:p>
          </p:txBody>
        </p:sp>
        <p:sp>
          <p:nvSpPr>
            <p:cNvPr id="55356" name="Rectangle 49"/>
            <p:cNvSpPr>
              <a:spLocks noChangeArrowheads="1"/>
            </p:cNvSpPr>
            <p:nvPr/>
          </p:nvSpPr>
          <p:spPr bwMode="auto">
            <a:xfrm>
              <a:off x="3540" y="2379"/>
              <a:ext cx="1082"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82880" anchor="ctr"/>
            <a:lstStyle/>
            <a:p>
              <a:pPr algn="r">
                <a:lnSpc>
                  <a:spcPct val="105000"/>
                </a:lnSpc>
                <a:spcBef>
                  <a:spcPct val="45000"/>
                </a:spcBef>
                <a:buClr>
                  <a:srgbClr val="008080"/>
                </a:buClr>
                <a:buSzPct val="120000"/>
                <a:buFont typeface="Wingdings" pitchFamily="2" charset="2"/>
                <a:buNone/>
              </a:pPr>
              <a:r>
                <a:rPr lang="en-US" sz="2200" dirty="0" smtClean="0"/>
                <a:t>4.9</a:t>
              </a:r>
              <a:endParaRPr lang="en-US" sz="2200" dirty="0"/>
            </a:p>
          </p:txBody>
        </p:sp>
        <p:sp>
          <p:nvSpPr>
            <p:cNvPr id="55357" name="Rectangle 45"/>
            <p:cNvSpPr>
              <a:spLocks noChangeArrowheads="1"/>
            </p:cNvSpPr>
            <p:nvPr/>
          </p:nvSpPr>
          <p:spPr bwMode="auto">
            <a:xfrm>
              <a:off x="3540" y="2098"/>
              <a:ext cx="1082"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82880" anchor="ctr"/>
            <a:lstStyle/>
            <a:p>
              <a:pPr algn="r">
                <a:lnSpc>
                  <a:spcPct val="105000"/>
                </a:lnSpc>
                <a:spcBef>
                  <a:spcPct val="45000"/>
                </a:spcBef>
                <a:buClr>
                  <a:srgbClr val="008080"/>
                </a:buClr>
                <a:buSzPct val="120000"/>
                <a:buFont typeface="Wingdings" pitchFamily="2" charset="2"/>
                <a:buNone/>
              </a:pPr>
              <a:r>
                <a:rPr lang="en-US" sz="2200" dirty="0" smtClean="0"/>
                <a:t>10.5</a:t>
              </a:r>
              <a:endParaRPr lang="en-US" sz="2200" dirty="0"/>
            </a:p>
          </p:txBody>
        </p:sp>
        <p:sp>
          <p:nvSpPr>
            <p:cNvPr id="55358" name="Rectangle 41"/>
            <p:cNvSpPr>
              <a:spLocks noChangeArrowheads="1"/>
            </p:cNvSpPr>
            <p:nvPr/>
          </p:nvSpPr>
          <p:spPr bwMode="auto">
            <a:xfrm>
              <a:off x="3540" y="1816"/>
              <a:ext cx="1082"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82880" anchor="ctr"/>
            <a:lstStyle/>
            <a:p>
              <a:pPr algn="r">
                <a:lnSpc>
                  <a:spcPct val="105000"/>
                </a:lnSpc>
                <a:spcBef>
                  <a:spcPct val="45000"/>
                </a:spcBef>
                <a:buClr>
                  <a:srgbClr val="008080"/>
                </a:buClr>
                <a:buSzPct val="120000"/>
                <a:buFont typeface="Wingdings" pitchFamily="2" charset="2"/>
                <a:buNone/>
              </a:pPr>
              <a:r>
                <a:rPr lang="en-US" sz="2200" dirty="0" smtClean="0"/>
                <a:t>7.2</a:t>
              </a:r>
              <a:endParaRPr lang="en-US" sz="2200" dirty="0"/>
            </a:p>
          </p:txBody>
        </p:sp>
        <p:sp>
          <p:nvSpPr>
            <p:cNvPr id="55359" name="Rectangle 37"/>
            <p:cNvSpPr>
              <a:spLocks noChangeArrowheads="1"/>
            </p:cNvSpPr>
            <p:nvPr/>
          </p:nvSpPr>
          <p:spPr bwMode="auto">
            <a:xfrm>
              <a:off x="3540" y="1535"/>
              <a:ext cx="1082"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82880" anchor="ctr"/>
            <a:lstStyle/>
            <a:p>
              <a:pPr algn="r">
                <a:lnSpc>
                  <a:spcPct val="105000"/>
                </a:lnSpc>
                <a:spcBef>
                  <a:spcPct val="45000"/>
                </a:spcBef>
                <a:buClr>
                  <a:srgbClr val="008080"/>
                </a:buClr>
                <a:buSzPct val="120000"/>
                <a:buFont typeface="Wingdings" pitchFamily="2" charset="2"/>
                <a:buNone/>
              </a:pPr>
              <a:r>
                <a:rPr lang="en-US" sz="2200" dirty="0" smtClean="0"/>
                <a:t>14.0</a:t>
              </a:r>
              <a:endParaRPr lang="en-US" sz="2200" dirty="0"/>
            </a:p>
          </p:txBody>
        </p:sp>
      </p:grpSp>
      <p:sp>
        <p:nvSpPr>
          <p:cNvPr id="55322" name="Rectangle 36"/>
          <p:cNvSpPr>
            <a:spLocks noChangeArrowheads="1"/>
          </p:cNvSpPr>
          <p:nvPr/>
        </p:nvSpPr>
        <p:spPr bwMode="auto">
          <a:xfrm>
            <a:off x="3735388" y="2436813"/>
            <a:ext cx="188436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82880" anchor="ctr"/>
          <a:lstStyle/>
          <a:p>
            <a:pPr algn="r">
              <a:lnSpc>
                <a:spcPct val="105000"/>
              </a:lnSpc>
              <a:spcBef>
                <a:spcPct val="45000"/>
              </a:spcBef>
              <a:buClr>
                <a:srgbClr val="008080"/>
              </a:buClr>
              <a:buSzPct val="120000"/>
              <a:buFont typeface="Wingdings" pitchFamily="2" charset="2"/>
              <a:buNone/>
            </a:pPr>
            <a:r>
              <a:rPr lang="en-US" sz="2200" dirty="0" smtClean="0"/>
              <a:t>6,244</a:t>
            </a:r>
            <a:endParaRPr lang="en-US" sz="2200" dirty="0"/>
          </a:p>
        </p:txBody>
      </p:sp>
      <p:sp>
        <p:nvSpPr>
          <p:cNvPr id="55323" name="Rectangle 35"/>
          <p:cNvSpPr>
            <a:spLocks noChangeArrowheads="1"/>
          </p:cNvSpPr>
          <p:nvPr/>
        </p:nvSpPr>
        <p:spPr bwMode="auto">
          <a:xfrm>
            <a:off x="401638" y="2436813"/>
            <a:ext cx="33337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pPr>
            <a:r>
              <a:rPr lang="en-US" sz="2200"/>
              <a:t>Construction</a:t>
            </a:r>
          </a:p>
        </p:txBody>
      </p:sp>
      <p:sp>
        <p:nvSpPr>
          <p:cNvPr id="55324" name="Rectangle 34"/>
          <p:cNvSpPr>
            <a:spLocks noChangeArrowheads="1"/>
          </p:cNvSpPr>
          <p:nvPr/>
        </p:nvSpPr>
        <p:spPr bwMode="auto">
          <a:xfrm>
            <a:off x="7337425" y="742950"/>
            <a:ext cx="150495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5000"/>
              </a:lnSpc>
              <a:spcBef>
                <a:spcPct val="45000"/>
              </a:spcBef>
              <a:buClr>
                <a:srgbClr val="008080"/>
              </a:buClr>
              <a:buSzPct val="120000"/>
              <a:buFont typeface="Wingdings" pitchFamily="2" charset="2"/>
              <a:buNone/>
            </a:pPr>
            <a:r>
              <a:rPr lang="en-US" sz="2200" b="1" i="1"/>
              <a:t>wage ratio</a:t>
            </a:r>
          </a:p>
        </p:txBody>
      </p:sp>
      <p:sp>
        <p:nvSpPr>
          <p:cNvPr id="55325" name="Rectangle 33"/>
          <p:cNvSpPr>
            <a:spLocks noChangeArrowheads="1"/>
          </p:cNvSpPr>
          <p:nvPr/>
        </p:nvSpPr>
        <p:spPr bwMode="auto">
          <a:xfrm>
            <a:off x="5619750" y="742950"/>
            <a:ext cx="1717675"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5000"/>
              </a:lnSpc>
              <a:spcBef>
                <a:spcPct val="45000"/>
              </a:spcBef>
              <a:buClr>
                <a:srgbClr val="008080"/>
              </a:buClr>
              <a:buSzPct val="120000"/>
              <a:buFont typeface="Wingdings" pitchFamily="2" charset="2"/>
              <a:buNone/>
            </a:pPr>
            <a:r>
              <a:rPr lang="en-US" sz="2200" b="1" i="1" dirty="0" smtClean="0"/>
              <a:t>Union </a:t>
            </a:r>
            <a:r>
              <a:rPr lang="en-US" sz="2200" b="1" i="1" dirty="0"/>
              <a:t>% of total</a:t>
            </a:r>
          </a:p>
        </p:txBody>
      </p:sp>
      <p:sp>
        <p:nvSpPr>
          <p:cNvPr id="55326" name="Rectangle 32"/>
          <p:cNvSpPr>
            <a:spLocks noChangeArrowheads="1"/>
          </p:cNvSpPr>
          <p:nvPr/>
        </p:nvSpPr>
        <p:spPr bwMode="auto">
          <a:xfrm>
            <a:off x="3735388" y="742950"/>
            <a:ext cx="1884362"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5000"/>
              </a:lnSpc>
              <a:spcBef>
                <a:spcPct val="45000"/>
              </a:spcBef>
              <a:buClr>
                <a:srgbClr val="008080"/>
              </a:buClr>
              <a:buSzPct val="120000"/>
              <a:buFont typeface="Wingdings" pitchFamily="2" charset="2"/>
              <a:buNone/>
            </a:pPr>
            <a:r>
              <a:rPr lang="en-US" sz="2200" b="1" i="1"/>
              <a:t># employed (1000s)</a:t>
            </a:r>
          </a:p>
        </p:txBody>
      </p:sp>
      <p:sp>
        <p:nvSpPr>
          <p:cNvPr id="55327" name="Rectangle 31"/>
          <p:cNvSpPr>
            <a:spLocks noChangeArrowheads="1"/>
          </p:cNvSpPr>
          <p:nvPr/>
        </p:nvSpPr>
        <p:spPr bwMode="auto">
          <a:xfrm>
            <a:off x="401638" y="742950"/>
            <a:ext cx="333375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5000"/>
              </a:lnSpc>
              <a:spcBef>
                <a:spcPct val="45000"/>
              </a:spcBef>
              <a:buClr>
                <a:srgbClr val="008080"/>
              </a:buClr>
              <a:buSzPct val="120000"/>
              <a:buFont typeface="Wingdings" pitchFamily="2" charset="2"/>
              <a:buNone/>
            </a:pPr>
            <a:r>
              <a:rPr lang="en-US" sz="2200" b="1" i="1"/>
              <a:t>industry</a:t>
            </a:r>
          </a:p>
        </p:txBody>
      </p:sp>
      <p:sp>
        <p:nvSpPr>
          <p:cNvPr id="55328" name="Line 91"/>
          <p:cNvSpPr>
            <a:spLocks noChangeShapeType="1"/>
          </p:cNvSpPr>
          <p:nvPr/>
        </p:nvSpPr>
        <p:spPr bwMode="auto">
          <a:xfrm>
            <a:off x="401638" y="742950"/>
            <a:ext cx="8440737"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329" name="Line 92"/>
          <p:cNvSpPr>
            <a:spLocks noChangeShapeType="1"/>
          </p:cNvSpPr>
          <p:nvPr/>
        </p:nvSpPr>
        <p:spPr bwMode="auto">
          <a:xfrm>
            <a:off x="401638" y="1544638"/>
            <a:ext cx="84407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330" name="Line 93"/>
          <p:cNvSpPr>
            <a:spLocks noChangeShapeType="1"/>
          </p:cNvSpPr>
          <p:nvPr/>
        </p:nvSpPr>
        <p:spPr bwMode="auto">
          <a:xfrm>
            <a:off x="401638" y="2882900"/>
            <a:ext cx="84407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331" name="Line 94"/>
          <p:cNvSpPr>
            <a:spLocks noChangeShapeType="1"/>
          </p:cNvSpPr>
          <p:nvPr/>
        </p:nvSpPr>
        <p:spPr bwMode="auto">
          <a:xfrm>
            <a:off x="401638" y="3330575"/>
            <a:ext cx="84407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332" name="Line 95"/>
          <p:cNvSpPr>
            <a:spLocks noChangeShapeType="1"/>
          </p:cNvSpPr>
          <p:nvPr/>
        </p:nvSpPr>
        <p:spPr bwMode="auto">
          <a:xfrm>
            <a:off x="401638" y="3776663"/>
            <a:ext cx="84407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333" name="Line 96"/>
          <p:cNvSpPr>
            <a:spLocks noChangeShapeType="1"/>
          </p:cNvSpPr>
          <p:nvPr/>
        </p:nvSpPr>
        <p:spPr bwMode="auto">
          <a:xfrm>
            <a:off x="401638" y="4222750"/>
            <a:ext cx="84407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334" name="Line 97"/>
          <p:cNvSpPr>
            <a:spLocks noChangeShapeType="1"/>
          </p:cNvSpPr>
          <p:nvPr/>
        </p:nvSpPr>
        <p:spPr bwMode="auto">
          <a:xfrm>
            <a:off x="401638" y="4668838"/>
            <a:ext cx="84407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335" name="Line 98"/>
          <p:cNvSpPr>
            <a:spLocks noChangeShapeType="1"/>
          </p:cNvSpPr>
          <p:nvPr/>
        </p:nvSpPr>
        <p:spPr bwMode="auto">
          <a:xfrm>
            <a:off x="401638" y="5114925"/>
            <a:ext cx="84407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336" name="Line 99"/>
          <p:cNvSpPr>
            <a:spLocks noChangeShapeType="1"/>
          </p:cNvSpPr>
          <p:nvPr/>
        </p:nvSpPr>
        <p:spPr bwMode="auto">
          <a:xfrm>
            <a:off x="401638" y="5562600"/>
            <a:ext cx="84407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337" name="Line 100"/>
          <p:cNvSpPr>
            <a:spLocks noChangeShapeType="1"/>
          </p:cNvSpPr>
          <p:nvPr/>
        </p:nvSpPr>
        <p:spPr bwMode="auto">
          <a:xfrm>
            <a:off x="401638" y="6008688"/>
            <a:ext cx="84407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338" name="Line 106"/>
          <p:cNvSpPr>
            <a:spLocks noChangeShapeType="1"/>
          </p:cNvSpPr>
          <p:nvPr/>
        </p:nvSpPr>
        <p:spPr bwMode="auto">
          <a:xfrm>
            <a:off x="401638" y="6454775"/>
            <a:ext cx="8440737"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339" name="Line 107"/>
          <p:cNvSpPr>
            <a:spLocks noChangeShapeType="1"/>
          </p:cNvSpPr>
          <p:nvPr/>
        </p:nvSpPr>
        <p:spPr bwMode="auto">
          <a:xfrm>
            <a:off x="401638" y="742950"/>
            <a:ext cx="0" cy="5711825"/>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340" name="Line 108"/>
          <p:cNvSpPr>
            <a:spLocks noChangeShapeType="1"/>
          </p:cNvSpPr>
          <p:nvPr/>
        </p:nvSpPr>
        <p:spPr bwMode="auto">
          <a:xfrm>
            <a:off x="3735388" y="742950"/>
            <a:ext cx="0" cy="57118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341" name="Line 109"/>
          <p:cNvSpPr>
            <a:spLocks noChangeShapeType="1"/>
          </p:cNvSpPr>
          <p:nvPr/>
        </p:nvSpPr>
        <p:spPr bwMode="auto">
          <a:xfrm>
            <a:off x="5619750" y="742950"/>
            <a:ext cx="0" cy="57118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342" name="Line 110"/>
          <p:cNvSpPr>
            <a:spLocks noChangeShapeType="1"/>
          </p:cNvSpPr>
          <p:nvPr/>
        </p:nvSpPr>
        <p:spPr bwMode="auto">
          <a:xfrm>
            <a:off x="7337425" y="742950"/>
            <a:ext cx="0" cy="57118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343" name="Line 111"/>
          <p:cNvSpPr>
            <a:spLocks noChangeShapeType="1"/>
          </p:cNvSpPr>
          <p:nvPr/>
        </p:nvSpPr>
        <p:spPr bwMode="auto">
          <a:xfrm>
            <a:off x="8842375" y="742950"/>
            <a:ext cx="0" cy="5711825"/>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344" name="Line 337"/>
          <p:cNvSpPr>
            <a:spLocks noChangeShapeType="1"/>
          </p:cNvSpPr>
          <p:nvPr/>
        </p:nvSpPr>
        <p:spPr bwMode="auto">
          <a:xfrm>
            <a:off x="401638" y="2436813"/>
            <a:ext cx="84407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345" name="Line 345"/>
          <p:cNvSpPr>
            <a:spLocks noChangeShapeType="1"/>
          </p:cNvSpPr>
          <p:nvPr/>
        </p:nvSpPr>
        <p:spPr bwMode="auto">
          <a:xfrm>
            <a:off x="401638" y="1990725"/>
            <a:ext cx="84407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346" name="Text Box 19"/>
          <p:cNvSpPr txBox="1">
            <a:spLocks noChangeArrowheads="1"/>
          </p:cNvSpPr>
          <p:nvPr/>
        </p:nvSpPr>
        <p:spPr bwMode="auto">
          <a:xfrm>
            <a:off x="2071688" y="6472238"/>
            <a:ext cx="5789422" cy="355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5000"/>
              </a:lnSpc>
            </a:pPr>
            <a:r>
              <a:rPr lang="en-US" i="1" dirty="0">
                <a:solidFill>
                  <a:srgbClr val="3366CC"/>
                </a:solidFill>
              </a:rPr>
              <a:t>wage ratio =  </a:t>
            </a:r>
            <a:r>
              <a:rPr lang="en-US" i="1" dirty="0" smtClean="0">
                <a:solidFill>
                  <a:srgbClr val="3366CC"/>
                </a:solidFill>
              </a:rPr>
              <a:t>100 </a:t>
            </a:r>
            <a:r>
              <a:rPr lang="en-US" dirty="0" smtClean="0">
                <a:solidFill>
                  <a:srgbClr val="3366CC"/>
                </a:solidFill>
                <a:sym typeface="Symbol" pitchFamily="18" charset="2"/>
              </a:rPr>
              <a:t> </a:t>
            </a:r>
            <a:r>
              <a:rPr lang="en-US" i="1" dirty="0" smtClean="0">
                <a:solidFill>
                  <a:srgbClr val="3366CC"/>
                </a:solidFill>
              </a:rPr>
              <a:t>(</a:t>
            </a:r>
            <a:r>
              <a:rPr lang="en-US" i="1" dirty="0">
                <a:solidFill>
                  <a:srgbClr val="3366CC"/>
                </a:solidFill>
              </a:rPr>
              <a:t>union wage</a:t>
            </a:r>
            <a:r>
              <a:rPr lang="en-US" i="1" dirty="0" smtClean="0">
                <a:solidFill>
                  <a:srgbClr val="3366CC"/>
                </a:solidFill>
              </a:rPr>
              <a:t>) / (</a:t>
            </a:r>
            <a:r>
              <a:rPr lang="en-US" i="1" dirty="0">
                <a:solidFill>
                  <a:srgbClr val="3366CC"/>
                </a:solidFill>
              </a:rPr>
              <a:t>nonunion wage)</a:t>
            </a:r>
          </a:p>
        </p:txBody>
      </p:sp>
      <p:sp>
        <p:nvSpPr>
          <p:cNvPr id="55348" name="Rectangle 4"/>
          <p:cNvSpPr>
            <a:spLocks noGrp="1" noChangeArrowheads="1"/>
          </p:cNvSpPr>
          <p:nvPr>
            <p:ph type="title"/>
          </p:nvPr>
        </p:nvSpPr>
        <p:spPr>
          <a:xfrm>
            <a:off x="466725" y="236538"/>
            <a:ext cx="8245475" cy="388938"/>
          </a:xfrm>
        </p:spPr>
        <p:txBody>
          <a:bodyPr/>
          <a:lstStyle/>
          <a:p>
            <a:r>
              <a:rPr lang="en-US" sz="2000" dirty="0" smtClean="0"/>
              <a:t>Union membership and wage ratios by industry, 2011</a:t>
            </a:r>
          </a:p>
        </p:txBody>
      </p:sp>
      <p:sp>
        <p:nvSpPr>
          <p:cNvPr id="5" name="Segnaposto contenuto 4"/>
          <p:cNvSpPr>
            <a:spLocks noGrp="1"/>
          </p:cNvSpPr>
          <p:nvPr>
            <p:ph idx="1"/>
          </p:nvPr>
        </p:nvSpPr>
        <p:spPr/>
        <p:txBody>
          <a:bodyPr/>
          <a:lstStyle/>
          <a:p>
            <a:endParaRPr lang="it-IT"/>
          </a:p>
        </p:txBody>
      </p:sp>
    </p:spTree>
    <p:extLst>
      <p:ext uri="{BB962C8B-B14F-4D97-AF65-F5344CB8AC3E}">
        <p14:creationId xmlns:p14="http://schemas.microsoft.com/office/powerpoint/2010/main" val="8700076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5"/>
          <p:cNvSpPr>
            <a:spLocks noGrp="1" noChangeArrowheads="1"/>
          </p:cNvSpPr>
          <p:nvPr>
            <p:ph type="title"/>
          </p:nvPr>
        </p:nvSpPr>
        <p:spPr/>
        <p:txBody>
          <a:bodyPr/>
          <a:lstStyle/>
          <a:p>
            <a:r>
              <a:rPr lang="en-US" dirty="0" smtClean="0"/>
              <a:t>3.  Efficiency wages</a:t>
            </a:r>
          </a:p>
        </p:txBody>
      </p:sp>
      <p:sp>
        <p:nvSpPr>
          <p:cNvPr id="77830" name="Rectangle 6"/>
          <p:cNvSpPr>
            <a:spLocks noGrp="1" noChangeArrowheads="1"/>
          </p:cNvSpPr>
          <p:nvPr>
            <p:ph type="body" idx="1"/>
          </p:nvPr>
        </p:nvSpPr>
        <p:spPr/>
        <p:txBody>
          <a:bodyPr/>
          <a:lstStyle/>
          <a:p>
            <a:r>
              <a:rPr lang="en-US" smtClean="0"/>
              <a:t>Theories in which higher wages increase worker productivity by: </a:t>
            </a:r>
          </a:p>
          <a:p>
            <a:pPr lvl="1"/>
            <a:r>
              <a:rPr lang="en-US" smtClean="0"/>
              <a:t>attracting higher quality job applicants </a:t>
            </a:r>
          </a:p>
          <a:p>
            <a:pPr lvl="1"/>
            <a:r>
              <a:rPr lang="en-US" smtClean="0"/>
              <a:t>increasing worker effort, reducing “shirking”</a:t>
            </a:r>
          </a:p>
          <a:p>
            <a:pPr lvl="1"/>
            <a:r>
              <a:rPr lang="en-US" smtClean="0"/>
              <a:t>reducing turnover, which is costly to firms</a:t>
            </a:r>
          </a:p>
          <a:p>
            <a:pPr lvl="1"/>
            <a:r>
              <a:rPr lang="en-US" smtClean="0"/>
              <a:t>improving health of workers </a:t>
            </a:r>
            <a:br>
              <a:rPr lang="en-US" smtClean="0"/>
            </a:br>
            <a:r>
              <a:rPr lang="en-US" i="1" smtClean="0"/>
              <a:t>   (in developing countries) </a:t>
            </a:r>
          </a:p>
          <a:p>
            <a:r>
              <a:rPr lang="en-US" smtClean="0"/>
              <a:t>Firms willingly pay above-equilibrium wages to raise productivity.</a:t>
            </a:r>
          </a:p>
          <a:p>
            <a:r>
              <a:rPr lang="en-US" smtClean="0"/>
              <a:t>Result:  structural unemployment.</a:t>
            </a:r>
          </a:p>
        </p:txBody>
      </p:sp>
    </p:spTree>
    <p:extLst>
      <p:ext uri="{BB962C8B-B14F-4D97-AF65-F5344CB8AC3E}">
        <p14:creationId xmlns:p14="http://schemas.microsoft.com/office/powerpoint/2010/main" val="387222167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830">
                                            <p:txEl>
                                              <p:pRg st="0" end="0"/>
                                            </p:txEl>
                                          </p:spTgt>
                                        </p:tgtEl>
                                        <p:attrNameLst>
                                          <p:attrName>style.visibility</p:attrName>
                                        </p:attrNameLst>
                                      </p:cBhvr>
                                      <p:to>
                                        <p:strVal val="visible"/>
                                      </p:to>
                                    </p:set>
                                    <p:animEffect transition="in" filter="wipe(left)">
                                      <p:cBhvr>
                                        <p:cTn id="7" dur="500"/>
                                        <p:tgtEl>
                                          <p:spTgt spid="778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7830">
                                            <p:txEl>
                                              <p:pRg st="1" end="1"/>
                                            </p:txEl>
                                          </p:spTgt>
                                        </p:tgtEl>
                                        <p:attrNameLst>
                                          <p:attrName>style.visibility</p:attrName>
                                        </p:attrNameLst>
                                      </p:cBhvr>
                                      <p:to>
                                        <p:strVal val="visible"/>
                                      </p:to>
                                    </p:set>
                                    <p:animEffect transition="in" filter="wipe(left)">
                                      <p:cBhvr>
                                        <p:cTn id="12" dur="500"/>
                                        <p:tgtEl>
                                          <p:spTgt spid="7783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7830">
                                            <p:txEl>
                                              <p:pRg st="2" end="2"/>
                                            </p:txEl>
                                          </p:spTgt>
                                        </p:tgtEl>
                                        <p:attrNameLst>
                                          <p:attrName>style.visibility</p:attrName>
                                        </p:attrNameLst>
                                      </p:cBhvr>
                                      <p:to>
                                        <p:strVal val="visible"/>
                                      </p:to>
                                    </p:set>
                                    <p:animEffect transition="in" filter="wipe(left)">
                                      <p:cBhvr>
                                        <p:cTn id="17" dur="500"/>
                                        <p:tgtEl>
                                          <p:spTgt spid="7783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7830">
                                            <p:txEl>
                                              <p:pRg st="3" end="3"/>
                                            </p:txEl>
                                          </p:spTgt>
                                        </p:tgtEl>
                                        <p:attrNameLst>
                                          <p:attrName>style.visibility</p:attrName>
                                        </p:attrNameLst>
                                      </p:cBhvr>
                                      <p:to>
                                        <p:strVal val="visible"/>
                                      </p:to>
                                    </p:set>
                                    <p:animEffect transition="in" filter="wipe(left)">
                                      <p:cBhvr>
                                        <p:cTn id="22" dur="500"/>
                                        <p:tgtEl>
                                          <p:spTgt spid="7783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7830">
                                            <p:txEl>
                                              <p:pRg st="4" end="4"/>
                                            </p:txEl>
                                          </p:spTgt>
                                        </p:tgtEl>
                                        <p:attrNameLst>
                                          <p:attrName>style.visibility</p:attrName>
                                        </p:attrNameLst>
                                      </p:cBhvr>
                                      <p:to>
                                        <p:strVal val="visible"/>
                                      </p:to>
                                    </p:set>
                                    <p:animEffect transition="in" filter="wipe(left)">
                                      <p:cBhvr>
                                        <p:cTn id="27" dur="500"/>
                                        <p:tgtEl>
                                          <p:spTgt spid="7783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7830">
                                            <p:txEl>
                                              <p:pRg st="5" end="5"/>
                                            </p:txEl>
                                          </p:spTgt>
                                        </p:tgtEl>
                                        <p:attrNameLst>
                                          <p:attrName>style.visibility</p:attrName>
                                        </p:attrNameLst>
                                      </p:cBhvr>
                                      <p:to>
                                        <p:strVal val="visible"/>
                                      </p:to>
                                    </p:set>
                                    <p:animEffect transition="in" filter="wipe(left)">
                                      <p:cBhvr>
                                        <p:cTn id="32" dur="500"/>
                                        <p:tgtEl>
                                          <p:spTgt spid="77830">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7830">
                                            <p:txEl>
                                              <p:pRg st="6" end="6"/>
                                            </p:txEl>
                                          </p:spTgt>
                                        </p:tgtEl>
                                        <p:attrNameLst>
                                          <p:attrName>style.visibility</p:attrName>
                                        </p:attrNameLst>
                                      </p:cBhvr>
                                      <p:to>
                                        <p:strVal val="visible"/>
                                      </p:to>
                                    </p:set>
                                    <p:animEffect transition="in" filter="wipe(left)">
                                      <p:cBhvr>
                                        <p:cTn id="37" dur="500"/>
                                        <p:tgtEl>
                                          <p:spTgt spid="7783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0" grpId="0" uiExpand="1" build="p" bldLvl="2"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GB" altLang="it-IT" sz="4000" dirty="0"/>
              <a:t>Shirking model by Shapiro and </a:t>
            </a:r>
            <a:r>
              <a:rPr lang="en-GB" altLang="it-IT" sz="4000" dirty="0" smtClean="0"/>
              <a:t>Stiglitz</a:t>
            </a:r>
            <a:endParaRPr lang="it-IT" altLang="it-IT" sz="4000" dirty="0"/>
          </a:p>
        </p:txBody>
      </p:sp>
      <p:graphicFrame>
        <p:nvGraphicFramePr>
          <p:cNvPr id="32791" name="Object 23"/>
          <p:cNvGraphicFramePr>
            <a:graphicFrameLocks noGrp="1" noChangeAspect="1"/>
          </p:cNvGraphicFramePr>
          <p:nvPr>
            <p:ph sz="half" idx="1"/>
          </p:nvPr>
        </p:nvGraphicFramePr>
        <p:xfrm>
          <a:off x="2400300" y="3767138"/>
          <a:ext cx="152400" cy="190500"/>
        </p:xfrm>
        <a:graphic>
          <a:graphicData uri="http://schemas.openxmlformats.org/presentationml/2006/ole">
            <mc:AlternateContent xmlns:mc="http://schemas.openxmlformats.org/markup-compatibility/2006">
              <mc:Choice xmlns:v="urn:schemas-microsoft-com:vml" Requires="v">
                <p:oleObj spid="_x0000_s6241" name="Equation" r:id="rId3" imgW="152334" imgH="190417" progId="Equation.3">
                  <p:embed/>
                </p:oleObj>
              </mc:Choice>
              <mc:Fallback>
                <p:oleObj name="Equation" r:id="rId3" imgW="152334" imgH="19041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0300" y="3767138"/>
                        <a:ext cx="152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2772" name="Picture 4" descr="Graphics-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484313"/>
            <a:ext cx="4968875" cy="314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2786" name="Object 18"/>
          <p:cNvGraphicFramePr>
            <a:graphicFrameLocks noChangeAspect="1"/>
          </p:cNvGraphicFramePr>
          <p:nvPr/>
        </p:nvGraphicFramePr>
        <p:xfrm>
          <a:off x="5508625" y="1773238"/>
          <a:ext cx="268288" cy="334962"/>
        </p:xfrm>
        <a:graphic>
          <a:graphicData uri="http://schemas.openxmlformats.org/presentationml/2006/ole">
            <mc:AlternateContent xmlns:mc="http://schemas.openxmlformats.org/markup-compatibility/2006">
              <mc:Choice xmlns:v="urn:schemas-microsoft-com:vml" Requires="v">
                <p:oleObj spid="_x0000_s6242" name="Equation" r:id="rId6" imgW="152334" imgH="190417" progId="Equation.3">
                  <p:embed/>
                </p:oleObj>
              </mc:Choice>
              <mc:Fallback>
                <p:oleObj name="Equation" r:id="rId6" imgW="152334" imgH="190417"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8625" y="1773238"/>
                        <a:ext cx="268288" cy="334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88" name="Rectangle 20"/>
          <p:cNvSpPr>
            <a:spLocks noChangeArrowheads="1"/>
          </p:cNvSpPr>
          <p:nvPr/>
        </p:nvSpPr>
        <p:spPr bwMode="auto">
          <a:xfrm>
            <a:off x="0" y="299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a:p>
        </p:txBody>
      </p:sp>
      <p:sp>
        <p:nvSpPr>
          <p:cNvPr id="32789" name="Rectangle 21"/>
          <p:cNvSpPr>
            <a:spLocks noChangeArrowheads="1"/>
          </p:cNvSpPr>
          <p:nvPr/>
        </p:nvSpPr>
        <p:spPr bwMode="auto">
          <a:xfrm>
            <a:off x="5264727" y="1973729"/>
            <a:ext cx="374072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GB" altLang="it-IT" dirty="0">
                <a:cs typeface="Times New Roman" pitchFamily="18" charset="0"/>
              </a:rPr>
              <a:t>= fixed labour force, and </a:t>
            </a:r>
            <a:r>
              <a:rPr lang="en-GB" altLang="it-IT" dirty="0"/>
              <a:t> </a:t>
            </a:r>
          </a:p>
          <a:p>
            <a:pPr algn="just"/>
            <a:r>
              <a:rPr lang="en-GB" altLang="it-IT" dirty="0"/>
              <a:t> - N = unemployment. </a:t>
            </a:r>
            <a:r>
              <a:rPr lang="en-GB" altLang="it-IT" sz="1200" dirty="0">
                <a:cs typeface="Times New Roman" pitchFamily="18" charset="0"/>
              </a:rPr>
              <a:t> </a:t>
            </a:r>
          </a:p>
          <a:p>
            <a:pPr algn="just"/>
            <a:endParaRPr lang="en-GB" altLang="it-IT" sz="1200" dirty="0">
              <a:cs typeface="Times New Roman" pitchFamily="18" charset="0"/>
            </a:endParaRPr>
          </a:p>
          <a:p>
            <a:pPr algn="just"/>
            <a:r>
              <a:rPr lang="en-GB" altLang="it-IT" dirty="0"/>
              <a:t>At N</a:t>
            </a:r>
            <a:r>
              <a:rPr lang="en-GB" altLang="it-IT" baseline="-25000" dirty="0"/>
              <a:t>1</a:t>
            </a:r>
            <a:r>
              <a:rPr lang="en-GB" altLang="it-IT" dirty="0"/>
              <a:t> employment is low and unemployment = </a:t>
            </a:r>
            <a:r>
              <a:rPr lang="en-GB" altLang="it-IT" dirty="0" smtClean="0"/>
              <a:t> </a:t>
            </a:r>
            <a:r>
              <a:rPr lang="en-GB" altLang="it-IT" dirty="0"/>
              <a:t>- N</a:t>
            </a:r>
            <a:r>
              <a:rPr lang="en-GB" altLang="it-IT" baseline="-25000" dirty="0"/>
              <a:t>1</a:t>
            </a:r>
            <a:r>
              <a:rPr lang="en-GB" altLang="it-IT" dirty="0"/>
              <a:t> is high; so  wage that ensures no shirking is relatively low at w</a:t>
            </a:r>
            <a:r>
              <a:rPr lang="en-GB" altLang="it-IT" baseline="-25000" dirty="0"/>
              <a:t>1</a:t>
            </a:r>
            <a:r>
              <a:rPr lang="en-GB" altLang="it-IT" dirty="0"/>
              <a:t>.</a:t>
            </a:r>
          </a:p>
        </p:txBody>
      </p:sp>
      <p:sp>
        <p:nvSpPr>
          <p:cNvPr id="32794" name="Rectangle 26"/>
          <p:cNvSpPr>
            <a:spLocks noChangeArrowheads="1"/>
          </p:cNvSpPr>
          <p:nvPr/>
        </p:nvSpPr>
        <p:spPr bwMode="auto">
          <a:xfrm>
            <a:off x="0" y="3333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a:p>
        </p:txBody>
      </p:sp>
      <p:graphicFrame>
        <p:nvGraphicFramePr>
          <p:cNvPr id="32793" name="Object 25"/>
          <p:cNvGraphicFramePr>
            <a:graphicFrameLocks noChangeAspect="1"/>
          </p:cNvGraphicFramePr>
          <p:nvPr>
            <p:extLst>
              <p:ext uri="{D42A27DB-BD31-4B8C-83A1-F6EECF244321}">
                <p14:modId xmlns:p14="http://schemas.microsoft.com/office/powerpoint/2010/main" val="3238164744"/>
              </p:ext>
            </p:extLst>
          </p:nvPr>
        </p:nvGraphicFramePr>
        <p:xfrm>
          <a:off x="7135091" y="2996189"/>
          <a:ext cx="266700" cy="333375"/>
        </p:xfrm>
        <a:graphic>
          <a:graphicData uri="http://schemas.openxmlformats.org/presentationml/2006/ole">
            <mc:AlternateContent xmlns:mc="http://schemas.openxmlformats.org/markup-compatibility/2006">
              <mc:Choice xmlns:v="urn:schemas-microsoft-com:vml" Requires="v">
                <p:oleObj spid="_x0000_s6243" name="Equation" r:id="rId8" imgW="152334" imgH="190417" progId="Equation.3">
                  <p:embed/>
                </p:oleObj>
              </mc:Choice>
              <mc:Fallback>
                <p:oleObj name="Equation" r:id="rId8" imgW="152334" imgH="190417"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35091" y="2996189"/>
                        <a:ext cx="266700"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96" name="Object 28"/>
          <p:cNvGraphicFramePr>
            <a:graphicFrameLocks noChangeAspect="1"/>
          </p:cNvGraphicFramePr>
          <p:nvPr/>
        </p:nvGraphicFramePr>
        <p:xfrm>
          <a:off x="-4622800" y="3028950"/>
          <a:ext cx="152400" cy="190500"/>
        </p:xfrm>
        <a:graphic>
          <a:graphicData uri="http://schemas.openxmlformats.org/presentationml/2006/ole">
            <mc:AlternateContent xmlns:mc="http://schemas.openxmlformats.org/markup-compatibility/2006">
              <mc:Choice xmlns:v="urn:schemas-microsoft-com:vml" Requires="v">
                <p:oleObj spid="_x0000_s6244" name="Equation" r:id="rId10" imgW="152334" imgH="190417" progId="Equation.3">
                  <p:embed/>
                </p:oleObj>
              </mc:Choice>
              <mc:Fallback>
                <p:oleObj name="Equation" r:id="rId10" imgW="152334" imgH="190417"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22800" y="3028950"/>
                        <a:ext cx="152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95" name="Object 27"/>
          <p:cNvGraphicFramePr>
            <a:graphicFrameLocks noChangeAspect="1"/>
          </p:cNvGraphicFramePr>
          <p:nvPr/>
        </p:nvGraphicFramePr>
        <p:xfrm>
          <a:off x="-4622800" y="3494088"/>
          <a:ext cx="190500" cy="152400"/>
        </p:xfrm>
        <a:graphic>
          <a:graphicData uri="http://schemas.openxmlformats.org/presentationml/2006/ole">
            <mc:AlternateContent xmlns:mc="http://schemas.openxmlformats.org/markup-compatibility/2006">
              <mc:Choice xmlns:v="urn:schemas-microsoft-com:vml" Requires="v">
                <p:oleObj spid="_x0000_s6245" name="Equation" r:id="rId12" imgW="190417" imgH="152334" progId="Equation.3">
                  <p:embed/>
                </p:oleObj>
              </mc:Choice>
              <mc:Fallback>
                <p:oleObj name="Equation" r:id="rId12" imgW="190417" imgH="152334"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22800" y="3494088"/>
                        <a:ext cx="190500"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98" name="Rectangle 30"/>
          <p:cNvSpPr>
            <a:spLocks noChangeArrowheads="1"/>
          </p:cNvSpPr>
          <p:nvPr/>
        </p:nvSpPr>
        <p:spPr bwMode="auto">
          <a:xfrm>
            <a:off x="-4622800" y="3219450"/>
            <a:ext cx="9525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ltLang="it-IT" sz="1200">
                <a:cs typeface="Times New Roman" pitchFamily="18" charset="0"/>
              </a:rPr>
              <a:t> - N</a:t>
            </a:r>
            <a:r>
              <a:rPr lang="en-GB" altLang="it-IT" sz="1200" baseline="-30000">
                <a:cs typeface="Times New Roman" pitchFamily="18" charset="0"/>
              </a:rPr>
              <a:t>2</a:t>
            </a:r>
            <a:r>
              <a:rPr lang="en-GB" altLang="it-IT" sz="1200">
                <a:cs typeface="Times New Roman" pitchFamily="18" charset="0"/>
              </a:rPr>
              <a:t> is low </a:t>
            </a:r>
            <a:endParaRPr lang="en-GB" altLang="it-IT"/>
          </a:p>
        </p:txBody>
      </p:sp>
      <p:sp>
        <p:nvSpPr>
          <p:cNvPr id="32799" name="Rectangle 31"/>
          <p:cNvSpPr>
            <a:spLocks noChangeArrowheads="1"/>
          </p:cNvSpPr>
          <p:nvPr/>
        </p:nvSpPr>
        <p:spPr bwMode="auto">
          <a:xfrm>
            <a:off x="468313" y="4929188"/>
            <a:ext cx="80645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altLang="it-IT">
                <a:cs typeface="Times New Roman" pitchFamily="18" charset="0"/>
              </a:rPr>
              <a:t> </a:t>
            </a:r>
            <a:r>
              <a:rPr lang="en-GB" altLang="it-IT"/>
              <a:t>At N</a:t>
            </a:r>
            <a:r>
              <a:rPr lang="en-GB" altLang="it-IT" baseline="-25000"/>
              <a:t>2</a:t>
            </a:r>
            <a:r>
              <a:rPr lang="en-GB" altLang="it-IT"/>
              <a:t> employment is high and unemployment =     - N</a:t>
            </a:r>
            <a:r>
              <a:rPr lang="en-GB" altLang="it-IT" baseline="-25000"/>
              <a:t>2</a:t>
            </a:r>
            <a:r>
              <a:rPr lang="en-GB" altLang="it-IT"/>
              <a:t> is low </a:t>
            </a:r>
            <a:r>
              <a:rPr lang="en-GB" altLang="it-IT">
                <a:sym typeface="Symbol" pitchFamily="18" charset="2"/>
              </a:rPr>
              <a:t></a:t>
            </a:r>
            <a:r>
              <a:rPr lang="en-GB" altLang="it-IT"/>
              <a:t>  </a:t>
            </a:r>
            <a:r>
              <a:rPr lang="en-GB" altLang="it-IT">
                <a:cs typeface="Times New Roman" pitchFamily="18" charset="0"/>
              </a:rPr>
              <a:t>wage that ensures no shirking is relatively high at w</a:t>
            </a:r>
            <a:r>
              <a:rPr lang="en-GB" altLang="it-IT" baseline="-30000">
                <a:cs typeface="Times New Roman" pitchFamily="18" charset="0"/>
              </a:rPr>
              <a:t>2</a:t>
            </a:r>
            <a:r>
              <a:rPr lang="en-GB" altLang="it-IT">
                <a:cs typeface="Times New Roman" pitchFamily="18" charset="0"/>
              </a:rPr>
              <a:t>. We can find a unique wage ensuring no shirking at any level of employment. The locus of all these wages gives the non-shirking condition boundary (NSCB). Points above and on NSCB are making up the non-shirking region.</a:t>
            </a:r>
            <a:r>
              <a:rPr lang="it-IT" altLang="it-IT" sz="1400"/>
              <a:t> </a:t>
            </a:r>
          </a:p>
        </p:txBody>
      </p:sp>
      <p:graphicFrame>
        <p:nvGraphicFramePr>
          <p:cNvPr id="32800" name="Object 32"/>
          <p:cNvGraphicFramePr>
            <a:graphicFrameLocks noGrp="1" noChangeAspect="1"/>
          </p:cNvGraphicFramePr>
          <p:nvPr>
            <p:ph sz="half" idx="2"/>
          </p:nvPr>
        </p:nvGraphicFramePr>
        <p:xfrm>
          <a:off x="5364163" y="4868863"/>
          <a:ext cx="307975" cy="384175"/>
        </p:xfrm>
        <a:graphic>
          <a:graphicData uri="http://schemas.openxmlformats.org/presentationml/2006/ole">
            <mc:AlternateContent xmlns:mc="http://schemas.openxmlformats.org/markup-compatibility/2006">
              <mc:Choice xmlns:v="urn:schemas-microsoft-com:vml" Requires="v">
                <p:oleObj spid="_x0000_s6246" name="Equation" r:id="rId14" imgW="152334" imgH="190417" progId="Equation.3">
                  <p:embed/>
                </p:oleObj>
              </mc:Choice>
              <mc:Fallback>
                <p:oleObj name="Equation" r:id="rId14" imgW="152334" imgH="190417"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64163" y="4868863"/>
                        <a:ext cx="307975"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ggetto 1"/>
          <p:cNvGraphicFramePr>
            <a:graphicFrameLocks noChangeAspect="1"/>
          </p:cNvGraphicFramePr>
          <p:nvPr>
            <p:extLst>
              <p:ext uri="{D42A27DB-BD31-4B8C-83A1-F6EECF244321}">
                <p14:modId xmlns:p14="http://schemas.microsoft.com/office/powerpoint/2010/main" val="98546430"/>
              </p:ext>
            </p:extLst>
          </p:nvPr>
        </p:nvGraphicFramePr>
        <p:xfrm>
          <a:off x="5264727" y="2286577"/>
          <a:ext cx="266700" cy="333375"/>
        </p:xfrm>
        <a:graphic>
          <a:graphicData uri="http://schemas.openxmlformats.org/presentationml/2006/ole">
            <mc:AlternateContent xmlns:mc="http://schemas.openxmlformats.org/markup-compatibility/2006">
              <mc:Choice xmlns:v="urn:schemas-microsoft-com:vml" Requires="v">
                <p:oleObj spid="_x0000_s6247" name="Equation" r:id="rId15" imgW="152334" imgH="190417" progId="Equation.3">
                  <p:embed/>
                </p:oleObj>
              </mc:Choice>
              <mc:Fallback>
                <p:oleObj name="Equation" r:id="rId15" imgW="152334" imgH="190417" progId="Equation.3">
                  <p:embed/>
                  <p:pic>
                    <p:nvPicPr>
                      <p:cNvPr id="0" name="Object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64727" y="2286577"/>
                        <a:ext cx="2667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34020653"/>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1" name="Rectangle 5"/>
          <p:cNvSpPr>
            <a:spLocks noGrp="1" noChangeArrowheads="1"/>
          </p:cNvSpPr>
          <p:nvPr>
            <p:ph type="title"/>
          </p:nvPr>
        </p:nvSpPr>
        <p:spPr/>
        <p:txBody>
          <a:bodyPr/>
          <a:lstStyle/>
          <a:p>
            <a:r>
              <a:rPr lang="en-US">
                <a:latin typeface="Tahoma" charset="0"/>
                <a:cs typeface="Arial" charset="0"/>
              </a:rPr>
              <a:t>Henry Ford and efficiency wages</a:t>
            </a:r>
          </a:p>
        </p:txBody>
      </p:sp>
      <p:sp>
        <p:nvSpPr>
          <p:cNvPr id="77830" name="Rectangle 6"/>
          <p:cNvSpPr>
            <a:spLocks noGrp="1" noChangeArrowheads="1"/>
          </p:cNvSpPr>
          <p:nvPr>
            <p:ph type="body" idx="1"/>
          </p:nvPr>
        </p:nvSpPr>
        <p:spPr/>
        <p:txBody>
          <a:bodyPr/>
          <a:lstStyle/>
          <a:p>
            <a:r>
              <a:rPr lang="it-IT">
                <a:latin typeface="Arial" charset="0"/>
                <a:cs typeface="Arial" charset="0"/>
              </a:rPr>
              <a:t>1908-1913: from 450 to 14,000 workers</a:t>
            </a:r>
          </a:p>
          <a:p>
            <a:r>
              <a:rPr lang="it-IT">
                <a:latin typeface="Arial" charset="0"/>
                <a:cs typeface="Arial" charset="0"/>
              </a:rPr>
              <a:t>1913: 370% turnover, 10% absenteism</a:t>
            </a:r>
          </a:p>
          <a:p>
            <a:r>
              <a:rPr lang="it-IT">
                <a:latin typeface="Arial" charset="0"/>
                <a:cs typeface="Arial" charset="0"/>
              </a:rPr>
              <a:t>1914: from 9 to 8 hours/day, doubling the wage (from 2.34 to 5 dollars a day)</a:t>
            </a:r>
          </a:p>
          <a:p>
            <a:r>
              <a:rPr lang="it-IT">
                <a:latin typeface="Arial" charset="0"/>
                <a:cs typeface="Arial" charset="0"/>
              </a:rPr>
              <a:t>Turnover fell to 16% in 1915!</a:t>
            </a:r>
          </a:p>
          <a:p>
            <a:r>
              <a:rPr lang="it-IT">
                <a:latin typeface="Arial" charset="0"/>
                <a:cs typeface="Arial" charset="0"/>
              </a:rPr>
              <a:t>Absenteism to 2.5%</a:t>
            </a:r>
          </a:p>
          <a:p>
            <a:r>
              <a:rPr lang="it-IT">
                <a:latin typeface="Arial" charset="0"/>
                <a:cs typeface="Arial" charset="0"/>
              </a:rPr>
              <a:t>Productivity increased between 40% and 70%</a:t>
            </a:r>
          </a:p>
          <a:p>
            <a:r>
              <a:rPr lang="it-IT">
                <a:latin typeface="Arial" charset="0"/>
                <a:cs typeface="Arial" charset="0"/>
              </a:rPr>
              <a:t>And profits increased</a:t>
            </a:r>
          </a:p>
        </p:txBody>
      </p:sp>
    </p:spTree>
    <p:extLst>
      <p:ext uri="{BB962C8B-B14F-4D97-AF65-F5344CB8AC3E}">
        <p14:creationId xmlns:p14="http://schemas.microsoft.com/office/powerpoint/2010/main" val="38517695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830">
                                            <p:txEl>
                                              <p:pRg st="0" end="0"/>
                                            </p:txEl>
                                          </p:spTgt>
                                        </p:tgtEl>
                                        <p:attrNameLst>
                                          <p:attrName>style.visibility</p:attrName>
                                        </p:attrNameLst>
                                      </p:cBhvr>
                                      <p:to>
                                        <p:strVal val="visible"/>
                                      </p:to>
                                    </p:set>
                                    <p:animEffect transition="in" filter="wipe(left)">
                                      <p:cBhvr>
                                        <p:cTn id="7" dur="500"/>
                                        <p:tgtEl>
                                          <p:spTgt spid="778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7830">
                                            <p:txEl>
                                              <p:pRg st="1" end="1"/>
                                            </p:txEl>
                                          </p:spTgt>
                                        </p:tgtEl>
                                        <p:attrNameLst>
                                          <p:attrName>style.visibility</p:attrName>
                                        </p:attrNameLst>
                                      </p:cBhvr>
                                      <p:to>
                                        <p:strVal val="visible"/>
                                      </p:to>
                                    </p:set>
                                    <p:animEffect transition="in" filter="wipe(left)">
                                      <p:cBhvr>
                                        <p:cTn id="12" dur="500"/>
                                        <p:tgtEl>
                                          <p:spTgt spid="7783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7830">
                                            <p:txEl>
                                              <p:pRg st="2" end="2"/>
                                            </p:txEl>
                                          </p:spTgt>
                                        </p:tgtEl>
                                        <p:attrNameLst>
                                          <p:attrName>style.visibility</p:attrName>
                                        </p:attrNameLst>
                                      </p:cBhvr>
                                      <p:to>
                                        <p:strVal val="visible"/>
                                      </p:to>
                                    </p:set>
                                    <p:animEffect transition="in" filter="wipe(left)">
                                      <p:cBhvr>
                                        <p:cTn id="17" dur="500"/>
                                        <p:tgtEl>
                                          <p:spTgt spid="7783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7830">
                                            <p:txEl>
                                              <p:pRg st="3" end="3"/>
                                            </p:txEl>
                                          </p:spTgt>
                                        </p:tgtEl>
                                        <p:attrNameLst>
                                          <p:attrName>style.visibility</p:attrName>
                                        </p:attrNameLst>
                                      </p:cBhvr>
                                      <p:to>
                                        <p:strVal val="visible"/>
                                      </p:to>
                                    </p:set>
                                    <p:animEffect transition="in" filter="wipe(left)">
                                      <p:cBhvr>
                                        <p:cTn id="22" dur="500"/>
                                        <p:tgtEl>
                                          <p:spTgt spid="7783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7830">
                                            <p:txEl>
                                              <p:pRg st="4" end="4"/>
                                            </p:txEl>
                                          </p:spTgt>
                                        </p:tgtEl>
                                        <p:attrNameLst>
                                          <p:attrName>style.visibility</p:attrName>
                                        </p:attrNameLst>
                                      </p:cBhvr>
                                      <p:to>
                                        <p:strVal val="visible"/>
                                      </p:to>
                                    </p:set>
                                    <p:animEffect transition="in" filter="wipe(left)">
                                      <p:cBhvr>
                                        <p:cTn id="27" dur="500"/>
                                        <p:tgtEl>
                                          <p:spTgt spid="7783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7830">
                                            <p:txEl>
                                              <p:pRg st="5" end="5"/>
                                            </p:txEl>
                                          </p:spTgt>
                                        </p:tgtEl>
                                        <p:attrNameLst>
                                          <p:attrName>style.visibility</p:attrName>
                                        </p:attrNameLst>
                                      </p:cBhvr>
                                      <p:to>
                                        <p:strVal val="visible"/>
                                      </p:to>
                                    </p:set>
                                    <p:animEffect transition="in" filter="wipe(left)">
                                      <p:cBhvr>
                                        <p:cTn id="32" dur="500"/>
                                        <p:tgtEl>
                                          <p:spTgt spid="77830">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7830">
                                            <p:txEl>
                                              <p:pRg st="6" end="6"/>
                                            </p:txEl>
                                          </p:spTgt>
                                        </p:tgtEl>
                                        <p:attrNameLst>
                                          <p:attrName>style.visibility</p:attrName>
                                        </p:attrNameLst>
                                      </p:cBhvr>
                                      <p:to>
                                        <p:strVal val="visible"/>
                                      </p:to>
                                    </p:set>
                                    <p:animEffect transition="in" filter="wipe(left)">
                                      <p:cBhvr>
                                        <p:cTn id="37" dur="500"/>
                                        <p:tgtEl>
                                          <p:spTgt spid="7783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0" grpId="0"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lstStyle/>
          <a:p>
            <a:r>
              <a:rPr lang="en-US" dirty="0">
                <a:latin typeface="Tahoma" charset="0"/>
                <a:cs typeface="Arial" charset="0"/>
              </a:rPr>
              <a:t>The duration of unemployment</a:t>
            </a:r>
          </a:p>
        </p:txBody>
      </p:sp>
      <p:sp>
        <p:nvSpPr>
          <p:cNvPr id="93186" name="Rectangle 3"/>
          <p:cNvSpPr>
            <a:spLocks noGrp="1" noChangeArrowheads="1"/>
          </p:cNvSpPr>
          <p:nvPr>
            <p:ph type="body" idx="1"/>
          </p:nvPr>
        </p:nvSpPr>
        <p:spPr/>
        <p:txBody>
          <a:bodyPr/>
          <a:lstStyle/>
          <a:p>
            <a:r>
              <a:rPr lang="en-US">
                <a:latin typeface="Arial" charset="0"/>
                <a:cs typeface="Arial" charset="0"/>
              </a:rPr>
              <a:t>The data:  </a:t>
            </a:r>
          </a:p>
          <a:p>
            <a:pPr lvl="1"/>
            <a:r>
              <a:rPr lang="en-US">
                <a:latin typeface="Arial" charset="0"/>
                <a:cs typeface="Arial" charset="0"/>
              </a:rPr>
              <a:t>More spells of unemployment are short-term than medium-term or long-term.</a:t>
            </a:r>
          </a:p>
          <a:p>
            <a:pPr lvl="1"/>
            <a:r>
              <a:rPr lang="en-US">
                <a:latin typeface="Arial" charset="0"/>
                <a:cs typeface="Arial" charset="0"/>
              </a:rPr>
              <a:t>Yet, most of the total time spent unemployed is attributable to the long-term unemployed.  </a:t>
            </a:r>
          </a:p>
          <a:p>
            <a:r>
              <a:rPr lang="en-US">
                <a:latin typeface="Arial" charset="0"/>
                <a:cs typeface="Arial" charset="0"/>
              </a:rPr>
              <a:t>This long-term unemployment is probably structural and/or due to sectoral shifts among vastly different industries.</a:t>
            </a:r>
          </a:p>
          <a:p>
            <a:r>
              <a:rPr lang="en-US">
                <a:latin typeface="Arial" charset="0"/>
                <a:cs typeface="Arial" charset="0"/>
              </a:rPr>
              <a:t>Knowing this is important because it can help us craft policies that are more likely to work.  </a:t>
            </a:r>
          </a:p>
        </p:txBody>
      </p:sp>
    </p:spTree>
    <p:extLst>
      <p:ext uri="{BB962C8B-B14F-4D97-AF65-F5344CB8AC3E}">
        <p14:creationId xmlns:p14="http://schemas.microsoft.com/office/powerpoint/2010/main" val="4031450872"/>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FFEAD5"/>
        </a:solidFill>
        <a:effectLst/>
      </p:bgPr>
    </p:bg>
    <p:spTree>
      <p:nvGrpSpPr>
        <p:cNvPr id="1" name=""/>
        <p:cNvGrpSpPr/>
        <p:nvPr/>
      </p:nvGrpSpPr>
      <p:grpSpPr>
        <a:xfrm>
          <a:off x="0" y="0"/>
          <a:ext cx="0" cy="0"/>
          <a:chOff x="0" y="0"/>
          <a:chExt cx="0" cy="0"/>
        </a:xfrm>
      </p:grpSpPr>
      <p:sp>
        <p:nvSpPr>
          <p:cNvPr id="53250" name="Title 1"/>
          <p:cNvSpPr>
            <a:spLocks noGrp="1"/>
          </p:cNvSpPr>
          <p:nvPr>
            <p:ph type="title"/>
          </p:nvPr>
        </p:nvSpPr>
        <p:spPr>
          <a:xfrm>
            <a:off x="466725" y="175265"/>
            <a:ext cx="8403288" cy="688975"/>
          </a:xfrm>
        </p:spPr>
        <p:txBody>
          <a:bodyPr/>
          <a:lstStyle/>
          <a:p>
            <a:pPr>
              <a:defRPr/>
            </a:pPr>
            <a:r>
              <a:rPr lang="en-US" sz="3000" dirty="0" smtClean="0">
                <a:solidFill>
                  <a:srgbClr val="336699"/>
                </a:solidFill>
                <a:latin typeface="+mj-lt"/>
              </a:rPr>
              <a:t>The Median Duration of U.S. Unemployment</a:t>
            </a:r>
            <a:endParaRPr lang="en-US" sz="2700" dirty="0" smtClean="0">
              <a:solidFill>
                <a:srgbClr val="336699"/>
              </a:solidFill>
              <a:latin typeface="+mj-lt"/>
            </a:endParaRPr>
          </a:p>
        </p:txBody>
      </p:sp>
      <p:sp>
        <p:nvSpPr>
          <p:cNvPr id="70659" name="Text Box 81"/>
          <p:cNvSpPr txBox="1">
            <a:spLocks noChangeArrowheads="1"/>
          </p:cNvSpPr>
          <p:nvPr/>
        </p:nvSpPr>
        <p:spPr bwMode="auto">
          <a:xfrm rot="-5400000">
            <a:off x="-765544" y="2912675"/>
            <a:ext cx="2131601"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200" dirty="0" smtClean="0">
                <a:solidFill>
                  <a:srgbClr val="000000"/>
                </a:solidFill>
              </a:rPr>
              <a:t>Weeks</a:t>
            </a:r>
            <a:endParaRPr lang="en-US" sz="2200" dirty="0">
              <a:solidFill>
                <a:srgbClr val="000000"/>
              </a:solidFill>
            </a:endParaRPr>
          </a:p>
        </p:txBody>
      </p:sp>
      <p:graphicFrame>
        <p:nvGraphicFramePr>
          <p:cNvPr id="7" name="Chart 6"/>
          <p:cNvGraphicFramePr>
            <a:graphicFrameLocks noGrp="1"/>
          </p:cNvGraphicFramePr>
          <p:nvPr>
            <p:extLst>
              <p:ext uri="{D42A27DB-BD31-4B8C-83A1-F6EECF244321}">
                <p14:modId xmlns:p14="http://schemas.microsoft.com/office/powerpoint/2010/main" val="2491931243"/>
              </p:ext>
            </p:extLst>
          </p:nvPr>
        </p:nvGraphicFramePr>
        <p:xfrm>
          <a:off x="525651" y="843148"/>
          <a:ext cx="8523346" cy="601485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2161306" y="1204286"/>
            <a:ext cx="5486400" cy="1200329"/>
          </a:xfrm>
          <a:prstGeom prst="rect">
            <a:avLst/>
          </a:prstGeom>
          <a:solidFill>
            <a:srgbClr val="FFCCC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dirty="0" smtClean="0">
                <a:solidFill>
                  <a:srgbClr val="000000"/>
                </a:solidFill>
              </a:rPr>
              <a:t>The duration of unemployment typically rises in recessions—but its rise in 2008</a:t>
            </a:r>
            <a:r>
              <a:rPr lang="en-US" sz="2400" dirty="0" smtClean="0">
                <a:solidFill>
                  <a:srgbClr val="000000"/>
                </a:solidFill>
                <a:latin typeface="Arial"/>
                <a:cs typeface="Arial"/>
              </a:rPr>
              <a:t>–</a:t>
            </a:r>
            <a:r>
              <a:rPr lang="en-US" sz="2400" dirty="0" smtClean="0">
                <a:solidFill>
                  <a:srgbClr val="000000"/>
                </a:solidFill>
              </a:rPr>
              <a:t>2010 is unprecedented.</a:t>
            </a:r>
            <a:endParaRPr lang="en-US" sz="2400" dirty="0">
              <a:solidFill>
                <a:srgbClr val="000000"/>
              </a:solidFill>
            </a:endParaRPr>
          </a:p>
        </p:txBody>
      </p:sp>
    </p:spTree>
    <p:extLst>
      <p:ext uri="{BB962C8B-B14F-4D97-AF65-F5344CB8AC3E}">
        <p14:creationId xmlns:p14="http://schemas.microsoft.com/office/powerpoint/2010/main" val="1841678540"/>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show="0">
  <p:cSld>
    <p:bg>
      <p:bgPr>
        <a:solidFill>
          <a:srgbClr val="FFEAD5"/>
        </a:solidFill>
        <a:effectLst/>
      </p:bgPr>
    </p:bg>
    <p:spTree>
      <p:nvGrpSpPr>
        <p:cNvPr id="1" name=""/>
        <p:cNvGrpSpPr/>
        <p:nvPr/>
      </p:nvGrpSpPr>
      <p:grpSpPr>
        <a:xfrm>
          <a:off x="0" y="0"/>
          <a:ext cx="0" cy="0"/>
          <a:chOff x="0" y="0"/>
          <a:chExt cx="0" cy="0"/>
        </a:xfrm>
      </p:grpSpPr>
      <p:graphicFrame>
        <p:nvGraphicFramePr>
          <p:cNvPr id="5" name="Chart 4"/>
          <p:cNvGraphicFramePr>
            <a:graphicFrameLocks noGrp="1"/>
          </p:cNvGraphicFramePr>
          <p:nvPr>
            <p:extLst>
              <p:ext uri="{D42A27DB-BD31-4B8C-83A1-F6EECF244321}">
                <p14:modId xmlns:p14="http://schemas.microsoft.com/office/powerpoint/2010/main" val="770621409"/>
              </p:ext>
            </p:extLst>
          </p:nvPr>
        </p:nvGraphicFramePr>
        <p:xfrm>
          <a:off x="83128" y="564266"/>
          <a:ext cx="9060872" cy="6293734"/>
        </p:xfrm>
        <a:graphic>
          <a:graphicData uri="http://schemas.openxmlformats.org/drawingml/2006/chart">
            <c:chart xmlns:c="http://schemas.openxmlformats.org/drawingml/2006/chart" xmlns:r="http://schemas.openxmlformats.org/officeDocument/2006/relationships" r:id="rId3"/>
          </a:graphicData>
        </a:graphic>
      </p:graphicFrame>
      <p:sp>
        <p:nvSpPr>
          <p:cNvPr id="61443" name="Title 1"/>
          <p:cNvSpPr>
            <a:spLocks noGrp="1"/>
          </p:cNvSpPr>
          <p:nvPr>
            <p:ph type="title"/>
          </p:nvPr>
        </p:nvSpPr>
        <p:spPr>
          <a:xfrm>
            <a:off x="368300" y="222890"/>
            <a:ext cx="8502650" cy="887412"/>
          </a:xfrm>
        </p:spPr>
        <p:txBody>
          <a:bodyPr/>
          <a:lstStyle/>
          <a:p>
            <a:r>
              <a:rPr lang="en-US" sz="2600" dirty="0" smtClean="0">
                <a:solidFill>
                  <a:srgbClr val="336699"/>
                </a:solidFill>
              </a:rPr>
              <a:t>TREND:  </a:t>
            </a:r>
            <a:r>
              <a:rPr lang="en-US" sz="2900" dirty="0" smtClean="0">
                <a:solidFill>
                  <a:srgbClr val="336699"/>
                </a:solidFill>
              </a:rPr>
              <a:t>The natural rate rises over 1960</a:t>
            </a:r>
            <a:r>
              <a:rPr lang="en-US" sz="3200" dirty="0">
                <a:solidFill>
                  <a:srgbClr val="336699"/>
                </a:solidFill>
                <a:latin typeface="Arial"/>
              </a:rPr>
              <a:t>–</a:t>
            </a:r>
            <a:r>
              <a:rPr lang="en-US" sz="2900" dirty="0" smtClean="0">
                <a:solidFill>
                  <a:srgbClr val="336699"/>
                </a:solidFill>
              </a:rPr>
              <a:t>84, then falls over 1985</a:t>
            </a:r>
            <a:r>
              <a:rPr lang="en-US" sz="3200" dirty="0">
                <a:solidFill>
                  <a:srgbClr val="336699"/>
                </a:solidFill>
                <a:latin typeface="Arial"/>
              </a:rPr>
              <a:t>–</a:t>
            </a:r>
            <a:r>
              <a:rPr lang="en-US" sz="2900" dirty="0" smtClean="0">
                <a:solidFill>
                  <a:srgbClr val="336699"/>
                </a:solidFill>
              </a:rPr>
              <a:t>2005</a:t>
            </a:r>
          </a:p>
        </p:txBody>
      </p:sp>
    </p:spTree>
    <p:extLst>
      <p:ext uri="{BB962C8B-B14F-4D97-AF65-F5344CB8AC3E}">
        <p14:creationId xmlns:p14="http://schemas.microsoft.com/office/powerpoint/2010/main" val="2541641854"/>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show="0">
  <p:cSld>
    <p:bg>
      <p:bgPr>
        <a:solidFill>
          <a:srgbClr val="FFEAD5"/>
        </a:solidFill>
        <a:effectLst/>
      </p:bgPr>
    </p:bg>
    <p:spTree>
      <p:nvGrpSpPr>
        <p:cNvPr id="1" name=""/>
        <p:cNvGrpSpPr/>
        <p:nvPr/>
      </p:nvGrpSpPr>
      <p:grpSpPr>
        <a:xfrm>
          <a:off x="0" y="0"/>
          <a:ext cx="0" cy="0"/>
          <a:chOff x="0" y="0"/>
          <a:chExt cx="0" cy="0"/>
        </a:xfrm>
      </p:grpSpPr>
      <p:graphicFrame>
        <p:nvGraphicFramePr>
          <p:cNvPr id="58" name="Chart 57"/>
          <p:cNvGraphicFramePr>
            <a:graphicFrameLocks noGrp="1"/>
          </p:cNvGraphicFramePr>
          <p:nvPr>
            <p:extLst>
              <p:ext uri="{D42A27DB-BD31-4B8C-83A1-F6EECF244321}">
                <p14:modId xmlns:p14="http://schemas.microsoft.com/office/powerpoint/2010/main" val="2398015853"/>
              </p:ext>
            </p:extLst>
          </p:nvPr>
        </p:nvGraphicFramePr>
        <p:xfrm>
          <a:off x="0" y="1154243"/>
          <a:ext cx="9143999" cy="5703757"/>
        </p:xfrm>
        <a:graphic>
          <a:graphicData uri="http://schemas.openxmlformats.org/drawingml/2006/chart">
            <c:chart xmlns:c="http://schemas.openxmlformats.org/drawingml/2006/chart" xmlns:r="http://schemas.openxmlformats.org/officeDocument/2006/relationships" r:id="rId3"/>
          </a:graphicData>
        </a:graphic>
      </p:graphicFrame>
      <p:sp>
        <p:nvSpPr>
          <p:cNvPr id="63491" name="Title 1"/>
          <p:cNvSpPr>
            <a:spLocks noGrp="1"/>
          </p:cNvSpPr>
          <p:nvPr>
            <p:ph type="title"/>
          </p:nvPr>
        </p:nvSpPr>
        <p:spPr>
          <a:xfrm>
            <a:off x="466725" y="222890"/>
            <a:ext cx="8245475" cy="887412"/>
          </a:xfrm>
        </p:spPr>
        <p:txBody>
          <a:bodyPr/>
          <a:lstStyle/>
          <a:p>
            <a:r>
              <a:rPr lang="en-US" sz="2400" smtClean="0">
                <a:solidFill>
                  <a:srgbClr val="336699"/>
                </a:solidFill>
              </a:rPr>
              <a:t>EXPLAINING THE TREND:</a:t>
            </a:r>
            <a:br>
              <a:rPr lang="en-US" sz="2400" smtClean="0">
                <a:solidFill>
                  <a:srgbClr val="336699"/>
                </a:solidFill>
              </a:rPr>
            </a:br>
            <a:r>
              <a:rPr lang="en-US" sz="3000" smtClean="0">
                <a:solidFill>
                  <a:srgbClr val="336699"/>
                </a:solidFill>
              </a:rPr>
              <a:t>The minimum wage</a:t>
            </a:r>
          </a:p>
        </p:txBody>
      </p:sp>
      <p:grpSp>
        <p:nvGrpSpPr>
          <p:cNvPr id="2" name="Group 57"/>
          <p:cNvGrpSpPr>
            <a:grpSpLocks/>
          </p:cNvGrpSpPr>
          <p:nvPr/>
        </p:nvGrpSpPr>
        <p:grpSpPr bwMode="auto">
          <a:xfrm rot="-294782">
            <a:off x="1155700" y="2297113"/>
            <a:ext cx="7375525" cy="1497012"/>
            <a:chOff x="1108076" y="2163763"/>
            <a:chExt cx="7502525" cy="1166813"/>
          </a:xfrm>
        </p:grpSpPr>
        <p:sp>
          <p:nvSpPr>
            <p:cNvPr id="63494" name="Freeform 14"/>
            <p:cNvSpPr>
              <a:spLocks/>
            </p:cNvSpPr>
            <p:nvPr/>
          </p:nvSpPr>
          <p:spPr bwMode="auto">
            <a:xfrm>
              <a:off x="1108076" y="2293938"/>
              <a:ext cx="474663" cy="90488"/>
            </a:xfrm>
            <a:custGeom>
              <a:avLst/>
              <a:gdLst>
                <a:gd name="T0" fmla="*/ 2147483647 w 4985"/>
                <a:gd name="T1" fmla="*/ 2147483647 h 953"/>
                <a:gd name="T2" fmla="*/ 2147483647 w 4985"/>
                <a:gd name="T3" fmla="*/ 2147483647 h 953"/>
                <a:gd name="T4" fmla="*/ 2147483647 w 4985"/>
                <a:gd name="T5" fmla="*/ 2147483647 h 953"/>
                <a:gd name="T6" fmla="*/ 2147483647 w 4985"/>
                <a:gd name="T7" fmla="*/ 2147483647 h 953"/>
                <a:gd name="T8" fmla="*/ 2147483647 w 4985"/>
                <a:gd name="T9" fmla="*/ 2147483647 h 953"/>
                <a:gd name="T10" fmla="*/ 2147483647 w 4985"/>
                <a:gd name="T11" fmla="*/ 2147483647 h 953"/>
                <a:gd name="T12" fmla="*/ 2147483647 w 4985"/>
                <a:gd name="T13" fmla="*/ 2147483647 h 953"/>
                <a:gd name="T14" fmla="*/ 2147483647 w 4985"/>
                <a:gd name="T15" fmla="*/ 2147483647 h 953"/>
                <a:gd name="T16" fmla="*/ 2147483647 w 4985"/>
                <a:gd name="T17" fmla="*/ 2147483647 h 953"/>
                <a:gd name="T18" fmla="*/ 2147483647 w 4985"/>
                <a:gd name="T19" fmla="*/ 2147483647 h 953"/>
                <a:gd name="T20" fmla="*/ 2147483647 w 4985"/>
                <a:gd name="T21" fmla="*/ 2147483647 h 953"/>
                <a:gd name="T22" fmla="*/ 2147483647 w 4985"/>
                <a:gd name="T23" fmla="*/ 2147483647 h 953"/>
                <a:gd name="T24" fmla="*/ 2147483647 w 4985"/>
                <a:gd name="T25" fmla="*/ 2147483647 h 953"/>
                <a:gd name="T26" fmla="*/ 2147483647 w 4985"/>
                <a:gd name="T27" fmla="*/ 2147483647 h 953"/>
                <a:gd name="T28" fmla="*/ 2147483647 w 4985"/>
                <a:gd name="T29" fmla="*/ 2147483647 h 953"/>
                <a:gd name="T30" fmla="*/ 2147483647 w 4985"/>
                <a:gd name="T31" fmla="*/ 2147483647 h 953"/>
                <a:gd name="T32" fmla="*/ 2147483647 w 4985"/>
                <a:gd name="T33" fmla="*/ 2147483647 h 953"/>
                <a:gd name="T34" fmla="*/ 2147483647 w 4985"/>
                <a:gd name="T35" fmla="*/ 2147483647 h 953"/>
                <a:gd name="T36" fmla="*/ 2147483647 w 4985"/>
                <a:gd name="T37" fmla="*/ 2147483647 h 953"/>
                <a:gd name="T38" fmla="*/ 2147483647 w 4985"/>
                <a:gd name="T39" fmla="*/ 2147483647 h 953"/>
                <a:gd name="T40" fmla="*/ 2147483647 w 4985"/>
                <a:gd name="T41" fmla="*/ 2147483647 h 953"/>
                <a:gd name="T42" fmla="*/ 2147483647 w 4985"/>
                <a:gd name="T43" fmla="*/ 2147483647 h 953"/>
                <a:gd name="T44" fmla="*/ 2147483647 w 4985"/>
                <a:gd name="T45" fmla="*/ 2147483647 h 953"/>
                <a:gd name="T46" fmla="*/ 2147483647 w 4985"/>
                <a:gd name="T47" fmla="*/ 2147483647 h 953"/>
                <a:gd name="T48" fmla="*/ 2147483647 w 4985"/>
                <a:gd name="T49" fmla="*/ 2147483647 h 953"/>
                <a:gd name="T50" fmla="*/ 2147483647 w 4985"/>
                <a:gd name="T51" fmla="*/ 2147483647 h 953"/>
                <a:gd name="T52" fmla="*/ 2147483647 w 4985"/>
                <a:gd name="T53" fmla="*/ 2147483647 h 953"/>
                <a:gd name="T54" fmla="*/ 2147483647 w 4985"/>
                <a:gd name="T55" fmla="*/ 2147483647 h 953"/>
                <a:gd name="T56" fmla="*/ 2147483647 w 4985"/>
                <a:gd name="T57" fmla="*/ 2147483647 h 953"/>
                <a:gd name="T58" fmla="*/ 2147483647 w 4985"/>
                <a:gd name="T59" fmla="*/ 2147483647 h 953"/>
                <a:gd name="T60" fmla="*/ 2147483647 w 4985"/>
                <a:gd name="T61" fmla="*/ 2147483647 h 953"/>
                <a:gd name="T62" fmla="*/ 2147483647 w 4985"/>
                <a:gd name="T63" fmla="*/ 2147483647 h 953"/>
                <a:gd name="T64" fmla="*/ 2147483647 w 4985"/>
                <a:gd name="T65" fmla="*/ 2147483647 h 953"/>
                <a:gd name="T66" fmla="*/ 2147483647 w 4985"/>
                <a:gd name="T67" fmla="*/ 2147483647 h 953"/>
                <a:gd name="T68" fmla="*/ 2147483647 w 4985"/>
                <a:gd name="T69" fmla="*/ 2147483647 h 953"/>
                <a:gd name="T70" fmla="*/ 2147483647 w 4985"/>
                <a:gd name="T71" fmla="*/ 2147483647 h 953"/>
                <a:gd name="T72" fmla="*/ 2147483647 w 4985"/>
                <a:gd name="T73" fmla="*/ 2147483647 h 953"/>
                <a:gd name="T74" fmla="*/ 2147483647 w 4985"/>
                <a:gd name="T75" fmla="*/ 2147483647 h 953"/>
                <a:gd name="T76" fmla="*/ 2147483647 w 4985"/>
                <a:gd name="T77" fmla="*/ 2147483647 h 953"/>
                <a:gd name="T78" fmla="*/ 2147483647 w 4985"/>
                <a:gd name="T79" fmla="*/ 2147483647 h 953"/>
                <a:gd name="T80" fmla="*/ 2147483647 w 4985"/>
                <a:gd name="T81" fmla="*/ 2147483647 h 953"/>
                <a:gd name="T82" fmla="*/ 2147483647 w 4985"/>
                <a:gd name="T83" fmla="*/ 2147483647 h 953"/>
                <a:gd name="T84" fmla="*/ 2147483647 w 4985"/>
                <a:gd name="T85" fmla="*/ 2147483647 h 953"/>
                <a:gd name="T86" fmla="*/ 2147483647 w 4985"/>
                <a:gd name="T87" fmla="*/ 2147483647 h 953"/>
                <a:gd name="T88" fmla="*/ 2147483647 w 4985"/>
                <a:gd name="T89" fmla="*/ 2147483647 h 953"/>
                <a:gd name="T90" fmla="*/ 2147483647 w 4985"/>
                <a:gd name="T91" fmla="*/ 2147483647 h 953"/>
                <a:gd name="T92" fmla="*/ 2147483647 w 4985"/>
                <a:gd name="T93" fmla="*/ 2147483647 h 953"/>
                <a:gd name="T94" fmla="*/ 2147483647 w 4985"/>
                <a:gd name="T95" fmla="*/ 2147483647 h 953"/>
                <a:gd name="T96" fmla="*/ 2147483647 w 4985"/>
                <a:gd name="T97" fmla="*/ 2147483647 h 953"/>
                <a:gd name="T98" fmla="*/ 2147483647 w 4985"/>
                <a:gd name="T99" fmla="*/ 2147483647 h 953"/>
                <a:gd name="T100" fmla="*/ 2147483647 w 4985"/>
                <a:gd name="T101" fmla="*/ 2147483647 h 953"/>
                <a:gd name="T102" fmla="*/ 2147483647 w 4985"/>
                <a:gd name="T103" fmla="*/ 2147483647 h 953"/>
                <a:gd name="T104" fmla="*/ 2147483647 w 4985"/>
                <a:gd name="T105" fmla="*/ 2147483647 h 9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85"/>
                <a:gd name="T160" fmla="*/ 0 h 953"/>
                <a:gd name="T161" fmla="*/ 4985 w 4985"/>
                <a:gd name="T162" fmla="*/ 953 h 9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85" h="953">
                  <a:moveTo>
                    <a:pt x="59" y="821"/>
                  </a:moveTo>
                  <a:lnTo>
                    <a:pt x="171" y="805"/>
                  </a:lnTo>
                  <a:lnTo>
                    <a:pt x="266" y="789"/>
                  </a:lnTo>
                  <a:lnTo>
                    <a:pt x="362" y="773"/>
                  </a:lnTo>
                  <a:lnTo>
                    <a:pt x="352" y="776"/>
                  </a:lnTo>
                  <a:lnTo>
                    <a:pt x="448" y="744"/>
                  </a:lnTo>
                  <a:cubicBezTo>
                    <a:pt x="451" y="743"/>
                    <a:pt x="455" y="742"/>
                    <a:pt x="458" y="741"/>
                  </a:cubicBezTo>
                  <a:lnTo>
                    <a:pt x="554" y="725"/>
                  </a:lnTo>
                  <a:lnTo>
                    <a:pt x="650" y="709"/>
                  </a:lnTo>
                  <a:lnTo>
                    <a:pt x="763" y="693"/>
                  </a:lnTo>
                  <a:lnTo>
                    <a:pt x="858" y="677"/>
                  </a:lnTo>
                  <a:lnTo>
                    <a:pt x="954" y="661"/>
                  </a:lnTo>
                  <a:lnTo>
                    <a:pt x="1050" y="645"/>
                  </a:lnTo>
                  <a:lnTo>
                    <a:pt x="1146" y="629"/>
                  </a:lnTo>
                  <a:lnTo>
                    <a:pt x="1251" y="599"/>
                  </a:lnTo>
                  <a:lnTo>
                    <a:pt x="1354" y="581"/>
                  </a:lnTo>
                  <a:lnTo>
                    <a:pt x="1450" y="565"/>
                  </a:lnTo>
                  <a:lnTo>
                    <a:pt x="1546" y="549"/>
                  </a:lnTo>
                  <a:lnTo>
                    <a:pt x="1642" y="533"/>
                  </a:lnTo>
                  <a:lnTo>
                    <a:pt x="1755" y="517"/>
                  </a:lnTo>
                  <a:lnTo>
                    <a:pt x="1850" y="501"/>
                  </a:lnTo>
                  <a:lnTo>
                    <a:pt x="1946" y="485"/>
                  </a:lnTo>
                  <a:lnTo>
                    <a:pt x="2042" y="469"/>
                  </a:lnTo>
                  <a:lnTo>
                    <a:pt x="2138" y="453"/>
                  </a:lnTo>
                  <a:lnTo>
                    <a:pt x="2234" y="437"/>
                  </a:lnTo>
                  <a:lnTo>
                    <a:pt x="2347" y="421"/>
                  </a:lnTo>
                  <a:lnTo>
                    <a:pt x="2442" y="405"/>
                  </a:lnTo>
                  <a:lnTo>
                    <a:pt x="2538" y="389"/>
                  </a:lnTo>
                  <a:lnTo>
                    <a:pt x="2634" y="373"/>
                  </a:lnTo>
                  <a:lnTo>
                    <a:pt x="2730" y="357"/>
                  </a:lnTo>
                  <a:lnTo>
                    <a:pt x="2843" y="341"/>
                  </a:lnTo>
                  <a:lnTo>
                    <a:pt x="2938" y="325"/>
                  </a:lnTo>
                  <a:lnTo>
                    <a:pt x="3034" y="309"/>
                  </a:lnTo>
                  <a:lnTo>
                    <a:pt x="3130" y="293"/>
                  </a:lnTo>
                  <a:lnTo>
                    <a:pt x="3226" y="277"/>
                  </a:lnTo>
                  <a:lnTo>
                    <a:pt x="3322" y="261"/>
                  </a:lnTo>
                  <a:lnTo>
                    <a:pt x="3435" y="245"/>
                  </a:lnTo>
                  <a:lnTo>
                    <a:pt x="3530" y="229"/>
                  </a:lnTo>
                  <a:lnTo>
                    <a:pt x="3626" y="213"/>
                  </a:lnTo>
                  <a:lnTo>
                    <a:pt x="3722" y="197"/>
                  </a:lnTo>
                  <a:lnTo>
                    <a:pt x="3818" y="181"/>
                  </a:lnTo>
                  <a:lnTo>
                    <a:pt x="3931" y="165"/>
                  </a:lnTo>
                  <a:lnTo>
                    <a:pt x="4026" y="149"/>
                  </a:lnTo>
                  <a:lnTo>
                    <a:pt x="4122" y="133"/>
                  </a:lnTo>
                  <a:lnTo>
                    <a:pt x="4218" y="117"/>
                  </a:lnTo>
                  <a:lnTo>
                    <a:pt x="4314" y="101"/>
                  </a:lnTo>
                  <a:lnTo>
                    <a:pt x="4427" y="85"/>
                  </a:lnTo>
                  <a:lnTo>
                    <a:pt x="4522" y="69"/>
                  </a:lnTo>
                  <a:lnTo>
                    <a:pt x="4618" y="53"/>
                  </a:lnTo>
                  <a:lnTo>
                    <a:pt x="4714" y="37"/>
                  </a:lnTo>
                  <a:lnTo>
                    <a:pt x="4810" y="21"/>
                  </a:lnTo>
                  <a:lnTo>
                    <a:pt x="4906" y="5"/>
                  </a:lnTo>
                  <a:cubicBezTo>
                    <a:pt x="4941" y="0"/>
                    <a:pt x="4974" y="23"/>
                    <a:pt x="4980" y="58"/>
                  </a:cubicBezTo>
                  <a:cubicBezTo>
                    <a:pt x="4985" y="93"/>
                    <a:pt x="4962" y="126"/>
                    <a:pt x="4927" y="132"/>
                  </a:cubicBezTo>
                  <a:lnTo>
                    <a:pt x="4831" y="148"/>
                  </a:lnTo>
                  <a:lnTo>
                    <a:pt x="4735" y="164"/>
                  </a:lnTo>
                  <a:lnTo>
                    <a:pt x="4639" y="180"/>
                  </a:lnTo>
                  <a:lnTo>
                    <a:pt x="4543" y="196"/>
                  </a:lnTo>
                  <a:lnTo>
                    <a:pt x="4446" y="212"/>
                  </a:lnTo>
                  <a:lnTo>
                    <a:pt x="4335" y="228"/>
                  </a:lnTo>
                  <a:lnTo>
                    <a:pt x="4239" y="244"/>
                  </a:lnTo>
                  <a:lnTo>
                    <a:pt x="4143" y="260"/>
                  </a:lnTo>
                  <a:lnTo>
                    <a:pt x="4047" y="276"/>
                  </a:lnTo>
                  <a:lnTo>
                    <a:pt x="3950" y="292"/>
                  </a:lnTo>
                  <a:lnTo>
                    <a:pt x="3839" y="308"/>
                  </a:lnTo>
                  <a:lnTo>
                    <a:pt x="3743" y="324"/>
                  </a:lnTo>
                  <a:lnTo>
                    <a:pt x="3647" y="340"/>
                  </a:lnTo>
                  <a:lnTo>
                    <a:pt x="3551" y="356"/>
                  </a:lnTo>
                  <a:lnTo>
                    <a:pt x="3454" y="372"/>
                  </a:lnTo>
                  <a:lnTo>
                    <a:pt x="3343" y="388"/>
                  </a:lnTo>
                  <a:lnTo>
                    <a:pt x="3247" y="404"/>
                  </a:lnTo>
                  <a:lnTo>
                    <a:pt x="3151" y="420"/>
                  </a:lnTo>
                  <a:lnTo>
                    <a:pt x="3055" y="436"/>
                  </a:lnTo>
                  <a:lnTo>
                    <a:pt x="2959" y="452"/>
                  </a:lnTo>
                  <a:lnTo>
                    <a:pt x="2862" y="468"/>
                  </a:lnTo>
                  <a:lnTo>
                    <a:pt x="2751" y="484"/>
                  </a:lnTo>
                  <a:lnTo>
                    <a:pt x="2655" y="500"/>
                  </a:lnTo>
                  <a:lnTo>
                    <a:pt x="2559" y="516"/>
                  </a:lnTo>
                  <a:lnTo>
                    <a:pt x="2463" y="532"/>
                  </a:lnTo>
                  <a:lnTo>
                    <a:pt x="2366" y="548"/>
                  </a:lnTo>
                  <a:lnTo>
                    <a:pt x="2255" y="564"/>
                  </a:lnTo>
                  <a:lnTo>
                    <a:pt x="2159" y="580"/>
                  </a:lnTo>
                  <a:lnTo>
                    <a:pt x="2063" y="596"/>
                  </a:lnTo>
                  <a:lnTo>
                    <a:pt x="1967" y="612"/>
                  </a:lnTo>
                  <a:lnTo>
                    <a:pt x="1871" y="628"/>
                  </a:lnTo>
                  <a:lnTo>
                    <a:pt x="1774" y="644"/>
                  </a:lnTo>
                  <a:lnTo>
                    <a:pt x="1663" y="660"/>
                  </a:lnTo>
                  <a:lnTo>
                    <a:pt x="1567" y="676"/>
                  </a:lnTo>
                  <a:lnTo>
                    <a:pt x="1471" y="692"/>
                  </a:lnTo>
                  <a:lnTo>
                    <a:pt x="1375" y="708"/>
                  </a:lnTo>
                  <a:lnTo>
                    <a:pt x="1286" y="722"/>
                  </a:lnTo>
                  <a:lnTo>
                    <a:pt x="1167" y="756"/>
                  </a:lnTo>
                  <a:lnTo>
                    <a:pt x="1071" y="772"/>
                  </a:lnTo>
                  <a:lnTo>
                    <a:pt x="975" y="788"/>
                  </a:lnTo>
                  <a:lnTo>
                    <a:pt x="879" y="804"/>
                  </a:lnTo>
                  <a:lnTo>
                    <a:pt x="782" y="820"/>
                  </a:lnTo>
                  <a:lnTo>
                    <a:pt x="671" y="836"/>
                  </a:lnTo>
                  <a:lnTo>
                    <a:pt x="575" y="852"/>
                  </a:lnTo>
                  <a:lnTo>
                    <a:pt x="479" y="868"/>
                  </a:lnTo>
                  <a:lnTo>
                    <a:pt x="489" y="865"/>
                  </a:lnTo>
                  <a:lnTo>
                    <a:pt x="393" y="897"/>
                  </a:lnTo>
                  <a:cubicBezTo>
                    <a:pt x="390" y="898"/>
                    <a:pt x="386" y="899"/>
                    <a:pt x="383" y="900"/>
                  </a:cubicBezTo>
                  <a:lnTo>
                    <a:pt x="287" y="916"/>
                  </a:lnTo>
                  <a:lnTo>
                    <a:pt x="190" y="932"/>
                  </a:lnTo>
                  <a:lnTo>
                    <a:pt x="78" y="948"/>
                  </a:lnTo>
                  <a:cubicBezTo>
                    <a:pt x="43" y="953"/>
                    <a:pt x="10" y="929"/>
                    <a:pt x="5" y="894"/>
                  </a:cubicBezTo>
                  <a:cubicBezTo>
                    <a:pt x="0" y="859"/>
                    <a:pt x="24" y="826"/>
                    <a:pt x="59" y="821"/>
                  </a:cubicBezTo>
                  <a:close/>
                </a:path>
              </a:pathLst>
            </a:custGeom>
            <a:solidFill>
              <a:srgbClr val="FF0000"/>
            </a:solidFill>
            <a:ln w="19050" cap="flat">
              <a:solidFill>
                <a:srgbClr val="FF0000"/>
              </a:solidFill>
              <a:prstDash val="solid"/>
              <a:bevel/>
              <a:headEnd/>
              <a:tailEnd/>
            </a:ln>
          </p:spPr>
          <p:txBody>
            <a:bodyPr/>
            <a:lstStyle/>
            <a:p>
              <a:endParaRPr lang="en-US"/>
            </a:p>
          </p:txBody>
        </p:sp>
        <p:sp>
          <p:nvSpPr>
            <p:cNvPr id="63495" name="Freeform 15"/>
            <p:cNvSpPr>
              <a:spLocks/>
            </p:cNvSpPr>
            <p:nvPr/>
          </p:nvSpPr>
          <p:spPr bwMode="auto">
            <a:xfrm>
              <a:off x="1570038" y="2233613"/>
              <a:ext cx="474663" cy="73025"/>
            </a:xfrm>
            <a:custGeom>
              <a:avLst/>
              <a:gdLst>
                <a:gd name="T0" fmla="*/ 2147483647 w 4985"/>
                <a:gd name="T1" fmla="*/ 2147483647 h 761"/>
                <a:gd name="T2" fmla="*/ 2147483647 w 4985"/>
                <a:gd name="T3" fmla="*/ 2147483647 h 761"/>
                <a:gd name="T4" fmla="*/ 2147483647 w 4985"/>
                <a:gd name="T5" fmla="*/ 2147483647 h 761"/>
                <a:gd name="T6" fmla="*/ 2147483647 w 4985"/>
                <a:gd name="T7" fmla="*/ 2147483647 h 761"/>
                <a:gd name="T8" fmla="*/ 2147483647 w 4985"/>
                <a:gd name="T9" fmla="*/ 2147483647 h 761"/>
                <a:gd name="T10" fmla="*/ 2147483647 w 4985"/>
                <a:gd name="T11" fmla="*/ 2147483647 h 761"/>
                <a:gd name="T12" fmla="*/ 2147483647 w 4985"/>
                <a:gd name="T13" fmla="*/ 2147483647 h 761"/>
                <a:gd name="T14" fmla="*/ 2147483647 w 4985"/>
                <a:gd name="T15" fmla="*/ 2147483647 h 761"/>
                <a:gd name="T16" fmla="*/ 2147483647 w 4985"/>
                <a:gd name="T17" fmla="*/ 2147483647 h 761"/>
                <a:gd name="T18" fmla="*/ 2147483647 w 4985"/>
                <a:gd name="T19" fmla="*/ 2147483647 h 761"/>
                <a:gd name="T20" fmla="*/ 2147483647 w 4985"/>
                <a:gd name="T21" fmla="*/ 2147483647 h 761"/>
                <a:gd name="T22" fmla="*/ 2147483647 w 4985"/>
                <a:gd name="T23" fmla="*/ 2147483647 h 761"/>
                <a:gd name="T24" fmla="*/ 2147483647 w 4985"/>
                <a:gd name="T25" fmla="*/ 2147483647 h 761"/>
                <a:gd name="T26" fmla="*/ 2147483647 w 4985"/>
                <a:gd name="T27" fmla="*/ 2147483647 h 761"/>
                <a:gd name="T28" fmla="*/ 2147483647 w 4985"/>
                <a:gd name="T29" fmla="*/ 2147483647 h 761"/>
                <a:gd name="T30" fmla="*/ 2147483647 w 4985"/>
                <a:gd name="T31" fmla="*/ 2147483647 h 761"/>
                <a:gd name="T32" fmla="*/ 2147483647 w 4985"/>
                <a:gd name="T33" fmla="*/ 2147483647 h 761"/>
                <a:gd name="T34" fmla="*/ 2147483647 w 4985"/>
                <a:gd name="T35" fmla="*/ 2147483647 h 761"/>
                <a:gd name="T36" fmla="*/ 2147483647 w 4985"/>
                <a:gd name="T37" fmla="*/ 2147483647 h 761"/>
                <a:gd name="T38" fmla="*/ 2147483647 w 4985"/>
                <a:gd name="T39" fmla="*/ 2147483647 h 761"/>
                <a:gd name="T40" fmla="*/ 2147483647 w 4985"/>
                <a:gd name="T41" fmla="*/ 2147483647 h 761"/>
                <a:gd name="T42" fmla="*/ 2147483647 w 4985"/>
                <a:gd name="T43" fmla="*/ 2147483647 h 761"/>
                <a:gd name="T44" fmla="*/ 2147483647 w 4985"/>
                <a:gd name="T45" fmla="*/ 2147483647 h 761"/>
                <a:gd name="T46" fmla="*/ 2147483647 w 4985"/>
                <a:gd name="T47" fmla="*/ 2147483647 h 761"/>
                <a:gd name="T48" fmla="*/ 2147483647 w 4985"/>
                <a:gd name="T49" fmla="*/ 2147483647 h 761"/>
                <a:gd name="T50" fmla="*/ 2147483647 w 4985"/>
                <a:gd name="T51" fmla="*/ 2147483647 h 761"/>
                <a:gd name="T52" fmla="*/ 2147483647 w 4985"/>
                <a:gd name="T53" fmla="*/ 2147483647 h 761"/>
                <a:gd name="T54" fmla="*/ 2147483647 w 4985"/>
                <a:gd name="T55" fmla="*/ 2147483647 h 761"/>
                <a:gd name="T56" fmla="*/ 2147483647 w 4985"/>
                <a:gd name="T57" fmla="*/ 2147483647 h 761"/>
                <a:gd name="T58" fmla="*/ 2147483647 w 4985"/>
                <a:gd name="T59" fmla="*/ 2147483647 h 761"/>
                <a:gd name="T60" fmla="*/ 2147483647 w 4985"/>
                <a:gd name="T61" fmla="*/ 2147483647 h 761"/>
                <a:gd name="T62" fmla="*/ 2147483647 w 4985"/>
                <a:gd name="T63" fmla="*/ 2147483647 h 761"/>
                <a:gd name="T64" fmla="*/ 2147483647 w 4985"/>
                <a:gd name="T65" fmla="*/ 2147483647 h 761"/>
                <a:gd name="T66" fmla="*/ 2147483647 w 4985"/>
                <a:gd name="T67" fmla="*/ 2147483647 h 761"/>
                <a:gd name="T68" fmla="*/ 2147483647 w 4985"/>
                <a:gd name="T69" fmla="*/ 2147483647 h 761"/>
                <a:gd name="T70" fmla="*/ 2147483647 w 4985"/>
                <a:gd name="T71" fmla="*/ 2147483647 h 761"/>
                <a:gd name="T72" fmla="*/ 2147483647 w 4985"/>
                <a:gd name="T73" fmla="*/ 2147483647 h 761"/>
                <a:gd name="T74" fmla="*/ 2147483647 w 4985"/>
                <a:gd name="T75" fmla="*/ 2147483647 h 761"/>
                <a:gd name="T76" fmla="*/ 2147483647 w 4985"/>
                <a:gd name="T77" fmla="*/ 2147483647 h 761"/>
                <a:gd name="T78" fmla="*/ 2147483647 w 4985"/>
                <a:gd name="T79" fmla="*/ 2147483647 h 761"/>
                <a:gd name="T80" fmla="*/ 2147483647 w 4985"/>
                <a:gd name="T81" fmla="*/ 2147483647 h 761"/>
                <a:gd name="T82" fmla="*/ 2147483647 w 4985"/>
                <a:gd name="T83" fmla="*/ 2147483647 h 761"/>
                <a:gd name="T84" fmla="*/ 2147483647 w 4985"/>
                <a:gd name="T85" fmla="*/ 2147483647 h 761"/>
                <a:gd name="T86" fmla="*/ 2147483647 w 4985"/>
                <a:gd name="T87" fmla="*/ 2147483647 h 761"/>
                <a:gd name="T88" fmla="*/ 2147483647 w 4985"/>
                <a:gd name="T89" fmla="*/ 2147483647 h 761"/>
                <a:gd name="T90" fmla="*/ 2147483647 w 4985"/>
                <a:gd name="T91" fmla="*/ 2147483647 h 761"/>
                <a:gd name="T92" fmla="*/ 2147483647 w 4985"/>
                <a:gd name="T93" fmla="*/ 2147483647 h 7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985"/>
                <a:gd name="T142" fmla="*/ 0 h 761"/>
                <a:gd name="T143" fmla="*/ 4985 w 4985"/>
                <a:gd name="T144" fmla="*/ 761 h 7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985" h="761">
                  <a:moveTo>
                    <a:pt x="59" y="629"/>
                  </a:moveTo>
                  <a:lnTo>
                    <a:pt x="171" y="613"/>
                  </a:lnTo>
                  <a:lnTo>
                    <a:pt x="266" y="597"/>
                  </a:lnTo>
                  <a:lnTo>
                    <a:pt x="362" y="581"/>
                  </a:lnTo>
                  <a:cubicBezTo>
                    <a:pt x="365" y="581"/>
                    <a:pt x="369" y="580"/>
                    <a:pt x="372" y="580"/>
                  </a:cubicBezTo>
                  <a:lnTo>
                    <a:pt x="468" y="580"/>
                  </a:lnTo>
                  <a:lnTo>
                    <a:pt x="458" y="581"/>
                  </a:lnTo>
                  <a:lnTo>
                    <a:pt x="554" y="565"/>
                  </a:lnTo>
                  <a:lnTo>
                    <a:pt x="667" y="549"/>
                  </a:lnTo>
                  <a:lnTo>
                    <a:pt x="762" y="533"/>
                  </a:lnTo>
                  <a:lnTo>
                    <a:pt x="858" y="517"/>
                  </a:lnTo>
                  <a:lnTo>
                    <a:pt x="954" y="501"/>
                  </a:lnTo>
                  <a:lnTo>
                    <a:pt x="1050" y="485"/>
                  </a:lnTo>
                  <a:lnTo>
                    <a:pt x="1146" y="469"/>
                  </a:lnTo>
                  <a:cubicBezTo>
                    <a:pt x="1149" y="469"/>
                    <a:pt x="1153" y="468"/>
                    <a:pt x="1156" y="468"/>
                  </a:cubicBezTo>
                  <a:lnTo>
                    <a:pt x="1268" y="468"/>
                  </a:lnTo>
                  <a:lnTo>
                    <a:pt x="1258" y="469"/>
                  </a:lnTo>
                  <a:lnTo>
                    <a:pt x="1354" y="453"/>
                  </a:lnTo>
                  <a:lnTo>
                    <a:pt x="1450" y="437"/>
                  </a:lnTo>
                  <a:lnTo>
                    <a:pt x="1546" y="421"/>
                  </a:lnTo>
                  <a:lnTo>
                    <a:pt x="1642" y="405"/>
                  </a:lnTo>
                  <a:lnTo>
                    <a:pt x="1755" y="389"/>
                  </a:lnTo>
                  <a:cubicBezTo>
                    <a:pt x="1758" y="389"/>
                    <a:pt x="1761" y="388"/>
                    <a:pt x="1764" y="388"/>
                  </a:cubicBezTo>
                  <a:lnTo>
                    <a:pt x="1860" y="388"/>
                  </a:lnTo>
                  <a:lnTo>
                    <a:pt x="1850" y="389"/>
                  </a:lnTo>
                  <a:lnTo>
                    <a:pt x="1946" y="373"/>
                  </a:lnTo>
                  <a:lnTo>
                    <a:pt x="2042" y="357"/>
                  </a:lnTo>
                  <a:lnTo>
                    <a:pt x="2138" y="341"/>
                  </a:lnTo>
                  <a:lnTo>
                    <a:pt x="2234" y="325"/>
                  </a:lnTo>
                  <a:lnTo>
                    <a:pt x="2347" y="309"/>
                  </a:lnTo>
                  <a:cubicBezTo>
                    <a:pt x="2350" y="309"/>
                    <a:pt x="2353" y="308"/>
                    <a:pt x="2356" y="308"/>
                  </a:cubicBezTo>
                  <a:lnTo>
                    <a:pt x="2452" y="308"/>
                  </a:lnTo>
                  <a:lnTo>
                    <a:pt x="2442" y="309"/>
                  </a:lnTo>
                  <a:lnTo>
                    <a:pt x="2538" y="293"/>
                  </a:lnTo>
                  <a:lnTo>
                    <a:pt x="2634" y="277"/>
                  </a:lnTo>
                  <a:lnTo>
                    <a:pt x="2730" y="261"/>
                  </a:lnTo>
                  <a:lnTo>
                    <a:pt x="2843" y="245"/>
                  </a:lnTo>
                  <a:cubicBezTo>
                    <a:pt x="2846" y="245"/>
                    <a:pt x="2849" y="244"/>
                    <a:pt x="2852" y="244"/>
                  </a:cubicBezTo>
                  <a:lnTo>
                    <a:pt x="2948" y="244"/>
                  </a:lnTo>
                  <a:lnTo>
                    <a:pt x="2938" y="245"/>
                  </a:lnTo>
                  <a:lnTo>
                    <a:pt x="3034" y="229"/>
                  </a:lnTo>
                  <a:lnTo>
                    <a:pt x="3130" y="213"/>
                  </a:lnTo>
                  <a:lnTo>
                    <a:pt x="3226" y="197"/>
                  </a:lnTo>
                  <a:cubicBezTo>
                    <a:pt x="3229" y="197"/>
                    <a:pt x="3233" y="196"/>
                    <a:pt x="3236" y="196"/>
                  </a:cubicBezTo>
                  <a:lnTo>
                    <a:pt x="3348" y="196"/>
                  </a:lnTo>
                  <a:lnTo>
                    <a:pt x="3338" y="197"/>
                  </a:lnTo>
                  <a:lnTo>
                    <a:pt x="3434" y="181"/>
                  </a:lnTo>
                  <a:lnTo>
                    <a:pt x="3530" y="165"/>
                  </a:lnTo>
                  <a:lnTo>
                    <a:pt x="3626" y="149"/>
                  </a:lnTo>
                  <a:cubicBezTo>
                    <a:pt x="3629" y="149"/>
                    <a:pt x="3633" y="148"/>
                    <a:pt x="3636" y="148"/>
                  </a:cubicBezTo>
                  <a:lnTo>
                    <a:pt x="3732" y="148"/>
                  </a:lnTo>
                  <a:lnTo>
                    <a:pt x="3722" y="149"/>
                  </a:lnTo>
                  <a:lnTo>
                    <a:pt x="3818" y="133"/>
                  </a:lnTo>
                  <a:lnTo>
                    <a:pt x="3931" y="117"/>
                  </a:lnTo>
                  <a:lnTo>
                    <a:pt x="4026" y="101"/>
                  </a:lnTo>
                  <a:cubicBezTo>
                    <a:pt x="4029" y="101"/>
                    <a:pt x="4033" y="100"/>
                    <a:pt x="4036" y="100"/>
                  </a:cubicBezTo>
                  <a:lnTo>
                    <a:pt x="4132" y="100"/>
                  </a:lnTo>
                  <a:lnTo>
                    <a:pt x="4122" y="101"/>
                  </a:lnTo>
                  <a:lnTo>
                    <a:pt x="4218" y="85"/>
                  </a:lnTo>
                  <a:lnTo>
                    <a:pt x="4314" y="69"/>
                  </a:lnTo>
                  <a:cubicBezTo>
                    <a:pt x="4317" y="69"/>
                    <a:pt x="4321" y="68"/>
                    <a:pt x="4324" y="68"/>
                  </a:cubicBezTo>
                  <a:lnTo>
                    <a:pt x="4436" y="68"/>
                  </a:lnTo>
                  <a:lnTo>
                    <a:pt x="4426" y="69"/>
                  </a:lnTo>
                  <a:lnTo>
                    <a:pt x="4522" y="53"/>
                  </a:lnTo>
                  <a:lnTo>
                    <a:pt x="4618" y="37"/>
                  </a:lnTo>
                  <a:lnTo>
                    <a:pt x="4714" y="21"/>
                  </a:lnTo>
                  <a:cubicBezTo>
                    <a:pt x="4717" y="21"/>
                    <a:pt x="4721" y="20"/>
                    <a:pt x="4724" y="20"/>
                  </a:cubicBezTo>
                  <a:lnTo>
                    <a:pt x="4820" y="20"/>
                  </a:lnTo>
                  <a:lnTo>
                    <a:pt x="4810" y="21"/>
                  </a:lnTo>
                  <a:lnTo>
                    <a:pt x="4906" y="5"/>
                  </a:lnTo>
                  <a:cubicBezTo>
                    <a:pt x="4941" y="0"/>
                    <a:pt x="4974" y="23"/>
                    <a:pt x="4980" y="58"/>
                  </a:cubicBezTo>
                  <a:cubicBezTo>
                    <a:pt x="4985" y="93"/>
                    <a:pt x="4962" y="126"/>
                    <a:pt x="4927" y="132"/>
                  </a:cubicBezTo>
                  <a:lnTo>
                    <a:pt x="4831" y="148"/>
                  </a:lnTo>
                  <a:cubicBezTo>
                    <a:pt x="4828" y="148"/>
                    <a:pt x="4824" y="148"/>
                    <a:pt x="4820" y="148"/>
                  </a:cubicBezTo>
                  <a:lnTo>
                    <a:pt x="4724" y="148"/>
                  </a:lnTo>
                  <a:lnTo>
                    <a:pt x="4735" y="148"/>
                  </a:lnTo>
                  <a:lnTo>
                    <a:pt x="4639" y="164"/>
                  </a:lnTo>
                  <a:lnTo>
                    <a:pt x="4543" y="180"/>
                  </a:lnTo>
                  <a:lnTo>
                    <a:pt x="4447" y="196"/>
                  </a:lnTo>
                  <a:cubicBezTo>
                    <a:pt x="4444" y="196"/>
                    <a:pt x="4440" y="196"/>
                    <a:pt x="4436" y="196"/>
                  </a:cubicBezTo>
                  <a:lnTo>
                    <a:pt x="4324" y="196"/>
                  </a:lnTo>
                  <a:lnTo>
                    <a:pt x="4335" y="196"/>
                  </a:lnTo>
                  <a:lnTo>
                    <a:pt x="4239" y="212"/>
                  </a:lnTo>
                  <a:lnTo>
                    <a:pt x="4143" y="228"/>
                  </a:lnTo>
                  <a:cubicBezTo>
                    <a:pt x="4140" y="228"/>
                    <a:pt x="4136" y="228"/>
                    <a:pt x="4132" y="228"/>
                  </a:cubicBezTo>
                  <a:lnTo>
                    <a:pt x="4036" y="228"/>
                  </a:lnTo>
                  <a:lnTo>
                    <a:pt x="4047" y="228"/>
                  </a:lnTo>
                  <a:lnTo>
                    <a:pt x="3950" y="244"/>
                  </a:lnTo>
                  <a:lnTo>
                    <a:pt x="3839" y="260"/>
                  </a:lnTo>
                  <a:lnTo>
                    <a:pt x="3743" y="276"/>
                  </a:lnTo>
                  <a:cubicBezTo>
                    <a:pt x="3740" y="276"/>
                    <a:pt x="3736" y="276"/>
                    <a:pt x="3732" y="276"/>
                  </a:cubicBezTo>
                  <a:lnTo>
                    <a:pt x="3636" y="276"/>
                  </a:lnTo>
                  <a:lnTo>
                    <a:pt x="3647" y="276"/>
                  </a:lnTo>
                  <a:lnTo>
                    <a:pt x="3551" y="292"/>
                  </a:lnTo>
                  <a:lnTo>
                    <a:pt x="3455" y="308"/>
                  </a:lnTo>
                  <a:lnTo>
                    <a:pt x="3359" y="324"/>
                  </a:lnTo>
                  <a:cubicBezTo>
                    <a:pt x="3356" y="324"/>
                    <a:pt x="3352" y="324"/>
                    <a:pt x="3348" y="324"/>
                  </a:cubicBezTo>
                  <a:lnTo>
                    <a:pt x="3236" y="324"/>
                  </a:lnTo>
                  <a:lnTo>
                    <a:pt x="3247" y="324"/>
                  </a:lnTo>
                  <a:lnTo>
                    <a:pt x="3151" y="340"/>
                  </a:lnTo>
                  <a:lnTo>
                    <a:pt x="3055" y="356"/>
                  </a:lnTo>
                  <a:lnTo>
                    <a:pt x="2959" y="372"/>
                  </a:lnTo>
                  <a:cubicBezTo>
                    <a:pt x="2956" y="372"/>
                    <a:pt x="2952" y="372"/>
                    <a:pt x="2948" y="372"/>
                  </a:cubicBezTo>
                  <a:lnTo>
                    <a:pt x="2852" y="372"/>
                  </a:lnTo>
                  <a:lnTo>
                    <a:pt x="2862" y="372"/>
                  </a:lnTo>
                  <a:lnTo>
                    <a:pt x="2751" y="388"/>
                  </a:lnTo>
                  <a:lnTo>
                    <a:pt x="2655" y="404"/>
                  </a:lnTo>
                  <a:lnTo>
                    <a:pt x="2559" y="420"/>
                  </a:lnTo>
                  <a:lnTo>
                    <a:pt x="2463" y="436"/>
                  </a:lnTo>
                  <a:cubicBezTo>
                    <a:pt x="2460" y="436"/>
                    <a:pt x="2456" y="436"/>
                    <a:pt x="2452" y="436"/>
                  </a:cubicBezTo>
                  <a:lnTo>
                    <a:pt x="2356" y="436"/>
                  </a:lnTo>
                  <a:lnTo>
                    <a:pt x="2366" y="436"/>
                  </a:lnTo>
                  <a:lnTo>
                    <a:pt x="2255" y="452"/>
                  </a:lnTo>
                  <a:lnTo>
                    <a:pt x="2159" y="468"/>
                  </a:lnTo>
                  <a:lnTo>
                    <a:pt x="2063" y="484"/>
                  </a:lnTo>
                  <a:lnTo>
                    <a:pt x="1967" y="500"/>
                  </a:lnTo>
                  <a:lnTo>
                    <a:pt x="1871" y="516"/>
                  </a:lnTo>
                  <a:cubicBezTo>
                    <a:pt x="1868" y="516"/>
                    <a:pt x="1864" y="516"/>
                    <a:pt x="1860" y="516"/>
                  </a:cubicBezTo>
                  <a:lnTo>
                    <a:pt x="1764" y="516"/>
                  </a:lnTo>
                  <a:lnTo>
                    <a:pt x="1774" y="516"/>
                  </a:lnTo>
                  <a:lnTo>
                    <a:pt x="1663" y="532"/>
                  </a:lnTo>
                  <a:lnTo>
                    <a:pt x="1567" y="548"/>
                  </a:lnTo>
                  <a:lnTo>
                    <a:pt x="1471" y="564"/>
                  </a:lnTo>
                  <a:lnTo>
                    <a:pt x="1375" y="580"/>
                  </a:lnTo>
                  <a:lnTo>
                    <a:pt x="1279" y="596"/>
                  </a:lnTo>
                  <a:cubicBezTo>
                    <a:pt x="1276" y="596"/>
                    <a:pt x="1272" y="596"/>
                    <a:pt x="1268" y="596"/>
                  </a:cubicBezTo>
                  <a:lnTo>
                    <a:pt x="1156" y="596"/>
                  </a:lnTo>
                  <a:lnTo>
                    <a:pt x="1167" y="596"/>
                  </a:lnTo>
                  <a:lnTo>
                    <a:pt x="1071" y="612"/>
                  </a:lnTo>
                  <a:lnTo>
                    <a:pt x="975" y="628"/>
                  </a:lnTo>
                  <a:lnTo>
                    <a:pt x="879" y="644"/>
                  </a:lnTo>
                  <a:lnTo>
                    <a:pt x="783" y="660"/>
                  </a:lnTo>
                  <a:lnTo>
                    <a:pt x="686" y="676"/>
                  </a:lnTo>
                  <a:lnTo>
                    <a:pt x="575" y="692"/>
                  </a:lnTo>
                  <a:lnTo>
                    <a:pt x="479" y="708"/>
                  </a:lnTo>
                  <a:cubicBezTo>
                    <a:pt x="476" y="708"/>
                    <a:pt x="472" y="708"/>
                    <a:pt x="468" y="708"/>
                  </a:cubicBezTo>
                  <a:lnTo>
                    <a:pt x="372" y="708"/>
                  </a:lnTo>
                  <a:lnTo>
                    <a:pt x="383" y="708"/>
                  </a:lnTo>
                  <a:lnTo>
                    <a:pt x="287" y="724"/>
                  </a:lnTo>
                  <a:lnTo>
                    <a:pt x="190" y="740"/>
                  </a:lnTo>
                  <a:lnTo>
                    <a:pt x="78" y="756"/>
                  </a:lnTo>
                  <a:cubicBezTo>
                    <a:pt x="43" y="761"/>
                    <a:pt x="10" y="737"/>
                    <a:pt x="5" y="702"/>
                  </a:cubicBezTo>
                  <a:cubicBezTo>
                    <a:pt x="0" y="667"/>
                    <a:pt x="24" y="634"/>
                    <a:pt x="59" y="629"/>
                  </a:cubicBezTo>
                  <a:close/>
                </a:path>
              </a:pathLst>
            </a:custGeom>
            <a:solidFill>
              <a:srgbClr val="FF0000"/>
            </a:solidFill>
            <a:ln w="19050" cap="flat">
              <a:solidFill>
                <a:srgbClr val="FF0000"/>
              </a:solidFill>
              <a:prstDash val="solid"/>
              <a:bevel/>
              <a:headEnd/>
              <a:tailEnd/>
            </a:ln>
          </p:spPr>
          <p:txBody>
            <a:bodyPr/>
            <a:lstStyle/>
            <a:p>
              <a:endParaRPr lang="en-US"/>
            </a:p>
          </p:txBody>
        </p:sp>
        <p:sp>
          <p:nvSpPr>
            <p:cNvPr id="63496" name="Freeform 16"/>
            <p:cNvSpPr>
              <a:spLocks/>
            </p:cNvSpPr>
            <p:nvPr/>
          </p:nvSpPr>
          <p:spPr bwMode="auto">
            <a:xfrm>
              <a:off x="2032001" y="2193926"/>
              <a:ext cx="474663" cy="53975"/>
            </a:xfrm>
            <a:custGeom>
              <a:avLst/>
              <a:gdLst>
                <a:gd name="T0" fmla="*/ 2147483647 w 4996"/>
                <a:gd name="T1" fmla="*/ 2147483647 h 565"/>
                <a:gd name="T2" fmla="*/ 2147483647 w 4996"/>
                <a:gd name="T3" fmla="*/ 2147483647 h 565"/>
                <a:gd name="T4" fmla="*/ 2147483647 w 4996"/>
                <a:gd name="T5" fmla="*/ 2147483647 h 565"/>
                <a:gd name="T6" fmla="*/ 2147483647 w 4996"/>
                <a:gd name="T7" fmla="*/ 2147483647 h 565"/>
                <a:gd name="T8" fmla="*/ 2147483647 w 4996"/>
                <a:gd name="T9" fmla="*/ 2147483647 h 565"/>
                <a:gd name="T10" fmla="*/ 2147483647 w 4996"/>
                <a:gd name="T11" fmla="*/ 2147483647 h 565"/>
                <a:gd name="T12" fmla="*/ 2147483647 w 4996"/>
                <a:gd name="T13" fmla="*/ 2147483647 h 565"/>
                <a:gd name="T14" fmla="*/ 2147483647 w 4996"/>
                <a:gd name="T15" fmla="*/ 2147483647 h 565"/>
                <a:gd name="T16" fmla="*/ 2147483647 w 4996"/>
                <a:gd name="T17" fmla="*/ 2147483647 h 565"/>
                <a:gd name="T18" fmla="*/ 2147483647 w 4996"/>
                <a:gd name="T19" fmla="*/ 2147483647 h 565"/>
                <a:gd name="T20" fmla="*/ 2147483647 w 4996"/>
                <a:gd name="T21" fmla="*/ 2147483647 h 565"/>
                <a:gd name="T22" fmla="*/ 2147483647 w 4996"/>
                <a:gd name="T23" fmla="*/ 2147483647 h 565"/>
                <a:gd name="T24" fmla="*/ 2147483647 w 4996"/>
                <a:gd name="T25" fmla="*/ 2147483647 h 565"/>
                <a:gd name="T26" fmla="*/ 2147483647 w 4996"/>
                <a:gd name="T27" fmla="*/ 2147483647 h 565"/>
                <a:gd name="T28" fmla="*/ 2147483647 w 4996"/>
                <a:gd name="T29" fmla="*/ 2147483647 h 565"/>
                <a:gd name="T30" fmla="*/ 2147483647 w 4996"/>
                <a:gd name="T31" fmla="*/ 2147483647 h 565"/>
                <a:gd name="T32" fmla="*/ 2147483647 w 4996"/>
                <a:gd name="T33" fmla="*/ 2147483647 h 565"/>
                <a:gd name="T34" fmla="*/ 2147483647 w 4996"/>
                <a:gd name="T35" fmla="*/ 2147483647 h 565"/>
                <a:gd name="T36" fmla="*/ 2147483647 w 4996"/>
                <a:gd name="T37" fmla="*/ 2147483647 h 565"/>
                <a:gd name="T38" fmla="*/ 2147483647 w 4996"/>
                <a:gd name="T39" fmla="*/ 2147483647 h 565"/>
                <a:gd name="T40" fmla="*/ 2147483647 w 4996"/>
                <a:gd name="T41" fmla="*/ 2147483647 h 565"/>
                <a:gd name="T42" fmla="*/ 2147483647 w 4996"/>
                <a:gd name="T43" fmla="*/ 2147483647 h 565"/>
                <a:gd name="T44" fmla="*/ 2147483647 w 4996"/>
                <a:gd name="T45" fmla="*/ 2147483647 h 565"/>
                <a:gd name="T46" fmla="*/ 2147483647 w 4996"/>
                <a:gd name="T47" fmla="*/ 2147483647 h 565"/>
                <a:gd name="T48" fmla="*/ 2147483647 w 4996"/>
                <a:gd name="T49" fmla="*/ 2147483647 h 565"/>
                <a:gd name="T50" fmla="*/ 2147483647 w 4996"/>
                <a:gd name="T51" fmla="*/ 2147483647 h 565"/>
                <a:gd name="T52" fmla="*/ 2147483647 w 4996"/>
                <a:gd name="T53" fmla="*/ 2147483647 h 565"/>
                <a:gd name="T54" fmla="*/ 2147483647 w 4996"/>
                <a:gd name="T55" fmla="*/ 2147483647 h 565"/>
                <a:gd name="T56" fmla="*/ 2147483647 w 4996"/>
                <a:gd name="T57" fmla="*/ 2147483647 h 565"/>
                <a:gd name="T58" fmla="*/ 2147483647 w 4996"/>
                <a:gd name="T59" fmla="*/ 0 h 565"/>
                <a:gd name="T60" fmla="*/ 2147483647 w 4996"/>
                <a:gd name="T61" fmla="*/ 2147483647 h 565"/>
                <a:gd name="T62" fmla="*/ 2147483647 w 4996"/>
                <a:gd name="T63" fmla="*/ 2147483647 h 565"/>
                <a:gd name="T64" fmla="*/ 2147483647 w 4996"/>
                <a:gd name="T65" fmla="*/ 2147483647 h 565"/>
                <a:gd name="T66" fmla="*/ 2147483647 w 4996"/>
                <a:gd name="T67" fmla="*/ 2147483647 h 565"/>
                <a:gd name="T68" fmla="*/ 2147483647 w 4996"/>
                <a:gd name="T69" fmla="*/ 2147483647 h 565"/>
                <a:gd name="T70" fmla="*/ 2147483647 w 4996"/>
                <a:gd name="T71" fmla="*/ 2147483647 h 565"/>
                <a:gd name="T72" fmla="*/ 2147483647 w 4996"/>
                <a:gd name="T73" fmla="*/ 2147483647 h 565"/>
                <a:gd name="T74" fmla="*/ 2147483647 w 4996"/>
                <a:gd name="T75" fmla="*/ 2147483647 h 565"/>
                <a:gd name="T76" fmla="*/ 2147483647 w 4996"/>
                <a:gd name="T77" fmla="*/ 2147483647 h 565"/>
                <a:gd name="T78" fmla="*/ 2147483647 w 4996"/>
                <a:gd name="T79" fmla="*/ 2147483647 h 565"/>
                <a:gd name="T80" fmla="*/ 2147483647 w 4996"/>
                <a:gd name="T81" fmla="*/ 2147483647 h 565"/>
                <a:gd name="T82" fmla="*/ 2147483647 w 4996"/>
                <a:gd name="T83" fmla="*/ 2147483647 h 565"/>
                <a:gd name="T84" fmla="*/ 2147483647 w 4996"/>
                <a:gd name="T85" fmla="*/ 2147483647 h 565"/>
                <a:gd name="T86" fmla="*/ 2147483647 w 4996"/>
                <a:gd name="T87" fmla="*/ 2147483647 h 565"/>
                <a:gd name="T88" fmla="*/ 2147483647 w 4996"/>
                <a:gd name="T89" fmla="*/ 2147483647 h 565"/>
                <a:gd name="T90" fmla="*/ 2147483647 w 4996"/>
                <a:gd name="T91" fmla="*/ 2147483647 h 565"/>
                <a:gd name="T92" fmla="*/ 2147483647 w 4996"/>
                <a:gd name="T93" fmla="*/ 2147483647 h 565"/>
                <a:gd name="T94" fmla="*/ 2147483647 w 4996"/>
                <a:gd name="T95" fmla="*/ 2147483647 h 565"/>
                <a:gd name="T96" fmla="*/ 2147483647 w 4996"/>
                <a:gd name="T97" fmla="*/ 2147483647 h 565"/>
                <a:gd name="T98" fmla="*/ 2147483647 w 4996"/>
                <a:gd name="T99" fmla="*/ 2147483647 h 565"/>
                <a:gd name="T100" fmla="*/ 2147483647 w 4996"/>
                <a:gd name="T101" fmla="*/ 2147483647 h 565"/>
                <a:gd name="T102" fmla="*/ 2147483647 w 4996"/>
                <a:gd name="T103" fmla="*/ 2147483647 h 565"/>
                <a:gd name="T104" fmla="*/ 2147483647 w 4996"/>
                <a:gd name="T105" fmla="*/ 2147483647 h 565"/>
                <a:gd name="T106" fmla="*/ 2147483647 w 4996"/>
                <a:gd name="T107" fmla="*/ 2147483647 h 565"/>
                <a:gd name="T108" fmla="*/ 2147483647 w 4996"/>
                <a:gd name="T109" fmla="*/ 2147483647 h 565"/>
                <a:gd name="T110" fmla="*/ 2147483647 w 4996"/>
                <a:gd name="T111" fmla="*/ 2147483647 h 565"/>
                <a:gd name="T112" fmla="*/ 2147483647 w 4996"/>
                <a:gd name="T113" fmla="*/ 2147483647 h 565"/>
                <a:gd name="T114" fmla="*/ 2147483647 w 4996"/>
                <a:gd name="T115" fmla="*/ 2147483647 h 565"/>
                <a:gd name="T116" fmla="*/ 2147483647 w 4996"/>
                <a:gd name="T117" fmla="*/ 2147483647 h 565"/>
                <a:gd name="T118" fmla="*/ 2147483647 w 4996"/>
                <a:gd name="T119" fmla="*/ 2147483647 h 565"/>
                <a:gd name="T120" fmla="*/ 2147483647 w 4996"/>
                <a:gd name="T121" fmla="*/ 2147483647 h 5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96"/>
                <a:gd name="T184" fmla="*/ 0 h 565"/>
                <a:gd name="T185" fmla="*/ 4996 w 4996"/>
                <a:gd name="T186" fmla="*/ 565 h 5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96" h="565">
                  <a:moveTo>
                    <a:pt x="59" y="433"/>
                  </a:moveTo>
                  <a:lnTo>
                    <a:pt x="171" y="417"/>
                  </a:lnTo>
                  <a:cubicBezTo>
                    <a:pt x="174" y="417"/>
                    <a:pt x="177" y="416"/>
                    <a:pt x="180" y="416"/>
                  </a:cubicBezTo>
                  <a:lnTo>
                    <a:pt x="276" y="416"/>
                  </a:lnTo>
                  <a:lnTo>
                    <a:pt x="266" y="417"/>
                  </a:lnTo>
                  <a:lnTo>
                    <a:pt x="362" y="401"/>
                  </a:lnTo>
                  <a:lnTo>
                    <a:pt x="458" y="385"/>
                  </a:lnTo>
                  <a:cubicBezTo>
                    <a:pt x="461" y="385"/>
                    <a:pt x="465" y="384"/>
                    <a:pt x="468" y="384"/>
                  </a:cubicBezTo>
                  <a:lnTo>
                    <a:pt x="564" y="384"/>
                  </a:lnTo>
                  <a:lnTo>
                    <a:pt x="555" y="385"/>
                  </a:lnTo>
                  <a:lnTo>
                    <a:pt x="667" y="369"/>
                  </a:lnTo>
                  <a:lnTo>
                    <a:pt x="762" y="353"/>
                  </a:lnTo>
                  <a:cubicBezTo>
                    <a:pt x="765" y="353"/>
                    <a:pt x="769" y="352"/>
                    <a:pt x="772" y="352"/>
                  </a:cubicBezTo>
                  <a:lnTo>
                    <a:pt x="868" y="352"/>
                  </a:lnTo>
                  <a:lnTo>
                    <a:pt x="858" y="353"/>
                  </a:lnTo>
                  <a:lnTo>
                    <a:pt x="954" y="337"/>
                  </a:lnTo>
                  <a:cubicBezTo>
                    <a:pt x="957" y="337"/>
                    <a:pt x="961" y="336"/>
                    <a:pt x="964" y="336"/>
                  </a:cubicBezTo>
                  <a:lnTo>
                    <a:pt x="1060" y="336"/>
                  </a:lnTo>
                  <a:lnTo>
                    <a:pt x="1051" y="337"/>
                  </a:lnTo>
                  <a:lnTo>
                    <a:pt x="1163" y="321"/>
                  </a:lnTo>
                  <a:lnTo>
                    <a:pt x="1258" y="305"/>
                  </a:lnTo>
                  <a:cubicBezTo>
                    <a:pt x="1261" y="305"/>
                    <a:pt x="1265" y="304"/>
                    <a:pt x="1268" y="304"/>
                  </a:cubicBezTo>
                  <a:lnTo>
                    <a:pt x="1364" y="304"/>
                  </a:lnTo>
                  <a:lnTo>
                    <a:pt x="1354" y="305"/>
                  </a:lnTo>
                  <a:lnTo>
                    <a:pt x="1450" y="289"/>
                  </a:lnTo>
                  <a:lnTo>
                    <a:pt x="1546" y="273"/>
                  </a:lnTo>
                  <a:cubicBezTo>
                    <a:pt x="1549" y="273"/>
                    <a:pt x="1553" y="272"/>
                    <a:pt x="1556" y="272"/>
                  </a:cubicBezTo>
                  <a:lnTo>
                    <a:pt x="1652" y="272"/>
                  </a:lnTo>
                  <a:lnTo>
                    <a:pt x="1643" y="273"/>
                  </a:lnTo>
                  <a:lnTo>
                    <a:pt x="1755" y="257"/>
                  </a:lnTo>
                  <a:cubicBezTo>
                    <a:pt x="1758" y="257"/>
                    <a:pt x="1761" y="256"/>
                    <a:pt x="1764" y="256"/>
                  </a:cubicBezTo>
                  <a:lnTo>
                    <a:pt x="1860" y="256"/>
                  </a:lnTo>
                  <a:lnTo>
                    <a:pt x="1850" y="257"/>
                  </a:lnTo>
                  <a:lnTo>
                    <a:pt x="1946" y="241"/>
                  </a:lnTo>
                  <a:cubicBezTo>
                    <a:pt x="1949" y="241"/>
                    <a:pt x="1953" y="240"/>
                    <a:pt x="1956" y="240"/>
                  </a:cubicBezTo>
                  <a:lnTo>
                    <a:pt x="2052" y="240"/>
                  </a:lnTo>
                  <a:lnTo>
                    <a:pt x="2042" y="241"/>
                  </a:lnTo>
                  <a:lnTo>
                    <a:pt x="2138" y="225"/>
                  </a:lnTo>
                  <a:lnTo>
                    <a:pt x="2251" y="209"/>
                  </a:lnTo>
                  <a:cubicBezTo>
                    <a:pt x="2254" y="209"/>
                    <a:pt x="2257" y="208"/>
                    <a:pt x="2260" y="208"/>
                  </a:cubicBezTo>
                  <a:lnTo>
                    <a:pt x="2356" y="208"/>
                  </a:lnTo>
                  <a:lnTo>
                    <a:pt x="2346" y="209"/>
                  </a:lnTo>
                  <a:lnTo>
                    <a:pt x="2442" y="193"/>
                  </a:lnTo>
                  <a:cubicBezTo>
                    <a:pt x="2445" y="193"/>
                    <a:pt x="2449" y="192"/>
                    <a:pt x="2452" y="192"/>
                  </a:cubicBezTo>
                  <a:lnTo>
                    <a:pt x="2548" y="192"/>
                  </a:lnTo>
                  <a:lnTo>
                    <a:pt x="2538" y="193"/>
                  </a:lnTo>
                  <a:lnTo>
                    <a:pt x="2634" y="177"/>
                  </a:lnTo>
                  <a:cubicBezTo>
                    <a:pt x="2637" y="177"/>
                    <a:pt x="2641" y="176"/>
                    <a:pt x="2644" y="176"/>
                  </a:cubicBezTo>
                  <a:lnTo>
                    <a:pt x="2740" y="176"/>
                  </a:lnTo>
                  <a:lnTo>
                    <a:pt x="2731" y="177"/>
                  </a:lnTo>
                  <a:lnTo>
                    <a:pt x="2843" y="161"/>
                  </a:lnTo>
                  <a:lnTo>
                    <a:pt x="2938" y="145"/>
                  </a:lnTo>
                  <a:cubicBezTo>
                    <a:pt x="2941" y="145"/>
                    <a:pt x="2945" y="144"/>
                    <a:pt x="2948" y="144"/>
                  </a:cubicBezTo>
                  <a:lnTo>
                    <a:pt x="3044" y="144"/>
                  </a:lnTo>
                  <a:lnTo>
                    <a:pt x="3034" y="145"/>
                  </a:lnTo>
                  <a:lnTo>
                    <a:pt x="3130" y="129"/>
                  </a:lnTo>
                  <a:cubicBezTo>
                    <a:pt x="3133" y="129"/>
                    <a:pt x="3137" y="128"/>
                    <a:pt x="3140" y="128"/>
                  </a:cubicBezTo>
                  <a:lnTo>
                    <a:pt x="3236" y="128"/>
                  </a:lnTo>
                  <a:lnTo>
                    <a:pt x="3227" y="129"/>
                  </a:lnTo>
                  <a:lnTo>
                    <a:pt x="3339" y="113"/>
                  </a:lnTo>
                  <a:cubicBezTo>
                    <a:pt x="3342" y="113"/>
                    <a:pt x="3345" y="112"/>
                    <a:pt x="3348" y="112"/>
                  </a:cubicBezTo>
                  <a:lnTo>
                    <a:pt x="3444" y="112"/>
                  </a:lnTo>
                  <a:lnTo>
                    <a:pt x="3434" y="113"/>
                  </a:lnTo>
                  <a:lnTo>
                    <a:pt x="3530" y="97"/>
                  </a:lnTo>
                  <a:cubicBezTo>
                    <a:pt x="3533" y="97"/>
                    <a:pt x="3537" y="96"/>
                    <a:pt x="3540" y="96"/>
                  </a:cubicBezTo>
                  <a:lnTo>
                    <a:pt x="3636" y="96"/>
                  </a:lnTo>
                  <a:lnTo>
                    <a:pt x="3626" y="97"/>
                  </a:lnTo>
                  <a:lnTo>
                    <a:pt x="3722" y="81"/>
                  </a:lnTo>
                  <a:cubicBezTo>
                    <a:pt x="3725" y="81"/>
                    <a:pt x="3729" y="80"/>
                    <a:pt x="3732" y="80"/>
                  </a:cubicBezTo>
                  <a:lnTo>
                    <a:pt x="3828" y="80"/>
                  </a:lnTo>
                  <a:lnTo>
                    <a:pt x="3819" y="81"/>
                  </a:lnTo>
                  <a:lnTo>
                    <a:pt x="3931" y="65"/>
                  </a:lnTo>
                  <a:cubicBezTo>
                    <a:pt x="3934" y="65"/>
                    <a:pt x="3937" y="64"/>
                    <a:pt x="3940" y="64"/>
                  </a:cubicBezTo>
                  <a:lnTo>
                    <a:pt x="4036" y="64"/>
                  </a:lnTo>
                  <a:lnTo>
                    <a:pt x="4026" y="65"/>
                  </a:lnTo>
                  <a:lnTo>
                    <a:pt x="4122" y="49"/>
                  </a:lnTo>
                  <a:cubicBezTo>
                    <a:pt x="4125" y="49"/>
                    <a:pt x="4129" y="48"/>
                    <a:pt x="4132" y="48"/>
                  </a:cubicBezTo>
                  <a:lnTo>
                    <a:pt x="4228" y="48"/>
                  </a:lnTo>
                  <a:lnTo>
                    <a:pt x="4218" y="49"/>
                  </a:lnTo>
                  <a:lnTo>
                    <a:pt x="4314" y="33"/>
                  </a:lnTo>
                  <a:cubicBezTo>
                    <a:pt x="4317" y="33"/>
                    <a:pt x="4321" y="32"/>
                    <a:pt x="4324" y="32"/>
                  </a:cubicBezTo>
                  <a:lnTo>
                    <a:pt x="4436" y="32"/>
                  </a:lnTo>
                  <a:lnTo>
                    <a:pt x="4532" y="32"/>
                  </a:lnTo>
                  <a:lnTo>
                    <a:pt x="4522" y="33"/>
                  </a:lnTo>
                  <a:lnTo>
                    <a:pt x="4618" y="17"/>
                  </a:lnTo>
                  <a:cubicBezTo>
                    <a:pt x="4621" y="17"/>
                    <a:pt x="4625" y="16"/>
                    <a:pt x="4628" y="16"/>
                  </a:cubicBezTo>
                  <a:lnTo>
                    <a:pt x="4724" y="16"/>
                  </a:lnTo>
                  <a:lnTo>
                    <a:pt x="4714" y="17"/>
                  </a:lnTo>
                  <a:lnTo>
                    <a:pt x="4810" y="1"/>
                  </a:lnTo>
                  <a:cubicBezTo>
                    <a:pt x="4813" y="1"/>
                    <a:pt x="4817" y="0"/>
                    <a:pt x="4820" y="0"/>
                  </a:cubicBezTo>
                  <a:lnTo>
                    <a:pt x="4932" y="0"/>
                  </a:lnTo>
                  <a:cubicBezTo>
                    <a:pt x="4968" y="0"/>
                    <a:pt x="4996" y="29"/>
                    <a:pt x="4996" y="64"/>
                  </a:cubicBezTo>
                  <a:cubicBezTo>
                    <a:pt x="4996" y="100"/>
                    <a:pt x="4968" y="128"/>
                    <a:pt x="4932" y="128"/>
                  </a:cubicBezTo>
                  <a:lnTo>
                    <a:pt x="4820" y="128"/>
                  </a:lnTo>
                  <a:lnTo>
                    <a:pt x="4831" y="128"/>
                  </a:lnTo>
                  <a:lnTo>
                    <a:pt x="4735" y="144"/>
                  </a:lnTo>
                  <a:cubicBezTo>
                    <a:pt x="4732" y="144"/>
                    <a:pt x="4728" y="144"/>
                    <a:pt x="4724" y="144"/>
                  </a:cubicBezTo>
                  <a:lnTo>
                    <a:pt x="4628" y="144"/>
                  </a:lnTo>
                  <a:lnTo>
                    <a:pt x="4639" y="144"/>
                  </a:lnTo>
                  <a:lnTo>
                    <a:pt x="4543" y="160"/>
                  </a:lnTo>
                  <a:cubicBezTo>
                    <a:pt x="4540" y="160"/>
                    <a:pt x="4536" y="160"/>
                    <a:pt x="4532" y="160"/>
                  </a:cubicBezTo>
                  <a:lnTo>
                    <a:pt x="4436" y="160"/>
                  </a:lnTo>
                  <a:lnTo>
                    <a:pt x="4324" y="160"/>
                  </a:lnTo>
                  <a:lnTo>
                    <a:pt x="4335" y="160"/>
                  </a:lnTo>
                  <a:lnTo>
                    <a:pt x="4239" y="176"/>
                  </a:lnTo>
                  <a:cubicBezTo>
                    <a:pt x="4236" y="176"/>
                    <a:pt x="4232" y="176"/>
                    <a:pt x="4228" y="176"/>
                  </a:cubicBezTo>
                  <a:lnTo>
                    <a:pt x="4132" y="176"/>
                  </a:lnTo>
                  <a:lnTo>
                    <a:pt x="4143" y="176"/>
                  </a:lnTo>
                  <a:lnTo>
                    <a:pt x="4047" y="192"/>
                  </a:lnTo>
                  <a:cubicBezTo>
                    <a:pt x="4044" y="192"/>
                    <a:pt x="4040" y="192"/>
                    <a:pt x="4036" y="192"/>
                  </a:cubicBezTo>
                  <a:lnTo>
                    <a:pt x="3940" y="192"/>
                  </a:lnTo>
                  <a:lnTo>
                    <a:pt x="3950" y="192"/>
                  </a:lnTo>
                  <a:lnTo>
                    <a:pt x="3838" y="208"/>
                  </a:lnTo>
                  <a:cubicBezTo>
                    <a:pt x="3835" y="208"/>
                    <a:pt x="3831" y="208"/>
                    <a:pt x="3828" y="208"/>
                  </a:cubicBezTo>
                  <a:lnTo>
                    <a:pt x="3732" y="208"/>
                  </a:lnTo>
                  <a:lnTo>
                    <a:pt x="3743" y="208"/>
                  </a:lnTo>
                  <a:lnTo>
                    <a:pt x="3647" y="224"/>
                  </a:lnTo>
                  <a:cubicBezTo>
                    <a:pt x="3644" y="224"/>
                    <a:pt x="3640" y="224"/>
                    <a:pt x="3636" y="224"/>
                  </a:cubicBezTo>
                  <a:lnTo>
                    <a:pt x="3540" y="224"/>
                  </a:lnTo>
                  <a:lnTo>
                    <a:pt x="3551" y="224"/>
                  </a:lnTo>
                  <a:lnTo>
                    <a:pt x="3455" y="240"/>
                  </a:lnTo>
                  <a:cubicBezTo>
                    <a:pt x="3452" y="240"/>
                    <a:pt x="3448" y="240"/>
                    <a:pt x="3444" y="240"/>
                  </a:cubicBezTo>
                  <a:lnTo>
                    <a:pt x="3348" y="240"/>
                  </a:lnTo>
                  <a:lnTo>
                    <a:pt x="3358" y="240"/>
                  </a:lnTo>
                  <a:lnTo>
                    <a:pt x="3246" y="256"/>
                  </a:lnTo>
                  <a:cubicBezTo>
                    <a:pt x="3243" y="256"/>
                    <a:pt x="3239" y="256"/>
                    <a:pt x="3236" y="256"/>
                  </a:cubicBezTo>
                  <a:lnTo>
                    <a:pt x="3140" y="256"/>
                  </a:lnTo>
                  <a:lnTo>
                    <a:pt x="3151" y="256"/>
                  </a:lnTo>
                  <a:lnTo>
                    <a:pt x="3055" y="272"/>
                  </a:lnTo>
                  <a:cubicBezTo>
                    <a:pt x="3052" y="272"/>
                    <a:pt x="3048" y="272"/>
                    <a:pt x="3044" y="272"/>
                  </a:cubicBezTo>
                  <a:lnTo>
                    <a:pt x="2948" y="272"/>
                  </a:lnTo>
                  <a:lnTo>
                    <a:pt x="2959" y="272"/>
                  </a:lnTo>
                  <a:lnTo>
                    <a:pt x="2862" y="288"/>
                  </a:lnTo>
                  <a:lnTo>
                    <a:pt x="2750" y="304"/>
                  </a:lnTo>
                  <a:cubicBezTo>
                    <a:pt x="2747" y="304"/>
                    <a:pt x="2743" y="304"/>
                    <a:pt x="2740" y="304"/>
                  </a:cubicBezTo>
                  <a:lnTo>
                    <a:pt x="2644" y="304"/>
                  </a:lnTo>
                  <a:lnTo>
                    <a:pt x="2655" y="304"/>
                  </a:lnTo>
                  <a:lnTo>
                    <a:pt x="2559" y="320"/>
                  </a:lnTo>
                  <a:cubicBezTo>
                    <a:pt x="2556" y="320"/>
                    <a:pt x="2552" y="320"/>
                    <a:pt x="2548" y="320"/>
                  </a:cubicBezTo>
                  <a:lnTo>
                    <a:pt x="2452" y="320"/>
                  </a:lnTo>
                  <a:lnTo>
                    <a:pt x="2463" y="320"/>
                  </a:lnTo>
                  <a:lnTo>
                    <a:pt x="2367" y="336"/>
                  </a:lnTo>
                  <a:cubicBezTo>
                    <a:pt x="2364" y="336"/>
                    <a:pt x="2360" y="336"/>
                    <a:pt x="2356" y="336"/>
                  </a:cubicBezTo>
                  <a:lnTo>
                    <a:pt x="2260" y="336"/>
                  </a:lnTo>
                  <a:lnTo>
                    <a:pt x="2270" y="336"/>
                  </a:lnTo>
                  <a:lnTo>
                    <a:pt x="2159" y="352"/>
                  </a:lnTo>
                  <a:lnTo>
                    <a:pt x="2063" y="368"/>
                  </a:lnTo>
                  <a:cubicBezTo>
                    <a:pt x="2060" y="368"/>
                    <a:pt x="2056" y="368"/>
                    <a:pt x="2052" y="368"/>
                  </a:cubicBezTo>
                  <a:lnTo>
                    <a:pt x="1956" y="368"/>
                  </a:lnTo>
                  <a:lnTo>
                    <a:pt x="1967" y="368"/>
                  </a:lnTo>
                  <a:lnTo>
                    <a:pt x="1871" y="384"/>
                  </a:lnTo>
                  <a:cubicBezTo>
                    <a:pt x="1868" y="384"/>
                    <a:pt x="1864" y="384"/>
                    <a:pt x="1860" y="384"/>
                  </a:cubicBezTo>
                  <a:lnTo>
                    <a:pt x="1764" y="384"/>
                  </a:lnTo>
                  <a:lnTo>
                    <a:pt x="1774" y="384"/>
                  </a:lnTo>
                  <a:lnTo>
                    <a:pt x="1662" y="400"/>
                  </a:lnTo>
                  <a:cubicBezTo>
                    <a:pt x="1659" y="400"/>
                    <a:pt x="1655" y="400"/>
                    <a:pt x="1652" y="400"/>
                  </a:cubicBezTo>
                  <a:lnTo>
                    <a:pt x="1556" y="400"/>
                  </a:lnTo>
                  <a:lnTo>
                    <a:pt x="1567" y="400"/>
                  </a:lnTo>
                  <a:lnTo>
                    <a:pt x="1471" y="416"/>
                  </a:lnTo>
                  <a:lnTo>
                    <a:pt x="1375" y="432"/>
                  </a:lnTo>
                  <a:cubicBezTo>
                    <a:pt x="1372" y="432"/>
                    <a:pt x="1368" y="432"/>
                    <a:pt x="1364" y="432"/>
                  </a:cubicBezTo>
                  <a:lnTo>
                    <a:pt x="1268" y="432"/>
                  </a:lnTo>
                  <a:lnTo>
                    <a:pt x="1279" y="432"/>
                  </a:lnTo>
                  <a:lnTo>
                    <a:pt x="1182" y="448"/>
                  </a:lnTo>
                  <a:lnTo>
                    <a:pt x="1070" y="464"/>
                  </a:lnTo>
                  <a:cubicBezTo>
                    <a:pt x="1067" y="464"/>
                    <a:pt x="1063" y="464"/>
                    <a:pt x="1060" y="464"/>
                  </a:cubicBezTo>
                  <a:lnTo>
                    <a:pt x="964" y="464"/>
                  </a:lnTo>
                  <a:lnTo>
                    <a:pt x="975" y="464"/>
                  </a:lnTo>
                  <a:lnTo>
                    <a:pt x="879" y="480"/>
                  </a:lnTo>
                  <a:cubicBezTo>
                    <a:pt x="876" y="480"/>
                    <a:pt x="872" y="480"/>
                    <a:pt x="868" y="480"/>
                  </a:cubicBezTo>
                  <a:lnTo>
                    <a:pt x="772" y="480"/>
                  </a:lnTo>
                  <a:lnTo>
                    <a:pt x="783" y="480"/>
                  </a:lnTo>
                  <a:lnTo>
                    <a:pt x="686" y="496"/>
                  </a:lnTo>
                  <a:lnTo>
                    <a:pt x="574" y="512"/>
                  </a:lnTo>
                  <a:cubicBezTo>
                    <a:pt x="571" y="512"/>
                    <a:pt x="567" y="512"/>
                    <a:pt x="564" y="512"/>
                  </a:cubicBezTo>
                  <a:lnTo>
                    <a:pt x="468" y="512"/>
                  </a:lnTo>
                  <a:lnTo>
                    <a:pt x="479" y="512"/>
                  </a:lnTo>
                  <a:lnTo>
                    <a:pt x="383" y="528"/>
                  </a:lnTo>
                  <a:lnTo>
                    <a:pt x="287" y="544"/>
                  </a:lnTo>
                  <a:cubicBezTo>
                    <a:pt x="284" y="544"/>
                    <a:pt x="280" y="544"/>
                    <a:pt x="276" y="544"/>
                  </a:cubicBezTo>
                  <a:lnTo>
                    <a:pt x="180" y="544"/>
                  </a:lnTo>
                  <a:lnTo>
                    <a:pt x="190" y="544"/>
                  </a:lnTo>
                  <a:lnTo>
                    <a:pt x="78" y="560"/>
                  </a:lnTo>
                  <a:cubicBezTo>
                    <a:pt x="43" y="565"/>
                    <a:pt x="10" y="541"/>
                    <a:pt x="5" y="506"/>
                  </a:cubicBezTo>
                  <a:cubicBezTo>
                    <a:pt x="0" y="471"/>
                    <a:pt x="24" y="438"/>
                    <a:pt x="59" y="433"/>
                  </a:cubicBezTo>
                  <a:close/>
                </a:path>
              </a:pathLst>
            </a:custGeom>
            <a:solidFill>
              <a:srgbClr val="FF0000"/>
            </a:solidFill>
            <a:ln w="19050" cap="flat">
              <a:solidFill>
                <a:srgbClr val="FF0000"/>
              </a:solidFill>
              <a:prstDash val="solid"/>
              <a:bevel/>
              <a:headEnd/>
              <a:tailEnd/>
            </a:ln>
          </p:spPr>
          <p:txBody>
            <a:bodyPr/>
            <a:lstStyle/>
            <a:p>
              <a:endParaRPr lang="en-US"/>
            </a:p>
          </p:txBody>
        </p:sp>
        <p:sp>
          <p:nvSpPr>
            <p:cNvPr id="63497" name="Freeform 17"/>
            <p:cNvSpPr>
              <a:spLocks/>
            </p:cNvSpPr>
            <p:nvPr/>
          </p:nvSpPr>
          <p:spPr bwMode="auto">
            <a:xfrm>
              <a:off x="2493963" y="2168526"/>
              <a:ext cx="474663" cy="38100"/>
            </a:xfrm>
            <a:custGeom>
              <a:avLst/>
              <a:gdLst>
                <a:gd name="T0" fmla="*/ 2147483647 w 4980"/>
                <a:gd name="T1" fmla="*/ 2147483647 h 389"/>
                <a:gd name="T2" fmla="*/ 2147483647 w 4980"/>
                <a:gd name="T3" fmla="*/ 2147483647 h 389"/>
                <a:gd name="T4" fmla="*/ 2147483647 w 4980"/>
                <a:gd name="T5" fmla="*/ 2147483647 h 389"/>
                <a:gd name="T6" fmla="*/ 2147483647 w 4980"/>
                <a:gd name="T7" fmla="*/ 2147483647 h 389"/>
                <a:gd name="T8" fmla="*/ 2147483647 w 4980"/>
                <a:gd name="T9" fmla="*/ 2147483647 h 389"/>
                <a:gd name="T10" fmla="*/ 2147483647 w 4980"/>
                <a:gd name="T11" fmla="*/ 2147483647 h 389"/>
                <a:gd name="T12" fmla="*/ 2147483647 w 4980"/>
                <a:gd name="T13" fmla="*/ 2147483647 h 389"/>
                <a:gd name="T14" fmla="*/ 2147483647 w 4980"/>
                <a:gd name="T15" fmla="*/ 2147483647 h 389"/>
                <a:gd name="T16" fmla="*/ 2147483647 w 4980"/>
                <a:gd name="T17" fmla="*/ 2147483647 h 389"/>
                <a:gd name="T18" fmla="*/ 2147483647 w 4980"/>
                <a:gd name="T19" fmla="*/ 2147483647 h 389"/>
                <a:gd name="T20" fmla="*/ 2147483647 w 4980"/>
                <a:gd name="T21" fmla="*/ 2147483647 h 389"/>
                <a:gd name="T22" fmla="*/ 2147483647 w 4980"/>
                <a:gd name="T23" fmla="*/ 2147483647 h 389"/>
                <a:gd name="T24" fmla="*/ 2147483647 w 4980"/>
                <a:gd name="T25" fmla="*/ 2147483647 h 389"/>
                <a:gd name="T26" fmla="*/ 2147483647 w 4980"/>
                <a:gd name="T27" fmla="*/ 2147483647 h 389"/>
                <a:gd name="T28" fmla="*/ 2147483647 w 4980"/>
                <a:gd name="T29" fmla="*/ 2147483647 h 389"/>
                <a:gd name="T30" fmla="*/ 2147483647 w 4980"/>
                <a:gd name="T31" fmla="*/ 2147483647 h 389"/>
                <a:gd name="T32" fmla="*/ 2147483647 w 4980"/>
                <a:gd name="T33" fmla="*/ 2147483647 h 389"/>
                <a:gd name="T34" fmla="*/ 2147483647 w 4980"/>
                <a:gd name="T35" fmla="*/ 2147483647 h 389"/>
                <a:gd name="T36" fmla="*/ 2147483647 w 4980"/>
                <a:gd name="T37" fmla="*/ 2147483647 h 389"/>
                <a:gd name="T38" fmla="*/ 2147483647 w 4980"/>
                <a:gd name="T39" fmla="*/ 2147483647 h 389"/>
                <a:gd name="T40" fmla="*/ 2147483647 w 4980"/>
                <a:gd name="T41" fmla="*/ 2147483647 h 389"/>
                <a:gd name="T42" fmla="*/ 2147483647 w 4980"/>
                <a:gd name="T43" fmla="*/ 2147483647 h 389"/>
                <a:gd name="T44" fmla="*/ 2147483647 w 4980"/>
                <a:gd name="T45" fmla="*/ 2147483647 h 389"/>
                <a:gd name="T46" fmla="*/ 2147483647 w 4980"/>
                <a:gd name="T47" fmla="*/ 2147483647 h 389"/>
                <a:gd name="T48" fmla="*/ 2147483647 w 4980"/>
                <a:gd name="T49" fmla="*/ 2147483647 h 389"/>
                <a:gd name="T50" fmla="*/ 2147483647 w 4980"/>
                <a:gd name="T51" fmla="*/ 2147483647 h 389"/>
                <a:gd name="T52" fmla="*/ 2147483647 w 4980"/>
                <a:gd name="T53" fmla="*/ 0 h 389"/>
                <a:gd name="T54" fmla="*/ 2147483647 w 4980"/>
                <a:gd name="T55" fmla="*/ 2147483647 h 389"/>
                <a:gd name="T56" fmla="*/ 2147483647 w 4980"/>
                <a:gd name="T57" fmla="*/ 2147483647 h 389"/>
                <a:gd name="T58" fmla="*/ 2147483647 w 4980"/>
                <a:gd name="T59" fmla="*/ 2147483647 h 389"/>
                <a:gd name="T60" fmla="*/ 2147483647 w 4980"/>
                <a:gd name="T61" fmla="*/ 2147483647 h 389"/>
                <a:gd name="T62" fmla="*/ 2147483647 w 4980"/>
                <a:gd name="T63" fmla="*/ 2147483647 h 389"/>
                <a:gd name="T64" fmla="*/ 2147483647 w 4980"/>
                <a:gd name="T65" fmla="*/ 2147483647 h 389"/>
                <a:gd name="T66" fmla="*/ 2147483647 w 4980"/>
                <a:gd name="T67" fmla="*/ 2147483647 h 389"/>
                <a:gd name="T68" fmla="*/ 2147483647 w 4980"/>
                <a:gd name="T69" fmla="*/ 2147483647 h 389"/>
                <a:gd name="T70" fmla="*/ 2147483647 w 4980"/>
                <a:gd name="T71" fmla="*/ 2147483647 h 389"/>
                <a:gd name="T72" fmla="*/ 2147483647 w 4980"/>
                <a:gd name="T73" fmla="*/ 2147483647 h 389"/>
                <a:gd name="T74" fmla="*/ 2147483647 w 4980"/>
                <a:gd name="T75" fmla="*/ 2147483647 h 389"/>
                <a:gd name="T76" fmla="*/ 2147483647 w 4980"/>
                <a:gd name="T77" fmla="*/ 2147483647 h 389"/>
                <a:gd name="T78" fmla="*/ 2147483647 w 4980"/>
                <a:gd name="T79" fmla="*/ 2147483647 h 389"/>
                <a:gd name="T80" fmla="*/ 2147483647 w 4980"/>
                <a:gd name="T81" fmla="*/ 2147483647 h 389"/>
                <a:gd name="T82" fmla="*/ 2147483647 w 4980"/>
                <a:gd name="T83" fmla="*/ 2147483647 h 389"/>
                <a:gd name="T84" fmla="*/ 2147483647 w 4980"/>
                <a:gd name="T85" fmla="*/ 2147483647 h 389"/>
                <a:gd name="T86" fmla="*/ 2147483647 w 4980"/>
                <a:gd name="T87" fmla="*/ 2147483647 h 389"/>
                <a:gd name="T88" fmla="*/ 2147483647 w 4980"/>
                <a:gd name="T89" fmla="*/ 2147483647 h 389"/>
                <a:gd name="T90" fmla="*/ 2147483647 w 4980"/>
                <a:gd name="T91" fmla="*/ 2147483647 h 389"/>
                <a:gd name="T92" fmla="*/ 2147483647 w 4980"/>
                <a:gd name="T93" fmla="*/ 2147483647 h 389"/>
                <a:gd name="T94" fmla="*/ 2147483647 w 4980"/>
                <a:gd name="T95" fmla="*/ 2147483647 h 389"/>
                <a:gd name="T96" fmla="*/ 2147483647 w 4980"/>
                <a:gd name="T97" fmla="*/ 2147483647 h 389"/>
                <a:gd name="T98" fmla="*/ 2147483647 w 4980"/>
                <a:gd name="T99" fmla="*/ 2147483647 h 389"/>
                <a:gd name="T100" fmla="*/ 2147483647 w 4980"/>
                <a:gd name="T101" fmla="*/ 2147483647 h 389"/>
                <a:gd name="T102" fmla="*/ 2147483647 w 4980"/>
                <a:gd name="T103" fmla="*/ 2147483647 h 389"/>
                <a:gd name="T104" fmla="*/ 2147483647 w 4980"/>
                <a:gd name="T105" fmla="*/ 2147483647 h 389"/>
                <a:gd name="T106" fmla="*/ 2147483647 w 4980"/>
                <a:gd name="T107" fmla="*/ 2147483647 h 389"/>
                <a:gd name="T108" fmla="*/ 2147483647 w 4980"/>
                <a:gd name="T109" fmla="*/ 2147483647 h 3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980"/>
                <a:gd name="T166" fmla="*/ 0 h 389"/>
                <a:gd name="T167" fmla="*/ 4980 w 4980"/>
                <a:gd name="T168" fmla="*/ 389 h 3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980" h="389">
                  <a:moveTo>
                    <a:pt x="58" y="257"/>
                  </a:moveTo>
                  <a:lnTo>
                    <a:pt x="154" y="241"/>
                  </a:lnTo>
                  <a:cubicBezTo>
                    <a:pt x="157" y="241"/>
                    <a:pt x="161" y="240"/>
                    <a:pt x="164" y="240"/>
                  </a:cubicBezTo>
                  <a:lnTo>
                    <a:pt x="260" y="240"/>
                  </a:lnTo>
                  <a:lnTo>
                    <a:pt x="250" y="241"/>
                  </a:lnTo>
                  <a:lnTo>
                    <a:pt x="346" y="225"/>
                  </a:lnTo>
                  <a:cubicBezTo>
                    <a:pt x="349" y="225"/>
                    <a:pt x="353" y="224"/>
                    <a:pt x="356" y="224"/>
                  </a:cubicBezTo>
                  <a:lnTo>
                    <a:pt x="452" y="224"/>
                  </a:lnTo>
                  <a:lnTo>
                    <a:pt x="548" y="224"/>
                  </a:lnTo>
                  <a:lnTo>
                    <a:pt x="539" y="225"/>
                  </a:lnTo>
                  <a:lnTo>
                    <a:pt x="651" y="209"/>
                  </a:lnTo>
                  <a:cubicBezTo>
                    <a:pt x="654" y="209"/>
                    <a:pt x="657" y="208"/>
                    <a:pt x="660" y="208"/>
                  </a:cubicBezTo>
                  <a:lnTo>
                    <a:pt x="756" y="208"/>
                  </a:lnTo>
                  <a:lnTo>
                    <a:pt x="746" y="209"/>
                  </a:lnTo>
                  <a:lnTo>
                    <a:pt x="842" y="193"/>
                  </a:lnTo>
                  <a:cubicBezTo>
                    <a:pt x="845" y="193"/>
                    <a:pt x="849" y="192"/>
                    <a:pt x="852" y="192"/>
                  </a:cubicBezTo>
                  <a:lnTo>
                    <a:pt x="948" y="192"/>
                  </a:lnTo>
                  <a:lnTo>
                    <a:pt x="1044" y="192"/>
                  </a:lnTo>
                  <a:lnTo>
                    <a:pt x="1035" y="193"/>
                  </a:lnTo>
                  <a:lnTo>
                    <a:pt x="1147" y="177"/>
                  </a:lnTo>
                  <a:cubicBezTo>
                    <a:pt x="1150" y="177"/>
                    <a:pt x="1153" y="176"/>
                    <a:pt x="1156" y="176"/>
                  </a:cubicBezTo>
                  <a:lnTo>
                    <a:pt x="1252" y="176"/>
                  </a:lnTo>
                  <a:lnTo>
                    <a:pt x="1242" y="177"/>
                  </a:lnTo>
                  <a:lnTo>
                    <a:pt x="1338" y="161"/>
                  </a:lnTo>
                  <a:cubicBezTo>
                    <a:pt x="1341" y="161"/>
                    <a:pt x="1345" y="160"/>
                    <a:pt x="1348" y="160"/>
                  </a:cubicBezTo>
                  <a:lnTo>
                    <a:pt x="1444" y="160"/>
                  </a:lnTo>
                  <a:lnTo>
                    <a:pt x="1540" y="160"/>
                  </a:lnTo>
                  <a:lnTo>
                    <a:pt x="1530" y="161"/>
                  </a:lnTo>
                  <a:lnTo>
                    <a:pt x="1626" y="145"/>
                  </a:lnTo>
                  <a:cubicBezTo>
                    <a:pt x="1629" y="145"/>
                    <a:pt x="1633" y="144"/>
                    <a:pt x="1636" y="144"/>
                  </a:cubicBezTo>
                  <a:lnTo>
                    <a:pt x="1748" y="144"/>
                  </a:lnTo>
                  <a:lnTo>
                    <a:pt x="1844" y="144"/>
                  </a:lnTo>
                  <a:lnTo>
                    <a:pt x="1834" y="145"/>
                  </a:lnTo>
                  <a:lnTo>
                    <a:pt x="1930" y="129"/>
                  </a:lnTo>
                  <a:cubicBezTo>
                    <a:pt x="1933" y="129"/>
                    <a:pt x="1937" y="128"/>
                    <a:pt x="1940" y="128"/>
                  </a:cubicBezTo>
                  <a:lnTo>
                    <a:pt x="2036" y="128"/>
                  </a:lnTo>
                  <a:lnTo>
                    <a:pt x="2132" y="128"/>
                  </a:lnTo>
                  <a:lnTo>
                    <a:pt x="2123" y="129"/>
                  </a:lnTo>
                  <a:lnTo>
                    <a:pt x="2235" y="113"/>
                  </a:lnTo>
                  <a:cubicBezTo>
                    <a:pt x="2238" y="113"/>
                    <a:pt x="2241" y="112"/>
                    <a:pt x="2244" y="112"/>
                  </a:cubicBezTo>
                  <a:lnTo>
                    <a:pt x="2340" y="112"/>
                  </a:lnTo>
                  <a:lnTo>
                    <a:pt x="2436" y="112"/>
                  </a:lnTo>
                  <a:lnTo>
                    <a:pt x="2426" y="113"/>
                  </a:lnTo>
                  <a:lnTo>
                    <a:pt x="2522" y="97"/>
                  </a:lnTo>
                  <a:cubicBezTo>
                    <a:pt x="2525" y="97"/>
                    <a:pt x="2529" y="96"/>
                    <a:pt x="2532" y="96"/>
                  </a:cubicBezTo>
                  <a:lnTo>
                    <a:pt x="2628" y="96"/>
                  </a:lnTo>
                  <a:lnTo>
                    <a:pt x="2740" y="96"/>
                  </a:lnTo>
                  <a:lnTo>
                    <a:pt x="2730" y="97"/>
                  </a:lnTo>
                  <a:lnTo>
                    <a:pt x="2826" y="81"/>
                  </a:lnTo>
                  <a:cubicBezTo>
                    <a:pt x="2829" y="81"/>
                    <a:pt x="2833" y="80"/>
                    <a:pt x="2836" y="80"/>
                  </a:cubicBezTo>
                  <a:lnTo>
                    <a:pt x="2932" y="80"/>
                  </a:lnTo>
                  <a:lnTo>
                    <a:pt x="3028" y="80"/>
                  </a:lnTo>
                  <a:lnTo>
                    <a:pt x="3018" y="81"/>
                  </a:lnTo>
                  <a:lnTo>
                    <a:pt x="3114" y="65"/>
                  </a:lnTo>
                  <a:cubicBezTo>
                    <a:pt x="3117" y="65"/>
                    <a:pt x="3121" y="64"/>
                    <a:pt x="3124" y="64"/>
                  </a:cubicBezTo>
                  <a:lnTo>
                    <a:pt x="3220" y="64"/>
                  </a:lnTo>
                  <a:lnTo>
                    <a:pt x="3332" y="64"/>
                  </a:lnTo>
                  <a:lnTo>
                    <a:pt x="3428" y="64"/>
                  </a:lnTo>
                  <a:lnTo>
                    <a:pt x="3418" y="65"/>
                  </a:lnTo>
                  <a:lnTo>
                    <a:pt x="3514" y="49"/>
                  </a:lnTo>
                  <a:cubicBezTo>
                    <a:pt x="3517" y="49"/>
                    <a:pt x="3521" y="48"/>
                    <a:pt x="3524" y="48"/>
                  </a:cubicBezTo>
                  <a:lnTo>
                    <a:pt x="3620" y="48"/>
                  </a:lnTo>
                  <a:lnTo>
                    <a:pt x="3716" y="48"/>
                  </a:lnTo>
                  <a:lnTo>
                    <a:pt x="3828" y="48"/>
                  </a:lnTo>
                  <a:lnTo>
                    <a:pt x="3818" y="49"/>
                  </a:lnTo>
                  <a:lnTo>
                    <a:pt x="3914" y="33"/>
                  </a:lnTo>
                  <a:cubicBezTo>
                    <a:pt x="3917" y="33"/>
                    <a:pt x="3921" y="32"/>
                    <a:pt x="3924" y="32"/>
                  </a:cubicBezTo>
                  <a:lnTo>
                    <a:pt x="4020" y="32"/>
                  </a:lnTo>
                  <a:lnTo>
                    <a:pt x="4116" y="32"/>
                  </a:lnTo>
                  <a:lnTo>
                    <a:pt x="4212" y="32"/>
                  </a:lnTo>
                  <a:lnTo>
                    <a:pt x="4202" y="33"/>
                  </a:lnTo>
                  <a:lnTo>
                    <a:pt x="4298" y="17"/>
                  </a:lnTo>
                  <a:cubicBezTo>
                    <a:pt x="4301" y="17"/>
                    <a:pt x="4305" y="16"/>
                    <a:pt x="4308" y="16"/>
                  </a:cubicBezTo>
                  <a:lnTo>
                    <a:pt x="4420" y="16"/>
                  </a:lnTo>
                  <a:lnTo>
                    <a:pt x="4516" y="16"/>
                  </a:lnTo>
                  <a:lnTo>
                    <a:pt x="4612" y="16"/>
                  </a:lnTo>
                  <a:lnTo>
                    <a:pt x="4602" y="17"/>
                  </a:lnTo>
                  <a:lnTo>
                    <a:pt x="4698" y="1"/>
                  </a:lnTo>
                  <a:cubicBezTo>
                    <a:pt x="4701" y="1"/>
                    <a:pt x="4705" y="0"/>
                    <a:pt x="4708" y="0"/>
                  </a:cubicBezTo>
                  <a:lnTo>
                    <a:pt x="4804" y="0"/>
                  </a:lnTo>
                  <a:lnTo>
                    <a:pt x="4916" y="0"/>
                  </a:lnTo>
                  <a:cubicBezTo>
                    <a:pt x="4952" y="0"/>
                    <a:pt x="4980" y="29"/>
                    <a:pt x="4980" y="64"/>
                  </a:cubicBezTo>
                  <a:cubicBezTo>
                    <a:pt x="4980" y="100"/>
                    <a:pt x="4952" y="128"/>
                    <a:pt x="4916" y="128"/>
                  </a:cubicBezTo>
                  <a:lnTo>
                    <a:pt x="4804" y="128"/>
                  </a:lnTo>
                  <a:lnTo>
                    <a:pt x="4708" y="128"/>
                  </a:lnTo>
                  <a:lnTo>
                    <a:pt x="4719" y="128"/>
                  </a:lnTo>
                  <a:lnTo>
                    <a:pt x="4623" y="144"/>
                  </a:lnTo>
                  <a:cubicBezTo>
                    <a:pt x="4620" y="144"/>
                    <a:pt x="4616" y="144"/>
                    <a:pt x="4612" y="144"/>
                  </a:cubicBezTo>
                  <a:lnTo>
                    <a:pt x="4516" y="144"/>
                  </a:lnTo>
                  <a:lnTo>
                    <a:pt x="4420" y="144"/>
                  </a:lnTo>
                  <a:lnTo>
                    <a:pt x="4308" y="144"/>
                  </a:lnTo>
                  <a:lnTo>
                    <a:pt x="4319" y="144"/>
                  </a:lnTo>
                  <a:lnTo>
                    <a:pt x="4223" y="160"/>
                  </a:lnTo>
                  <a:cubicBezTo>
                    <a:pt x="4220" y="160"/>
                    <a:pt x="4216" y="160"/>
                    <a:pt x="4212" y="160"/>
                  </a:cubicBezTo>
                  <a:lnTo>
                    <a:pt x="4116" y="160"/>
                  </a:lnTo>
                  <a:lnTo>
                    <a:pt x="4020" y="160"/>
                  </a:lnTo>
                  <a:lnTo>
                    <a:pt x="3924" y="160"/>
                  </a:lnTo>
                  <a:lnTo>
                    <a:pt x="3935" y="160"/>
                  </a:lnTo>
                  <a:lnTo>
                    <a:pt x="3839" y="176"/>
                  </a:lnTo>
                  <a:cubicBezTo>
                    <a:pt x="3836" y="176"/>
                    <a:pt x="3832" y="176"/>
                    <a:pt x="3828" y="176"/>
                  </a:cubicBezTo>
                  <a:lnTo>
                    <a:pt x="3716" y="176"/>
                  </a:lnTo>
                  <a:lnTo>
                    <a:pt x="3620" y="176"/>
                  </a:lnTo>
                  <a:lnTo>
                    <a:pt x="3524" y="176"/>
                  </a:lnTo>
                  <a:lnTo>
                    <a:pt x="3535" y="176"/>
                  </a:lnTo>
                  <a:lnTo>
                    <a:pt x="3439" y="192"/>
                  </a:lnTo>
                  <a:cubicBezTo>
                    <a:pt x="3436" y="192"/>
                    <a:pt x="3432" y="192"/>
                    <a:pt x="3428" y="192"/>
                  </a:cubicBezTo>
                  <a:lnTo>
                    <a:pt x="3332" y="192"/>
                  </a:lnTo>
                  <a:lnTo>
                    <a:pt x="3220" y="192"/>
                  </a:lnTo>
                  <a:lnTo>
                    <a:pt x="3124" y="192"/>
                  </a:lnTo>
                  <a:lnTo>
                    <a:pt x="3135" y="192"/>
                  </a:lnTo>
                  <a:lnTo>
                    <a:pt x="3039" y="208"/>
                  </a:lnTo>
                  <a:cubicBezTo>
                    <a:pt x="3036" y="208"/>
                    <a:pt x="3032" y="208"/>
                    <a:pt x="3028" y="208"/>
                  </a:cubicBezTo>
                  <a:lnTo>
                    <a:pt x="2932" y="208"/>
                  </a:lnTo>
                  <a:lnTo>
                    <a:pt x="2836" y="208"/>
                  </a:lnTo>
                  <a:lnTo>
                    <a:pt x="2847" y="208"/>
                  </a:lnTo>
                  <a:lnTo>
                    <a:pt x="2751" y="224"/>
                  </a:lnTo>
                  <a:cubicBezTo>
                    <a:pt x="2748" y="224"/>
                    <a:pt x="2744" y="224"/>
                    <a:pt x="2740" y="224"/>
                  </a:cubicBezTo>
                  <a:lnTo>
                    <a:pt x="2628" y="224"/>
                  </a:lnTo>
                  <a:lnTo>
                    <a:pt x="2532" y="224"/>
                  </a:lnTo>
                  <a:lnTo>
                    <a:pt x="2543" y="224"/>
                  </a:lnTo>
                  <a:lnTo>
                    <a:pt x="2447" y="240"/>
                  </a:lnTo>
                  <a:cubicBezTo>
                    <a:pt x="2444" y="240"/>
                    <a:pt x="2440" y="240"/>
                    <a:pt x="2436" y="240"/>
                  </a:cubicBezTo>
                  <a:lnTo>
                    <a:pt x="2340" y="240"/>
                  </a:lnTo>
                  <a:lnTo>
                    <a:pt x="2244" y="240"/>
                  </a:lnTo>
                  <a:lnTo>
                    <a:pt x="2254" y="240"/>
                  </a:lnTo>
                  <a:lnTo>
                    <a:pt x="2142" y="256"/>
                  </a:lnTo>
                  <a:cubicBezTo>
                    <a:pt x="2139" y="256"/>
                    <a:pt x="2135" y="256"/>
                    <a:pt x="2132" y="256"/>
                  </a:cubicBezTo>
                  <a:lnTo>
                    <a:pt x="2036" y="256"/>
                  </a:lnTo>
                  <a:lnTo>
                    <a:pt x="1940" y="256"/>
                  </a:lnTo>
                  <a:lnTo>
                    <a:pt x="1951" y="256"/>
                  </a:lnTo>
                  <a:lnTo>
                    <a:pt x="1855" y="272"/>
                  </a:lnTo>
                  <a:cubicBezTo>
                    <a:pt x="1852" y="272"/>
                    <a:pt x="1848" y="272"/>
                    <a:pt x="1844" y="272"/>
                  </a:cubicBezTo>
                  <a:lnTo>
                    <a:pt x="1748" y="272"/>
                  </a:lnTo>
                  <a:lnTo>
                    <a:pt x="1636" y="272"/>
                  </a:lnTo>
                  <a:lnTo>
                    <a:pt x="1647" y="272"/>
                  </a:lnTo>
                  <a:lnTo>
                    <a:pt x="1551" y="288"/>
                  </a:lnTo>
                  <a:cubicBezTo>
                    <a:pt x="1548" y="288"/>
                    <a:pt x="1544" y="288"/>
                    <a:pt x="1540" y="288"/>
                  </a:cubicBezTo>
                  <a:lnTo>
                    <a:pt x="1444" y="288"/>
                  </a:lnTo>
                  <a:lnTo>
                    <a:pt x="1348" y="288"/>
                  </a:lnTo>
                  <a:lnTo>
                    <a:pt x="1359" y="288"/>
                  </a:lnTo>
                  <a:lnTo>
                    <a:pt x="1263" y="304"/>
                  </a:lnTo>
                  <a:cubicBezTo>
                    <a:pt x="1260" y="304"/>
                    <a:pt x="1256" y="304"/>
                    <a:pt x="1252" y="304"/>
                  </a:cubicBezTo>
                  <a:lnTo>
                    <a:pt x="1156" y="304"/>
                  </a:lnTo>
                  <a:lnTo>
                    <a:pt x="1166" y="304"/>
                  </a:lnTo>
                  <a:lnTo>
                    <a:pt x="1054" y="320"/>
                  </a:lnTo>
                  <a:cubicBezTo>
                    <a:pt x="1051" y="320"/>
                    <a:pt x="1047" y="320"/>
                    <a:pt x="1044" y="320"/>
                  </a:cubicBezTo>
                  <a:lnTo>
                    <a:pt x="948" y="320"/>
                  </a:lnTo>
                  <a:lnTo>
                    <a:pt x="852" y="320"/>
                  </a:lnTo>
                  <a:lnTo>
                    <a:pt x="863" y="320"/>
                  </a:lnTo>
                  <a:lnTo>
                    <a:pt x="767" y="336"/>
                  </a:lnTo>
                  <a:cubicBezTo>
                    <a:pt x="764" y="336"/>
                    <a:pt x="760" y="336"/>
                    <a:pt x="756" y="336"/>
                  </a:cubicBezTo>
                  <a:lnTo>
                    <a:pt x="660" y="336"/>
                  </a:lnTo>
                  <a:lnTo>
                    <a:pt x="670" y="336"/>
                  </a:lnTo>
                  <a:lnTo>
                    <a:pt x="558" y="352"/>
                  </a:lnTo>
                  <a:cubicBezTo>
                    <a:pt x="555" y="352"/>
                    <a:pt x="551" y="352"/>
                    <a:pt x="548" y="352"/>
                  </a:cubicBezTo>
                  <a:lnTo>
                    <a:pt x="452" y="352"/>
                  </a:lnTo>
                  <a:lnTo>
                    <a:pt x="356" y="352"/>
                  </a:lnTo>
                  <a:lnTo>
                    <a:pt x="367" y="352"/>
                  </a:lnTo>
                  <a:lnTo>
                    <a:pt x="271" y="368"/>
                  </a:lnTo>
                  <a:cubicBezTo>
                    <a:pt x="268" y="368"/>
                    <a:pt x="264" y="368"/>
                    <a:pt x="260" y="368"/>
                  </a:cubicBezTo>
                  <a:lnTo>
                    <a:pt x="164" y="368"/>
                  </a:lnTo>
                  <a:lnTo>
                    <a:pt x="175" y="368"/>
                  </a:lnTo>
                  <a:lnTo>
                    <a:pt x="79" y="384"/>
                  </a:lnTo>
                  <a:cubicBezTo>
                    <a:pt x="44" y="389"/>
                    <a:pt x="11" y="366"/>
                    <a:pt x="5" y="331"/>
                  </a:cubicBezTo>
                  <a:cubicBezTo>
                    <a:pt x="0" y="296"/>
                    <a:pt x="23" y="263"/>
                    <a:pt x="58" y="257"/>
                  </a:cubicBezTo>
                  <a:close/>
                </a:path>
              </a:pathLst>
            </a:custGeom>
            <a:solidFill>
              <a:srgbClr val="FF0000"/>
            </a:solidFill>
            <a:ln w="19050" cap="flat">
              <a:solidFill>
                <a:srgbClr val="FF0000"/>
              </a:solidFill>
              <a:prstDash val="solid"/>
              <a:bevel/>
              <a:headEnd/>
              <a:tailEnd/>
            </a:ln>
          </p:spPr>
          <p:txBody>
            <a:bodyPr/>
            <a:lstStyle/>
            <a:p>
              <a:endParaRPr lang="en-US"/>
            </a:p>
          </p:txBody>
        </p:sp>
        <p:sp>
          <p:nvSpPr>
            <p:cNvPr id="63498" name="Freeform 18"/>
            <p:cNvSpPr>
              <a:spLocks/>
            </p:cNvSpPr>
            <p:nvPr/>
          </p:nvSpPr>
          <p:spPr bwMode="auto">
            <a:xfrm>
              <a:off x="2955926" y="2163763"/>
              <a:ext cx="473075" cy="17463"/>
            </a:xfrm>
            <a:custGeom>
              <a:avLst/>
              <a:gdLst>
                <a:gd name="T0" fmla="*/ 2147483647 w 2488"/>
                <a:gd name="T1" fmla="*/ 2147483647 h 96"/>
                <a:gd name="T2" fmla="*/ 2147483647 w 2488"/>
                <a:gd name="T3" fmla="*/ 2147483647 h 96"/>
                <a:gd name="T4" fmla="*/ 2147483647 w 2488"/>
                <a:gd name="T5" fmla="*/ 2147483647 h 96"/>
                <a:gd name="T6" fmla="*/ 2147483647 w 2488"/>
                <a:gd name="T7" fmla="*/ 2147483647 h 96"/>
                <a:gd name="T8" fmla="*/ 2147483647 w 2488"/>
                <a:gd name="T9" fmla="*/ 2147483647 h 96"/>
                <a:gd name="T10" fmla="*/ 2147483647 w 2488"/>
                <a:gd name="T11" fmla="*/ 2147483647 h 96"/>
                <a:gd name="T12" fmla="*/ 2147483647 w 2488"/>
                <a:gd name="T13" fmla="*/ 2147483647 h 96"/>
                <a:gd name="T14" fmla="*/ 2147483647 w 2488"/>
                <a:gd name="T15" fmla="*/ 2147483647 h 96"/>
                <a:gd name="T16" fmla="*/ 2147483647 w 2488"/>
                <a:gd name="T17" fmla="*/ 2147483647 h 96"/>
                <a:gd name="T18" fmla="*/ 2147483647 w 2488"/>
                <a:gd name="T19" fmla="*/ 2147483647 h 96"/>
                <a:gd name="T20" fmla="*/ 2147483647 w 2488"/>
                <a:gd name="T21" fmla="*/ 2147483647 h 96"/>
                <a:gd name="T22" fmla="*/ 2147483647 w 2488"/>
                <a:gd name="T23" fmla="*/ 2147483647 h 96"/>
                <a:gd name="T24" fmla="*/ 2147483647 w 2488"/>
                <a:gd name="T25" fmla="*/ 2147483647 h 96"/>
                <a:gd name="T26" fmla="*/ 2147483647 w 2488"/>
                <a:gd name="T27" fmla="*/ 2147483647 h 96"/>
                <a:gd name="T28" fmla="*/ 2147483647 w 2488"/>
                <a:gd name="T29" fmla="*/ 2147483647 h 96"/>
                <a:gd name="T30" fmla="*/ 2147483647 w 2488"/>
                <a:gd name="T31" fmla="*/ 2147483647 h 96"/>
                <a:gd name="T32" fmla="*/ 2147483647 w 2488"/>
                <a:gd name="T33" fmla="*/ 0 h 96"/>
                <a:gd name="T34" fmla="*/ 2147483647 w 2488"/>
                <a:gd name="T35" fmla="*/ 0 h 96"/>
                <a:gd name="T36" fmla="*/ 2147483647 w 2488"/>
                <a:gd name="T37" fmla="*/ 0 h 96"/>
                <a:gd name="T38" fmla="*/ 2147483647 w 2488"/>
                <a:gd name="T39" fmla="*/ 0 h 96"/>
                <a:gd name="T40" fmla="*/ 2147483647 w 2488"/>
                <a:gd name="T41" fmla="*/ 0 h 96"/>
                <a:gd name="T42" fmla="*/ 2147483647 w 2488"/>
                <a:gd name="T43" fmla="*/ 0 h 96"/>
                <a:gd name="T44" fmla="*/ 2147483647 w 2488"/>
                <a:gd name="T45" fmla="*/ 0 h 96"/>
                <a:gd name="T46" fmla="*/ 2147483647 w 2488"/>
                <a:gd name="T47" fmla="*/ 0 h 96"/>
                <a:gd name="T48" fmla="*/ 2147483647 w 2488"/>
                <a:gd name="T49" fmla="*/ 0 h 96"/>
                <a:gd name="T50" fmla="*/ 2147483647 w 2488"/>
                <a:gd name="T51" fmla="*/ 0 h 96"/>
                <a:gd name="T52" fmla="*/ 2147483647 w 2488"/>
                <a:gd name="T53" fmla="*/ 0 h 96"/>
                <a:gd name="T54" fmla="*/ 2147483647 w 2488"/>
                <a:gd name="T55" fmla="*/ 0 h 96"/>
                <a:gd name="T56" fmla="*/ 2147483647 w 2488"/>
                <a:gd name="T57" fmla="*/ 0 h 96"/>
                <a:gd name="T58" fmla="*/ 2147483647 w 2488"/>
                <a:gd name="T59" fmla="*/ 2147483647 h 96"/>
                <a:gd name="T60" fmla="*/ 2147483647 w 2488"/>
                <a:gd name="T61" fmla="*/ 2147483647 h 96"/>
                <a:gd name="T62" fmla="*/ 2147483647 w 2488"/>
                <a:gd name="T63" fmla="*/ 2147483647 h 96"/>
                <a:gd name="T64" fmla="*/ 2147483647 w 2488"/>
                <a:gd name="T65" fmla="*/ 2147483647 h 96"/>
                <a:gd name="T66" fmla="*/ 2147483647 w 2488"/>
                <a:gd name="T67" fmla="*/ 2147483647 h 96"/>
                <a:gd name="T68" fmla="*/ 2147483647 w 2488"/>
                <a:gd name="T69" fmla="*/ 2147483647 h 96"/>
                <a:gd name="T70" fmla="*/ 2147483647 w 2488"/>
                <a:gd name="T71" fmla="*/ 2147483647 h 96"/>
                <a:gd name="T72" fmla="*/ 2147483647 w 2488"/>
                <a:gd name="T73" fmla="*/ 2147483647 h 96"/>
                <a:gd name="T74" fmla="*/ 2147483647 w 2488"/>
                <a:gd name="T75" fmla="*/ 2147483647 h 96"/>
                <a:gd name="T76" fmla="*/ 2147483647 w 2488"/>
                <a:gd name="T77" fmla="*/ 2147483647 h 96"/>
                <a:gd name="T78" fmla="*/ 2147483647 w 2488"/>
                <a:gd name="T79" fmla="*/ 2147483647 h 96"/>
                <a:gd name="T80" fmla="*/ 2147483647 w 2488"/>
                <a:gd name="T81" fmla="*/ 2147483647 h 96"/>
                <a:gd name="T82" fmla="*/ 2147483647 w 2488"/>
                <a:gd name="T83" fmla="*/ 2147483647 h 96"/>
                <a:gd name="T84" fmla="*/ 2147483647 w 2488"/>
                <a:gd name="T85" fmla="*/ 2147483647 h 96"/>
                <a:gd name="T86" fmla="*/ 2147483647 w 2488"/>
                <a:gd name="T87" fmla="*/ 2147483647 h 96"/>
                <a:gd name="T88" fmla="*/ 2147483647 w 2488"/>
                <a:gd name="T89" fmla="*/ 2147483647 h 96"/>
                <a:gd name="T90" fmla="*/ 2147483647 w 2488"/>
                <a:gd name="T91" fmla="*/ 2147483647 h 96"/>
                <a:gd name="T92" fmla="*/ 2147483647 w 2488"/>
                <a:gd name="T93" fmla="*/ 2147483647 h 96"/>
                <a:gd name="T94" fmla="*/ 2147483647 w 2488"/>
                <a:gd name="T95" fmla="*/ 2147483647 h 96"/>
                <a:gd name="T96" fmla="*/ 2147483647 w 2488"/>
                <a:gd name="T97" fmla="*/ 2147483647 h 96"/>
                <a:gd name="T98" fmla="*/ 2147483647 w 2488"/>
                <a:gd name="T99" fmla="*/ 2147483647 h 96"/>
                <a:gd name="T100" fmla="*/ 2147483647 w 2488"/>
                <a:gd name="T101" fmla="*/ 2147483647 h 96"/>
                <a:gd name="T102" fmla="*/ 2147483647 w 2488"/>
                <a:gd name="T103" fmla="*/ 2147483647 h 96"/>
                <a:gd name="T104" fmla="*/ 2147483647 w 2488"/>
                <a:gd name="T105" fmla="*/ 2147483647 h 96"/>
                <a:gd name="T106" fmla="*/ 2147483647 w 2488"/>
                <a:gd name="T107" fmla="*/ 2147483647 h 96"/>
                <a:gd name="T108" fmla="*/ 2147483647 w 2488"/>
                <a:gd name="T109" fmla="*/ 2147483647 h 96"/>
                <a:gd name="T110" fmla="*/ 2147483647 w 2488"/>
                <a:gd name="T111" fmla="*/ 2147483647 h 96"/>
                <a:gd name="T112" fmla="*/ 2147483647 w 2488"/>
                <a:gd name="T113" fmla="*/ 2147483647 h 96"/>
                <a:gd name="T114" fmla="*/ 2147483647 w 2488"/>
                <a:gd name="T115" fmla="*/ 2147483647 h 96"/>
                <a:gd name="T116" fmla="*/ 0 w 2488"/>
                <a:gd name="T117" fmla="*/ 2147483647 h 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88"/>
                <a:gd name="T178" fmla="*/ 0 h 96"/>
                <a:gd name="T179" fmla="*/ 2488 w 2488"/>
                <a:gd name="T180" fmla="*/ 96 h 9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88" h="96">
                  <a:moveTo>
                    <a:pt x="32" y="32"/>
                  </a:moveTo>
                  <a:lnTo>
                    <a:pt x="80" y="32"/>
                  </a:lnTo>
                  <a:lnTo>
                    <a:pt x="128" y="32"/>
                  </a:lnTo>
                  <a:lnTo>
                    <a:pt x="123" y="33"/>
                  </a:lnTo>
                  <a:lnTo>
                    <a:pt x="171" y="25"/>
                  </a:lnTo>
                  <a:cubicBezTo>
                    <a:pt x="173" y="25"/>
                    <a:pt x="175" y="24"/>
                    <a:pt x="176" y="24"/>
                  </a:cubicBezTo>
                  <a:lnTo>
                    <a:pt x="224" y="24"/>
                  </a:lnTo>
                  <a:lnTo>
                    <a:pt x="280" y="24"/>
                  </a:lnTo>
                  <a:lnTo>
                    <a:pt x="328" y="24"/>
                  </a:lnTo>
                  <a:lnTo>
                    <a:pt x="376" y="24"/>
                  </a:lnTo>
                  <a:lnTo>
                    <a:pt x="424" y="24"/>
                  </a:lnTo>
                  <a:lnTo>
                    <a:pt x="419" y="25"/>
                  </a:lnTo>
                  <a:lnTo>
                    <a:pt x="467" y="17"/>
                  </a:lnTo>
                  <a:cubicBezTo>
                    <a:pt x="469" y="17"/>
                    <a:pt x="471" y="16"/>
                    <a:pt x="472" y="16"/>
                  </a:cubicBezTo>
                  <a:lnTo>
                    <a:pt x="520" y="16"/>
                  </a:lnTo>
                  <a:lnTo>
                    <a:pt x="576" y="16"/>
                  </a:lnTo>
                  <a:lnTo>
                    <a:pt x="624" y="16"/>
                  </a:lnTo>
                  <a:lnTo>
                    <a:pt x="672" y="16"/>
                  </a:lnTo>
                  <a:lnTo>
                    <a:pt x="720" y="16"/>
                  </a:lnTo>
                  <a:lnTo>
                    <a:pt x="768" y="16"/>
                  </a:lnTo>
                  <a:lnTo>
                    <a:pt x="764" y="17"/>
                  </a:lnTo>
                  <a:lnTo>
                    <a:pt x="820" y="9"/>
                  </a:lnTo>
                  <a:cubicBezTo>
                    <a:pt x="821" y="9"/>
                    <a:pt x="823" y="8"/>
                    <a:pt x="824" y="8"/>
                  </a:cubicBezTo>
                  <a:lnTo>
                    <a:pt x="872" y="8"/>
                  </a:lnTo>
                  <a:lnTo>
                    <a:pt x="920" y="8"/>
                  </a:lnTo>
                  <a:lnTo>
                    <a:pt x="968" y="8"/>
                  </a:lnTo>
                  <a:lnTo>
                    <a:pt x="1016" y="8"/>
                  </a:lnTo>
                  <a:lnTo>
                    <a:pt x="1064" y="8"/>
                  </a:lnTo>
                  <a:lnTo>
                    <a:pt x="1120" y="8"/>
                  </a:lnTo>
                  <a:lnTo>
                    <a:pt x="1168" y="8"/>
                  </a:lnTo>
                  <a:lnTo>
                    <a:pt x="1216" y="8"/>
                  </a:lnTo>
                  <a:lnTo>
                    <a:pt x="1211" y="9"/>
                  </a:lnTo>
                  <a:lnTo>
                    <a:pt x="1259" y="1"/>
                  </a:lnTo>
                  <a:cubicBezTo>
                    <a:pt x="1261" y="1"/>
                    <a:pt x="1263" y="0"/>
                    <a:pt x="1264" y="0"/>
                  </a:cubicBezTo>
                  <a:lnTo>
                    <a:pt x="1312" y="0"/>
                  </a:lnTo>
                  <a:lnTo>
                    <a:pt x="1368" y="0"/>
                  </a:lnTo>
                  <a:lnTo>
                    <a:pt x="1416" y="0"/>
                  </a:lnTo>
                  <a:lnTo>
                    <a:pt x="1464" y="0"/>
                  </a:lnTo>
                  <a:lnTo>
                    <a:pt x="1512" y="0"/>
                  </a:lnTo>
                  <a:lnTo>
                    <a:pt x="1560" y="0"/>
                  </a:lnTo>
                  <a:lnTo>
                    <a:pt x="1608" y="0"/>
                  </a:lnTo>
                  <a:lnTo>
                    <a:pt x="1664" y="0"/>
                  </a:lnTo>
                  <a:lnTo>
                    <a:pt x="1712" y="0"/>
                  </a:lnTo>
                  <a:lnTo>
                    <a:pt x="1760" y="0"/>
                  </a:lnTo>
                  <a:lnTo>
                    <a:pt x="1808" y="0"/>
                  </a:lnTo>
                  <a:lnTo>
                    <a:pt x="1856" y="0"/>
                  </a:lnTo>
                  <a:lnTo>
                    <a:pt x="1912" y="0"/>
                  </a:lnTo>
                  <a:lnTo>
                    <a:pt x="1960" y="0"/>
                  </a:lnTo>
                  <a:lnTo>
                    <a:pt x="2008" y="0"/>
                  </a:lnTo>
                  <a:lnTo>
                    <a:pt x="2056" y="0"/>
                  </a:lnTo>
                  <a:lnTo>
                    <a:pt x="2104" y="0"/>
                  </a:lnTo>
                  <a:lnTo>
                    <a:pt x="2160" y="0"/>
                  </a:lnTo>
                  <a:lnTo>
                    <a:pt x="2208" y="0"/>
                  </a:lnTo>
                  <a:lnTo>
                    <a:pt x="2256" y="0"/>
                  </a:lnTo>
                  <a:lnTo>
                    <a:pt x="2304" y="0"/>
                  </a:lnTo>
                  <a:lnTo>
                    <a:pt x="2352" y="0"/>
                  </a:lnTo>
                  <a:lnTo>
                    <a:pt x="2400" y="0"/>
                  </a:lnTo>
                  <a:lnTo>
                    <a:pt x="2456" y="0"/>
                  </a:lnTo>
                  <a:cubicBezTo>
                    <a:pt x="2474" y="0"/>
                    <a:pt x="2488" y="15"/>
                    <a:pt x="2488" y="32"/>
                  </a:cubicBezTo>
                  <a:cubicBezTo>
                    <a:pt x="2488" y="50"/>
                    <a:pt x="2474" y="64"/>
                    <a:pt x="2456" y="64"/>
                  </a:cubicBezTo>
                  <a:lnTo>
                    <a:pt x="2400" y="64"/>
                  </a:lnTo>
                  <a:lnTo>
                    <a:pt x="2352" y="64"/>
                  </a:lnTo>
                  <a:lnTo>
                    <a:pt x="2304" y="64"/>
                  </a:lnTo>
                  <a:lnTo>
                    <a:pt x="2256" y="64"/>
                  </a:lnTo>
                  <a:lnTo>
                    <a:pt x="2208" y="64"/>
                  </a:lnTo>
                  <a:lnTo>
                    <a:pt x="2160" y="64"/>
                  </a:lnTo>
                  <a:lnTo>
                    <a:pt x="2104" y="64"/>
                  </a:lnTo>
                  <a:lnTo>
                    <a:pt x="2056" y="64"/>
                  </a:lnTo>
                  <a:lnTo>
                    <a:pt x="2008" y="64"/>
                  </a:lnTo>
                  <a:lnTo>
                    <a:pt x="1960" y="64"/>
                  </a:lnTo>
                  <a:lnTo>
                    <a:pt x="1912" y="64"/>
                  </a:lnTo>
                  <a:lnTo>
                    <a:pt x="1856" y="64"/>
                  </a:lnTo>
                  <a:lnTo>
                    <a:pt x="1808" y="64"/>
                  </a:lnTo>
                  <a:lnTo>
                    <a:pt x="1760" y="64"/>
                  </a:lnTo>
                  <a:lnTo>
                    <a:pt x="1712" y="64"/>
                  </a:lnTo>
                  <a:lnTo>
                    <a:pt x="1664" y="64"/>
                  </a:lnTo>
                  <a:lnTo>
                    <a:pt x="1608" y="64"/>
                  </a:lnTo>
                  <a:lnTo>
                    <a:pt x="1560" y="64"/>
                  </a:lnTo>
                  <a:lnTo>
                    <a:pt x="1512" y="64"/>
                  </a:lnTo>
                  <a:lnTo>
                    <a:pt x="1464" y="64"/>
                  </a:lnTo>
                  <a:lnTo>
                    <a:pt x="1416" y="64"/>
                  </a:lnTo>
                  <a:lnTo>
                    <a:pt x="1368" y="64"/>
                  </a:lnTo>
                  <a:lnTo>
                    <a:pt x="1312" y="64"/>
                  </a:lnTo>
                  <a:lnTo>
                    <a:pt x="1264" y="64"/>
                  </a:lnTo>
                  <a:lnTo>
                    <a:pt x="1270" y="64"/>
                  </a:lnTo>
                  <a:lnTo>
                    <a:pt x="1222" y="72"/>
                  </a:lnTo>
                  <a:cubicBezTo>
                    <a:pt x="1220" y="72"/>
                    <a:pt x="1218" y="72"/>
                    <a:pt x="1216" y="72"/>
                  </a:cubicBezTo>
                  <a:lnTo>
                    <a:pt x="1168" y="72"/>
                  </a:lnTo>
                  <a:lnTo>
                    <a:pt x="1120" y="72"/>
                  </a:lnTo>
                  <a:lnTo>
                    <a:pt x="1064" y="72"/>
                  </a:lnTo>
                  <a:lnTo>
                    <a:pt x="1016" y="72"/>
                  </a:lnTo>
                  <a:lnTo>
                    <a:pt x="968" y="72"/>
                  </a:lnTo>
                  <a:lnTo>
                    <a:pt x="920" y="72"/>
                  </a:lnTo>
                  <a:lnTo>
                    <a:pt x="872" y="72"/>
                  </a:lnTo>
                  <a:lnTo>
                    <a:pt x="824" y="72"/>
                  </a:lnTo>
                  <a:lnTo>
                    <a:pt x="829" y="72"/>
                  </a:lnTo>
                  <a:lnTo>
                    <a:pt x="773" y="80"/>
                  </a:lnTo>
                  <a:cubicBezTo>
                    <a:pt x="771" y="80"/>
                    <a:pt x="770" y="80"/>
                    <a:pt x="768" y="80"/>
                  </a:cubicBezTo>
                  <a:lnTo>
                    <a:pt x="720" y="80"/>
                  </a:lnTo>
                  <a:lnTo>
                    <a:pt x="672" y="80"/>
                  </a:lnTo>
                  <a:lnTo>
                    <a:pt x="624" y="80"/>
                  </a:lnTo>
                  <a:lnTo>
                    <a:pt x="576" y="80"/>
                  </a:lnTo>
                  <a:lnTo>
                    <a:pt x="520" y="80"/>
                  </a:lnTo>
                  <a:lnTo>
                    <a:pt x="472" y="80"/>
                  </a:lnTo>
                  <a:lnTo>
                    <a:pt x="478" y="80"/>
                  </a:lnTo>
                  <a:lnTo>
                    <a:pt x="430" y="88"/>
                  </a:lnTo>
                  <a:cubicBezTo>
                    <a:pt x="428" y="88"/>
                    <a:pt x="426" y="88"/>
                    <a:pt x="424" y="88"/>
                  </a:cubicBezTo>
                  <a:lnTo>
                    <a:pt x="376" y="88"/>
                  </a:lnTo>
                  <a:lnTo>
                    <a:pt x="328" y="88"/>
                  </a:lnTo>
                  <a:lnTo>
                    <a:pt x="280" y="88"/>
                  </a:lnTo>
                  <a:lnTo>
                    <a:pt x="224" y="88"/>
                  </a:lnTo>
                  <a:lnTo>
                    <a:pt x="176" y="88"/>
                  </a:lnTo>
                  <a:lnTo>
                    <a:pt x="182" y="88"/>
                  </a:lnTo>
                  <a:lnTo>
                    <a:pt x="134" y="96"/>
                  </a:lnTo>
                  <a:cubicBezTo>
                    <a:pt x="132" y="96"/>
                    <a:pt x="130" y="96"/>
                    <a:pt x="128" y="96"/>
                  </a:cubicBezTo>
                  <a:lnTo>
                    <a:pt x="80" y="96"/>
                  </a:lnTo>
                  <a:lnTo>
                    <a:pt x="32" y="96"/>
                  </a:lnTo>
                  <a:cubicBezTo>
                    <a:pt x="15" y="96"/>
                    <a:pt x="0" y="82"/>
                    <a:pt x="0" y="64"/>
                  </a:cubicBezTo>
                  <a:cubicBezTo>
                    <a:pt x="0" y="47"/>
                    <a:pt x="15" y="32"/>
                    <a:pt x="32" y="32"/>
                  </a:cubicBezTo>
                  <a:close/>
                </a:path>
              </a:pathLst>
            </a:custGeom>
            <a:solidFill>
              <a:srgbClr val="FF0000"/>
            </a:solidFill>
            <a:ln w="19050" cap="flat">
              <a:solidFill>
                <a:srgbClr val="FF0000"/>
              </a:solidFill>
              <a:prstDash val="solid"/>
              <a:bevel/>
              <a:headEnd/>
              <a:tailEnd/>
            </a:ln>
          </p:spPr>
          <p:txBody>
            <a:bodyPr/>
            <a:lstStyle/>
            <a:p>
              <a:endParaRPr lang="en-US"/>
            </a:p>
          </p:txBody>
        </p:sp>
        <p:sp>
          <p:nvSpPr>
            <p:cNvPr id="63499" name="Freeform 19"/>
            <p:cNvSpPr>
              <a:spLocks/>
            </p:cNvSpPr>
            <p:nvPr/>
          </p:nvSpPr>
          <p:spPr bwMode="auto">
            <a:xfrm>
              <a:off x="3417888" y="2163763"/>
              <a:ext cx="473075" cy="23813"/>
            </a:xfrm>
            <a:custGeom>
              <a:avLst/>
              <a:gdLst>
                <a:gd name="T0" fmla="*/ 2147483647 w 2491"/>
                <a:gd name="T1" fmla="*/ 0 h 131"/>
                <a:gd name="T2" fmla="*/ 2147483647 w 2491"/>
                <a:gd name="T3" fmla="*/ 0 h 131"/>
                <a:gd name="T4" fmla="*/ 2147483647 w 2491"/>
                <a:gd name="T5" fmla="*/ 0 h 131"/>
                <a:gd name="T6" fmla="*/ 2147483647 w 2491"/>
                <a:gd name="T7" fmla="*/ 2147483647 h 131"/>
                <a:gd name="T8" fmla="*/ 2147483647 w 2491"/>
                <a:gd name="T9" fmla="*/ 2147483647 h 131"/>
                <a:gd name="T10" fmla="*/ 2147483647 w 2491"/>
                <a:gd name="T11" fmla="*/ 2147483647 h 131"/>
                <a:gd name="T12" fmla="*/ 2147483647 w 2491"/>
                <a:gd name="T13" fmla="*/ 2147483647 h 131"/>
                <a:gd name="T14" fmla="*/ 2147483647 w 2491"/>
                <a:gd name="T15" fmla="*/ 2147483647 h 131"/>
                <a:gd name="T16" fmla="*/ 2147483647 w 2491"/>
                <a:gd name="T17" fmla="*/ 2147483647 h 131"/>
                <a:gd name="T18" fmla="*/ 2147483647 w 2491"/>
                <a:gd name="T19" fmla="*/ 2147483647 h 131"/>
                <a:gd name="T20" fmla="*/ 2147483647 w 2491"/>
                <a:gd name="T21" fmla="*/ 2147483647 h 131"/>
                <a:gd name="T22" fmla="*/ 2147483647 w 2491"/>
                <a:gd name="T23" fmla="*/ 2147483647 h 131"/>
                <a:gd name="T24" fmla="*/ 2147483647 w 2491"/>
                <a:gd name="T25" fmla="*/ 2147483647 h 131"/>
                <a:gd name="T26" fmla="*/ 2147483647 w 2491"/>
                <a:gd name="T27" fmla="*/ 2147483647 h 131"/>
                <a:gd name="T28" fmla="*/ 2147483647 w 2491"/>
                <a:gd name="T29" fmla="*/ 2147483647 h 131"/>
                <a:gd name="T30" fmla="*/ 2147483647 w 2491"/>
                <a:gd name="T31" fmla="*/ 2147483647 h 131"/>
                <a:gd name="T32" fmla="*/ 2147483647 w 2491"/>
                <a:gd name="T33" fmla="*/ 2147483647 h 131"/>
                <a:gd name="T34" fmla="*/ 2147483647 w 2491"/>
                <a:gd name="T35" fmla="*/ 2147483647 h 131"/>
                <a:gd name="T36" fmla="*/ 2147483647 w 2491"/>
                <a:gd name="T37" fmla="*/ 2147483647 h 131"/>
                <a:gd name="T38" fmla="*/ 2147483647 w 2491"/>
                <a:gd name="T39" fmla="*/ 2147483647 h 131"/>
                <a:gd name="T40" fmla="*/ 2147483647 w 2491"/>
                <a:gd name="T41" fmla="*/ 2147483647 h 131"/>
                <a:gd name="T42" fmla="*/ 2147483647 w 2491"/>
                <a:gd name="T43" fmla="*/ 2147483647 h 131"/>
                <a:gd name="T44" fmla="*/ 2147483647 w 2491"/>
                <a:gd name="T45" fmla="*/ 2147483647 h 131"/>
                <a:gd name="T46" fmla="*/ 2147483647 w 2491"/>
                <a:gd name="T47" fmla="*/ 2147483647 h 131"/>
                <a:gd name="T48" fmla="*/ 2147483647 w 2491"/>
                <a:gd name="T49" fmla="*/ 2147483647 h 131"/>
                <a:gd name="T50" fmla="*/ 2147483647 w 2491"/>
                <a:gd name="T51" fmla="*/ 2147483647 h 131"/>
                <a:gd name="T52" fmla="*/ 2147483647 w 2491"/>
                <a:gd name="T53" fmla="*/ 2147483647 h 131"/>
                <a:gd name="T54" fmla="*/ 2147483647 w 2491"/>
                <a:gd name="T55" fmla="*/ 2147483647 h 131"/>
                <a:gd name="T56" fmla="*/ 2147483647 w 2491"/>
                <a:gd name="T57" fmla="*/ 2147483647 h 131"/>
                <a:gd name="T58" fmla="*/ 2147483647 w 2491"/>
                <a:gd name="T59" fmla="*/ 2147483647 h 131"/>
                <a:gd name="T60" fmla="*/ 2147483647 w 2491"/>
                <a:gd name="T61" fmla="*/ 2147483647 h 131"/>
                <a:gd name="T62" fmla="*/ 2147483647 w 2491"/>
                <a:gd name="T63" fmla="*/ 2147483647 h 131"/>
                <a:gd name="T64" fmla="*/ 2147483647 w 2491"/>
                <a:gd name="T65" fmla="*/ 2147483647 h 131"/>
                <a:gd name="T66" fmla="*/ 2147483647 w 2491"/>
                <a:gd name="T67" fmla="*/ 2147483647 h 131"/>
                <a:gd name="T68" fmla="*/ 2147483647 w 2491"/>
                <a:gd name="T69" fmla="*/ 2147483647 h 131"/>
                <a:gd name="T70" fmla="*/ 2147483647 w 2491"/>
                <a:gd name="T71" fmla="*/ 2147483647 h 131"/>
                <a:gd name="T72" fmla="*/ 2147483647 w 2491"/>
                <a:gd name="T73" fmla="*/ 2147483647 h 131"/>
                <a:gd name="T74" fmla="*/ 2147483647 w 2491"/>
                <a:gd name="T75" fmla="*/ 2147483647 h 131"/>
                <a:gd name="T76" fmla="*/ 2147483647 w 2491"/>
                <a:gd name="T77" fmla="*/ 2147483647 h 131"/>
                <a:gd name="T78" fmla="*/ 2147483647 w 2491"/>
                <a:gd name="T79" fmla="*/ 2147483647 h 131"/>
                <a:gd name="T80" fmla="*/ 2147483647 w 2491"/>
                <a:gd name="T81" fmla="*/ 2147483647 h 131"/>
                <a:gd name="T82" fmla="*/ 2147483647 w 2491"/>
                <a:gd name="T83" fmla="*/ 2147483647 h 131"/>
                <a:gd name="T84" fmla="*/ 2147483647 w 2491"/>
                <a:gd name="T85" fmla="*/ 2147483647 h 131"/>
                <a:gd name="T86" fmla="*/ 0 w 2491"/>
                <a:gd name="T87" fmla="*/ 2147483647 h 1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91"/>
                <a:gd name="T133" fmla="*/ 0 h 131"/>
                <a:gd name="T134" fmla="*/ 2491 w 2491"/>
                <a:gd name="T135" fmla="*/ 131 h 1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91" h="131">
                  <a:moveTo>
                    <a:pt x="32" y="0"/>
                  </a:moveTo>
                  <a:lnTo>
                    <a:pt x="80" y="0"/>
                  </a:lnTo>
                  <a:lnTo>
                    <a:pt x="128" y="0"/>
                  </a:lnTo>
                  <a:lnTo>
                    <a:pt x="176" y="0"/>
                  </a:lnTo>
                  <a:lnTo>
                    <a:pt x="224" y="0"/>
                  </a:lnTo>
                  <a:lnTo>
                    <a:pt x="280" y="0"/>
                  </a:lnTo>
                  <a:lnTo>
                    <a:pt x="328" y="0"/>
                  </a:lnTo>
                  <a:lnTo>
                    <a:pt x="376" y="0"/>
                  </a:lnTo>
                  <a:lnTo>
                    <a:pt x="424" y="0"/>
                  </a:lnTo>
                  <a:lnTo>
                    <a:pt x="472" y="0"/>
                  </a:lnTo>
                  <a:cubicBezTo>
                    <a:pt x="474" y="0"/>
                    <a:pt x="476" y="1"/>
                    <a:pt x="478" y="1"/>
                  </a:cubicBezTo>
                  <a:lnTo>
                    <a:pt x="526" y="9"/>
                  </a:lnTo>
                  <a:lnTo>
                    <a:pt x="520" y="8"/>
                  </a:lnTo>
                  <a:lnTo>
                    <a:pt x="576" y="8"/>
                  </a:lnTo>
                  <a:lnTo>
                    <a:pt x="624" y="8"/>
                  </a:lnTo>
                  <a:lnTo>
                    <a:pt x="672" y="8"/>
                  </a:lnTo>
                  <a:lnTo>
                    <a:pt x="720" y="8"/>
                  </a:lnTo>
                  <a:lnTo>
                    <a:pt x="768" y="8"/>
                  </a:lnTo>
                  <a:lnTo>
                    <a:pt x="824" y="8"/>
                  </a:lnTo>
                  <a:lnTo>
                    <a:pt x="872" y="8"/>
                  </a:lnTo>
                  <a:lnTo>
                    <a:pt x="920" y="8"/>
                  </a:lnTo>
                  <a:cubicBezTo>
                    <a:pt x="922" y="8"/>
                    <a:pt x="924" y="9"/>
                    <a:pt x="926" y="9"/>
                  </a:cubicBezTo>
                  <a:lnTo>
                    <a:pt x="974" y="17"/>
                  </a:lnTo>
                  <a:lnTo>
                    <a:pt x="968" y="16"/>
                  </a:lnTo>
                  <a:lnTo>
                    <a:pt x="1016" y="16"/>
                  </a:lnTo>
                  <a:lnTo>
                    <a:pt x="1072" y="16"/>
                  </a:lnTo>
                  <a:lnTo>
                    <a:pt x="1120" y="16"/>
                  </a:lnTo>
                  <a:lnTo>
                    <a:pt x="1168" y="16"/>
                  </a:lnTo>
                  <a:lnTo>
                    <a:pt x="1216" y="16"/>
                  </a:lnTo>
                  <a:lnTo>
                    <a:pt x="1264" y="16"/>
                  </a:lnTo>
                  <a:cubicBezTo>
                    <a:pt x="1266" y="16"/>
                    <a:pt x="1268" y="17"/>
                    <a:pt x="1270" y="17"/>
                  </a:cubicBezTo>
                  <a:lnTo>
                    <a:pt x="1318" y="25"/>
                  </a:lnTo>
                  <a:lnTo>
                    <a:pt x="1312" y="24"/>
                  </a:lnTo>
                  <a:lnTo>
                    <a:pt x="1368" y="24"/>
                  </a:lnTo>
                  <a:lnTo>
                    <a:pt x="1416" y="24"/>
                  </a:lnTo>
                  <a:lnTo>
                    <a:pt x="1464" y="24"/>
                  </a:lnTo>
                  <a:lnTo>
                    <a:pt x="1512" y="24"/>
                  </a:lnTo>
                  <a:lnTo>
                    <a:pt x="1560" y="24"/>
                  </a:lnTo>
                  <a:cubicBezTo>
                    <a:pt x="1562" y="24"/>
                    <a:pt x="1563" y="25"/>
                    <a:pt x="1565" y="25"/>
                  </a:cubicBezTo>
                  <a:lnTo>
                    <a:pt x="1621" y="33"/>
                  </a:lnTo>
                  <a:lnTo>
                    <a:pt x="1616" y="32"/>
                  </a:lnTo>
                  <a:lnTo>
                    <a:pt x="1664" y="32"/>
                  </a:lnTo>
                  <a:lnTo>
                    <a:pt x="1712" y="32"/>
                  </a:lnTo>
                  <a:lnTo>
                    <a:pt x="1760" y="32"/>
                  </a:lnTo>
                  <a:lnTo>
                    <a:pt x="1808" y="32"/>
                  </a:lnTo>
                  <a:cubicBezTo>
                    <a:pt x="1810" y="32"/>
                    <a:pt x="1812" y="33"/>
                    <a:pt x="1814" y="33"/>
                  </a:cubicBezTo>
                  <a:lnTo>
                    <a:pt x="1862" y="41"/>
                  </a:lnTo>
                  <a:lnTo>
                    <a:pt x="1856" y="40"/>
                  </a:lnTo>
                  <a:lnTo>
                    <a:pt x="1912" y="40"/>
                  </a:lnTo>
                  <a:lnTo>
                    <a:pt x="1960" y="40"/>
                  </a:lnTo>
                  <a:lnTo>
                    <a:pt x="2008" y="40"/>
                  </a:lnTo>
                  <a:cubicBezTo>
                    <a:pt x="2010" y="40"/>
                    <a:pt x="2012" y="41"/>
                    <a:pt x="2014" y="41"/>
                  </a:cubicBezTo>
                  <a:lnTo>
                    <a:pt x="2062" y="49"/>
                  </a:lnTo>
                  <a:lnTo>
                    <a:pt x="2056" y="48"/>
                  </a:lnTo>
                  <a:lnTo>
                    <a:pt x="2104" y="48"/>
                  </a:lnTo>
                  <a:lnTo>
                    <a:pt x="2160" y="48"/>
                  </a:lnTo>
                  <a:lnTo>
                    <a:pt x="2208" y="48"/>
                  </a:lnTo>
                  <a:cubicBezTo>
                    <a:pt x="2210" y="48"/>
                    <a:pt x="2212" y="49"/>
                    <a:pt x="2214" y="49"/>
                  </a:cubicBezTo>
                  <a:lnTo>
                    <a:pt x="2262" y="57"/>
                  </a:lnTo>
                  <a:lnTo>
                    <a:pt x="2256" y="56"/>
                  </a:lnTo>
                  <a:lnTo>
                    <a:pt x="2304" y="56"/>
                  </a:lnTo>
                  <a:lnTo>
                    <a:pt x="2352" y="56"/>
                  </a:lnTo>
                  <a:lnTo>
                    <a:pt x="2400" y="56"/>
                  </a:lnTo>
                  <a:cubicBezTo>
                    <a:pt x="2402" y="56"/>
                    <a:pt x="2403" y="57"/>
                    <a:pt x="2405" y="57"/>
                  </a:cubicBezTo>
                  <a:lnTo>
                    <a:pt x="2461" y="65"/>
                  </a:lnTo>
                  <a:cubicBezTo>
                    <a:pt x="2478" y="67"/>
                    <a:pt x="2491" y="83"/>
                    <a:pt x="2488" y="101"/>
                  </a:cubicBezTo>
                  <a:cubicBezTo>
                    <a:pt x="2486" y="118"/>
                    <a:pt x="2469" y="131"/>
                    <a:pt x="2452" y="128"/>
                  </a:cubicBezTo>
                  <a:lnTo>
                    <a:pt x="2396" y="120"/>
                  </a:lnTo>
                  <a:lnTo>
                    <a:pt x="2400" y="120"/>
                  </a:lnTo>
                  <a:lnTo>
                    <a:pt x="2352" y="120"/>
                  </a:lnTo>
                  <a:lnTo>
                    <a:pt x="2304" y="120"/>
                  </a:lnTo>
                  <a:lnTo>
                    <a:pt x="2256" y="120"/>
                  </a:lnTo>
                  <a:cubicBezTo>
                    <a:pt x="2255" y="120"/>
                    <a:pt x="2253" y="120"/>
                    <a:pt x="2251" y="120"/>
                  </a:cubicBezTo>
                  <a:lnTo>
                    <a:pt x="2203" y="112"/>
                  </a:lnTo>
                  <a:lnTo>
                    <a:pt x="2208" y="112"/>
                  </a:lnTo>
                  <a:lnTo>
                    <a:pt x="2160" y="112"/>
                  </a:lnTo>
                  <a:lnTo>
                    <a:pt x="2104" y="112"/>
                  </a:lnTo>
                  <a:lnTo>
                    <a:pt x="2056" y="112"/>
                  </a:lnTo>
                  <a:cubicBezTo>
                    <a:pt x="2055" y="112"/>
                    <a:pt x="2053" y="112"/>
                    <a:pt x="2051" y="112"/>
                  </a:cubicBezTo>
                  <a:lnTo>
                    <a:pt x="2003" y="104"/>
                  </a:lnTo>
                  <a:lnTo>
                    <a:pt x="2008" y="104"/>
                  </a:lnTo>
                  <a:lnTo>
                    <a:pt x="1960" y="104"/>
                  </a:lnTo>
                  <a:lnTo>
                    <a:pt x="1912" y="104"/>
                  </a:lnTo>
                  <a:lnTo>
                    <a:pt x="1856" y="104"/>
                  </a:lnTo>
                  <a:cubicBezTo>
                    <a:pt x="1855" y="104"/>
                    <a:pt x="1853" y="104"/>
                    <a:pt x="1851" y="104"/>
                  </a:cubicBezTo>
                  <a:lnTo>
                    <a:pt x="1803" y="96"/>
                  </a:lnTo>
                  <a:lnTo>
                    <a:pt x="1808" y="96"/>
                  </a:lnTo>
                  <a:lnTo>
                    <a:pt x="1760" y="96"/>
                  </a:lnTo>
                  <a:lnTo>
                    <a:pt x="1712" y="96"/>
                  </a:lnTo>
                  <a:lnTo>
                    <a:pt x="1664" y="96"/>
                  </a:lnTo>
                  <a:lnTo>
                    <a:pt x="1616" y="96"/>
                  </a:lnTo>
                  <a:cubicBezTo>
                    <a:pt x="1615" y="96"/>
                    <a:pt x="1613" y="96"/>
                    <a:pt x="1612" y="96"/>
                  </a:cubicBezTo>
                  <a:lnTo>
                    <a:pt x="1556" y="88"/>
                  </a:lnTo>
                  <a:lnTo>
                    <a:pt x="1560" y="88"/>
                  </a:lnTo>
                  <a:lnTo>
                    <a:pt x="1512" y="88"/>
                  </a:lnTo>
                  <a:lnTo>
                    <a:pt x="1464" y="88"/>
                  </a:lnTo>
                  <a:lnTo>
                    <a:pt x="1416" y="88"/>
                  </a:lnTo>
                  <a:lnTo>
                    <a:pt x="1368" y="88"/>
                  </a:lnTo>
                  <a:lnTo>
                    <a:pt x="1312" y="88"/>
                  </a:lnTo>
                  <a:cubicBezTo>
                    <a:pt x="1311" y="88"/>
                    <a:pt x="1309" y="88"/>
                    <a:pt x="1307" y="88"/>
                  </a:cubicBezTo>
                  <a:lnTo>
                    <a:pt x="1259" y="80"/>
                  </a:lnTo>
                  <a:lnTo>
                    <a:pt x="1264" y="80"/>
                  </a:lnTo>
                  <a:lnTo>
                    <a:pt x="1216" y="80"/>
                  </a:lnTo>
                  <a:lnTo>
                    <a:pt x="1168" y="80"/>
                  </a:lnTo>
                  <a:lnTo>
                    <a:pt x="1120" y="80"/>
                  </a:lnTo>
                  <a:lnTo>
                    <a:pt x="1072" y="80"/>
                  </a:lnTo>
                  <a:lnTo>
                    <a:pt x="1016" y="80"/>
                  </a:lnTo>
                  <a:lnTo>
                    <a:pt x="968" y="80"/>
                  </a:lnTo>
                  <a:cubicBezTo>
                    <a:pt x="967" y="80"/>
                    <a:pt x="965" y="80"/>
                    <a:pt x="963" y="80"/>
                  </a:cubicBezTo>
                  <a:lnTo>
                    <a:pt x="915" y="72"/>
                  </a:lnTo>
                  <a:lnTo>
                    <a:pt x="920" y="72"/>
                  </a:lnTo>
                  <a:lnTo>
                    <a:pt x="872" y="72"/>
                  </a:lnTo>
                  <a:lnTo>
                    <a:pt x="824" y="72"/>
                  </a:lnTo>
                  <a:lnTo>
                    <a:pt x="768" y="72"/>
                  </a:lnTo>
                  <a:lnTo>
                    <a:pt x="720" y="72"/>
                  </a:lnTo>
                  <a:lnTo>
                    <a:pt x="672" y="72"/>
                  </a:lnTo>
                  <a:lnTo>
                    <a:pt x="624" y="72"/>
                  </a:lnTo>
                  <a:lnTo>
                    <a:pt x="576" y="72"/>
                  </a:lnTo>
                  <a:lnTo>
                    <a:pt x="520" y="72"/>
                  </a:lnTo>
                  <a:cubicBezTo>
                    <a:pt x="519" y="72"/>
                    <a:pt x="517" y="72"/>
                    <a:pt x="515" y="72"/>
                  </a:cubicBezTo>
                  <a:lnTo>
                    <a:pt x="467" y="64"/>
                  </a:lnTo>
                  <a:lnTo>
                    <a:pt x="472" y="64"/>
                  </a:lnTo>
                  <a:lnTo>
                    <a:pt x="424" y="64"/>
                  </a:lnTo>
                  <a:lnTo>
                    <a:pt x="376" y="64"/>
                  </a:lnTo>
                  <a:lnTo>
                    <a:pt x="328" y="64"/>
                  </a:lnTo>
                  <a:lnTo>
                    <a:pt x="280" y="64"/>
                  </a:lnTo>
                  <a:lnTo>
                    <a:pt x="224" y="64"/>
                  </a:lnTo>
                  <a:lnTo>
                    <a:pt x="176" y="64"/>
                  </a:lnTo>
                  <a:lnTo>
                    <a:pt x="128" y="64"/>
                  </a:lnTo>
                  <a:lnTo>
                    <a:pt x="80" y="64"/>
                  </a:lnTo>
                  <a:lnTo>
                    <a:pt x="32" y="64"/>
                  </a:lnTo>
                  <a:cubicBezTo>
                    <a:pt x="15" y="64"/>
                    <a:pt x="0" y="50"/>
                    <a:pt x="0" y="32"/>
                  </a:cubicBezTo>
                  <a:cubicBezTo>
                    <a:pt x="0" y="15"/>
                    <a:pt x="15" y="0"/>
                    <a:pt x="32" y="0"/>
                  </a:cubicBezTo>
                  <a:close/>
                </a:path>
              </a:pathLst>
            </a:custGeom>
            <a:solidFill>
              <a:srgbClr val="FF0000"/>
            </a:solidFill>
            <a:ln w="19050" cap="flat">
              <a:solidFill>
                <a:srgbClr val="FF0000"/>
              </a:solidFill>
              <a:prstDash val="solid"/>
              <a:bevel/>
              <a:headEnd/>
              <a:tailEnd/>
            </a:ln>
          </p:spPr>
          <p:txBody>
            <a:bodyPr/>
            <a:lstStyle/>
            <a:p>
              <a:endParaRPr lang="en-US"/>
            </a:p>
          </p:txBody>
        </p:sp>
        <p:sp>
          <p:nvSpPr>
            <p:cNvPr id="63500" name="Freeform 20"/>
            <p:cNvSpPr>
              <a:spLocks/>
            </p:cNvSpPr>
            <p:nvPr/>
          </p:nvSpPr>
          <p:spPr bwMode="auto">
            <a:xfrm>
              <a:off x="3878263" y="2174876"/>
              <a:ext cx="474663" cy="41275"/>
            </a:xfrm>
            <a:custGeom>
              <a:avLst/>
              <a:gdLst>
                <a:gd name="T0" fmla="*/ 2147483647 w 2491"/>
                <a:gd name="T1" fmla="*/ 0 h 219"/>
                <a:gd name="T2" fmla="*/ 2147483647 w 2491"/>
                <a:gd name="T3" fmla="*/ 2147483647 h 219"/>
                <a:gd name="T4" fmla="*/ 2147483647 w 2491"/>
                <a:gd name="T5" fmla="*/ 2147483647 h 219"/>
                <a:gd name="T6" fmla="*/ 2147483647 w 2491"/>
                <a:gd name="T7" fmla="*/ 2147483647 h 219"/>
                <a:gd name="T8" fmla="*/ 2147483647 w 2491"/>
                <a:gd name="T9" fmla="*/ 2147483647 h 219"/>
                <a:gd name="T10" fmla="*/ 2147483647 w 2491"/>
                <a:gd name="T11" fmla="*/ 2147483647 h 219"/>
                <a:gd name="T12" fmla="*/ 2147483647 w 2491"/>
                <a:gd name="T13" fmla="*/ 2147483647 h 219"/>
                <a:gd name="T14" fmla="*/ 2147483647 w 2491"/>
                <a:gd name="T15" fmla="*/ 2147483647 h 219"/>
                <a:gd name="T16" fmla="*/ 2147483647 w 2491"/>
                <a:gd name="T17" fmla="*/ 2147483647 h 219"/>
                <a:gd name="T18" fmla="*/ 2147483647 w 2491"/>
                <a:gd name="T19" fmla="*/ 2147483647 h 219"/>
                <a:gd name="T20" fmla="*/ 2147483647 w 2491"/>
                <a:gd name="T21" fmla="*/ 2147483647 h 219"/>
                <a:gd name="T22" fmla="*/ 2147483647 w 2491"/>
                <a:gd name="T23" fmla="*/ 2147483647 h 219"/>
                <a:gd name="T24" fmla="*/ 2147483647 w 2491"/>
                <a:gd name="T25" fmla="*/ 2147483647 h 219"/>
                <a:gd name="T26" fmla="*/ 2147483647 w 2491"/>
                <a:gd name="T27" fmla="*/ 2147483647 h 219"/>
                <a:gd name="T28" fmla="*/ 2147483647 w 2491"/>
                <a:gd name="T29" fmla="*/ 2147483647 h 219"/>
                <a:gd name="T30" fmla="*/ 2147483647 w 2491"/>
                <a:gd name="T31" fmla="*/ 2147483647 h 219"/>
                <a:gd name="T32" fmla="*/ 2147483647 w 2491"/>
                <a:gd name="T33" fmla="*/ 2147483647 h 219"/>
                <a:gd name="T34" fmla="*/ 2147483647 w 2491"/>
                <a:gd name="T35" fmla="*/ 2147483647 h 219"/>
                <a:gd name="T36" fmla="*/ 2147483647 w 2491"/>
                <a:gd name="T37" fmla="*/ 2147483647 h 219"/>
                <a:gd name="T38" fmla="*/ 2147483647 w 2491"/>
                <a:gd name="T39" fmla="*/ 2147483647 h 219"/>
                <a:gd name="T40" fmla="*/ 2147483647 w 2491"/>
                <a:gd name="T41" fmla="*/ 2147483647 h 219"/>
                <a:gd name="T42" fmla="*/ 2147483647 w 2491"/>
                <a:gd name="T43" fmla="*/ 2147483647 h 219"/>
                <a:gd name="T44" fmla="*/ 2147483647 w 2491"/>
                <a:gd name="T45" fmla="*/ 2147483647 h 219"/>
                <a:gd name="T46" fmla="*/ 2147483647 w 2491"/>
                <a:gd name="T47" fmla="*/ 2147483647 h 219"/>
                <a:gd name="T48" fmla="*/ 2147483647 w 2491"/>
                <a:gd name="T49" fmla="*/ 2147483647 h 219"/>
                <a:gd name="T50" fmla="*/ 2147483647 w 2491"/>
                <a:gd name="T51" fmla="*/ 2147483647 h 219"/>
                <a:gd name="T52" fmla="*/ 2147483647 w 2491"/>
                <a:gd name="T53" fmla="*/ 2147483647 h 219"/>
                <a:gd name="T54" fmla="*/ 2147483647 w 2491"/>
                <a:gd name="T55" fmla="*/ 2147483647 h 219"/>
                <a:gd name="T56" fmla="*/ 2147483647 w 2491"/>
                <a:gd name="T57" fmla="*/ 2147483647 h 219"/>
                <a:gd name="T58" fmla="*/ 2147483647 w 2491"/>
                <a:gd name="T59" fmla="*/ 2147483647 h 219"/>
                <a:gd name="T60" fmla="*/ 2147483647 w 2491"/>
                <a:gd name="T61" fmla="*/ 2147483647 h 219"/>
                <a:gd name="T62" fmla="*/ 2147483647 w 2491"/>
                <a:gd name="T63" fmla="*/ 2147483647 h 219"/>
                <a:gd name="T64" fmla="*/ 2147483647 w 2491"/>
                <a:gd name="T65" fmla="*/ 2147483647 h 219"/>
                <a:gd name="T66" fmla="*/ 2147483647 w 2491"/>
                <a:gd name="T67" fmla="*/ 2147483647 h 219"/>
                <a:gd name="T68" fmla="*/ 2147483647 w 2491"/>
                <a:gd name="T69" fmla="*/ 2147483647 h 219"/>
                <a:gd name="T70" fmla="*/ 2147483647 w 2491"/>
                <a:gd name="T71" fmla="*/ 2147483647 h 219"/>
                <a:gd name="T72" fmla="*/ 2147483647 w 2491"/>
                <a:gd name="T73" fmla="*/ 2147483647 h 219"/>
                <a:gd name="T74" fmla="*/ 2147483647 w 2491"/>
                <a:gd name="T75" fmla="*/ 2147483647 h 219"/>
                <a:gd name="T76" fmla="*/ 2147483647 w 2491"/>
                <a:gd name="T77" fmla="*/ 2147483647 h 219"/>
                <a:gd name="T78" fmla="*/ 2147483647 w 2491"/>
                <a:gd name="T79" fmla="*/ 2147483647 h 219"/>
                <a:gd name="T80" fmla="*/ 2147483647 w 2491"/>
                <a:gd name="T81" fmla="*/ 2147483647 h 219"/>
                <a:gd name="T82" fmla="*/ 2147483647 w 2491"/>
                <a:gd name="T83" fmla="*/ 2147483647 h 219"/>
                <a:gd name="T84" fmla="*/ 2147483647 w 2491"/>
                <a:gd name="T85" fmla="*/ 2147483647 h 219"/>
                <a:gd name="T86" fmla="*/ 2147483647 w 2491"/>
                <a:gd name="T87" fmla="*/ 2147483647 h 219"/>
                <a:gd name="T88" fmla="*/ 2147483647 w 2491"/>
                <a:gd name="T89" fmla="*/ 2147483647 h 219"/>
                <a:gd name="T90" fmla="*/ 2147483647 w 2491"/>
                <a:gd name="T91" fmla="*/ 2147483647 h 219"/>
                <a:gd name="T92" fmla="*/ 2147483647 w 2491"/>
                <a:gd name="T93" fmla="*/ 2147483647 h 219"/>
                <a:gd name="T94" fmla="*/ 2147483647 w 2491"/>
                <a:gd name="T95" fmla="*/ 2147483647 h 219"/>
                <a:gd name="T96" fmla="*/ 2147483647 w 2491"/>
                <a:gd name="T97" fmla="*/ 2147483647 h 219"/>
                <a:gd name="T98" fmla="*/ 2147483647 w 2491"/>
                <a:gd name="T99" fmla="*/ 2147483647 h 219"/>
                <a:gd name="T100" fmla="*/ 2147483647 w 2491"/>
                <a:gd name="T101" fmla="*/ 2147483647 h 219"/>
                <a:gd name="T102" fmla="*/ 2147483647 w 2491"/>
                <a:gd name="T103" fmla="*/ 2147483647 h 219"/>
                <a:gd name="T104" fmla="*/ 2147483647 w 2491"/>
                <a:gd name="T105" fmla="*/ 2147483647 h 219"/>
                <a:gd name="T106" fmla="*/ 2147483647 w 2491"/>
                <a:gd name="T107" fmla="*/ 2147483647 h 219"/>
                <a:gd name="T108" fmla="*/ 2147483647 w 2491"/>
                <a:gd name="T109" fmla="*/ 2147483647 h 219"/>
                <a:gd name="T110" fmla="*/ 2147483647 w 2491"/>
                <a:gd name="T111" fmla="*/ 2147483647 h 219"/>
                <a:gd name="T112" fmla="*/ 2147483647 w 2491"/>
                <a:gd name="T113" fmla="*/ 2147483647 h 219"/>
                <a:gd name="T114" fmla="*/ 2147483647 w 2491"/>
                <a:gd name="T115" fmla="*/ 2147483647 h 219"/>
                <a:gd name="T116" fmla="*/ 2147483647 w 2491"/>
                <a:gd name="T117" fmla="*/ 0 h 21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91"/>
                <a:gd name="T178" fmla="*/ 0 h 219"/>
                <a:gd name="T179" fmla="*/ 2491 w 2491"/>
                <a:gd name="T180" fmla="*/ 219 h 21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91" h="219">
                  <a:moveTo>
                    <a:pt x="32" y="0"/>
                  </a:moveTo>
                  <a:lnTo>
                    <a:pt x="80" y="0"/>
                  </a:lnTo>
                  <a:lnTo>
                    <a:pt x="128" y="0"/>
                  </a:lnTo>
                  <a:lnTo>
                    <a:pt x="176" y="0"/>
                  </a:lnTo>
                  <a:cubicBezTo>
                    <a:pt x="178" y="0"/>
                    <a:pt x="180" y="1"/>
                    <a:pt x="182" y="1"/>
                  </a:cubicBezTo>
                  <a:lnTo>
                    <a:pt x="230" y="9"/>
                  </a:lnTo>
                  <a:lnTo>
                    <a:pt x="224" y="8"/>
                  </a:lnTo>
                  <a:lnTo>
                    <a:pt x="280" y="8"/>
                  </a:lnTo>
                  <a:lnTo>
                    <a:pt x="328" y="8"/>
                  </a:lnTo>
                  <a:cubicBezTo>
                    <a:pt x="330" y="8"/>
                    <a:pt x="332" y="9"/>
                    <a:pt x="334" y="9"/>
                  </a:cubicBezTo>
                  <a:lnTo>
                    <a:pt x="382" y="17"/>
                  </a:lnTo>
                  <a:lnTo>
                    <a:pt x="376" y="16"/>
                  </a:lnTo>
                  <a:lnTo>
                    <a:pt x="424" y="16"/>
                  </a:lnTo>
                  <a:lnTo>
                    <a:pt x="472" y="16"/>
                  </a:lnTo>
                  <a:cubicBezTo>
                    <a:pt x="474" y="16"/>
                    <a:pt x="475" y="17"/>
                    <a:pt x="477" y="17"/>
                  </a:cubicBezTo>
                  <a:lnTo>
                    <a:pt x="533" y="25"/>
                  </a:lnTo>
                  <a:lnTo>
                    <a:pt x="528" y="24"/>
                  </a:lnTo>
                  <a:lnTo>
                    <a:pt x="576" y="24"/>
                  </a:lnTo>
                  <a:lnTo>
                    <a:pt x="624" y="24"/>
                  </a:lnTo>
                  <a:cubicBezTo>
                    <a:pt x="626" y="24"/>
                    <a:pt x="628" y="25"/>
                    <a:pt x="630" y="25"/>
                  </a:cubicBezTo>
                  <a:lnTo>
                    <a:pt x="678" y="33"/>
                  </a:lnTo>
                  <a:lnTo>
                    <a:pt x="672" y="32"/>
                  </a:lnTo>
                  <a:lnTo>
                    <a:pt x="720" y="32"/>
                  </a:lnTo>
                  <a:lnTo>
                    <a:pt x="768" y="32"/>
                  </a:lnTo>
                  <a:cubicBezTo>
                    <a:pt x="770" y="32"/>
                    <a:pt x="771" y="33"/>
                    <a:pt x="773" y="33"/>
                  </a:cubicBezTo>
                  <a:lnTo>
                    <a:pt x="829" y="41"/>
                  </a:lnTo>
                  <a:lnTo>
                    <a:pt x="824" y="40"/>
                  </a:lnTo>
                  <a:lnTo>
                    <a:pt x="872" y="40"/>
                  </a:lnTo>
                  <a:lnTo>
                    <a:pt x="920" y="40"/>
                  </a:lnTo>
                  <a:cubicBezTo>
                    <a:pt x="922" y="40"/>
                    <a:pt x="924" y="41"/>
                    <a:pt x="926" y="41"/>
                  </a:cubicBezTo>
                  <a:lnTo>
                    <a:pt x="974" y="49"/>
                  </a:lnTo>
                  <a:lnTo>
                    <a:pt x="968" y="48"/>
                  </a:lnTo>
                  <a:lnTo>
                    <a:pt x="1016" y="48"/>
                  </a:lnTo>
                  <a:lnTo>
                    <a:pt x="1072" y="48"/>
                  </a:lnTo>
                  <a:cubicBezTo>
                    <a:pt x="1074" y="48"/>
                    <a:pt x="1076" y="49"/>
                    <a:pt x="1078" y="49"/>
                  </a:cubicBezTo>
                  <a:lnTo>
                    <a:pt x="1126" y="57"/>
                  </a:lnTo>
                  <a:lnTo>
                    <a:pt x="1120" y="56"/>
                  </a:lnTo>
                  <a:lnTo>
                    <a:pt x="1168" y="56"/>
                  </a:lnTo>
                  <a:cubicBezTo>
                    <a:pt x="1170" y="56"/>
                    <a:pt x="1172" y="57"/>
                    <a:pt x="1174" y="57"/>
                  </a:cubicBezTo>
                  <a:lnTo>
                    <a:pt x="1222" y="65"/>
                  </a:lnTo>
                  <a:lnTo>
                    <a:pt x="1216" y="64"/>
                  </a:lnTo>
                  <a:lnTo>
                    <a:pt x="1264" y="64"/>
                  </a:lnTo>
                  <a:lnTo>
                    <a:pt x="1312" y="64"/>
                  </a:lnTo>
                  <a:cubicBezTo>
                    <a:pt x="1314" y="64"/>
                    <a:pt x="1315" y="65"/>
                    <a:pt x="1317" y="65"/>
                  </a:cubicBezTo>
                  <a:lnTo>
                    <a:pt x="1373" y="73"/>
                  </a:lnTo>
                  <a:lnTo>
                    <a:pt x="1368" y="72"/>
                  </a:lnTo>
                  <a:lnTo>
                    <a:pt x="1416" y="72"/>
                  </a:lnTo>
                  <a:cubicBezTo>
                    <a:pt x="1418" y="72"/>
                    <a:pt x="1420" y="73"/>
                    <a:pt x="1422" y="73"/>
                  </a:cubicBezTo>
                  <a:lnTo>
                    <a:pt x="1470" y="81"/>
                  </a:lnTo>
                  <a:lnTo>
                    <a:pt x="1464" y="80"/>
                  </a:lnTo>
                  <a:lnTo>
                    <a:pt x="1512" y="80"/>
                  </a:lnTo>
                  <a:cubicBezTo>
                    <a:pt x="1514" y="80"/>
                    <a:pt x="1516" y="81"/>
                    <a:pt x="1518" y="81"/>
                  </a:cubicBezTo>
                  <a:lnTo>
                    <a:pt x="1566" y="89"/>
                  </a:lnTo>
                  <a:lnTo>
                    <a:pt x="1560" y="88"/>
                  </a:lnTo>
                  <a:lnTo>
                    <a:pt x="1616" y="88"/>
                  </a:lnTo>
                  <a:lnTo>
                    <a:pt x="1664" y="88"/>
                  </a:lnTo>
                  <a:cubicBezTo>
                    <a:pt x="1666" y="88"/>
                    <a:pt x="1668" y="89"/>
                    <a:pt x="1670" y="89"/>
                  </a:cubicBezTo>
                  <a:lnTo>
                    <a:pt x="1718" y="97"/>
                  </a:lnTo>
                  <a:lnTo>
                    <a:pt x="1712" y="96"/>
                  </a:lnTo>
                  <a:lnTo>
                    <a:pt x="1760" y="96"/>
                  </a:lnTo>
                  <a:cubicBezTo>
                    <a:pt x="1762" y="96"/>
                    <a:pt x="1764" y="97"/>
                    <a:pt x="1766" y="97"/>
                  </a:cubicBezTo>
                  <a:lnTo>
                    <a:pt x="1814" y="105"/>
                  </a:lnTo>
                  <a:lnTo>
                    <a:pt x="1808" y="104"/>
                  </a:lnTo>
                  <a:lnTo>
                    <a:pt x="1864" y="104"/>
                  </a:lnTo>
                  <a:cubicBezTo>
                    <a:pt x="1866" y="104"/>
                    <a:pt x="1868" y="105"/>
                    <a:pt x="1870" y="105"/>
                  </a:cubicBezTo>
                  <a:lnTo>
                    <a:pt x="1918" y="113"/>
                  </a:lnTo>
                  <a:lnTo>
                    <a:pt x="1912" y="112"/>
                  </a:lnTo>
                  <a:lnTo>
                    <a:pt x="1960" y="112"/>
                  </a:lnTo>
                  <a:cubicBezTo>
                    <a:pt x="1962" y="112"/>
                    <a:pt x="1964" y="113"/>
                    <a:pt x="1966" y="113"/>
                  </a:cubicBezTo>
                  <a:lnTo>
                    <a:pt x="2014" y="121"/>
                  </a:lnTo>
                  <a:lnTo>
                    <a:pt x="2008" y="120"/>
                  </a:lnTo>
                  <a:lnTo>
                    <a:pt x="2056" y="120"/>
                  </a:lnTo>
                  <a:lnTo>
                    <a:pt x="2104" y="120"/>
                  </a:lnTo>
                  <a:cubicBezTo>
                    <a:pt x="2106" y="120"/>
                    <a:pt x="2107" y="121"/>
                    <a:pt x="2109" y="121"/>
                  </a:cubicBezTo>
                  <a:lnTo>
                    <a:pt x="2165" y="129"/>
                  </a:lnTo>
                  <a:lnTo>
                    <a:pt x="2160" y="128"/>
                  </a:lnTo>
                  <a:lnTo>
                    <a:pt x="2208" y="128"/>
                  </a:lnTo>
                  <a:cubicBezTo>
                    <a:pt x="2210" y="128"/>
                    <a:pt x="2212" y="129"/>
                    <a:pt x="2214" y="129"/>
                  </a:cubicBezTo>
                  <a:lnTo>
                    <a:pt x="2262" y="137"/>
                  </a:lnTo>
                  <a:lnTo>
                    <a:pt x="2256" y="136"/>
                  </a:lnTo>
                  <a:lnTo>
                    <a:pt x="2304" y="136"/>
                  </a:lnTo>
                  <a:cubicBezTo>
                    <a:pt x="2306" y="136"/>
                    <a:pt x="2308" y="137"/>
                    <a:pt x="2310" y="137"/>
                  </a:cubicBezTo>
                  <a:lnTo>
                    <a:pt x="2358" y="145"/>
                  </a:lnTo>
                  <a:lnTo>
                    <a:pt x="2352" y="144"/>
                  </a:lnTo>
                  <a:lnTo>
                    <a:pt x="2408" y="144"/>
                  </a:lnTo>
                  <a:cubicBezTo>
                    <a:pt x="2410" y="144"/>
                    <a:pt x="2412" y="145"/>
                    <a:pt x="2414" y="145"/>
                  </a:cubicBezTo>
                  <a:lnTo>
                    <a:pt x="2462" y="153"/>
                  </a:lnTo>
                  <a:cubicBezTo>
                    <a:pt x="2479" y="156"/>
                    <a:pt x="2491" y="172"/>
                    <a:pt x="2488" y="190"/>
                  </a:cubicBezTo>
                  <a:cubicBezTo>
                    <a:pt x="2485" y="207"/>
                    <a:pt x="2469" y="219"/>
                    <a:pt x="2451" y="216"/>
                  </a:cubicBezTo>
                  <a:lnTo>
                    <a:pt x="2403" y="208"/>
                  </a:lnTo>
                  <a:lnTo>
                    <a:pt x="2408" y="208"/>
                  </a:lnTo>
                  <a:lnTo>
                    <a:pt x="2352" y="208"/>
                  </a:lnTo>
                  <a:cubicBezTo>
                    <a:pt x="2351" y="208"/>
                    <a:pt x="2349" y="208"/>
                    <a:pt x="2347" y="208"/>
                  </a:cubicBezTo>
                  <a:lnTo>
                    <a:pt x="2299" y="200"/>
                  </a:lnTo>
                  <a:lnTo>
                    <a:pt x="2304" y="200"/>
                  </a:lnTo>
                  <a:lnTo>
                    <a:pt x="2256" y="200"/>
                  </a:lnTo>
                  <a:cubicBezTo>
                    <a:pt x="2255" y="200"/>
                    <a:pt x="2253" y="200"/>
                    <a:pt x="2251" y="200"/>
                  </a:cubicBezTo>
                  <a:lnTo>
                    <a:pt x="2203" y="192"/>
                  </a:lnTo>
                  <a:lnTo>
                    <a:pt x="2208" y="192"/>
                  </a:lnTo>
                  <a:lnTo>
                    <a:pt x="2160" y="192"/>
                  </a:lnTo>
                  <a:cubicBezTo>
                    <a:pt x="2159" y="192"/>
                    <a:pt x="2157" y="192"/>
                    <a:pt x="2156" y="192"/>
                  </a:cubicBezTo>
                  <a:lnTo>
                    <a:pt x="2100" y="184"/>
                  </a:lnTo>
                  <a:lnTo>
                    <a:pt x="2104" y="184"/>
                  </a:lnTo>
                  <a:lnTo>
                    <a:pt x="2056" y="184"/>
                  </a:lnTo>
                  <a:lnTo>
                    <a:pt x="2008" y="184"/>
                  </a:lnTo>
                  <a:cubicBezTo>
                    <a:pt x="2007" y="184"/>
                    <a:pt x="2005" y="184"/>
                    <a:pt x="2003" y="184"/>
                  </a:cubicBezTo>
                  <a:lnTo>
                    <a:pt x="1955" y="176"/>
                  </a:lnTo>
                  <a:lnTo>
                    <a:pt x="1960" y="176"/>
                  </a:lnTo>
                  <a:lnTo>
                    <a:pt x="1912" y="176"/>
                  </a:lnTo>
                  <a:cubicBezTo>
                    <a:pt x="1911" y="176"/>
                    <a:pt x="1909" y="176"/>
                    <a:pt x="1907" y="176"/>
                  </a:cubicBezTo>
                  <a:lnTo>
                    <a:pt x="1859" y="168"/>
                  </a:lnTo>
                  <a:lnTo>
                    <a:pt x="1864" y="168"/>
                  </a:lnTo>
                  <a:lnTo>
                    <a:pt x="1808" y="168"/>
                  </a:lnTo>
                  <a:cubicBezTo>
                    <a:pt x="1807" y="168"/>
                    <a:pt x="1805" y="168"/>
                    <a:pt x="1803" y="168"/>
                  </a:cubicBezTo>
                  <a:lnTo>
                    <a:pt x="1755" y="160"/>
                  </a:lnTo>
                  <a:lnTo>
                    <a:pt x="1760" y="160"/>
                  </a:lnTo>
                  <a:lnTo>
                    <a:pt x="1712" y="160"/>
                  </a:lnTo>
                  <a:cubicBezTo>
                    <a:pt x="1711" y="160"/>
                    <a:pt x="1709" y="160"/>
                    <a:pt x="1707" y="160"/>
                  </a:cubicBezTo>
                  <a:lnTo>
                    <a:pt x="1659" y="152"/>
                  </a:lnTo>
                  <a:lnTo>
                    <a:pt x="1664" y="152"/>
                  </a:lnTo>
                  <a:lnTo>
                    <a:pt x="1616" y="152"/>
                  </a:lnTo>
                  <a:lnTo>
                    <a:pt x="1560" y="152"/>
                  </a:lnTo>
                  <a:cubicBezTo>
                    <a:pt x="1559" y="152"/>
                    <a:pt x="1557" y="152"/>
                    <a:pt x="1555" y="152"/>
                  </a:cubicBezTo>
                  <a:lnTo>
                    <a:pt x="1507" y="144"/>
                  </a:lnTo>
                  <a:lnTo>
                    <a:pt x="1512" y="144"/>
                  </a:lnTo>
                  <a:lnTo>
                    <a:pt x="1464" y="144"/>
                  </a:lnTo>
                  <a:cubicBezTo>
                    <a:pt x="1463" y="144"/>
                    <a:pt x="1461" y="144"/>
                    <a:pt x="1459" y="144"/>
                  </a:cubicBezTo>
                  <a:lnTo>
                    <a:pt x="1411" y="136"/>
                  </a:lnTo>
                  <a:lnTo>
                    <a:pt x="1416" y="136"/>
                  </a:lnTo>
                  <a:lnTo>
                    <a:pt x="1368" y="136"/>
                  </a:lnTo>
                  <a:cubicBezTo>
                    <a:pt x="1367" y="136"/>
                    <a:pt x="1365" y="136"/>
                    <a:pt x="1364" y="136"/>
                  </a:cubicBezTo>
                  <a:lnTo>
                    <a:pt x="1308" y="128"/>
                  </a:lnTo>
                  <a:lnTo>
                    <a:pt x="1312" y="128"/>
                  </a:lnTo>
                  <a:lnTo>
                    <a:pt x="1264" y="128"/>
                  </a:lnTo>
                  <a:lnTo>
                    <a:pt x="1216" y="128"/>
                  </a:lnTo>
                  <a:cubicBezTo>
                    <a:pt x="1215" y="128"/>
                    <a:pt x="1213" y="128"/>
                    <a:pt x="1211" y="128"/>
                  </a:cubicBezTo>
                  <a:lnTo>
                    <a:pt x="1163" y="120"/>
                  </a:lnTo>
                  <a:lnTo>
                    <a:pt x="1168" y="120"/>
                  </a:lnTo>
                  <a:lnTo>
                    <a:pt x="1120" y="120"/>
                  </a:lnTo>
                  <a:cubicBezTo>
                    <a:pt x="1119" y="120"/>
                    <a:pt x="1117" y="120"/>
                    <a:pt x="1115" y="120"/>
                  </a:cubicBezTo>
                  <a:lnTo>
                    <a:pt x="1067" y="112"/>
                  </a:lnTo>
                  <a:lnTo>
                    <a:pt x="1072" y="112"/>
                  </a:lnTo>
                  <a:lnTo>
                    <a:pt x="1016" y="112"/>
                  </a:lnTo>
                  <a:lnTo>
                    <a:pt x="968" y="112"/>
                  </a:lnTo>
                  <a:cubicBezTo>
                    <a:pt x="967" y="112"/>
                    <a:pt x="965" y="112"/>
                    <a:pt x="963" y="112"/>
                  </a:cubicBezTo>
                  <a:lnTo>
                    <a:pt x="915" y="104"/>
                  </a:lnTo>
                  <a:lnTo>
                    <a:pt x="920" y="104"/>
                  </a:lnTo>
                  <a:lnTo>
                    <a:pt x="872" y="104"/>
                  </a:lnTo>
                  <a:lnTo>
                    <a:pt x="824" y="104"/>
                  </a:lnTo>
                  <a:cubicBezTo>
                    <a:pt x="823" y="104"/>
                    <a:pt x="821" y="104"/>
                    <a:pt x="820" y="104"/>
                  </a:cubicBezTo>
                  <a:lnTo>
                    <a:pt x="764" y="96"/>
                  </a:lnTo>
                  <a:lnTo>
                    <a:pt x="768" y="96"/>
                  </a:lnTo>
                  <a:lnTo>
                    <a:pt x="720" y="96"/>
                  </a:lnTo>
                  <a:lnTo>
                    <a:pt x="672" y="96"/>
                  </a:lnTo>
                  <a:cubicBezTo>
                    <a:pt x="671" y="96"/>
                    <a:pt x="669" y="96"/>
                    <a:pt x="667" y="96"/>
                  </a:cubicBezTo>
                  <a:lnTo>
                    <a:pt x="619" y="88"/>
                  </a:lnTo>
                  <a:lnTo>
                    <a:pt x="624" y="88"/>
                  </a:lnTo>
                  <a:lnTo>
                    <a:pt x="576" y="88"/>
                  </a:lnTo>
                  <a:lnTo>
                    <a:pt x="528" y="88"/>
                  </a:lnTo>
                  <a:cubicBezTo>
                    <a:pt x="527" y="88"/>
                    <a:pt x="525" y="88"/>
                    <a:pt x="524" y="88"/>
                  </a:cubicBezTo>
                  <a:lnTo>
                    <a:pt x="468" y="80"/>
                  </a:lnTo>
                  <a:lnTo>
                    <a:pt x="472" y="80"/>
                  </a:lnTo>
                  <a:lnTo>
                    <a:pt x="424" y="80"/>
                  </a:lnTo>
                  <a:lnTo>
                    <a:pt x="376" y="80"/>
                  </a:lnTo>
                  <a:cubicBezTo>
                    <a:pt x="375" y="80"/>
                    <a:pt x="373" y="80"/>
                    <a:pt x="371" y="80"/>
                  </a:cubicBezTo>
                  <a:lnTo>
                    <a:pt x="323" y="72"/>
                  </a:lnTo>
                  <a:lnTo>
                    <a:pt x="328" y="72"/>
                  </a:lnTo>
                  <a:lnTo>
                    <a:pt x="280" y="72"/>
                  </a:lnTo>
                  <a:lnTo>
                    <a:pt x="224" y="72"/>
                  </a:lnTo>
                  <a:cubicBezTo>
                    <a:pt x="223" y="72"/>
                    <a:pt x="221" y="72"/>
                    <a:pt x="219" y="72"/>
                  </a:cubicBezTo>
                  <a:lnTo>
                    <a:pt x="171" y="64"/>
                  </a:lnTo>
                  <a:lnTo>
                    <a:pt x="176" y="64"/>
                  </a:lnTo>
                  <a:lnTo>
                    <a:pt x="128" y="64"/>
                  </a:lnTo>
                  <a:lnTo>
                    <a:pt x="80" y="64"/>
                  </a:lnTo>
                  <a:lnTo>
                    <a:pt x="32" y="64"/>
                  </a:lnTo>
                  <a:cubicBezTo>
                    <a:pt x="15" y="64"/>
                    <a:pt x="0" y="50"/>
                    <a:pt x="0" y="32"/>
                  </a:cubicBezTo>
                  <a:cubicBezTo>
                    <a:pt x="0" y="15"/>
                    <a:pt x="15" y="0"/>
                    <a:pt x="32" y="0"/>
                  </a:cubicBezTo>
                  <a:close/>
                </a:path>
              </a:pathLst>
            </a:custGeom>
            <a:solidFill>
              <a:srgbClr val="FF0000"/>
            </a:solidFill>
            <a:ln w="19050" cap="flat">
              <a:solidFill>
                <a:srgbClr val="FF0000"/>
              </a:solidFill>
              <a:prstDash val="solid"/>
              <a:bevel/>
              <a:headEnd/>
              <a:tailEnd/>
            </a:ln>
          </p:spPr>
          <p:txBody>
            <a:bodyPr/>
            <a:lstStyle/>
            <a:p>
              <a:endParaRPr lang="en-US"/>
            </a:p>
          </p:txBody>
        </p:sp>
        <p:sp>
          <p:nvSpPr>
            <p:cNvPr id="63501" name="Freeform 21"/>
            <p:cNvSpPr>
              <a:spLocks/>
            </p:cNvSpPr>
            <p:nvPr/>
          </p:nvSpPr>
          <p:spPr bwMode="auto">
            <a:xfrm>
              <a:off x="4340226" y="2203451"/>
              <a:ext cx="474663" cy="60325"/>
            </a:xfrm>
            <a:custGeom>
              <a:avLst/>
              <a:gdLst>
                <a:gd name="T0" fmla="*/ 2147483647 w 2491"/>
                <a:gd name="T1" fmla="*/ 2147483647 h 315"/>
                <a:gd name="T2" fmla="*/ 2147483647 w 2491"/>
                <a:gd name="T3" fmla="*/ 2147483647 h 315"/>
                <a:gd name="T4" fmla="*/ 2147483647 w 2491"/>
                <a:gd name="T5" fmla="*/ 2147483647 h 315"/>
                <a:gd name="T6" fmla="*/ 2147483647 w 2491"/>
                <a:gd name="T7" fmla="*/ 2147483647 h 315"/>
                <a:gd name="T8" fmla="*/ 2147483647 w 2491"/>
                <a:gd name="T9" fmla="*/ 2147483647 h 315"/>
                <a:gd name="T10" fmla="*/ 2147483647 w 2491"/>
                <a:gd name="T11" fmla="*/ 2147483647 h 315"/>
                <a:gd name="T12" fmla="*/ 2147483647 w 2491"/>
                <a:gd name="T13" fmla="*/ 2147483647 h 315"/>
                <a:gd name="T14" fmla="*/ 2147483647 w 2491"/>
                <a:gd name="T15" fmla="*/ 2147483647 h 315"/>
                <a:gd name="T16" fmla="*/ 2147483647 w 2491"/>
                <a:gd name="T17" fmla="*/ 2147483647 h 315"/>
                <a:gd name="T18" fmla="*/ 2147483647 w 2491"/>
                <a:gd name="T19" fmla="*/ 2147483647 h 315"/>
                <a:gd name="T20" fmla="*/ 2147483647 w 2491"/>
                <a:gd name="T21" fmla="*/ 2147483647 h 315"/>
                <a:gd name="T22" fmla="*/ 2147483647 w 2491"/>
                <a:gd name="T23" fmla="*/ 2147483647 h 315"/>
                <a:gd name="T24" fmla="*/ 2147483647 w 2491"/>
                <a:gd name="T25" fmla="*/ 2147483647 h 315"/>
                <a:gd name="T26" fmla="*/ 2147483647 w 2491"/>
                <a:gd name="T27" fmla="*/ 2147483647 h 315"/>
                <a:gd name="T28" fmla="*/ 2147483647 w 2491"/>
                <a:gd name="T29" fmla="*/ 2147483647 h 315"/>
                <a:gd name="T30" fmla="*/ 2147483647 w 2491"/>
                <a:gd name="T31" fmla="*/ 2147483647 h 315"/>
                <a:gd name="T32" fmla="*/ 2147483647 w 2491"/>
                <a:gd name="T33" fmla="*/ 2147483647 h 315"/>
                <a:gd name="T34" fmla="*/ 2147483647 w 2491"/>
                <a:gd name="T35" fmla="*/ 2147483647 h 315"/>
                <a:gd name="T36" fmla="*/ 2147483647 w 2491"/>
                <a:gd name="T37" fmla="*/ 2147483647 h 315"/>
                <a:gd name="T38" fmla="*/ 2147483647 w 2491"/>
                <a:gd name="T39" fmla="*/ 2147483647 h 315"/>
                <a:gd name="T40" fmla="*/ 2147483647 w 2491"/>
                <a:gd name="T41" fmla="*/ 2147483647 h 315"/>
                <a:gd name="T42" fmla="*/ 2147483647 w 2491"/>
                <a:gd name="T43" fmla="*/ 2147483647 h 315"/>
                <a:gd name="T44" fmla="*/ 2147483647 w 2491"/>
                <a:gd name="T45" fmla="*/ 2147483647 h 315"/>
                <a:gd name="T46" fmla="*/ 2147483647 w 2491"/>
                <a:gd name="T47" fmla="*/ 2147483647 h 315"/>
                <a:gd name="T48" fmla="*/ 2147483647 w 2491"/>
                <a:gd name="T49" fmla="*/ 2147483647 h 315"/>
                <a:gd name="T50" fmla="*/ 2147483647 w 2491"/>
                <a:gd name="T51" fmla="*/ 2147483647 h 315"/>
                <a:gd name="T52" fmla="*/ 2147483647 w 2491"/>
                <a:gd name="T53" fmla="*/ 2147483647 h 315"/>
                <a:gd name="T54" fmla="*/ 2147483647 w 2491"/>
                <a:gd name="T55" fmla="*/ 2147483647 h 315"/>
                <a:gd name="T56" fmla="*/ 2147483647 w 2491"/>
                <a:gd name="T57" fmla="*/ 2147483647 h 315"/>
                <a:gd name="T58" fmla="*/ 2147483647 w 2491"/>
                <a:gd name="T59" fmla="*/ 2147483647 h 315"/>
                <a:gd name="T60" fmla="*/ 2147483647 w 2491"/>
                <a:gd name="T61" fmla="*/ 2147483647 h 315"/>
                <a:gd name="T62" fmla="*/ 2147483647 w 2491"/>
                <a:gd name="T63" fmla="*/ 2147483647 h 315"/>
                <a:gd name="T64" fmla="*/ 2147483647 w 2491"/>
                <a:gd name="T65" fmla="*/ 2147483647 h 315"/>
                <a:gd name="T66" fmla="*/ 2147483647 w 2491"/>
                <a:gd name="T67" fmla="*/ 2147483647 h 315"/>
                <a:gd name="T68" fmla="*/ 2147483647 w 2491"/>
                <a:gd name="T69" fmla="*/ 2147483647 h 315"/>
                <a:gd name="T70" fmla="*/ 2147483647 w 2491"/>
                <a:gd name="T71" fmla="*/ 2147483647 h 315"/>
                <a:gd name="T72" fmla="*/ 2147483647 w 2491"/>
                <a:gd name="T73" fmla="*/ 2147483647 h 315"/>
                <a:gd name="T74" fmla="*/ 2147483647 w 2491"/>
                <a:gd name="T75" fmla="*/ 2147483647 h 315"/>
                <a:gd name="T76" fmla="*/ 2147483647 w 2491"/>
                <a:gd name="T77" fmla="*/ 2147483647 h 315"/>
                <a:gd name="T78" fmla="*/ 2147483647 w 2491"/>
                <a:gd name="T79" fmla="*/ 2147483647 h 315"/>
                <a:gd name="T80" fmla="*/ 2147483647 w 2491"/>
                <a:gd name="T81" fmla="*/ 2147483647 h 315"/>
                <a:gd name="T82" fmla="*/ 2147483647 w 2491"/>
                <a:gd name="T83" fmla="*/ 2147483647 h 315"/>
                <a:gd name="T84" fmla="*/ 2147483647 w 2491"/>
                <a:gd name="T85" fmla="*/ 2147483647 h 315"/>
                <a:gd name="T86" fmla="*/ 2147483647 w 2491"/>
                <a:gd name="T87" fmla="*/ 2147483647 h 315"/>
                <a:gd name="T88" fmla="*/ 2147483647 w 2491"/>
                <a:gd name="T89" fmla="*/ 2147483647 h 315"/>
                <a:gd name="T90" fmla="*/ 2147483647 w 2491"/>
                <a:gd name="T91" fmla="*/ 2147483647 h 315"/>
                <a:gd name="T92" fmla="*/ 2147483647 w 2491"/>
                <a:gd name="T93" fmla="*/ 2147483647 h 315"/>
                <a:gd name="T94" fmla="*/ 2147483647 w 2491"/>
                <a:gd name="T95" fmla="*/ 2147483647 h 315"/>
                <a:gd name="T96" fmla="*/ 2147483647 w 2491"/>
                <a:gd name="T97" fmla="*/ 2147483647 h 315"/>
                <a:gd name="T98" fmla="*/ 2147483647 w 2491"/>
                <a:gd name="T99" fmla="*/ 2147483647 h 315"/>
                <a:gd name="T100" fmla="*/ 2147483647 w 2491"/>
                <a:gd name="T101" fmla="*/ 2147483647 h 315"/>
                <a:gd name="T102" fmla="*/ 2147483647 w 2491"/>
                <a:gd name="T103" fmla="*/ 2147483647 h 315"/>
                <a:gd name="T104" fmla="*/ 2147483647 w 2491"/>
                <a:gd name="T105" fmla="*/ 2147483647 h 315"/>
                <a:gd name="T106" fmla="*/ 2147483647 w 2491"/>
                <a:gd name="T107" fmla="*/ 2147483647 h 315"/>
                <a:gd name="T108" fmla="*/ 2147483647 w 2491"/>
                <a:gd name="T109" fmla="*/ 2147483647 h 315"/>
                <a:gd name="T110" fmla="*/ 2147483647 w 2491"/>
                <a:gd name="T111" fmla="*/ 2147483647 h 315"/>
                <a:gd name="T112" fmla="*/ 2147483647 w 2491"/>
                <a:gd name="T113" fmla="*/ 2147483647 h 3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91"/>
                <a:gd name="T172" fmla="*/ 0 h 315"/>
                <a:gd name="T173" fmla="*/ 2491 w 2491"/>
                <a:gd name="T174" fmla="*/ 315 h 31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91" h="315">
                  <a:moveTo>
                    <a:pt x="32" y="0"/>
                  </a:moveTo>
                  <a:lnTo>
                    <a:pt x="80" y="0"/>
                  </a:lnTo>
                  <a:cubicBezTo>
                    <a:pt x="82" y="0"/>
                    <a:pt x="84" y="1"/>
                    <a:pt x="86" y="1"/>
                  </a:cubicBezTo>
                  <a:lnTo>
                    <a:pt x="134" y="9"/>
                  </a:lnTo>
                  <a:lnTo>
                    <a:pt x="182" y="17"/>
                  </a:lnTo>
                  <a:lnTo>
                    <a:pt x="176" y="16"/>
                  </a:lnTo>
                  <a:lnTo>
                    <a:pt x="224" y="16"/>
                  </a:lnTo>
                  <a:cubicBezTo>
                    <a:pt x="226" y="16"/>
                    <a:pt x="227" y="17"/>
                    <a:pt x="229" y="17"/>
                  </a:cubicBezTo>
                  <a:lnTo>
                    <a:pt x="285" y="25"/>
                  </a:lnTo>
                  <a:lnTo>
                    <a:pt x="280" y="24"/>
                  </a:lnTo>
                  <a:lnTo>
                    <a:pt x="328" y="24"/>
                  </a:lnTo>
                  <a:cubicBezTo>
                    <a:pt x="330" y="24"/>
                    <a:pt x="332" y="25"/>
                    <a:pt x="334" y="25"/>
                  </a:cubicBezTo>
                  <a:lnTo>
                    <a:pt x="382" y="33"/>
                  </a:lnTo>
                  <a:lnTo>
                    <a:pt x="376" y="32"/>
                  </a:lnTo>
                  <a:lnTo>
                    <a:pt x="424" y="32"/>
                  </a:lnTo>
                  <a:cubicBezTo>
                    <a:pt x="426" y="32"/>
                    <a:pt x="428" y="33"/>
                    <a:pt x="430" y="33"/>
                  </a:cubicBezTo>
                  <a:lnTo>
                    <a:pt x="478" y="41"/>
                  </a:lnTo>
                  <a:lnTo>
                    <a:pt x="472" y="40"/>
                  </a:lnTo>
                  <a:lnTo>
                    <a:pt x="528" y="40"/>
                  </a:lnTo>
                  <a:cubicBezTo>
                    <a:pt x="530" y="40"/>
                    <a:pt x="532" y="41"/>
                    <a:pt x="534" y="41"/>
                  </a:cubicBezTo>
                  <a:lnTo>
                    <a:pt x="582" y="49"/>
                  </a:lnTo>
                  <a:lnTo>
                    <a:pt x="576" y="48"/>
                  </a:lnTo>
                  <a:lnTo>
                    <a:pt x="624" y="48"/>
                  </a:lnTo>
                  <a:cubicBezTo>
                    <a:pt x="626" y="48"/>
                    <a:pt x="628" y="49"/>
                    <a:pt x="630" y="49"/>
                  </a:cubicBezTo>
                  <a:lnTo>
                    <a:pt x="678" y="57"/>
                  </a:lnTo>
                  <a:lnTo>
                    <a:pt x="726" y="65"/>
                  </a:lnTo>
                  <a:lnTo>
                    <a:pt x="720" y="64"/>
                  </a:lnTo>
                  <a:lnTo>
                    <a:pt x="776" y="64"/>
                  </a:lnTo>
                  <a:cubicBezTo>
                    <a:pt x="778" y="64"/>
                    <a:pt x="780" y="65"/>
                    <a:pt x="782" y="65"/>
                  </a:cubicBezTo>
                  <a:lnTo>
                    <a:pt x="830" y="73"/>
                  </a:lnTo>
                  <a:lnTo>
                    <a:pt x="824" y="72"/>
                  </a:lnTo>
                  <a:lnTo>
                    <a:pt x="872" y="72"/>
                  </a:lnTo>
                  <a:cubicBezTo>
                    <a:pt x="874" y="72"/>
                    <a:pt x="876" y="73"/>
                    <a:pt x="878" y="73"/>
                  </a:cubicBezTo>
                  <a:lnTo>
                    <a:pt x="926" y="81"/>
                  </a:lnTo>
                  <a:lnTo>
                    <a:pt x="974" y="89"/>
                  </a:lnTo>
                  <a:lnTo>
                    <a:pt x="968" y="88"/>
                  </a:lnTo>
                  <a:lnTo>
                    <a:pt x="1016" y="88"/>
                  </a:lnTo>
                  <a:cubicBezTo>
                    <a:pt x="1018" y="88"/>
                    <a:pt x="1019" y="89"/>
                    <a:pt x="1021" y="89"/>
                  </a:cubicBezTo>
                  <a:lnTo>
                    <a:pt x="1077" y="97"/>
                  </a:lnTo>
                  <a:lnTo>
                    <a:pt x="1072" y="96"/>
                  </a:lnTo>
                  <a:lnTo>
                    <a:pt x="1120" y="96"/>
                  </a:lnTo>
                  <a:cubicBezTo>
                    <a:pt x="1122" y="96"/>
                    <a:pt x="1124" y="97"/>
                    <a:pt x="1126" y="97"/>
                  </a:cubicBezTo>
                  <a:lnTo>
                    <a:pt x="1174" y="105"/>
                  </a:lnTo>
                  <a:lnTo>
                    <a:pt x="1222" y="113"/>
                  </a:lnTo>
                  <a:lnTo>
                    <a:pt x="1216" y="112"/>
                  </a:lnTo>
                  <a:lnTo>
                    <a:pt x="1264" y="112"/>
                  </a:lnTo>
                  <a:cubicBezTo>
                    <a:pt x="1266" y="112"/>
                    <a:pt x="1267" y="113"/>
                    <a:pt x="1269" y="113"/>
                  </a:cubicBezTo>
                  <a:lnTo>
                    <a:pt x="1325" y="121"/>
                  </a:lnTo>
                  <a:lnTo>
                    <a:pt x="1374" y="129"/>
                  </a:lnTo>
                  <a:lnTo>
                    <a:pt x="1368" y="128"/>
                  </a:lnTo>
                  <a:lnTo>
                    <a:pt x="1416" y="128"/>
                  </a:lnTo>
                  <a:cubicBezTo>
                    <a:pt x="1418" y="128"/>
                    <a:pt x="1420" y="129"/>
                    <a:pt x="1422" y="129"/>
                  </a:cubicBezTo>
                  <a:lnTo>
                    <a:pt x="1470" y="137"/>
                  </a:lnTo>
                  <a:lnTo>
                    <a:pt x="1518" y="145"/>
                  </a:lnTo>
                  <a:lnTo>
                    <a:pt x="1512" y="144"/>
                  </a:lnTo>
                  <a:lnTo>
                    <a:pt x="1560" y="144"/>
                  </a:lnTo>
                  <a:cubicBezTo>
                    <a:pt x="1562" y="144"/>
                    <a:pt x="1563" y="145"/>
                    <a:pt x="1565" y="145"/>
                  </a:cubicBezTo>
                  <a:lnTo>
                    <a:pt x="1621" y="153"/>
                  </a:lnTo>
                  <a:lnTo>
                    <a:pt x="1670" y="161"/>
                  </a:lnTo>
                  <a:lnTo>
                    <a:pt x="1664" y="160"/>
                  </a:lnTo>
                  <a:lnTo>
                    <a:pt x="1712" y="160"/>
                  </a:lnTo>
                  <a:cubicBezTo>
                    <a:pt x="1714" y="160"/>
                    <a:pt x="1716" y="161"/>
                    <a:pt x="1718" y="161"/>
                  </a:cubicBezTo>
                  <a:lnTo>
                    <a:pt x="1766" y="169"/>
                  </a:lnTo>
                  <a:lnTo>
                    <a:pt x="1814" y="177"/>
                  </a:lnTo>
                  <a:lnTo>
                    <a:pt x="1808" y="176"/>
                  </a:lnTo>
                  <a:lnTo>
                    <a:pt x="1864" y="176"/>
                  </a:lnTo>
                  <a:cubicBezTo>
                    <a:pt x="1866" y="176"/>
                    <a:pt x="1868" y="177"/>
                    <a:pt x="1870" y="177"/>
                  </a:cubicBezTo>
                  <a:lnTo>
                    <a:pt x="1918" y="185"/>
                  </a:lnTo>
                  <a:lnTo>
                    <a:pt x="1966" y="193"/>
                  </a:lnTo>
                  <a:lnTo>
                    <a:pt x="1960" y="192"/>
                  </a:lnTo>
                  <a:lnTo>
                    <a:pt x="2008" y="192"/>
                  </a:lnTo>
                  <a:cubicBezTo>
                    <a:pt x="2010" y="192"/>
                    <a:pt x="2012" y="193"/>
                    <a:pt x="2014" y="193"/>
                  </a:cubicBezTo>
                  <a:lnTo>
                    <a:pt x="2062" y="201"/>
                  </a:lnTo>
                  <a:lnTo>
                    <a:pt x="2110" y="209"/>
                  </a:lnTo>
                  <a:lnTo>
                    <a:pt x="2165" y="217"/>
                  </a:lnTo>
                  <a:lnTo>
                    <a:pt x="2160" y="216"/>
                  </a:lnTo>
                  <a:lnTo>
                    <a:pt x="2208" y="216"/>
                  </a:lnTo>
                  <a:cubicBezTo>
                    <a:pt x="2210" y="216"/>
                    <a:pt x="2212" y="217"/>
                    <a:pt x="2214" y="217"/>
                  </a:cubicBezTo>
                  <a:lnTo>
                    <a:pt x="2262" y="225"/>
                  </a:lnTo>
                  <a:lnTo>
                    <a:pt x="2310" y="233"/>
                  </a:lnTo>
                  <a:lnTo>
                    <a:pt x="2358" y="241"/>
                  </a:lnTo>
                  <a:lnTo>
                    <a:pt x="2352" y="240"/>
                  </a:lnTo>
                  <a:lnTo>
                    <a:pt x="2408" y="240"/>
                  </a:lnTo>
                  <a:cubicBezTo>
                    <a:pt x="2410" y="240"/>
                    <a:pt x="2412" y="241"/>
                    <a:pt x="2414" y="241"/>
                  </a:cubicBezTo>
                  <a:lnTo>
                    <a:pt x="2462" y="249"/>
                  </a:lnTo>
                  <a:cubicBezTo>
                    <a:pt x="2479" y="252"/>
                    <a:pt x="2491" y="268"/>
                    <a:pt x="2488" y="286"/>
                  </a:cubicBezTo>
                  <a:cubicBezTo>
                    <a:pt x="2485" y="303"/>
                    <a:pt x="2469" y="315"/>
                    <a:pt x="2451" y="312"/>
                  </a:cubicBezTo>
                  <a:lnTo>
                    <a:pt x="2403" y="304"/>
                  </a:lnTo>
                  <a:lnTo>
                    <a:pt x="2408" y="304"/>
                  </a:lnTo>
                  <a:lnTo>
                    <a:pt x="2352" y="304"/>
                  </a:lnTo>
                  <a:cubicBezTo>
                    <a:pt x="2351" y="304"/>
                    <a:pt x="2349" y="304"/>
                    <a:pt x="2347" y="304"/>
                  </a:cubicBezTo>
                  <a:lnTo>
                    <a:pt x="2299" y="296"/>
                  </a:lnTo>
                  <a:lnTo>
                    <a:pt x="2251" y="288"/>
                  </a:lnTo>
                  <a:lnTo>
                    <a:pt x="2203" y="280"/>
                  </a:lnTo>
                  <a:lnTo>
                    <a:pt x="2208" y="280"/>
                  </a:lnTo>
                  <a:lnTo>
                    <a:pt x="2160" y="280"/>
                  </a:lnTo>
                  <a:cubicBezTo>
                    <a:pt x="2159" y="280"/>
                    <a:pt x="2157" y="280"/>
                    <a:pt x="2156" y="280"/>
                  </a:cubicBezTo>
                  <a:lnTo>
                    <a:pt x="2099" y="272"/>
                  </a:lnTo>
                  <a:lnTo>
                    <a:pt x="2051" y="264"/>
                  </a:lnTo>
                  <a:lnTo>
                    <a:pt x="2003" y="256"/>
                  </a:lnTo>
                  <a:lnTo>
                    <a:pt x="2008" y="256"/>
                  </a:lnTo>
                  <a:lnTo>
                    <a:pt x="1960" y="256"/>
                  </a:lnTo>
                  <a:cubicBezTo>
                    <a:pt x="1959" y="256"/>
                    <a:pt x="1957" y="256"/>
                    <a:pt x="1955" y="256"/>
                  </a:cubicBezTo>
                  <a:lnTo>
                    <a:pt x="1907" y="248"/>
                  </a:lnTo>
                  <a:lnTo>
                    <a:pt x="1859" y="240"/>
                  </a:lnTo>
                  <a:lnTo>
                    <a:pt x="1864" y="240"/>
                  </a:lnTo>
                  <a:lnTo>
                    <a:pt x="1808" y="240"/>
                  </a:lnTo>
                  <a:cubicBezTo>
                    <a:pt x="1807" y="240"/>
                    <a:pt x="1805" y="240"/>
                    <a:pt x="1803" y="240"/>
                  </a:cubicBezTo>
                  <a:lnTo>
                    <a:pt x="1755" y="232"/>
                  </a:lnTo>
                  <a:lnTo>
                    <a:pt x="1707" y="224"/>
                  </a:lnTo>
                  <a:lnTo>
                    <a:pt x="1712" y="224"/>
                  </a:lnTo>
                  <a:lnTo>
                    <a:pt x="1664" y="224"/>
                  </a:lnTo>
                  <a:cubicBezTo>
                    <a:pt x="1663" y="224"/>
                    <a:pt x="1661" y="224"/>
                    <a:pt x="1659" y="224"/>
                  </a:cubicBezTo>
                  <a:lnTo>
                    <a:pt x="1612" y="216"/>
                  </a:lnTo>
                  <a:lnTo>
                    <a:pt x="1556" y="208"/>
                  </a:lnTo>
                  <a:lnTo>
                    <a:pt x="1560" y="208"/>
                  </a:lnTo>
                  <a:lnTo>
                    <a:pt x="1512" y="208"/>
                  </a:lnTo>
                  <a:cubicBezTo>
                    <a:pt x="1511" y="208"/>
                    <a:pt x="1509" y="208"/>
                    <a:pt x="1507" y="208"/>
                  </a:cubicBezTo>
                  <a:lnTo>
                    <a:pt x="1459" y="200"/>
                  </a:lnTo>
                  <a:lnTo>
                    <a:pt x="1411" y="192"/>
                  </a:lnTo>
                  <a:lnTo>
                    <a:pt x="1416" y="192"/>
                  </a:lnTo>
                  <a:lnTo>
                    <a:pt x="1368" y="192"/>
                  </a:lnTo>
                  <a:cubicBezTo>
                    <a:pt x="1367" y="192"/>
                    <a:pt x="1365" y="192"/>
                    <a:pt x="1363" y="192"/>
                  </a:cubicBezTo>
                  <a:lnTo>
                    <a:pt x="1316" y="184"/>
                  </a:lnTo>
                  <a:lnTo>
                    <a:pt x="1260" y="176"/>
                  </a:lnTo>
                  <a:lnTo>
                    <a:pt x="1264" y="176"/>
                  </a:lnTo>
                  <a:lnTo>
                    <a:pt x="1216" y="176"/>
                  </a:lnTo>
                  <a:cubicBezTo>
                    <a:pt x="1215" y="176"/>
                    <a:pt x="1213" y="176"/>
                    <a:pt x="1211" y="176"/>
                  </a:cubicBezTo>
                  <a:lnTo>
                    <a:pt x="1163" y="168"/>
                  </a:lnTo>
                  <a:lnTo>
                    <a:pt x="1115" y="160"/>
                  </a:lnTo>
                  <a:lnTo>
                    <a:pt x="1120" y="160"/>
                  </a:lnTo>
                  <a:lnTo>
                    <a:pt x="1072" y="160"/>
                  </a:lnTo>
                  <a:cubicBezTo>
                    <a:pt x="1071" y="160"/>
                    <a:pt x="1069" y="160"/>
                    <a:pt x="1068" y="160"/>
                  </a:cubicBezTo>
                  <a:lnTo>
                    <a:pt x="1012" y="152"/>
                  </a:lnTo>
                  <a:lnTo>
                    <a:pt x="1016" y="152"/>
                  </a:lnTo>
                  <a:lnTo>
                    <a:pt x="968" y="152"/>
                  </a:lnTo>
                  <a:cubicBezTo>
                    <a:pt x="967" y="152"/>
                    <a:pt x="965" y="152"/>
                    <a:pt x="963" y="152"/>
                  </a:cubicBezTo>
                  <a:lnTo>
                    <a:pt x="915" y="144"/>
                  </a:lnTo>
                  <a:lnTo>
                    <a:pt x="867" y="136"/>
                  </a:lnTo>
                  <a:lnTo>
                    <a:pt x="872" y="136"/>
                  </a:lnTo>
                  <a:lnTo>
                    <a:pt x="824" y="136"/>
                  </a:lnTo>
                  <a:cubicBezTo>
                    <a:pt x="823" y="136"/>
                    <a:pt x="821" y="136"/>
                    <a:pt x="819" y="136"/>
                  </a:cubicBezTo>
                  <a:lnTo>
                    <a:pt x="771" y="128"/>
                  </a:lnTo>
                  <a:lnTo>
                    <a:pt x="776" y="128"/>
                  </a:lnTo>
                  <a:lnTo>
                    <a:pt x="720" y="128"/>
                  </a:lnTo>
                  <a:cubicBezTo>
                    <a:pt x="719" y="128"/>
                    <a:pt x="717" y="128"/>
                    <a:pt x="715" y="128"/>
                  </a:cubicBezTo>
                  <a:lnTo>
                    <a:pt x="667" y="120"/>
                  </a:lnTo>
                  <a:lnTo>
                    <a:pt x="619" y="112"/>
                  </a:lnTo>
                  <a:lnTo>
                    <a:pt x="624" y="112"/>
                  </a:lnTo>
                  <a:lnTo>
                    <a:pt x="576" y="112"/>
                  </a:lnTo>
                  <a:cubicBezTo>
                    <a:pt x="575" y="112"/>
                    <a:pt x="573" y="112"/>
                    <a:pt x="571" y="112"/>
                  </a:cubicBezTo>
                  <a:lnTo>
                    <a:pt x="523" y="104"/>
                  </a:lnTo>
                  <a:lnTo>
                    <a:pt x="528" y="104"/>
                  </a:lnTo>
                  <a:lnTo>
                    <a:pt x="472" y="104"/>
                  </a:lnTo>
                  <a:cubicBezTo>
                    <a:pt x="471" y="104"/>
                    <a:pt x="469" y="104"/>
                    <a:pt x="467" y="104"/>
                  </a:cubicBezTo>
                  <a:lnTo>
                    <a:pt x="419" y="96"/>
                  </a:lnTo>
                  <a:lnTo>
                    <a:pt x="424" y="96"/>
                  </a:lnTo>
                  <a:lnTo>
                    <a:pt x="376" y="96"/>
                  </a:lnTo>
                  <a:cubicBezTo>
                    <a:pt x="375" y="96"/>
                    <a:pt x="373" y="96"/>
                    <a:pt x="371" y="96"/>
                  </a:cubicBezTo>
                  <a:lnTo>
                    <a:pt x="323" y="88"/>
                  </a:lnTo>
                  <a:lnTo>
                    <a:pt x="328" y="88"/>
                  </a:lnTo>
                  <a:lnTo>
                    <a:pt x="280" y="88"/>
                  </a:lnTo>
                  <a:cubicBezTo>
                    <a:pt x="279" y="88"/>
                    <a:pt x="277" y="88"/>
                    <a:pt x="276" y="88"/>
                  </a:cubicBezTo>
                  <a:lnTo>
                    <a:pt x="220" y="80"/>
                  </a:lnTo>
                  <a:lnTo>
                    <a:pt x="224" y="80"/>
                  </a:lnTo>
                  <a:lnTo>
                    <a:pt x="176" y="80"/>
                  </a:lnTo>
                  <a:cubicBezTo>
                    <a:pt x="175" y="80"/>
                    <a:pt x="173" y="80"/>
                    <a:pt x="171" y="80"/>
                  </a:cubicBezTo>
                  <a:lnTo>
                    <a:pt x="123" y="72"/>
                  </a:lnTo>
                  <a:lnTo>
                    <a:pt x="75" y="64"/>
                  </a:lnTo>
                  <a:lnTo>
                    <a:pt x="80" y="64"/>
                  </a:lnTo>
                  <a:lnTo>
                    <a:pt x="32" y="64"/>
                  </a:lnTo>
                  <a:cubicBezTo>
                    <a:pt x="15" y="64"/>
                    <a:pt x="0" y="50"/>
                    <a:pt x="0" y="32"/>
                  </a:cubicBezTo>
                  <a:cubicBezTo>
                    <a:pt x="0" y="15"/>
                    <a:pt x="15" y="0"/>
                    <a:pt x="32" y="0"/>
                  </a:cubicBezTo>
                  <a:close/>
                </a:path>
              </a:pathLst>
            </a:custGeom>
            <a:solidFill>
              <a:srgbClr val="FF0000"/>
            </a:solidFill>
            <a:ln w="19050" cap="flat">
              <a:solidFill>
                <a:srgbClr val="FF0000"/>
              </a:solidFill>
              <a:prstDash val="solid"/>
              <a:bevel/>
              <a:headEnd/>
              <a:tailEnd/>
            </a:ln>
          </p:spPr>
          <p:txBody>
            <a:bodyPr/>
            <a:lstStyle/>
            <a:p>
              <a:endParaRPr lang="en-US"/>
            </a:p>
          </p:txBody>
        </p:sp>
        <p:sp>
          <p:nvSpPr>
            <p:cNvPr id="63502" name="Freeform 22"/>
            <p:cNvSpPr>
              <a:spLocks/>
            </p:cNvSpPr>
            <p:nvPr/>
          </p:nvSpPr>
          <p:spPr bwMode="auto">
            <a:xfrm>
              <a:off x="4802188" y="2251076"/>
              <a:ext cx="473075" cy="79375"/>
            </a:xfrm>
            <a:custGeom>
              <a:avLst/>
              <a:gdLst>
                <a:gd name="T0" fmla="*/ 2147483647 w 2493"/>
                <a:gd name="T1" fmla="*/ 2147483647 h 413"/>
                <a:gd name="T2" fmla="*/ 2147483647 w 2493"/>
                <a:gd name="T3" fmla="*/ 2147483647 h 413"/>
                <a:gd name="T4" fmla="*/ 2147483647 w 2493"/>
                <a:gd name="T5" fmla="*/ 2147483647 h 413"/>
                <a:gd name="T6" fmla="*/ 2147483647 w 2493"/>
                <a:gd name="T7" fmla="*/ 2147483647 h 413"/>
                <a:gd name="T8" fmla="*/ 2147483647 w 2493"/>
                <a:gd name="T9" fmla="*/ 2147483647 h 413"/>
                <a:gd name="T10" fmla="*/ 2147483647 w 2493"/>
                <a:gd name="T11" fmla="*/ 2147483647 h 413"/>
                <a:gd name="T12" fmla="*/ 2147483647 w 2493"/>
                <a:gd name="T13" fmla="*/ 2147483647 h 413"/>
                <a:gd name="T14" fmla="*/ 2147483647 w 2493"/>
                <a:gd name="T15" fmla="*/ 2147483647 h 413"/>
                <a:gd name="T16" fmla="*/ 2147483647 w 2493"/>
                <a:gd name="T17" fmla="*/ 2147483647 h 413"/>
                <a:gd name="T18" fmla="*/ 2147483647 w 2493"/>
                <a:gd name="T19" fmla="*/ 2147483647 h 413"/>
                <a:gd name="T20" fmla="*/ 2147483647 w 2493"/>
                <a:gd name="T21" fmla="*/ 2147483647 h 413"/>
                <a:gd name="T22" fmla="*/ 2147483647 w 2493"/>
                <a:gd name="T23" fmla="*/ 2147483647 h 413"/>
                <a:gd name="T24" fmla="*/ 2147483647 w 2493"/>
                <a:gd name="T25" fmla="*/ 2147483647 h 413"/>
                <a:gd name="T26" fmla="*/ 2147483647 w 2493"/>
                <a:gd name="T27" fmla="*/ 2147483647 h 413"/>
                <a:gd name="T28" fmla="*/ 2147483647 w 2493"/>
                <a:gd name="T29" fmla="*/ 2147483647 h 413"/>
                <a:gd name="T30" fmla="*/ 2147483647 w 2493"/>
                <a:gd name="T31" fmla="*/ 2147483647 h 413"/>
                <a:gd name="T32" fmla="*/ 2147483647 w 2493"/>
                <a:gd name="T33" fmla="*/ 2147483647 h 413"/>
                <a:gd name="T34" fmla="*/ 2147483647 w 2493"/>
                <a:gd name="T35" fmla="*/ 2147483647 h 413"/>
                <a:gd name="T36" fmla="*/ 2147483647 w 2493"/>
                <a:gd name="T37" fmla="*/ 2147483647 h 413"/>
                <a:gd name="T38" fmla="*/ 2147483647 w 2493"/>
                <a:gd name="T39" fmla="*/ 2147483647 h 413"/>
                <a:gd name="T40" fmla="*/ 2147483647 w 2493"/>
                <a:gd name="T41" fmla="*/ 2147483647 h 413"/>
                <a:gd name="T42" fmla="*/ 2147483647 w 2493"/>
                <a:gd name="T43" fmla="*/ 2147483647 h 413"/>
                <a:gd name="T44" fmla="*/ 2147483647 w 2493"/>
                <a:gd name="T45" fmla="*/ 2147483647 h 413"/>
                <a:gd name="T46" fmla="*/ 2147483647 w 2493"/>
                <a:gd name="T47" fmla="*/ 2147483647 h 413"/>
                <a:gd name="T48" fmla="*/ 2147483647 w 2493"/>
                <a:gd name="T49" fmla="*/ 2147483647 h 413"/>
                <a:gd name="T50" fmla="*/ 2147483647 w 2493"/>
                <a:gd name="T51" fmla="*/ 2147483647 h 413"/>
                <a:gd name="T52" fmla="*/ 2147483647 w 2493"/>
                <a:gd name="T53" fmla="*/ 2147483647 h 413"/>
                <a:gd name="T54" fmla="*/ 2147483647 w 2493"/>
                <a:gd name="T55" fmla="*/ 2147483647 h 413"/>
                <a:gd name="T56" fmla="*/ 2147483647 w 2493"/>
                <a:gd name="T57" fmla="*/ 2147483647 h 413"/>
                <a:gd name="T58" fmla="*/ 2147483647 w 2493"/>
                <a:gd name="T59" fmla="*/ 2147483647 h 413"/>
                <a:gd name="T60" fmla="*/ 2147483647 w 2493"/>
                <a:gd name="T61" fmla="*/ 2147483647 h 413"/>
                <a:gd name="T62" fmla="*/ 2147483647 w 2493"/>
                <a:gd name="T63" fmla="*/ 2147483647 h 413"/>
                <a:gd name="T64" fmla="*/ 2147483647 w 2493"/>
                <a:gd name="T65" fmla="*/ 2147483647 h 413"/>
                <a:gd name="T66" fmla="*/ 2147483647 w 2493"/>
                <a:gd name="T67" fmla="*/ 2147483647 h 413"/>
                <a:gd name="T68" fmla="*/ 2147483647 w 2493"/>
                <a:gd name="T69" fmla="*/ 2147483647 h 413"/>
                <a:gd name="T70" fmla="*/ 2147483647 w 2493"/>
                <a:gd name="T71" fmla="*/ 2147483647 h 413"/>
                <a:gd name="T72" fmla="*/ 2147483647 w 2493"/>
                <a:gd name="T73" fmla="*/ 2147483647 h 413"/>
                <a:gd name="T74" fmla="*/ 2147483647 w 2493"/>
                <a:gd name="T75" fmla="*/ 2147483647 h 413"/>
                <a:gd name="T76" fmla="*/ 2147483647 w 2493"/>
                <a:gd name="T77" fmla="*/ 2147483647 h 413"/>
                <a:gd name="T78" fmla="*/ 2147483647 w 2493"/>
                <a:gd name="T79" fmla="*/ 2147483647 h 413"/>
                <a:gd name="T80" fmla="*/ 2147483647 w 2493"/>
                <a:gd name="T81" fmla="*/ 2147483647 h 413"/>
                <a:gd name="T82" fmla="*/ 2147483647 w 2493"/>
                <a:gd name="T83" fmla="*/ 2147483647 h 413"/>
                <a:gd name="T84" fmla="*/ 2147483647 w 2493"/>
                <a:gd name="T85" fmla="*/ 2147483647 h 413"/>
                <a:gd name="T86" fmla="*/ 2147483647 w 2493"/>
                <a:gd name="T87" fmla="*/ 2147483647 h 413"/>
                <a:gd name="T88" fmla="*/ 2147483647 w 2493"/>
                <a:gd name="T89" fmla="*/ 2147483647 h 413"/>
                <a:gd name="T90" fmla="*/ 2147483647 w 2493"/>
                <a:gd name="T91" fmla="*/ 2147483647 h 413"/>
                <a:gd name="T92" fmla="*/ 2147483647 w 2493"/>
                <a:gd name="T93" fmla="*/ 2147483647 h 413"/>
                <a:gd name="T94" fmla="*/ 2147483647 w 2493"/>
                <a:gd name="T95" fmla="*/ 2147483647 h 413"/>
                <a:gd name="T96" fmla="*/ 2147483647 w 2493"/>
                <a:gd name="T97" fmla="*/ 2147483647 h 413"/>
                <a:gd name="T98" fmla="*/ 2147483647 w 2493"/>
                <a:gd name="T99" fmla="*/ 2147483647 h 413"/>
                <a:gd name="T100" fmla="*/ 2147483647 w 2493"/>
                <a:gd name="T101" fmla="*/ 2147483647 h 413"/>
                <a:gd name="T102" fmla="*/ 2147483647 w 2493"/>
                <a:gd name="T103" fmla="*/ 2147483647 h 413"/>
                <a:gd name="T104" fmla="*/ 2147483647 w 2493"/>
                <a:gd name="T105" fmla="*/ 2147483647 h 413"/>
                <a:gd name="T106" fmla="*/ 2147483647 w 2493"/>
                <a:gd name="T107" fmla="*/ 2147483647 h 413"/>
                <a:gd name="T108" fmla="*/ 2147483647 w 2493"/>
                <a:gd name="T109" fmla="*/ 2147483647 h 413"/>
                <a:gd name="T110" fmla="*/ 2147483647 w 2493"/>
                <a:gd name="T111" fmla="*/ 2147483647 h 413"/>
                <a:gd name="T112" fmla="*/ 2147483647 w 2493"/>
                <a:gd name="T113" fmla="*/ 2147483647 h 413"/>
                <a:gd name="T114" fmla="*/ 2147483647 w 2493"/>
                <a:gd name="T115" fmla="*/ 2147483647 h 413"/>
                <a:gd name="T116" fmla="*/ 2147483647 w 2493"/>
                <a:gd name="T117" fmla="*/ 2147483647 h 413"/>
                <a:gd name="T118" fmla="*/ 2147483647 w 2493"/>
                <a:gd name="T119" fmla="*/ 2147483647 h 413"/>
                <a:gd name="T120" fmla="*/ 2147483647 w 2493"/>
                <a:gd name="T121" fmla="*/ 2147483647 h 413"/>
                <a:gd name="T122" fmla="*/ 2147483647 w 2493"/>
                <a:gd name="T123" fmla="*/ 2147483647 h 413"/>
                <a:gd name="T124" fmla="*/ 2147483647 w 2493"/>
                <a:gd name="T125" fmla="*/ 2147483647 h 4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93"/>
                <a:gd name="T190" fmla="*/ 0 h 413"/>
                <a:gd name="T191" fmla="*/ 2493 w 2493"/>
                <a:gd name="T192" fmla="*/ 413 h 41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93" h="413">
                  <a:moveTo>
                    <a:pt x="40" y="3"/>
                  </a:moveTo>
                  <a:lnTo>
                    <a:pt x="88" y="11"/>
                  </a:lnTo>
                  <a:lnTo>
                    <a:pt x="136" y="19"/>
                  </a:lnTo>
                  <a:lnTo>
                    <a:pt x="130" y="18"/>
                  </a:lnTo>
                  <a:lnTo>
                    <a:pt x="178" y="18"/>
                  </a:lnTo>
                  <a:cubicBezTo>
                    <a:pt x="180" y="18"/>
                    <a:pt x="181" y="19"/>
                    <a:pt x="183" y="19"/>
                  </a:cubicBezTo>
                  <a:lnTo>
                    <a:pt x="239" y="27"/>
                  </a:lnTo>
                  <a:lnTo>
                    <a:pt x="288" y="35"/>
                  </a:lnTo>
                  <a:lnTo>
                    <a:pt x="336" y="43"/>
                  </a:lnTo>
                  <a:lnTo>
                    <a:pt x="330" y="42"/>
                  </a:lnTo>
                  <a:lnTo>
                    <a:pt x="378" y="42"/>
                  </a:lnTo>
                  <a:cubicBezTo>
                    <a:pt x="380" y="42"/>
                    <a:pt x="382" y="43"/>
                    <a:pt x="384" y="43"/>
                  </a:cubicBezTo>
                  <a:lnTo>
                    <a:pt x="432" y="51"/>
                  </a:lnTo>
                  <a:lnTo>
                    <a:pt x="480" y="59"/>
                  </a:lnTo>
                  <a:lnTo>
                    <a:pt x="535" y="67"/>
                  </a:lnTo>
                  <a:lnTo>
                    <a:pt x="584" y="75"/>
                  </a:lnTo>
                  <a:lnTo>
                    <a:pt x="578" y="74"/>
                  </a:lnTo>
                  <a:lnTo>
                    <a:pt x="626" y="74"/>
                  </a:lnTo>
                  <a:cubicBezTo>
                    <a:pt x="628" y="74"/>
                    <a:pt x="630" y="75"/>
                    <a:pt x="632" y="75"/>
                  </a:cubicBezTo>
                  <a:lnTo>
                    <a:pt x="680" y="83"/>
                  </a:lnTo>
                  <a:lnTo>
                    <a:pt x="728" y="91"/>
                  </a:lnTo>
                  <a:lnTo>
                    <a:pt x="783" y="99"/>
                  </a:lnTo>
                  <a:lnTo>
                    <a:pt x="832" y="107"/>
                  </a:lnTo>
                  <a:lnTo>
                    <a:pt x="880" y="115"/>
                  </a:lnTo>
                  <a:lnTo>
                    <a:pt x="874" y="114"/>
                  </a:lnTo>
                  <a:lnTo>
                    <a:pt x="922" y="114"/>
                  </a:lnTo>
                  <a:cubicBezTo>
                    <a:pt x="924" y="114"/>
                    <a:pt x="926" y="115"/>
                    <a:pt x="928" y="115"/>
                  </a:cubicBezTo>
                  <a:lnTo>
                    <a:pt x="976" y="123"/>
                  </a:lnTo>
                  <a:lnTo>
                    <a:pt x="1024" y="131"/>
                  </a:lnTo>
                  <a:lnTo>
                    <a:pt x="1079" y="139"/>
                  </a:lnTo>
                  <a:lnTo>
                    <a:pt x="1128" y="147"/>
                  </a:lnTo>
                  <a:lnTo>
                    <a:pt x="1176" y="155"/>
                  </a:lnTo>
                  <a:lnTo>
                    <a:pt x="1170" y="154"/>
                  </a:lnTo>
                  <a:lnTo>
                    <a:pt x="1218" y="154"/>
                  </a:lnTo>
                  <a:cubicBezTo>
                    <a:pt x="1220" y="154"/>
                    <a:pt x="1222" y="155"/>
                    <a:pt x="1224" y="155"/>
                  </a:cubicBezTo>
                  <a:lnTo>
                    <a:pt x="1272" y="163"/>
                  </a:lnTo>
                  <a:lnTo>
                    <a:pt x="1327" y="171"/>
                  </a:lnTo>
                  <a:lnTo>
                    <a:pt x="1376" y="179"/>
                  </a:lnTo>
                  <a:lnTo>
                    <a:pt x="1424" y="187"/>
                  </a:lnTo>
                  <a:lnTo>
                    <a:pt x="1472" y="195"/>
                  </a:lnTo>
                  <a:lnTo>
                    <a:pt x="1520" y="203"/>
                  </a:lnTo>
                  <a:lnTo>
                    <a:pt x="1575" y="211"/>
                  </a:lnTo>
                  <a:lnTo>
                    <a:pt x="1624" y="219"/>
                  </a:lnTo>
                  <a:lnTo>
                    <a:pt x="1618" y="218"/>
                  </a:lnTo>
                  <a:lnTo>
                    <a:pt x="1666" y="218"/>
                  </a:lnTo>
                  <a:cubicBezTo>
                    <a:pt x="1668" y="218"/>
                    <a:pt x="1670" y="219"/>
                    <a:pt x="1672" y="219"/>
                  </a:cubicBezTo>
                  <a:lnTo>
                    <a:pt x="1720" y="227"/>
                  </a:lnTo>
                  <a:lnTo>
                    <a:pt x="1768" y="235"/>
                  </a:lnTo>
                  <a:lnTo>
                    <a:pt x="1816" y="243"/>
                  </a:lnTo>
                  <a:lnTo>
                    <a:pt x="1871" y="251"/>
                  </a:lnTo>
                  <a:lnTo>
                    <a:pt x="1920" y="259"/>
                  </a:lnTo>
                  <a:lnTo>
                    <a:pt x="1968" y="267"/>
                  </a:lnTo>
                  <a:lnTo>
                    <a:pt x="2016" y="275"/>
                  </a:lnTo>
                  <a:lnTo>
                    <a:pt x="2064" y="283"/>
                  </a:lnTo>
                  <a:lnTo>
                    <a:pt x="2119" y="291"/>
                  </a:lnTo>
                  <a:lnTo>
                    <a:pt x="2168" y="299"/>
                  </a:lnTo>
                  <a:lnTo>
                    <a:pt x="2216" y="307"/>
                  </a:lnTo>
                  <a:lnTo>
                    <a:pt x="2264" y="315"/>
                  </a:lnTo>
                  <a:lnTo>
                    <a:pt x="2312" y="323"/>
                  </a:lnTo>
                  <a:lnTo>
                    <a:pt x="2360" y="331"/>
                  </a:lnTo>
                  <a:lnTo>
                    <a:pt x="2415" y="339"/>
                  </a:lnTo>
                  <a:lnTo>
                    <a:pt x="2464" y="347"/>
                  </a:lnTo>
                  <a:cubicBezTo>
                    <a:pt x="2481" y="350"/>
                    <a:pt x="2493" y="366"/>
                    <a:pt x="2490" y="384"/>
                  </a:cubicBezTo>
                  <a:cubicBezTo>
                    <a:pt x="2487" y="401"/>
                    <a:pt x="2471" y="413"/>
                    <a:pt x="2453" y="410"/>
                  </a:cubicBezTo>
                  <a:lnTo>
                    <a:pt x="2406" y="402"/>
                  </a:lnTo>
                  <a:lnTo>
                    <a:pt x="2349" y="394"/>
                  </a:lnTo>
                  <a:lnTo>
                    <a:pt x="2301" y="386"/>
                  </a:lnTo>
                  <a:lnTo>
                    <a:pt x="2253" y="378"/>
                  </a:lnTo>
                  <a:lnTo>
                    <a:pt x="2205" y="370"/>
                  </a:lnTo>
                  <a:lnTo>
                    <a:pt x="2157" y="362"/>
                  </a:lnTo>
                  <a:lnTo>
                    <a:pt x="2110" y="354"/>
                  </a:lnTo>
                  <a:lnTo>
                    <a:pt x="2053" y="346"/>
                  </a:lnTo>
                  <a:lnTo>
                    <a:pt x="2005" y="338"/>
                  </a:lnTo>
                  <a:lnTo>
                    <a:pt x="1957" y="330"/>
                  </a:lnTo>
                  <a:lnTo>
                    <a:pt x="1909" y="322"/>
                  </a:lnTo>
                  <a:lnTo>
                    <a:pt x="1862" y="314"/>
                  </a:lnTo>
                  <a:lnTo>
                    <a:pt x="1805" y="306"/>
                  </a:lnTo>
                  <a:lnTo>
                    <a:pt x="1757" y="298"/>
                  </a:lnTo>
                  <a:lnTo>
                    <a:pt x="1709" y="290"/>
                  </a:lnTo>
                  <a:lnTo>
                    <a:pt x="1661" y="282"/>
                  </a:lnTo>
                  <a:lnTo>
                    <a:pt x="1666" y="282"/>
                  </a:lnTo>
                  <a:lnTo>
                    <a:pt x="1618" y="282"/>
                  </a:lnTo>
                  <a:cubicBezTo>
                    <a:pt x="1617" y="282"/>
                    <a:pt x="1615" y="282"/>
                    <a:pt x="1613" y="282"/>
                  </a:cubicBezTo>
                  <a:lnTo>
                    <a:pt x="1566" y="274"/>
                  </a:lnTo>
                  <a:lnTo>
                    <a:pt x="1509" y="266"/>
                  </a:lnTo>
                  <a:lnTo>
                    <a:pt x="1461" y="258"/>
                  </a:lnTo>
                  <a:lnTo>
                    <a:pt x="1413" y="250"/>
                  </a:lnTo>
                  <a:lnTo>
                    <a:pt x="1365" y="242"/>
                  </a:lnTo>
                  <a:lnTo>
                    <a:pt x="1318" y="234"/>
                  </a:lnTo>
                  <a:lnTo>
                    <a:pt x="1261" y="226"/>
                  </a:lnTo>
                  <a:lnTo>
                    <a:pt x="1213" y="218"/>
                  </a:lnTo>
                  <a:lnTo>
                    <a:pt x="1218" y="218"/>
                  </a:lnTo>
                  <a:lnTo>
                    <a:pt x="1170" y="218"/>
                  </a:lnTo>
                  <a:cubicBezTo>
                    <a:pt x="1169" y="218"/>
                    <a:pt x="1167" y="218"/>
                    <a:pt x="1165" y="218"/>
                  </a:cubicBezTo>
                  <a:lnTo>
                    <a:pt x="1117" y="210"/>
                  </a:lnTo>
                  <a:lnTo>
                    <a:pt x="1070" y="202"/>
                  </a:lnTo>
                  <a:lnTo>
                    <a:pt x="1013" y="194"/>
                  </a:lnTo>
                  <a:lnTo>
                    <a:pt x="965" y="186"/>
                  </a:lnTo>
                  <a:lnTo>
                    <a:pt x="917" y="178"/>
                  </a:lnTo>
                  <a:lnTo>
                    <a:pt x="922" y="178"/>
                  </a:lnTo>
                  <a:lnTo>
                    <a:pt x="874" y="178"/>
                  </a:lnTo>
                  <a:cubicBezTo>
                    <a:pt x="873" y="178"/>
                    <a:pt x="871" y="178"/>
                    <a:pt x="869" y="178"/>
                  </a:cubicBezTo>
                  <a:lnTo>
                    <a:pt x="821" y="170"/>
                  </a:lnTo>
                  <a:lnTo>
                    <a:pt x="774" y="162"/>
                  </a:lnTo>
                  <a:lnTo>
                    <a:pt x="717" y="154"/>
                  </a:lnTo>
                  <a:lnTo>
                    <a:pt x="669" y="146"/>
                  </a:lnTo>
                  <a:lnTo>
                    <a:pt x="621" y="138"/>
                  </a:lnTo>
                  <a:lnTo>
                    <a:pt x="626" y="138"/>
                  </a:lnTo>
                  <a:lnTo>
                    <a:pt x="578" y="138"/>
                  </a:lnTo>
                  <a:cubicBezTo>
                    <a:pt x="577" y="138"/>
                    <a:pt x="575" y="138"/>
                    <a:pt x="573" y="138"/>
                  </a:cubicBezTo>
                  <a:lnTo>
                    <a:pt x="526" y="130"/>
                  </a:lnTo>
                  <a:lnTo>
                    <a:pt x="469" y="122"/>
                  </a:lnTo>
                  <a:lnTo>
                    <a:pt x="421" y="114"/>
                  </a:lnTo>
                  <a:lnTo>
                    <a:pt x="373" y="106"/>
                  </a:lnTo>
                  <a:lnTo>
                    <a:pt x="378" y="106"/>
                  </a:lnTo>
                  <a:lnTo>
                    <a:pt x="330" y="106"/>
                  </a:lnTo>
                  <a:cubicBezTo>
                    <a:pt x="329" y="106"/>
                    <a:pt x="327" y="106"/>
                    <a:pt x="325" y="106"/>
                  </a:cubicBezTo>
                  <a:lnTo>
                    <a:pt x="277" y="98"/>
                  </a:lnTo>
                  <a:lnTo>
                    <a:pt x="230" y="90"/>
                  </a:lnTo>
                  <a:lnTo>
                    <a:pt x="174" y="82"/>
                  </a:lnTo>
                  <a:lnTo>
                    <a:pt x="178" y="82"/>
                  </a:lnTo>
                  <a:lnTo>
                    <a:pt x="130" y="82"/>
                  </a:lnTo>
                  <a:cubicBezTo>
                    <a:pt x="129" y="82"/>
                    <a:pt x="127" y="82"/>
                    <a:pt x="125" y="82"/>
                  </a:cubicBezTo>
                  <a:lnTo>
                    <a:pt x="77" y="74"/>
                  </a:lnTo>
                  <a:lnTo>
                    <a:pt x="29" y="66"/>
                  </a:lnTo>
                  <a:cubicBezTo>
                    <a:pt x="12" y="63"/>
                    <a:pt x="0" y="47"/>
                    <a:pt x="3" y="29"/>
                  </a:cubicBezTo>
                  <a:cubicBezTo>
                    <a:pt x="6" y="12"/>
                    <a:pt x="22" y="0"/>
                    <a:pt x="40" y="3"/>
                  </a:cubicBezTo>
                  <a:close/>
                </a:path>
              </a:pathLst>
            </a:custGeom>
            <a:solidFill>
              <a:srgbClr val="FF0000"/>
            </a:solidFill>
            <a:ln w="19050" cap="flat">
              <a:solidFill>
                <a:srgbClr val="FF0000"/>
              </a:solidFill>
              <a:prstDash val="solid"/>
              <a:bevel/>
              <a:headEnd/>
              <a:tailEnd/>
            </a:ln>
          </p:spPr>
          <p:txBody>
            <a:bodyPr/>
            <a:lstStyle/>
            <a:p>
              <a:endParaRPr lang="en-US"/>
            </a:p>
          </p:txBody>
        </p:sp>
        <p:sp>
          <p:nvSpPr>
            <p:cNvPr id="63503" name="Freeform 23"/>
            <p:cNvSpPr>
              <a:spLocks/>
            </p:cNvSpPr>
            <p:nvPr/>
          </p:nvSpPr>
          <p:spPr bwMode="auto">
            <a:xfrm>
              <a:off x="5262563" y="2316163"/>
              <a:ext cx="474663" cy="95250"/>
            </a:xfrm>
            <a:custGeom>
              <a:avLst/>
              <a:gdLst>
                <a:gd name="T0" fmla="*/ 2147483647 w 2493"/>
                <a:gd name="T1" fmla="*/ 2147483647 h 501"/>
                <a:gd name="T2" fmla="*/ 2147483647 w 2493"/>
                <a:gd name="T3" fmla="*/ 2147483647 h 501"/>
                <a:gd name="T4" fmla="*/ 2147483647 w 2493"/>
                <a:gd name="T5" fmla="*/ 2147483647 h 501"/>
                <a:gd name="T6" fmla="*/ 2147483647 w 2493"/>
                <a:gd name="T7" fmla="*/ 2147483647 h 501"/>
                <a:gd name="T8" fmla="*/ 2147483647 w 2493"/>
                <a:gd name="T9" fmla="*/ 2147483647 h 501"/>
                <a:gd name="T10" fmla="*/ 2147483647 w 2493"/>
                <a:gd name="T11" fmla="*/ 2147483647 h 501"/>
                <a:gd name="T12" fmla="*/ 2147483647 w 2493"/>
                <a:gd name="T13" fmla="*/ 2147483647 h 501"/>
                <a:gd name="T14" fmla="*/ 2147483647 w 2493"/>
                <a:gd name="T15" fmla="*/ 2147483647 h 501"/>
                <a:gd name="T16" fmla="*/ 2147483647 w 2493"/>
                <a:gd name="T17" fmla="*/ 2147483647 h 501"/>
                <a:gd name="T18" fmla="*/ 2147483647 w 2493"/>
                <a:gd name="T19" fmla="*/ 2147483647 h 501"/>
                <a:gd name="T20" fmla="*/ 2147483647 w 2493"/>
                <a:gd name="T21" fmla="*/ 2147483647 h 501"/>
                <a:gd name="T22" fmla="*/ 2147483647 w 2493"/>
                <a:gd name="T23" fmla="*/ 2147483647 h 501"/>
                <a:gd name="T24" fmla="*/ 2147483647 w 2493"/>
                <a:gd name="T25" fmla="*/ 2147483647 h 501"/>
                <a:gd name="T26" fmla="*/ 2147483647 w 2493"/>
                <a:gd name="T27" fmla="*/ 2147483647 h 501"/>
                <a:gd name="T28" fmla="*/ 2147483647 w 2493"/>
                <a:gd name="T29" fmla="*/ 2147483647 h 501"/>
                <a:gd name="T30" fmla="*/ 2147483647 w 2493"/>
                <a:gd name="T31" fmla="*/ 2147483647 h 501"/>
                <a:gd name="T32" fmla="*/ 2147483647 w 2493"/>
                <a:gd name="T33" fmla="*/ 2147483647 h 501"/>
                <a:gd name="T34" fmla="*/ 2147483647 w 2493"/>
                <a:gd name="T35" fmla="*/ 2147483647 h 501"/>
                <a:gd name="T36" fmla="*/ 2147483647 w 2493"/>
                <a:gd name="T37" fmla="*/ 2147483647 h 501"/>
                <a:gd name="T38" fmla="*/ 2147483647 w 2493"/>
                <a:gd name="T39" fmla="*/ 2147483647 h 501"/>
                <a:gd name="T40" fmla="*/ 2147483647 w 2493"/>
                <a:gd name="T41" fmla="*/ 2147483647 h 501"/>
                <a:gd name="T42" fmla="*/ 2147483647 w 2493"/>
                <a:gd name="T43" fmla="*/ 2147483647 h 501"/>
                <a:gd name="T44" fmla="*/ 2147483647 w 2493"/>
                <a:gd name="T45" fmla="*/ 2147483647 h 501"/>
                <a:gd name="T46" fmla="*/ 2147483647 w 2493"/>
                <a:gd name="T47" fmla="*/ 2147483647 h 501"/>
                <a:gd name="T48" fmla="*/ 2147483647 w 2493"/>
                <a:gd name="T49" fmla="*/ 2147483647 h 501"/>
                <a:gd name="T50" fmla="*/ 2147483647 w 2493"/>
                <a:gd name="T51" fmla="*/ 2147483647 h 501"/>
                <a:gd name="T52" fmla="*/ 2147483647 w 2493"/>
                <a:gd name="T53" fmla="*/ 2147483647 h 501"/>
                <a:gd name="T54" fmla="*/ 2147483647 w 2493"/>
                <a:gd name="T55" fmla="*/ 2147483647 h 501"/>
                <a:gd name="T56" fmla="*/ 2147483647 w 2493"/>
                <a:gd name="T57" fmla="*/ 2147483647 h 501"/>
                <a:gd name="T58" fmla="*/ 2147483647 w 2493"/>
                <a:gd name="T59" fmla="*/ 2147483647 h 501"/>
                <a:gd name="T60" fmla="*/ 2147483647 w 2493"/>
                <a:gd name="T61" fmla="*/ 2147483647 h 501"/>
                <a:gd name="T62" fmla="*/ 2147483647 w 2493"/>
                <a:gd name="T63" fmla="*/ 2147483647 h 501"/>
                <a:gd name="T64" fmla="*/ 2147483647 w 2493"/>
                <a:gd name="T65" fmla="*/ 2147483647 h 501"/>
                <a:gd name="T66" fmla="*/ 2147483647 w 2493"/>
                <a:gd name="T67" fmla="*/ 2147483647 h 501"/>
                <a:gd name="T68" fmla="*/ 2147483647 w 2493"/>
                <a:gd name="T69" fmla="*/ 2147483647 h 501"/>
                <a:gd name="T70" fmla="*/ 2147483647 w 2493"/>
                <a:gd name="T71" fmla="*/ 2147483647 h 501"/>
                <a:gd name="T72" fmla="*/ 2147483647 w 2493"/>
                <a:gd name="T73" fmla="*/ 2147483647 h 501"/>
                <a:gd name="T74" fmla="*/ 2147483647 w 2493"/>
                <a:gd name="T75" fmla="*/ 2147483647 h 501"/>
                <a:gd name="T76" fmla="*/ 2147483647 w 2493"/>
                <a:gd name="T77" fmla="*/ 2147483647 h 501"/>
                <a:gd name="T78" fmla="*/ 2147483647 w 2493"/>
                <a:gd name="T79" fmla="*/ 2147483647 h 501"/>
                <a:gd name="T80" fmla="*/ 2147483647 w 2493"/>
                <a:gd name="T81" fmla="*/ 2147483647 h 501"/>
                <a:gd name="T82" fmla="*/ 2147483647 w 2493"/>
                <a:gd name="T83" fmla="*/ 2147483647 h 501"/>
                <a:gd name="T84" fmla="*/ 2147483647 w 2493"/>
                <a:gd name="T85" fmla="*/ 2147483647 h 501"/>
                <a:gd name="T86" fmla="*/ 2147483647 w 2493"/>
                <a:gd name="T87" fmla="*/ 2147483647 h 501"/>
                <a:gd name="T88" fmla="*/ 2147483647 w 2493"/>
                <a:gd name="T89" fmla="*/ 2147483647 h 501"/>
                <a:gd name="T90" fmla="*/ 2147483647 w 2493"/>
                <a:gd name="T91" fmla="*/ 2147483647 h 501"/>
                <a:gd name="T92" fmla="*/ 2147483647 w 2493"/>
                <a:gd name="T93" fmla="*/ 2147483647 h 501"/>
                <a:gd name="T94" fmla="*/ 2147483647 w 2493"/>
                <a:gd name="T95" fmla="*/ 2147483647 h 501"/>
                <a:gd name="T96" fmla="*/ 2147483647 w 2493"/>
                <a:gd name="T97" fmla="*/ 2147483647 h 501"/>
                <a:gd name="T98" fmla="*/ 2147483647 w 2493"/>
                <a:gd name="T99" fmla="*/ 2147483647 h 501"/>
                <a:gd name="T100" fmla="*/ 2147483647 w 2493"/>
                <a:gd name="T101" fmla="*/ 2147483647 h 501"/>
                <a:gd name="T102" fmla="*/ 2147483647 w 2493"/>
                <a:gd name="T103" fmla="*/ 2147483647 h 501"/>
                <a:gd name="T104" fmla="*/ 2147483647 w 2493"/>
                <a:gd name="T105" fmla="*/ 2147483647 h 501"/>
                <a:gd name="T106" fmla="*/ 2147483647 w 2493"/>
                <a:gd name="T107" fmla="*/ 2147483647 h 501"/>
                <a:gd name="T108" fmla="*/ 2147483647 w 2493"/>
                <a:gd name="T109" fmla="*/ 2147483647 h 5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493"/>
                <a:gd name="T166" fmla="*/ 0 h 501"/>
                <a:gd name="T167" fmla="*/ 2493 w 2493"/>
                <a:gd name="T168" fmla="*/ 501 h 5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493" h="501">
                  <a:moveTo>
                    <a:pt x="40" y="3"/>
                  </a:moveTo>
                  <a:lnTo>
                    <a:pt x="88" y="11"/>
                  </a:lnTo>
                  <a:lnTo>
                    <a:pt x="136" y="19"/>
                  </a:lnTo>
                  <a:lnTo>
                    <a:pt x="184" y="27"/>
                  </a:lnTo>
                  <a:lnTo>
                    <a:pt x="239" y="35"/>
                  </a:lnTo>
                  <a:lnTo>
                    <a:pt x="288" y="43"/>
                  </a:lnTo>
                  <a:lnTo>
                    <a:pt x="336" y="51"/>
                  </a:lnTo>
                  <a:lnTo>
                    <a:pt x="384" y="59"/>
                  </a:lnTo>
                  <a:lnTo>
                    <a:pt x="432" y="67"/>
                  </a:lnTo>
                  <a:lnTo>
                    <a:pt x="487" y="75"/>
                  </a:lnTo>
                  <a:lnTo>
                    <a:pt x="536" y="83"/>
                  </a:lnTo>
                  <a:lnTo>
                    <a:pt x="584" y="91"/>
                  </a:lnTo>
                  <a:lnTo>
                    <a:pt x="632" y="99"/>
                  </a:lnTo>
                  <a:lnTo>
                    <a:pt x="680" y="107"/>
                  </a:lnTo>
                  <a:lnTo>
                    <a:pt x="728" y="115"/>
                  </a:lnTo>
                  <a:lnTo>
                    <a:pt x="783" y="123"/>
                  </a:lnTo>
                  <a:lnTo>
                    <a:pt x="832" y="131"/>
                  </a:lnTo>
                  <a:lnTo>
                    <a:pt x="880" y="139"/>
                  </a:lnTo>
                  <a:lnTo>
                    <a:pt x="928" y="147"/>
                  </a:lnTo>
                  <a:lnTo>
                    <a:pt x="976" y="155"/>
                  </a:lnTo>
                  <a:lnTo>
                    <a:pt x="1035" y="172"/>
                  </a:lnTo>
                  <a:lnTo>
                    <a:pt x="1080" y="179"/>
                  </a:lnTo>
                  <a:lnTo>
                    <a:pt x="1128" y="187"/>
                  </a:lnTo>
                  <a:lnTo>
                    <a:pt x="1176" y="195"/>
                  </a:lnTo>
                  <a:lnTo>
                    <a:pt x="1224" y="203"/>
                  </a:lnTo>
                  <a:lnTo>
                    <a:pt x="1272" y="211"/>
                  </a:lnTo>
                  <a:lnTo>
                    <a:pt x="1327" y="219"/>
                  </a:lnTo>
                  <a:lnTo>
                    <a:pt x="1376" y="227"/>
                  </a:lnTo>
                  <a:lnTo>
                    <a:pt x="1424" y="235"/>
                  </a:lnTo>
                  <a:cubicBezTo>
                    <a:pt x="1425" y="235"/>
                    <a:pt x="1427" y="236"/>
                    <a:pt x="1429" y="236"/>
                  </a:cubicBezTo>
                  <a:lnTo>
                    <a:pt x="1477" y="252"/>
                  </a:lnTo>
                  <a:lnTo>
                    <a:pt x="1472" y="251"/>
                  </a:lnTo>
                  <a:lnTo>
                    <a:pt x="1520" y="259"/>
                  </a:lnTo>
                  <a:lnTo>
                    <a:pt x="1575" y="267"/>
                  </a:lnTo>
                  <a:lnTo>
                    <a:pt x="1624" y="275"/>
                  </a:lnTo>
                  <a:lnTo>
                    <a:pt x="1672" y="283"/>
                  </a:lnTo>
                  <a:lnTo>
                    <a:pt x="1720" y="291"/>
                  </a:lnTo>
                  <a:lnTo>
                    <a:pt x="1768" y="299"/>
                  </a:lnTo>
                  <a:cubicBezTo>
                    <a:pt x="1769" y="299"/>
                    <a:pt x="1771" y="300"/>
                    <a:pt x="1773" y="300"/>
                  </a:cubicBezTo>
                  <a:lnTo>
                    <a:pt x="1821" y="316"/>
                  </a:lnTo>
                  <a:lnTo>
                    <a:pt x="1815" y="315"/>
                  </a:lnTo>
                  <a:lnTo>
                    <a:pt x="1871" y="323"/>
                  </a:lnTo>
                  <a:lnTo>
                    <a:pt x="1920" y="331"/>
                  </a:lnTo>
                  <a:lnTo>
                    <a:pt x="1968" y="339"/>
                  </a:lnTo>
                  <a:lnTo>
                    <a:pt x="2016" y="347"/>
                  </a:lnTo>
                  <a:lnTo>
                    <a:pt x="2064" y="355"/>
                  </a:lnTo>
                  <a:lnTo>
                    <a:pt x="2123" y="372"/>
                  </a:lnTo>
                  <a:lnTo>
                    <a:pt x="2168" y="379"/>
                  </a:lnTo>
                  <a:lnTo>
                    <a:pt x="2216" y="387"/>
                  </a:lnTo>
                  <a:lnTo>
                    <a:pt x="2264" y="395"/>
                  </a:lnTo>
                  <a:lnTo>
                    <a:pt x="2312" y="403"/>
                  </a:lnTo>
                  <a:lnTo>
                    <a:pt x="2371" y="420"/>
                  </a:lnTo>
                  <a:lnTo>
                    <a:pt x="2416" y="427"/>
                  </a:lnTo>
                  <a:lnTo>
                    <a:pt x="2464" y="435"/>
                  </a:lnTo>
                  <a:cubicBezTo>
                    <a:pt x="2481" y="438"/>
                    <a:pt x="2493" y="454"/>
                    <a:pt x="2490" y="472"/>
                  </a:cubicBezTo>
                  <a:cubicBezTo>
                    <a:pt x="2487" y="489"/>
                    <a:pt x="2471" y="501"/>
                    <a:pt x="2453" y="498"/>
                  </a:cubicBezTo>
                  <a:lnTo>
                    <a:pt x="2405" y="490"/>
                  </a:lnTo>
                  <a:lnTo>
                    <a:pt x="2354" y="481"/>
                  </a:lnTo>
                  <a:lnTo>
                    <a:pt x="2301" y="466"/>
                  </a:lnTo>
                  <a:lnTo>
                    <a:pt x="2253" y="458"/>
                  </a:lnTo>
                  <a:lnTo>
                    <a:pt x="2205" y="450"/>
                  </a:lnTo>
                  <a:lnTo>
                    <a:pt x="2157" y="442"/>
                  </a:lnTo>
                  <a:lnTo>
                    <a:pt x="2106" y="433"/>
                  </a:lnTo>
                  <a:lnTo>
                    <a:pt x="2053" y="418"/>
                  </a:lnTo>
                  <a:lnTo>
                    <a:pt x="2005" y="410"/>
                  </a:lnTo>
                  <a:lnTo>
                    <a:pt x="1957" y="402"/>
                  </a:lnTo>
                  <a:lnTo>
                    <a:pt x="1909" y="394"/>
                  </a:lnTo>
                  <a:lnTo>
                    <a:pt x="1862" y="386"/>
                  </a:lnTo>
                  <a:lnTo>
                    <a:pt x="1806" y="378"/>
                  </a:lnTo>
                  <a:cubicBezTo>
                    <a:pt x="1804" y="378"/>
                    <a:pt x="1802" y="377"/>
                    <a:pt x="1800" y="377"/>
                  </a:cubicBezTo>
                  <a:lnTo>
                    <a:pt x="1752" y="361"/>
                  </a:lnTo>
                  <a:lnTo>
                    <a:pt x="1757" y="362"/>
                  </a:lnTo>
                  <a:lnTo>
                    <a:pt x="1709" y="354"/>
                  </a:lnTo>
                  <a:lnTo>
                    <a:pt x="1661" y="346"/>
                  </a:lnTo>
                  <a:lnTo>
                    <a:pt x="1613" y="338"/>
                  </a:lnTo>
                  <a:lnTo>
                    <a:pt x="1566" y="330"/>
                  </a:lnTo>
                  <a:lnTo>
                    <a:pt x="1509" y="322"/>
                  </a:lnTo>
                  <a:lnTo>
                    <a:pt x="1461" y="314"/>
                  </a:lnTo>
                  <a:cubicBezTo>
                    <a:pt x="1460" y="314"/>
                    <a:pt x="1458" y="313"/>
                    <a:pt x="1456" y="313"/>
                  </a:cubicBezTo>
                  <a:lnTo>
                    <a:pt x="1408" y="297"/>
                  </a:lnTo>
                  <a:lnTo>
                    <a:pt x="1413" y="298"/>
                  </a:lnTo>
                  <a:lnTo>
                    <a:pt x="1365" y="290"/>
                  </a:lnTo>
                  <a:lnTo>
                    <a:pt x="1318" y="282"/>
                  </a:lnTo>
                  <a:lnTo>
                    <a:pt x="1261" y="274"/>
                  </a:lnTo>
                  <a:lnTo>
                    <a:pt x="1213" y="266"/>
                  </a:lnTo>
                  <a:lnTo>
                    <a:pt x="1165" y="258"/>
                  </a:lnTo>
                  <a:lnTo>
                    <a:pt x="1117" y="250"/>
                  </a:lnTo>
                  <a:lnTo>
                    <a:pt x="1069" y="242"/>
                  </a:lnTo>
                  <a:lnTo>
                    <a:pt x="1018" y="233"/>
                  </a:lnTo>
                  <a:lnTo>
                    <a:pt x="965" y="218"/>
                  </a:lnTo>
                  <a:lnTo>
                    <a:pt x="917" y="210"/>
                  </a:lnTo>
                  <a:lnTo>
                    <a:pt x="869" y="202"/>
                  </a:lnTo>
                  <a:lnTo>
                    <a:pt x="821" y="194"/>
                  </a:lnTo>
                  <a:lnTo>
                    <a:pt x="774" y="186"/>
                  </a:lnTo>
                  <a:lnTo>
                    <a:pt x="717" y="178"/>
                  </a:lnTo>
                  <a:lnTo>
                    <a:pt x="669" y="170"/>
                  </a:lnTo>
                  <a:lnTo>
                    <a:pt x="621" y="162"/>
                  </a:lnTo>
                  <a:lnTo>
                    <a:pt x="573" y="154"/>
                  </a:lnTo>
                  <a:lnTo>
                    <a:pt x="525" y="146"/>
                  </a:lnTo>
                  <a:lnTo>
                    <a:pt x="478" y="138"/>
                  </a:lnTo>
                  <a:lnTo>
                    <a:pt x="421" y="130"/>
                  </a:lnTo>
                  <a:lnTo>
                    <a:pt x="373" y="122"/>
                  </a:lnTo>
                  <a:lnTo>
                    <a:pt x="325" y="114"/>
                  </a:lnTo>
                  <a:lnTo>
                    <a:pt x="277" y="106"/>
                  </a:lnTo>
                  <a:lnTo>
                    <a:pt x="230" y="98"/>
                  </a:lnTo>
                  <a:lnTo>
                    <a:pt x="173" y="90"/>
                  </a:lnTo>
                  <a:lnTo>
                    <a:pt x="125" y="82"/>
                  </a:lnTo>
                  <a:lnTo>
                    <a:pt x="77" y="74"/>
                  </a:lnTo>
                  <a:lnTo>
                    <a:pt x="29" y="66"/>
                  </a:lnTo>
                  <a:cubicBezTo>
                    <a:pt x="12" y="63"/>
                    <a:pt x="0" y="47"/>
                    <a:pt x="3" y="29"/>
                  </a:cubicBezTo>
                  <a:cubicBezTo>
                    <a:pt x="6" y="12"/>
                    <a:pt x="22" y="0"/>
                    <a:pt x="40" y="3"/>
                  </a:cubicBezTo>
                  <a:close/>
                </a:path>
              </a:pathLst>
            </a:custGeom>
            <a:solidFill>
              <a:srgbClr val="FF0000"/>
            </a:solidFill>
            <a:ln w="19050" cap="flat">
              <a:solidFill>
                <a:srgbClr val="FF0000"/>
              </a:solidFill>
              <a:prstDash val="solid"/>
              <a:bevel/>
              <a:headEnd/>
              <a:tailEnd/>
            </a:ln>
          </p:spPr>
          <p:txBody>
            <a:bodyPr/>
            <a:lstStyle/>
            <a:p>
              <a:endParaRPr lang="en-US"/>
            </a:p>
          </p:txBody>
        </p:sp>
        <p:sp>
          <p:nvSpPr>
            <p:cNvPr id="63504" name="Freeform 24"/>
            <p:cNvSpPr>
              <a:spLocks/>
            </p:cNvSpPr>
            <p:nvPr/>
          </p:nvSpPr>
          <p:spPr bwMode="auto">
            <a:xfrm>
              <a:off x="5724526" y="2398713"/>
              <a:ext cx="474663" cy="114300"/>
            </a:xfrm>
            <a:custGeom>
              <a:avLst/>
              <a:gdLst>
                <a:gd name="T0" fmla="*/ 2147483647 w 1247"/>
                <a:gd name="T1" fmla="*/ 2147483647 h 299"/>
                <a:gd name="T2" fmla="*/ 2147483647 w 1247"/>
                <a:gd name="T3" fmla="*/ 2147483647 h 299"/>
                <a:gd name="T4" fmla="*/ 2147483647 w 1247"/>
                <a:gd name="T5" fmla="*/ 2147483647 h 299"/>
                <a:gd name="T6" fmla="*/ 2147483647 w 1247"/>
                <a:gd name="T7" fmla="*/ 2147483647 h 299"/>
                <a:gd name="T8" fmla="*/ 2147483647 w 1247"/>
                <a:gd name="T9" fmla="*/ 2147483647 h 299"/>
                <a:gd name="T10" fmla="*/ 2147483647 w 1247"/>
                <a:gd name="T11" fmla="*/ 2147483647 h 299"/>
                <a:gd name="T12" fmla="*/ 2147483647 w 1247"/>
                <a:gd name="T13" fmla="*/ 2147483647 h 299"/>
                <a:gd name="T14" fmla="*/ 2147483647 w 1247"/>
                <a:gd name="T15" fmla="*/ 2147483647 h 299"/>
                <a:gd name="T16" fmla="*/ 2147483647 w 1247"/>
                <a:gd name="T17" fmla="*/ 2147483647 h 299"/>
                <a:gd name="T18" fmla="*/ 2147483647 w 1247"/>
                <a:gd name="T19" fmla="*/ 2147483647 h 299"/>
                <a:gd name="T20" fmla="*/ 2147483647 w 1247"/>
                <a:gd name="T21" fmla="*/ 2147483647 h 299"/>
                <a:gd name="T22" fmla="*/ 2147483647 w 1247"/>
                <a:gd name="T23" fmla="*/ 2147483647 h 299"/>
                <a:gd name="T24" fmla="*/ 2147483647 w 1247"/>
                <a:gd name="T25" fmla="*/ 2147483647 h 299"/>
                <a:gd name="T26" fmla="*/ 2147483647 w 1247"/>
                <a:gd name="T27" fmla="*/ 2147483647 h 299"/>
                <a:gd name="T28" fmla="*/ 2147483647 w 1247"/>
                <a:gd name="T29" fmla="*/ 2147483647 h 299"/>
                <a:gd name="T30" fmla="*/ 2147483647 w 1247"/>
                <a:gd name="T31" fmla="*/ 2147483647 h 299"/>
                <a:gd name="T32" fmla="*/ 2147483647 w 1247"/>
                <a:gd name="T33" fmla="*/ 2147483647 h 299"/>
                <a:gd name="T34" fmla="*/ 2147483647 w 1247"/>
                <a:gd name="T35" fmla="*/ 2147483647 h 299"/>
                <a:gd name="T36" fmla="*/ 2147483647 w 1247"/>
                <a:gd name="T37" fmla="*/ 2147483647 h 299"/>
                <a:gd name="T38" fmla="*/ 2147483647 w 1247"/>
                <a:gd name="T39" fmla="*/ 2147483647 h 299"/>
                <a:gd name="T40" fmla="*/ 2147483647 w 1247"/>
                <a:gd name="T41" fmla="*/ 2147483647 h 299"/>
                <a:gd name="T42" fmla="*/ 2147483647 w 1247"/>
                <a:gd name="T43" fmla="*/ 2147483647 h 299"/>
                <a:gd name="T44" fmla="*/ 2147483647 w 1247"/>
                <a:gd name="T45" fmla="*/ 2147483647 h 299"/>
                <a:gd name="T46" fmla="*/ 2147483647 w 1247"/>
                <a:gd name="T47" fmla="*/ 2147483647 h 299"/>
                <a:gd name="T48" fmla="*/ 2147483647 w 1247"/>
                <a:gd name="T49" fmla="*/ 2147483647 h 299"/>
                <a:gd name="T50" fmla="*/ 2147483647 w 1247"/>
                <a:gd name="T51" fmla="*/ 2147483647 h 299"/>
                <a:gd name="T52" fmla="*/ 2147483647 w 1247"/>
                <a:gd name="T53" fmla="*/ 2147483647 h 299"/>
                <a:gd name="T54" fmla="*/ 2147483647 w 1247"/>
                <a:gd name="T55" fmla="*/ 2147483647 h 299"/>
                <a:gd name="T56" fmla="*/ 2147483647 w 1247"/>
                <a:gd name="T57" fmla="*/ 2147483647 h 299"/>
                <a:gd name="T58" fmla="*/ 2147483647 w 1247"/>
                <a:gd name="T59" fmla="*/ 2147483647 h 299"/>
                <a:gd name="T60" fmla="*/ 2147483647 w 1247"/>
                <a:gd name="T61" fmla="*/ 2147483647 h 299"/>
                <a:gd name="T62" fmla="*/ 2147483647 w 1247"/>
                <a:gd name="T63" fmla="*/ 2147483647 h 299"/>
                <a:gd name="T64" fmla="*/ 2147483647 w 1247"/>
                <a:gd name="T65" fmla="*/ 2147483647 h 299"/>
                <a:gd name="T66" fmla="*/ 2147483647 w 1247"/>
                <a:gd name="T67" fmla="*/ 2147483647 h 299"/>
                <a:gd name="T68" fmla="*/ 2147483647 w 1247"/>
                <a:gd name="T69" fmla="*/ 2147483647 h 299"/>
                <a:gd name="T70" fmla="*/ 2147483647 w 1247"/>
                <a:gd name="T71" fmla="*/ 2147483647 h 299"/>
                <a:gd name="T72" fmla="*/ 2147483647 w 1247"/>
                <a:gd name="T73" fmla="*/ 2147483647 h 299"/>
                <a:gd name="T74" fmla="*/ 2147483647 w 1247"/>
                <a:gd name="T75" fmla="*/ 2147483647 h 299"/>
                <a:gd name="T76" fmla="*/ 2147483647 w 1247"/>
                <a:gd name="T77" fmla="*/ 2147483647 h 299"/>
                <a:gd name="T78" fmla="*/ 2147483647 w 1247"/>
                <a:gd name="T79" fmla="*/ 2147483647 h 299"/>
                <a:gd name="T80" fmla="*/ 2147483647 w 1247"/>
                <a:gd name="T81" fmla="*/ 2147483647 h 299"/>
                <a:gd name="T82" fmla="*/ 2147483647 w 1247"/>
                <a:gd name="T83" fmla="*/ 2147483647 h 299"/>
                <a:gd name="T84" fmla="*/ 2147483647 w 1247"/>
                <a:gd name="T85" fmla="*/ 2147483647 h 299"/>
                <a:gd name="T86" fmla="*/ 2147483647 w 1247"/>
                <a:gd name="T87" fmla="*/ 2147483647 h 299"/>
                <a:gd name="T88" fmla="*/ 2147483647 w 1247"/>
                <a:gd name="T89" fmla="*/ 2147483647 h 299"/>
                <a:gd name="T90" fmla="*/ 2147483647 w 1247"/>
                <a:gd name="T91" fmla="*/ 2147483647 h 299"/>
                <a:gd name="T92" fmla="*/ 2147483647 w 1247"/>
                <a:gd name="T93" fmla="*/ 2147483647 h 299"/>
                <a:gd name="T94" fmla="*/ 2147483647 w 1247"/>
                <a:gd name="T95" fmla="*/ 2147483647 h 299"/>
                <a:gd name="T96" fmla="*/ 2147483647 w 1247"/>
                <a:gd name="T97" fmla="*/ 2147483647 h 299"/>
                <a:gd name="T98" fmla="*/ 2147483647 w 1247"/>
                <a:gd name="T99" fmla="*/ 2147483647 h 299"/>
                <a:gd name="T100" fmla="*/ 2147483647 w 1247"/>
                <a:gd name="T101" fmla="*/ 2147483647 h 299"/>
                <a:gd name="T102" fmla="*/ 2147483647 w 1247"/>
                <a:gd name="T103" fmla="*/ 2147483647 h 299"/>
                <a:gd name="T104" fmla="*/ 2147483647 w 1247"/>
                <a:gd name="T105" fmla="*/ 2147483647 h 2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47"/>
                <a:gd name="T160" fmla="*/ 0 h 299"/>
                <a:gd name="T161" fmla="*/ 1247 w 1247"/>
                <a:gd name="T162" fmla="*/ 299 h 2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47" h="299">
                  <a:moveTo>
                    <a:pt x="20" y="2"/>
                  </a:moveTo>
                  <a:lnTo>
                    <a:pt x="44" y="6"/>
                  </a:lnTo>
                  <a:cubicBezTo>
                    <a:pt x="45" y="6"/>
                    <a:pt x="46" y="6"/>
                    <a:pt x="47" y="6"/>
                  </a:cubicBezTo>
                  <a:lnTo>
                    <a:pt x="71" y="14"/>
                  </a:lnTo>
                  <a:lnTo>
                    <a:pt x="68" y="14"/>
                  </a:lnTo>
                  <a:lnTo>
                    <a:pt x="92" y="18"/>
                  </a:lnTo>
                  <a:lnTo>
                    <a:pt x="120" y="22"/>
                  </a:lnTo>
                  <a:lnTo>
                    <a:pt x="144" y="26"/>
                  </a:lnTo>
                  <a:cubicBezTo>
                    <a:pt x="145" y="26"/>
                    <a:pt x="146" y="26"/>
                    <a:pt x="147" y="26"/>
                  </a:cubicBezTo>
                  <a:lnTo>
                    <a:pt x="171" y="34"/>
                  </a:lnTo>
                  <a:lnTo>
                    <a:pt x="168" y="34"/>
                  </a:lnTo>
                  <a:lnTo>
                    <a:pt x="192" y="38"/>
                  </a:lnTo>
                  <a:lnTo>
                    <a:pt x="216" y="42"/>
                  </a:lnTo>
                  <a:lnTo>
                    <a:pt x="244" y="46"/>
                  </a:lnTo>
                  <a:cubicBezTo>
                    <a:pt x="245" y="46"/>
                    <a:pt x="246" y="46"/>
                    <a:pt x="247" y="46"/>
                  </a:cubicBezTo>
                  <a:lnTo>
                    <a:pt x="271" y="54"/>
                  </a:lnTo>
                  <a:lnTo>
                    <a:pt x="268" y="54"/>
                  </a:lnTo>
                  <a:lnTo>
                    <a:pt x="292" y="58"/>
                  </a:lnTo>
                  <a:lnTo>
                    <a:pt x="316" y="62"/>
                  </a:lnTo>
                  <a:cubicBezTo>
                    <a:pt x="317" y="62"/>
                    <a:pt x="318" y="62"/>
                    <a:pt x="319" y="62"/>
                  </a:cubicBezTo>
                  <a:lnTo>
                    <a:pt x="343" y="70"/>
                  </a:lnTo>
                  <a:lnTo>
                    <a:pt x="340" y="70"/>
                  </a:lnTo>
                  <a:lnTo>
                    <a:pt x="364" y="74"/>
                  </a:lnTo>
                  <a:lnTo>
                    <a:pt x="392" y="78"/>
                  </a:lnTo>
                  <a:lnTo>
                    <a:pt x="416" y="82"/>
                  </a:lnTo>
                  <a:cubicBezTo>
                    <a:pt x="417" y="82"/>
                    <a:pt x="418" y="82"/>
                    <a:pt x="419" y="82"/>
                  </a:cubicBezTo>
                  <a:lnTo>
                    <a:pt x="443" y="90"/>
                  </a:lnTo>
                  <a:lnTo>
                    <a:pt x="440" y="90"/>
                  </a:lnTo>
                  <a:lnTo>
                    <a:pt x="464" y="94"/>
                  </a:lnTo>
                  <a:lnTo>
                    <a:pt x="488" y="98"/>
                  </a:lnTo>
                  <a:lnTo>
                    <a:pt x="518" y="106"/>
                  </a:lnTo>
                  <a:lnTo>
                    <a:pt x="540" y="110"/>
                  </a:lnTo>
                  <a:lnTo>
                    <a:pt x="564" y="114"/>
                  </a:lnTo>
                  <a:cubicBezTo>
                    <a:pt x="565" y="114"/>
                    <a:pt x="566" y="114"/>
                    <a:pt x="567" y="114"/>
                  </a:cubicBezTo>
                  <a:lnTo>
                    <a:pt x="591" y="122"/>
                  </a:lnTo>
                  <a:lnTo>
                    <a:pt x="588" y="122"/>
                  </a:lnTo>
                  <a:lnTo>
                    <a:pt x="612" y="126"/>
                  </a:lnTo>
                  <a:lnTo>
                    <a:pt x="640" y="130"/>
                  </a:lnTo>
                  <a:cubicBezTo>
                    <a:pt x="641" y="130"/>
                    <a:pt x="642" y="130"/>
                    <a:pt x="643" y="130"/>
                  </a:cubicBezTo>
                  <a:lnTo>
                    <a:pt x="667" y="138"/>
                  </a:lnTo>
                  <a:lnTo>
                    <a:pt x="664" y="138"/>
                  </a:lnTo>
                  <a:lnTo>
                    <a:pt x="688" y="142"/>
                  </a:lnTo>
                  <a:lnTo>
                    <a:pt x="712" y="146"/>
                  </a:lnTo>
                  <a:cubicBezTo>
                    <a:pt x="713" y="146"/>
                    <a:pt x="714" y="146"/>
                    <a:pt x="715" y="146"/>
                  </a:cubicBezTo>
                  <a:lnTo>
                    <a:pt x="739" y="154"/>
                  </a:lnTo>
                  <a:lnTo>
                    <a:pt x="736" y="154"/>
                  </a:lnTo>
                  <a:lnTo>
                    <a:pt x="760" y="158"/>
                  </a:lnTo>
                  <a:lnTo>
                    <a:pt x="790" y="166"/>
                  </a:lnTo>
                  <a:lnTo>
                    <a:pt x="812" y="170"/>
                  </a:lnTo>
                  <a:lnTo>
                    <a:pt x="836" y="174"/>
                  </a:lnTo>
                  <a:cubicBezTo>
                    <a:pt x="837" y="174"/>
                    <a:pt x="838" y="174"/>
                    <a:pt x="839" y="174"/>
                  </a:cubicBezTo>
                  <a:lnTo>
                    <a:pt x="863" y="182"/>
                  </a:lnTo>
                  <a:lnTo>
                    <a:pt x="860" y="182"/>
                  </a:lnTo>
                  <a:lnTo>
                    <a:pt x="884" y="186"/>
                  </a:lnTo>
                  <a:lnTo>
                    <a:pt x="914" y="194"/>
                  </a:lnTo>
                  <a:lnTo>
                    <a:pt x="936" y="198"/>
                  </a:lnTo>
                  <a:lnTo>
                    <a:pt x="960" y="202"/>
                  </a:lnTo>
                  <a:cubicBezTo>
                    <a:pt x="961" y="202"/>
                    <a:pt x="962" y="202"/>
                    <a:pt x="963" y="202"/>
                  </a:cubicBezTo>
                  <a:lnTo>
                    <a:pt x="987" y="210"/>
                  </a:lnTo>
                  <a:lnTo>
                    <a:pt x="984" y="210"/>
                  </a:lnTo>
                  <a:lnTo>
                    <a:pt x="1008" y="214"/>
                  </a:lnTo>
                  <a:cubicBezTo>
                    <a:pt x="1009" y="214"/>
                    <a:pt x="1010" y="214"/>
                    <a:pt x="1011" y="214"/>
                  </a:cubicBezTo>
                  <a:lnTo>
                    <a:pt x="1035" y="222"/>
                  </a:lnTo>
                  <a:lnTo>
                    <a:pt x="1032" y="222"/>
                  </a:lnTo>
                  <a:lnTo>
                    <a:pt x="1060" y="226"/>
                  </a:lnTo>
                  <a:cubicBezTo>
                    <a:pt x="1061" y="226"/>
                    <a:pt x="1062" y="226"/>
                    <a:pt x="1063" y="226"/>
                  </a:cubicBezTo>
                  <a:lnTo>
                    <a:pt x="1087" y="234"/>
                  </a:lnTo>
                  <a:lnTo>
                    <a:pt x="1084" y="234"/>
                  </a:lnTo>
                  <a:lnTo>
                    <a:pt x="1108" y="238"/>
                  </a:lnTo>
                  <a:lnTo>
                    <a:pt x="1132" y="242"/>
                  </a:lnTo>
                  <a:cubicBezTo>
                    <a:pt x="1133" y="242"/>
                    <a:pt x="1134" y="242"/>
                    <a:pt x="1135" y="242"/>
                  </a:cubicBezTo>
                  <a:lnTo>
                    <a:pt x="1159" y="250"/>
                  </a:lnTo>
                  <a:lnTo>
                    <a:pt x="1156" y="250"/>
                  </a:lnTo>
                  <a:lnTo>
                    <a:pt x="1184" y="254"/>
                  </a:lnTo>
                  <a:cubicBezTo>
                    <a:pt x="1185" y="254"/>
                    <a:pt x="1186" y="254"/>
                    <a:pt x="1187" y="254"/>
                  </a:cubicBezTo>
                  <a:lnTo>
                    <a:pt x="1211" y="262"/>
                  </a:lnTo>
                  <a:lnTo>
                    <a:pt x="1208" y="262"/>
                  </a:lnTo>
                  <a:lnTo>
                    <a:pt x="1232" y="266"/>
                  </a:lnTo>
                  <a:cubicBezTo>
                    <a:pt x="1241" y="267"/>
                    <a:pt x="1247" y="275"/>
                    <a:pt x="1245" y="284"/>
                  </a:cubicBezTo>
                  <a:cubicBezTo>
                    <a:pt x="1244" y="293"/>
                    <a:pt x="1236" y="299"/>
                    <a:pt x="1227" y="297"/>
                  </a:cubicBezTo>
                  <a:lnTo>
                    <a:pt x="1203" y="293"/>
                  </a:lnTo>
                  <a:cubicBezTo>
                    <a:pt x="1202" y="293"/>
                    <a:pt x="1201" y="293"/>
                    <a:pt x="1200" y="293"/>
                  </a:cubicBezTo>
                  <a:lnTo>
                    <a:pt x="1176" y="285"/>
                  </a:lnTo>
                  <a:lnTo>
                    <a:pt x="1179" y="285"/>
                  </a:lnTo>
                  <a:lnTo>
                    <a:pt x="1151" y="281"/>
                  </a:lnTo>
                  <a:cubicBezTo>
                    <a:pt x="1150" y="281"/>
                    <a:pt x="1149" y="281"/>
                    <a:pt x="1148" y="281"/>
                  </a:cubicBezTo>
                  <a:lnTo>
                    <a:pt x="1124" y="273"/>
                  </a:lnTo>
                  <a:lnTo>
                    <a:pt x="1127" y="273"/>
                  </a:lnTo>
                  <a:lnTo>
                    <a:pt x="1103" y="269"/>
                  </a:lnTo>
                  <a:lnTo>
                    <a:pt x="1079" y="265"/>
                  </a:lnTo>
                  <a:cubicBezTo>
                    <a:pt x="1078" y="265"/>
                    <a:pt x="1077" y="265"/>
                    <a:pt x="1076" y="265"/>
                  </a:cubicBezTo>
                  <a:lnTo>
                    <a:pt x="1052" y="257"/>
                  </a:lnTo>
                  <a:lnTo>
                    <a:pt x="1055" y="257"/>
                  </a:lnTo>
                  <a:lnTo>
                    <a:pt x="1027" y="253"/>
                  </a:lnTo>
                  <a:cubicBezTo>
                    <a:pt x="1026" y="253"/>
                    <a:pt x="1025" y="253"/>
                    <a:pt x="1024" y="253"/>
                  </a:cubicBezTo>
                  <a:lnTo>
                    <a:pt x="1000" y="245"/>
                  </a:lnTo>
                  <a:lnTo>
                    <a:pt x="1003" y="245"/>
                  </a:lnTo>
                  <a:lnTo>
                    <a:pt x="979" y="241"/>
                  </a:lnTo>
                  <a:cubicBezTo>
                    <a:pt x="978" y="241"/>
                    <a:pt x="977" y="241"/>
                    <a:pt x="976" y="241"/>
                  </a:cubicBezTo>
                  <a:lnTo>
                    <a:pt x="952" y="233"/>
                  </a:lnTo>
                  <a:lnTo>
                    <a:pt x="955" y="233"/>
                  </a:lnTo>
                  <a:lnTo>
                    <a:pt x="931" y="229"/>
                  </a:lnTo>
                  <a:lnTo>
                    <a:pt x="905" y="225"/>
                  </a:lnTo>
                  <a:lnTo>
                    <a:pt x="879" y="217"/>
                  </a:lnTo>
                  <a:lnTo>
                    <a:pt x="855" y="213"/>
                  </a:lnTo>
                  <a:cubicBezTo>
                    <a:pt x="854" y="213"/>
                    <a:pt x="853" y="213"/>
                    <a:pt x="852" y="213"/>
                  </a:cubicBezTo>
                  <a:lnTo>
                    <a:pt x="828" y="205"/>
                  </a:lnTo>
                  <a:lnTo>
                    <a:pt x="831" y="205"/>
                  </a:lnTo>
                  <a:lnTo>
                    <a:pt x="807" y="201"/>
                  </a:lnTo>
                  <a:lnTo>
                    <a:pt x="781" y="197"/>
                  </a:lnTo>
                  <a:lnTo>
                    <a:pt x="755" y="189"/>
                  </a:lnTo>
                  <a:lnTo>
                    <a:pt x="731" y="185"/>
                  </a:lnTo>
                  <a:cubicBezTo>
                    <a:pt x="730" y="185"/>
                    <a:pt x="729" y="185"/>
                    <a:pt x="728" y="185"/>
                  </a:cubicBezTo>
                  <a:lnTo>
                    <a:pt x="704" y="177"/>
                  </a:lnTo>
                  <a:lnTo>
                    <a:pt x="707" y="177"/>
                  </a:lnTo>
                  <a:lnTo>
                    <a:pt x="683" y="173"/>
                  </a:lnTo>
                  <a:lnTo>
                    <a:pt x="659" y="169"/>
                  </a:lnTo>
                  <a:cubicBezTo>
                    <a:pt x="658" y="169"/>
                    <a:pt x="657" y="169"/>
                    <a:pt x="656" y="169"/>
                  </a:cubicBezTo>
                  <a:lnTo>
                    <a:pt x="632" y="161"/>
                  </a:lnTo>
                  <a:lnTo>
                    <a:pt x="635" y="161"/>
                  </a:lnTo>
                  <a:lnTo>
                    <a:pt x="607" y="157"/>
                  </a:lnTo>
                  <a:lnTo>
                    <a:pt x="583" y="153"/>
                  </a:lnTo>
                  <a:cubicBezTo>
                    <a:pt x="582" y="153"/>
                    <a:pt x="581" y="153"/>
                    <a:pt x="580" y="153"/>
                  </a:cubicBezTo>
                  <a:lnTo>
                    <a:pt x="556" y="145"/>
                  </a:lnTo>
                  <a:lnTo>
                    <a:pt x="559" y="145"/>
                  </a:lnTo>
                  <a:lnTo>
                    <a:pt x="535" y="141"/>
                  </a:lnTo>
                  <a:lnTo>
                    <a:pt x="509" y="137"/>
                  </a:lnTo>
                  <a:lnTo>
                    <a:pt x="483" y="129"/>
                  </a:lnTo>
                  <a:lnTo>
                    <a:pt x="459" y="125"/>
                  </a:lnTo>
                  <a:lnTo>
                    <a:pt x="435" y="121"/>
                  </a:lnTo>
                  <a:cubicBezTo>
                    <a:pt x="434" y="121"/>
                    <a:pt x="433" y="121"/>
                    <a:pt x="432" y="121"/>
                  </a:cubicBezTo>
                  <a:lnTo>
                    <a:pt x="408" y="113"/>
                  </a:lnTo>
                  <a:lnTo>
                    <a:pt x="411" y="113"/>
                  </a:lnTo>
                  <a:lnTo>
                    <a:pt x="387" y="109"/>
                  </a:lnTo>
                  <a:lnTo>
                    <a:pt x="359" y="105"/>
                  </a:lnTo>
                  <a:lnTo>
                    <a:pt x="335" y="101"/>
                  </a:lnTo>
                  <a:cubicBezTo>
                    <a:pt x="334" y="101"/>
                    <a:pt x="333" y="101"/>
                    <a:pt x="332" y="101"/>
                  </a:cubicBezTo>
                  <a:lnTo>
                    <a:pt x="308" y="93"/>
                  </a:lnTo>
                  <a:lnTo>
                    <a:pt x="311" y="93"/>
                  </a:lnTo>
                  <a:lnTo>
                    <a:pt x="287" y="89"/>
                  </a:lnTo>
                  <a:lnTo>
                    <a:pt x="263" y="85"/>
                  </a:lnTo>
                  <a:cubicBezTo>
                    <a:pt x="262" y="85"/>
                    <a:pt x="261" y="85"/>
                    <a:pt x="260" y="85"/>
                  </a:cubicBezTo>
                  <a:lnTo>
                    <a:pt x="236" y="77"/>
                  </a:lnTo>
                  <a:lnTo>
                    <a:pt x="239" y="77"/>
                  </a:lnTo>
                  <a:lnTo>
                    <a:pt x="211" y="73"/>
                  </a:lnTo>
                  <a:lnTo>
                    <a:pt x="187" y="69"/>
                  </a:lnTo>
                  <a:lnTo>
                    <a:pt x="163" y="65"/>
                  </a:lnTo>
                  <a:cubicBezTo>
                    <a:pt x="162" y="65"/>
                    <a:pt x="161" y="65"/>
                    <a:pt x="160" y="65"/>
                  </a:cubicBezTo>
                  <a:lnTo>
                    <a:pt x="136" y="57"/>
                  </a:lnTo>
                  <a:lnTo>
                    <a:pt x="139" y="57"/>
                  </a:lnTo>
                  <a:lnTo>
                    <a:pt x="115" y="53"/>
                  </a:lnTo>
                  <a:lnTo>
                    <a:pt x="87" y="49"/>
                  </a:lnTo>
                  <a:lnTo>
                    <a:pt x="63" y="45"/>
                  </a:lnTo>
                  <a:cubicBezTo>
                    <a:pt x="62" y="45"/>
                    <a:pt x="61" y="45"/>
                    <a:pt x="60" y="45"/>
                  </a:cubicBezTo>
                  <a:lnTo>
                    <a:pt x="36" y="37"/>
                  </a:lnTo>
                  <a:lnTo>
                    <a:pt x="39" y="37"/>
                  </a:lnTo>
                  <a:lnTo>
                    <a:pt x="15" y="33"/>
                  </a:lnTo>
                  <a:cubicBezTo>
                    <a:pt x="6" y="32"/>
                    <a:pt x="0" y="24"/>
                    <a:pt x="2" y="15"/>
                  </a:cubicBezTo>
                  <a:cubicBezTo>
                    <a:pt x="3" y="6"/>
                    <a:pt x="11" y="0"/>
                    <a:pt x="20" y="2"/>
                  </a:cubicBezTo>
                  <a:close/>
                </a:path>
              </a:pathLst>
            </a:custGeom>
            <a:solidFill>
              <a:srgbClr val="FF0000"/>
            </a:solidFill>
            <a:ln w="19050" cap="flat">
              <a:solidFill>
                <a:srgbClr val="FF0000"/>
              </a:solidFill>
              <a:prstDash val="solid"/>
              <a:bevel/>
              <a:headEnd/>
              <a:tailEnd/>
            </a:ln>
          </p:spPr>
          <p:txBody>
            <a:bodyPr/>
            <a:lstStyle/>
            <a:p>
              <a:endParaRPr lang="en-US"/>
            </a:p>
          </p:txBody>
        </p:sp>
        <p:sp>
          <p:nvSpPr>
            <p:cNvPr id="63505" name="Freeform 25"/>
            <p:cNvSpPr>
              <a:spLocks/>
            </p:cNvSpPr>
            <p:nvPr/>
          </p:nvSpPr>
          <p:spPr bwMode="auto">
            <a:xfrm>
              <a:off x="6184901" y="2498726"/>
              <a:ext cx="474663" cy="133350"/>
            </a:xfrm>
            <a:custGeom>
              <a:avLst/>
              <a:gdLst>
                <a:gd name="T0" fmla="*/ 2147483647 w 1248"/>
                <a:gd name="T1" fmla="*/ 2147483647 h 348"/>
                <a:gd name="T2" fmla="*/ 2147483647 w 1248"/>
                <a:gd name="T3" fmla="*/ 2147483647 h 348"/>
                <a:gd name="T4" fmla="*/ 2147483647 w 1248"/>
                <a:gd name="T5" fmla="*/ 2147483647 h 348"/>
                <a:gd name="T6" fmla="*/ 2147483647 w 1248"/>
                <a:gd name="T7" fmla="*/ 2147483647 h 348"/>
                <a:gd name="T8" fmla="*/ 2147483647 w 1248"/>
                <a:gd name="T9" fmla="*/ 2147483647 h 348"/>
                <a:gd name="T10" fmla="*/ 2147483647 w 1248"/>
                <a:gd name="T11" fmla="*/ 2147483647 h 348"/>
                <a:gd name="T12" fmla="*/ 2147483647 w 1248"/>
                <a:gd name="T13" fmla="*/ 2147483647 h 348"/>
                <a:gd name="T14" fmla="*/ 2147483647 w 1248"/>
                <a:gd name="T15" fmla="*/ 2147483647 h 348"/>
                <a:gd name="T16" fmla="*/ 2147483647 w 1248"/>
                <a:gd name="T17" fmla="*/ 2147483647 h 348"/>
                <a:gd name="T18" fmla="*/ 2147483647 w 1248"/>
                <a:gd name="T19" fmla="*/ 2147483647 h 348"/>
                <a:gd name="T20" fmla="*/ 2147483647 w 1248"/>
                <a:gd name="T21" fmla="*/ 2147483647 h 348"/>
                <a:gd name="T22" fmla="*/ 2147483647 w 1248"/>
                <a:gd name="T23" fmla="*/ 2147483647 h 348"/>
                <a:gd name="T24" fmla="*/ 2147483647 w 1248"/>
                <a:gd name="T25" fmla="*/ 2147483647 h 348"/>
                <a:gd name="T26" fmla="*/ 2147483647 w 1248"/>
                <a:gd name="T27" fmla="*/ 2147483647 h 348"/>
                <a:gd name="T28" fmla="*/ 2147483647 w 1248"/>
                <a:gd name="T29" fmla="*/ 2147483647 h 348"/>
                <a:gd name="T30" fmla="*/ 2147483647 w 1248"/>
                <a:gd name="T31" fmla="*/ 2147483647 h 348"/>
                <a:gd name="T32" fmla="*/ 2147483647 w 1248"/>
                <a:gd name="T33" fmla="*/ 2147483647 h 348"/>
                <a:gd name="T34" fmla="*/ 2147483647 w 1248"/>
                <a:gd name="T35" fmla="*/ 2147483647 h 348"/>
                <a:gd name="T36" fmla="*/ 2147483647 w 1248"/>
                <a:gd name="T37" fmla="*/ 2147483647 h 348"/>
                <a:gd name="T38" fmla="*/ 2147483647 w 1248"/>
                <a:gd name="T39" fmla="*/ 2147483647 h 348"/>
                <a:gd name="T40" fmla="*/ 2147483647 w 1248"/>
                <a:gd name="T41" fmla="*/ 2147483647 h 348"/>
                <a:gd name="T42" fmla="*/ 2147483647 w 1248"/>
                <a:gd name="T43" fmla="*/ 2147483647 h 348"/>
                <a:gd name="T44" fmla="*/ 2147483647 w 1248"/>
                <a:gd name="T45" fmla="*/ 2147483647 h 348"/>
                <a:gd name="T46" fmla="*/ 2147483647 w 1248"/>
                <a:gd name="T47" fmla="*/ 2147483647 h 348"/>
                <a:gd name="T48" fmla="*/ 2147483647 w 1248"/>
                <a:gd name="T49" fmla="*/ 2147483647 h 348"/>
                <a:gd name="T50" fmla="*/ 2147483647 w 1248"/>
                <a:gd name="T51" fmla="*/ 2147483647 h 348"/>
                <a:gd name="T52" fmla="*/ 2147483647 w 1248"/>
                <a:gd name="T53" fmla="*/ 2147483647 h 348"/>
                <a:gd name="T54" fmla="*/ 2147483647 w 1248"/>
                <a:gd name="T55" fmla="*/ 2147483647 h 348"/>
                <a:gd name="T56" fmla="*/ 2147483647 w 1248"/>
                <a:gd name="T57" fmla="*/ 2147483647 h 348"/>
                <a:gd name="T58" fmla="*/ 2147483647 w 1248"/>
                <a:gd name="T59" fmla="*/ 2147483647 h 348"/>
                <a:gd name="T60" fmla="*/ 2147483647 w 1248"/>
                <a:gd name="T61" fmla="*/ 2147483647 h 348"/>
                <a:gd name="T62" fmla="*/ 2147483647 w 1248"/>
                <a:gd name="T63" fmla="*/ 2147483647 h 348"/>
                <a:gd name="T64" fmla="*/ 2147483647 w 1248"/>
                <a:gd name="T65" fmla="*/ 2147483647 h 348"/>
                <a:gd name="T66" fmla="*/ 2147483647 w 1248"/>
                <a:gd name="T67" fmla="*/ 2147483647 h 348"/>
                <a:gd name="T68" fmla="*/ 2147483647 w 1248"/>
                <a:gd name="T69" fmla="*/ 2147483647 h 348"/>
                <a:gd name="T70" fmla="*/ 2147483647 w 1248"/>
                <a:gd name="T71" fmla="*/ 2147483647 h 348"/>
                <a:gd name="T72" fmla="*/ 2147483647 w 1248"/>
                <a:gd name="T73" fmla="*/ 2147483647 h 348"/>
                <a:gd name="T74" fmla="*/ 2147483647 w 1248"/>
                <a:gd name="T75" fmla="*/ 2147483647 h 348"/>
                <a:gd name="T76" fmla="*/ 2147483647 w 1248"/>
                <a:gd name="T77" fmla="*/ 2147483647 h 348"/>
                <a:gd name="T78" fmla="*/ 2147483647 w 1248"/>
                <a:gd name="T79" fmla="*/ 2147483647 h 348"/>
                <a:gd name="T80" fmla="*/ 2147483647 w 1248"/>
                <a:gd name="T81" fmla="*/ 2147483647 h 348"/>
                <a:gd name="T82" fmla="*/ 2147483647 w 1248"/>
                <a:gd name="T83" fmla="*/ 2147483647 h 348"/>
                <a:gd name="T84" fmla="*/ 2147483647 w 1248"/>
                <a:gd name="T85" fmla="*/ 2147483647 h 348"/>
                <a:gd name="T86" fmla="*/ 2147483647 w 1248"/>
                <a:gd name="T87" fmla="*/ 2147483647 h 348"/>
                <a:gd name="T88" fmla="*/ 2147483647 w 1248"/>
                <a:gd name="T89" fmla="*/ 2147483647 h 348"/>
                <a:gd name="T90" fmla="*/ 2147483647 w 1248"/>
                <a:gd name="T91" fmla="*/ 2147483647 h 348"/>
                <a:gd name="T92" fmla="*/ 2147483647 w 1248"/>
                <a:gd name="T93" fmla="*/ 2147483647 h 348"/>
                <a:gd name="T94" fmla="*/ 2147483647 w 1248"/>
                <a:gd name="T95" fmla="*/ 2147483647 h 348"/>
                <a:gd name="T96" fmla="*/ 2147483647 w 1248"/>
                <a:gd name="T97" fmla="*/ 2147483647 h 348"/>
                <a:gd name="T98" fmla="*/ 2147483647 w 1248"/>
                <a:gd name="T99" fmla="*/ 2147483647 h 348"/>
                <a:gd name="T100" fmla="*/ 2147483647 w 1248"/>
                <a:gd name="T101" fmla="*/ 2147483647 h 348"/>
                <a:gd name="T102" fmla="*/ 2147483647 w 1248"/>
                <a:gd name="T103" fmla="*/ 2147483647 h 348"/>
                <a:gd name="T104" fmla="*/ 2147483647 w 1248"/>
                <a:gd name="T105" fmla="*/ 2147483647 h 348"/>
                <a:gd name="T106" fmla="*/ 2147483647 w 1248"/>
                <a:gd name="T107" fmla="*/ 2147483647 h 348"/>
                <a:gd name="T108" fmla="*/ 2147483647 w 1248"/>
                <a:gd name="T109" fmla="*/ 2147483647 h 348"/>
                <a:gd name="T110" fmla="*/ 2147483647 w 1248"/>
                <a:gd name="T111" fmla="*/ 2147483647 h 348"/>
                <a:gd name="T112" fmla="*/ 2147483647 w 1248"/>
                <a:gd name="T113" fmla="*/ 2147483647 h 3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48"/>
                <a:gd name="T172" fmla="*/ 0 h 348"/>
                <a:gd name="T173" fmla="*/ 1248 w 1248"/>
                <a:gd name="T174" fmla="*/ 348 h 3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48" h="348">
                  <a:moveTo>
                    <a:pt x="24" y="3"/>
                  </a:moveTo>
                  <a:lnTo>
                    <a:pt x="48" y="11"/>
                  </a:lnTo>
                  <a:lnTo>
                    <a:pt x="45" y="11"/>
                  </a:lnTo>
                  <a:lnTo>
                    <a:pt x="69" y="15"/>
                  </a:lnTo>
                  <a:cubicBezTo>
                    <a:pt x="70" y="15"/>
                    <a:pt x="71" y="15"/>
                    <a:pt x="72" y="15"/>
                  </a:cubicBezTo>
                  <a:lnTo>
                    <a:pt x="96" y="23"/>
                  </a:lnTo>
                  <a:lnTo>
                    <a:pt x="93" y="23"/>
                  </a:lnTo>
                  <a:lnTo>
                    <a:pt x="121" y="27"/>
                  </a:lnTo>
                  <a:cubicBezTo>
                    <a:pt x="122" y="27"/>
                    <a:pt x="123" y="27"/>
                    <a:pt x="124" y="27"/>
                  </a:cubicBezTo>
                  <a:lnTo>
                    <a:pt x="148" y="35"/>
                  </a:lnTo>
                  <a:lnTo>
                    <a:pt x="145" y="35"/>
                  </a:lnTo>
                  <a:lnTo>
                    <a:pt x="169" y="39"/>
                  </a:lnTo>
                  <a:cubicBezTo>
                    <a:pt x="170" y="39"/>
                    <a:pt x="171" y="39"/>
                    <a:pt x="172" y="39"/>
                  </a:cubicBezTo>
                  <a:lnTo>
                    <a:pt x="196" y="47"/>
                  </a:lnTo>
                  <a:lnTo>
                    <a:pt x="193" y="47"/>
                  </a:lnTo>
                  <a:lnTo>
                    <a:pt x="217" y="51"/>
                  </a:lnTo>
                  <a:lnTo>
                    <a:pt x="247" y="59"/>
                  </a:lnTo>
                  <a:lnTo>
                    <a:pt x="269" y="63"/>
                  </a:lnTo>
                  <a:cubicBezTo>
                    <a:pt x="270" y="63"/>
                    <a:pt x="271" y="63"/>
                    <a:pt x="272" y="63"/>
                  </a:cubicBezTo>
                  <a:lnTo>
                    <a:pt x="296" y="71"/>
                  </a:lnTo>
                  <a:lnTo>
                    <a:pt x="293" y="71"/>
                  </a:lnTo>
                  <a:lnTo>
                    <a:pt x="317" y="75"/>
                  </a:lnTo>
                  <a:cubicBezTo>
                    <a:pt x="318" y="75"/>
                    <a:pt x="319" y="75"/>
                    <a:pt x="320" y="75"/>
                  </a:cubicBezTo>
                  <a:lnTo>
                    <a:pt x="344" y="83"/>
                  </a:lnTo>
                  <a:lnTo>
                    <a:pt x="341" y="83"/>
                  </a:lnTo>
                  <a:lnTo>
                    <a:pt x="369" y="87"/>
                  </a:lnTo>
                  <a:cubicBezTo>
                    <a:pt x="370" y="87"/>
                    <a:pt x="371" y="87"/>
                    <a:pt x="372" y="87"/>
                  </a:cubicBezTo>
                  <a:lnTo>
                    <a:pt x="396" y="95"/>
                  </a:lnTo>
                  <a:lnTo>
                    <a:pt x="393" y="95"/>
                  </a:lnTo>
                  <a:lnTo>
                    <a:pt x="417" y="99"/>
                  </a:lnTo>
                  <a:cubicBezTo>
                    <a:pt x="418" y="99"/>
                    <a:pt x="419" y="99"/>
                    <a:pt x="420" y="99"/>
                  </a:cubicBezTo>
                  <a:lnTo>
                    <a:pt x="444" y="107"/>
                  </a:lnTo>
                  <a:lnTo>
                    <a:pt x="441" y="107"/>
                  </a:lnTo>
                  <a:lnTo>
                    <a:pt x="465" y="111"/>
                  </a:lnTo>
                  <a:cubicBezTo>
                    <a:pt x="466" y="111"/>
                    <a:pt x="467" y="111"/>
                    <a:pt x="468" y="111"/>
                  </a:cubicBezTo>
                  <a:lnTo>
                    <a:pt x="492" y="119"/>
                  </a:lnTo>
                  <a:lnTo>
                    <a:pt x="519" y="127"/>
                  </a:lnTo>
                  <a:lnTo>
                    <a:pt x="541" y="131"/>
                  </a:lnTo>
                  <a:cubicBezTo>
                    <a:pt x="542" y="131"/>
                    <a:pt x="543" y="131"/>
                    <a:pt x="544" y="131"/>
                  </a:cubicBezTo>
                  <a:lnTo>
                    <a:pt x="568" y="139"/>
                  </a:lnTo>
                  <a:lnTo>
                    <a:pt x="565" y="139"/>
                  </a:lnTo>
                  <a:lnTo>
                    <a:pt x="589" y="143"/>
                  </a:lnTo>
                  <a:cubicBezTo>
                    <a:pt x="590" y="143"/>
                    <a:pt x="591" y="143"/>
                    <a:pt x="592" y="143"/>
                  </a:cubicBezTo>
                  <a:lnTo>
                    <a:pt x="616" y="151"/>
                  </a:lnTo>
                  <a:lnTo>
                    <a:pt x="613" y="151"/>
                  </a:lnTo>
                  <a:lnTo>
                    <a:pt x="641" y="155"/>
                  </a:lnTo>
                  <a:cubicBezTo>
                    <a:pt x="642" y="155"/>
                    <a:pt x="643" y="155"/>
                    <a:pt x="644" y="155"/>
                  </a:cubicBezTo>
                  <a:lnTo>
                    <a:pt x="668" y="163"/>
                  </a:lnTo>
                  <a:lnTo>
                    <a:pt x="692" y="171"/>
                  </a:lnTo>
                  <a:lnTo>
                    <a:pt x="689" y="171"/>
                  </a:lnTo>
                  <a:lnTo>
                    <a:pt x="713" y="175"/>
                  </a:lnTo>
                  <a:cubicBezTo>
                    <a:pt x="714" y="175"/>
                    <a:pt x="715" y="175"/>
                    <a:pt x="716" y="175"/>
                  </a:cubicBezTo>
                  <a:lnTo>
                    <a:pt x="740" y="183"/>
                  </a:lnTo>
                  <a:lnTo>
                    <a:pt x="737" y="183"/>
                  </a:lnTo>
                  <a:lnTo>
                    <a:pt x="761" y="187"/>
                  </a:lnTo>
                  <a:lnTo>
                    <a:pt x="791" y="195"/>
                  </a:lnTo>
                  <a:lnTo>
                    <a:pt x="816" y="203"/>
                  </a:lnTo>
                  <a:lnTo>
                    <a:pt x="813" y="203"/>
                  </a:lnTo>
                  <a:lnTo>
                    <a:pt x="837" y="207"/>
                  </a:lnTo>
                  <a:cubicBezTo>
                    <a:pt x="838" y="207"/>
                    <a:pt x="839" y="207"/>
                    <a:pt x="840" y="207"/>
                  </a:cubicBezTo>
                  <a:lnTo>
                    <a:pt x="864" y="215"/>
                  </a:lnTo>
                  <a:lnTo>
                    <a:pt x="888" y="223"/>
                  </a:lnTo>
                  <a:lnTo>
                    <a:pt x="885" y="223"/>
                  </a:lnTo>
                  <a:lnTo>
                    <a:pt x="913" y="227"/>
                  </a:lnTo>
                  <a:cubicBezTo>
                    <a:pt x="914" y="227"/>
                    <a:pt x="915" y="227"/>
                    <a:pt x="916" y="227"/>
                  </a:cubicBezTo>
                  <a:lnTo>
                    <a:pt x="940" y="235"/>
                  </a:lnTo>
                  <a:lnTo>
                    <a:pt x="964" y="243"/>
                  </a:lnTo>
                  <a:lnTo>
                    <a:pt x="961" y="243"/>
                  </a:lnTo>
                  <a:lnTo>
                    <a:pt x="985" y="247"/>
                  </a:lnTo>
                  <a:cubicBezTo>
                    <a:pt x="986" y="247"/>
                    <a:pt x="987" y="247"/>
                    <a:pt x="988" y="247"/>
                  </a:cubicBezTo>
                  <a:lnTo>
                    <a:pt x="1012" y="255"/>
                  </a:lnTo>
                  <a:lnTo>
                    <a:pt x="1039" y="263"/>
                  </a:lnTo>
                  <a:lnTo>
                    <a:pt x="1061" y="267"/>
                  </a:lnTo>
                  <a:cubicBezTo>
                    <a:pt x="1062" y="267"/>
                    <a:pt x="1063" y="267"/>
                    <a:pt x="1064" y="267"/>
                  </a:cubicBezTo>
                  <a:lnTo>
                    <a:pt x="1088" y="275"/>
                  </a:lnTo>
                  <a:lnTo>
                    <a:pt x="1112" y="283"/>
                  </a:lnTo>
                  <a:lnTo>
                    <a:pt x="1109" y="283"/>
                  </a:lnTo>
                  <a:lnTo>
                    <a:pt x="1133" y="287"/>
                  </a:lnTo>
                  <a:cubicBezTo>
                    <a:pt x="1134" y="287"/>
                    <a:pt x="1135" y="287"/>
                    <a:pt x="1136" y="287"/>
                  </a:cubicBezTo>
                  <a:lnTo>
                    <a:pt x="1160" y="295"/>
                  </a:lnTo>
                  <a:lnTo>
                    <a:pt x="1187" y="303"/>
                  </a:lnTo>
                  <a:lnTo>
                    <a:pt x="1209" y="307"/>
                  </a:lnTo>
                  <a:cubicBezTo>
                    <a:pt x="1210" y="307"/>
                    <a:pt x="1211" y="307"/>
                    <a:pt x="1212" y="307"/>
                  </a:cubicBezTo>
                  <a:lnTo>
                    <a:pt x="1236" y="315"/>
                  </a:lnTo>
                  <a:cubicBezTo>
                    <a:pt x="1244" y="318"/>
                    <a:pt x="1248" y="327"/>
                    <a:pt x="1246" y="336"/>
                  </a:cubicBezTo>
                  <a:cubicBezTo>
                    <a:pt x="1243" y="344"/>
                    <a:pt x="1234" y="348"/>
                    <a:pt x="1225" y="346"/>
                  </a:cubicBezTo>
                  <a:lnTo>
                    <a:pt x="1201" y="338"/>
                  </a:lnTo>
                  <a:lnTo>
                    <a:pt x="1204" y="338"/>
                  </a:lnTo>
                  <a:lnTo>
                    <a:pt x="1178" y="334"/>
                  </a:lnTo>
                  <a:lnTo>
                    <a:pt x="1149" y="326"/>
                  </a:lnTo>
                  <a:lnTo>
                    <a:pt x="1125" y="318"/>
                  </a:lnTo>
                  <a:lnTo>
                    <a:pt x="1128" y="318"/>
                  </a:lnTo>
                  <a:lnTo>
                    <a:pt x="1104" y="314"/>
                  </a:lnTo>
                  <a:cubicBezTo>
                    <a:pt x="1103" y="314"/>
                    <a:pt x="1102" y="314"/>
                    <a:pt x="1101" y="314"/>
                  </a:cubicBezTo>
                  <a:lnTo>
                    <a:pt x="1077" y="306"/>
                  </a:lnTo>
                  <a:lnTo>
                    <a:pt x="1053" y="298"/>
                  </a:lnTo>
                  <a:lnTo>
                    <a:pt x="1056" y="298"/>
                  </a:lnTo>
                  <a:lnTo>
                    <a:pt x="1030" y="294"/>
                  </a:lnTo>
                  <a:lnTo>
                    <a:pt x="1001" y="286"/>
                  </a:lnTo>
                  <a:lnTo>
                    <a:pt x="977" y="278"/>
                  </a:lnTo>
                  <a:lnTo>
                    <a:pt x="980" y="278"/>
                  </a:lnTo>
                  <a:lnTo>
                    <a:pt x="956" y="274"/>
                  </a:lnTo>
                  <a:cubicBezTo>
                    <a:pt x="955" y="274"/>
                    <a:pt x="954" y="274"/>
                    <a:pt x="953" y="274"/>
                  </a:cubicBezTo>
                  <a:lnTo>
                    <a:pt x="929" y="266"/>
                  </a:lnTo>
                  <a:lnTo>
                    <a:pt x="905" y="258"/>
                  </a:lnTo>
                  <a:lnTo>
                    <a:pt x="908" y="258"/>
                  </a:lnTo>
                  <a:lnTo>
                    <a:pt x="880" y="254"/>
                  </a:lnTo>
                  <a:cubicBezTo>
                    <a:pt x="879" y="254"/>
                    <a:pt x="878" y="254"/>
                    <a:pt x="877" y="254"/>
                  </a:cubicBezTo>
                  <a:lnTo>
                    <a:pt x="853" y="246"/>
                  </a:lnTo>
                  <a:lnTo>
                    <a:pt x="829" y="238"/>
                  </a:lnTo>
                  <a:lnTo>
                    <a:pt x="832" y="238"/>
                  </a:lnTo>
                  <a:lnTo>
                    <a:pt x="808" y="234"/>
                  </a:lnTo>
                  <a:cubicBezTo>
                    <a:pt x="807" y="234"/>
                    <a:pt x="806" y="234"/>
                    <a:pt x="805" y="234"/>
                  </a:cubicBezTo>
                  <a:lnTo>
                    <a:pt x="782" y="226"/>
                  </a:lnTo>
                  <a:lnTo>
                    <a:pt x="756" y="218"/>
                  </a:lnTo>
                  <a:lnTo>
                    <a:pt x="732" y="214"/>
                  </a:lnTo>
                  <a:cubicBezTo>
                    <a:pt x="731" y="214"/>
                    <a:pt x="730" y="214"/>
                    <a:pt x="729" y="214"/>
                  </a:cubicBezTo>
                  <a:lnTo>
                    <a:pt x="705" y="206"/>
                  </a:lnTo>
                  <a:lnTo>
                    <a:pt x="708" y="206"/>
                  </a:lnTo>
                  <a:lnTo>
                    <a:pt x="684" y="202"/>
                  </a:lnTo>
                  <a:cubicBezTo>
                    <a:pt x="683" y="202"/>
                    <a:pt x="682" y="202"/>
                    <a:pt x="681" y="202"/>
                  </a:cubicBezTo>
                  <a:lnTo>
                    <a:pt x="657" y="194"/>
                  </a:lnTo>
                  <a:lnTo>
                    <a:pt x="633" y="186"/>
                  </a:lnTo>
                  <a:lnTo>
                    <a:pt x="636" y="186"/>
                  </a:lnTo>
                  <a:lnTo>
                    <a:pt x="608" y="182"/>
                  </a:lnTo>
                  <a:cubicBezTo>
                    <a:pt x="607" y="182"/>
                    <a:pt x="606" y="182"/>
                    <a:pt x="605" y="182"/>
                  </a:cubicBezTo>
                  <a:lnTo>
                    <a:pt x="581" y="174"/>
                  </a:lnTo>
                  <a:lnTo>
                    <a:pt x="584" y="174"/>
                  </a:lnTo>
                  <a:lnTo>
                    <a:pt x="560" y="170"/>
                  </a:lnTo>
                  <a:cubicBezTo>
                    <a:pt x="559" y="170"/>
                    <a:pt x="558" y="170"/>
                    <a:pt x="557" y="170"/>
                  </a:cubicBezTo>
                  <a:lnTo>
                    <a:pt x="533" y="162"/>
                  </a:lnTo>
                  <a:lnTo>
                    <a:pt x="536" y="162"/>
                  </a:lnTo>
                  <a:lnTo>
                    <a:pt x="510" y="158"/>
                  </a:lnTo>
                  <a:lnTo>
                    <a:pt x="481" y="150"/>
                  </a:lnTo>
                  <a:lnTo>
                    <a:pt x="457" y="142"/>
                  </a:lnTo>
                  <a:lnTo>
                    <a:pt x="460" y="142"/>
                  </a:lnTo>
                  <a:lnTo>
                    <a:pt x="436" y="138"/>
                  </a:lnTo>
                  <a:cubicBezTo>
                    <a:pt x="435" y="138"/>
                    <a:pt x="434" y="138"/>
                    <a:pt x="433" y="138"/>
                  </a:cubicBezTo>
                  <a:lnTo>
                    <a:pt x="409" y="130"/>
                  </a:lnTo>
                  <a:lnTo>
                    <a:pt x="412" y="130"/>
                  </a:lnTo>
                  <a:lnTo>
                    <a:pt x="388" y="126"/>
                  </a:lnTo>
                  <a:cubicBezTo>
                    <a:pt x="387" y="126"/>
                    <a:pt x="386" y="126"/>
                    <a:pt x="385" y="126"/>
                  </a:cubicBezTo>
                  <a:lnTo>
                    <a:pt x="361" y="118"/>
                  </a:lnTo>
                  <a:lnTo>
                    <a:pt x="364" y="118"/>
                  </a:lnTo>
                  <a:lnTo>
                    <a:pt x="336" y="114"/>
                  </a:lnTo>
                  <a:cubicBezTo>
                    <a:pt x="335" y="114"/>
                    <a:pt x="334" y="114"/>
                    <a:pt x="333" y="114"/>
                  </a:cubicBezTo>
                  <a:lnTo>
                    <a:pt x="309" y="106"/>
                  </a:lnTo>
                  <a:lnTo>
                    <a:pt x="312" y="106"/>
                  </a:lnTo>
                  <a:lnTo>
                    <a:pt x="288" y="102"/>
                  </a:lnTo>
                  <a:cubicBezTo>
                    <a:pt x="287" y="102"/>
                    <a:pt x="286" y="102"/>
                    <a:pt x="285" y="102"/>
                  </a:cubicBezTo>
                  <a:lnTo>
                    <a:pt x="261" y="94"/>
                  </a:lnTo>
                  <a:lnTo>
                    <a:pt x="264" y="94"/>
                  </a:lnTo>
                  <a:lnTo>
                    <a:pt x="238" y="90"/>
                  </a:lnTo>
                  <a:lnTo>
                    <a:pt x="212" y="82"/>
                  </a:lnTo>
                  <a:lnTo>
                    <a:pt x="188" y="78"/>
                  </a:lnTo>
                  <a:cubicBezTo>
                    <a:pt x="187" y="78"/>
                    <a:pt x="186" y="78"/>
                    <a:pt x="185" y="78"/>
                  </a:cubicBezTo>
                  <a:lnTo>
                    <a:pt x="161" y="70"/>
                  </a:lnTo>
                  <a:lnTo>
                    <a:pt x="164" y="70"/>
                  </a:lnTo>
                  <a:lnTo>
                    <a:pt x="140" y="66"/>
                  </a:lnTo>
                  <a:cubicBezTo>
                    <a:pt x="139" y="66"/>
                    <a:pt x="138" y="66"/>
                    <a:pt x="137" y="66"/>
                  </a:cubicBezTo>
                  <a:lnTo>
                    <a:pt x="113" y="58"/>
                  </a:lnTo>
                  <a:lnTo>
                    <a:pt x="116" y="58"/>
                  </a:lnTo>
                  <a:lnTo>
                    <a:pt x="88" y="54"/>
                  </a:lnTo>
                  <a:cubicBezTo>
                    <a:pt x="87" y="54"/>
                    <a:pt x="86" y="54"/>
                    <a:pt x="85" y="54"/>
                  </a:cubicBezTo>
                  <a:lnTo>
                    <a:pt x="61" y="46"/>
                  </a:lnTo>
                  <a:lnTo>
                    <a:pt x="64" y="46"/>
                  </a:lnTo>
                  <a:lnTo>
                    <a:pt x="40" y="42"/>
                  </a:lnTo>
                  <a:cubicBezTo>
                    <a:pt x="39" y="42"/>
                    <a:pt x="38" y="42"/>
                    <a:pt x="37" y="42"/>
                  </a:cubicBezTo>
                  <a:lnTo>
                    <a:pt x="13" y="34"/>
                  </a:lnTo>
                  <a:cubicBezTo>
                    <a:pt x="5" y="31"/>
                    <a:pt x="0" y="22"/>
                    <a:pt x="3" y="13"/>
                  </a:cubicBezTo>
                  <a:cubicBezTo>
                    <a:pt x="6" y="5"/>
                    <a:pt x="15" y="0"/>
                    <a:pt x="24" y="3"/>
                  </a:cubicBezTo>
                  <a:close/>
                </a:path>
              </a:pathLst>
            </a:custGeom>
            <a:solidFill>
              <a:srgbClr val="FF0000"/>
            </a:solidFill>
            <a:ln w="19050" cap="flat">
              <a:solidFill>
                <a:srgbClr val="FF0000"/>
              </a:solidFill>
              <a:prstDash val="solid"/>
              <a:bevel/>
              <a:headEnd/>
              <a:tailEnd/>
            </a:ln>
          </p:spPr>
          <p:txBody>
            <a:bodyPr/>
            <a:lstStyle/>
            <a:p>
              <a:endParaRPr lang="en-US"/>
            </a:p>
          </p:txBody>
        </p:sp>
        <p:sp>
          <p:nvSpPr>
            <p:cNvPr id="63506" name="Freeform 26"/>
            <p:cNvSpPr>
              <a:spLocks/>
            </p:cNvSpPr>
            <p:nvPr/>
          </p:nvSpPr>
          <p:spPr bwMode="auto">
            <a:xfrm>
              <a:off x="6646863" y="2617788"/>
              <a:ext cx="474663" cy="150813"/>
            </a:xfrm>
            <a:custGeom>
              <a:avLst/>
              <a:gdLst>
                <a:gd name="T0" fmla="*/ 2147483647 w 1248"/>
                <a:gd name="T1" fmla="*/ 2147483647 h 396"/>
                <a:gd name="T2" fmla="*/ 2147483647 w 1248"/>
                <a:gd name="T3" fmla="*/ 2147483647 h 396"/>
                <a:gd name="T4" fmla="*/ 2147483647 w 1248"/>
                <a:gd name="T5" fmla="*/ 2147483647 h 396"/>
                <a:gd name="T6" fmla="*/ 2147483647 w 1248"/>
                <a:gd name="T7" fmla="*/ 2147483647 h 396"/>
                <a:gd name="T8" fmla="*/ 2147483647 w 1248"/>
                <a:gd name="T9" fmla="*/ 2147483647 h 396"/>
                <a:gd name="T10" fmla="*/ 2147483647 w 1248"/>
                <a:gd name="T11" fmla="*/ 2147483647 h 396"/>
                <a:gd name="T12" fmla="*/ 2147483647 w 1248"/>
                <a:gd name="T13" fmla="*/ 2147483647 h 396"/>
                <a:gd name="T14" fmla="*/ 2147483647 w 1248"/>
                <a:gd name="T15" fmla="*/ 2147483647 h 396"/>
                <a:gd name="T16" fmla="*/ 2147483647 w 1248"/>
                <a:gd name="T17" fmla="*/ 2147483647 h 396"/>
                <a:gd name="T18" fmla="*/ 2147483647 w 1248"/>
                <a:gd name="T19" fmla="*/ 2147483647 h 396"/>
                <a:gd name="T20" fmla="*/ 2147483647 w 1248"/>
                <a:gd name="T21" fmla="*/ 2147483647 h 396"/>
                <a:gd name="T22" fmla="*/ 2147483647 w 1248"/>
                <a:gd name="T23" fmla="*/ 2147483647 h 396"/>
                <a:gd name="T24" fmla="*/ 2147483647 w 1248"/>
                <a:gd name="T25" fmla="*/ 2147483647 h 396"/>
                <a:gd name="T26" fmla="*/ 2147483647 w 1248"/>
                <a:gd name="T27" fmla="*/ 2147483647 h 396"/>
                <a:gd name="T28" fmla="*/ 2147483647 w 1248"/>
                <a:gd name="T29" fmla="*/ 2147483647 h 396"/>
                <a:gd name="T30" fmla="*/ 2147483647 w 1248"/>
                <a:gd name="T31" fmla="*/ 2147483647 h 396"/>
                <a:gd name="T32" fmla="*/ 2147483647 w 1248"/>
                <a:gd name="T33" fmla="*/ 2147483647 h 396"/>
                <a:gd name="T34" fmla="*/ 2147483647 w 1248"/>
                <a:gd name="T35" fmla="*/ 2147483647 h 396"/>
                <a:gd name="T36" fmla="*/ 2147483647 w 1248"/>
                <a:gd name="T37" fmla="*/ 2147483647 h 396"/>
                <a:gd name="T38" fmla="*/ 2147483647 w 1248"/>
                <a:gd name="T39" fmla="*/ 2147483647 h 396"/>
                <a:gd name="T40" fmla="*/ 2147483647 w 1248"/>
                <a:gd name="T41" fmla="*/ 2147483647 h 396"/>
                <a:gd name="T42" fmla="*/ 2147483647 w 1248"/>
                <a:gd name="T43" fmla="*/ 2147483647 h 396"/>
                <a:gd name="T44" fmla="*/ 2147483647 w 1248"/>
                <a:gd name="T45" fmla="*/ 2147483647 h 396"/>
                <a:gd name="T46" fmla="*/ 2147483647 w 1248"/>
                <a:gd name="T47" fmla="*/ 2147483647 h 396"/>
                <a:gd name="T48" fmla="*/ 2147483647 w 1248"/>
                <a:gd name="T49" fmla="*/ 2147483647 h 396"/>
                <a:gd name="T50" fmla="*/ 2147483647 w 1248"/>
                <a:gd name="T51" fmla="*/ 2147483647 h 396"/>
                <a:gd name="T52" fmla="*/ 2147483647 w 1248"/>
                <a:gd name="T53" fmla="*/ 2147483647 h 396"/>
                <a:gd name="T54" fmla="*/ 2147483647 w 1248"/>
                <a:gd name="T55" fmla="*/ 2147483647 h 396"/>
                <a:gd name="T56" fmla="*/ 2147483647 w 1248"/>
                <a:gd name="T57" fmla="*/ 2147483647 h 396"/>
                <a:gd name="T58" fmla="*/ 2147483647 w 1248"/>
                <a:gd name="T59" fmla="*/ 2147483647 h 396"/>
                <a:gd name="T60" fmla="*/ 2147483647 w 1248"/>
                <a:gd name="T61" fmla="*/ 2147483647 h 396"/>
                <a:gd name="T62" fmla="*/ 2147483647 w 1248"/>
                <a:gd name="T63" fmla="*/ 2147483647 h 396"/>
                <a:gd name="T64" fmla="*/ 2147483647 w 1248"/>
                <a:gd name="T65" fmla="*/ 2147483647 h 396"/>
                <a:gd name="T66" fmla="*/ 2147483647 w 1248"/>
                <a:gd name="T67" fmla="*/ 2147483647 h 396"/>
                <a:gd name="T68" fmla="*/ 2147483647 w 1248"/>
                <a:gd name="T69" fmla="*/ 2147483647 h 396"/>
                <a:gd name="T70" fmla="*/ 2147483647 w 1248"/>
                <a:gd name="T71" fmla="*/ 2147483647 h 396"/>
                <a:gd name="T72" fmla="*/ 2147483647 w 1248"/>
                <a:gd name="T73" fmla="*/ 2147483647 h 396"/>
                <a:gd name="T74" fmla="*/ 2147483647 w 1248"/>
                <a:gd name="T75" fmla="*/ 2147483647 h 396"/>
                <a:gd name="T76" fmla="*/ 2147483647 w 1248"/>
                <a:gd name="T77" fmla="*/ 2147483647 h 396"/>
                <a:gd name="T78" fmla="*/ 2147483647 w 1248"/>
                <a:gd name="T79" fmla="*/ 2147483647 h 396"/>
                <a:gd name="T80" fmla="*/ 2147483647 w 1248"/>
                <a:gd name="T81" fmla="*/ 2147483647 h 396"/>
                <a:gd name="T82" fmla="*/ 2147483647 w 1248"/>
                <a:gd name="T83" fmla="*/ 2147483647 h 396"/>
                <a:gd name="T84" fmla="*/ 2147483647 w 1248"/>
                <a:gd name="T85" fmla="*/ 2147483647 h 3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48"/>
                <a:gd name="T130" fmla="*/ 0 h 396"/>
                <a:gd name="T131" fmla="*/ 1248 w 1248"/>
                <a:gd name="T132" fmla="*/ 396 h 3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48" h="396">
                  <a:moveTo>
                    <a:pt x="24" y="3"/>
                  </a:moveTo>
                  <a:lnTo>
                    <a:pt x="48" y="11"/>
                  </a:lnTo>
                  <a:lnTo>
                    <a:pt x="45" y="11"/>
                  </a:lnTo>
                  <a:lnTo>
                    <a:pt x="69" y="15"/>
                  </a:lnTo>
                  <a:lnTo>
                    <a:pt x="99" y="23"/>
                  </a:lnTo>
                  <a:lnTo>
                    <a:pt x="124" y="31"/>
                  </a:lnTo>
                  <a:lnTo>
                    <a:pt x="148" y="39"/>
                  </a:lnTo>
                  <a:lnTo>
                    <a:pt x="145" y="39"/>
                  </a:lnTo>
                  <a:lnTo>
                    <a:pt x="169" y="43"/>
                  </a:lnTo>
                  <a:cubicBezTo>
                    <a:pt x="170" y="43"/>
                    <a:pt x="171" y="43"/>
                    <a:pt x="172" y="43"/>
                  </a:cubicBezTo>
                  <a:lnTo>
                    <a:pt x="196" y="51"/>
                  </a:lnTo>
                  <a:lnTo>
                    <a:pt x="220" y="59"/>
                  </a:lnTo>
                  <a:lnTo>
                    <a:pt x="247" y="67"/>
                  </a:lnTo>
                  <a:lnTo>
                    <a:pt x="269" y="71"/>
                  </a:lnTo>
                  <a:cubicBezTo>
                    <a:pt x="270" y="71"/>
                    <a:pt x="271" y="71"/>
                    <a:pt x="272" y="71"/>
                  </a:cubicBezTo>
                  <a:lnTo>
                    <a:pt x="296" y="79"/>
                  </a:lnTo>
                  <a:lnTo>
                    <a:pt x="320" y="87"/>
                  </a:lnTo>
                  <a:lnTo>
                    <a:pt x="344" y="95"/>
                  </a:lnTo>
                  <a:lnTo>
                    <a:pt x="341" y="95"/>
                  </a:lnTo>
                  <a:lnTo>
                    <a:pt x="369" y="99"/>
                  </a:lnTo>
                  <a:cubicBezTo>
                    <a:pt x="370" y="99"/>
                    <a:pt x="371" y="99"/>
                    <a:pt x="372" y="99"/>
                  </a:cubicBezTo>
                  <a:lnTo>
                    <a:pt x="396" y="107"/>
                  </a:lnTo>
                  <a:lnTo>
                    <a:pt x="420" y="115"/>
                  </a:lnTo>
                  <a:lnTo>
                    <a:pt x="444" y="123"/>
                  </a:lnTo>
                  <a:lnTo>
                    <a:pt x="468" y="131"/>
                  </a:lnTo>
                  <a:lnTo>
                    <a:pt x="465" y="131"/>
                  </a:lnTo>
                  <a:lnTo>
                    <a:pt x="493" y="135"/>
                  </a:lnTo>
                  <a:cubicBezTo>
                    <a:pt x="494" y="135"/>
                    <a:pt x="495" y="135"/>
                    <a:pt x="496" y="135"/>
                  </a:cubicBezTo>
                  <a:lnTo>
                    <a:pt x="520" y="143"/>
                  </a:lnTo>
                  <a:lnTo>
                    <a:pt x="544" y="151"/>
                  </a:lnTo>
                  <a:lnTo>
                    <a:pt x="568" y="159"/>
                  </a:lnTo>
                  <a:lnTo>
                    <a:pt x="592" y="167"/>
                  </a:lnTo>
                  <a:lnTo>
                    <a:pt x="589" y="167"/>
                  </a:lnTo>
                  <a:lnTo>
                    <a:pt x="613" y="171"/>
                  </a:lnTo>
                  <a:lnTo>
                    <a:pt x="643" y="179"/>
                  </a:lnTo>
                  <a:lnTo>
                    <a:pt x="668" y="187"/>
                  </a:lnTo>
                  <a:lnTo>
                    <a:pt x="692" y="195"/>
                  </a:lnTo>
                  <a:lnTo>
                    <a:pt x="716" y="203"/>
                  </a:lnTo>
                  <a:lnTo>
                    <a:pt x="740" y="211"/>
                  </a:lnTo>
                  <a:lnTo>
                    <a:pt x="737" y="211"/>
                  </a:lnTo>
                  <a:lnTo>
                    <a:pt x="765" y="215"/>
                  </a:lnTo>
                  <a:cubicBezTo>
                    <a:pt x="766" y="215"/>
                    <a:pt x="767" y="215"/>
                    <a:pt x="768" y="215"/>
                  </a:cubicBezTo>
                  <a:lnTo>
                    <a:pt x="792" y="223"/>
                  </a:lnTo>
                  <a:lnTo>
                    <a:pt x="816" y="231"/>
                  </a:lnTo>
                  <a:lnTo>
                    <a:pt x="840" y="239"/>
                  </a:lnTo>
                  <a:lnTo>
                    <a:pt x="864" y="247"/>
                  </a:lnTo>
                  <a:lnTo>
                    <a:pt x="888" y="255"/>
                  </a:lnTo>
                  <a:lnTo>
                    <a:pt x="915" y="263"/>
                  </a:lnTo>
                  <a:lnTo>
                    <a:pt x="940" y="271"/>
                  </a:lnTo>
                  <a:lnTo>
                    <a:pt x="937" y="271"/>
                  </a:lnTo>
                  <a:lnTo>
                    <a:pt x="961" y="275"/>
                  </a:lnTo>
                  <a:cubicBezTo>
                    <a:pt x="962" y="275"/>
                    <a:pt x="963" y="275"/>
                    <a:pt x="964" y="275"/>
                  </a:cubicBezTo>
                  <a:lnTo>
                    <a:pt x="988" y="283"/>
                  </a:lnTo>
                  <a:lnTo>
                    <a:pt x="1012" y="291"/>
                  </a:lnTo>
                  <a:lnTo>
                    <a:pt x="1039" y="299"/>
                  </a:lnTo>
                  <a:lnTo>
                    <a:pt x="1064" y="307"/>
                  </a:lnTo>
                  <a:lnTo>
                    <a:pt x="1088" y="315"/>
                  </a:lnTo>
                  <a:lnTo>
                    <a:pt x="1112" y="323"/>
                  </a:lnTo>
                  <a:lnTo>
                    <a:pt x="1136" y="331"/>
                  </a:lnTo>
                  <a:lnTo>
                    <a:pt x="1160" y="339"/>
                  </a:lnTo>
                  <a:lnTo>
                    <a:pt x="1187" y="347"/>
                  </a:lnTo>
                  <a:lnTo>
                    <a:pt x="1212" y="355"/>
                  </a:lnTo>
                  <a:lnTo>
                    <a:pt x="1236" y="363"/>
                  </a:lnTo>
                  <a:cubicBezTo>
                    <a:pt x="1244" y="366"/>
                    <a:pt x="1248" y="375"/>
                    <a:pt x="1246" y="384"/>
                  </a:cubicBezTo>
                  <a:cubicBezTo>
                    <a:pt x="1243" y="392"/>
                    <a:pt x="1234" y="396"/>
                    <a:pt x="1225" y="394"/>
                  </a:cubicBezTo>
                  <a:lnTo>
                    <a:pt x="1201" y="386"/>
                  </a:lnTo>
                  <a:lnTo>
                    <a:pt x="1178" y="378"/>
                  </a:lnTo>
                  <a:lnTo>
                    <a:pt x="1149" y="370"/>
                  </a:lnTo>
                  <a:lnTo>
                    <a:pt x="1125" y="362"/>
                  </a:lnTo>
                  <a:lnTo>
                    <a:pt x="1101" y="354"/>
                  </a:lnTo>
                  <a:lnTo>
                    <a:pt x="1077" y="346"/>
                  </a:lnTo>
                  <a:lnTo>
                    <a:pt x="1053" y="338"/>
                  </a:lnTo>
                  <a:lnTo>
                    <a:pt x="1030" y="330"/>
                  </a:lnTo>
                  <a:lnTo>
                    <a:pt x="1001" y="322"/>
                  </a:lnTo>
                  <a:lnTo>
                    <a:pt x="977" y="314"/>
                  </a:lnTo>
                  <a:lnTo>
                    <a:pt x="953" y="306"/>
                  </a:lnTo>
                  <a:lnTo>
                    <a:pt x="956" y="306"/>
                  </a:lnTo>
                  <a:lnTo>
                    <a:pt x="932" y="302"/>
                  </a:lnTo>
                  <a:cubicBezTo>
                    <a:pt x="931" y="302"/>
                    <a:pt x="930" y="302"/>
                    <a:pt x="929" y="302"/>
                  </a:cubicBezTo>
                  <a:lnTo>
                    <a:pt x="906" y="294"/>
                  </a:lnTo>
                  <a:lnTo>
                    <a:pt x="877" y="286"/>
                  </a:lnTo>
                  <a:lnTo>
                    <a:pt x="853" y="278"/>
                  </a:lnTo>
                  <a:lnTo>
                    <a:pt x="829" y="270"/>
                  </a:lnTo>
                  <a:lnTo>
                    <a:pt x="805" y="262"/>
                  </a:lnTo>
                  <a:lnTo>
                    <a:pt x="781" y="254"/>
                  </a:lnTo>
                  <a:lnTo>
                    <a:pt x="757" y="246"/>
                  </a:lnTo>
                  <a:lnTo>
                    <a:pt x="760" y="246"/>
                  </a:lnTo>
                  <a:lnTo>
                    <a:pt x="732" y="242"/>
                  </a:lnTo>
                  <a:cubicBezTo>
                    <a:pt x="731" y="242"/>
                    <a:pt x="730" y="242"/>
                    <a:pt x="729" y="242"/>
                  </a:cubicBezTo>
                  <a:lnTo>
                    <a:pt x="705" y="234"/>
                  </a:lnTo>
                  <a:lnTo>
                    <a:pt x="681" y="226"/>
                  </a:lnTo>
                  <a:lnTo>
                    <a:pt x="657" y="218"/>
                  </a:lnTo>
                  <a:lnTo>
                    <a:pt x="634" y="210"/>
                  </a:lnTo>
                  <a:lnTo>
                    <a:pt x="608" y="202"/>
                  </a:lnTo>
                  <a:lnTo>
                    <a:pt x="584" y="198"/>
                  </a:lnTo>
                  <a:cubicBezTo>
                    <a:pt x="583" y="198"/>
                    <a:pt x="582" y="198"/>
                    <a:pt x="581" y="198"/>
                  </a:cubicBezTo>
                  <a:lnTo>
                    <a:pt x="557" y="190"/>
                  </a:lnTo>
                  <a:lnTo>
                    <a:pt x="533" y="182"/>
                  </a:lnTo>
                  <a:lnTo>
                    <a:pt x="509" y="174"/>
                  </a:lnTo>
                  <a:lnTo>
                    <a:pt x="485" y="166"/>
                  </a:lnTo>
                  <a:lnTo>
                    <a:pt x="488" y="166"/>
                  </a:lnTo>
                  <a:lnTo>
                    <a:pt x="460" y="162"/>
                  </a:lnTo>
                  <a:cubicBezTo>
                    <a:pt x="459" y="162"/>
                    <a:pt x="458" y="162"/>
                    <a:pt x="457" y="162"/>
                  </a:cubicBezTo>
                  <a:lnTo>
                    <a:pt x="433" y="154"/>
                  </a:lnTo>
                  <a:lnTo>
                    <a:pt x="409" y="146"/>
                  </a:lnTo>
                  <a:lnTo>
                    <a:pt x="385" y="138"/>
                  </a:lnTo>
                  <a:lnTo>
                    <a:pt x="361" y="130"/>
                  </a:lnTo>
                  <a:lnTo>
                    <a:pt x="364" y="130"/>
                  </a:lnTo>
                  <a:lnTo>
                    <a:pt x="336" y="126"/>
                  </a:lnTo>
                  <a:cubicBezTo>
                    <a:pt x="335" y="126"/>
                    <a:pt x="334" y="126"/>
                    <a:pt x="333" y="126"/>
                  </a:cubicBezTo>
                  <a:lnTo>
                    <a:pt x="309" y="118"/>
                  </a:lnTo>
                  <a:lnTo>
                    <a:pt x="285" y="110"/>
                  </a:lnTo>
                  <a:lnTo>
                    <a:pt x="261" y="102"/>
                  </a:lnTo>
                  <a:lnTo>
                    <a:pt x="264" y="102"/>
                  </a:lnTo>
                  <a:lnTo>
                    <a:pt x="238" y="98"/>
                  </a:lnTo>
                  <a:lnTo>
                    <a:pt x="209" y="90"/>
                  </a:lnTo>
                  <a:lnTo>
                    <a:pt x="185" y="82"/>
                  </a:lnTo>
                  <a:lnTo>
                    <a:pt x="161" y="74"/>
                  </a:lnTo>
                  <a:lnTo>
                    <a:pt x="164" y="74"/>
                  </a:lnTo>
                  <a:lnTo>
                    <a:pt x="140" y="70"/>
                  </a:lnTo>
                  <a:cubicBezTo>
                    <a:pt x="139" y="70"/>
                    <a:pt x="138" y="70"/>
                    <a:pt x="137" y="70"/>
                  </a:cubicBezTo>
                  <a:lnTo>
                    <a:pt x="113" y="62"/>
                  </a:lnTo>
                  <a:lnTo>
                    <a:pt x="90" y="54"/>
                  </a:lnTo>
                  <a:lnTo>
                    <a:pt x="64" y="46"/>
                  </a:lnTo>
                  <a:lnTo>
                    <a:pt x="40" y="42"/>
                  </a:lnTo>
                  <a:cubicBezTo>
                    <a:pt x="39" y="42"/>
                    <a:pt x="38" y="42"/>
                    <a:pt x="37" y="42"/>
                  </a:cubicBezTo>
                  <a:lnTo>
                    <a:pt x="13" y="34"/>
                  </a:lnTo>
                  <a:cubicBezTo>
                    <a:pt x="5" y="31"/>
                    <a:pt x="0" y="22"/>
                    <a:pt x="3" y="13"/>
                  </a:cubicBezTo>
                  <a:cubicBezTo>
                    <a:pt x="6" y="5"/>
                    <a:pt x="15" y="0"/>
                    <a:pt x="24" y="3"/>
                  </a:cubicBezTo>
                  <a:close/>
                </a:path>
              </a:pathLst>
            </a:custGeom>
            <a:solidFill>
              <a:srgbClr val="FF0000"/>
            </a:solidFill>
            <a:ln w="19050" cap="flat">
              <a:solidFill>
                <a:srgbClr val="FF0000"/>
              </a:solidFill>
              <a:prstDash val="solid"/>
              <a:bevel/>
              <a:headEnd/>
              <a:tailEnd/>
            </a:ln>
          </p:spPr>
          <p:txBody>
            <a:bodyPr/>
            <a:lstStyle/>
            <a:p>
              <a:endParaRPr lang="en-US"/>
            </a:p>
          </p:txBody>
        </p:sp>
        <p:sp>
          <p:nvSpPr>
            <p:cNvPr id="63507" name="Freeform 27"/>
            <p:cNvSpPr>
              <a:spLocks/>
            </p:cNvSpPr>
            <p:nvPr/>
          </p:nvSpPr>
          <p:spPr bwMode="auto">
            <a:xfrm>
              <a:off x="7108826" y="2755901"/>
              <a:ext cx="474663" cy="166688"/>
            </a:xfrm>
            <a:custGeom>
              <a:avLst/>
              <a:gdLst>
                <a:gd name="T0" fmla="*/ 2147483647 w 1247"/>
                <a:gd name="T1" fmla="*/ 2147483647 h 439"/>
                <a:gd name="T2" fmla="*/ 2147483647 w 1247"/>
                <a:gd name="T3" fmla="*/ 2147483647 h 439"/>
                <a:gd name="T4" fmla="*/ 2147483647 w 1247"/>
                <a:gd name="T5" fmla="*/ 2147483647 h 439"/>
                <a:gd name="T6" fmla="*/ 2147483647 w 1247"/>
                <a:gd name="T7" fmla="*/ 2147483647 h 439"/>
                <a:gd name="T8" fmla="*/ 2147483647 w 1247"/>
                <a:gd name="T9" fmla="*/ 2147483647 h 439"/>
                <a:gd name="T10" fmla="*/ 2147483647 w 1247"/>
                <a:gd name="T11" fmla="*/ 2147483647 h 439"/>
                <a:gd name="T12" fmla="*/ 2147483647 w 1247"/>
                <a:gd name="T13" fmla="*/ 2147483647 h 439"/>
                <a:gd name="T14" fmla="*/ 2147483647 w 1247"/>
                <a:gd name="T15" fmla="*/ 2147483647 h 439"/>
                <a:gd name="T16" fmla="*/ 2147483647 w 1247"/>
                <a:gd name="T17" fmla="*/ 2147483647 h 439"/>
                <a:gd name="T18" fmla="*/ 2147483647 w 1247"/>
                <a:gd name="T19" fmla="*/ 2147483647 h 439"/>
                <a:gd name="T20" fmla="*/ 2147483647 w 1247"/>
                <a:gd name="T21" fmla="*/ 2147483647 h 439"/>
                <a:gd name="T22" fmla="*/ 2147483647 w 1247"/>
                <a:gd name="T23" fmla="*/ 2147483647 h 439"/>
                <a:gd name="T24" fmla="*/ 2147483647 w 1247"/>
                <a:gd name="T25" fmla="*/ 2147483647 h 439"/>
                <a:gd name="T26" fmla="*/ 2147483647 w 1247"/>
                <a:gd name="T27" fmla="*/ 2147483647 h 439"/>
                <a:gd name="T28" fmla="*/ 2147483647 w 1247"/>
                <a:gd name="T29" fmla="*/ 2147483647 h 439"/>
                <a:gd name="T30" fmla="*/ 2147483647 w 1247"/>
                <a:gd name="T31" fmla="*/ 2147483647 h 439"/>
                <a:gd name="T32" fmla="*/ 2147483647 w 1247"/>
                <a:gd name="T33" fmla="*/ 2147483647 h 439"/>
                <a:gd name="T34" fmla="*/ 2147483647 w 1247"/>
                <a:gd name="T35" fmla="*/ 2147483647 h 439"/>
                <a:gd name="T36" fmla="*/ 2147483647 w 1247"/>
                <a:gd name="T37" fmla="*/ 2147483647 h 439"/>
                <a:gd name="T38" fmla="*/ 2147483647 w 1247"/>
                <a:gd name="T39" fmla="*/ 2147483647 h 439"/>
                <a:gd name="T40" fmla="*/ 2147483647 w 1247"/>
                <a:gd name="T41" fmla="*/ 2147483647 h 439"/>
                <a:gd name="T42" fmla="*/ 2147483647 w 1247"/>
                <a:gd name="T43" fmla="*/ 2147483647 h 439"/>
                <a:gd name="T44" fmla="*/ 2147483647 w 1247"/>
                <a:gd name="T45" fmla="*/ 2147483647 h 439"/>
                <a:gd name="T46" fmla="*/ 2147483647 w 1247"/>
                <a:gd name="T47" fmla="*/ 2147483647 h 439"/>
                <a:gd name="T48" fmla="*/ 2147483647 w 1247"/>
                <a:gd name="T49" fmla="*/ 2147483647 h 439"/>
                <a:gd name="T50" fmla="*/ 2147483647 w 1247"/>
                <a:gd name="T51" fmla="*/ 2147483647 h 439"/>
                <a:gd name="T52" fmla="*/ 2147483647 w 1247"/>
                <a:gd name="T53" fmla="*/ 2147483647 h 439"/>
                <a:gd name="T54" fmla="*/ 2147483647 w 1247"/>
                <a:gd name="T55" fmla="*/ 2147483647 h 439"/>
                <a:gd name="T56" fmla="*/ 2147483647 w 1247"/>
                <a:gd name="T57" fmla="*/ 2147483647 h 439"/>
                <a:gd name="T58" fmla="*/ 2147483647 w 1247"/>
                <a:gd name="T59" fmla="*/ 2147483647 h 439"/>
                <a:gd name="T60" fmla="*/ 2147483647 w 1247"/>
                <a:gd name="T61" fmla="*/ 2147483647 h 439"/>
                <a:gd name="T62" fmla="*/ 2147483647 w 1247"/>
                <a:gd name="T63" fmla="*/ 2147483647 h 439"/>
                <a:gd name="T64" fmla="*/ 2147483647 w 1247"/>
                <a:gd name="T65" fmla="*/ 2147483647 h 439"/>
                <a:gd name="T66" fmla="*/ 2147483647 w 1247"/>
                <a:gd name="T67" fmla="*/ 2147483647 h 439"/>
                <a:gd name="T68" fmla="*/ 2147483647 w 1247"/>
                <a:gd name="T69" fmla="*/ 2147483647 h 439"/>
                <a:gd name="T70" fmla="*/ 2147483647 w 1247"/>
                <a:gd name="T71" fmla="*/ 2147483647 h 439"/>
                <a:gd name="T72" fmla="*/ 2147483647 w 1247"/>
                <a:gd name="T73" fmla="*/ 2147483647 h 439"/>
                <a:gd name="T74" fmla="*/ 2147483647 w 1247"/>
                <a:gd name="T75" fmla="*/ 2147483647 h 439"/>
                <a:gd name="T76" fmla="*/ 2147483647 w 1247"/>
                <a:gd name="T77" fmla="*/ 2147483647 h 439"/>
                <a:gd name="T78" fmla="*/ 2147483647 w 1247"/>
                <a:gd name="T79" fmla="*/ 2147483647 h 439"/>
                <a:gd name="T80" fmla="*/ 2147483647 w 1247"/>
                <a:gd name="T81" fmla="*/ 2147483647 h 439"/>
                <a:gd name="T82" fmla="*/ 2147483647 w 1247"/>
                <a:gd name="T83" fmla="*/ 2147483647 h 439"/>
                <a:gd name="T84" fmla="*/ 2147483647 w 1247"/>
                <a:gd name="T85" fmla="*/ 2147483647 h 439"/>
                <a:gd name="T86" fmla="*/ 2147483647 w 1247"/>
                <a:gd name="T87" fmla="*/ 2147483647 h 439"/>
                <a:gd name="T88" fmla="*/ 2147483647 w 1247"/>
                <a:gd name="T89" fmla="*/ 2147483647 h 439"/>
                <a:gd name="T90" fmla="*/ 2147483647 w 1247"/>
                <a:gd name="T91" fmla="*/ 2147483647 h 439"/>
                <a:gd name="T92" fmla="*/ 2147483647 w 1247"/>
                <a:gd name="T93" fmla="*/ 2147483647 h 439"/>
                <a:gd name="T94" fmla="*/ 2147483647 w 1247"/>
                <a:gd name="T95" fmla="*/ 2147483647 h 439"/>
                <a:gd name="T96" fmla="*/ 2147483647 w 1247"/>
                <a:gd name="T97" fmla="*/ 2147483647 h 439"/>
                <a:gd name="T98" fmla="*/ 2147483647 w 1247"/>
                <a:gd name="T99" fmla="*/ 2147483647 h 439"/>
                <a:gd name="T100" fmla="*/ 2147483647 w 1247"/>
                <a:gd name="T101" fmla="*/ 2147483647 h 439"/>
                <a:gd name="T102" fmla="*/ 2147483647 w 1247"/>
                <a:gd name="T103" fmla="*/ 2147483647 h 439"/>
                <a:gd name="T104" fmla="*/ 2147483647 w 1247"/>
                <a:gd name="T105" fmla="*/ 2147483647 h 439"/>
                <a:gd name="T106" fmla="*/ 2147483647 w 1247"/>
                <a:gd name="T107" fmla="*/ 2147483647 h 439"/>
                <a:gd name="T108" fmla="*/ 2147483647 w 1247"/>
                <a:gd name="T109" fmla="*/ 2147483647 h 439"/>
                <a:gd name="T110" fmla="*/ 2147483647 w 1247"/>
                <a:gd name="T111" fmla="*/ 2147483647 h 439"/>
                <a:gd name="T112" fmla="*/ 2147483647 w 1247"/>
                <a:gd name="T113" fmla="*/ 2147483647 h 439"/>
                <a:gd name="T114" fmla="*/ 2147483647 w 1247"/>
                <a:gd name="T115" fmla="*/ 2147483647 h 4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47"/>
                <a:gd name="T175" fmla="*/ 0 h 439"/>
                <a:gd name="T176" fmla="*/ 1247 w 1247"/>
                <a:gd name="T177" fmla="*/ 439 h 4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47" h="439">
                  <a:moveTo>
                    <a:pt x="20" y="2"/>
                  </a:moveTo>
                  <a:lnTo>
                    <a:pt x="44" y="6"/>
                  </a:lnTo>
                  <a:cubicBezTo>
                    <a:pt x="45" y="6"/>
                    <a:pt x="46" y="6"/>
                    <a:pt x="47" y="6"/>
                  </a:cubicBezTo>
                  <a:lnTo>
                    <a:pt x="71" y="14"/>
                  </a:lnTo>
                  <a:lnTo>
                    <a:pt x="98" y="22"/>
                  </a:lnTo>
                  <a:lnTo>
                    <a:pt x="123" y="30"/>
                  </a:lnTo>
                  <a:lnTo>
                    <a:pt x="147" y="38"/>
                  </a:lnTo>
                  <a:lnTo>
                    <a:pt x="171" y="46"/>
                  </a:lnTo>
                  <a:lnTo>
                    <a:pt x="195" y="54"/>
                  </a:lnTo>
                  <a:lnTo>
                    <a:pt x="222" y="62"/>
                  </a:lnTo>
                  <a:lnTo>
                    <a:pt x="247" y="70"/>
                  </a:lnTo>
                  <a:lnTo>
                    <a:pt x="271" y="78"/>
                  </a:lnTo>
                  <a:lnTo>
                    <a:pt x="295" y="86"/>
                  </a:lnTo>
                  <a:lnTo>
                    <a:pt x="319" y="94"/>
                  </a:lnTo>
                  <a:lnTo>
                    <a:pt x="343" y="102"/>
                  </a:lnTo>
                  <a:lnTo>
                    <a:pt x="370" y="110"/>
                  </a:lnTo>
                  <a:lnTo>
                    <a:pt x="395" y="118"/>
                  </a:lnTo>
                  <a:lnTo>
                    <a:pt x="419" y="126"/>
                  </a:lnTo>
                  <a:lnTo>
                    <a:pt x="443" y="134"/>
                  </a:lnTo>
                  <a:lnTo>
                    <a:pt x="467" y="142"/>
                  </a:lnTo>
                  <a:lnTo>
                    <a:pt x="494" y="150"/>
                  </a:lnTo>
                  <a:lnTo>
                    <a:pt x="519" y="158"/>
                  </a:lnTo>
                  <a:lnTo>
                    <a:pt x="543" y="166"/>
                  </a:lnTo>
                  <a:lnTo>
                    <a:pt x="567" y="174"/>
                  </a:lnTo>
                  <a:cubicBezTo>
                    <a:pt x="567" y="175"/>
                    <a:pt x="568" y="175"/>
                    <a:pt x="569" y="175"/>
                  </a:cubicBezTo>
                  <a:lnTo>
                    <a:pt x="593" y="187"/>
                  </a:lnTo>
                  <a:lnTo>
                    <a:pt x="591" y="186"/>
                  </a:lnTo>
                  <a:lnTo>
                    <a:pt x="615" y="194"/>
                  </a:lnTo>
                  <a:lnTo>
                    <a:pt x="642" y="202"/>
                  </a:lnTo>
                  <a:lnTo>
                    <a:pt x="667" y="210"/>
                  </a:lnTo>
                  <a:lnTo>
                    <a:pt x="691" y="218"/>
                  </a:lnTo>
                  <a:lnTo>
                    <a:pt x="715" y="226"/>
                  </a:lnTo>
                  <a:lnTo>
                    <a:pt x="739" y="234"/>
                  </a:lnTo>
                  <a:lnTo>
                    <a:pt x="766" y="242"/>
                  </a:lnTo>
                  <a:lnTo>
                    <a:pt x="791" y="250"/>
                  </a:lnTo>
                  <a:lnTo>
                    <a:pt x="815" y="258"/>
                  </a:lnTo>
                  <a:lnTo>
                    <a:pt x="839" y="266"/>
                  </a:lnTo>
                  <a:lnTo>
                    <a:pt x="863" y="274"/>
                  </a:lnTo>
                  <a:lnTo>
                    <a:pt x="892" y="287"/>
                  </a:lnTo>
                  <a:lnTo>
                    <a:pt x="915" y="294"/>
                  </a:lnTo>
                  <a:lnTo>
                    <a:pt x="939" y="302"/>
                  </a:lnTo>
                  <a:lnTo>
                    <a:pt x="963" y="310"/>
                  </a:lnTo>
                  <a:lnTo>
                    <a:pt x="987" y="318"/>
                  </a:lnTo>
                  <a:lnTo>
                    <a:pt x="1011" y="326"/>
                  </a:lnTo>
                  <a:lnTo>
                    <a:pt x="1038" y="334"/>
                  </a:lnTo>
                  <a:cubicBezTo>
                    <a:pt x="1039" y="334"/>
                    <a:pt x="1040" y="335"/>
                    <a:pt x="1041" y="335"/>
                  </a:cubicBezTo>
                  <a:lnTo>
                    <a:pt x="1065" y="347"/>
                  </a:lnTo>
                  <a:lnTo>
                    <a:pt x="1063" y="346"/>
                  </a:lnTo>
                  <a:lnTo>
                    <a:pt x="1087" y="354"/>
                  </a:lnTo>
                  <a:lnTo>
                    <a:pt x="1111" y="362"/>
                  </a:lnTo>
                  <a:lnTo>
                    <a:pt x="1135" y="370"/>
                  </a:lnTo>
                  <a:lnTo>
                    <a:pt x="1162" y="378"/>
                  </a:lnTo>
                  <a:lnTo>
                    <a:pt x="1187" y="386"/>
                  </a:lnTo>
                  <a:cubicBezTo>
                    <a:pt x="1187" y="387"/>
                    <a:pt x="1188" y="387"/>
                    <a:pt x="1189" y="387"/>
                  </a:cubicBezTo>
                  <a:lnTo>
                    <a:pt x="1213" y="399"/>
                  </a:lnTo>
                  <a:lnTo>
                    <a:pt x="1211" y="398"/>
                  </a:lnTo>
                  <a:lnTo>
                    <a:pt x="1235" y="406"/>
                  </a:lnTo>
                  <a:cubicBezTo>
                    <a:pt x="1243" y="409"/>
                    <a:pt x="1247" y="418"/>
                    <a:pt x="1245" y="427"/>
                  </a:cubicBezTo>
                  <a:cubicBezTo>
                    <a:pt x="1242" y="435"/>
                    <a:pt x="1233" y="439"/>
                    <a:pt x="1224" y="437"/>
                  </a:cubicBezTo>
                  <a:lnTo>
                    <a:pt x="1200" y="429"/>
                  </a:lnTo>
                  <a:cubicBezTo>
                    <a:pt x="1200" y="428"/>
                    <a:pt x="1199" y="428"/>
                    <a:pt x="1198" y="428"/>
                  </a:cubicBezTo>
                  <a:lnTo>
                    <a:pt x="1174" y="416"/>
                  </a:lnTo>
                  <a:lnTo>
                    <a:pt x="1176" y="417"/>
                  </a:lnTo>
                  <a:lnTo>
                    <a:pt x="1153" y="409"/>
                  </a:lnTo>
                  <a:lnTo>
                    <a:pt x="1124" y="401"/>
                  </a:lnTo>
                  <a:lnTo>
                    <a:pt x="1100" y="393"/>
                  </a:lnTo>
                  <a:lnTo>
                    <a:pt x="1076" y="385"/>
                  </a:lnTo>
                  <a:lnTo>
                    <a:pt x="1052" y="377"/>
                  </a:lnTo>
                  <a:cubicBezTo>
                    <a:pt x="1052" y="376"/>
                    <a:pt x="1051" y="376"/>
                    <a:pt x="1050" y="376"/>
                  </a:cubicBezTo>
                  <a:lnTo>
                    <a:pt x="1026" y="364"/>
                  </a:lnTo>
                  <a:lnTo>
                    <a:pt x="1029" y="365"/>
                  </a:lnTo>
                  <a:lnTo>
                    <a:pt x="1000" y="357"/>
                  </a:lnTo>
                  <a:lnTo>
                    <a:pt x="976" y="349"/>
                  </a:lnTo>
                  <a:lnTo>
                    <a:pt x="952" y="341"/>
                  </a:lnTo>
                  <a:lnTo>
                    <a:pt x="928" y="333"/>
                  </a:lnTo>
                  <a:lnTo>
                    <a:pt x="904" y="325"/>
                  </a:lnTo>
                  <a:lnTo>
                    <a:pt x="879" y="316"/>
                  </a:lnTo>
                  <a:lnTo>
                    <a:pt x="852" y="305"/>
                  </a:lnTo>
                  <a:lnTo>
                    <a:pt x="828" y="297"/>
                  </a:lnTo>
                  <a:lnTo>
                    <a:pt x="804" y="289"/>
                  </a:lnTo>
                  <a:lnTo>
                    <a:pt x="780" y="281"/>
                  </a:lnTo>
                  <a:lnTo>
                    <a:pt x="757" y="273"/>
                  </a:lnTo>
                  <a:lnTo>
                    <a:pt x="728" y="265"/>
                  </a:lnTo>
                  <a:lnTo>
                    <a:pt x="704" y="257"/>
                  </a:lnTo>
                  <a:lnTo>
                    <a:pt x="680" y="249"/>
                  </a:lnTo>
                  <a:lnTo>
                    <a:pt x="656" y="241"/>
                  </a:lnTo>
                  <a:lnTo>
                    <a:pt x="633" y="233"/>
                  </a:lnTo>
                  <a:lnTo>
                    <a:pt x="604" y="225"/>
                  </a:lnTo>
                  <a:lnTo>
                    <a:pt x="580" y="217"/>
                  </a:lnTo>
                  <a:cubicBezTo>
                    <a:pt x="580" y="216"/>
                    <a:pt x="579" y="216"/>
                    <a:pt x="578" y="216"/>
                  </a:cubicBezTo>
                  <a:lnTo>
                    <a:pt x="554" y="204"/>
                  </a:lnTo>
                  <a:lnTo>
                    <a:pt x="556" y="205"/>
                  </a:lnTo>
                  <a:lnTo>
                    <a:pt x="532" y="197"/>
                  </a:lnTo>
                  <a:lnTo>
                    <a:pt x="508" y="189"/>
                  </a:lnTo>
                  <a:lnTo>
                    <a:pt x="485" y="181"/>
                  </a:lnTo>
                  <a:lnTo>
                    <a:pt x="456" y="173"/>
                  </a:lnTo>
                  <a:lnTo>
                    <a:pt x="432" y="165"/>
                  </a:lnTo>
                  <a:lnTo>
                    <a:pt x="408" y="157"/>
                  </a:lnTo>
                  <a:lnTo>
                    <a:pt x="384" y="149"/>
                  </a:lnTo>
                  <a:lnTo>
                    <a:pt x="361" y="141"/>
                  </a:lnTo>
                  <a:lnTo>
                    <a:pt x="332" y="133"/>
                  </a:lnTo>
                  <a:lnTo>
                    <a:pt x="308" y="125"/>
                  </a:lnTo>
                  <a:lnTo>
                    <a:pt x="284" y="117"/>
                  </a:lnTo>
                  <a:lnTo>
                    <a:pt x="260" y="109"/>
                  </a:lnTo>
                  <a:lnTo>
                    <a:pt x="236" y="101"/>
                  </a:lnTo>
                  <a:lnTo>
                    <a:pt x="213" y="93"/>
                  </a:lnTo>
                  <a:lnTo>
                    <a:pt x="184" y="85"/>
                  </a:lnTo>
                  <a:lnTo>
                    <a:pt x="160" y="77"/>
                  </a:lnTo>
                  <a:lnTo>
                    <a:pt x="136" y="69"/>
                  </a:lnTo>
                  <a:lnTo>
                    <a:pt x="112" y="61"/>
                  </a:lnTo>
                  <a:lnTo>
                    <a:pt x="89" y="53"/>
                  </a:lnTo>
                  <a:lnTo>
                    <a:pt x="60" y="45"/>
                  </a:lnTo>
                  <a:lnTo>
                    <a:pt x="36" y="37"/>
                  </a:lnTo>
                  <a:lnTo>
                    <a:pt x="39" y="37"/>
                  </a:lnTo>
                  <a:lnTo>
                    <a:pt x="15" y="33"/>
                  </a:lnTo>
                  <a:cubicBezTo>
                    <a:pt x="6" y="32"/>
                    <a:pt x="0" y="24"/>
                    <a:pt x="2" y="15"/>
                  </a:cubicBezTo>
                  <a:cubicBezTo>
                    <a:pt x="3" y="6"/>
                    <a:pt x="11" y="0"/>
                    <a:pt x="20" y="2"/>
                  </a:cubicBezTo>
                  <a:close/>
                </a:path>
              </a:pathLst>
            </a:custGeom>
            <a:solidFill>
              <a:srgbClr val="FF0000"/>
            </a:solidFill>
            <a:ln w="19050" cap="flat">
              <a:solidFill>
                <a:srgbClr val="FF0000"/>
              </a:solidFill>
              <a:prstDash val="solid"/>
              <a:bevel/>
              <a:headEnd/>
              <a:tailEnd/>
            </a:ln>
          </p:spPr>
          <p:txBody>
            <a:bodyPr/>
            <a:lstStyle/>
            <a:p>
              <a:endParaRPr lang="en-US"/>
            </a:p>
          </p:txBody>
        </p:sp>
        <p:sp>
          <p:nvSpPr>
            <p:cNvPr id="63508" name="Freeform 28"/>
            <p:cNvSpPr>
              <a:spLocks/>
            </p:cNvSpPr>
            <p:nvPr/>
          </p:nvSpPr>
          <p:spPr bwMode="auto">
            <a:xfrm>
              <a:off x="7569201" y="2909888"/>
              <a:ext cx="476250" cy="185738"/>
            </a:xfrm>
            <a:custGeom>
              <a:avLst/>
              <a:gdLst>
                <a:gd name="T0" fmla="*/ 2147483647 w 1249"/>
                <a:gd name="T1" fmla="*/ 2147483647 h 489"/>
                <a:gd name="T2" fmla="*/ 2147483647 w 1249"/>
                <a:gd name="T3" fmla="*/ 2147483647 h 489"/>
                <a:gd name="T4" fmla="*/ 2147483647 w 1249"/>
                <a:gd name="T5" fmla="*/ 2147483647 h 489"/>
                <a:gd name="T6" fmla="*/ 2147483647 w 1249"/>
                <a:gd name="T7" fmla="*/ 2147483647 h 489"/>
                <a:gd name="T8" fmla="*/ 2147483647 w 1249"/>
                <a:gd name="T9" fmla="*/ 2147483647 h 489"/>
                <a:gd name="T10" fmla="*/ 2147483647 w 1249"/>
                <a:gd name="T11" fmla="*/ 2147483647 h 489"/>
                <a:gd name="T12" fmla="*/ 2147483647 w 1249"/>
                <a:gd name="T13" fmla="*/ 2147483647 h 489"/>
                <a:gd name="T14" fmla="*/ 2147483647 w 1249"/>
                <a:gd name="T15" fmla="*/ 2147483647 h 489"/>
                <a:gd name="T16" fmla="*/ 2147483647 w 1249"/>
                <a:gd name="T17" fmla="*/ 2147483647 h 489"/>
                <a:gd name="T18" fmla="*/ 2147483647 w 1249"/>
                <a:gd name="T19" fmla="*/ 2147483647 h 489"/>
                <a:gd name="T20" fmla="*/ 2147483647 w 1249"/>
                <a:gd name="T21" fmla="*/ 2147483647 h 489"/>
                <a:gd name="T22" fmla="*/ 2147483647 w 1249"/>
                <a:gd name="T23" fmla="*/ 2147483647 h 489"/>
                <a:gd name="T24" fmla="*/ 2147483647 w 1249"/>
                <a:gd name="T25" fmla="*/ 2147483647 h 489"/>
                <a:gd name="T26" fmla="*/ 2147483647 w 1249"/>
                <a:gd name="T27" fmla="*/ 2147483647 h 489"/>
                <a:gd name="T28" fmla="*/ 2147483647 w 1249"/>
                <a:gd name="T29" fmla="*/ 2147483647 h 489"/>
                <a:gd name="T30" fmla="*/ 2147483647 w 1249"/>
                <a:gd name="T31" fmla="*/ 2147483647 h 489"/>
                <a:gd name="T32" fmla="*/ 2147483647 w 1249"/>
                <a:gd name="T33" fmla="*/ 2147483647 h 489"/>
                <a:gd name="T34" fmla="*/ 2147483647 w 1249"/>
                <a:gd name="T35" fmla="*/ 2147483647 h 489"/>
                <a:gd name="T36" fmla="*/ 2147483647 w 1249"/>
                <a:gd name="T37" fmla="*/ 2147483647 h 489"/>
                <a:gd name="T38" fmla="*/ 2147483647 w 1249"/>
                <a:gd name="T39" fmla="*/ 2147483647 h 489"/>
                <a:gd name="T40" fmla="*/ 2147483647 w 1249"/>
                <a:gd name="T41" fmla="*/ 2147483647 h 489"/>
                <a:gd name="T42" fmla="*/ 2147483647 w 1249"/>
                <a:gd name="T43" fmla="*/ 2147483647 h 489"/>
                <a:gd name="T44" fmla="*/ 2147483647 w 1249"/>
                <a:gd name="T45" fmla="*/ 2147483647 h 489"/>
                <a:gd name="T46" fmla="*/ 2147483647 w 1249"/>
                <a:gd name="T47" fmla="*/ 2147483647 h 489"/>
                <a:gd name="T48" fmla="*/ 2147483647 w 1249"/>
                <a:gd name="T49" fmla="*/ 2147483647 h 489"/>
                <a:gd name="T50" fmla="*/ 2147483647 w 1249"/>
                <a:gd name="T51" fmla="*/ 2147483647 h 489"/>
                <a:gd name="T52" fmla="*/ 2147483647 w 1249"/>
                <a:gd name="T53" fmla="*/ 2147483647 h 489"/>
                <a:gd name="T54" fmla="*/ 2147483647 w 1249"/>
                <a:gd name="T55" fmla="*/ 2147483647 h 489"/>
                <a:gd name="T56" fmla="*/ 2147483647 w 1249"/>
                <a:gd name="T57" fmla="*/ 2147483647 h 489"/>
                <a:gd name="T58" fmla="*/ 2147483647 w 1249"/>
                <a:gd name="T59" fmla="*/ 2147483647 h 489"/>
                <a:gd name="T60" fmla="*/ 2147483647 w 1249"/>
                <a:gd name="T61" fmla="*/ 2147483647 h 489"/>
                <a:gd name="T62" fmla="*/ 2147483647 w 1249"/>
                <a:gd name="T63" fmla="*/ 2147483647 h 489"/>
                <a:gd name="T64" fmla="*/ 2147483647 w 1249"/>
                <a:gd name="T65" fmla="*/ 2147483647 h 489"/>
                <a:gd name="T66" fmla="*/ 2147483647 w 1249"/>
                <a:gd name="T67" fmla="*/ 2147483647 h 489"/>
                <a:gd name="T68" fmla="*/ 2147483647 w 1249"/>
                <a:gd name="T69" fmla="*/ 2147483647 h 489"/>
                <a:gd name="T70" fmla="*/ 2147483647 w 1249"/>
                <a:gd name="T71" fmla="*/ 2147483647 h 489"/>
                <a:gd name="T72" fmla="*/ 2147483647 w 1249"/>
                <a:gd name="T73" fmla="*/ 2147483647 h 489"/>
                <a:gd name="T74" fmla="*/ 2147483647 w 1249"/>
                <a:gd name="T75" fmla="*/ 2147483647 h 489"/>
                <a:gd name="T76" fmla="*/ 2147483647 w 1249"/>
                <a:gd name="T77" fmla="*/ 2147483647 h 489"/>
                <a:gd name="T78" fmla="*/ 2147483647 w 1249"/>
                <a:gd name="T79" fmla="*/ 2147483647 h 489"/>
                <a:gd name="T80" fmla="*/ 2147483647 w 1249"/>
                <a:gd name="T81" fmla="*/ 2147483647 h 489"/>
                <a:gd name="T82" fmla="*/ 2147483647 w 1249"/>
                <a:gd name="T83" fmla="*/ 2147483647 h 489"/>
                <a:gd name="T84" fmla="*/ 2147483647 w 1249"/>
                <a:gd name="T85" fmla="*/ 2147483647 h 489"/>
                <a:gd name="T86" fmla="*/ 2147483647 w 1249"/>
                <a:gd name="T87" fmla="*/ 2147483647 h 489"/>
                <a:gd name="T88" fmla="*/ 2147483647 w 1249"/>
                <a:gd name="T89" fmla="*/ 2147483647 h 489"/>
                <a:gd name="T90" fmla="*/ 2147483647 w 1249"/>
                <a:gd name="T91" fmla="*/ 2147483647 h 489"/>
                <a:gd name="T92" fmla="*/ 2147483647 w 1249"/>
                <a:gd name="T93" fmla="*/ 2147483647 h 489"/>
                <a:gd name="T94" fmla="*/ 2147483647 w 1249"/>
                <a:gd name="T95" fmla="*/ 2147483647 h 489"/>
                <a:gd name="T96" fmla="*/ 2147483647 w 1249"/>
                <a:gd name="T97" fmla="*/ 2147483647 h 489"/>
                <a:gd name="T98" fmla="*/ 2147483647 w 1249"/>
                <a:gd name="T99" fmla="*/ 2147483647 h 489"/>
                <a:gd name="T100" fmla="*/ 2147483647 w 1249"/>
                <a:gd name="T101" fmla="*/ 2147483647 h 4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49"/>
                <a:gd name="T154" fmla="*/ 0 h 489"/>
                <a:gd name="T155" fmla="*/ 1249 w 1249"/>
                <a:gd name="T156" fmla="*/ 489 h 4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49" h="489">
                  <a:moveTo>
                    <a:pt x="24" y="3"/>
                  </a:moveTo>
                  <a:lnTo>
                    <a:pt x="48" y="11"/>
                  </a:lnTo>
                  <a:lnTo>
                    <a:pt x="72" y="19"/>
                  </a:lnTo>
                  <a:lnTo>
                    <a:pt x="99" y="27"/>
                  </a:lnTo>
                  <a:lnTo>
                    <a:pt x="124" y="35"/>
                  </a:lnTo>
                  <a:cubicBezTo>
                    <a:pt x="124" y="36"/>
                    <a:pt x="125" y="36"/>
                    <a:pt x="126" y="36"/>
                  </a:cubicBezTo>
                  <a:lnTo>
                    <a:pt x="150" y="48"/>
                  </a:lnTo>
                  <a:lnTo>
                    <a:pt x="148" y="47"/>
                  </a:lnTo>
                  <a:lnTo>
                    <a:pt x="172" y="55"/>
                  </a:lnTo>
                  <a:lnTo>
                    <a:pt x="196" y="63"/>
                  </a:lnTo>
                  <a:lnTo>
                    <a:pt x="223" y="71"/>
                  </a:lnTo>
                  <a:cubicBezTo>
                    <a:pt x="224" y="71"/>
                    <a:pt x="225" y="72"/>
                    <a:pt x="226" y="72"/>
                  </a:cubicBezTo>
                  <a:lnTo>
                    <a:pt x="250" y="84"/>
                  </a:lnTo>
                  <a:lnTo>
                    <a:pt x="248" y="83"/>
                  </a:lnTo>
                  <a:lnTo>
                    <a:pt x="272" y="91"/>
                  </a:lnTo>
                  <a:lnTo>
                    <a:pt x="296" y="99"/>
                  </a:lnTo>
                  <a:lnTo>
                    <a:pt x="320" y="107"/>
                  </a:lnTo>
                  <a:lnTo>
                    <a:pt x="344" y="115"/>
                  </a:lnTo>
                  <a:lnTo>
                    <a:pt x="373" y="128"/>
                  </a:lnTo>
                  <a:lnTo>
                    <a:pt x="396" y="135"/>
                  </a:lnTo>
                  <a:lnTo>
                    <a:pt x="420" y="143"/>
                  </a:lnTo>
                  <a:cubicBezTo>
                    <a:pt x="420" y="144"/>
                    <a:pt x="421" y="144"/>
                    <a:pt x="422" y="144"/>
                  </a:cubicBezTo>
                  <a:lnTo>
                    <a:pt x="446" y="156"/>
                  </a:lnTo>
                  <a:lnTo>
                    <a:pt x="444" y="155"/>
                  </a:lnTo>
                  <a:lnTo>
                    <a:pt x="468" y="163"/>
                  </a:lnTo>
                  <a:lnTo>
                    <a:pt x="495" y="171"/>
                  </a:lnTo>
                  <a:lnTo>
                    <a:pt x="520" y="179"/>
                  </a:lnTo>
                  <a:cubicBezTo>
                    <a:pt x="520" y="180"/>
                    <a:pt x="521" y="180"/>
                    <a:pt x="522" y="180"/>
                  </a:cubicBezTo>
                  <a:lnTo>
                    <a:pt x="546" y="192"/>
                  </a:lnTo>
                  <a:lnTo>
                    <a:pt x="544" y="191"/>
                  </a:lnTo>
                  <a:lnTo>
                    <a:pt x="568" y="199"/>
                  </a:lnTo>
                  <a:lnTo>
                    <a:pt x="592" y="207"/>
                  </a:lnTo>
                  <a:lnTo>
                    <a:pt x="621" y="220"/>
                  </a:lnTo>
                  <a:lnTo>
                    <a:pt x="644" y="227"/>
                  </a:lnTo>
                  <a:lnTo>
                    <a:pt x="668" y="235"/>
                  </a:lnTo>
                  <a:lnTo>
                    <a:pt x="692" y="243"/>
                  </a:lnTo>
                  <a:cubicBezTo>
                    <a:pt x="692" y="244"/>
                    <a:pt x="693" y="244"/>
                    <a:pt x="694" y="244"/>
                  </a:cubicBezTo>
                  <a:lnTo>
                    <a:pt x="718" y="256"/>
                  </a:lnTo>
                  <a:lnTo>
                    <a:pt x="716" y="255"/>
                  </a:lnTo>
                  <a:lnTo>
                    <a:pt x="740" y="263"/>
                  </a:lnTo>
                  <a:lnTo>
                    <a:pt x="767" y="271"/>
                  </a:lnTo>
                  <a:cubicBezTo>
                    <a:pt x="768" y="271"/>
                    <a:pt x="769" y="272"/>
                    <a:pt x="770" y="272"/>
                  </a:cubicBezTo>
                  <a:lnTo>
                    <a:pt x="794" y="284"/>
                  </a:lnTo>
                  <a:lnTo>
                    <a:pt x="792" y="283"/>
                  </a:lnTo>
                  <a:lnTo>
                    <a:pt x="816" y="291"/>
                  </a:lnTo>
                  <a:lnTo>
                    <a:pt x="840" y="299"/>
                  </a:lnTo>
                  <a:cubicBezTo>
                    <a:pt x="840" y="300"/>
                    <a:pt x="841" y="300"/>
                    <a:pt x="842" y="300"/>
                  </a:cubicBezTo>
                  <a:lnTo>
                    <a:pt x="866" y="312"/>
                  </a:lnTo>
                  <a:lnTo>
                    <a:pt x="863" y="311"/>
                  </a:lnTo>
                  <a:lnTo>
                    <a:pt x="891" y="319"/>
                  </a:lnTo>
                  <a:lnTo>
                    <a:pt x="916" y="327"/>
                  </a:lnTo>
                  <a:cubicBezTo>
                    <a:pt x="916" y="328"/>
                    <a:pt x="917" y="328"/>
                    <a:pt x="918" y="328"/>
                  </a:cubicBezTo>
                  <a:lnTo>
                    <a:pt x="942" y="340"/>
                  </a:lnTo>
                  <a:lnTo>
                    <a:pt x="940" y="339"/>
                  </a:lnTo>
                  <a:lnTo>
                    <a:pt x="964" y="347"/>
                  </a:lnTo>
                  <a:cubicBezTo>
                    <a:pt x="964" y="348"/>
                    <a:pt x="965" y="348"/>
                    <a:pt x="966" y="348"/>
                  </a:cubicBezTo>
                  <a:lnTo>
                    <a:pt x="990" y="360"/>
                  </a:lnTo>
                  <a:lnTo>
                    <a:pt x="988" y="359"/>
                  </a:lnTo>
                  <a:lnTo>
                    <a:pt x="1012" y="367"/>
                  </a:lnTo>
                  <a:lnTo>
                    <a:pt x="1039" y="375"/>
                  </a:lnTo>
                  <a:cubicBezTo>
                    <a:pt x="1040" y="375"/>
                    <a:pt x="1041" y="376"/>
                    <a:pt x="1042" y="376"/>
                  </a:cubicBezTo>
                  <a:lnTo>
                    <a:pt x="1066" y="388"/>
                  </a:lnTo>
                  <a:lnTo>
                    <a:pt x="1064" y="387"/>
                  </a:lnTo>
                  <a:lnTo>
                    <a:pt x="1088" y="395"/>
                  </a:lnTo>
                  <a:lnTo>
                    <a:pt x="1112" y="403"/>
                  </a:lnTo>
                  <a:cubicBezTo>
                    <a:pt x="1112" y="404"/>
                    <a:pt x="1113" y="404"/>
                    <a:pt x="1114" y="404"/>
                  </a:cubicBezTo>
                  <a:lnTo>
                    <a:pt x="1138" y="416"/>
                  </a:lnTo>
                  <a:lnTo>
                    <a:pt x="1135" y="415"/>
                  </a:lnTo>
                  <a:lnTo>
                    <a:pt x="1163" y="423"/>
                  </a:lnTo>
                  <a:cubicBezTo>
                    <a:pt x="1164" y="423"/>
                    <a:pt x="1165" y="424"/>
                    <a:pt x="1166" y="424"/>
                  </a:cubicBezTo>
                  <a:lnTo>
                    <a:pt x="1190" y="436"/>
                  </a:lnTo>
                  <a:lnTo>
                    <a:pt x="1188" y="435"/>
                  </a:lnTo>
                  <a:lnTo>
                    <a:pt x="1212" y="443"/>
                  </a:lnTo>
                  <a:cubicBezTo>
                    <a:pt x="1212" y="444"/>
                    <a:pt x="1213" y="444"/>
                    <a:pt x="1214" y="444"/>
                  </a:cubicBezTo>
                  <a:lnTo>
                    <a:pt x="1238" y="456"/>
                  </a:lnTo>
                  <a:cubicBezTo>
                    <a:pt x="1246" y="460"/>
                    <a:pt x="1249" y="470"/>
                    <a:pt x="1245" y="478"/>
                  </a:cubicBezTo>
                  <a:cubicBezTo>
                    <a:pt x="1241" y="486"/>
                    <a:pt x="1231" y="489"/>
                    <a:pt x="1223" y="485"/>
                  </a:cubicBezTo>
                  <a:lnTo>
                    <a:pt x="1199" y="473"/>
                  </a:lnTo>
                  <a:lnTo>
                    <a:pt x="1201" y="474"/>
                  </a:lnTo>
                  <a:lnTo>
                    <a:pt x="1177" y="466"/>
                  </a:lnTo>
                  <a:cubicBezTo>
                    <a:pt x="1177" y="465"/>
                    <a:pt x="1176" y="465"/>
                    <a:pt x="1175" y="465"/>
                  </a:cubicBezTo>
                  <a:lnTo>
                    <a:pt x="1151" y="453"/>
                  </a:lnTo>
                  <a:lnTo>
                    <a:pt x="1154" y="454"/>
                  </a:lnTo>
                  <a:lnTo>
                    <a:pt x="1126" y="446"/>
                  </a:lnTo>
                  <a:cubicBezTo>
                    <a:pt x="1125" y="446"/>
                    <a:pt x="1124" y="445"/>
                    <a:pt x="1123" y="445"/>
                  </a:cubicBezTo>
                  <a:lnTo>
                    <a:pt x="1099" y="433"/>
                  </a:lnTo>
                  <a:lnTo>
                    <a:pt x="1101" y="434"/>
                  </a:lnTo>
                  <a:lnTo>
                    <a:pt x="1077" y="426"/>
                  </a:lnTo>
                  <a:lnTo>
                    <a:pt x="1053" y="418"/>
                  </a:lnTo>
                  <a:cubicBezTo>
                    <a:pt x="1053" y="417"/>
                    <a:pt x="1052" y="417"/>
                    <a:pt x="1051" y="417"/>
                  </a:cubicBezTo>
                  <a:lnTo>
                    <a:pt x="1027" y="405"/>
                  </a:lnTo>
                  <a:lnTo>
                    <a:pt x="1030" y="406"/>
                  </a:lnTo>
                  <a:lnTo>
                    <a:pt x="1001" y="398"/>
                  </a:lnTo>
                  <a:lnTo>
                    <a:pt x="977" y="390"/>
                  </a:lnTo>
                  <a:cubicBezTo>
                    <a:pt x="977" y="389"/>
                    <a:pt x="976" y="389"/>
                    <a:pt x="975" y="389"/>
                  </a:cubicBezTo>
                  <a:lnTo>
                    <a:pt x="951" y="377"/>
                  </a:lnTo>
                  <a:lnTo>
                    <a:pt x="953" y="378"/>
                  </a:lnTo>
                  <a:lnTo>
                    <a:pt x="929" y="370"/>
                  </a:lnTo>
                  <a:cubicBezTo>
                    <a:pt x="929" y="369"/>
                    <a:pt x="928" y="369"/>
                    <a:pt x="927" y="369"/>
                  </a:cubicBezTo>
                  <a:lnTo>
                    <a:pt x="903" y="357"/>
                  </a:lnTo>
                  <a:lnTo>
                    <a:pt x="905" y="358"/>
                  </a:lnTo>
                  <a:lnTo>
                    <a:pt x="882" y="350"/>
                  </a:lnTo>
                  <a:lnTo>
                    <a:pt x="854" y="342"/>
                  </a:lnTo>
                  <a:cubicBezTo>
                    <a:pt x="853" y="342"/>
                    <a:pt x="852" y="341"/>
                    <a:pt x="851" y="341"/>
                  </a:cubicBezTo>
                  <a:lnTo>
                    <a:pt x="827" y="329"/>
                  </a:lnTo>
                  <a:lnTo>
                    <a:pt x="829" y="330"/>
                  </a:lnTo>
                  <a:lnTo>
                    <a:pt x="805" y="322"/>
                  </a:lnTo>
                  <a:lnTo>
                    <a:pt x="781" y="314"/>
                  </a:lnTo>
                  <a:cubicBezTo>
                    <a:pt x="781" y="313"/>
                    <a:pt x="780" y="313"/>
                    <a:pt x="779" y="313"/>
                  </a:cubicBezTo>
                  <a:lnTo>
                    <a:pt x="755" y="301"/>
                  </a:lnTo>
                  <a:lnTo>
                    <a:pt x="758" y="302"/>
                  </a:lnTo>
                  <a:lnTo>
                    <a:pt x="729" y="294"/>
                  </a:lnTo>
                  <a:lnTo>
                    <a:pt x="705" y="286"/>
                  </a:lnTo>
                  <a:cubicBezTo>
                    <a:pt x="705" y="285"/>
                    <a:pt x="704" y="285"/>
                    <a:pt x="703" y="285"/>
                  </a:cubicBezTo>
                  <a:lnTo>
                    <a:pt x="679" y="273"/>
                  </a:lnTo>
                  <a:lnTo>
                    <a:pt x="681" y="274"/>
                  </a:lnTo>
                  <a:lnTo>
                    <a:pt x="657" y="266"/>
                  </a:lnTo>
                  <a:lnTo>
                    <a:pt x="633" y="258"/>
                  </a:lnTo>
                  <a:lnTo>
                    <a:pt x="608" y="249"/>
                  </a:lnTo>
                  <a:lnTo>
                    <a:pt x="581" y="238"/>
                  </a:lnTo>
                  <a:lnTo>
                    <a:pt x="557" y="230"/>
                  </a:lnTo>
                  <a:lnTo>
                    <a:pt x="533" y="222"/>
                  </a:lnTo>
                  <a:cubicBezTo>
                    <a:pt x="533" y="221"/>
                    <a:pt x="532" y="221"/>
                    <a:pt x="531" y="221"/>
                  </a:cubicBezTo>
                  <a:lnTo>
                    <a:pt x="507" y="209"/>
                  </a:lnTo>
                  <a:lnTo>
                    <a:pt x="509" y="210"/>
                  </a:lnTo>
                  <a:lnTo>
                    <a:pt x="486" y="202"/>
                  </a:lnTo>
                  <a:lnTo>
                    <a:pt x="457" y="194"/>
                  </a:lnTo>
                  <a:lnTo>
                    <a:pt x="433" y="186"/>
                  </a:lnTo>
                  <a:cubicBezTo>
                    <a:pt x="433" y="185"/>
                    <a:pt x="432" y="185"/>
                    <a:pt x="431" y="185"/>
                  </a:cubicBezTo>
                  <a:lnTo>
                    <a:pt x="407" y="173"/>
                  </a:lnTo>
                  <a:lnTo>
                    <a:pt x="409" y="174"/>
                  </a:lnTo>
                  <a:lnTo>
                    <a:pt x="385" y="166"/>
                  </a:lnTo>
                  <a:lnTo>
                    <a:pt x="360" y="157"/>
                  </a:lnTo>
                  <a:lnTo>
                    <a:pt x="333" y="146"/>
                  </a:lnTo>
                  <a:lnTo>
                    <a:pt x="309" y="138"/>
                  </a:lnTo>
                  <a:lnTo>
                    <a:pt x="285" y="130"/>
                  </a:lnTo>
                  <a:lnTo>
                    <a:pt x="261" y="122"/>
                  </a:lnTo>
                  <a:lnTo>
                    <a:pt x="237" y="114"/>
                  </a:lnTo>
                  <a:cubicBezTo>
                    <a:pt x="237" y="113"/>
                    <a:pt x="236" y="113"/>
                    <a:pt x="235" y="113"/>
                  </a:cubicBezTo>
                  <a:lnTo>
                    <a:pt x="211" y="101"/>
                  </a:lnTo>
                  <a:lnTo>
                    <a:pt x="214" y="102"/>
                  </a:lnTo>
                  <a:lnTo>
                    <a:pt x="185" y="94"/>
                  </a:lnTo>
                  <a:lnTo>
                    <a:pt x="161" y="86"/>
                  </a:lnTo>
                  <a:lnTo>
                    <a:pt x="137" y="78"/>
                  </a:lnTo>
                  <a:cubicBezTo>
                    <a:pt x="137" y="77"/>
                    <a:pt x="136" y="77"/>
                    <a:pt x="135" y="77"/>
                  </a:cubicBezTo>
                  <a:lnTo>
                    <a:pt x="111" y="65"/>
                  </a:lnTo>
                  <a:lnTo>
                    <a:pt x="113" y="66"/>
                  </a:lnTo>
                  <a:lnTo>
                    <a:pt x="90" y="58"/>
                  </a:lnTo>
                  <a:lnTo>
                    <a:pt x="61" y="50"/>
                  </a:lnTo>
                  <a:lnTo>
                    <a:pt x="37" y="42"/>
                  </a:lnTo>
                  <a:lnTo>
                    <a:pt x="13" y="34"/>
                  </a:lnTo>
                  <a:cubicBezTo>
                    <a:pt x="5" y="31"/>
                    <a:pt x="0" y="22"/>
                    <a:pt x="3" y="13"/>
                  </a:cubicBezTo>
                  <a:cubicBezTo>
                    <a:pt x="6" y="5"/>
                    <a:pt x="15" y="0"/>
                    <a:pt x="24" y="3"/>
                  </a:cubicBezTo>
                  <a:close/>
                </a:path>
              </a:pathLst>
            </a:custGeom>
            <a:solidFill>
              <a:srgbClr val="FF0000"/>
            </a:solidFill>
            <a:ln w="19050" cap="flat">
              <a:solidFill>
                <a:srgbClr val="FF0000"/>
              </a:solidFill>
              <a:prstDash val="solid"/>
              <a:bevel/>
              <a:headEnd/>
              <a:tailEnd/>
            </a:ln>
          </p:spPr>
          <p:txBody>
            <a:bodyPr/>
            <a:lstStyle/>
            <a:p>
              <a:endParaRPr lang="en-US"/>
            </a:p>
          </p:txBody>
        </p:sp>
        <p:sp>
          <p:nvSpPr>
            <p:cNvPr id="63509" name="Freeform 29"/>
            <p:cNvSpPr>
              <a:spLocks/>
            </p:cNvSpPr>
            <p:nvPr/>
          </p:nvSpPr>
          <p:spPr bwMode="auto">
            <a:xfrm>
              <a:off x="8031163" y="3081338"/>
              <a:ext cx="474663" cy="203200"/>
            </a:xfrm>
            <a:custGeom>
              <a:avLst/>
              <a:gdLst>
                <a:gd name="T0" fmla="*/ 2147483647 w 1249"/>
                <a:gd name="T1" fmla="*/ 2147483647 h 533"/>
                <a:gd name="T2" fmla="*/ 2147483647 w 1249"/>
                <a:gd name="T3" fmla="*/ 2147483647 h 533"/>
                <a:gd name="T4" fmla="*/ 2147483647 w 1249"/>
                <a:gd name="T5" fmla="*/ 2147483647 h 533"/>
                <a:gd name="T6" fmla="*/ 2147483647 w 1249"/>
                <a:gd name="T7" fmla="*/ 2147483647 h 533"/>
                <a:gd name="T8" fmla="*/ 2147483647 w 1249"/>
                <a:gd name="T9" fmla="*/ 2147483647 h 533"/>
                <a:gd name="T10" fmla="*/ 2147483647 w 1249"/>
                <a:gd name="T11" fmla="*/ 2147483647 h 533"/>
                <a:gd name="T12" fmla="*/ 2147483647 w 1249"/>
                <a:gd name="T13" fmla="*/ 2147483647 h 533"/>
                <a:gd name="T14" fmla="*/ 2147483647 w 1249"/>
                <a:gd name="T15" fmla="*/ 2147483647 h 533"/>
                <a:gd name="T16" fmla="*/ 2147483647 w 1249"/>
                <a:gd name="T17" fmla="*/ 2147483647 h 533"/>
                <a:gd name="T18" fmla="*/ 2147483647 w 1249"/>
                <a:gd name="T19" fmla="*/ 2147483647 h 533"/>
                <a:gd name="T20" fmla="*/ 2147483647 w 1249"/>
                <a:gd name="T21" fmla="*/ 2147483647 h 533"/>
                <a:gd name="T22" fmla="*/ 2147483647 w 1249"/>
                <a:gd name="T23" fmla="*/ 2147483647 h 533"/>
                <a:gd name="T24" fmla="*/ 2147483647 w 1249"/>
                <a:gd name="T25" fmla="*/ 2147483647 h 533"/>
                <a:gd name="T26" fmla="*/ 2147483647 w 1249"/>
                <a:gd name="T27" fmla="*/ 2147483647 h 533"/>
                <a:gd name="T28" fmla="*/ 2147483647 w 1249"/>
                <a:gd name="T29" fmla="*/ 2147483647 h 533"/>
                <a:gd name="T30" fmla="*/ 2147483647 w 1249"/>
                <a:gd name="T31" fmla="*/ 2147483647 h 533"/>
                <a:gd name="T32" fmla="*/ 2147483647 w 1249"/>
                <a:gd name="T33" fmla="*/ 2147483647 h 533"/>
                <a:gd name="T34" fmla="*/ 2147483647 w 1249"/>
                <a:gd name="T35" fmla="*/ 2147483647 h 533"/>
                <a:gd name="T36" fmla="*/ 2147483647 w 1249"/>
                <a:gd name="T37" fmla="*/ 2147483647 h 533"/>
                <a:gd name="T38" fmla="*/ 2147483647 w 1249"/>
                <a:gd name="T39" fmla="*/ 2147483647 h 533"/>
                <a:gd name="T40" fmla="*/ 2147483647 w 1249"/>
                <a:gd name="T41" fmla="*/ 2147483647 h 533"/>
                <a:gd name="T42" fmla="*/ 2147483647 w 1249"/>
                <a:gd name="T43" fmla="*/ 2147483647 h 533"/>
                <a:gd name="T44" fmla="*/ 2147483647 w 1249"/>
                <a:gd name="T45" fmla="*/ 2147483647 h 533"/>
                <a:gd name="T46" fmla="*/ 2147483647 w 1249"/>
                <a:gd name="T47" fmla="*/ 2147483647 h 533"/>
                <a:gd name="T48" fmla="*/ 2147483647 w 1249"/>
                <a:gd name="T49" fmla="*/ 2147483647 h 533"/>
                <a:gd name="T50" fmla="*/ 2147483647 w 1249"/>
                <a:gd name="T51" fmla="*/ 2147483647 h 533"/>
                <a:gd name="T52" fmla="*/ 2147483647 w 1249"/>
                <a:gd name="T53" fmla="*/ 2147483647 h 533"/>
                <a:gd name="T54" fmla="*/ 2147483647 w 1249"/>
                <a:gd name="T55" fmla="*/ 2147483647 h 533"/>
                <a:gd name="T56" fmla="*/ 2147483647 w 1249"/>
                <a:gd name="T57" fmla="*/ 2147483647 h 533"/>
                <a:gd name="T58" fmla="*/ 2147483647 w 1249"/>
                <a:gd name="T59" fmla="*/ 2147483647 h 533"/>
                <a:gd name="T60" fmla="*/ 2147483647 w 1249"/>
                <a:gd name="T61" fmla="*/ 2147483647 h 533"/>
                <a:gd name="T62" fmla="*/ 2147483647 w 1249"/>
                <a:gd name="T63" fmla="*/ 2147483647 h 533"/>
                <a:gd name="T64" fmla="*/ 2147483647 w 1249"/>
                <a:gd name="T65" fmla="*/ 2147483647 h 533"/>
                <a:gd name="T66" fmla="*/ 2147483647 w 1249"/>
                <a:gd name="T67" fmla="*/ 2147483647 h 533"/>
                <a:gd name="T68" fmla="*/ 2147483647 w 1249"/>
                <a:gd name="T69" fmla="*/ 2147483647 h 533"/>
                <a:gd name="T70" fmla="*/ 2147483647 w 1249"/>
                <a:gd name="T71" fmla="*/ 2147483647 h 533"/>
                <a:gd name="T72" fmla="*/ 2147483647 w 1249"/>
                <a:gd name="T73" fmla="*/ 2147483647 h 533"/>
                <a:gd name="T74" fmla="*/ 2147483647 w 1249"/>
                <a:gd name="T75" fmla="*/ 2147483647 h 533"/>
                <a:gd name="T76" fmla="*/ 2147483647 w 1249"/>
                <a:gd name="T77" fmla="*/ 2147483647 h 533"/>
                <a:gd name="T78" fmla="*/ 2147483647 w 1249"/>
                <a:gd name="T79" fmla="*/ 2147483647 h 533"/>
                <a:gd name="T80" fmla="*/ 2147483647 w 1249"/>
                <a:gd name="T81" fmla="*/ 2147483647 h 533"/>
                <a:gd name="T82" fmla="*/ 2147483647 w 1249"/>
                <a:gd name="T83" fmla="*/ 2147483647 h 533"/>
                <a:gd name="T84" fmla="*/ 2147483647 w 1249"/>
                <a:gd name="T85" fmla="*/ 2147483647 h 533"/>
                <a:gd name="T86" fmla="*/ 2147483647 w 1249"/>
                <a:gd name="T87" fmla="*/ 2147483647 h 533"/>
                <a:gd name="T88" fmla="*/ 2147483647 w 1249"/>
                <a:gd name="T89" fmla="*/ 2147483647 h 533"/>
                <a:gd name="T90" fmla="*/ 2147483647 w 1249"/>
                <a:gd name="T91" fmla="*/ 2147483647 h 533"/>
                <a:gd name="T92" fmla="*/ 2147483647 w 1249"/>
                <a:gd name="T93" fmla="*/ 2147483647 h 533"/>
                <a:gd name="T94" fmla="*/ 2147483647 w 1249"/>
                <a:gd name="T95" fmla="*/ 2147483647 h 533"/>
                <a:gd name="T96" fmla="*/ 2147483647 w 1249"/>
                <a:gd name="T97" fmla="*/ 2147483647 h 533"/>
                <a:gd name="T98" fmla="*/ 2147483647 w 1249"/>
                <a:gd name="T99" fmla="*/ 2147483647 h 533"/>
                <a:gd name="T100" fmla="*/ 2147483647 w 1249"/>
                <a:gd name="T101" fmla="*/ 2147483647 h 533"/>
                <a:gd name="T102" fmla="*/ 2147483647 w 1249"/>
                <a:gd name="T103" fmla="*/ 2147483647 h 533"/>
                <a:gd name="T104" fmla="*/ 2147483647 w 1249"/>
                <a:gd name="T105" fmla="*/ 2147483647 h 533"/>
                <a:gd name="T106" fmla="*/ 2147483647 w 1249"/>
                <a:gd name="T107" fmla="*/ 2147483647 h 533"/>
                <a:gd name="T108" fmla="*/ 2147483647 w 1249"/>
                <a:gd name="T109" fmla="*/ 2147483647 h 533"/>
                <a:gd name="T110" fmla="*/ 2147483647 w 1249"/>
                <a:gd name="T111" fmla="*/ 2147483647 h 533"/>
                <a:gd name="T112" fmla="*/ 2147483647 w 1249"/>
                <a:gd name="T113" fmla="*/ 2147483647 h 533"/>
                <a:gd name="T114" fmla="*/ 2147483647 w 1249"/>
                <a:gd name="T115" fmla="*/ 2147483647 h 533"/>
                <a:gd name="T116" fmla="*/ 2147483647 w 1249"/>
                <a:gd name="T117" fmla="*/ 2147483647 h 53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49"/>
                <a:gd name="T178" fmla="*/ 0 h 533"/>
                <a:gd name="T179" fmla="*/ 1249 w 1249"/>
                <a:gd name="T180" fmla="*/ 533 h 53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49" h="533">
                  <a:moveTo>
                    <a:pt x="24" y="3"/>
                  </a:moveTo>
                  <a:lnTo>
                    <a:pt x="48" y="11"/>
                  </a:lnTo>
                  <a:lnTo>
                    <a:pt x="75" y="19"/>
                  </a:lnTo>
                  <a:cubicBezTo>
                    <a:pt x="76" y="19"/>
                    <a:pt x="77" y="20"/>
                    <a:pt x="78" y="20"/>
                  </a:cubicBezTo>
                  <a:lnTo>
                    <a:pt x="102" y="32"/>
                  </a:lnTo>
                  <a:lnTo>
                    <a:pt x="100" y="31"/>
                  </a:lnTo>
                  <a:lnTo>
                    <a:pt x="124" y="39"/>
                  </a:lnTo>
                  <a:cubicBezTo>
                    <a:pt x="124" y="40"/>
                    <a:pt x="125" y="40"/>
                    <a:pt x="126" y="40"/>
                  </a:cubicBezTo>
                  <a:lnTo>
                    <a:pt x="150" y="52"/>
                  </a:lnTo>
                  <a:lnTo>
                    <a:pt x="148" y="51"/>
                  </a:lnTo>
                  <a:lnTo>
                    <a:pt x="172" y="59"/>
                  </a:lnTo>
                  <a:cubicBezTo>
                    <a:pt x="172" y="60"/>
                    <a:pt x="173" y="60"/>
                    <a:pt x="174" y="60"/>
                  </a:cubicBezTo>
                  <a:lnTo>
                    <a:pt x="198" y="72"/>
                  </a:lnTo>
                  <a:lnTo>
                    <a:pt x="195" y="71"/>
                  </a:lnTo>
                  <a:lnTo>
                    <a:pt x="223" y="79"/>
                  </a:lnTo>
                  <a:cubicBezTo>
                    <a:pt x="224" y="79"/>
                    <a:pt x="225" y="80"/>
                    <a:pt x="226" y="80"/>
                  </a:cubicBezTo>
                  <a:lnTo>
                    <a:pt x="250" y="92"/>
                  </a:lnTo>
                  <a:lnTo>
                    <a:pt x="248" y="91"/>
                  </a:lnTo>
                  <a:lnTo>
                    <a:pt x="272" y="99"/>
                  </a:lnTo>
                  <a:lnTo>
                    <a:pt x="296" y="107"/>
                  </a:lnTo>
                  <a:cubicBezTo>
                    <a:pt x="296" y="108"/>
                    <a:pt x="297" y="108"/>
                    <a:pt x="298" y="108"/>
                  </a:cubicBezTo>
                  <a:lnTo>
                    <a:pt x="322" y="120"/>
                  </a:lnTo>
                  <a:lnTo>
                    <a:pt x="319" y="119"/>
                  </a:lnTo>
                  <a:lnTo>
                    <a:pt x="347" y="127"/>
                  </a:lnTo>
                  <a:cubicBezTo>
                    <a:pt x="348" y="127"/>
                    <a:pt x="349" y="128"/>
                    <a:pt x="350" y="128"/>
                  </a:cubicBezTo>
                  <a:lnTo>
                    <a:pt x="374" y="140"/>
                  </a:lnTo>
                  <a:lnTo>
                    <a:pt x="372" y="139"/>
                  </a:lnTo>
                  <a:lnTo>
                    <a:pt x="396" y="147"/>
                  </a:lnTo>
                  <a:cubicBezTo>
                    <a:pt x="396" y="148"/>
                    <a:pt x="397" y="148"/>
                    <a:pt x="398" y="148"/>
                  </a:cubicBezTo>
                  <a:lnTo>
                    <a:pt x="422" y="160"/>
                  </a:lnTo>
                  <a:lnTo>
                    <a:pt x="420" y="159"/>
                  </a:lnTo>
                  <a:lnTo>
                    <a:pt x="444" y="167"/>
                  </a:lnTo>
                  <a:cubicBezTo>
                    <a:pt x="444" y="168"/>
                    <a:pt x="445" y="168"/>
                    <a:pt x="446" y="168"/>
                  </a:cubicBezTo>
                  <a:lnTo>
                    <a:pt x="470" y="180"/>
                  </a:lnTo>
                  <a:lnTo>
                    <a:pt x="467" y="179"/>
                  </a:lnTo>
                  <a:lnTo>
                    <a:pt x="495" y="187"/>
                  </a:lnTo>
                  <a:cubicBezTo>
                    <a:pt x="496" y="187"/>
                    <a:pt x="497" y="188"/>
                    <a:pt x="498" y="188"/>
                  </a:cubicBezTo>
                  <a:lnTo>
                    <a:pt x="522" y="200"/>
                  </a:lnTo>
                  <a:lnTo>
                    <a:pt x="520" y="199"/>
                  </a:lnTo>
                  <a:lnTo>
                    <a:pt x="544" y="207"/>
                  </a:lnTo>
                  <a:cubicBezTo>
                    <a:pt x="544" y="208"/>
                    <a:pt x="545" y="208"/>
                    <a:pt x="546" y="208"/>
                  </a:cubicBezTo>
                  <a:lnTo>
                    <a:pt x="570" y="220"/>
                  </a:lnTo>
                  <a:lnTo>
                    <a:pt x="594" y="232"/>
                  </a:lnTo>
                  <a:lnTo>
                    <a:pt x="591" y="231"/>
                  </a:lnTo>
                  <a:lnTo>
                    <a:pt x="619" y="239"/>
                  </a:lnTo>
                  <a:cubicBezTo>
                    <a:pt x="620" y="239"/>
                    <a:pt x="621" y="240"/>
                    <a:pt x="622" y="240"/>
                  </a:cubicBezTo>
                  <a:lnTo>
                    <a:pt x="646" y="252"/>
                  </a:lnTo>
                  <a:lnTo>
                    <a:pt x="644" y="251"/>
                  </a:lnTo>
                  <a:lnTo>
                    <a:pt x="668" y="259"/>
                  </a:lnTo>
                  <a:cubicBezTo>
                    <a:pt x="668" y="260"/>
                    <a:pt x="669" y="260"/>
                    <a:pt x="670" y="260"/>
                  </a:cubicBezTo>
                  <a:lnTo>
                    <a:pt x="694" y="272"/>
                  </a:lnTo>
                  <a:lnTo>
                    <a:pt x="692" y="271"/>
                  </a:lnTo>
                  <a:lnTo>
                    <a:pt x="716" y="279"/>
                  </a:lnTo>
                  <a:lnTo>
                    <a:pt x="745" y="292"/>
                  </a:lnTo>
                  <a:lnTo>
                    <a:pt x="768" y="299"/>
                  </a:lnTo>
                  <a:cubicBezTo>
                    <a:pt x="768" y="300"/>
                    <a:pt x="769" y="300"/>
                    <a:pt x="770" y="300"/>
                  </a:cubicBezTo>
                  <a:lnTo>
                    <a:pt x="794" y="312"/>
                  </a:lnTo>
                  <a:lnTo>
                    <a:pt x="818" y="324"/>
                  </a:lnTo>
                  <a:lnTo>
                    <a:pt x="816" y="323"/>
                  </a:lnTo>
                  <a:lnTo>
                    <a:pt x="840" y="331"/>
                  </a:lnTo>
                  <a:cubicBezTo>
                    <a:pt x="840" y="332"/>
                    <a:pt x="841" y="332"/>
                    <a:pt x="842" y="332"/>
                  </a:cubicBezTo>
                  <a:lnTo>
                    <a:pt x="866" y="344"/>
                  </a:lnTo>
                  <a:lnTo>
                    <a:pt x="863" y="343"/>
                  </a:lnTo>
                  <a:lnTo>
                    <a:pt x="891" y="351"/>
                  </a:lnTo>
                  <a:cubicBezTo>
                    <a:pt x="892" y="351"/>
                    <a:pt x="893" y="352"/>
                    <a:pt x="894" y="352"/>
                  </a:cubicBezTo>
                  <a:lnTo>
                    <a:pt x="918" y="364"/>
                  </a:lnTo>
                  <a:lnTo>
                    <a:pt x="942" y="376"/>
                  </a:lnTo>
                  <a:lnTo>
                    <a:pt x="940" y="375"/>
                  </a:lnTo>
                  <a:lnTo>
                    <a:pt x="964" y="383"/>
                  </a:lnTo>
                  <a:cubicBezTo>
                    <a:pt x="964" y="384"/>
                    <a:pt x="965" y="384"/>
                    <a:pt x="966" y="384"/>
                  </a:cubicBezTo>
                  <a:lnTo>
                    <a:pt x="990" y="396"/>
                  </a:lnTo>
                  <a:lnTo>
                    <a:pt x="987" y="395"/>
                  </a:lnTo>
                  <a:lnTo>
                    <a:pt x="1015" y="403"/>
                  </a:lnTo>
                  <a:cubicBezTo>
                    <a:pt x="1016" y="403"/>
                    <a:pt x="1017" y="404"/>
                    <a:pt x="1018" y="404"/>
                  </a:cubicBezTo>
                  <a:lnTo>
                    <a:pt x="1042" y="416"/>
                  </a:lnTo>
                  <a:lnTo>
                    <a:pt x="1066" y="428"/>
                  </a:lnTo>
                  <a:lnTo>
                    <a:pt x="1064" y="427"/>
                  </a:lnTo>
                  <a:lnTo>
                    <a:pt x="1088" y="435"/>
                  </a:lnTo>
                  <a:cubicBezTo>
                    <a:pt x="1088" y="436"/>
                    <a:pt x="1089" y="436"/>
                    <a:pt x="1090" y="436"/>
                  </a:cubicBezTo>
                  <a:lnTo>
                    <a:pt x="1114" y="448"/>
                  </a:lnTo>
                  <a:lnTo>
                    <a:pt x="1112" y="447"/>
                  </a:lnTo>
                  <a:lnTo>
                    <a:pt x="1136" y="455"/>
                  </a:lnTo>
                  <a:lnTo>
                    <a:pt x="1165" y="468"/>
                  </a:lnTo>
                  <a:lnTo>
                    <a:pt x="1190" y="480"/>
                  </a:lnTo>
                  <a:lnTo>
                    <a:pt x="1188" y="479"/>
                  </a:lnTo>
                  <a:lnTo>
                    <a:pt x="1212" y="487"/>
                  </a:lnTo>
                  <a:cubicBezTo>
                    <a:pt x="1212" y="488"/>
                    <a:pt x="1213" y="488"/>
                    <a:pt x="1214" y="488"/>
                  </a:cubicBezTo>
                  <a:lnTo>
                    <a:pt x="1238" y="500"/>
                  </a:lnTo>
                  <a:cubicBezTo>
                    <a:pt x="1246" y="504"/>
                    <a:pt x="1249" y="514"/>
                    <a:pt x="1245" y="522"/>
                  </a:cubicBezTo>
                  <a:cubicBezTo>
                    <a:pt x="1241" y="530"/>
                    <a:pt x="1231" y="533"/>
                    <a:pt x="1223" y="529"/>
                  </a:cubicBezTo>
                  <a:lnTo>
                    <a:pt x="1199" y="517"/>
                  </a:lnTo>
                  <a:lnTo>
                    <a:pt x="1201" y="518"/>
                  </a:lnTo>
                  <a:lnTo>
                    <a:pt x="1177" y="510"/>
                  </a:lnTo>
                  <a:cubicBezTo>
                    <a:pt x="1177" y="509"/>
                    <a:pt x="1176" y="509"/>
                    <a:pt x="1175" y="509"/>
                  </a:cubicBezTo>
                  <a:lnTo>
                    <a:pt x="1152" y="497"/>
                  </a:lnTo>
                  <a:lnTo>
                    <a:pt x="1125" y="486"/>
                  </a:lnTo>
                  <a:lnTo>
                    <a:pt x="1101" y="478"/>
                  </a:lnTo>
                  <a:cubicBezTo>
                    <a:pt x="1101" y="477"/>
                    <a:pt x="1100" y="477"/>
                    <a:pt x="1099" y="477"/>
                  </a:cubicBezTo>
                  <a:lnTo>
                    <a:pt x="1075" y="465"/>
                  </a:lnTo>
                  <a:lnTo>
                    <a:pt x="1077" y="466"/>
                  </a:lnTo>
                  <a:lnTo>
                    <a:pt x="1053" y="458"/>
                  </a:lnTo>
                  <a:cubicBezTo>
                    <a:pt x="1053" y="457"/>
                    <a:pt x="1052" y="457"/>
                    <a:pt x="1051" y="457"/>
                  </a:cubicBezTo>
                  <a:lnTo>
                    <a:pt x="1027" y="445"/>
                  </a:lnTo>
                  <a:lnTo>
                    <a:pt x="1003" y="433"/>
                  </a:lnTo>
                  <a:lnTo>
                    <a:pt x="1006" y="434"/>
                  </a:lnTo>
                  <a:lnTo>
                    <a:pt x="978" y="426"/>
                  </a:lnTo>
                  <a:cubicBezTo>
                    <a:pt x="977" y="426"/>
                    <a:pt x="976" y="425"/>
                    <a:pt x="975" y="425"/>
                  </a:cubicBezTo>
                  <a:lnTo>
                    <a:pt x="951" y="413"/>
                  </a:lnTo>
                  <a:lnTo>
                    <a:pt x="953" y="414"/>
                  </a:lnTo>
                  <a:lnTo>
                    <a:pt x="929" y="406"/>
                  </a:lnTo>
                  <a:cubicBezTo>
                    <a:pt x="929" y="405"/>
                    <a:pt x="928" y="405"/>
                    <a:pt x="927" y="405"/>
                  </a:cubicBezTo>
                  <a:lnTo>
                    <a:pt x="903" y="393"/>
                  </a:lnTo>
                  <a:lnTo>
                    <a:pt x="879" y="381"/>
                  </a:lnTo>
                  <a:lnTo>
                    <a:pt x="882" y="382"/>
                  </a:lnTo>
                  <a:lnTo>
                    <a:pt x="854" y="374"/>
                  </a:lnTo>
                  <a:cubicBezTo>
                    <a:pt x="853" y="374"/>
                    <a:pt x="852" y="373"/>
                    <a:pt x="851" y="373"/>
                  </a:cubicBezTo>
                  <a:lnTo>
                    <a:pt x="827" y="361"/>
                  </a:lnTo>
                  <a:lnTo>
                    <a:pt x="829" y="362"/>
                  </a:lnTo>
                  <a:lnTo>
                    <a:pt x="805" y="354"/>
                  </a:lnTo>
                  <a:cubicBezTo>
                    <a:pt x="805" y="353"/>
                    <a:pt x="804" y="353"/>
                    <a:pt x="803" y="353"/>
                  </a:cubicBezTo>
                  <a:lnTo>
                    <a:pt x="779" y="341"/>
                  </a:lnTo>
                  <a:lnTo>
                    <a:pt x="755" y="329"/>
                  </a:lnTo>
                  <a:lnTo>
                    <a:pt x="757" y="330"/>
                  </a:lnTo>
                  <a:lnTo>
                    <a:pt x="732" y="321"/>
                  </a:lnTo>
                  <a:lnTo>
                    <a:pt x="705" y="310"/>
                  </a:lnTo>
                  <a:lnTo>
                    <a:pt x="681" y="302"/>
                  </a:lnTo>
                  <a:cubicBezTo>
                    <a:pt x="681" y="301"/>
                    <a:pt x="680" y="301"/>
                    <a:pt x="679" y="301"/>
                  </a:cubicBezTo>
                  <a:lnTo>
                    <a:pt x="655" y="289"/>
                  </a:lnTo>
                  <a:lnTo>
                    <a:pt x="657" y="290"/>
                  </a:lnTo>
                  <a:lnTo>
                    <a:pt x="633" y="282"/>
                  </a:lnTo>
                  <a:cubicBezTo>
                    <a:pt x="633" y="281"/>
                    <a:pt x="632" y="281"/>
                    <a:pt x="631" y="281"/>
                  </a:cubicBezTo>
                  <a:lnTo>
                    <a:pt x="607" y="269"/>
                  </a:lnTo>
                  <a:lnTo>
                    <a:pt x="610" y="270"/>
                  </a:lnTo>
                  <a:lnTo>
                    <a:pt x="582" y="262"/>
                  </a:lnTo>
                  <a:cubicBezTo>
                    <a:pt x="581" y="262"/>
                    <a:pt x="580" y="261"/>
                    <a:pt x="579" y="261"/>
                  </a:cubicBezTo>
                  <a:lnTo>
                    <a:pt x="555" y="249"/>
                  </a:lnTo>
                  <a:lnTo>
                    <a:pt x="531" y="237"/>
                  </a:lnTo>
                  <a:lnTo>
                    <a:pt x="533" y="238"/>
                  </a:lnTo>
                  <a:lnTo>
                    <a:pt x="509" y="230"/>
                  </a:lnTo>
                  <a:cubicBezTo>
                    <a:pt x="509" y="229"/>
                    <a:pt x="508" y="229"/>
                    <a:pt x="507" y="229"/>
                  </a:cubicBezTo>
                  <a:lnTo>
                    <a:pt x="483" y="217"/>
                  </a:lnTo>
                  <a:lnTo>
                    <a:pt x="486" y="218"/>
                  </a:lnTo>
                  <a:lnTo>
                    <a:pt x="458" y="210"/>
                  </a:lnTo>
                  <a:cubicBezTo>
                    <a:pt x="457" y="210"/>
                    <a:pt x="456" y="209"/>
                    <a:pt x="455" y="209"/>
                  </a:cubicBezTo>
                  <a:lnTo>
                    <a:pt x="431" y="197"/>
                  </a:lnTo>
                  <a:lnTo>
                    <a:pt x="433" y="198"/>
                  </a:lnTo>
                  <a:lnTo>
                    <a:pt x="409" y="190"/>
                  </a:lnTo>
                  <a:cubicBezTo>
                    <a:pt x="409" y="189"/>
                    <a:pt x="408" y="189"/>
                    <a:pt x="407" y="189"/>
                  </a:cubicBezTo>
                  <a:lnTo>
                    <a:pt x="383" y="177"/>
                  </a:lnTo>
                  <a:lnTo>
                    <a:pt x="385" y="178"/>
                  </a:lnTo>
                  <a:lnTo>
                    <a:pt x="361" y="170"/>
                  </a:lnTo>
                  <a:cubicBezTo>
                    <a:pt x="361" y="169"/>
                    <a:pt x="360" y="169"/>
                    <a:pt x="359" y="169"/>
                  </a:cubicBezTo>
                  <a:lnTo>
                    <a:pt x="335" y="157"/>
                  </a:lnTo>
                  <a:lnTo>
                    <a:pt x="338" y="158"/>
                  </a:lnTo>
                  <a:lnTo>
                    <a:pt x="310" y="150"/>
                  </a:lnTo>
                  <a:cubicBezTo>
                    <a:pt x="309" y="150"/>
                    <a:pt x="308" y="149"/>
                    <a:pt x="307" y="149"/>
                  </a:cubicBezTo>
                  <a:lnTo>
                    <a:pt x="283" y="137"/>
                  </a:lnTo>
                  <a:lnTo>
                    <a:pt x="285" y="138"/>
                  </a:lnTo>
                  <a:lnTo>
                    <a:pt x="261" y="130"/>
                  </a:lnTo>
                  <a:lnTo>
                    <a:pt x="237" y="122"/>
                  </a:lnTo>
                  <a:cubicBezTo>
                    <a:pt x="237" y="121"/>
                    <a:pt x="236" y="121"/>
                    <a:pt x="235" y="121"/>
                  </a:cubicBezTo>
                  <a:lnTo>
                    <a:pt x="211" y="109"/>
                  </a:lnTo>
                  <a:lnTo>
                    <a:pt x="214" y="110"/>
                  </a:lnTo>
                  <a:lnTo>
                    <a:pt x="186" y="102"/>
                  </a:lnTo>
                  <a:cubicBezTo>
                    <a:pt x="185" y="102"/>
                    <a:pt x="184" y="101"/>
                    <a:pt x="183" y="101"/>
                  </a:cubicBezTo>
                  <a:lnTo>
                    <a:pt x="159" y="89"/>
                  </a:lnTo>
                  <a:lnTo>
                    <a:pt x="161" y="90"/>
                  </a:lnTo>
                  <a:lnTo>
                    <a:pt x="137" y="82"/>
                  </a:lnTo>
                  <a:cubicBezTo>
                    <a:pt x="137" y="81"/>
                    <a:pt x="136" y="81"/>
                    <a:pt x="135" y="81"/>
                  </a:cubicBezTo>
                  <a:lnTo>
                    <a:pt x="111" y="69"/>
                  </a:lnTo>
                  <a:lnTo>
                    <a:pt x="113" y="70"/>
                  </a:lnTo>
                  <a:lnTo>
                    <a:pt x="89" y="62"/>
                  </a:lnTo>
                  <a:cubicBezTo>
                    <a:pt x="89" y="61"/>
                    <a:pt x="88" y="61"/>
                    <a:pt x="87" y="61"/>
                  </a:cubicBezTo>
                  <a:lnTo>
                    <a:pt x="63" y="49"/>
                  </a:lnTo>
                  <a:lnTo>
                    <a:pt x="66" y="50"/>
                  </a:lnTo>
                  <a:lnTo>
                    <a:pt x="37" y="42"/>
                  </a:lnTo>
                  <a:lnTo>
                    <a:pt x="13" y="34"/>
                  </a:lnTo>
                  <a:cubicBezTo>
                    <a:pt x="5" y="31"/>
                    <a:pt x="0" y="22"/>
                    <a:pt x="3" y="13"/>
                  </a:cubicBezTo>
                  <a:cubicBezTo>
                    <a:pt x="6" y="5"/>
                    <a:pt x="15" y="0"/>
                    <a:pt x="24" y="3"/>
                  </a:cubicBezTo>
                  <a:close/>
                </a:path>
              </a:pathLst>
            </a:custGeom>
            <a:solidFill>
              <a:srgbClr val="FF0000"/>
            </a:solidFill>
            <a:ln w="19050" cap="flat">
              <a:solidFill>
                <a:srgbClr val="FF0000"/>
              </a:solidFill>
              <a:prstDash val="solid"/>
              <a:bevel/>
              <a:headEnd/>
              <a:tailEnd/>
            </a:ln>
          </p:spPr>
          <p:txBody>
            <a:bodyPr/>
            <a:lstStyle/>
            <a:p>
              <a:endParaRPr lang="en-US"/>
            </a:p>
          </p:txBody>
        </p:sp>
        <p:sp>
          <p:nvSpPr>
            <p:cNvPr id="63510" name="Freeform 30"/>
            <p:cNvSpPr>
              <a:spLocks/>
            </p:cNvSpPr>
            <p:nvPr/>
          </p:nvSpPr>
          <p:spPr bwMode="auto">
            <a:xfrm>
              <a:off x="8491538" y="3270251"/>
              <a:ext cx="119063" cy="60325"/>
            </a:xfrm>
            <a:custGeom>
              <a:avLst/>
              <a:gdLst>
                <a:gd name="T0" fmla="*/ 2147483647 w 309"/>
                <a:gd name="T1" fmla="*/ 2147483647 h 157"/>
                <a:gd name="T2" fmla="*/ 2147483647 w 309"/>
                <a:gd name="T3" fmla="*/ 2147483647 h 157"/>
                <a:gd name="T4" fmla="*/ 2147483647 w 309"/>
                <a:gd name="T5" fmla="*/ 2147483647 h 157"/>
                <a:gd name="T6" fmla="*/ 2147483647 w 309"/>
                <a:gd name="T7" fmla="*/ 2147483647 h 157"/>
                <a:gd name="T8" fmla="*/ 2147483647 w 309"/>
                <a:gd name="T9" fmla="*/ 2147483647 h 157"/>
                <a:gd name="T10" fmla="*/ 2147483647 w 309"/>
                <a:gd name="T11" fmla="*/ 2147483647 h 157"/>
                <a:gd name="T12" fmla="*/ 2147483647 w 309"/>
                <a:gd name="T13" fmla="*/ 2147483647 h 157"/>
                <a:gd name="T14" fmla="*/ 2147483647 w 309"/>
                <a:gd name="T15" fmla="*/ 2147483647 h 157"/>
                <a:gd name="T16" fmla="*/ 2147483647 w 309"/>
                <a:gd name="T17" fmla="*/ 2147483647 h 157"/>
                <a:gd name="T18" fmla="*/ 2147483647 w 309"/>
                <a:gd name="T19" fmla="*/ 2147483647 h 157"/>
                <a:gd name="T20" fmla="*/ 2147483647 w 309"/>
                <a:gd name="T21" fmla="*/ 2147483647 h 157"/>
                <a:gd name="T22" fmla="*/ 2147483647 w 309"/>
                <a:gd name="T23" fmla="*/ 2147483647 h 157"/>
                <a:gd name="T24" fmla="*/ 2147483647 w 309"/>
                <a:gd name="T25" fmla="*/ 2147483647 h 157"/>
                <a:gd name="T26" fmla="*/ 2147483647 w 309"/>
                <a:gd name="T27" fmla="*/ 2147483647 h 157"/>
                <a:gd name="T28" fmla="*/ 2147483647 w 309"/>
                <a:gd name="T29" fmla="*/ 2147483647 h 157"/>
                <a:gd name="T30" fmla="*/ 2147483647 w 309"/>
                <a:gd name="T31" fmla="*/ 2147483647 h 157"/>
                <a:gd name="T32" fmla="*/ 2147483647 w 309"/>
                <a:gd name="T33" fmla="*/ 2147483647 h 157"/>
                <a:gd name="T34" fmla="*/ 2147483647 w 309"/>
                <a:gd name="T35" fmla="*/ 2147483647 h 157"/>
                <a:gd name="T36" fmla="*/ 2147483647 w 309"/>
                <a:gd name="T37" fmla="*/ 2147483647 h 157"/>
                <a:gd name="T38" fmla="*/ 2147483647 w 309"/>
                <a:gd name="T39" fmla="*/ 2147483647 h 157"/>
                <a:gd name="T40" fmla="*/ 2147483647 w 309"/>
                <a:gd name="T41" fmla="*/ 2147483647 h 157"/>
                <a:gd name="T42" fmla="*/ 2147483647 w 309"/>
                <a:gd name="T43" fmla="*/ 2147483647 h 157"/>
                <a:gd name="T44" fmla="*/ 2147483647 w 309"/>
                <a:gd name="T45" fmla="*/ 2147483647 h 157"/>
                <a:gd name="T46" fmla="*/ 2147483647 w 309"/>
                <a:gd name="T47" fmla="*/ 2147483647 h 157"/>
                <a:gd name="T48" fmla="*/ 2147483647 w 309"/>
                <a:gd name="T49" fmla="*/ 2147483647 h 157"/>
                <a:gd name="T50" fmla="*/ 2147483647 w 309"/>
                <a:gd name="T51" fmla="*/ 2147483647 h 157"/>
                <a:gd name="T52" fmla="*/ 2147483647 w 309"/>
                <a:gd name="T53" fmla="*/ 2147483647 h 157"/>
                <a:gd name="T54" fmla="*/ 2147483647 w 309"/>
                <a:gd name="T55" fmla="*/ 2147483647 h 157"/>
                <a:gd name="T56" fmla="*/ 2147483647 w 309"/>
                <a:gd name="T57" fmla="*/ 2147483647 h 157"/>
                <a:gd name="T58" fmla="*/ 2147483647 w 309"/>
                <a:gd name="T59" fmla="*/ 2147483647 h 157"/>
                <a:gd name="T60" fmla="*/ 2147483647 w 309"/>
                <a:gd name="T61" fmla="*/ 2147483647 h 157"/>
                <a:gd name="T62" fmla="*/ 2147483647 w 309"/>
                <a:gd name="T63" fmla="*/ 2147483647 h 157"/>
                <a:gd name="T64" fmla="*/ 2147483647 w 309"/>
                <a:gd name="T65" fmla="*/ 2147483647 h 157"/>
                <a:gd name="T66" fmla="*/ 2147483647 w 309"/>
                <a:gd name="T67" fmla="*/ 2147483647 h 157"/>
                <a:gd name="T68" fmla="*/ 2147483647 w 309"/>
                <a:gd name="T69" fmla="*/ 2147483647 h 157"/>
                <a:gd name="T70" fmla="*/ 2147483647 w 309"/>
                <a:gd name="T71" fmla="*/ 2147483647 h 157"/>
                <a:gd name="T72" fmla="*/ 2147483647 w 309"/>
                <a:gd name="T73" fmla="*/ 2147483647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9"/>
                <a:gd name="T112" fmla="*/ 0 h 157"/>
                <a:gd name="T113" fmla="*/ 309 w 309"/>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9" h="157">
                  <a:moveTo>
                    <a:pt x="26" y="4"/>
                  </a:moveTo>
                  <a:lnTo>
                    <a:pt x="50" y="16"/>
                  </a:lnTo>
                  <a:lnTo>
                    <a:pt x="47" y="15"/>
                  </a:lnTo>
                  <a:lnTo>
                    <a:pt x="75" y="23"/>
                  </a:lnTo>
                  <a:cubicBezTo>
                    <a:pt x="76" y="23"/>
                    <a:pt x="77" y="24"/>
                    <a:pt x="78" y="24"/>
                  </a:cubicBezTo>
                  <a:lnTo>
                    <a:pt x="102" y="36"/>
                  </a:lnTo>
                  <a:lnTo>
                    <a:pt x="126" y="48"/>
                  </a:lnTo>
                  <a:lnTo>
                    <a:pt x="124" y="47"/>
                  </a:lnTo>
                  <a:lnTo>
                    <a:pt x="148" y="55"/>
                  </a:lnTo>
                  <a:cubicBezTo>
                    <a:pt x="148" y="56"/>
                    <a:pt x="149" y="56"/>
                    <a:pt x="150" y="56"/>
                  </a:cubicBezTo>
                  <a:lnTo>
                    <a:pt x="174" y="68"/>
                  </a:lnTo>
                  <a:lnTo>
                    <a:pt x="198" y="80"/>
                  </a:lnTo>
                  <a:lnTo>
                    <a:pt x="225" y="92"/>
                  </a:lnTo>
                  <a:lnTo>
                    <a:pt x="248" y="99"/>
                  </a:lnTo>
                  <a:cubicBezTo>
                    <a:pt x="248" y="100"/>
                    <a:pt x="249" y="100"/>
                    <a:pt x="250" y="100"/>
                  </a:cubicBezTo>
                  <a:lnTo>
                    <a:pt x="274" y="112"/>
                  </a:lnTo>
                  <a:lnTo>
                    <a:pt x="298" y="124"/>
                  </a:lnTo>
                  <a:cubicBezTo>
                    <a:pt x="306" y="128"/>
                    <a:pt x="309" y="138"/>
                    <a:pt x="305" y="146"/>
                  </a:cubicBezTo>
                  <a:cubicBezTo>
                    <a:pt x="301" y="154"/>
                    <a:pt x="291" y="157"/>
                    <a:pt x="283" y="153"/>
                  </a:cubicBezTo>
                  <a:lnTo>
                    <a:pt x="259" y="141"/>
                  </a:lnTo>
                  <a:lnTo>
                    <a:pt x="235" y="129"/>
                  </a:lnTo>
                  <a:lnTo>
                    <a:pt x="237" y="130"/>
                  </a:lnTo>
                  <a:lnTo>
                    <a:pt x="212" y="121"/>
                  </a:lnTo>
                  <a:lnTo>
                    <a:pt x="183" y="109"/>
                  </a:lnTo>
                  <a:lnTo>
                    <a:pt x="159" y="97"/>
                  </a:lnTo>
                  <a:lnTo>
                    <a:pt x="135" y="85"/>
                  </a:lnTo>
                  <a:lnTo>
                    <a:pt x="137" y="86"/>
                  </a:lnTo>
                  <a:lnTo>
                    <a:pt x="113" y="78"/>
                  </a:lnTo>
                  <a:cubicBezTo>
                    <a:pt x="113" y="77"/>
                    <a:pt x="112" y="77"/>
                    <a:pt x="111" y="77"/>
                  </a:cubicBezTo>
                  <a:lnTo>
                    <a:pt x="87" y="65"/>
                  </a:lnTo>
                  <a:lnTo>
                    <a:pt x="63" y="53"/>
                  </a:lnTo>
                  <a:lnTo>
                    <a:pt x="66" y="54"/>
                  </a:lnTo>
                  <a:lnTo>
                    <a:pt x="38" y="46"/>
                  </a:lnTo>
                  <a:cubicBezTo>
                    <a:pt x="37" y="46"/>
                    <a:pt x="36" y="45"/>
                    <a:pt x="35" y="45"/>
                  </a:cubicBezTo>
                  <a:lnTo>
                    <a:pt x="11" y="33"/>
                  </a:lnTo>
                  <a:cubicBezTo>
                    <a:pt x="3" y="29"/>
                    <a:pt x="0" y="19"/>
                    <a:pt x="4" y="11"/>
                  </a:cubicBezTo>
                  <a:cubicBezTo>
                    <a:pt x="8" y="3"/>
                    <a:pt x="18" y="0"/>
                    <a:pt x="26" y="4"/>
                  </a:cubicBezTo>
                  <a:close/>
                </a:path>
              </a:pathLst>
            </a:custGeom>
            <a:solidFill>
              <a:srgbClr val="FF0000"/>
            </a:solidFill>
            <a:ln w="19050" cap="flat">
              <a:solidFill>
                <a:srgbClr val="FF0000"/>
              </a:solidFill>
              <a:prstDash val="solid"/>
              <a:bevel/>
              <a:headEnd/>
              <a:tailEnd/>
            </a:ln>
          </p:spPr>
          <p:txBody>
            <a:bodyPr/>
            <a:lstStyle/>
            <a:p>
              <a:endParaRPr lang="en-US"/>
            </a:p>
          </p:txBody>
        </p:sp>
      </p:grpSp>
      <p:sp>
        <p:nvSpPr>
          <p:cNvPr id="62" name="Text Box 63"/>
          <p:cNvSpPr txBox="1">
            <a:spLocks noChangeArrowheads="1"/>
          </p:cNvSpPr>
          <p:nvPr/>
        </p:nvSpPr>
        <p:spPr bwMode="auto">
          <a:xfrm>
            <a:off x="5313354" y="484250"/>
            <a:ext cx="3600450" cy="1246188"/>
          </a:xfrm>
          <a:prstGeom prst="rect">
            <a:avLst/>
          </a:prstGeom>
          <a:solidFill>
            <a:srgbClr val="FFCCC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500" dirty="0">
                <a:solidFill>
                  <a:srgbClr val="000000"/>
                </a:solidFill>
              </a:rPr>
              <a:t>The real minimum wage and natural u-rate have similar trends. </a:t>
            </a:r>
          </a:p>
        </p:txBody>
      </p:sp>
      <p:sp>
        <p:nvSpPr>
          <p:cNvPr id="23" name="Text Box 61"/>
          <p:cNvSpPr txBox="1">
            <a:spLocks noChangeArrowheads="1"/>
          </p:cNvSpPr>
          <p:nvPr/>
        </p:nvSpPr>
        <p:spPr bwMode="auto">
          <a:xfrm>
            <a:off x="4629653" y="4939260"/>
            <a:ext cx="25288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i="1" dirty="0"/>
              <a:t>minimum wage in current dollars</a:t>
            </a:r>
          </a:p>
        </p:txBody>
      </p:sp>
      <p:sp>
        <p:nvSpPr>
          <p:cNvPr id="24" name="Text Box 62"/>
          <p:cNvSpPr txBox="1">
            <a:spLocks noChangeArrowheads="1"/>
          </p:cNvSpPr>
          <p:nvPr/>
        </p:nvSpPr>
        <p:spPr bwMode="auto">
          <a:xfrm>
            <a:off x="2246360" y="2711170"/>
            <a:ext cx="21097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200" i="1" dirty="0"/>
              <a:t>minimum wage in </a:t>
            </a:r>
            <a:r>
              <a:rPr lang="en-US" sz="2200" i="1" dirty="0" smtClean="0"/>
              <a:t>2012 </a:t>
            </a:r>
            <a:r>
              <a:rPr lang="en-US" sz="2200" i="1" dirty="0"/>
              <a:t>dollars</a:t>
            </a:r>
          </a:p>
        </p:txBody>
      </p:sp>
      <p:sp>
        <p:nvSpPr>
          <p:cNvPr id="25" name="Text Box 62"/>
          <p:cNvSpPr txBox="1">
            <a:spLocks noChangeArrowheads="1"/>
          </p:cNvSpPr>
          <p:nvPr/>
        </p:nvSpPr>
        <p:spPr bwMode="auto">
          <a:xfrm>
            <a:off x="5688176" y="2176698"/>
            <a:ext cx="82711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200" i="1" dirty="0" smtClean="0"/>
              <a:t>trend</a:t>
            </a:r>
            <a:endParaRPr lang="en-US" sz="2200" i="1" dirty="0"/>
          </a:p>
        </p:txBody>
      </p:sp>
      <p:sp>
        <p:nvSpPr>
          <p:cNvPr id="3" name="TextBox 2"/>
          <p:cNvSpPr txBox="1"/>
          <p:nvPr/>
        </p:nvSpPr>
        <p:spPr>
          <a:xfrm>
            <a:off x="464026" y="1119103"/>
            <a:ext cx="354842" cy="338554"/>
          </a:xfrm>
          <a:prstGeom prst="rect">
            <a:avLst/>
          </a:prstGeom>
          <a:noFill/>
        </p:spPr>
        <p:txBody>
          <a:bodyPr wrap="square" rtlCol="0">
            <a:spAutoFit/>
          </a:bodyPr>
          <a:lstStyle/>
          <a:p>
            <a:r>
              <a:rPr lang="en-US" sz="1600" dirty="0" smtClean="0"/>
              <a:t>$</a:t>
            </a:r>
            <a:endParaRPr lang="en-US" sz="1600" dirty="0"/>
          </a:p>
        </p:txBody>
      </p:sp>
    </p:spTree>
    <p:extLst>
      <p:ext uri="{BB962C8B-B14F-4D97-AF65-F5344CB8AC3E}">
        <p14:creationId xmlns:p14="http://schemas.microsoft.com/office/powerpoint/2010/main" val="1550524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
                                            <p:graphicEl>
                                              <a:chart seriesIdx="0" categoryIdx="-4" bldStep="series"/>
                                            </p:graphicEl>
                                          </p:spTgt>
                                        </p:tgtEl>
                                        <p:attrNameLst>
                                          <p:attrName>style.visibility</p:attrName>
                                        </p:attrNameLst>
                                      </p:cBhvr>
                                      <p:to>
                                        <p:strVal val="visible"/>
                                      </p:to>
                                    </p:set>
                                    <p:animEffect transition="in" filter="wipe(left)">
                                      <p:cBhvr>
                                        <p:cTn id="7" dur="500"/>
                                        <p:tgtEl>
                                          <p:spTgt spid="58">
                                            <p:graphicEl>
                                              <a:chart seriesIdx="0" categoryIdx="-4" bldStep="series"/>
                                            </p:graphicEl>
                                          </p:spTgt>
                                        </p:tgtEl>
                                      </p:cBhvr>
                                    </p:animEffect>
                                  </p:childTnLst>
                                  <p:subTnLst>
                                    <p:animClr clrSpc="rgb" dir="cw">
                                      <p:cBhvr override="childStyle">
                                        <p:cTn dur="1" fill="hold" display="0" masterRel="nextClick" afterEffect="1"/>
                                        <p:tgtEl>
                                          <p:spTgt spid="58">
                                            <p:graphicEl>
                                              <a:chart seriesIdx="0" categoryIdx="-4" bldStep="series"/>
                                            </p:graphicEl>
                                          </p:spTgt>
                                        </p:tgtEl>
                                        <p:attrNameLst>
                                          <p:attrName>ppt_c</p:attrName>
                                        </p:attrNameLst>
                                      </p:cBhvr>
                                      <p:to>
                                        <a:srgbClr val="B2B2B2"/>
                                      </p:to>
                                    </p:animClr>
                                  </p:sub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subTnLst>
                                    <p:animClr clrSpc="rgb" dir="cw">
                                      <p:cBhvr override="childStyle">
                                        <p:cTn dur="1" fill="hold" display="0" masterRel="nextClick" afterEffect="1"/>
                                        <p:tgtEl>
                                          <p:spTgt spid="23"/>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8">
                                            <p:graphicEl>
                                              <a:chart seriesIdx="1" categoryIdx="-4" bldStep="series"/>
                                            </p:graphicEl>
                                          </p:spTgt>
                                        </p:tgtEl>
                                        <p:attrNameLst>
                                          <p:attrName>style.visibility</p:attrName>
                                        </p:attrNameLst>
                                      </p:cBhvr>
                                      <p:to>
                                        <p:strVal val="visible"/>
                                      </p:to>
                                    </p:set>
                                    <p:animEffect transition="in" filter="wipe(left)">
                                      <p:cBhvr>
                                        <p:cTn id="15" dur="500"/>
                                        <p:tgtEl>
                                          <p:spTgt spid="58">
                                            <p:graphicEl>
                                              <a:chart seriesIdx="1" categoryIdx="-4" bldStep="series"/>
                                            </p:graphicEl>
                                          </p:spTgt>
                                        </p:tgtEl>
                                      </p:cBhvr>
                                    </p:animEffect>
                                  </p:childTnLst>
                                  <p:subTnLst>
                                    <p:animClr clrSpc="rgb" dir="cw">
                                      <p:cBhvr override="childStyle">
                                        <p:cTn dur="1" fill="hold" display="0" masterRel="nextClick" afterEffect="1"/>
                                        <p:tgtEl>
                                          <p:spTgt spid="58">
                                            <p:graphicEl>
                                              <a:chart seriesIdx="1" categoryIdx="-4" bldStep="series"/>
                                            </p:graphicEl>
                                          </p:spTgt>
                                        </p:tgtEl>
                                        <p:attrNameLst>
                                          <p:attrName>ppt_c</p:attrName>
                                        </p:attrNameLst>
                                      </p:cBhvr>
                                      <p:to>
                                        <a:srgbClr val="B2B2B2"/>
                                      </p:to>
                                    </p:animClr>
                                  </p:sub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subTnLst>
                                    <p:animClr clrSpc="rgb" dir="cw">
                                      <p:cBhvr override="childStyle">
                                        <p:cTn dur="1" fill="hold" display="0" masterRel="nextClick" afterEffect="1"/>
                                        <p:tgtEl>
                                          <p:spTgt spid="24"/>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8" grpId="0" uiExpand="1">
        <p:bldSub>
          <a:bldChart bld="series" animBg="0"/>
        </p:bldSub>
      </p:bldGraphic>
      <p:bldP spid="62" grpId="0" animBg="1"/>
      <p:bldP spid="23" grpId="0"/>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FFEAD5"/>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39738" y="188913"/>
            <a:ext cx="8058150" cy="1039812"/>
          </a:xfrm>
        </p:spPr>
        <p:txBody>
          <a:bodyPr/>
          <a:lstStyle/>
          <a:p>
            <a:pPr>
              <a:lnSpc>
                <a:spcPct val="100000"/>
              </a:lnSpc>
            </a:pPr>
            <a:r>
              <a:rPr lang="en-US" sz="2600" smtClean="0">
                <a:solidFill>
                  <a:srgbClr val="336699"/>
                </a:solidFill>
              </a:rPr>
              <a:t>EXPLAINING THE TREND:</a:t>
            </a:r>
            <a:br>
              <a:rPr lang="en-US" sz="2600" smtClean="0">
                <a:solidFill>
                  <a:srgbClr val="336699"/>
                </a:solidFill>
              </a:rPr>
            </a:br>
            <a:r>
              <a:rPr lang="en-US" sz="3000" smtClean="0">
                <a:solidFill>
                  <a:srgbClr val="336699"/>
                </a:solidFill>
              </a:rPr>
              <a:t>Union membership</a:t>
            </a:r>
          </a:p>
        </p:txBody>
      </p:sp>
      <p:sp>
        <p:nvSpPr>
          <p:cNvPr id="90115" name="Text Box 3"/>
          <p:cNvSpPr txBox="1">
            <a:spLocks noChangeArrowheads="1"/>
          </p:cNvSpPr>
          <p:nvPr/>
        </p:nvSpPr>
        <p:spPr bwMode="auto">
          <a:xfrm>
            <a:off x="5862638" y="925513"/>
            <a:ext cx="2895600" cy="4132262"/>
          </a:xfrm>
          <a:prstGeom prst="rect">
            <a:avLst/>
          </a:prstGeom>
          <a:solidFill>
            <a:srgbClr val="FFCCC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500" dirty="0">
                <a:solidFill>
                  <a:srgbClr val="000000"/>
                </a:solidFill>
              </a:rPr>
              <a:t>Since early 1980s, the natural rate and union membership </a:t>
            </a:r>
            <a:br>
              <a:rPr lang="en-US" sz="2500" dirty="0">
                <a:solidFill>
                  <a:srgbClr val="000000"/>
                </a:solidFill>
              </a:rPr>
            </a:br>
            <a:r>
              <a:rPr lang="en-US" sz="2500" dirty="0">
                <a:solidFill>
                  <a:srgbClr val="000000"/>
                </a:solidFill>
              </a:rPr>
              <a:t>have both fallen. </a:t>
            </a:r>
          </a:p>
          <a:p>
            <a:pPr eaLnBrk="1" hangingPunct="1">
              <a:spcBef>
                <a:spcPct val="50000"/>
              </a:spcBef>
            </a:pPr>
            <a:r>
              <a:rPr lang="en-US" sz="2500" dirty="0">
                <a:solidFill>
                  <a:srgbClr val="000000"/>
                </a:solidFill>
              </a:rPr>
              <a:t>But, from 1950s </a:t>
            </a:r>
            <a:br>
              <a:rPr lang="en-US" sz="2500" dirty="0">
                <a:solidFill>
                  <a:srgbClr val="000000"/>
                </a:solidFill>
              </a:rPr>
            </a:br>
            <a:r>
              <a:rPr lang="en-US" sz="2500" dirty="0">
                <a:solidFill>
                  <a:srgbClr val="000000"/>
                </a:solidFill>
              </a:rPr>
              <a:t>to about 1980, </a:t>
            </a:r>
            <a:br>
              <a:rPr lang="en-US" sz="2500" dirty="0">
                <a:solidFill>
                  <a:srgbClr val="000000"/>
                </a:solidFill>
              </a:rPr>
            </a:br>
            <a:r>
              <a:rPr lang="en-US" sz="2500" dirty="0">
                <a:solidFill>
                  <a:srgbClr val="000000"/>
                </a:solidFill>
              </a:rPr>
              <a:t>the natural rate rose while union membership fell. </a:t>
            </a:r>
          </a:p>
        </p:txBody>
      </p:sp>
      <p:graphicFrame>
        <p:nvGraphicFramePr>
          <p:cNvPr id="90116" name="Group 4"/>
          <p:cNvGraphicFramePr>
            <a:graphicFrameLocks noGrp="1"/>
          </p:cNvGraphicFramePr>
          <p:nvPr>
            <p:ph type="tbl" idx="1"/>
            <p:extLst>
              <p:ext uri="{D42A27DB-BD31-4B8C-83A1-F6EECF244321}">
                <p14:modId xmlns:p14="http://schemas.microsoft.com/office/powerpoint/2010/main" val="4161042965"/>
              </p:ext>
            </p:extLst>
          </p:nvPr>
        </p:nvGraphicFramePr>
        <p:xfrm>
          <a:off x="381000" y="1316038"/>
          <a:ext cx="5029200" cy="4856164"/>
        </p:xfrm>
        <a:graphic>
          <a:graphicData uri="http://schemas.openxmlformats.org/drawingml/2006/table">
            <a:tbl>
              <a:tblPr/>
              <a:tblGrid>
                <a:gridCol w="1654175"/>
                <a:gridCol w="3375025"/>
              </a:tblGrid>
              <a:tr h="1028700">
                <a:tc gridSpan="2">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600" b="1" i="0" u="none" strike="noStrike" cap="none" normalizeH="0" baseline="0" dirty="0" smtClean="0">
                          <a:ln>
                            <a:noFill/>
                          </a:ln>
                          <a:solidFill>
                            <a:schemeClr val="tx1"/>
                          </a:solidFill>
                          <a:effectLst/>
                          <a:latin typeface="Arial" charset="0"/>
                        </a:rPr>
                        <a:t>Union membership</a:t>
                      </a:r>
                      <a:br>
                        <a:rPr kumimoji="0" lang="en-US" sz="2600" b="1" i="0" u="none" strike="noStrike" cap="none" normalizeH="0" baseline="0" dirty="0" smtClean="0">
                          <a:ln>
                            <a:noFill/>
                          </a:ln>
                          <a:solidFill>
                            <a:schemeClr val="tx1"/>
                          </a:solidFill>
                          <a:effectLst/>
                          <a:latin typeface="Arial" charset="0"/>
                        </a:rPr>
                      </a:br>
                      <a:r>
                        <a:rPr kumimoji="0" lang="en-US" sz="2400" b="0" i="0" u="none" strike="noStrike" cap="none" normalizeH="0" baseline="0" dirty="0" smtClean="0">
                          <a:ln>
                            <a:noFill/>
                          </a:ln>
                          <a:solidFill>
                            <a:schemeClr val="tx1"/>
                          </a:solidFill>
                          <a:effectLst/>
                          <a:latin typeface="Arial" charset="0"/>
                        </a:rPr>
                        <a:t>selected years</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547688">
                <a:tc>
                  <a:txBody>
                    <a:bodyPr/>
                    <a:lstStyle/>
                    <a:p>
                      <a:pPr marL="0" marR="0" lvl="0" indent="0" algn="l"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year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percent of labor force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546100">
                <a:tc>
                  <a:txBody>
                    <a:bodyPr/>
                    <a:lstStyle/>
                    <a:p>
                      <a:pPr marL="0" marR="0" lvl="0" indent="0" algn="l"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1930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12.0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46100">
                <a:tc>
                  <a:txBody>
                    <a:bodyPr/>
                    <a:lstStyle/>
                    <a:p>
                      <a:pPr marL="0" marR="0" lvl="0" indent="0" algn="l"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1945</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35.0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47688">
                <a:tc>
                  <a:txBody>
                    <a:bodyPr/>
                    <a:lstStyle/>
                    <a:p>
                      <a:pPr marL="0" marR="0" lvl="0" indent="0" algn="l"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1954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35.0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46100">
                <a:tc>
                  <a:txBody>
                    <a:bodyPr/>
                    <a:lstStyle/>
                    <a:p>
                      <a:pPr marL="0" marR="0" lvl="0" indent="0" algn="l"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1970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27.0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47688">
                <a:tc>
                  <a:txBody>
                    <a:bodyPr/>
                    <a:lstStyle/>
                    <a:p>
                      <a:pPr marL="0" marR="0" lvl="0" indent="0" algn="l"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1983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20.1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46100">
                <a:tc>
                  <a:txBody>
                    <a:bodyPr/>
                    <a:lstStyle/>
                    <a:p>
                      <a:pPr marL="0" marR="0" lvl="0" indent="0" algn="l"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2011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11.8</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27192714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115"/>
                                        </p:tgtEl>
                                        <p:attrNameLst>
                                          <p:attrName>style.visibility</p:attrName>
                                        </p:attrNameLst>
                                      </p:cBhvr>
                                      <p:to>
                                        <p:strVal val="visible"/>
                                      </p:to>
                                    </p:set>
                                    <p:animEffect transition="in" filter="fade">
                                      <p:cBhvr>
                                        <p:cTn id="7" dur="500"/>
                                        <p:tgtEl>
                                          <p:spTgt spid="90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show="0">
  <p:cSld>
    <p:bg>
      <p:bgPr>
        <a:solidFill>
          <a:srgbClr val="FFEAD5"/>
        </a:solidFill>
        <a:effectLst/>
      </p:bgPr>
    </p:bg>
    <p:spTree>
      <p:nvGrpSpPr>
        <p:cNvPr id="1" name=""/>
        <p:cNvGrpSpPr/>
        <p:nvPr/>
      </p:nvGrpSpPr>
      <p:grpSpPr>
        <a:xfrm>
          <a:off x="0" y="0"/>
          <a:ext cx="0" cy="0"/>
          <a:chOff x="0" y="0"/>
          <a:chExt cx="0" cy="0"/>
        </a:xfrm>
      </p:grpSpPr>
      <p:graphicFrame>
        <p:nvGraphicFramePr>
          <p:cNvPr id="8" name="Chart 7"/>
          <p:cNvGraphicFramePr>
            <a:graphicFrameLocks noGrp="1"/>
          </p:cNvGraphicFramePr>
          <p:nvPr>
            <p:extLst>
              <p:ext uri="{D42A27DB-BD31-4B8C-83A1-F6EECF244321}">
                <p14:modId xmlns:p14="http://schemas.microsoft.com/office/powerpoint/2010/main" val="2942235537"/>
              </p:ext>
            </p:extLst>
          </p:nvPr>
        </p:nvGraphicFramePr>
        <p:xfrm>
          <a:off x="162570" y="590902"/>
          <a:ext cx="8981429" cy="6293734"/>
        </p:xfrm>
        <a:graphic>
          <a:graphicData uri="http://schemas.openxmlformats.org/drawingml/2006/chart">
            <c:chart xmlns:c="http://schemas.openxmlformats.org/drawingml/2006/chart" xmlns:r="http://schemas.openxmlformats.org/officeDocument/2006/relationships" r:id="rId3"/>
          </a:graphicData>
        </a:graphic>
      </p:graphicFrame>
      <p:sp>
        <p:nvSpPr>
          <p:cNvPr id="67587" name="Title 1"/>
          <p:cNvSpPr>
            <a:spLocks noGrp="1"/>
          </p:cNvSpPr>
          <p:nvPr>
            <p:ph type="title"/>
          </p:nvPr>
        </p:nvSpPr>
        <p:spPr>
          <a:xfrm>
            <a:off x="466725" y="222890"/>
            <a:ext cx="8245475" cy="887412"/>
          </a:xfrm>
        </p:spPr>
        <p:txBody>
          <a:bodyPr/>
          <a:lstStyle/>
          <a:p>
            <a:r>
              <a:rPr lang="en-US" sz="2600" smtClean="0">
                <a:solidFill>
                  <a:srgbClr val="336699"/>
                </a:solidFill>
              </a:rPr>
              <a:t>EXPLAINING THE TREND:  </a:t>
            </a:r>
            <a:br>
              <a:rPr lang="en-US" sz="2600" smtClean="0">
                <a:solidFill>
                  <a:srgbClr val="336699"/>
                </a:solidFill>
              </a:rPr>
            </a:br>
            <a:r>
              <a:rPr lang="en-US" sz="3000" smtClean="0">
                <a:solidFill>
                  <a:srgbClr val="336699"/>
                </a:solidFill>
              </a:rPr>
              <a:t>Sectoral shifts</a:t>
            </a:r>
          </a:p>
        </p:txBody>
      </p:sp>
      <p:sp>
        <p:nvSpPr>
          <p:cNvPr id="4" name="Text Box 5"/>
          <p:cNvSpPr txBox="1">
            <a:spLocks noChangeArrowheads="1"/>
          </p:cNvSpPr>
          <p:nvPr/>
        </p:nvSpPr>
        <p:spPr bwMode="auto">
          <a:xfrm>
            <a:off x="268288" y="1501775"/>
            <a:ext cx="4362450" cy="861774"/>
          </a:xfrm>
          <a:prstGeom prst="rect">
            <a:avLst/>
          </a:prstGeom>
          <a:solidFill>
            <a:srgbClr val="FFCCC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500" dirty="0" smtClean="0">
                <a:solidFill>
                  <a:srgbClr val="000000"/>
                </a:solidFill>
              </a:rPr>
              <a:t>197</a:t>
            </a:r>
            <a:r>
              <a:rPr lang="en-US" sz="2500" dirty="0" smtClean="0"/>
              <a:t>0</a:t>
            </a:r>
            <a:r>
              <a:rPr lang="en-US" sz="2400" dirty="0">
                <a:latin typeface="Arial"/>
                <a:cs typeface="Arial"/>
              </a:rPr>
              <a:t>–</a:t>
            </a:r>
            <a:r>
              <a:rPr lang="en-US" sz="2500" dirty="0" smtClean="0"/>
              <a:t>1</a:t>
            </a:r>
            <a:r>
              <a:rPr lang="en-US" sz="2500" dirty="0" smtClean="0">
                <a:solidFill>
                  <a:srgbClr val="000000"/>
                </a:solidFill>
              </a:rPr>
              <a:t>986</a:t>
            </a:r>
            <a:r>
              <a:rPr lang="en-US" sz="2500" dirty="0">
                <a:solidFill>
                  <a:srgbClr val="000000"/>
                </a:solidFill>
              </a:rPr>
              <a:t>:  volatile oil prices create jarring </a:t>
            </a:r>
            <a:r>
              <a:rPr lang="en-US" sz="2500" dirty="0" err="1">
                <a:solidFill>
                  <a:srgbClr val="000000"/>
                </a:solidFill>
              </a:rPr>
              <a:t>sectoral</a:t>
            </a:r>
            <a:r>
              <a:rPr lang="en-US" sz="2500" dirty="0">
                <a:solidFill>
                  <a:srgbClr val="000000"/>
                </a:solidFill>
              </a:rPr>
              <a:t> shifts</a:t>
            </a:r>
          </a:p>
        </p:txBody>
      </p:sp>
      <p:sp>
        <p:nvSpPr>
          <p:cNvPr id="5" name="Text Box 5"/>
          <p:cNvSpPr txBox="1">
            <a:spLocks noChangeArrowheads="1"/>
          </p:cNvSpPr>
          <p:nvPr/>
        </p:nvSpPr>
        <p:spPr bwMode="auto">
          <a:xfrm>
            <a:off x="1452563" y="1179513"/>
            <a:ext cx="4675187" cy="877163"/>
          </a:xfrm>
          <a:prstGeom prst="rect">
            <a:avLst/>
          </a:prstGeom>
          <a:solidFill>
            <a:srgbClr val="FFCCC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500" dirty="0" smtClean="0">
                <a:solidFill>
                  <a:srgbClr val="000000"/>
                </a:solidFill>
              </a:rPr>
              <a:t>198</a:t>
            </a:r>
            <a:r>
              <a:rPr lang="en-US" sz="2500" dirty="0" smtClean="0"/>
              <a:t>6</a:t>
            </a:r>
            <a:r>
              <a:rPr lang="en-US" sz="2400" dirty="0">
                <a:latin typeface="Arial"/>
                <a:cs typeface="Arial"/>
              </a:rPr>
              <a:t>–</a:t>
            </a:r>
            <a:r>
              <a:rPr lang="en-US" sz="2500" dirty="0" smtClean="0"/>
              <a:t>2</a:t>
            </a:r>
            <a:r>
              <a:rPr lang="en-US" sz="2500" dirty="0" smtClean="0">
                <a:solidFill>
                  <a:srgbClr val="000000"/>
                </a:solidFill>
              </a:rPr>
              <a:t>005</a:t>
            </a:r>
            <a:r>
              <a:rPr lang="en-US" sz="2500" dirty="0">
                <a:solidFill>
                  <a:srgbClr val="000000"/>
                </a:solidFill>
              </a:rPr>
              <a:t>:  oil prices less volatile, so fewer </a:t>
            </a:r>
            <a:r>
              <a:rPr lang="en-US" sz="2500" dirty="0" err="1">
                <a:solidFill>
                  <a:srgbClr val="000000"/>
                </a:solidFill>
              </a:rPr>
              <a:t>sectoral</a:t>
            </a:r>
            <a:r>
              <a:rPr lang="en-US" sz="2500" dirty="0">
                <a:solidFill>
                  <a:srgbClr val="000000"/>
                </a:solidFill>
              </a:rPr>
              <a:t> shifts</a:t>
            </a:r>
          </a:p>
        </p:txBody>
      </p:sp>
      <p:sp>
        <p:nvSpPr>
          <p:cNvPr id="6" name="Text Box 5"/>
          <p:cNvSpPr txBox="1">
            <a:spLocks noChangeArrowheads="1"/>
          </p:cNvSpPr>
          <p:nvPr/>
        </p:nvSpPr>
        <p:spPr bwMode="auto">
          <a:xfrm>
            <a:off x="3063092" y="1117601"/>
            <a:ext cx="4810125" cy="1261884"/>
          </a:xfrm>
          <a:prstGeom prst="rect">
            <a:avLst/>
          </a:prstGeom>
          <a:solidFill>
            <a:srgbClr val="FFCCC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500" dirty="0" smtClean="0">
                <a:solidFill>
                  <a:srgbClr val="000000"/>
                </a:solidFill>
              </a:rPr>
              <a:t>200</a:t>
            </a:r>
            <a:r>
              <a:rPr lang="en-US" sz="2500" dirty="0" smtClean="0"/>
              <a:t>6</a:t>
            </a:r>
            <a:r>
              <a:rPr lang="en-US" sz="2400" dirty="0">
                <a:latin typeface="Arial"/>
                <a:cs typeface="Arial"/>
              </a:rPr>
              <a:t>–</a:t>
            </a:r>
            <a:r>
              <a:rPr lang="en-US" sz="2500" dirty="0" smtClean="0"/>
              <a:t>2</a:t>
            </a:r>
            <a:r>
              <a:rPr lang="en-US" sz="2500" dirty="0" smtClean="0">
                <a:solidFill>
                  <a:srgbClr val="000000"/>
                </a:solidFill>
              </a:rPr>
              <a:t>011:  </a:t>
            </a:r>
            <a:r>
              <a:rPr lang="en-US" sz="2500" dirty="0">
                <a:solidFill>
                  <a:srgbClr val="000000"/>
                </a:solidFill>
              </a:rPr>
              <a:t/>
            </a:r>
            <a:br>
              <a:rPr lang="en-US" sz="2500" dirty="0">
                <a:solidFill>
                  <a:srgbClr val="000000"/>
                </a:solidFill>
              </a:rPr>
            </a:br>
            <a:r>
              <a:rPr lang="en-US" sz="2500" dirty="0">
                <a:solidFill>
                  <a:srgbClr val="000000"/>
                </a:solidFill>
              </a:rPr>
              <a:t>oil price volatility increases – </a:t>
            </a:r>
            <a:br>
              <a:rPr lang="en-US" sz="2500" dirty="0">
                <a:solidFill>
                  <a:srgbClr val="000000"/>
                </a:solidFill>
              </a:rPr>
            </a:br>
            <a:r>
              <a:rPr lang="en-US" sz="2500" dirty="0">
                <a:solidFill>
                  <a:srgbClr val="000000"/>
                </a:solidFill>
              </a:rPr>
              <a:t>will the natural u-rate rise again?</a:t>
            </a:r>
          </a:p>
        </p:txBody>
      </p:sp>
      <p:sp>
        <p:nvSpPr>
          <p:cNvPr id="67591" name="Text Box 4"/>
          <p:cNvSpPr txBox="1">
            <a:spLocks noChangeArrowheads="1"/>
          </p:cNvSpPr>
          <p:nvPr/>
        </p:nvSpPr>
        <p:spPr bwMode="auto">
          <a:xfrm>
            <a:off x="1517025" y="2690238"/>
            <a:ext cx="1828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i="1" dirty="0">
                <a:solidFill>
                  <a:srgbClr val="000000"/>
                </a:solidFill>
              </a:rPr>
              <a:t>Price per barrel of oil, </a:t>
            </a:r>
            <a:br>
              <a:rPr lang="en-US" sz="2400" i="1" dirty="0">
                <a:solidFill>
                  <a:srgbClr val="000000"/>
                </a:solidFill>
              </a:rPr>
            </a:br>
            <a:r>
              <a:rPr lang="en-US" sz="2400" i="1" dirty="0">
                <a:solidFill>
                  <a:srgbClr val="000000"/>
                </a:solidFill>
              </a:rPr>
              <a:t>in 2011 dollars</a:t>
            </a:r>
          </a:p>
        </p:txBody>
      </p:sp>
    </p:spTree>
    <p:extLst>
      <p:ext uri="{BB962C8B-B14F-4D97-AF65-F5344CB8AC3E}">
        <p14:creationId xmlns:p14="http://schemas.microsoft.com/office/powerpoint/2010/main" val="25666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par>
                                <p:cTn id="13" presetID="10" presetClass="exit" presetSubtype="0" fill="hold" grpId="1" nodeType="withEffect">
                                  <p:stCondLst>
                                    <p:cond delay="0"/>
                                  </p:stCondLst>
                                  <p:childTnLst>
                                    <p:animEffect transition="out" filter="fade">
                                      <p:cBhvr>
                                        <p:cTn id="14" dur="250"/>
                                        <p:tgtEl>
                                          <p:spTgt spid="4"/>
                                        </p:tgtEl>
                                      </p:cBhvr>
                                    </p:animEffect>
                                    <p:set>
                                      <p:cBhvr>
                                        <p:cTn id="15" dur="1" fill="hold">
                                          <p:stCondLst>
                                            <p:cond delay="249"/>
                                          </p:stCondLst>
                                        </p:cTn>
                                        <p:tgtEl>
                                          <p:spTgt spid="4"/>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50"/>
                                        <p:tgtEl>
                                          <p:spTgt spid="6"/>
                                        </p:tgtEl>
                                      </p:cBhvr>
                                    </p:animEffect>
                                  </p:childTnLst>
                                </p:cTn>
                              </p:par>
                              <p:par>
                                <p:cTn id="21" presetID="10" presetClass="exit" presetSubtype="0" fill="hold" grpId="1" nodeType="withEffect">
                                  <p:stCondLst>
                                    <p:cond delay="0"/>
                                  </p:stCondLst>
                                  <p:childTnLst>
                                    <p:animEffect transition="out" filter="fade">
                                      <p:cBhvr>
                                        <p:cTn id="22" dur="250"/>
                                        <p:tgtEl>
                                          <p:spTgt spid="5"/>
                                        </p:tgtEl>
                                      </p:cBhvr>
                                    </p:animEffect>
                                    <p:set>
                                      <p:cBhvr>
                                        <p:cTn id="23" dur="1" fill="hold">
                                          <p:stCondLst>
                                            <p:cond delay="24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4" grpId="1" animBg="1"/>
      <p:bldP spid="5" grpId="0" animBg="1" autoUpdateAnimBg="0"/>
      <p:bldP spid="5" grpId="1" animBg="1"/>
      <p:bldP spid="6"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EAD5"/>
        </a:solidFill>
        <a:effectLst/>
      </p:bgPr>
    </p:bg>
    <p:spTree>
      <p:nvGrpSpPr>
        <p:cNvPr id="1" name=""/>
        <p:cNvGrpSpPr/>
        <p:nvPr/>
      </p:nvGrpSpPr>
      <p:grpSpPr>
        <a:xfrm>
          <a:off x="0" y="0"/>
          <a:ext cx="0" cy="0"/>
          <a:chOff x="0" y="0"/>
          <a:chExt cx="0" cy="0"/>
        </a:xfrm>
      </p:grpSpPr>
      <p:graphicFrame>
        <p:nvGraphicFramePr>
          <p:cNvPr id="12" name="Chart 11"/>
          <p:cNvGraphicFramePr>
            <a:graphicFrameLocks noGrp="1"/>
          </p:cNvGraphicFramePr>
          <p:nvPr>
            <p:extLst>
              <p:ext uri="{D42A27DB-BD31-4B8C-83A1-F6EECF244321}">
                <p14:modId xmlns:p14="http://schemas.microsoft.com/office/powerpoint/2010/main" val="3584744251"/>
              </p:ext>
            </p:extLst>
          </p:nvPr>
        </p:nvGraphicFramePr>
        <p:xfrm>
          <a:off x="130629" y="1318161"/>
          <a:ext cx="9013371" cy="5539839"/>
        </p:xfrm>
        <a:graphic>
          <a:graphicData uri="http://schemas.openxmlformats.org/drawingml/2006/chart">
            <c:chart xmlns:c="http://schemas.openxmlformats.org/drawingml/2006/chart" xmlns:r="http://schemas.openxmlformats.org/officeDocument/2006/relationships" r:id="rId3"/>
          </a:graphicData>
        </a:graphic>
      </p:graphicFrame>
      <p:sp>
        <p:nvSpPr>
          <p:cNvPr id="24578" name="Title 1"/>
          <p:cNvSpPr>
            <a:spLocks noGrp="1"/>
          </p:cNvSpPr>
          <p:nvPr>
            <p:ph type="title"/>
          </p:nvPr>
        </p:nvSpPr>
        <p:spPr>
          <a:xfrm>
            <a:off x="346075" y="263525"/>
            <a:ext cx="8677275" cy="887413"/>
          </a:xfrm>
        </p:spPr>
        <p:txBody>
          <a:bodyPr/>
          <a:lstStyle/>
          <a:p>
            <a:pPr>
              <a:defRPr/>
            </a:pPr>
            <a:r>
              <a:rPr lang="en-US" sz="2800" dirty="0" smtClean="0">
                <a:solidFill>
                  <a:srgbClr val="336699"/>
                </a:solidFill>
                <a:latin typeface="+mj-lt"/>
              </a:rPr>
              <a:t>Actual and natural rates of unemployment, U.S., </a:t>
            </a:r>
            <a:r>
              <a:rPr lang="en-US" sz="2600" dirty="0" smtClean="0">
                <a:solidFill>
                  <a:srgbClr val="336699"/>
                </a:solidFill>
                <a:latin typeface="+mj-lt"/>
              </a:rPr>
              <a:t>1960</a:t>
            </a:r>
            <a:r>
              <a:rPr lang="en-US" sz="2600" dirty="0" smtClean="0">
                <a:solidFill>
                  <a:srgbClr val="336699"/>
                </a:solidFill>
                <a:latin typeface="Arial"/>
                <a:cs typeface="Arial"/>
              </a:rPr>
              <a:t>–</a:t>
            </a:r>
            <a:r>
              <a:rPr lang="en-US" sz="2600" dirty="0" smtClean="0">
                <a:solidFill>
                  <a:srgbClr val="336699"/>
                </a:solidFill>
                <a:latin typeface="+mj-lt"/>
              </a:rPr>
              <a:t>2012</a:t>
            </a:r>
          </a:p>
        </p:txBody>
      </p:sp>
      <p:grpSp>
        <p:nvGrpSpPr>
          <p:cNvPr id="2" name="Group 69"/>
          <p:cNvGrpSpPr>
            <a:grpSpLocks/>
          </p:cNvGrpSpPr>
          <p:nvPr/>
        </p:nvGrpSpPr>
        <p:grpSpPr bwMode="auto">
          <a:xfrm>
            <a:off x="1355988" y="1549975"/>
            <a:ext cx="2900362" cy="585788"/>
            <a:chOff x="1209" y="1146"/>
            <a:chExt cx="1827" cy="369"/>
          </a:xfrm>
        </p:grpSpPr>
        <p:sp>
          <p:nvSpPr>
            <p:cNvPr id="32776" name="Text Box 70"/>
            <p:cNvSpPr txBox="1">
              <a:spLocks noChangeArrowheads="1"/>
            </p:cNvSpPr>
            <p:nvPr/>
          </p:nvSpPr>
          <p:spPr bwMode="auto">
            <a:xfrm>
              <a:off x="1209" y="1146"/>
              <a:ext cx="167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i="1">
                  <a:solidFill>
                    <a:srgbClr val="000000"/>
                  </a:solidFill>
                </a:rPr>
                <a:t>Unemployment rate</a:t>
              </a:r>
            </a:p>
          </p:txBody>
        </p:sp>
        <p:sp>
          <p:nvSpPr>
            <p:cNvPr id="32777" name="Line 71"/>
            <p:cNvSpPr>
              <a:spLocks noChangeShapeType="1"/>
            </p:cNvSpPr>
            <p:nvPr/>
          </p:nvSpPr>
          <p:spPr bwMode="auto">
            <a:xfrm flipH="1" flipV="1">
              <a:off x="2830" y="1337"/>
              <a:ext cx="206" cy="1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72"/>
          <p:cNvGrpSpPr>
            <a:grpSpLocks/>
          </p:cNvGrpSpPr>
          <p:nvPr/>
        </p:nvGrpSpPr>
        <p:grpSpPr bwMode="auto">
          <a:xfrm>
            <a:off x="3794188" y="3680975"/>
            <a:ext cx="2144712" cy="1781175"/>
            <a:chOff x="2851" y="2061"/>
            <a:chExt cx="1351" cy="1122"/>
          </a:xfrm>
        </p:grpSpPr>
        <p:sp>
          <p:nvSpPr>
            <p:cNvPr id="32774" name="Text Box 73"/>
            <p:cNvSpPr txBox="1">
              <a:spLocks noChangeArrowheads="1"/>
            </p:cNvSpPr>
            <p:nvPr/>
          </p:nvSpPr>
          <p:spPr bwMode="auto">
            <a:xfrm>
              <a:off x="2851" y="2703"/>
              <a:ext cx="1351"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i="1">
                  <a:solidFill>
                    <a:srgbClr val="000000"/>
                  </a:solidFill>
                </a:rPr>
                <a:t>Natural rate of unemployment</a:t>
              </a:r>
            </a:p>
          </p:txBody>
        </p:sp>
        <p:sp>
          <p:nvSpPr>
            <p:cNvPr id="32775" name="Line 74"/>
            <p:cNvSpPr>
              <a:spLocks noChangeShapeType="1"/>
            </p:cNvSpPr>
            <p:nvPr/>
          </p:nvSpPr>
          <p:spPr bwMode="auto">
            <a:xfrm>
              <a:off x="3126" y="2061"/>
              <a:ext cx="209" cy="6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30700047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wipe(left)">
                                      <p:cBhvr>
                                        <p:cTn id="7" dur="500"/>
                                        <p:tgtEl>
                                          <p:spTgt spid="12">
                                            <p:graphicEl>
                                              <a:chart seriesIdx="0" categoryIdx="-4" bldStep="series"/>
                                            </p:graphic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graphicEl>
                                              <a:chart seriesIdx="1" categoryIdx="-4" bldStep="series"/>
                                            </p:graphicEl>
                                          </p:spTgt>
                                        </p:tgtEl>
                                        <p:attrNameLst>
                                          <p:attrName>style.visibility</p:attrName>
                                        </p:attrNameLst>
                                      </p:cBhvr>
                                      <p:to>
                                        <p:strVal val="visible"/>
                                      </p:to>
                                    </p:set>
                                    <p:animEffect transition="in" filter="wipe(left)">
                                      <p:cBhvr>
                                        <p:cTn id="15" dur="500"/>
                                        <p:tgtEl>
                                          <p:spTgt spid="12">
                                            <p:graphicEl>
                                              <a:chart seriesIdx="1" categoryIdx="-4" bldStep="series"/>
                                            </p:graphic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Chart bld="series" animBg="0"/>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lnSpc>
                <a:spcPct val="100000"/>
              </a:lnSpc>
            </a:pPr>
            <a:r>
              <a:rPr lang="en-US" sz="2400" smtClean="0"/>
              <a:t>EXPLAINING THE TREND:</a:t>
            </a:r>
            <a:br>
              <a:rPr lang="en-US" sz="2400" smtClean="0"/>
            </a:br>
            <a:r>
              <a:rPr lang="en-US" sz="3000" smtClean="0"/>
              <a:t>Demographics</a:t>
            </a:r>
          </a:p>
        </p:txBody>
      </p:sp>
      <p:sp>
        <p:nvSpPr>
          <p:cNvPr id="68611" name="Rectangle 3"/>
          <p:cNvSpPr>
            <a:spLocks noGrp="1" noChangeArrowheads="1"/>
          </p:cNvSpPr>
          <p:nvPr>
            <p:ph type="body" idx="1"/>
          </p:nvPr>
        </p:nvSpPr>
        <p:spPr/>
        <p:txBody>
          <a:bodyPr/>
          <a:lstStyle/>
          <a:p>
            <a:pPr>
              <a:spcBef>
                <a:spcPct val="60000"/>
              </a:spcBef>
            </a:pPr>
            <a:r>
              <a:rPr lang="en-US" smtClean="0"/>
              <a:t>1970s:  </a:t>
            </a:r>
            <a:br>
              <a:rPr lang="en-US" smtClean="0"/>
            </a:br>
            <a:r>
              <a:rPr lang="en-US" smtClean="0"/>
              <a:t>The Baby Boomers were young.  </a:t>
            </a:r>
            <a:br>
              <a:rPr lang="en-US" smtClean="0"/>
            </a:br>
            <a:r>
              <a:rPr lang="en-US" smtClean="0"/>
              <a:t>Young workers change jobs more frequently (high value of </a:t>
            </a:r>
            <a:r>
              <a:rPr lang="en-US" b="1" i="1" smtClean="0"/>
              <a:t>s</a:t>
            </a:r>
            <a:r>
              <a:rPr lang="en-US" smtClean="0"/>
              <a:t>).</a:t>
            </a:r>
          </a:p>
          <a:p>
            <a:pPr>
              <a:spcBef>
                <a:spcPct val="60000"/>
              </a:spcBef>
            </a:pPr>
            <a:r>
              <a:rPr lang="en-US" smtClean="0"/>
              <a:t>Late 1980s through today:  </a:t>
            </a:r>
            <a:br>
              <a:rPr lang="en-US" smtClean="0"/>
            </a:br>
            <a:r>
              <a:rPr lang="en-US" smtClean="0"/>
              <a:t>Baby Boomers aged.  Middle-aged workers change jobs less often (low </a:t>
            </a:r>
            <a:r>
              <a:rPr lang="en-US" b="1" i="1" smtClean="0"/>
              <a:t>s</a:t>
            </a:r>
            <a:r>
              <a:rPr lang="en-US" smtClean="0"/>
              <a:t>).   </a:t>
            </a:r>
            <a:br>
              <a:rPr lang="en-US" smtClean="0"/>
            </a:br>
            <a:endParaRPr lang="en-US" smtClean="0"/>
          </a:p>
        </p:txBody>
      </p:sp>
    </p:spTree>
    <p:extLst>
      <p:ext uri="{BB962C8B-B14F-4D97-AF65-F5344CB8AC3E}">
        <p14:creationId xmlns:p14="http://schemas.microsoft.com/office/powerpoint/2010/main" val="2100631450"/>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CCFFCC"/>
        </a:solidFill>
        <a:effectLst/>
      </p:bgPr>
    </p:bg>
    <p:spTree>
      <p:nvGrpSpPr>
        <p:cNvPr id="1" name=""/>
        <p:cNvGrpSpPr/>
        <p:nvPr/>
      </p:nvGrpSpPr>
      <p:grpSpPr>
        <a:xfrm>
          <a:off x="0" y="0"/>
          <a:ext cx="0" cy="0"/>
          <a:chOff x="0" y="0"/>
          <a:chExt cx="0" cy="0"/>
        </a:xfrm>
      </p:grpSpPr>
      <p:sp>
        <p:nvSpPr>
          <p:cNvPr id="53250" name="Title 1"/>
          <p:cNvSpPr>
            <a:spLocks noGrp="1"/>
          </p:cNvSpPr>
          <p:nvPr>
            <p:ph type="title"/>
          </p:nvPr>
        </p:nvSpPr>
        <p:spPr>
          <a:xfrm>
            <a:off x="466725" y="188913"/>
            <a:ext cx="8504238" cy="688975"/>
          </a:xfrm>
        </p:spPr>
        <p:txBody>
          <a:bodyPr/>
          <a:lstStyle/>
          <a:p>
            <a:pPr>
              <a:defRPr/>
            </a:pPr>
            <a:r>
              <a:rPr lang="en-US" sz="3000" dirty="0" smtClean="0">
                <a:latin typeface="+mj-lt"/>
                <a:ea typeface="+mj-ea"/>
              </a:rPr>
              <a:t>Unemployment: U.S. and Europe, </a:t>
            </a:r>
            <a:r>
              <a:rPr lang="en-US" sz="2700" dirty="0" smtClean="0">
                <a:latin typeface="+mj-lt"/>
                <a:ea typeface="+mj-ea"/>
              </a:rPr>
              <a:t>1963-2010</a:t>
            </a:r>
          </a:p>
        </p:txBody>
      </p:sp>
      <p:sp>
        <p:nvSpPr>
          <p:cNvPr id="105475" name="Text Box 81"/>
          <p:cNvSpPr txBox="1">
            <a:spLocks noChangeArrowheads="1"/>
          </p:cNvSpPr>
          <p:nvPr/>
        </p:nvSpPr>
        <p:spPr bwMode="auto">
          <a:xfrm rot="-5400000">
            <a:off x="-1254918" y="3413919"/>
            <a:ext cx="32766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200" smtClean="0">
                <a:solidFill>
                  <a:srgbClr val="000000"/>
                </a:solidFill>
              </a:rPr>
              <a:t>Percent of labor force</a:t>
            </a:r>
          </a:p>
        </p:txBody>
      </p:sp>
      <p:pic>
        <p:nvPicPr>
          <p:cNvPr id="105476"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8675" y="1219200"/>
            <a:ext cx="7486650"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0426864"/>
      </p:ext>
    </p:extLst>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z="3000" smtClean="0"/>
              <a:t>Why unemployment rose in Europe </a:t>
            </a:r>
            <a:br>
              <a:rPr lang="en-US" sz="3000" smtClean="0"/>
            </a:br>
            <a:r>
              <a:rPr lang="en-US" sz="3000" smtClean="0"/>
              <a:t>but not the U.S.</a:t>
            </a:r>
          </a:p>
        </p:txBody>
      </p:sp>
      <p:sp>
        <p:nvSpPr>
          <p:cNvPr id="71683" name="Rectangle 3"/>
          <p:cNvSpPr>
            <a:spLocks noGrp="1" noChangeArrowheads="1"/>
          </p:cNvSpPr>
          <p:nvPr>
            <p:ph type="body" idx="1"/>
          </p:nvPr>
        </p:nvSpPr>
        <p:spPr>
          <a:xfrm>
            <a:off x="476250" y="1206500"/>
            <a:ext cx="8210550" cy="4884738"/>
          </a:xfrm>
        </p:spPr>
        <p:txBody>
          <a:bodyPr/>
          <a:lstStyle/>
          <a:p>
            <a:pPr>
              <a:spcBef>
                <a:spcPts val="1200"/>
              </a:spcBef>
              <a:buFont typeface="Wingdings" pitchFamily="2" charset="2"/>
              <a:buNone/>
            </a:pPr>
            <a:r>
              <a:rPr lang="en-US" sz="2700" i="1" smtClean="0"/>
              <a:t>Shock </a:t>
            </a:r>
            <a:br>
              <a:rPr lang="en-US" sz="2700" i="1" smtClean="0"/>
            </a:br>
            <a:r>
              <a:rPr lang="en-US" sz="2700" smtClean="0"/>
              <a:t>Technological progress has shifted labor demand from unskilled to skilled workers in recent decades. </a:t>
            </a:r>
          </a:p>
          <a:p>
            <a:pPr>
              <a:spcBef>
                <a:spcPts val="1200"/>
              </a:spcBef>
              <a:buFont typeface="Wingdings" pitchFamily="2" charset="2"/>
              <a:buNone/>
            </a:pPr>
            <a:r>
              <a:rPr lang="en-US" sz="2700" i="1" smtClean="0"/>
              <a:t>Effect in United States</a:t>
            </a:r>
            <a:br>
              <a:rPr lang="en-US" sz="2700" i="1" smtClean="0"/>
            </a:br>
            <a:r>
              <a:rPr lang="en-US" sz="2700" smtClean="0"/>
              <a:t>An increase in the “skill premium” – the wage gap between skilled and unskilled workers.</a:t>
            </a:r>
          </a:p>
          <a:p>
            <a:pPr>
              <a:spcBef>
                <a:spcPts val="1200"/>
              </a:spcBef>
              <a:buFont typeface="Wingdings" pitchFamily="2" charset="2"/>
              <a:buNone/>
            </a:pPr>
            <a:r>
              <a:rPr lang="en-US" sz="2700" i="1" smtClean="0"/>
              <a:t>Effect in Europe</a:t>
            </a:r>
            <a:br>
              <a:rPr lang="en-US" sz="2700" i="1" smtClean="0"/>
            </a:br>
            <a:r>
              <a:rPr lang="en-US" sz="2700" smtClean="0"/>
              <a:t>Higher unemployment, due to generous govt benefits for unemployed workers and strong union presence. </a:t>
            </a:r>
          </a:p>
        </p:txBody>
      </p:sp>
    </p:spTree>
    <p:extLst>
      <p:ext uri="{BB962C8B-B14F-4D97-AF65-F5344CB8AC3E}">
        <p14:creationId xmlns:p14="http://schemas.microsoft.com/office/powerpoint/2010/main" val="396505129"/>
      </p:ext>
    </p:extLst>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p:txBody>
          <a:bodyPr/>
          <a:lstStyle/>
          <a:p>
            <a:r>
              <a:rPr lang="it-IT" sz="3000">
                <a:latin typeface="Tahoma" charset="0"/>
                <a:cs typeface="Arial" charset="0"/>
              </a:rPr>
              <a:t>… until the 2008 crisis</a:t>
            </a:r>
            <a:endParaRPr lang="en-US" sz="3000">
              <a:latin typeface="Tahoma" charset="0"/>
              <a:cs typeface="Arial" charset="0"/>
            </a:endParaRPr>
          </a:p>
        </p:txBody>
      </p:sp>
      <p:sp>
        <p:nvSpPr>
          <p:cNvPr id="109570" name="Rectangle 3"/>
          <p:cNvSpPr>
            <a:spLocks noGrp="1" noChangeArrowheads="1"/>
          </p:cNvSpPr>
          <p:nvPr>
            <p:ph type="body" idx="1"/>
          </p:nvPr>
        </p:nvSpPr>
        <p:spPr>
          <a:xfrm>
            <a:off x="476250" y="1206500"/>
            <a:ext cx="8210550" cy="4884738"/>
          </a:xfrm>
        </p:spPr>
        <p:txBody>
          <a:bodyPr/>
          <a:lstStyle/>
          <a:p>
            <a:pPr>
              <a:spcBef>
                <a:spcPts val="1200"/>
              </a:spcBef>
            </a:pPr>
            <a:r>
              <a:rPr lang="en-US" sz="2700" dirty="0">
                <a:latin typeface="Arial" charset="0"/>
                <a:cs typeface="Arial" charset="0"/>
              </a:rPr>
              <a:t>With the 2008 crisis, more flexible countries have witnessed higher layoffs, bringing U.S. and European unemployment rates to converge</a:t>
            </a:r>
          </a:p>
          <a:p>
            <a:pPr>
              <a:spcBef>
                <a:spcPts val="1200"/>
              </a:spcBef>
            </a:pPr>
            <a:r>
              <a:rPr lang="en-US" sz="2700" dirty="0">
                <a:latin typeface="Arial" charset="0"/>
                <a:cs typeface="Arial" charset="0"/>
              </a:rPr>
              <a:t>For the future, one might expect faster job creation in flexible countries, but that remains to be seen</a:t>
            </a:r>
          </a:p>
        </p:txBody>
      </p:sp>
    </p:spTree>
    <p:extLst>
      <p:ext uri="{BB962C8B-B14F-4D97-AF65-F5344CB8AC3E}">
        <p14:creationId xmlns:p14="http://schemas.microsoft.com/office/powerpoint/2010/main" val="1984162183"/>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rgbClr val="FFEAD5"/>
        </a:solidFill>
        <a:effectLst/>
      </p:bgPr>
    </p:bg>
    <p:spTree>
      <p:nvGrpSpPr>
        <p:cNvPr id="1" name=""/>
        <p:cNvGrpSpPr/>
        <p:nvPr/>
      </p:nvGrpSpPr>
      <p:grpSpPr>
        <a:xfrm>
          <a:off x="0" y="0"/>
          <a:ext cx="0" cy="0"/>
          <a:chOff x="0" y="0"/>
          <a:chExt cx="0" cy="0"/>
        </a:xfrm>
      </p:grpSpPr>
      <p:sp>
        <p:nvSpPr>
          <p:cNvPr id="53250" name="Title 1"/>
          <p:cNvSpPr>
            <a:spLocks noGrp="1"/>
          </p:cNvSpPr>
          <p:nvPr>
            <p:ph type="title"/>
          </p:nvPr>
        </p:nvSpPr>
        <p:spPr>
          <a:xfrm>
            <a:off x="466725" y="175265"/>
            <a:ext cx="8245475" cy="688975"/>
          </a:xfrm>
        </p:spPr>
        <p:txBody>
          <a:bodyPr/>
          <a:lstStyle/>
          <a:p>
            <a:pPr>
              <a:defRPr/>
            </a:pPr>
            <a:r>
              <a:rPr lang="en-US" sz="3000" dirty="0" smtClean="0">
                <a:solidFill>
                  <a:srgbClr val="336699"/>
                </a:solidFill>
                <a:latin typeface="+mj-lt"/>
              </a:rPr>
              <a:t>Unemployment in Europe, </a:t>
            </a:r>
            <a:r>
              <a:rPr lang="en-US" sz="2700" dirty="0" smtClean="0">
                <a:solidFill>
                  <a:srgbClr val="336699"/>
                </a:solidFill>
                <a:latin typeface="+mj-lt"/>
              </a:rPr>
              <a:t>1960</a:t>
            </a:r>
            <a:r>
              <a:rPr lang="en-US" sz="2800" dirty="0">
                <a:solidFill>
                  <a:srgbClr val="336699"/>
                </a:solidFill>
                <a:latin typeface="Arial"/>
              </a:rPr>
              <a:t>–</a:t>
            </a:r>
            <a:r>
              <a:rPr lang="en-US" sz="2700" dirty="0" smtClean="0">
                <a:solidFill>
                  <a:srgbClr val="336699"/>
                </a:solidFill>
                <a:latin typeface="+mj-lt"/>
              </a:rPr>
              <a:t>2011</a:t>
            </a:r>
          </a:p>
        </p:txBody>
      </p:sp>
      <p:sp>
        <p:nvSpPr>
          <p:cNvPr id="70659" name="Text Box 81"/>
          <p:cNvSpPr txBox="1">
            <a:spLocks noChangeArrowheads="1"/>
          </p:cNvSpPr>
          <p:nvPr/>
        </p:nvSpPr>
        <p:spPr bwMode="auto">
          <a:xfrm rot="-5400000">
            <a:off x="-1326168" y="3366419"/>
            <a:ext cx="32766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200" dirty="0">
                <a:solidFill>
                  <a:srgbClr val="000000"/>
                </a:solidFill>
              </a:rPr>
              <a:t>Percent of labor force</a:t>
            </a:r>
          </a:p>
        </p:txBody>
      </p:sp>
      <p:graphicFrame>
        <p:nvGraphicFramePr>
          <p:cNvPr id="5" name="Chart 4"/>
          <p:cNvGraphicFramePr>
            <a:graphicFrameLocks noGrp="1"/>
          </p:cNvGraphicFramePr>
          <p:nvPr>
            <p:extLst>
              <p:ext uri="{D42A27DB-BD31-4B8C-83A1-F6EECF244321}">
                <p14:modId xmlns:p14="http://schemas.microsoft.com/office/powerpoint/2010/main" val="4167170146"/>
              </p:ext>
            </p:extLst>
          </p:nvPr>
        </p:nvGraphicFramePr>
        <p:xfrm>
          <a:off x="383382" y="824459"/>
          <a:ext cx="8668956" cy="58563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1092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5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7" dur="500"/>
                                        <p:tgtEl>
                                          <p:spTgt spid="5">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22" dur="5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rgbClr val="CCFFCC"/>
        </a:solidFill>
        <a:effectLst/>
      </p:bgPr>
    </p:bg>
    <p:spTree>
      <p:nvGrpSpPr>
        <p:cNvPr id="1" name=""/>
        <p:cNvGrpSpPr/>
        <p:nvPr/>
      </p:nvGrpSpPr>
      <p:grpSpPr>
        <a:xfrm>
          <a:off x="0" y="0"/>
          <a:ext cx="0" cy="0"/>
          <a:chOff x="0" y="0"/>
          <a:chExt cx="0" cy="0"/>
        </a:xfrm>
      </p:grpSpPr>
      <p:sp>
        <p:nvSpPr>
          <p:cNvPr id="53250" name="Title 1"/>
          <p:cNvSpPr>
            <a:spLocks noGrp="1"/>
          </p:cNvSpPr>
          <p:nvPr>
            <p:ph type="title"/>
          </p:nvPr>
        </p:nvSpPr>
        <p:spPr>
          <a:xfrm>
            <a:off x="466725" y="188913"/>
            <a:ext cx="8245475" cy="688975"/>
          </a:xfrm>
        </p:spPr>
        <p:txBody>
          <a:bodyPr/>
          <a:lstStyle/>
          <a:p>
            <a:pPr>
              <a:defRPr/>
            </a:pPr>
            <a:r>
              <a:rPr lang="en-US" sz="3000" dirty="0" smtClean="0">
                <a:latin typeface="+mj-lt"/>
                <a:ea typeface="+mj-ea"/>
              </a:rPr>
              <a:t>Unemployment in Europe, </a:t>
            </a:r>
            <a:r>
              <a:rPr lang="en-US" sz="2700" dirty="0" smtClean="0">
                <a:latin typeface="+mj-lt"/>
                <a:ea typeface="+mj-ea"/>
              </a:rPr>
              <a:t>1984-2010</a:t>
            </a:r>
          </a:p>
        </p:txBody>
      </p:sp>
      <p:sp>
        <p:nvSpPr>
          <p:cNvPr id="111619" name="Text Box 81"/>
          <p:cNvSpPr txBox="1">
            <a:spLocks noChangeArrowheads="1"/>
          </p:cNvSpPr>
          <p:nvPr/>
        </p:nvSpPr>
        <p:spPr bwMode="auto">
          <a:xfrm rot="-5400000">
            <a:off x="-1254918" y="3413919"/>
            <a:ext cx="32766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200" smtClean="0">
                <a:solidFill>
                  <a:srgbClr val="000000"/>
                </a:solidFill>
              </a:rPr>
              <a:t>Percent of labor force</a:t>
            </a:r>
          </a:p>
        </p:txBody>
      </p:sp>
      <p:pic>
        <p:nvPicPr>
          <p:cNvPr id="111620"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087438"/>
            <a:ext cx="7239000"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7862274"/>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title"/>
          </p:nvPr>
        </p:nvSpPr>
        <p:spPr/>
        <p:txBody>
          <a:bodyPr/>
          <a:lstStyle/>
          <a:p>
            <a:r>
              <a:rPr lang="it-IT" sz="3000">
                <a:latin typeface="Tahoma" charset="0"/>
                <a:cs typeface="Arial" charset="0"/>
              </a:rPr>
              <a:t>Social and political equilibria</a:t>
            </a:r>
            <a:endParaRPr lang="en-US" sz="3000">
              <a:latin typeface="Tahoma" charset="0"/>
              <a:cs typeface="Arial" charset="0"/>
            </a:endParaRPr>
          </a:p>
        </p:txBody>
      </p:sp>
      <p:sp>
        <p:nvSpPr>
          <p:cNvPr id="113666" name="Rectangle 3"/>
          <p:cNvSpPr>
            <a:spLocks noGrp="1" noChangeArrowheads="1"/>
          </p:cNvSpPr>
          <p:nvPr>
            <p:ph type="body" idx="1"/>
          </p:nvPr>
        </p:nvSpPr>
        <p:spPr>
          <a:xfrm>
            <a:off x="476250" y="1206500"/>
            <a:ext cx="8210550" cy="4884738"/>
          </a:xfrm>
        </p:spPr>
        <p:txBody>
          <a:bodyPr/>
          <a:lstStyle/>
          <a:p>
            <a:pPr>
              <a:spcBef>
                <a:spcPts val="1200"/>
              </a:spcBef>
            </a:pPr>
            <a:r>
              <a:rPr lang="en-US" sz="2700">
                <a:latin typeface="Arial" charset="0"/>
                <a:cs typeface="Arial" charset="0"/>
              </a:rPr>
              <a:t>Job protection and family values</a:t>
            </a:r>
          </a:p>
          <a:p>
            <a:pPr lvl="1">
              <a:spcBef>
                <a:spcPts val="1200"/>
              </a:spcBef>
            </a:pPr>
            <a:r>
              <a:rPr lang="en-US" sz="2600">
                <a:latin typeface="Arial" charset="0"/>
                <a:cs typeface="Arial" charset="0"/>
              </a:rPr>
              <a:t>If parents have stable jobs and income, but children do not (and have low job finding rates), they will stay longer at home with parents</a:t>
            </a:r>
          </a:p>
          <a:p>
            <a:pPr>
              <a:spcBef>
                <a:spcPts val="1200"/>
              </a:spcBef>
            </a:pPr>
            <a:r>
              <a:rPr lang="en-US" sz="2700">
                <a:solidFill>
                  <a:srgbClr val="000000"/>
                </a:solidFill>
                <a:latin typeface="Arial" charset="0"/>
                <a:cs typeface="Arial" charset="0"/>
              </a:rPr>
              <a:t>If insiders are the majority (or are powerful enough), they will block any attempt to remove their rent</a:t>
            </a:r>
          </a:p>
          <a:p>
            <a:pPr lvl="1">
              <a:spcBef>
                <a:spcPts val="1200"/>
              </a:spcBef>
            </a:pPr>
            <a:r>
              <a:rPr lang="en-US" sz="2600">
                <a:latin typeface="Arial" charset="0"/>
                <a:cs typeface="Arial" charset="0"/>
              </a:rPr>
              <a:t>If protections are removed to outsiders but not to insiders, non protected groups may revolt</a:t>
            </a:r>
          </a:p>
        </p:txBody>
      </p:sp>
    </p:spTree>
    <p:extLst>
      <p:ext uri="{BB962C8B-B14F-4D97-AF65-F5344CB8AC3E}">
        <p14:creationId xmlns:p14="http://schemas.microsoft.com/office/powerpoint/2010/main" val="1012491745"/>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p:txBody>
          <a:bodyPr/>
          <a:lstStyle/>
          <a:p>
            <a:r>
              <a:rPr lang="it-IT" sz="3000">
                <a:latin typeface="Tahoma" charset="0"/>
                <a:cs typeface="Arial" charset="0"/>
              </a:rPr>
              <a:t>Labor market reforms in Europe</a:t>
            </a:r>
            <a:endParaRPr lang="en-US" sz="3000">
              <a:latin typeface="Tahoma" charset="0"/>
              <a:cs typeface="Arial" charset="0"/>
            </a:endParaRPr>
          </a:p>
        </p:txBody>
      </p:sp>
      <p:sp>
        <p:nvSpPr>
          <p:cNvPr id="115714" name="Rectangle 3"/>
          <p:cNvSpPr>
            <a:spLocks noGrp="1" noChangeArrowheads="1"/>
          </p:cNvSpPr>
          <p:nvPr>
            <p:ph type="body" idx="1"/>
          </p:nvPr>
        </p:nvSpPr>
        <p:spPr>
          <a:xfrm>
            <a:off x="476250" y="1206500"/>
            <a:ext cx="8210550" cy="4884738"/>
          </a:xfrm>
        </p:spPr>
        <p:txBody>
          <a:bodyPr/>
          <a:lstStyle/>
          <a:p>
            <a:pPr>
              <a:spcBef>
                <a:spcPts val="1200"/>
              </a:spcBef>
            </a:pPr>
            <a:r>
              <a:rPr lang="en-US" sz="2700">
                <a:latin typeface="Arial" charset="0"/>
                <a:cs typeface="Arial" charset="0"/>
              </a:rPr>
              <a:t>Many European countries have increased flexibility for new employed in the Nineties</a:t>
            </a:r>
          </a:p>
          <a:p>
            <a:pPr lvl="1">
              <a:spcBef>
                <a:spcPts val="1200"/>
              </a:spcBef>
            </a:pPr>
            <a:r>
              <a:rPr lang="en-US" sz="2600">
                <a:latin typeface="Arial" charset="0"/>
                <a:cs typeface="Arial" charset="0"/>
              </a:rPr>
              <a:t>Flexibilization at the margin</a:t>
            </a:r>
          </a:p>
          <a:p>
            <a:pPr>
              <a:spcBef>
                <a:spcPts val="1200"/>
              </a:spcBef>
            </a:pPr>
            <a:r>
              <a:rPr lang="en-US" sz="2700">
                <a:latin typeface="Arial" charset="0"/>
                <a:cs typeface="Arial" charset="0"/>
              </a:rPr>
              <a:t>Objectives</a:t>
            </a:r>
          </a:p>
          <a:p>
            <a:pPr lvl="1">
              <a:spcBef>
                <a:spcPts val="1200"/>
              </a:spcBef>
            </a:pPr>
            <a:r>
              <a:rPr lang="en-US" sz="2600">
                <a:latin typeface="Arial" charset="0"/>
                <a:cs typeface="Arial" charset="0"/>
              </a:rPr>
              <a:t>Increase productivity</a:t>
            </a:r>
          </a:p>
          <a:p>
            <a:pPr lvl="1">
              <a:spcBef>
                <a:spcPts val="1200"/>
              </a:spcBef>
            </a:pPr>
            <a:r>
              <a:rPr lang="en-US" sz="2600">
                <a:latin typeface="Arial" charset="0"/>
                <a:cs typeface="Arial" charset="0"/>
              </a:rPr>
              <a:t>Reduce youth unemployment</a:t>
            </a:r>
          </a:p>
          <a:p>
            <a:pPr lvl="1">
              <a:spcBef>
                <a:spcPts val="1200"/>
              </a:spcBef>
            </a:pPr>
            <a:r>
              <a:rPr lang="en-US" sz="2600">
                <a:latin typeface="Arial" charset="0"/>
                <a:cs typeface="Arial" charset="0"/>
              </a:rPr>
              <a:t>Reduce general unemployment</a:t>
            </a:r>
          </a:p>
          <a:p>
            <a:pPr lvl="1">
              <a:spcBef>
                <a:spcPts val="1200"/>
              </a:spcBef>
            </a:pPr>
            <a:r>
              <a:rPr lang="en-US" sz="2600">
                <a:latin typeface="Arial" charset="0"/>
                <a:cs typeface="Arial" charset="0"/>
              </a:rPr>
              <a:t>Reduce t</a:t>
            </a:r>
            <a:r>
              <a:rPr lang="it-IT" sz="2600">
                <a:latin typeface="Arial" charset="0"/>
                <a:cs typeface="Arial" charset="0"/>
              </a:rPr>
              <a:t>he</a:t>
            </a:r>
            <a:r>
              <a:rPr lang="en-US" sz="2600">
                <a:latin typeface="Arial" charset="0"/>
                <a:cs typeface="Arial" charset="0"/>
              </a:rPr>
              <a:t> shadow economy</a:t>
            </a:r>
          </a:p>
          <a:p>
            <a:pPr lvl="1">
              <a:spcBef>
                <a:spcPts val="1200"/>
              </a:spcBef>
            </a:pPr>
            <a:r>
              <a:rPr lang="en-US" sz="2600">
                <a:latin typeface="Arial" charset="0"/>
                <a:cs typeface="Arial" charset="0"/>
              </a:rPr>
              <a:t>Without touching insiders’ rents</a:t>
            </a:r>
          </a:p>
        </p:txBody>
      </p:sp>
    </p:spTree>
    <p:extLst>
      <p:ext uri="{BB962C8B-B14F-4D97-AF65-F5344CB8AC3E}">
        <p14:creationId xmlns:p14="http://schemas.microsoft.com/office/powerpoint/2010/main" val="2572723927"/>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p:txBody>
          <a:bodyPr/>
          <a:lstStyle/>
          <a:p>
            <a:r>
              <a:rPr lang="it-IT" sz="3000">
                <a:latin typeface="Tahoma" charset="0"/>
                <a:cs typeface="Arial" charset="0"/>
              </a:rPr>
              <a:t>Labor market reforms in Europe</a:t>
            </a:r>
            <a:endParaRPr lang="en-US" sz="3000">
              <a:latin typeface="Tahoma" charset="0"/>
              <a:cs typeface="Arial" charset="0"/>
            </a:endParaRPr>
          </a:p>
        </p:txBody>
      </p:sp>
      <p:sp>
        <p:nvSpPr>
          <p:cNvPr id="117762" name="Rectangle 3"/>
          <p:cNvSpPr>
            <a:spLocks noGrp="1" noChangeArrowheads="1"/>
          </p:cNvSpPr>
          <p:nvPr>
            <p:ph type="body" idx="1"/>
          </p:nvPr>
        </p:nvSpPr>
        <p:spPr>
          <a:xfrm>
            <a:off x="476250" y="1206500"/>
            <a:ext cx="8210550" cy="4884738"/>
          </a:xfrm>
        </p:spPr>
        <p:txBody>
          <a:bodyPr/>
          <a:lstStyle/>
          <a:p>
            <a:pPr>
              <a:spcBef>
                <a:spcPts val="1200"/>
              </a:spcBef>
            </a:pPr>
            <a:r>
              <a:rPr lang="en-US" sz="2700">
                <a:latin typeface="Arial" charset="0"/>
                <a:cs typeface="Arial" charset="0"/>
              </a:rPr>
              <a:t>Risks:</a:t>
            </a:r>
          </a:p>
          <a:p>
            <a:pPr lvl="1">
              <a:spcBef>
                <a:spcPts val="1200"/>
              </a:spcBef>
            </a:pPr>
            <a:r>
              <a:rPr lang="en-US" sz="2600">
                <a:latin typeface="Arial" charset="0"/>
                <a:cs typeface="Arial" charset="0"/>
              </a:rPr>
              <a:t>Delayed independence, insecurity, difficulty to make long run plans</a:t>
            </a:r>
          </a:p>
          <a:p>
            <a:pPr lvl="1">
              <a:spcBef>
                <a:spcPts val="1200"/>
              </a:spcBef>
            </a:pPr>
            <a:r>
              <a:rPr lang="it-IT" sz="2600">
                <a:latin typeface="Arial" charset="0"/>
                <a:cs typeface="Arial" charset="0"/>
              </a:rPr>
              <a:t>I</a:t>
            </a:r>
            <a:r>
              <a:rPr lang="en-US" sz="2600">
                <a:latin typeface="Arial" charset="0"/>
                <a:cs typeface="Arial" charset="0"/>
              </a:rPr>
              <a:t>ntergenerational clash</a:t>
            </a:r>
          </a:p>
          <a:p>
            <a:pPr lvl="1">
              <a:spcBef>
                <a:spcPts val="1200"/>
              </a:spcBef>
            </a:pPr>
            <a:r>
              <a:rPr lang="en-US" sz="2600">
                <a:latin typeface="Arial" charset="0"/>
                <a:cs typeface="Arial" charset="0"/>
              </a:rPr>
              <a:t>Discouraging firms’ investment in employees</a:t>
            </a:r>
          </a:p>
        </p:txBody>
      </p:sp>
    </p:spTree>
    <p:extLst>
      <p:ext uri="{BB962C8B-B14F-4D97-AF65-F5344CB8AC3E}">
        <p14:creationId xmlns:p14="http://schemas.microsoft.com/office/powerpoint/2010/main" val="16151522"/>
      </p:ext>
    </p:extLst>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p:txBody>
          <a:bodyPr/>
          <a:lstStyle/>
          <a:p>
            <a:r>
              <a:rPr lang="it-IT" smtClean="0"/>
              <a:t>Flexibilization at the margin</a:t>
            </a:r>
            <a:endParaRPr lang="en-US"/>
          </a:p>
        </p:txBody>
      </p:sp>
      <p:sp>
        <p:nvSpPr>
          <p:cNvPr id="119810" name="Segnaposto contenuto 1"/>
          <p:cNvSpPr>
            <a:spLocks noGrp="1"/>
          </p:cNvSpPr>
          <p:nvPr>
            <p:ph idx="1"/>
          </p:nvPr>
        </p:nvSpPr>
        <p:spPr/>
        <p:txBody>
          <a:bodyPr/>
          <a:lstStyle/>
          <a:p>
            <a:r>
              <a:rPr lang="it-IT" smtClean="0"/>
              <a:t>Rigidity in the 80’s (horizontal) and 90’s (vertical)</a:t>
            </a:r>
          </a:p>
          <a:p>
            <a:r>
              <a:rPr lang="it-IT" smtClean="0"/>
              <a:t>Permanent jobs			Temporary jobs</a:t>
            </a:r>
            <a:endParaRPr lang="it-IT"/>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41563"/>
            <a:ext cx="4873625" cy="451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5013" y="2452688"/>
            <a:ext cx="4598987" cy="425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aphicFrame>
        <p:nvGraphicFramePr>
          <p:cNvPr id="2" name="Objekt 1">
            <a:hlinkClick r:id="" action="ppaction://ole?verb=0"/>
          </p:cNvPr>
          <p:cNvGraphicFramePr>
            <a:graphicFrameLocks noChangeAspect="1"/>
          </p:cNvGraphicFramePr>
          <p:nvPr>
            <p:extLst>
              <p:ext uri="{D42A27DB-BD31-4B8C-83A1-F6EECF244321}">
                <p14:modId xmlns:p14="http://schemas.microsoft.com/office/powerpoint/2010/main" val="3536713701"/>
              </p:ext>
            </p:extLst>
          </p:nvPr>
        </p:nvGraphicFramePr>
        <p:xfrm>
          <a:off x="7402285" y="757238"/>
          <a:ext cx="1553835" cy="1311048"/>
        </p:xfrm>
        <a:graphic>
          <a:graphicData uri="http://schemas.openxmlformats.org/presentationml/2006/ole">
            <mc:AlternateContent xmlns:mc="http://schemas.openxmlformats.org/markup-compatibility/2006">
              <mc:Choice xmlns:v="urn:schemas-microsoft-com:vml" Requires="v">
                <p:oleObj spid="_x0000_s7177" name="Präsentation" showAsIcon="1" r:id="rId6" imgW="914400" imgH="771480" progId="PowerPoint.Show.12">
                  <p:embed/>
                </p:oleObj>
              </mc:Choice>
              <mc:Fallback>
                <p:oleObj name="Präsentation" showAsIcon="1" r:id="rId6" imgW="914400" imgH="771480" progId="PowerPoint.Show.12">
                  <p:embed/>
                  <p:pic>
                    <p:nvPicPr>
                      <p:cNvPr id="0" name=""/>
                      <p:cNvPicPr/>
                      <p:nvPr/>
                    </p:nvPicPr>
                    <p:blipFill>
                      <a:blip r:embed="rId7"/>
                      <a:stretch>
                        <a:fillRect/>
                      </a:stretch>
                    </p:blipFill>
                    <p:spPr>
                      <a:xfrm>
                        <a:off x="7402285" y="757238"/>
                        <a:ext cx="1553835" cy="1311048"/>
                      </a:xfrm>
                      <a:prstGeom prst="rect">
                        <a:avLst/>
                      </a:prstGeom>
                    </p:spPr>
                  </p:pic>
                </p:oleObj>
              </mc:Fallback>
            </mc:AlternateContent>
          </a:graphicData>
        </a:graphic>
      </p:graphicFrame>
    </p:spTree>
    <p:extLst>
      <p:ext uri="{BB962C8B-B14F-4D97-AF65-F5344CB8AC3E}">
        <p14:creationId xmlns:p14="http://schemas.microsoft.com/office/powerpoint/2010/main" val="2952002903"/>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nSpc>
                <a:spcPct val="90000"/>
              </a:lnSpc>
            </a:pPr>
            <a:r>
              <a:rPr lang="en-US" sz="3100" smtClean="0"/>
              <a:t>A first model of the natural rate</a:t>
            </a:r>
          </a:p>
        </p:txBody>
      </p:sp>
      <p:sp>
        <p:nvSpPr>
          <p:cNvPr id="30723" name="Rectangle 3"/>
          <p:cNvSpPr>
            <a:spLocks noGrp="1" noChangeArrowheads="1"/>
          </p:cNvSpPr>
          <p:nvPr>
            <p:ph type="body" idx="1"/>
          </p:nvPr>
        </p:nvSpPr>
        <p:spPr>
          <a:xfrm>
            <a:off x="1143000" y="1371600"/>
            <a:ext cx="6324600" cy="4876800"/>
          </a:xfrm>
        </p:spPr>
        <p:txBody>
          <a:bodyPr/>
          <a:lstStyle/>
          <a:p>
            <a:pPr>
              <a:spcBef>
                <a:spcPct val="50000"/>
              </a:spcBef>
              <a:buFont typeface="Wingdings" pitchFamily="2" charset="2"/>
              <a:buNone/>
            </a:pPr>
            <a:r>
              <a:rPr lang="en-US" sz="2900" smtClean="0"/>
              <a:t>Notation:</a:t>
            </a:r>
          </a:p>
          <a:p>
            <a:pPr>
              <a:spcBef>
                <a:spcPct val="50000"/>
              </a:spcBef>
              <a:buFont typeface="Wingdings" pitchFamily="2" charset="2"/>
              <a:buNone/>
            </a:pPr>
            <a:r>
              <a:rPr lang="en-US" sz="2900" smtClean="0"/>
              <a:t>	</a:t>
            </a:r>
            <a:r>
              <a:rPr lang="en-US" sz="2900" b="1" i="1" smtClean="0"/>
              <a:t>L</a:t>
            </a:r>
            <a:r>
              <a:rPr lang="en-US" sz="2900" smtClean="0"/>
              <a:t> = # of workers in labor force</a:t>
            </a:r>
          </a:p>
          <a:p>
            <a:pPr>
              <a:spcBef>
                <a:spcPct val="50000"/>
              </a:spcBef>
              <a:buFont typeface="Wingdings" pitchFamily="2" charset="2"/>
              <a:buNone/>
            </a:pPr>
            <a:r>
              <a:rPr lang="en-US" sz="2900" smtClean="0"/>
              <a:t>	</a:t>
            </a:r>
            <a:r>
              <a:rPr lang="en-US" sz="2900" b="1" i="1" smtClean="0"/>
              <a:t>E</a:t>
            </a:r>
            <a:r>
              <a:rPr lang="en-US" sz="2900" smtClean="0"/>
              <a:t> = # of employed workers</a:t>
            </a:r>
          </a:p>
          <a:p>
            <a:pPr>
              <a:spcBef>
                <a:spcPct val="50000"/>
              </a:spcBef>
              <a:buFont typeface="Wingdings" pitchFamily="2" charset="2"/>
              <a:buNone/>
            </a:pPr>
            <a:r>
              <a:rPr lang="en-US" sz="2900" b="1" i="1" smtClean="0"/>
              <a:t>	U</a:t>
            </a:r>
            <a:r>
              <a:rPr lang="en-US" sz="2900" smtClean="0"/>
              <a:t> = # of unemployed</a:t>
            </a:r>
          </a:p>
          <a:p>
            <a:pPr>
              <a:spcBef>
                <a:spcPct val="50000"/>
              </a:spcBef>
              <a:buFont typeface="Wingdings" pitchFamily="2" charset="2"/>
              <a:buNone/>
            </a:pPr>
            <a:r>
              <a:rPr lang="en-US" sz="2900" b="1" i="1" smtClean="0"/>
              <a:t>	U</a:t>
            </a:r>
            <a:r>
              <a:rPr lang="en-US" sz="2900" i="1" smtClean="0"/>
              <a:t>/</a:t>
            </a:r>
            <a:r>
              <a:rPr lang="en-US" sz="2900" b="1" i="1" smtClean="0"/>
              <a:t>L</a:t>
            </a:r>
            <a:r>
              <a:rPr lang="en-US" sz="2900" smtClean="0"/>
              <a:t>  = unemployment rate</a:t>
            </a:r>
          </a:p>
        </p:txBody>
      </p:sp>
    </p:spTree>
    <p:extLst>
      <p:ext uri="{BB962C8B-B14F-4D97-AF65-F5344CB8AC3E}">
        <p14:creationId xmlns:p14="http://schemas.microsoft.com/office/powerpoint/2010/main" val="230526190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wipe(left)">
                                      <p:cBhvr>
                                        <p:cTn id="7" dur="500"/>
                                        <p:tgtEl>
                                          <p:spTgt spid="30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wipe(left)">
                                      <p:cBhvr>
                                        <p:cTn id="12" dur="500"/>
                                        <p:tgtEl>
                                          <p:spTgt spid="307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wipe(left)">
                                      <p:cBhvr>
                                        <p:cTn id="17" dur="500"/>
                                        <p:tgtEl>
                                          <p:spTgt spid="307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wipe(left)">
                                      <p:cBhvr>
                                        <p:cTn id="22" dur="500"/>
                                        <p:tgtEl>
                                          <p:spTgt spid="307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723">
                                            <p:txEl>
                                              <p:pRg st="4" end="4"/>
                                            </p:txEl>
                                          </p:spTgt>
                                        </p:tgtEl>
                                        <p:attrNameLst>
                                          <p:attrName>style.visibility</p:attrName>
                                        </p:attrNameLst>
                                      </p:cBhvr>
                                      <p:to>
                                        <p:strVal val="visible"/>
                                      </p:to>
                                    </p:set>
                                    <p:animEffect transition="in" filter="wipe(left)">
                                      <p:cBhvr>
                                        <p:cTn id="27" dur="500"/>
                                        <p:tgtEl>
                                          <p:spTgt spid="307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bldLvl="2"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el 3"/>
          <p:cNvSpPr>
            <a:spLocks noGrp="1"/>
          </p:cNvSpPr>
          <p:nvPr>
            <p:ph type="ctrTitle"/>
          </p:nvPr>
        </p:nvSpPr>
        <p:spPr>
          <a:xfrm>
            <a:off x="900113" y="404813"/>
            <a:ext cx="7772400" cy="1470025"/>
          </a:xfrm>
        </p:spPr>
        <p:txBody>
          <a:bodyPr/>
          <a:lstStyle/>
          <a:p>
            <a:r>
              <a:rPr lang="it-IT" altLang="de-DE" sz="3200" b="1" dirty="0" smtClean="0"/>
              <a:t>Youth </a:t>
            </a:r>
            <a:r>
              <a:rPr lang="it-IT" altLang="de-DE" sz="3200" b="1" dirty="0" err="1" smtClean="0"/>
              <a:t>Unemployment</a:t>
            </a:r>
            <a:endParaRPr lang="it-IT" altLang="de-DE" sz="3200" b="1" dirty="0" smtClean="0"/>
          </a:p>
        </p:txBody>
      </p:sp>
      <p:sp>
        <p:nvSpPr>
          <p:cNvPr id="94211" name="Untertitel 4"/>
          <p:cNvSpPr>
            <a:spLocks noGrp="1"/>
          </p:cNvSpPr>
          <p:nvPr>
            <p:ph type="subTitle" idx="1"/>
          </p:nvPr>
        </p:nvSpPr>
        <p:spPr>
          <a:xfrm>
            <a:off x="1331913" y="2997200"/>
            <a:ext cx="7127875" cy="2160588"/>
          </a:xfrm>
        </p:spPr>
        <p:txBody>
          <a:bodyPr>
            <a:normAutofit lnSpcReduction="10000"/>
          </a:bodyPr>
          <a:lstStyle/>
          <a:p>
            <a:r>
              <a:rPr lang="it-IT" altLang="de-DE" sz="2800" b="1" dirty="0" smtClean="0"/>
              <a:t>Extensions and </a:t>
            </a:r>
            <a:r>
              <a:rPr lang="it-IT" altLang="de-DE" sz="2800" b="1" dirty="0" err="1" smtClean="0"/>
              <a:t>explanations</a:t>
            </a:r>
            <a:endParaRPr lang="it-IT" altLang="de-DE" sz="2800" b="1" dirty="0" smtClean="0"/>
          </a:p>
          <a:p>
            <a:endParaRPr lang="it-IT" altLang="de-DE" sz="2800" b="1" dirty="0" smtClean="0"/>
          </a:p>
          <a:p>
            <a:r>
              <a:rPr lang="de-DE" altLang="de-DE" sz="2800" b="1" dirty="0" smtClean="0"/>
              <a:t>Youth </a:t>
            </a:r>
            <a:r>
              <a:rPr lang="de-DE" altLang="de-DE" sz="2800" b="1" dirty="0" err="1" smtClean="0"/>
              <a:t>unemployment</a:t>
            </a:r>
            <a:r>
              <a:rPr lang="de-DE" altLang="de-DE" sz="2800" b="1" dirty="0" smtClean="0"/>
              <a:t> in </a:t>
            </a:r>
            <a:r>
              <a:rPr lang="de-DE" altLang="de-DE" sz="2800" b="1" dirty="0" err="1" smtClean="0"/>
              <a:t>the</a:t>
            </a:r>
            <a:r>
              <a:rPr lang="de-DE" altLang="de-DE" sz="2800" b="1" dirty="0" smtClean="0"/>
              <a:t> </a:t>
            </a:r>
            <a:r>
              <a:rPr lang="de-DE" altLang="de-DE" sz="2800" b="1" dirty="0" err="1" smtClean="0"/>
              <a:t>mediterranean</a:t>
            </a:r>
            <a:r>
              <a:rPr lang="de-DE" altLang="de-DE" sz="2800" b="1" dirty="0" smtClean="0"/>
              <a:t> countries </a:t>
            </a:r>
            <a:r>
              <a:rPr lang="de-DE" altLang="de-DE" sz="2800" b="1" dirty="0" err="1" smtClean="0"/>
              <a:t>of</a:t>
            </a:r>
            <a:r>
              <a:rPr lang="de-DE" altLang="de-DE" sz="2800" b="1" dirty="0" smtClean="0"/>
              <a:t> </a:t>
            </a:r>
            <a:r>
              <a:rPr lang="de-DE" altLang="de-DE" sz="2800" b="1" dirty="0" err="1" smtClean="0"/>
              <a:t>the</a:t>
            </a:r>
            <a:r>
              <a:rPr lang="de-DE" altLang="de-DE" sz="2800" b="1" dirty="0" smtClean="0"/>
              <a:t> EU</a:t>
            </a:r>
            <a:endParaRPr lang="it-IT" altLang="de-DE" sz="2800" b="1" dirty="0" smtClean="0"/>
          </a:p>
        </p:txBody>
      </p:sp>
    </p:spTree>
    <p:extLst>
      <p:ext uri="{BB962C8B-B14F-4D97-AF65-F5344CB8AC3E}">
        <p14:creationId xmlns:p14="http://schemas.microsoft.com/office/powerpoint/2010/main" val="39271194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el 1"/>
          <p:cNvSpPr>
            <a:spLocks noGrp="1"/>
          </p:cNvSpPr>
          <p:nvPr>
            <p:ph type="title"/>
          </p:nvPr>
        </p:nvSpPr>
        <p:spPr>
          <a:xfrm>
            <a:off x="457200" y="274638"/>
            <a:ext cx="8229600" cy="490537"/>
          </a:xfrm>
        </p:spPr>
        <p:txBody>
          <a:bodyPr>
            <a:normAutofit fontScale="90000"/>
          </a:bodyPr>
          <a:lstStyle/>
          <a:p>
            <a:r>
              <a:rPr lang="it-IT" altLang="de-DE" sz="2800" dirty="0" smtClean="0"/>
              <a:t>Youth </a:t>
            </a:r>
            <a:r>
              <a:rPr lang="it-IT" altLang="de-DE" sz="2800" dirty="0" err="1" smtClean="0"/>
              <a:t>unemployment</a:t>
            </a:r>
            <a:r>
              <a:rPr lang="it-IT" altLang="de-DE" sz="2800" dirty="0" smtClean="0"/>
              <a:t> and NEET </a:t>
            </a:r>
            <a:r>
              <a:rPr lang="it-IT" altLang="de-DE" sz="2800" dirty="0" err="1" smtClean="0"/>
              <a:t>during</a:t>
            </a:r>
            <a:r>
              <a:rPr lang="it-IT" altLang="de-DE" sz="2800" dirty="0" smtClean="0"/>
              <a:t> the </a:t>
            </a:r>
            <a:r>
              <a:rPr lang="it-IT" altLang="de-DE" sz="2800" dirty="0" err="1" smtClean="0"/>
              <a:t>crisis</a:t>
            </a:r>
            <a:endParaRPr lang="it-IT" altLang="de-DE" sz="2800" dirty="0" smtClean="0"/>
          </a:p>
        </p:txBody>
      </p:sp>
      <p:pic>
        <p:nvPicPr>
          <p:cNvPr id="9523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19250" y="836613"/>
            <a:ext cx="5976938" cy="59055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236" name="Textfeld 4"/>
          <p:cNvSpPr txBox="1">
            <a:spLocks noChangeArrowheads="1"/>
          </p:cNvSpPr>
          <p:nvPr/>
        </p:nvSpPr>
        <p:spPr bwMode="auto">
          <a:xfrm>
            <a:off x="107950" y="5589588"/>
            <a:ext cx="14398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0"/>
              </a:spcBef>
              <a:buClrTx/>
              <a:buSzTx/>
              <a:buFontTx/>
              <a:buNone/>
            </a:pPr>
            <a:r>
              <a:rPr lang="de-DE" altLang="de-DE" sz="1400" dirty="0">
                <a:latin typeface="Arial" panose="020B0604020202020204" pitchFamily="34" charset="0"/>
              </a:rPr>
              <a:t>Source: </a:t>
            </a:r>
            <a:r>
              <a:rPr lang="de-DE" altLang="de-DE" sz="1400" dirty="0" err="1">
                <a:latin typeface="Arial" panose="020B0604020202020204" pitchFamily="34" charset="0"/>
              </a:rPr>
              <a:t>Brada</a:t>
            </a:r>
            <a:r>
              <a:rPr lang="de-DE" altLang="de-DE" sz="1400" dirty="0">
                <a:latin typeface="Arial" panose="020B0604020202020204" pitchFamily="34" charset="0"/>
              </a:rPr>
              <a:t> et al. 2014</a:t>
            </a:r>
          </a:p>
        </p:txBody>
      </p:sp>
    </p:spTree>
    <p:extLst>
      <p:ext uri="{BB962C8B-B14F-4D97-AF65-F5344CB8AC3E}">
        <p14:creationId xmlns:p14="http://schemas.microsoft.com/office/powerpoint/2010/main" val="2193433837"/>
      </p:ext>
    </p:extLst>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defRPr/>
            </a:pPr>
            <a:r>
              <a:rPr lang="it-IT" sz="2800" dirty="0" smtClean="0"/>
              <a:t>Youth </a:t>
            </a:r>
            <a:r>
              <a:rPr lang="it-IT" sz="2800" dirty="0" err="1" smtClean="0"/>
              <a:t>unemployment</a:t>
            </a:r>
            <a:r>
              <a:rPr lang="it-IT" sz="2800" dirty="0" smtClean="0"/>
              <a:t> rate (15-24) </a:t>
            </a:r>
            <a:br>
              <a:rPr lang="it-IT" sz="2800" dirty="0" smtClean="0"/>
            </a:br>
            <a:r>
              <a:rPr lang="it-IT" sz="2800" dirty="0" smtClean="0"/>
              <a:t>in </a:t>
            </a:r>
            <a:r>
              <a:rPr lang="it-IT" sz="2800" dirty="0" err="1" smtClean="0"/>
              <a:t>Mediterranean</a:t>
            </a:r>
            <a:r>
              <a:rPr lang="it-IT" sz="2800" dirty="0" smtClean="0"/>
              <a:t> </a:t>
            </a:r>
            <a:r>
              <a:rPr lang="it-IT" sz="2800" dirty="0" err="1" smtClean="0"/>
              <a:t>countries</a:t>
            </a:r>
            <a:endParaRPr lang="it-IT" sz="2800" dirty="0"/>
          </a:p>
        </p:txBody>
      </p:sp>
      <p:pic>
        <p:nvPicPr>
          <p:cNvPr id="9625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1844675"/>
            <a:ext cx="8345487" cy="41052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6687607"/>
      </p:ext>
    </p:extLst>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260350"/>
            <a:ext cx="8229600" cy="1143000"/>
          </a:xfrm>
        </p:spPr>
        <p:txBody>
          <a:bodyPr>
            <a:normAutofit fontScale="90000"/>
          </a:bodyPr>
          <a:lstStyle/>
          <a:p>
            <a:pPr>
              <a:defRPr/>
            </a:pPr>
            <a:r>
              <a:rPr lang="it-IT" sz="2800" b="1" dirty="0" smtClean="0"/>
              <a:t>Youth </a:t>
            </a:r>
            <a:r>
              <a:rPr lang="it-IT" sz="2800" b="1" dirty="0" err="1" smtClean="0"/>
              <a:t>unemployment</a:t>
            </a:r>
            <a:r>
              <a:rPr lang="it-IT" sz="2800" b="1" dirty="0" smtClean="0"/>
              <a:t> rate – </a:t>
            </a:r>
            <a:r>
              <a:rPr lang="it-IT" sz="2800" b="1" dirty="0" err="1" smtClean="0"/>
              <a:t>counterexamples</a:t>
            </a:r>
            <a:r>
              <a:rPr lang="it-IT" sz="2800" b="1" dirty="0" smtClean="0"/>
              <a:t>:</a:t>
            </a:r>
            <a:br>
              <a:rPr lang="it-IT" sz="2800" b="1" dirty="0" smtClean="0"/>
            </a:br>
            <a:r>
              <a:rPr lang="it-IT" sz="2800" b="1" dirty="0" smtClean="0"/>
              <a:t>EU 27, </a:t>
            </a:r>
            <a:r>
              <a:rPr lang="it-IT" sz="2800" b="1" dirty="0" smtClean="0">
                <a:solidFill>
                  <a:srgbClr val="FF0000"/>
                </a:solidFill>
              </a:rPr>
              <a:t>Germany</a:t>
            </a:r>
            <a:r>
              <a:rPr lang="it-IT" sz="2800" b="1" dirty="0" smtClean="0"/>
              <a:t>, France, </a:t>
            </a:r>
            <a:r>
              <a:rPr lang="it-IT" sz="2800" b="1" dirty="0" err="1" smtClean="0">
                <a:solidFill>
                  <a:srgbClr val="FF0000"/>
                </a:solidFill>
              </a:rPr>
              <a:t>United</a:t>
            </a:r>
            <a:r>
              <a:rPr lang="it-IT" sz="2800" b="1" dirty="0" smtClean="0">
                <a:solidFill>
                  <a:srgbClr val="FF0000"/>
                </a:solidFill>
              </a:rPr>
              <a:t> </a:t>
            </a:r>
            <a:r>
              <a:rPr lang="it-IT" sz="2800" b="1" dirty="0" err="1" smtClean="0">
                <a:solidFill>
                  <a:srgbClr val="FF0000"/>
                </a:solidFill>
              </a:rPr>
              <a:t>States</a:t>
            </a:r>
            <a:endParaRPr lang="it-IT" sz="2800" b="1" dirty="0">
              <a:solidFill>
                <a:srgbClr val="FF0000"/>
              </a:solidFill>
            </a:endParaRPr>
          </a:p>
        </p:txBody>
      </p:sp>
      <p:pic>
        <p:nvPicPr>
          <p:cNvPr id="9728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6013" y="1692275"/>
            <a:ext cx="7464425" cy="4689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4876840"/>
      </p:ext>
    </p:extLst>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defRPr/>
            </a:pPr>
            <a:r>
              <a:rPr lang="de-DE" sz="2800" b="1" dirty="0" smtClean="0"/>
              <a:t>The </a:t>
            </a:r>
            <a:r>
              <a:rPr lang="de-DE" sz="2800" b="1" dirty="0" err="1" smtClean="0"/>
              <a:t>youth</a:t>
            </a:r>
            <a:r>
              <a:rPr lang="de-DE" sz="2800" b="1" dirty="0" smtClean="0"/>
              <a:t> </a:t>
            </a:r>
            <a:r>
              <a:rPr lang="de-DE" sz="2800" b="1" dirty="0" err="1" smtClean="0"/>
              <a:t>unemployment</a:t>
            </a:r>
            <a:r>
              <a:rPr lang="de-DE" sz="2800" b="1" dirty="0" smtClean="0"/>
              <a:t> rate:</a:t>
            </a:r>
            <a:br>
              <a:rPr lang="de-DE" sz="2800" b="1" dirty="0" smtClean="0"/>
            </a:br>
            <a:r>
              <a:rPr lang="de-DE" sz="2800" b="1" dirty="0" err="1" smtClean="0"/>
              <a:t>Two</a:t>
            </a:r>
            <a:r>
              <a:rPr lang="de-DE" sz="2800" b="1" dirty="0" smtClean="0"/>
              <a:t> </a:t>
            </a:r>
            <a:r>
              <a:rPr lang="de-DE" sz="2800" b="1" dirty="0" err="1" smtClean="0"/>
              <a:t>caveats</a:t>
            </a:r>
            <a:endParaRPr lang="de-DE" sz="2800" b="1" dirty="0"/>
          </a:p>
        </p:txBody>
      </p:sp>
      <p:sp>
        <p:nvSpPr>
          <p:cNvPr id="3" name="Inhaltsplatzhalter 2"/>
          <p:cNvSpPr>
            <a:spLocks noGrp="1"/>
          </p:cNvSpPr>
          <p:nvPr>
            <p:ph idx="1"/>
          </p:nvPr>
        </p:nvSpPr>
        <p:spPr>
          <a:xfrm>
            <a:off x="395288" y="1268760"/>
            <a:ext cx="8229600" cy="5112568"/>
          </a:xfrm>
        </p:spPr>
        <p:txBody>
          <a:bodyPr>
            <a:noAutofit/>
          </a:bodyPr>
          <a:lstStyle/>
          <a:p>
            <a:pPr>
              <a:spcBef>
                <a:spcPts val="1200"/>
              </a:spcBef>
              <a:defRPr/>
            </a:pPr>
            <a:r>
              <a:rPr lang="it-IT" sz="2400" dirty="0" smtClean="0"/>
              <a:t>The </a:t>
            </a:r>
            <a:r>
              <a:rPr lang="it-IT" sz="2400" dirty="0" err="1" smtClean="0"/>
              <a:t>young</a:t>
            </a:r>
            <a:r>
              <a:rPr lang="it-IT" sz="2400" dirty="0" smtClean="0"/>
              <a:t> can be </a:t>
            </a:r>
            <a:r>
              <a:rPr lang="it-IT" sz="2400" dirty="0" err="1" smtClean="0"/>
              <a:t>divided</a:t>
            </a:r>
            <a:r>
              <a:rPr lang="it-IT" sz="2400" dirty="0" smtClean="0"/>
              <a:t> in </a:t>
            </a:r>
            <a:r>
              <a:rPr lang="it-IT" sz="2400" dirty="0" err="1" smtClean="0"/>
              <a:t>two</a:t>
            </a:r>
            <a:r>
              <a:rPr lang="it-IT" sz="2400" dirty="0" smtClean="0"/>
              <a:t> </a:t>
            </a:r>
            <a:r>
              <a:rPr lang="it-IT" sz="2400" dirty="0" err="1" smtClean="0"/>
              <a:t>groups</a:t>
            </a:r>
            <a:r>
              <a:rPr lang="it-IT" sz="2400" dirty="0" smtClean="0"/>
              <a:t>:</a:t>
            </a:r>
          </a:p>
          <a:p>
            <a:pPr marL="857250" lvl="1" indent="-457200">
              <a:spcBef>
                <a:spcPts val="600"/>
              </a:spcBef>
              <a:defRPr/>
            </a:pPr>
            <a:r>
              <a:rPr lang="it-IT" sz="2000" dirty="0" smtClean="0"/>
              <a:t>“</a:t>
            </a:r>
            <a:r>
              <a:rPr lang="it-IT" sz="2000" b="1" dirty="0" smtClean="0"/>
              <a:t>teenagers</a:t>
            </a:r>
            <a:r>
              <a:rPr lang="it-IT" sz="2000" dirty="0" smtClean="0"/>
              <a:t>“ (15-19): </a:t>
            </a:r>
            <a:r>
              <a:rPr lang="it-IT" sz="2000" dirty="0" err="1" smtClean="0"/>
              <a:t>many</a:t>
            </a:r>
            <a:r>
              <a:rPr lang="it-IT" sz="2000" dirty="0" smtClean="0"/>
              <a:t> are </a:t>
            </a:r>
            <a:r>
              <a:rPr lang="it-IT" sz="2000" dirty="0" err="1" smtClean="0"/>
              <a:t>at</a:t>
            </a:r>
            <a:r>
              <a:rPr lang="it-IT" sz="2000" dirty="0" smtClean="0"/>
              <a:t> </a:t>
            </a:r>
            <a:r>
              <a:rPr lang="it-IT" sz="2000" dirty="0" err="1" smtClean="0"/>
              <a:t>school</a:t>
            </a:r>
            <a:r>
              <a:rPr lang="it-IT" sz="2000" dirty="0" smtClean="0"/>
              <a:t>; </a:t>
            </a:r>
            <a:r>
              <a:rPr lang="it-IT" sz="2000" dirty="0" err="1" smtClean="0"/>
              <a:t>if</a:t>
            </a:r>
            <a:r>
              <a:rPr lang="it-IT" sz="2000" dirty="0" smtClean="0"/>
              <a:t> </a:t>
            </a:r>
            <a:r>
              <a:rPr lang="it-IT" sz="2000" dirty="0" err="1" smtClean="0"/>
              <a:t>instead</a:t>
            </a:r>
            <a:r>
              <a:rPr lang="it-IT" sz="2000" dirty="0" smtClean="0"/>
              <a:t> </a:t>
            </a:r>
            <a:r>
              <a:rPr lang="it-IT" sz="2000" dirty="0" err="1" smtClean="0"/>
              <a:t>they</a:t>
            </a:r>
            <a:r>
              <a:rPr lang="it-IT" sz="2000" dirty="0" smtClean="0"/>
              <a:t> are in the </a:t>
            </a:r>
            <a:r>
              <a:rPr lang="it-IT" sz="2000" dirty="0" err="1" smtClean="0"/>
              <a:t>labor</a:t>
            </a:r>
            <a:r>
              <a:rPr lang="it-IT" sz="2000" dirty="0" smtClean="0"/>
              <a:t> force,  </a:t>
            </a:r>
            <a:r>
              <a:rPr lang="it-IT" sz="2000" dirty="0" err="1" smtClean="0"/>
              <a:t>they</a:t>
            </a:r>
            <a:r>
              <a:rPr lang="it-IT" sz="2000" dirty="0" smtClean="0"/>
              <a:t> </a:t>
            </a:r>
            <a:r>
              <a:rPr lang="it-IT" sz="2000" dirty="0" err="1" smtClean="0"/>
              <a:t>have</a:t>
            </a:r>
            <a:r>
              <a:rPr lang="it-IT" sz="2000" dirty="0" smtClean="0"/>
              <a:t> </a:t>
            </a:r>
            <a:r>
              <a:rPr lang="it-IT" sz="2000" dirty="0" err="1" smtClean="0"/>
              <a:t>low</a:t>
            </a:r>
            <a:r>
              <a:rPr lang="it-IT" sz="2000" dirty="0" smtClean="0"/>
              <a:t> </a:t>
            </a:r>
            <a:r>
              <a:rPr lang="it-IT" sz="2000" dirty="0" err="1" smtClean="0"/>
              <a:t>skills</a:t>
            </a:r>
            <a:r>
              <a:rPr lang="it-IT" sz="2000" dirty="0" smtClean="0"/>
              <a:t> and </a:t>
            </a:r>
            <a:r>
              <a:rPr lang="it-IT" sz="2000" dirty="0" err="1" smtClean="0"/>
              <a:t>it</a:t>
            </a:r>
            <a:r>
              <a:rPr lang="it-IT" sz="2000" dirty="0" smtClean="0"/>
              <a:t> </a:t>
            </a:r>
            <a:r>
              <a:rPr lang="it-IT" sz="2000" dirty="0" err="1" smtClean="0"/>
              <a:t>is</a:t>
            </a:r>
            <a:r>
              <a:rPr lang="it-IT" sz="2000" dirty="0" smtClean="0"/>
              <a:t> </a:t>
            </a:r>
            <a:r>
              <a:rPr lang="it-IT" sz="2000" dirty="0" err="1" smtClean="0"/>
              <a:t>very</a:t>
            </a:r>
            <a:r>
              <a:rPr lang="it-IT" sz="2000" dirty="0" smtClean="0"/>
              <a:t> </a:t>
            </a:r>
            <a:r>
              <a:rPr lang="it-IT" sz="2000" dirty="0" err="1" smtClean="0"/>
              <a:t>difficult</a:t>
            </a:r>
            <a:r>
              <a:rPr lang="it-IT" sz="2000" dirty="0" smtClean="0"/>
              <a:t> for </a:t>
            </a:r>
            <a:r>
              <a:rPr lang="it-IT" sz="2000" dirty="0" err="1" smtClean="0"/>
              <a:t>them</a:t>
            </a:r>
            <a:r>
              <a:rPr lang="it-IT" sz="2000" dirty="0" smtClean="0"/>
              <a:t> to </a:t>
            </a:r>
            <a:r>
              <a:rPr lang="it-IT" sz="2000" dirty="0" err="1" smtClean="0"/>
              <a:t>find</a:t>
            </a:r>
            <a:r>
              <a:rPr lang="it-IT" sz="2000" dirty="0" smtClean="0"/>
              <a:t> work</a:t>
            </a:r>
          </a:p>
          <a:p>
            <a:pPr marL="857250" lvl="1" indent="-457200">
              <a:spcBef>
                <a:spcPts val="600"/>
              </a:spcBef>
              <a:defRPr/>
            </a:pPr>
            <a:r>
              <a:rPr lang="it-IT" sz="2000" dirty="0" smtClean="0"/>
              <a:t>“</a:t>
            </a:r>
            <a:r>
              <a:rPr lang="it-IT" sz="2000" b="1" dirty="0" err="1" smtClean="0"/>
              <a:t>twens</a:t>
            </a:r>
            <a:r>
              <a:rPr lang="it-IT" sz="2000" dirty="0" smtClean="0"/>
              <a:t>“  (20-24): </a:t>
            </a:r>
            <a:r>
              <a:rPr lang="it-IT" sz="2000" dirty="0" err="1" smtClean="0"/>
              <a:t>if</a:t>
            </a:r>
            <a:r>
              <a:rPr lang="it-IT" sz="2000" dirty="0" smtClean="0"/>
              <a:t> </a:t>
            </a:r>
            <a:r>
              <a:rPr lang="it-IT" sz="2000" dirty="0" err="1" smtClean="0"/>
              <a:t>they</a:t>
            </a:r>
            <a:r>
              <a:rPr lang="it-IT" sz="2000" dirty="0" smtClean="0"/>
              <a:t> are part of the </a:t>
            </a:r>
            <a:r>
              <a:rPr lang="it-IT" sz="2000" dirty="0" err="1" smtClean="0"/>
              <a:t>labor</a:t>
            </a:r>
            <a:r>
              <a:rPr lang="it-IT" sz="2000" dirty="0" smtClean="0"/>
              <a:t> force, </a:t>
            </a:r>
            <a:r>
              <a:rPr lang="it-IT" sz="2000" dirty="0" err="1" smtClean="0"/>
              <a:t>they</a:t>
            </a:r>
            <a:r>
              <a:rPr lang="it-IT" sz="2000" dirty="0" smtClean="0"/>
              <a:t> </a:t>
            </a:r>
            <a:r>
              <a:rPr lang="it-IT" sz="2000" dirty="0" err="1" smtClean="0"/>
              <a:t>have</a:t>
            </a:r>
            <a:r>
              <a:rPr lang="it-IT" sz="2000" dirty="0" smtClean="0"/>
              <a:t> </a:t>
            </a:r>
            <a:r>
              <a:rPr lang="it-IT" sz="2000" dirty="0" err="1" smtClean="0"/>
              <a:t>normally</a:t>
            </a:r>
            <a:r>
              <a:rPr lang="it-IT" sz="2000" dirty="0" smtClean="0"/>
              <a:t> </a:t>
            </a:r>
            <a:r>
              <a:rPr lang="it-IT" sz="2000" dirty="0" err="1" smtClean="0"/>
              <a:t>received</a:t>
            </a:r>
            <a:r>
              <a:rPr lang="it-IT" sz="2000" dirty="0" smtClean="0"/>
              <a:t> a </a:t>
            </a:r>
            <a:r>
              <a:rPr lang="it-IT" sz="2000" dirty="0" err="1" smtClean="0"/>
              <a:t>secondary</a:t>
            </a:r>
            <a:r>
              <a:rPr lang="it-IT" sz="2000" dirty="0" smtClean="0"/>
              <a:t> or </a:t>
            </a:r>
            <a:r>
              <a:rPr lang="it-IT" sz="2000" dirty="0" err="1" smtClean="0"/>
              <a:t>university</a:t>
            </a:r>
            <a:r>
              <a:rPr lang="it-IT" sz="2000" dirty="0" smtClean="0"/>
              <a:t> </a:t>
            </a:r>
            <a:r>
              <a:rPr lang="it-IT" sz="2000" dirty="0" err="1" smtClean="0"/>
              <a:t>education</a:t>
            </a:r>
            <a:r>
              <a:rPr lang="it-IT" sz="2000" dirty="0" smtClean="0"/>
              <a:t> and </a:t>
            </a:r>
            <a:r>
              <a:rPr lang="it-IT" sz="2000" dirty="0" err="1" smtClean="0"/>
              <a:t>they</a:t>
            </a:r>
            <a:r>
              <a:rPr lang="it-IT" sz="2000" dirty="0" smtClean="0"/>
              <a:t> </a:t>
            </a:r>
            <a:r>
              <a:rPr lang="it-IT" sz="2000" dirty="0" err="1" smtClean="0"/>
              <a:t>search</a:t>
            </a:r>
            <a:r>
              <a:rPr lang="it-IT" sz="2000" dirty="0" smtClean="0"/>
              <a:t> for full time </a:t>
            </a:r>
            <a:r>
              <a:rPr lang="it-IT" sz="2000" dirty="0" err="1" smtClean="0"/>
              <a:t>jobs</a:t>
            </a:r>
            <a:endParaRPr lang="it-IT" sz="2000" dirty="0" smtClean="0"/>
          </a:p>
          <a:p>
            <a:pPr marL="457200" indent="-457200">
              <a:spcBef>
                <a:spcPts val="1200"/>
              </a:spcBef>
              <a:defRPr/>
            </a:pPr>
            <a:r>
              <a:rPr lang="it-IT" sz="2400" dirty="0" err="1" smtClean="0"/>
              <a:t>Only</a:t>
            </a:r>
            <a:r>
              <a:rPr lang="it-IT" sz="2400" dirty="0" smtClean="0"/>
              <a:t> a </a:t>
            </a:r>
            <a:r>
              <a:rPr lang="it-IT" sz="2400" b="1" dirty="0" err="1" smtClean="0"/>
              <a:t>low</a:t>
            </a:r>
            <a:r>
              <a:rPr lang="it-IT" sz="2400" b="1" dirty="0" smtClean="0"/>
              <a:t> </a:t>
            </a:r>
            <a:r>
              <a:rPr lang="it-IT" sz="2400" b="1" dirty="0" err="1" smtClean="0"/>
              <a:t>fraction</a:t>
            </a:r>
            <a:r>
              <a:rPr lang="it-IT" sz="2400" b="1" dirty="0" smtClean="0"/>
              <a:t> </a:t>
            </a:r>
            <a:r>
              <a:rPr lang="it-IT" sz="2400" dirty="0" smtClean="0"/>
              <a:t>the </a:t>
            </a:r>
            <a:r>
              <a:rPr lang="it-IT" sz="2400" dirty="0" err="1" smtClean="0"/>
              <a:t>young</a:t>
            </a:r>
            <a:r>
              <a:rPr lang="it-IT" sz="2400" dirty="0" smtClean="0"/>
              <a:t> </a:t>
            </a:r>
            <a:r>
              <a:rPr lang="it-IT" sz="2400" dirty="0" err="1" smtClean="0"/>
              <a:t>constitutes</a:t>
            </a:r>
            <a:r>
              <a:rPr lang="it-IT" sz="2400" dirty="0" smtClean="0"/>
              <a:t> part of the </a:t>
            </a:r>
            <a:r>
              <a:rPr lang="it-IT" sz="2400" dirty="0" err="1" smtClean="0"/>
              <a:t>labor</a:t>
            </a:r>
            <a:r>
              <a:rPr lang="it-IT" sz="2400" dirty="0" smtClean="0"/>
              <a:t> force (in Europe ≈10 %)</a:t>
            </a:r>
          </a:p>
          <a:p>
            <a:pPr marL="800100" lvl="2" indent="-457200">
              <a:spcBef>
                <a:spcPts val="600"/>
              </a:spcBef>
              <a:buFont typeface="Wingdings" panose="05000000000000000000" pitchFamily="2" charset="2"/>
              <a:buNone/>
              <a:defRPr/>
            </a:pPr>
            <a:r>
              <a:rPr lang="it-IT" sz="2400" dirty="0" smtClean="0">
                <a:sym typeface="Symbol"/>
              </a:rPr>
              <a:t>   </a:t>
            </a:r>
            <a:r>
              <a:rPr lang="it-IT" sz="2400" dirty="0" err="1" smtClean="0">
                <a:sym typeface="Symbol"/>
              </a:rPr>
              <a:t>It</a:t>
            </a:r>
            <a:r>
              <a:rPr lang="it-IT" sz="2400" dirty="0" smtClean="0">
                <a:sym typeface="Symbol"/>
              </a:rPr>
              <a:t> </a:t>
            </a:r>
            <a:r>
              <a:rPr lang="it-IT" sz="2400" dirty="0" err="1" smtClean="0">
                <a:sym typeface="Symbol"/>
              </a:rPr>
              <a:t>is</a:t>
            </a:r>
            <a:r>
              <a:rPr lang="it-IT" sz="2400" dirty="0" smtClean="0">
                <a:sym typeface="Symbol"/>
              </a:rPr>
              <a:t> more </a:t>
            </a:r>
            <a:r>
              <a:rPr lang="it-IT" sz="2400" dirty="0" err="1" smtClean="0">
                <a:sym typeface="Symbol"/>
              </a:rPr>
              <a:t>relevant</a:t>
            </a:r>
            <a:r>
              <a:rPr lang="it-IT" sz="2400" dirty="0" smtClean="0">
                <a:sym typeface="Symbol"/>
              </a:rPr>
              <a:t> to </a:t>
            </a:r>
            <a:r>
              <a:rPr lang="it-IT" sz="2400" dirty="0" err="1" smtClean="0">
                <a:sym typeface="Symbol"/>
              </a:rPr>
              <a:t>consider</a:t>
            </a:r>
            <a:r>
              <a:rPr lang="it-IT" sz="2400" dirty="0" smtClean="0">
                <a:sym typeface="Symbol"/>
              </a:rPr>
              <a:t> the ratio of the </a:t>
            </a:r>
            <a:r>
              <a:rPr lang="it-IT" sz="2400" dirty="0" err="1" smtClean="0">
                <a:sym typeface="Symbol"/>
              </a:rPr>
              <a:t>number</a:t>
            </a:r>
            <a:r>
              <a:rPr lang="it-IT" sz="2400" dirty="0" smtClean="0">
                <a:sym typeface="Symbol"/>
              </a:rPr>
              <a:t> of the </a:t>
            </a:r>
            <a:r>
              <a:rPr lang="it-IT" sz="2400" dirty="0" err="1" smtClean="0">
                <a:sym typeface="Symbol"/>
              </a:rPr>
              <a:t>young</a:t>
            </a:r>
            <a:r>
              <a:rPr lang="it-IT" sz="2400" dirty="0" smtClean="0">
                <a:sym typeface="Symbol"/>
              </a:rPr>
              <a:t> </a:t>
            </a:r>
            <a:r>
              <a:rPr lang="it-IT" sz="2400" dirty="0" err="1" smtClean="0">
                <a:sym typeface="Symbol"/>
              </a:rPr>
              <a:t>unemployed</a:t>
            </a:r>
            <a:r>
              <a:rPr lang="it-IT" sz="2400" dirty="0" smtClean="0">
                <a:sym typeface="Symbol"/>
              </a:rPr>
              <a:t> over the </a:t>
            </a:r>
            <a:r>
              <a:rPr lang="it-IT" sz="2400" dirty="0" err="1" smtClean="0">
                <a:sym typeface="Symbol"/>
              </a:rPr>
              <a:t>youth</a:t>
            </a:r>
            <a:r>
              <a:rPr lang="it-IT" sz="2400" dirty="0" smtClean="0">
                <a:sym typeface="Symbol"/>
              </a:rPr>
              <a:t> </a:t>
            </a:r>
            <a:r>
              <a:rPr lang="it-IT" sz="2400" dirty="0" err="1" smtClean="0">
                <a:sym typeface="Symbol"/>
              </a:rPr>
              <a:t>population</a:t>
            </a:r>
            <a:endParaRPr lang="it-IT" sz="2400" dirty="0" smtClean="0"/>
          </a:p>
          <a:p>
            <a:pPr marL="0" indent="0" algn="ctr">
              <a:spcBef>
                <a:spcPts val="1200"/>
              </a:spcBef>
              <a:buFont typeface="Wingdings" panose="05000000000000000000" pitchFamily="2" charset="2"/>
              <a:buNone/>
              <a:defRPr/>
            </a:pPr>
            <a:r>
              <a:rPr lang="it-IT" sz="2400" dirty="0" smtClean="0"/>
              <a:t> (</a:t>
            </a:r>
            <a:r>
              <a:rPr lang="it-IT" sz="2400" b="1" dirty="0" err="1" smtClean="0">
                <a:solidFill>
                  <a:srgbClr val="FF0000"/>
                </a:solidFill>
              </a:rPr>
              <a:t>youth</a:t>
            </a:r>
            <a:r>
              <a:rPr lang="it-IT" sz="2400" b="1" dirty="0" smtClean="0"/>
              <a:t> </a:t>
            </a:r>
            <a:r>
              <a:rPr lang="it-IT" sz="2400" b="1" dirty="0" err="1" smtClean="0">
                <a:solidFill>
                  <a:srgbClr val="FF0000"/>
                </a:solidFill>
              </a:rPr>
              <a:t>unemployment</a:t>
            </a:r>
            <a:r>
              <a:rPr lang="it-IT" sz="2400" b="1" dirty="0" smtClean="0"/>
              <a:t> </a:t>
            </a:r>
            <a:r>
              <a:rPr lang="it-IT" sz="2400" b="1" dirty="0" smtClean="0">
                <a:solidFill>
                  <a:srgbClr val="FF0000"/>
                </a:solidFill>
              </a:rPr>
              <a:t>ratio)</a:t>
            </a:r>
            <a:endParaRPr lang="it-IT" sz="2400" dirty="0">
              <a:solidFill>
                <a:srgbClr val="FF0000"/>
              </a:solidFill>
            </a:endParaRPr>
          </a:p>
        </p:txBody>
      </p:sp>
    </p:spTree>
    <p:extLst>
      <p:ext uri="{BB962C8B-B14F-4D97-AF65-F5344CB8AC3E}">
        <p14:creationId xmlns:p14="http://schemas.microsoft.com/office/powerpoint/2010/main" val="99999957"/>
      </p:ext>
    </p:extLst>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defRPr/>
            </a:pPr>
            <a:r>
              <a:rPr lang="it-IT" sz="2800" b="1" dirty="0" smtClean="0"/>
              <a:t>Ratio of </a:t>
            </a:r>
            <a:r>
              <a:rPr lang="it-IT" sz="2800" b="1" dirty="0" err="1" smtClean="0"/>
              <a:t>young</a:t>
            </a:r>
            <a:r>
              <a:rPr lang="it-IT" sz="2800" b="1" dirty="0" smtClean="0"/>
              <a:t> </a:t>
            </a:r>
            <a:r>
              <a:rPr lang="it-IT" sz="2800" b="1" dirty="0" err="1" smtClean="0"/>
              <a:t>unemployed</a:t>
            </a:r>
            <a:r>
              <a:rPr lang="it-IT" sz="2800" b="1" dirty="0" smtClean="0"/>
              <a:t> and </a:t>
            </a:r>
            <a:br>
              <a:rPr lang="it-IT" sz="2800" b="1" dirty="0" smtClean="0"/>
            </a:br>
            <a:r>
              <a:rPr lang="it-IT" sz="2800" b="1" dirty="0" err="1" smtClean="0"/>
              <a:t>youth</a:t>
            </a:r>
            <a:r>
              <a:rPr lang="it-IT" sz="2800" b="1" dirty="0" smtClean="0"/>
              <a:t> </a:t>
            </a:r>
            <a:r>
              <a:rPr lang="it-IT" sz="2800" b="1" dirty="0" err="1" smtClean="0"/>
              <a:t>population</a:t>
            </a:r>
            <a:r>
              <a:rPr lang="it-IT" sz="2800" b="1" dirty="0" smtClean="0"/>
              <a:t> </a:t>
            </a:r>
            <a:endParaRPr lang="it-IT" sz="2800" b="1" dirty="0"/>
          </a:p>
        </p:txBody>
      </p:sp>
      <p:pic>
        <p:nvPicPr>
          <p:cNvPr id="9933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71550" y="1309688"/>
            <a:ext cx="6985000" cy="47720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8730603"/>
      </p:ext>
    </p:extLst>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defRPr/>
            </a:pPr>
            <a:r>
              <a:rPr lang="de-DE" sz="2800" dirty="0" smtClean="0"/>
              <a:t>The NEET Rate (15-24)</a:t>
            </a:r>
            <a:br>
              <a:rPr lang="de-DE" sz="2800" dirty="0" smtClean="0"/>
            </a:br>
            <a:r>
              <a:rPr lang="de-DE" sz="2800" dirty="0" smtClean="0"/>
              <a:t>(NEET=not in </a:t>
            </a:r>
            <a:r>
              <a:rPr lang="de-DE" sz="2800" dirty="0" err="1" smtClean="0"/>
              <a:t>employment</a:t>
            </a:r>
            <a:r>
              <a:rPr lang="de-DE" sz="2800" dirty="0" smtClean="0"/>
              <a:t>, </a:t>
            </a:r>
            <a:r>
              <a:rPr lang="de-DE" sz="2800" dirty="0" err="1" smtClean="0"/>
              <a:t>education</a:t>
            </a:r>
            <a:r>
              <a:rPr lang="de-DE" sz="2800" dirty="0" smtClean="0"/>
              <a:t> </a:t>
            </a:r>
            <a:r>
              <a:rPr lang="de-DE" sz="2800" dirty="0" err="1" smtClean="0"/>
              <a:t>or</a:t>
            </a:r>
            <a:r>
              <a:rPr lang="de-DE" sz="2800" dirty="0" smtClean="0"/>
              <a:t> </a:t>
            </a:r>
            <a:r>
              <a:rPr lang="de-DE" sz="2800" dirty="0" err="1" smtClean="0"/>
              <a:t>training</a:t>
            </a:r>
            <a:r>
              <a:rPr lang="de-DE" sz="2800" dirty="0" smtClean="0"/>
              <a:t>)</a:t>
            </a:r>
            <a:endParaRPr lang="de-DE" sz="2800" dirty="0"/>
          </a:p>
        </p:txBody>
      </p:sp>
      <p:pic>
        <p:nvPicPr>
          <p:cNvPr id="10035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11188" y="1479550"/>
            <a:ext cx="7993062" cy="49657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0272177"/>
      </p:ext>
    </p:extLst>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539750" y="188913"/>
            <a:ext cx="8496300" cy="612775"/>
          </a:xfrm>
        </p:spPr>
        <p:txBody>
          <a:bodyPr/>
          <a:lstStyle/>
          <a:p>
            <a:r>
              <a:rPr lang="es-ES_tradnl" altLang="it-IT" sz="2800" dirty="0" smtClean="0"/>
              <a:t>Youth unemployment : general factors</a:t>
            </a:r>
            <a:endParaRPr lang="it-IT" altLang="it-IT" sz="2800" dirty="0" smtClean="0"/>
          </a:p>
        </p:txBody>
      </p:sp>
      <p:sp>
        <p:nvSpPr>
          <p:cNvPr id="93187" name="Rectangle 3"/>
          <p:cNvSpPr>
            <a:spLocks noGrp="1" noChangeArrowheads="1"/>
          </p:cNvSpPr>
          <p:nvPr>
            <p:ph idx="1"/>
          </p:nvPr>
        </p:nvSpPr>
        <p:spPr>
          <a:xfrm>
            <a:off x="539750" y="1031875"/>
            <a:ext cx="8496300" cy="5111750"/>
          </a:xfrm>
        </p:spPr>
        <p:txBody>
          <a:bodyPr/>
          <a:lstStyle/>
          <a:p>
            <a:pPr>
              <a:spcAft>
                <a:spcPts val="300"/>
              </a:spcAft>
              <a:defRPr/>
            </a:pPr>
            <a:r>
              <a:rPr lang="es-ES_tradnl" altLang="it-IT" sz="2400" dirty="0" smtClean="0"/>
              <a:t>On average, young workers have less experience and skills: in  recessions there are more exposed to the risk of losing their job than older workers</a:t>
            </a:r>
          </a:p>
          <a:p>
            <a:pPr>
              <a:defRPr/>
            </a:pPr>
            <a:r>
              <a:rPr lang="es-ES_tradnl" altLang="it-IT" sz="2400" dirty="0" smtClean="0"/>
              <a:t>Importance of demographic factors (immigration, fertility rates, …) and, above all institutional factors</a:t>
            </a:r>
          </a:p>
          <a:p>
            <a:pPr lvl="1">
              <a:defRPr/>
            </a:pPr>
            <a:r>
              <a:rPr lang="es-ES_tradnl" altLang="it-IT" sz="2000" dirty="0" smtClean="0"/>
              <a:t>Dual labor market, with temporary and permanent jobs (with different levels of protection for workers) </a:t>
            </a:r>
            <a:r>
              <a:rPr lang="es-ES_tradnl" altLang="it-IT" sz="2000" dirty="0" smtClean="0">
                <a:sym typeface="Symbol"/>
              </a:rPr>
              <a:t> for the employer it is costly to transform temporary into permanent jobs (jobs </a:t>
            </a:r>
            <a:r>
              <a:rPr lang="es-ES_tradnl" altLang="it-IT" sz="2000" dirty="0" err="1" smtClean="0">
                <a:sym typeface="Symbol"/>
              </a:rPr>
              <a:t>act</a:t>
            </a:r>
            <a:r>
              <a:rPr lang="es-ES_tradnl" altLang="it-IT" sz="2000" dirty="0" smtClean="0">
                <a:sym typeface="Symbol"/>
              </a:rPr>
              <a:t> </a:t>
            </a:r>
            <a:r>
              <a:rPr lang="es-ES_tradnl" altLang="it-IT" sz="2000" dirty="0" err="1" smtClean="0">
                <a:sym typeface="Symbol"/>
              </a:rPr>
              <a:t>tried</a:t>
            </a:r>
            <a:r>
              <a:rPr lang="es-ES_tradnl" altLang="it-IT" sz="2000" dirty="0" smtClean="0">
                <a:sym typeface="Symbol"/>
              </a:rPr>
              <a:t> </a:t>
            </a:r>
            <a:r>
              <a:rPr lang="es-ES_tradnl" altLang="it-IT" sz="2000" dirty="0" smtClean="0">
                <a:sym typeface="Symbol"/>
              </a:rPr>
              <a:t>to adress this)</a:t>
            </a:r>
            <a:endParaRPr lang="es-ES_tradnl" altLang="it-IT" sz="2000" dirty="0" smtClean="0"/>
          </a:p>
          <a:p>
            <a:pPr lvl="1">
              <a:defRPr/>
            </a:pPr>
            <a:r>
              <a:rPr lang="es-ES_tradnl" altLang="it-IT" sz="2000" dirty="0" smtClean="0"/>
              <a:t>Role of professional/vocational education is marginal (when it exists it is school-based, not enterprise-based) </a:t>
            </a:r>
          </a:p>
          <a:p>
            <a:pPr>
              <a:defRPr/>
            </a:pPr>
            <a:endParaRPr lang="es-ES_tradnl" altLang="it-IT" sz="2400" dirty="0" smtClean="0"/>
          </a:p>
          <a:p>
            <a:pPr>
              <a:defRPr/>
            </a:pPr>
            <a:endParaRPr lang="es-ES_tradnl" altLang="it-IT" sz="2400" dirty="0" smtClean="0"/>
          </a:p>
          <a:p>
            <a:pPr marL="0" indent="0">
              <a:buFont typeface="Wingdings" pitchFamily="2" charset="2"/>
              <a:buNone/>
              <a:defRPr/>
            </a:pPr>
            <a:endParaRPr lang="it-IT" altLang="it-IT" sz="2400" dirty="0" smtClean="0">
              <a:solidFill>
                <a:srgbClr val="010101"/>
              </a:solidFill>
              <a:sym typeface="Times New Roman" pitchFamily="18" charset="0"/>
            </a:endParaRPr>
          </a:p>
        </p:txBody>
      </p:sp>
      <p:sp>
        <p:nvSpPr>
          <p:cNvPr id="4" name="Segnaposto piè di pagina 3"/>
          <p:cNvSpPr>
            <a:spLocks noGrp="1"/>
          </p:cNvSpPr>
          <p:nvPr>
            <p:ph type="ftr" sz="quarter" idx="4294967295"/>
          </p:nvPr>
        </p:nvSpPr>
        <p:spPr>
          <a:xfrm>
            <a:off x="457200" y="6356350"/>
            <a:ext cx="2133600" cy="365125"/>
          </a:xfrm>
          <a:prstGeom prst="rect">
            <a:avLst/>
          </a:prstGeom>
        </p:spPr>
        <p:txBody>
          <a:bodyPr/>
          <a:lstStyle/>
          <a:p>
            <a:pPr>
              <a:defRPr/>
            </a:pPr>
            <a:endParaRPr lang="it-IT" dirty="0" smtClean="0"/>
          </a:p>
        </p:txBody>
      </p:sp>
    </p:spTree>
    <p:extLst>
      <p:ext uri="{BB962C8B-B14F-4D97-AF65-F5344CB8AC3E}">
        <p14:creationId xmlns:p14="http://schemas.microsoft.com/office/powerpoint/2010/main" val="1184928639"/>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641350" y="30163"/>
            <a:ext cx="8496300" cy="971550"/>
          </a:xfrm>
        </p:spPr>
        <p:txBody>
          <a:bodyPr>
            <a:normAutofit fontScale="90000"/>
          </a:bodyPr>
          <a:lstStyle/>
          <a:p>
            <a:r>
              <a:rPr lang="es-ES_tradnl" altLang="it-IT" sz="3200" dirty="0" smtClean="0"/>
              <a:t>Youth unemployment in Italy: </a:t>
            </a:r>
            <a:br>
              <a:rPr lang="es-ES_tradnl" altLang="it-IT" sz="3200" dirty="0" smtClean="0"/>
            </a:br>
            <a:r>
              <a:rPr lang="es-ES_tradnl" altLang="it-IT" sz="3200" dirty="0" smtClean="0"/>
              <a:t>a difficult transition from school to work </a:t>
            </a:r>
            <a:endParaRPr lang="it-IT" altLang="it-IT" sz="3200" dirty="0" smtClean="0"/>
          </a:p>
        </p:txBody>
      </p:sp>
      <p:sp>
        <p:nvSpPr>
          <p:cNvPr id="93187" name="Rectangle 3"/>
          <p:cNvSpPr>
            <a:spLocks noGrp="1" noChangeArrowheads="1"/>
          </p:cNvSpPr>
          <p:nvPr>
            <p:ph idx="1"/>
          </p:nvPr>
        </p:nvSpPr>
        <p:spPr>
          <a:xfrm>
            <a:off x="676275" y="1236663"/>
            <a:ext cx="7783513" cy="4895850"/>
          </a:xfrm>
        </p:spPr>
        <p:txBody>
          <a:bodyPr>
            <a:normAutofit lnSpcReduction="10000"/>
          </a:bodyPr>
          <a:lstStyle/>
          <a:p>
            <a:pPr marL="0" indent="0">
              <a:buFont typeface="Wingdings" pitchFamily="2" charset="2"/>
              <a:buNone/>
              <a:defRPr/>
            </a:pPr>
            <a:r>
              <a:rPr lang="es-ES_tradnl" altLang="it-IT" dirty="0" smtClean="0">
                <a:solidFill>
                  <a:srgbClr val="0070C0"/>
                </a:solidFill>
              </a:rPr>
              <a:t>Reasons</a:t>
            </a:r>
          </a:p>
          <a:p>
            <a:pPr>
              <a:defRPr/>
            </a:pPr>
            <a:r>
              <a:rPr lang="es-ES_tradnl" altLang="it-IT" sz="2000" dirty="0" smtClean="0">
                <a:solidFill>
                  <a:srgbClr val="00B0F0"/>
                </a:solidFill>
              </a:rPr>
              <a:t>Educational system is rigid and sequential </a:t>
            </a:r>
          </a:p>
          <a:p>
            <a:pPr>
              <a:defRPr/>
            </a:pPr>
            <a:r>
              <a:rPr lang="es-ES_tradnl" altLang="it-IT" sz="2000" dirty="0" smtClean="0">
                <a:solidFill>
                  <a:srgbClr val="00B0F0"/>
                </a:solidFill>
              </a:rPr>
              <a:t>It does not close the experience gap of young workers</a:t>
            </a:r>
          </a:p>
          <a:p>
            <a:pPr>
              <a:defRPr/>
            </a:pPr>
            <a:r>
              <a:rPr lang="es-ES_tradnl" altLang="it-IT" sz="2000" dirty="0" smtClean="0">
                <a:solidFill>
                  <a:srgbClr val="00B0F0"/>
                </a:solidFill>
              </a:rPr>
              <a:t>The educational system and the labor market are </a:t>
            </a:r>
            <a:r>
              <a:rPr lang="es-ES_tradnl" altLang="it-IT" sz="2000" dirty="0" err="1" smtClean="0">
                <a:solidFill>
                  <a:srgbClr val="00B0F0"/>
                </a:solidFill>
              </a:rPr>
              <a:t>disconnected</a:t>
            </a:r>
            <a:r>
              <a:rPr lang="es-ES_tradnl" altLang="it-IT" sz="2000" dirty="0" smtClean="0">
                <a:solidFill>
                  <a:srgbClr val="00B0F0"/>
                </a:solidFill>
              </a:rPr>
              <a:t> </a:t>
            </a:r>
          </a:p>
          <a:p>
            <a:pPr>
              <a:defRPr/>
            </a:pPr>
            <a:r>
              <a:rPr lang="es-ES_tradnl" altLang="it-IT" sz="2000" dirty="0" smtClean="0">
                <a:solidFill>
                  <a:srgbClr val="00B0F0"/>
                </a:solidFill>
              </a:rPr>
              <a:t>Education is geared towards theory rather practical applications </a:t>
            </a:r>
          </a:p>
          <a:p>
            <a:pPr>
              <a:defRPr/>
            </a:pPr>
            <a:r>
              <a:rPr lang="es-ES_tradnl" altLang="it-IT" sz="2000" dirty="0" smtClean="0">
                <a:solidFill>
                  <a:srgbClr val="00B0F0"/>
                </a:solidFill>
              </a:rPr>
              <a:t>The skills provided by the educational system often do not correspond to the skills required by firms </a:t>
            </a:r>
          </a:p>
          <a:p>
            <a:pPr>
              <a:defRPr/>
            </a:pPr>
            <a:r>
              <a:rPr lang="es-ES_tradnl" altLang="it-IT" sz="2000" dirty="0" smtClean="0">
                <a:solidFill>
                  <a:srgbClr val="00B0F0"/>
                </a:solidFill>
              </a:rPr>
              <a:t>Occupation and “Over-education”( e.g., in Italy 23% of university graduates do work that could be done by high school graduates)</a:t>
            </a:r>
          </a:p>
          <a:p>
            <a:pPr>
              <a:defRPr/>
            </a:pPr>
            <a:r>
              <a:rPr lang="es-ES_tradnl" altLang="it-IT" sz="2000" dirty="0" smtClean="0">
                <a:solidFill>
                  <a:srgbClr val="00B0F0"/>
                </a:solidFill>
              </a:rPr>
              <a:t>In contrast to North-european countries, the Italian state is absent in the transition to adulthood and work (see, e.g., the study by Alesina and Ichino: “Italia fatta in casa”!)</a:t>
            </a:r>
          </a:p>
          <a:p>
            <a:pPr marL="0" indent="0">
              <a:buFont typeface="Wingdings" pitchFamily="2" charset="2"/>
              <a:buNone/>
              <a:defRPr/>
            </a:pPr>
            <a:endParaRPr lang="it-IT" altLang="it-IT" sz="2400" dirty="0" smtClean="0">
              <a:solidFill>
                <a:srgbClr val="00B0F0"/>
              </a:solidFill>
              <a:sym typeface="Times New Roman" pitchFamily="18" charset="0"/>
            </a:endParaRPr>
          </a:p>
        </p:txBody>
      </p:sp>
      <p:sp>
        <p:nvSpPr>
          <p:cNvPr id="4" name="Segnaposto piè di pagina 3"/>
          <p:cNvSpPr>
            <a:spLocks noGrp="1"/>
          </p:cNvSpPr>
          <p:nvPr>
            <p:ph type="ftr" sz="quarter" idx="4294967295"/>
          </p:nvPr>
        </p:nvSpPr>
        <p:spPr>
          <a:xfrm>
            <a:off x="457200" y="6356350"/>
            <a:ext cx="2133600" cy="365125"/>
          </a:xfrm>
          <a:prstGeom prst="rect">
            <a:avLst/>
          </a:prstGeom>
        </p:spPr>
        <p:txBody>
          <a:bodyPr/>
          <a:lstStyle/>
          <a:p>
            <a:pPr>
              <a:defRPr/>
            </a:pPr>
            <a:endParaRPr lang="it-IT" dirty="0" smtClean="0"/>
          </a:p>
        </p:txBody>
      </p:sp>
    </p:spTree>
    <p:extLst>
      <p:ext uri="{BB962C8B-B14F-4D97-AF65-F5344CB8AC3E}">
        <p14:creationId xmlns:p14="http://schemas.microsoft.com/office/powerpoint/2010/main" val="1614947881"/>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655638" y="0"/>
            <a:ext cx="8496300" cy="946150"/>
          </a:xfrm>
        </p:spPr>
        <p:txBody>
          <a:bodyPr>
            <a:normAutofit fontScale="90000"/>
          </a:bodyPr>
          <a:lstStyle/>
          <a:p>
            <a:r>
              <a:rPr lang="es-ES_tradnl" altLang="it-IT" sz="3200" dirty="0" smtClean="0"/>
              <a:t>Low youth unemployment in Austria, Denmark, Germany and Switzerland</a:t>
            </a:r>
            <a:endParaRPr lang="it-IT" altLang="it-IT" sz="3200" dirty="0" smtClean="0"/>
          </a:p>
        </p:txBody>
      </p:sp>
      <p:sp>
        <p:nvSpPr>
          <p:cNvPr id="93187" name="Rectangle 3"/>
          <p:cNvSpPr>
            <a:spLocks noGrp="1" noChangeArrowheads="1"/>
          </p:cNvSpPr>
          <p:nvPr>
            <p:ph idx="1"/>
          </p:nvPr>
        </p:nvSpPr>
        <p:spPr>
          <a:xfrm>
            <a:off x="655638" y="1001713"/>
            <a:ext cx="8164512" cy="5616575"/>
          </a:xfrm>
        </p:spPr>
        <p:txBody>
          <a:bodyPr>
            <a:normAutofit fontScale="92500" lnSpcReduction="10000"/>
          </a:bodyPr>
          <a:lstStyle/>
          <a:p>
            <a:pPr marL="0" indent="0">
              <a:buFont typeface="Wingdings" pitchFamily="2" charset="2"/>
              <a:buNone/>
              <a:defRPr/>
            </a:pPr>
            <a:r>
              <a:rPr lang="es-ES_tradnl" altLang="it-IT" sz="2400" dirty="0" smtClean="0">
                <a:solidFill>
                  <a:srgbClr val="0070C0"/>
                </a:solidFill>
              </a:rPr>
              <a:t>Reasons</a:t>
            </a:r>
          </a:p>
          <a:p>
            <a:pPr>
              <a:defRPr/>
            </a:pPr>
            <a:r>
              <a:rPr lang="es-ES_tradnl" altLang="it-IT" sz="2000" dirty="0" smtClean="0">
                <a:solidFill>
                  <a:srgbClr val="0070C0"/>
                </a:solidFill>
              </a:rPr>
              <a:t>Broad and decisive concerted efforts, supported by strong governments between trade unions and employers’ associations to close the experience gap between young and older workers </a:t>
            </a:r>
          </a:p>
          <a:p>
            <a:pPr>
              <a:defRPr/>
            </a:pPr>
            <a:r>
              <a:rPr lang="es-ES_tradnl" altLang="it-IT" sz="2000" dirty="0" smtClean="0">
                <a:solidFill>
                  <a:srgbClr val="0070C0"/>
                </a:solidFill>
              </a:rPr>
              <a:t>Dual educational system: professional/vocational schools, with education inside firms in the form of apprenticeships  </a:t>
            </a:r>
            <a:r>
              <a:rPr lang="es-ES_tradnl" altLang="it-IT" sz="2000" dirty="0" smtClean="0">
                <a:solidFill>
                  <a:srgbClr val="0070C0"/>
                </a:solidFill>
                <a:sym typeface="Symbol"/>
              </a:rPr>
              <a:t> workers acquire required skills directly from the firms</a:t>
            </a:r>
          </a:p>
          <a:p>
            <a:pPr>
              <a:defRPr/>
            </a:pPr>
            <a:r>
              <a:rPr lang="es-ES_tradnl" altLang="it-IT" sz="2000" dirty="0" smtClean="0">
                <a:solidFill>
                  <a:srgbClr val="0070C0"/>
                </a:solidFill>
                <a:sym typeface="Symbol"/>
              </a:rPr>
              <a:t>Many youngsters decide to undertake applied studies after finishing the required 10 years of mandatory schooling (e.g., in Germany 40% of students decide to become apprentices)</a:t>
            </a:r>
          </a:p>
          <a:p>
            <a:pPr>
              <a:defRPr/>
            </a:pPr>
            <a:r>
              <a:rPr lang="es-ES_tradnl" altLang="it-IT" sz="2000" dirty="0" smtClean="0">
                <a:solidFill>
                  <a:srgbClr val="0070C0"/>
                </a:solidFill>
                <a:sym typeface="Symbol"/>
              </a:rPr>
              <a:t>The transition to permanent contracts is simpler; obviously in the interest of firms to hire the persons that have been trained by them for 3 years (in Germany 90% of apprentices receive a permanent contract offer from their firm)</a:t>
            </a:r>
          </a:p>
          <a:p>
            <a:pPr>
              <a:defRPr/>
            </a:pPr>
            <a:r>
              <a:rPr lang="es-ES_tradnl" altLang="it-IT" sz="2000" dirty="0" smtClean="0">
                <a:solidFill>
                  <a:srgbClr val="0070C0"/>
                </a:solidFill>
                <a:sym typeface="Symbol"/>
              </a:rPr>
              <a:t>This institutional asset reduces youth unemployment AND creates a highly qualified labor </a:t>
            </a:r>
            <a:r>
              <a:rPr lang="es-ES_tradnl" altLang="it-IT" sz="2000" dirty="0" err="1" smtClean="0">
                <a:solidFill>
                  <a:srgbClr val="0070C0"/>
                </a:solidFill>
                <a:sym typeface="Symbol"/>
              </a:rPr>
              <a:t>force</a:t>
            </a:r>
            <a:r>
              <a:rPr lang="en-US" altLang="it-IT" sz="2000" dirty="0" smtClean="0">
                <a:solidFill>
                  <a:srgbClr val="0070C0"/>
                </a:solidFill>
                <a:sym typeface="Symbol"/>
              </a:rPr>
              <a:t>.  One major caveat, though – low </a:t>
            </a:r>
            <a:r>
              <a:rPr lang="en-US" altLang="it-IT" sz="2000" smtClean="0">
                <a:solidFill>
                  <a:srgbClr val="0070C0"/>
                </a:solidFill>
                <a:sym typeface="Symbol"/>
              </a:rPr>
              <a:t>social mobility!</a:t>
            </a:r>
            <a:endParaRPr lang="en-US" altLang="it-IT" sz="2200" dirty="0" smtClean="0">
              <a:solidFill>
                <a:srgbClr val="0070C0"/>
              </a:solidFill>
            </a:endParaRPr>
          </a:p>
        </p:txBody>
      </p:sp>
      <p:sp>
        <p:nvSpPr>
          <p:cNvPr id="4" name="Segnaposto piè di pagina 3"/>
          <p:cNvSpPr>
            <a:spLocks noGrp="1"/>
          </p:cNvSpPr>
          <p:nvPr>
            <p:ph type="ftr" sz="quarter" idx="4294967295"/>
          </p:nvPr>
        </p:nvSpPr>
        <p:spPr>
          <a:xfrm>
            <a:off x="457200" y="6356350"/>
            <a:ext cx="2133600" cy="365125"/>
          </a:xfrm>
          <a:prstGeom prst="rect">
            <a:avLst/>
          </a:prstGeom>
        </p:spPr>
        <p:txBody>
          <a:bodyPr/>
          <a:lstStyle/>
          <a:p>
            <a:pPr>
              <a:defRPr/>
            </a:pPr>
            <a:endParaRPr lang="it-IT" dirty="0" smtClean="0"/>
          </a:p>
        </p:txBody>
      </p:sp>
    </p:spTree>
    <p:extLst>
      <p:ext uri="{BB962C8B-B14F-4D97-AF65-F5344CB8AC3E}">
        <p14:creationId xmlns:p14="http://schemas.microsoft.com/office/powerpoint/2010/main" val="426433745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Assumptions:</a:t>
            </a:r>
          </a:p>
        </p:txBody>
      </p:sp>
      <p:sp>
        <p:nvSpPr>
          <p:cNvPr id="32771" name="Rectangle 3"/>
          <p:cNvSpPr>
            <a:spLocks noGrp="1" noChangeArrowheads="1"/>
          </p:cNvSpPr>
          <p:nvPr>
            <p:ph type="body" idx="1"/>
          </p:nvPr>
        </p:nvSpPr>
        <p:spPr>
          <a:xfrm>
            <a:off x="512763" y="1309688"/>
            <a:ext cx="7772400" cy="4926012"/>
          </a:xfrm>
        </p:spPr>
        <p:txBody>
          <a:bodyPr/>
          <a:lstStyle/>
          <a:p>
            <a:pPr marL="568325" indent="-568325">
              <a:lnSpc>
                <a:spcPct val="95000"/>
              </a:lnSpc>
              <a:buFont typeface="Wingdings" pitchFamily="2" charset="2"/>
              <a:buNone/>
              <a:tabLst>
                <a:tab pos="857250" algn="l"/>
              </a:tabLst>
            </a:pPr>
            <a:r>
              <a:rPr lang="en-US" dirty="0" smtClean="0"/>
              <a:t>1.	</a:t>
            </a:r>
            <a:r>
              <a:rPr lang="en-US" b="1" i="1" dirty="0" smtClean="0"/>
              <a:t>L</a:t>
            </a:r>
            <a:r>
              <a:rPr lang="en-US" dirty="0" smtClean="0"/>
              <a:t> is exogenously fixed.  </a:t>
            </a:r>
          </a:p>
          <a:p>
            <a:pPr marL="568325" indent="-568325">
              <a:lnSpc>
                <a:spcPct val="95000"/>
              </a:lnSpc>
              <a:spcBef>
                <a:spcPct val="50000"/>
              </a:spcBef>
              <a:buFont typeface="Wingdings" pitchFamily="2" charset="2"/>
              <a:buNone/>
              <a:tabLst>
                <a:tab pos="857250" algn="l"/>
              </a:tabLst>
            </a:pPr>
            <a:r>
              <a:rPr lang="en-US" dirty="0" smtClean="0"/>
              <a:t>2.	During any given month, </a:t>
            </a:r>
          </a:p>
          <a:p>
            <a:pPr marL="568325" indent="-568325">
              <a:lnSpc>
                <a:spcPct val="95000"/>
              </a:lnSpc>
              <a:spcBef>
                <a:spcPct val="30000"/>
              </a:spcBef>
              <a:buFont typeface="Wingdings" pitchFamily="2" charset="2"/>
              <a:buNone/>
              <a:tabLst>
                <a:tab pos="857250" algn="l"/>
              </a:tabLst>
            </a:pPr>
            <a:r>
              <a:rPr lang="en-US" dirty="0" smtClean="0"/>
              <a:t>	</a:t>
            </a:r>
            <a:r>
              <a:rPr lang="en-US" b="1" i="1" dirty="0" smtClean="0"/>
              <a:t>s</a:t>
            </a:r>
            <a:r>
              <a:rPr lang="en-US" dirty="0" smtClean="0"/>
              <a:t> = </a:t>
            </a:r>
            <a:r>
              <a:rPr lang="en-US" b="1" dirty="0" smtClean="0">
                <a:solidFill>
                  <a:srgbClr val="CC0000"/>
                </a:solidFill>
              </a:rPr>
              <a:t>rate of job separations</a:t>
            </a:r>
            <a:r>
              <a:rPr lang="en-US" dirty="0" smtClean="0"/>
              <a:t>, </a:t>
            </a:r>
            <a:br>
              <a:rPr lang="en-US" dirty="0" smtClean="0"/>
            </a:br>
            <a:r>
              <a:rPr lang="en-US" dirty="0" smtClean="0"/>
              <a:t>fraction of employed workers </a:t>
            </a:r>
            <a:br>
              <a:rPr lang="en-US" dirty="0" smtClean="0"/>
            </a:br>
            <a:r>
              <a:rPr lang="en-US" dirty="0" smtClean="0"/>
              <a:t>that become separated from their jobs</a:t>
            </a:r>
          </a:p>
          <a:p>
            <a:pPr marL="568325" indent="-568325">
              <a:lnSpc>
                <a:spcPct val="95000"/>
              </a:lnSpc>
              <a:spcBef>
                <a:spcPct val="30000"/>
              </a:spcBef>
              <a:buFont typeface="Wingdings" pitchFamily="2" charset="2"/>
              <a:buNone/>
              <a:tabLst>
                <a:tab pos="857250" algn="l"/>
              </a:tabLst>
            </a:pPr>
            <a:r>
              <a:rPr lang="en-US" dirty="0" smtClean="0"/>
              <a:t>	</a:t>
            </a:r>
            <a:r>
              <a:rPr lang="en-US" b="1" i="1" dirty="0" smtClean="0"/>
              <a:t>f</a:t>
            </a:r>
            <a:r>
              <a:rPr lang="en-US" b="1" dirty="0" smtClean="0"/>
              <a:t> </a:t>
            </a:r>
            <a:r>
              <a:rPr lang="en-US" dirty="0" smtClean="0"/>
              <a:t>= </a:t>
            </a:r>
            <a:r>
              <a:rPr lang="en-US" b="1" dirty="0" smtClean="0">
                <a:solidFill>
                  <a:srgbClr val="CC0000"/>
                </a:solidFill>
              </a:rPr>
              <a:t>rate of job finding</a:t>
            </a:r>
            <a:r>
              <a:rPr lang="en-US" dirty="0" smtClean="0"/>
              <a:t>, </a:t>
            </a:r>
            <a:br>
              <a:rPr lang="en-US" dirty="0" smtClean="0"/>
            </a:br>
            <a:r>
              <a:rPr lang="en-US" dirty="0" smtClean="0"/>
              <a:t>fraction of unemployed workers </a:t>
            </a:r>
            <a:br>
              <a:rPr lang="en-US" dirty="0" smtClean="0"/>
            </a:br>
            <a:r>
              <a:rPr lang="en-US" dirty="0" smtClean="0"/>
              <a:t>that find jobs</a:t>
            </a:r>
          </a:p>
          <a:p>
            <a:pPr marL="568325" indent="-568325">
              <a:lnSpc>
                <a:spcPct val="95000"/>
              </a:lnSpc>
              <a:spcBef>
                <a:spcPct val="30000"/>
              </a:spcBef>
              <a:buFont typeface="Wingdings" pitchFamily="2" charset="2"/>
              <a:buNone/>
              <a:tabLst>
                <a:tab pos="857250" algn="l"/>
              </a:tabLst>
            </a:pPr>
            <a:r>
              <a:rPr lang="en-US" dirty="0" smtClean="0"/>
              <a:t>	</a:t>
            </a:r>
            <a:r>
              <a:rPr lang="en-US" b="1" i="1" dirty="0" smtClean="0"/>
              <a:t>s</a:t>
            </a:r>
            <a:r>
              <a:rPr lang="en-US" dirty="0" smtClean="0"/>
              <a:t> and </a:t>
            </a:r>
            <a:r>
              <a:rPr lang="en-US" b="1" i="1" dirty="0" smtClean="0"/>
              <a:t>f</a:t>
            </a:r>
            <a:r>
              <a:rPr lang="en-US" dirty="0" smtClean="0"/>
              <a:t> </a:t>
            </a:r>
            <a:r>
              <a:rPr lang="en-US" sz="900" dirty="0" smtClean="0"/>
              <a:t> </a:t>
            </a:r>
            <a:r>
              <a:rPr lang="en-US" dirty="0" smtClean="0"/>
              <a:t>are exogenous</a:t>
            </a:r>
          </a:p>
        </p:txBody>
      </p:sp>
    </p:spTree>
    <p:extLst>
      <p:ext uri="{BB962C8B-B14F-4D97-AF65-F5344CB8AC3E}">
        <p14:creationId xmlns:p14="http://schemas.microsoft.com/office/powerpoint/2010/main" val="208839671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wipe(left)">
                                      <p:cBhvr>
                                        <p:cTn id="7" dur="5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wipe(left)">
                                      <p:cBhvr>
                                        <p:cTn id="12" dur="500"/>
                                        <p:tgtEl>
                                          <p:spTgt spid="327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wipe(left)">
                                      <p:cBhvr>
                                        <p:cTn id="17" dur="500"/>
                                        <p:tgtEl>
                                          <p:spTgt spid="327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771">
                                            <p:txEl>
                                              <p:pRg st="3" end="3"/>
                                            </p:txEl>
                                          </p:spTgt>
                                        </p:tgtEl>
                                        <p:attrNameLst>
                                          <p:attrName>style.visibility</p:attrName>
                                        </p:attrNameLst>
                                      </p:cBhvr>
                                      <p:to>
                                        <p:strVal val="visible"/>
                                      </p:to>
                                    </p:set>
                                    <p:animEffect transition="in" filter="wipe(left)">
                                      <p:cBhvr>
                                        <p:cTn id="22" dur="500"/>
                                        <p:tgtEl>
                                          <p:spTgt spid="327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771">
                                            <p:txEl>
                                              <p:pRg st="4" end="4"/>
                                            </p:txEl>
                                          </p:spTgt>
                                        </p:tgtEl>
                                        <p:attrNameLst>
                                          <p:attrName>style.visibility</p:attrName>
                                        </p:attrNameLst>
                                      </p:cBhvr>
                                      <p:to>
                                        <p:strVal val="visible"/>
                                      </p:to>
                                    </p:set>
                                    <p:animEffect transition="in" filter="wipe(left)">
                                      <p:cBhvr>
                                        <p:cTn id="27" dur="500"/>
                                        <p:tgtEl>
                                          <p:spTgt spid="32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284038"/>
            <a:ext cx="8245475" cy="559109"/>
          </a:xfrm>
        </p:spPr>
        <p:txBody>
          <a:bodyPr/>
          <a:lstStyle/>
          <a:p>
            <a:pPr algn="ctr"/>
            <a:r>
              <a:rPr lang="en-US" sz="3000" spc="800" dirty="0" smtClean="0">
                <a:solidFill>
                  <a:srgbClr val="D52B6C"/>
                </a:solidFill>
                <a:latin typeface="Tahoma" pitchFamily="34" charset="0"/>
                <a:ea typeface="Tahoma" pitchFamily="34" charset="0"/>
                <a:cs typeface="Tahoma" pitchFamily="34" charset="0"/>
              </a:rPr>
              <a:t>CHAPTER SUMMARY</a:t>
            </a:r>
            <a:endParaRPr lang="en-US" sz="3000" spc="800" dirty="0">
              <a:solidFill>
                <a:srgbClr val="D52B6C"/>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76250" y="1128155"/>
            <a:ext cx="8210550" cy="5201392"/>
          </a:xfrm>
        </p:spPr>
        <p:txBody>
          <a:bodyPr/>
          <a:lstStyle/>
          <a:p>
            <a:pPr>
              <a:spcBef>
                <a:spcPct val="15000"/>
              </a:spcBef>
              <a:buSzPct val="95000"/>
              <a:buNone/>
            </a:pPr>
            <a:r>
              <a:rPr lang="en-US" sz="2300" dirty="0">
                <a:solidFill>
                  <a:schemeClr val="accent2"/>
                </a:solidFill>
              </a:rPr>
              <a:t>1.	</a:t>
            </a:r>
            <a:r>
              <a:rPr lang="en-US" sz="2600" dirty="0"/>
              <a:t>The natural rate of unemployment</a:t>
            </a:r>
          </a:p>
          <a:p>
            <a:pPr lvl="1">
              <a:spcBef>
                <a:spcPct val="15000"/>
              </a:spcBef>
              <a:buClr>
                <a:schemeClr val="tx1">
                  <a:lumMod val="50000"/>
                  <a:lumOff val="50000"/>
                </a:schemeClr>
              </a:buClr>
              <a:buSzPct val="100000"/>
            </a:pPr>
            <a:r>
              <a:rPr lang="en-US" sz="2600" dirty="0"/>
              <a:t>definition:  the long-run average or “steady state” rate of unemployment</a:t>
            </a:r>
          </a:p>
          <a:p>
            <a:pPr lvl="1">
              <a:spcBef>
                <a:spcPct val="15000"/>
              </a:spcBef>
              <a:buClr>
                <a:schemeClr val="tx1">
                  <a:lumMod val="50000"/>
                  <a:lumOff val="50000"/>
                </a:schemeClr>
              </a:buClr>
              <a:buSzPct val="100000"/>
            </a:pPr>
            <a:r>
              <a:rPr lang="en-US" sz="2600" dirty="0"/>
              <a:t>depends on the rates of job separation and job finding</a:t>
            </a:r>
          </a:p>
          <a:p>
            <a:pPr>
              <a:spcBef>
                <a:spcPct val="60000"/>
              </a:spcBef>
              <a:buSzPct val="95000"/>
              <a:buNone/>
            </a:pPr>
            <a:r>
              <a:rPr lang="en-US" sz="2300" dirty="0">
                <a:solidFill>
                  <a:schemeClr val="accent2"/>
                </a:solidFill>
              </a:rPr>
              <a:t>2.	</a:t>
            </a:r>
            <a:r>
              <a:rPr lang="en-US" sz="2600" dirty="0"/>
              <a:t>Frictional unemployment</a:t>
            </a:r>
          </a:p>
          <a:p>
            <a:pPr lvl="1">
              <a:spcBef>
                <a:spcPct val="15000"/>
              </a:spcBef>
              <a:buClr>
                <a:schemeClr val="tx1">
                  <a:lumMod val="50000"/>
                  <a:lumOff val="50000"/>
                </a:schemeClr>
              </a:buClr>
              <a:buSzPct val="100000"/>
            </a:pPr>
            <a:r>
              <a:rPr lang="en-US" sz="2600" dirty="0"/>
              <a:t>due to the time it takes to match workers with jobs</a:t>
            </a:r>
          </a:p>
          <a:p>
            <a:pPr lvl="1">
              <a:spcBef>
                <a:spcPct val="15000"/>
              </a:spcBef>
              <a:buClr>
                <a:schemeClr val="tx1">
                  <a:lumMod val="50000"/>
                  <a:lumOff val="50000"/>
                </a:schemeClr>
              </a:buClr>
              <a:buSzPct val="100000"/>
            </a:pPr>
            <a:r>
              <a:rPr lang="en-US" sz="2600" dirty="0"/>
              <a:t>may be increased by unemployment insurance</a:t>
            </a:r>
          </a:p>
        </p:txBody>
      </p:sp>
      <p:sp>
        <p:nvSpPr>
          <p:cNvPr id="4" name="Rectangle 3"/>
          <p:cNvSpPr/>
          <p:nvPr/>
        </p:nvSpPr>
        <p:spPr>
          <a:xfrm>
            <a:off x="449283" y="929175"/>
            <a:ext cx="8195954" cy="45719"/>
          </a:xfrm>
          <a:prstGeom prst="rect">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mn-cs"/>
              </a:rPr>
              <a:pPr algn="r">
                <a:defRPr/>
              </a:pPr>
              <a:t>59</a:t>
            </a:fld>
            <a:endParaRPr lang="en-US" sz="1600" dirty="0">
              <a:solidFill>
                <a:srgbClr val="006666"/>
              </a:solidFill>
              <a:cs typeface="+mn-cs"/>
            </a:endParaRPr>
          </a:p>
        </p:txBody>
      </p:sp>
    </p:spTree>
    <p:extLst>
      <p:ext uri="{BB962C8B-B14F-4D97-AF65-F5344CB8AC3E}">
        <p14:creationId xmlns:p14="http://schemas.microsoft.com/office/powerpoint/2010/main" val="1342044635"/>
      </p:ext>
    </p:extLst>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284038"/>
            <a:ext cx="8245475" cy="559109"/>
          </a:xfrm>
        </p:spPr>
        <p:txBody>
          <a:bodyPr/>
          <a:lstStyle/>
          <a:p>
            <a:pPr algn="ctr"/>
            <a:r>
              <a:rPr lang="en-US" sz="3000" spc="800" dirty="0" smtClean="0">
                <a:solidFill>
                  <a:srgbClr val="D52B6C"/>
                </a:solidFill>
                <a:latin typeface="Tahoma" pitchFamily="34" charset="0"/>
                <a:ea typeface="Tahoma" pitchFamily="34" charset="0"/>
                <a:cs typeface="Tahoma" pitchFamily="34" charset="0"/>
              </a:rPr>
              <a:t>CHAPTER SUMMARY</a:t>
            </a:r>
            <a:endParaRPr lang="en-US" sz="3000" spc="800" dirty="0">
              <a:solidFill>
                <a:srgbClr val="D52B6C"/>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76250" y="1128155"/>
            <a:ext cx="8210550" cy="5201392"/>
          </a:xfrm>
        </p:spPr>
        <p:txBody>
          <a:bodyPr/>
          <a:lstStyle/>
          <a:p>
            <a:pPr>
              <a:spcBef>
                <a:spcPct val="15000"/>
              </a:spcBef>
              <a:buSzPct val="95000"/>
              <a:buNone/>
            </a:pPr>
            <a:r>
              <a:rPr lang="en-US" sz="2300" dirty="0">
                <a:solidFill>
                  <a:schemeClr val="accent2"/>
                </a:solidFill>
              </a:rPr>
              <a:t>3.	</a:t>
            </a:r>
            <a:r>
              <a:rPr lang="en-US" sz="2600" dirty="0"/>
              <a:t>Structural unemployment </a:t>
            </a:r>
          </a:p>
          <a:p>
            <a:pPr lvl="1">
              <a:spcBef>
                <a:spcPct val="15000"/>
              </a:spcBef>
              <a:buClr>
                <a:schemeClr val="tx1">
                  <a:lumMod val="50000"/>
                  <a:lumOff val="50000"/>
                </a:schemeClr>
              </a:buClr>
              <a:buSzPct val="100000"/>
            </a:pPr>
            <a:r>
              <a:rPr lang="en-US" sz="2600" dirty="0"/>
              <a:t>results from wage rigidity:  the real wage remains above the equilibrium level</a:t>
            </a:r>
          </a:p>
          <a:p>
            <a:pPr lvl="1">
              <a:spcBef>
                <a:spcPct val="15000"/>
              </a:spcBef>
              <a:buClr>
                <a:schemeClr val="tx1">
                  <a:lumMod val="50000"/>
                  <a:lumOff val="50000"/>
                </a:schemeClr>
              </a:buClr>
              <a:buSzPct val="100000"/>
            </a:pPr>
            <a:r>
              <a:rPr lang="en-US" sz="2600" dirty="0"/>
              <a:t>caused by:  minimum wage, unions, efficiency wages</a:t>
            </a:r>
          </a:p>
          <a:p>
            <a:pPr>
              <a:spcBef>
                <a:spcPct val="60000"/>
              </a:spcBef>
              <a:buSzPct val="95000"/>
              <a:buNone/>
            </a:pPr>
            <a:r>
              <a:rPr lang="en-US" sz="2300" dirty="0">
                <a:solidFill>
                  <a:schemeClr val="accent2"/>
                </a:solidFill>
              </a:rPr>
              <a:t>4.	</a:t>
            </a:r>
            <a:r>
              <a:rPr lang="en-US" sz="2600" dirty="0"/>
              <a:t>Duration of unemployment</a:t>
            </a:r>
          </a:p>
          <a:p>
            <a:pPr lvl="1">
              <a:spcBef>
                <a:spcPct val="15000"/>
              </a:spcBef>
              <a:buClr>
                <a:schemeClr val="tx1">
                  <a:lumMod val="50000"/>
                  <a:lumOff val="50000"/>
                </a:schemeClr>
              </a:buClr>
              <a:buSzPct val="100000"/>
            </a:pPr>
            <a:r>
              <a:rPr lang="en-US" sz="2600" dirty="0"/>
              <a:t>most spells are short term</a:t>
            </a:r>
          </a:p>
          <a:p>
            <a:pPr lvl="1">
              <a:spcBef>
                <a:spcPct val="15000"/>
              </a:spcBef>
              <a:buClr>
                <a:schemeClr val="tx1">
                  <a:lumMod val="50000"/>
                  <a:lumOff val="50000"/>
                </a:schemeClr>
              </a:buClr>
              <a:buSzPct val="100000"/>
            </a:pPr>
            <a:r>
              <a:rPr lang="en-US" sz="2600" dirty="0"/>
              <a:t>but most weeks of unemployment are attributable to a small number of long-term unemployed persons</a:t>
            </a:r>
            <a:endParaRPr lang="en-US" dirty="0"/>
          </a:p>
        </p:txBody>
      </p:sp>
      <p:sp>
        <p:nvSpPr>
          <p:cNvPr id="4" name="Rectangle 3"/>
          <p:cNvSpPr/>
          <p:nvPr/>
        </p:nvSpPr>
        <p:spPr>
          <a:xfrm>
            <a:off x="449283" y="929175"/>
            <a:ext cx="8195954" cy="45719"/>
          </a:xfrm>
          <a:prstGeom prst="rect">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60</a:t>
            </a:fld>
            <a:endParaRPr lang="en-US" sz="1600" dirty="0">
              <a:solidFill>
                <a:srgbClr val="006666"/>
              </a:solidFill>
              <a:cs typeface="Arial"/>
            </a:endParaRPr>
          </a:p>
        </p:txBody>
      </p:sp>
    </p:spTree>
    <p:extLst>
      <p:ext uri="{BB962C8B-B14F-4D97-AF65-F5344CB8AC3E}">
        <p14:creationId xmlns:p14="http://schemas.microsoft.com/office/powerpoint/2010/main" val="506404452"/>
      </p:ext>
    </p:extLst>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284038"/>
            <a:ext cx="8245475" cy="559109"/>
          </a:xfrm>
        </p:spPr>
        <p:txBody>
          <a:bodyPr/>
          <a:lstStyle/>
          <a:p>
            <a:pPr algn="ctr"/>
            <a:r>
              <a:rPr lang="en-US" sz="3000" spc="800" dirty="0" smtClean="0">
                <a:solidFill>
                  <a:srgbClr val="D52B6C"/>
                </a:solidFill>
                <a:latin typeface="Tahoma" pitchFamily="34" charset="0"/>
                <a:ea typeface="Tahoma" pitchFamily="34" charset="0"/>
                <a:cs typeface="Tahoma" pitchFamily="34" charset="0"/>
              </a:rPr>
              <a:t>CHAPTER SUMMARY</a:t>
            </a:r>
            <a:endParaRPr lang="en-US" sz="3000" spc="800" dirty="0">
              <a:solidFill>
                <a:srgbClr val="D52B6C"/>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76250" y="1128155"/>
            <a:ext cx="8210550" cy="5201392"/>
          </a:xfrm>
        </p:spPr>
        <p:txBody>
          <a:bodyPr/>
          <a:lstStyle/>
          <a:p>
            <a:pPr>
              <a:spcBef>
                <a:spcPct val="15000"/>
              </a:spcBef>
              <a:buSzPct val="95000"/>
              <a:buNone/>
            </a:pPr>
            <a:r>
              <a:rPr lang="en-US" sz="2300" dirty="0">
                <a:solidFill>
                  <a:schemeClr val="accent2"/>
                </a:solidFill>
              </a:rPr>
              <a:t>5.	</a:t>
            </a:r>
            <a:r>
              <a:rPr lang="en-US" sz="2600" dirty="0"/>
              <a:t>Behavior of the natural rate in the U.S.</a:t>
            </a:r>
          </a:p>
          <a:p>
            <a:pPr lvl="1">
              <a:spcBef>
                <a:spcPct val="15000"/>
              </a:spcBef>
              <a:buClr>
                <a:schemeClr val="tx1">
                  <a:lumMod val="50000"/>
                  <a:lumOff val="50000"/>
                </a:schemeClr>
              </a:buClr>
              <a:buSzPct val="100000"/>
            </a:pPr>
            <a:r>
              <a:rPr lang="en-US" sz="2600" dirty="0"/>
              <a:t>rose from 1960 to early 1980s, then fell</a:t>
            </a:r>
          </a:p>
          <a:p>
            <a:pPr lvl="1">
              <a:spcBef>
                <a:spcPct val="15000"/>
              </a:spcBef>
              <a:buClr>
                <a:schemeClr val="tx1">
                  <a:lumMod val="50000"/>
                  <a:lumOff val="50000"/>
                </a:schemeClr>
              </a:buClr>
              <a:buSzPct val="100000"/>
            </a:pPr>
            <a:r>
              <a:rPr lang="en-US" sz="2600" dirty="0"/>
              <a:t>possible explanations:  </a:t>
            </a:r>
            <a:br>
              <a:rPr lang="en-US" sz="2600" dirty="0"/>
            </a:br>
            <a:r>
              <a:rPr lang="en-US" sz="2600" dirty="0"/>
              <a:t>trends in real minimum wage, </a:t>
            </a:r>
            <a:br>
              <a:rPr lang="en-US" sz="2600" dirty="0"/>
            </a:br>
            <a:r>
              <a:rPr lang="en-US" sz="2600" dirty="0"/>
              <a:t>union membership, prevalence of </a:t>
            </a:r>
            <a:r>
              <a:rPr lang="en-US" sz="2600" dirty="0" err="1"/>
              <a:t>sectoral</a:t>
            </a:r>
            <a:r>
              <a:rPr lang="en-US" sz="2600" dirty="0"/>
              <a:t> shifts, and aging of the Baby Boomers</a:t>
            </a:r>
            <a:endParaRPr lang="en-US" dirty="0"/>
          </a:p>
        </p:txBody>
      </p:sp>
      <p:sp>
        <p:nvSpPr>
          <p:cNvPr id="4" name="Rectangle 3"/>
          <p:cNvSpPr/>
          <p:nvPr/>
        </p:nvSpPr>
        <p:spPr>
          <a:xfrm>
            <a:off x="449283" y="929175"/>
            <a:ext cx="8195954" cy="45719"/>
          </a:xfrm>
          <a:prstGeom prst="rect">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61</a:t>
            </a:fld>
            <a:endParaRPr lang="en-US" sz="1600" dirty="0">
              <a:solidFill>
                <a:srgbClr val="006666"/>
              </a:solidFill>
              <a:cs typeface="Arial"/>
            </a:endParaRPr>
          </a:p>
        </p:txBody>
      </p:sp>
    </p:spTree>
    <p:extLst>
      <p:ext uri="{BB962C8B-B14F-4D97-AF65-F5344CB8AC3E}">
        <p14:creationId xmlns:p14="http://schemas.microsoft.com/office/powerpoint/2010/main" val="1691120065"/>
      </p:ext>
    </p:extLst>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284038"/>
            <a:ext cx="8245475" cy="559109"/>
          </a:xfrm>
        </p:spPr>
        <p:txBody>
          <a:bodyPr/>
          <a:lstStyle/>
          <a:p>
            <a:pPr algn="ctr"/>
            <a:r>
              <a:rPr lang="en-US" sz="3000" spc="800" dirty="0" smtClean="0">
                <a:solidFill>
                  <a:srgbClr val="D52B6C"/>
                </a:solidFill>
                <a:latin typeface="Tahoma" pitchFamily="34" charset="0"/>
                <a:ea typeface="Tahoma" pitchFamily="34" charset="0"/>
                <a:cs typeface="Tahoma" pitchFamily="34" charset="0"/>
              </a:rPr>
              <a:t>CHAPTER SUMMARY</a:t>
            </a:r>
            <a:endParaRPr lang="en-US" sz="3000" spc="800" dirty="0">
              <a:solidFill>
                <a:srgbClr val="D52B6C"/>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76250" y="1128155"/>
            <a:ext cx="8210550" cy="5201392"/>
          </a:xfrm>
        </p:spPr>
        <p:txBody>
          <a:bodyPr/>
          <a:lstStyle/>
          <a:p>
            <a:pPr>
              <a:spcBef>
                <a:spcPct val="60000"/>
              </a:spcBef>
              <a:buSzPct val="95000"/>
              <a:buNone/>
            </a:pPr>
            <a:r>
              <a:rPr lang="en-US" sz="2300" dirty="0">
                <a:solidFill>
                  <a:schemeClr val="accent2"/>
                </a:solidFill>
              </a:rPr>
              <a:t>6.	</a:t>
            </a:r>
            <a:r>
              <a:rPr lang="en-US" sz="2600" dirty="0"/>
              <a:t>European unemployment</a:t>
            </a:r>
          </a:p>
          <a:p>
            <a:pPr lvl="1">
              <a:spcBef>
                <a:spcPct val="15000"/>
              </a:spcBef>
              <a:buClr>
                <a:schemeClr val="tx1">
                  <a:lumMod val="50000"/>
                  <a:lumOff val="50000"/>
                </a:schemeClr>
              </a:buClr>
              <a:buSzPct val="100000"/>
            </a:pPr>
            <a:r>
              <a:rPr lang="en-US" sz="2600" dirty="0"/>
              <a:t>has risen sharply since 1970</a:t>
            </a:r>
          </a:p>
          <a:p>
            <a:pPr lvl="1">
              <a:spcBef>
                <a:spcPct val="15000"/>
              </a:spcBef>
              <a:buClr>
                <a:schemeClr val="tx1">
                  <a:lumMod val="50000"/>
                  <a:lumOff val="50000"/>
                </a:schemeClr>
              </a:buClr>
              <a:buSzPct val="100000"/>
            </a:pPr>
            <a:r>
              <a:rPr lang="en-US" sz="2600" dirty="0"/>
              <a:t>probably due to generous unemployment benefits, strong union presence, and a technology-driven shift in demand away from unskilled workers</a:t>
            </a:r>
            <a:endParaRPr lang="en-US" dirty="0"/>
          </a:p>
        </p:txBody>
      </p:sp>
      <p:sp>
        <p:nvSpPr>
          <p:cNvPr id="4" name="Rectangle 3"/>
          <p:cNvSpPr/>
          <p:nvPr/>
        </p:nvSpPr>
        <p:spPr>
          <a:xfrm>
            <a:off x="449283" y="929175"/>
            <a:ext cx="8195954" cy="45719"/>
          </a:xfrm>
          <a:prstGeom prst="rect">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62</a:t>
            </a:fld>
            <a:endParaRPr lang="en-US" sz="1600" dirty="0">
              <a:solidFill>
                <a:srgbClr val="006666"/>
              </a:solidFill>
              <a:cs typeface="Arial"/>
            </a:endParaRPr>
          </a:p>
        </p:txBody>
      </p:sp>
    </p:spTree>
    <p:extLst>
      <p:ext uri="{BB962C8B-B14F-4D97-AF65-F5344CB8AC3E}">
        <p14:creationId xmlns:p14="http://schemas.microsoft.com/office/powerpoint/2010/main" val="3321565450"/>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47713" y="236538"/>
            <a:ext cx="7702550" cy="1087437"/>
          </a:xfrm>
        </p:spPr>
        <p:txBody>
          <a:bodyPr/>
          <a:lstStyle/>
          <a:p>
            <a:pPr>
              <a:lnSpc>
                <a:spcPct val="90000"/>
              </a:lnSpc>
            </a:pPr>
            <a:r>
              <a:rPr lang="en-US" sz="3200" dirty="0" smtClean="0"/>
              <a:t>The transitions between employment and unemployment</a:t>
            </a:r>
          </a:p>
        </p:txBody>
      </p:sp>
      <p:sp>
        <p:nvSpPr>
          <p:cNvPr id="34819" name="Text Box 3"/>
          <p:cNvSpPr txBox="1">
            <a:spLocks noChangeArrowheads="1"/>
          </p:cNvSpPr>
          <p:nvPr/>
        </p:nvSpPr>
        <p:spPr bwMode="auto">
          <a:xfrm>
            <a:off x="861950" y="3155763"/>
            <a:ext cx="2057400" cy="1074737"/>
          </a:xfrm>
          <a:prstGeom prst="rect">
            <a:avLst/>
          </a:prstGeom>
          <a:solidFill>
            <a:srgbClr val="FFCC99"/>
          </a:solidFill>
          <a:ln w="12700">
            <a:solidFill>
              <a:schemeClr val="tx1"/>
            </a:solidFill>
            <a:miter lim="800000"/>
            <a:headEnd type="none" w="sm" len="sm"/>
            <a:tailEnd type="none" w="sm" len="sm"/>
          </a:ln>
        </p:spPr>
        <p:txBody>
          <a:bodyPr tIns="274320" bIns="27432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120000"/>
              </a:lnSpc>
              <a:spcBef>
                <a:spcPct val="50000"/>
              </a:spcBef>
            </a:pPr>
            <a:r>
              <a:rPr lang="en-US" sz="2800" i="1">
                <a:latin typeface="Tahoma" pitchFamily="34" charset="0"/>
              </a:rPr>
              <a:t>Employed</a:t>
            </a:r>
          </a:p>
        </p:txBody>
      </p:sp>
      <p:sp>
        <p:nvSpPr>
          <p:cNvPr id="34820" name="Text Box 4"/>
          <p:cNvSpPr txBox="1">
            <a:spLocks noChangeArrowheads="1"/>
          </p:cNvSpPr>
          <p:nvPr/>
        </p:nvSpPr>
        <p:spPr bwMode="auto">
          <a:xfrm>
            <a:off x="6043550" y="3187513"/>
            <a:ext cx="2362200" cy="1074737"/>
          </a:xfrm>
          <a:prstGeom prst="rect">
            <a:avLst/>
          </a:prstGeom>
          <a:solidFill>
            <a:srgbClr val="FFCC99"/>
          </a:solidFill>
          <a:ln w="12700">
            <a:solidFill>
              <a:schemeClr val="tx1"/>
            </a:solidFill>
            <a:miter lim="800000"/>
            <a:headEnd type="none" w="sm" len="sm"/>
            <a:tailEnd type="none" w="sm" len="sm"/>
          </a:ln>
        </p:spPr>
        <p:txBody>
          <a:bodyPr tIns="274320" bIns="27432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120000"/>
              </a:lnSpc>
              <a:spcBef>
                <a:spcPct val="50000"/>
              </a:spcBef>
            </a:pPr>
            <a:r>
              <a:rPr lang="en-US" sz="2800" i="1">
                <a:latin typeface="Tahoma" pitchFamily="34" charset="0"/>
              </a:rPr>
              <a:t>Unemployed</a:t>
            </a:r>
          </a:p>
        </p:txBody>
      </p:sp>
      <p:grpSp>
        <p:nvGrpSpPr>
          <p:cNvPr id="2" name="Group 5"/>
          <p:cNvGrpSpPr>
            <a:grpSpLocks/>
          </p:cNvGrpSpPr>
          <p:nvPr/>
        </p:nvGrpSpPr>
        <p:grpSpPr bwMode="auto">
          <a:xfrm>
            <a:off x="1846200" y="1519050"/>
            <a:ext cx="5338763" cy="1600200"/>
            <a:chOff x="1100" y="912"/>
            <a:chExt cx="3363" cy="1008"/>
          </a:xfrm>
        </p:grpSpPr>
        <p:sp>
          <p:nvSpPr>
            <p:cNvPr id="35849" name="Text Box 6"/>
            <p:cNvSpPr txBox="1">
              <a:spLocks noChangeArrowheads="1"/>
            </p:cNvSpPr>
            <p:nvPr/>
          </p:nvSpPr>
          <p:spPr bwMode="auto">
            <a:xfrm>
              <a:off x="2544" y="912"/>
              <a:ext cx="62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i="1">
                  <a:latin typeface="Tahoma" pitchFamily="34" charset="0"/>
                </a:rPr>
                <a:t>s </a:t>
              </a:r>
              <a:r>
                <a:rPr lang="en-US" sz="2800" b="1">
                  <a:latin typeface="Tahoma" pitchFamily="34" charset="0"/>
                  <a:sym typeface="Symbol" pitchFamily="18" charset="2"/>
                </a:rPr>
                <a:t></a:t>
              </a:r>
              <a:r>
                <a:rPr lang="en-US" sz="2800" b="1" i="1">
                  <a:latin typeface="Tahoma" pitchFamily="34" charset="0"/>
                </a:rPr>
                <a:t>E</a:t>
              </a:r>
            </a:p>
          </p:txBody>
        </p:sp>
        <p:sp>
          <p:nvSpPr>
            <p:cNvPr id="35850" name="AutoShape 7"/>
            <p:cNvSpPr>
              <a:spLocks/>
            </p:cNvSpPr>
            <p:nvPr/>
          </p:nvSpPr>
          <p:spPr bwMode="auto">
            <a:xfrm rot="5409519" flipV="1">
              <a:off x="2447" y="-96"/>
              <a:ext cx="669" cy="3363"/>
            </a:xfrm>
            <a:prstGeom prst="leftBracket">
              <a:avLst>
                <a:gd name="adj" fmla="val 251345"/>
              </a:avLst>
            </a:prstGeom>
            <a:noFill/>
            <a:ln w="76200">
              <a:solidFill>
                <a:srgbClr val="3399FF"/>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 name="Group 8"/>
          <p:cNvGrpSpPr>
            <a:grpSpLocks/>
          </p:cNvGrpSpPr>
          <p:nvPr/>
        </p:nvGrpSpPr>
        <p:grpSpPr bwMode="auto">
          <a:xfrm>
            <a:off x="1854138" y="4336863"/>
            <a:ext cx="5324475" cy="1711325"/>
            <a:chOff x="1105" y="2687"/>
            <a:chExt cx="3354" cy="1078"/>
          </a:xfrm>
        </p:grpSpPr>
        <p:sp>
          <p:nvSpPr>
            <p:cNvPr id="35847" name="Text Box 9"/>
            <p:cNvSpPr txBox="1">
              <a:spLocks noChangeArrowheads="1"/>
            </p:cNvSpPr>
            <p:nvPr/>
          </p:nvSpPr>
          <p:spPr bwMode="auto">
            <a:xfrm>
              <a:off x="2572" y="3438"/>
              <a:ext cx="62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i="1">
                  <a:latin typeface="Tahoma" pitchFamily="34" charset="0"/>
                </a:rPr>
                <a:t>f </a:t>
              </a:r>
              <a:r>
                <a:rPr lang="en-US" sz="2800" b="1">
                  <a:latin typeface="Tahoma" pitchFamily="34" charset="0"/>
                  <a:sym typeface="Symbol" pitchFamily="18" charset="2"/>
                </a:rPr>
                <a:t></a:t>
              </a:r>
              <a:r>
                <a:rPr lang="en-US" sz="2800" b="1" i="1">
                  <a:latin typeface="Tahoma" pitchFamily="34" charset="0"/>
                </a:rPr>
                <a:t>U</a:t>
              </a:r>
            </a:p>
          </p:txBody>
        </p:sp>
        <p:sp>
          <p:nvSpPr>
            <p:cNvPr id="35848" name="AutoShape 10"/>
            <p:cNvSpPr>
              <a:spLocks/>
            </p:cNvSpPr>
            <p:nvPr/>
          </p:nvSpPr>
          <p:spPr bwMode="auto">
            <a:xfrm rot="5409519" flipH="1">
              <a:off x="2422" y="1370"/>
              <a:ext cx="720" cy="3354"/>
            </a:xfrm>
            <a:prstGeom prst="leftBracket">
              <a:avLst>
                <a:gd name="adj" fmla="val 232917"/>
              </a:avLst>
            </a:prstGeom>
            <a:noFill/>
            <a:ln w="76200">
              <a:solidFill>
                <a:srgbClr val="3399FF"/>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val="9199808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fade">
                                      <p:cBhvr>
                                        <p:cTn id="7" dur="500"/>
                                        <p:tgtEl>
                                          <p:spTgt spid="348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820"/>
                                        </p:tgtEl>
                                        <p:attrNameLst>
                                          <p:attrName>style.visibility</p:attrName>
                                        </p:attrNameLst>
                                      </p:cBhvr>
                                      <p:to>
                                        <p:strVal val="visible"/>
                                      </p:to>
                                    </p:set>
                                    <p:animEffect transition="in" filter="fade">
                                      <p:cBhvr>
                                        <p:cTn id="12" dur="500"/>
                                        <p:tgtEl>
                                          <p:spTgt spid="348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right)">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autoUpdateAnimBg="0"/>
      <p:bldP spid="34820"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The steady state condition</a:t>
            </a:r>
          </a:p>
        </p:txBody>
      </p:sp>
      <p:sp>
        <p:nvSpPr>
          <p:cNvPr id="36867" name="Rectangle 3"/>
          <p:cNvSpPr>
            <a:spLocks noGrp="1" noChangeArrowheads="1"/>
          </p:cNvSpPr>
          <p:nvPr>
            <p:ph type="body" idx="1"/>
          </p:nvPr>
        </p:nvSpPr>
        <p:spPr/>
        <p:txBody>
          <a:bodyPr/>
          <a:lstStyle/>
          <a:p>
            <a:r>
              <a:rPr lang="en-US" dirty="0" smtClean="0"/>
              <a:t>Definition:  the labor market is in </a:t>
            </a:r>
            <a:br>
              <a:rPr lang="en-US" dirty="0" smtClean="0"/>
            </a:br>
            <a:r>
              <a:rPr lang="en-US" b="1" dirty="0" smtClean="0">
                <a:solidFill>
                  <a:srgbClr val="CC0000"/>
                </a:solidFill>
              </a:rPr>
              <a:t>steady state</a:t>
            </a:r>
            <a:r>
              <a:rPr lang="en-US" dirty="0" smtClean="0"/>
              <a:t>, or long-run equilibrium, </a:t>
            </a:r>
            <a:br>
              <a:rPr lang="en-US" dirty="0" smtClean="0"/>
            </a:br>
            <a:r>
              <a:rPr lang="en-US" dirty="0" smtClean="0"/>
              <a:t>if the unemployment rate is constant.  </a:t>
            </a:r>
          </a:p>
          <a:p>
            <a:r>
              <a:rPr lang="en-US" dirty="0" smtClean="0"/>
              <a:t>The steady-state condition is:</a:t>
            </a:r>
          </a:p>
        </p:txBody>
      </p:sp>
      <p:sp>
        <p:nvSpPr>
          <p:cNvPr id="36868" name="Text Box 4"/>
          <p:cNvSpPr txBox="1">
            <a:spLocks noChangeArrowheads="1"/>
          </p:cNvSpPr>
          <p:nvPr/>
        </p:nvSpPr>
        <p:spPr bwMode="auto">
          <a:xfrm>
            <a:off x="3030538" y="3525838"/>
            <a:ext cx="32766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3500" b="1" i="1">
                <a:solidFill>
                  <a:srgbClr val="333399"/>
                </a:solidFill>
                <a:latin typeface="Tahoma" pitchFamily="34" charset="0"/>
              </a:rPr>
              <a:t>s</a:t>
            </a:r>
            <a:r>
              <a:rPr lang="en-US" sz="3500" b="1">
                <a:solidFill>
                  <a:srgbClr val="333399"/>
                </a:solidFill>
                <a:latin typeface="Tahoma" pitchFamily="34" charset="0"/>
              </a:rPr>
              <a:t> </a:t>
            </a:r>
            <a:r>
              <a:rPr lang="en-US" sz="3500" b="1">
                <a:solidFill>
                  <a:srgbClr val="333399"/>
                </a:solidFill>
                <a:latin typeface="Tahoma" pitchFamily="34" charset="0"/>
                <a:sym typeface="Symbol" pitchFamily="18" charset="2"/>
              </a:rPr>
              <a:t></a:t>
            </a:r>
            <a:r>
              <a:rPr lang="en-US" sz="3500" b="1" i="1">
                <a:solidFill>
                  <a:srgbClr val="333399"/>
                </a:solidFill>
                <a:latin typeface="Tahoma" pitchFamily="34" charset="0"/>
              </a:rPr>
              <a:t>E </a:t>
            </a:r>
            <a:r>
              <a:rPr lang="en-US" sz="3500" b="1">
                <a:solidFill>
                  <a:srgbClr val="333399"/>
                </a:solidFill>
                <a:latin typeface="Tahoma" pitchFamily="34" charset="0"/>
              </a:rPr>
              <a:t>  </a:t>
            </a:r>
            <a:r>
              <a:rPr lang="en-US" sz="3500">
                <a:solidFill>
                  <a:srgbClr val="333399"/>
                </a:solidFill>
                <a:latin typeface="Tahoma" pitchFamily="34" charset="0"/>
              </a:rPr>
              <a:t>=</a:t>
            </a:r>
            <a:r>
              <a:rPr lang="en-US" sz="3500" b="1">
                <a:solidFill>
                  <a:srgbClr val="333399"/>
                </a:solidFill>
                <a:latin typeface="Tahoma" pitchFamily="34" charset="0"/>
              </a:rPr>
              <a:t>   </a:t>
            </a:r>
            <a:r>
              <a:rPr lang="en-US" sz="3500" b="1" i="1">
                <a:solidFill>
                  <a:srgbClr val="333399"/>
                </a:solidFill>
                <a:latin typeface="Tahoma" pitchFamily="34" charset="0"/>
              </a:rPr>
              <a:t>f </a:t>
            </a:r>
            <a:r>
              <a:rPr lang="en-US" sz="3500" b="1">
                <a:solidFill>
                  <a:srgbClr val="333399"/>
                </a:solidFill>
                <a:latin typeface="Tahoma" pitchFamily="34" charset="0"/>
                <a:sym typeface="Symbol" pitchFamily="18" charset="2"/>
              </a:rPr>
              <a:t></a:t>
            </a:r>
            <a:r>
              <a:rPr lang="en-US" sz="3500" b="1" i="1">
                <a:solidFill>
                  <a:srgbClr val="333399"/>
                </a:solidFill>
                <a:latin typeface="Tahoma" pitchFamily="34" charset="0"/>
              </a:rPr>
              <a:t>U</a:t>
            </a:r>
          </a:p>
        </p:txBody>
      </p:sp>
      <p:grpSp>
        <p:nvGrpSpPr>
          <p:cNvPr id="2" name="Group 5"/>
          <p:cNvGrpSpPr>
            <a:grpSpLocks/>
          </p:cNvGrpSpPr>
          <p:nvPr/>
        </p:nvGrpSpPr>
        <p:grpSpPr bwMode="auto">
          <a:xfrm>
            <a:off x="896938" y="4276725"/>
            <a:ext cx="2667000" cy="1870075"/>
            <a:chOff x="432" y="2470"/>
            <a:chExt cx="1680" cy="1178"/>
          </a:xfrm>
        </p:grpSpPr>
        <p:sp>
          <p:nvSpPr>
            <p:cNvPr id="36873" name="Text Box 6"/>
            <p:cNvSpPr txBox="1">
              <a:spLocks noChangeArrowheads="1"/>
            </p:cNvSpPr>
            <p:nvPr/>
          </p:nvSpPr>
          <p:spPr bwMode="auto">
            <a:xfrm>
              <a:off x="432" y="2662"/>
              <a:ext cx="1392" cy="986"/>
            </a:xfrm>
            <a:prstGeom prst="rect">
              <a:avLst/>
            </a:prstGeom>
            <a:solidFill>
              <a:srgbClr val="FFFFCC"/>
            </a:solidFill>
            <a:ln w="12700">
              <a:solidFill>
                <a:srgbClr val="000000"/>
              </a:solidFill>
              <a:miter lim="800000"/>
              <a:headEnd type="none" w="sm" len="sm"/>
              <a:tailEnd type="none" w="sm" len="sm"/>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i="1" dirty="0"/>
                <a:t># of employed people who lose or leave their jobs</a:t>
              </a:r>
            </a:p>
          </p:txBody>
        </p:sp>
        <p:cxnSp>
          <p:nvCxnSpPr>
            <p:cNvPr id="36874" name="AutoShape 7"/>
            <p:cNvCxnSpPr>
              <a:cxnSpLocks noChangeShapeType="1"/>
              <a:stCxn id="36873" idx="3"/>
            </p:cNvCxnSpPr>
            <p:nvPr/>
          </p:nvCxnSpPr>
          <p:spPr bwMode="auto">
            <a:xfrm flipV="1">
              <a:off x="1824" y="2470"/>
              <a:ext cx="288" cy="685"/>
            </a:xfrm>
            <a:prstGeom prst="bentConnector2">
              <a:avLst/>
            </a:prstGeom>
            <a:noFill/>
            <a:ln w="38100">
              <a:solidFill>
                <a:schemeClr val="tx1"/>
              </a:solidFill>
              <a:miter lim="800000"/>
              <a:headEnd type="none" w="sm" len="sm"/>
              <a:tailEnd type="triangle" w="lg" len="med"/>
            </a:ln>
            <a:extLst>
              <a:ext uri="{909E8E84-426E-40DD-AFC4-6F175D3DCCD1}">
                <a14:hiddenFill xmlns:a14="http://schemas.microsoft.com/office/drawing/2010/main">
                  <a:noFill/>
                </a14:hiddenFill>
              </a:ext>
            </a:extLst>
          </p:spPr>
        </p:cxnSp>
      </p:grpSp>
      <p:grpSp>
        <p:nvGrpSpPr>
          <p:cNvPr id="3" name="Group 8"/>
          <p:cNvGrpSpPr>
            <a:grpSpLocks/>
          </p:cNvGrpSpPr>
          <p:nvPr/>
        </p:nvGrpSpPr>
        <p:grpSpPr bwMode="auto">
          <a:xfrm>
            <a:off x="5545138" y="4219575"/>
            <a:ext cx="2971800" cy="1809750"/>
            <a:chOff x="3360" y="2434"/>
            <a:chExt cx="1872" cy="1140"/>
          </a:xfrm>
        </p:grpSpPr>
        <p:sp>
          <p:nvSpPr>
            <p:cNvPr id="36871" name="Text Box 9"/>
            <p:cNvSpPr txBox="1">
              <a:spLocks noChangeArrowheads="1"/>
            </p:cNvSpPr>
            <p:nvPr/>
          </p:nvSpPr>
          <p:spPr bwMode="auto">
            <a:xfrm>
              <a:off x="3648" y="2818"/>
              <a:ext cx="1584" cy="756"/>
            </a:xfrm>
            <a:prstGeom prst="rect">
              <a:avLst/>
            </a:prstGeom>
            <a:solidFill>
              <a:srgbClr val="FFFFCC"/>
            </a:solidFill>
            <a:ln w="12700">
              <a:solidFill>
                <a:srgbClr val="000000"/>
              </a:solidFill>
              <a:miter lim="800000"/>
              <a:headEnd type="none" w="sm" len="sm"/>
              <a:tailEnd type="none" w="sm" len="sm"/>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i="1" dirty="0"/>
                <a:t># of unemployed people who find jobs</a:t>
              </a:r>
            </a:p>
          </p:txBody>
        </p:sp>
        <p:cxnSp>
          <p:nvCxnSpPr>
            <p:cNvPr id="36872" name="AutoShape 10"/>
            <p:cNvCxnSpPr>
              <a:cxnSpLocks noChangeShapeType="1"/>
              <a:stCxn id="36871" idx="1"/>
            </p:cNvCxnSpPr>
            <p:nvPr/>
          </p:nvCxnSpPr>
          <p:spPr bwMode="auto">
            <a:xfrm rot="10800000">
              <a:off x="3360" y="2434"/>
              <a:ext cx="288" cy="762"/>
            </a:xfrm>
            <a:prstGeom prst="bentConnector2">
              <a:avLst/>
            </a:prstGeom>
            <a:noFill/>
            <a:ln w="38100">
              <a:solidFill>
                <a:schemeClr val="tx1"/>
              </a:solidFill>
              <a:miter lim="800000"/>
              <a:headEnd type="none" w="sm" len="sm"/>
              <a:tailEnd type="triangle" w="lg"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7742306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wipe(left)">
                                      <p:cBhvr>
                                        <p:cTn id="7" dur="500"/>
                                        <p:tgtEl>
                                          <p:spTgt spid="36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wipe(left)">
                                      <p:cBhvr>
                                        <p:cTn id="12" dur="500"/>
                                        <p:tgtEl>
                                          <p:spTgt spid="36867">
                                            <p:txEl>
                                              <p:pRg st="1" end="1"/>
                                            </p:txEl>
                                          </p:spTgt>
                                        </p:tgtEl>
                                      </p:cBhvr>
                                    </p:animEffect>
                                  </p:childTnLst>
                                </p:cTn>
                              </p:par>
                            </p:childTnLst>
                          </p:cTn>
                        </p:par>
                        <p:par>
                          <p:cTn id="13" fill="hold" nodeType="with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6868"/>
                                        </p:tgtEl>
                                        <p:attrNameLst>
                                          <p:attrName>style.visibility</p:attrName>
                                        </p:attrNameLst>
                                      </p:cBhvr>
                                      <p:to>
                                        <p:strVal val="visible"/>
                                      </p:to>
                                    </p:set>
                                    <p:animEffect transition="in" filter="wipe(left)">
                                      <p:cBhvr>
                                        <p:cTn id="16" dur="500"/>
                                        <p:tgtEl>
                                          <p:spTgt spid="36868"/>
                                        </p:tgtEl>
                                      </p:cBhvr>
                                    </p:animEffect>
                                  </p:childTnLst>
                                </p:cTn>
                              </p:par>
                            </p:childTnLst>
                          </p:cTn>
                        </p:par>
                      </p:childTnLst>
                    </p:cTn>
                  </p:par>
                  <p:par>
                    <p:cTn id="17" fill="hold">
                      <p:stCondLst>
                        <p:cond delay="indefinite"/>
                      </p:stCondLst>
                      <p:childTnLst>
                        <p:par>
                          <p:cTn id="18" fill="hold" nodeType="afterGroup">
                            <p:stCondLst>
                              <p:cond delay="0"/>
                            </p:stCondLst>
                            <p:childTnLst>
                              <p:par>
                                <p:cTn id="19" presetID="18" presetClass="entr" presetSubtype="3"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strips(upRight)">
                                      <p:cBhvr>
                                        <p:cTn id="21" dur="500"/>
                                        <p:tgtEl>
                                          <p:spTgt spid="2"/>
                                        </p:tgtEl>
                                      </p:cBhvr>
                                    </p:animEffect>
                                  </p:childTnLst>
                                </p:cTn>
                              </p:par>
                            </p:childTnLst>
                          </p:cTn>
                        </p:par>
                      </p:childTnLst>
                    </p:cTn>
                  </p:par>
                  <p:par>
                    <p:cTn id="22" fill="hold">
                      <p:stCondLst>
                        <p:cond delay="indefinite"/>
                      </p:stCondLst>
                      <p:childTnLst>
                        <p:par>
                          <p:cTn id="23" fill="hold" nodeType="afterGroup">
                            <p:stCondLst>
                              <p:cond delay="0"/>
                            </p:stCondLst>
                            <p:childTnLst>
                              <p:par>
                                <p:cTn id="24" presetID="18" presetClass="entr" presetSubtype="9"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strips(upLeft)">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uiExpand="1" build="p" autoUpdateAnimBg="0"/>
      <p:bldP spid="3686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Finding the “equilibrium” U rate</a:t>
            </a:r>
          </a:p>
        </p:txBody>
      </p:sp>
      <p:sp>
        <p:nvSpPr>
          <p:cNvPr id="38915" name="Rectangle 3"/>
          <p:cNvSpPr>
            <a:spLocks noGrp="1" noChangeArrowheads="1"/>
          </p:cNvSpPr>
          <p:nvPr>
            <p:ph type="body" idx="1"/>
          </p:nvPr>
        </p:nvSpPr>
        <p:spPr>
          <a:xfrm>
            <a:off x="479425" y="1455738"/>
            <a:ext cx="8229600" cy="3857625"/>
          </a:xfrm>
        </p:spPr>
        <p:txBody>
          <a:bodyPr/>
          <a:lstStyle/>
          <a:p>
            <a:pPr marL="0" indent="0">
              <a:spcBef>
                <a:spcPct val="50000"/>
              </a:spcBef>
              <a:buClr>
                <a:schemeClr val="bg1"/>
              </a:buClr>
              <a:buSzTx/>
              <a:buFontTx/>
              <a:buNone/>
              <a:tabLst>
                <a:tab pos="857250" algn="l"/>
              </a:tabLst>
            </a:pPr>
            <a:r>
              <a:rPr lang="en-US" sz="2900" i="1" smtClean="0">
                <a:solidFill>
                  <a:srgbClr val="333399"/>
                </a:solidFill>
              </a:rPr>
              <a:t> </a:t>
            </a:r>
            <a:r>
              <a:rPr lang="en-US" sz="2900" b="1" i="1" smtClean="0">
                <a:solidFill>
                  <a:srgbClr val="333399"/>
                </a:solidFill>
              </a:rPr>
              <a:t>  f </a:t>
            </a:r>
            <a:r>
              <a:rPr lang="en-US" sz="2900" b="1" smtClean="0">
                <a:solidFill>
                  <a:srgbClr val="333399"/>
                </a:solidFill>
                <a:sym typeface="Symbol" pitchFamily="18" charset="2"/>
              </a:rPr>
              <a:t></a:t>
            </a:r>
            <a:r>
              <a:rPr lang="en-US" sz="2900" b="1" i="1" smtClean="0">
                <a:solidFill>
                  <a:srgbClr val="333399"/>
                </a:solidFill>
              </a:rPr>
              <a:t>U  	</a:t>
            </a:r>
            <a:r>
              <a:rPr lang="en-US" sz="2900" smtClean="0">
                <a:solidFill>
                  <a:srgbClr val="333399"/>
                </a:solidFill>
              </a:rPr>
              <a:t>=</a:t>
            </a:r>
            <a:r>
              <a:rPr lang="en-US" sz="2900" b="1" smtClean="0">
                <a:solidFill>
                  <a:srgbClr val="333399"/>
                </a:solidFill>
              </a:rPr>
              <a:t>  </a:t>
            </a:r>
            <a:r>
              <a:rPr lang="en-US" sz="2900" b="1" i="1" smtClean="0">
                <a:solidFill>
                  <a:srgbClr val="333399"/>
                </a:solidFill>
              </a:rPr>
              <a:t>s</a:t>
            </a:r>
            <a:r>
              <a:rPr lang="en-US" sz="1100" b="1" smtClean="0">
                <a:solidFill>
                  <a:srgbClr val="333399"/>
                </a:solidFill>
              </a:rPr>
              <a:t> </a:t>
            </a:r>
            <a:r>
              <a:rPr lang="en-US" sz="2900" b="1" smtClean="0">
                <a:solidFill>
                  <a:srgbClr val="333399"/>
                </a:solidFill>
                <a:sym typeface="Symbol" pitchFamily="18" charset="2"/>
              </a:rPr>
              <a:t></a:t>
            </a:r>
            <a:r>
              <a:rPr lang="en-US" sz="1100" b="1" smtClean="0">
                <a:solidFill>
                  <a:srgbClr val="333399"/>
                </a:solidFill>
              </a:rPr>
              <a:t> </a:t>
            </a:r>
            <a:r>
              <a:rPr lang="en-US" sz="2900" b="1" i="1" smtClean="0">
                <a:solidFill>
                  <a:srgbClr val="333399"/>
                </a:solidFill>
              </a:rPr>
              <a:t>E </a:t>
            </a:r>
          </a:p>
          <a:p>
            <a:pPr marL="0" indent="0">
              <a:spcBef>
                <a:spcPct val="50000"/>
              </a:spcBef>
              <a:buClr>
                <a:schemeClr val="bg1"/>
              </a:buClr>
              <a:buSzTx/>
              <a:buFontTx/>
              <a:buNone/>
              <a:tabLst>
                <a:tab pos="857250" algn="l"/>
              </a:tabLst>
            </a:pPr>
            <a:r>
              <a:rPr lang="en-US" sz="2900" b="1" smtClean="0">
                <a:solidFill>
                  <a:srgbClr val="333399"/>
                </a:solidFill>
              </a:rPr>
              <a:t>			</a:t>
            </a:r>
            <a:r>
              <a:rPr lang="en-US" sz="2900" smtClean="0">
                <a:solidFill>
                  <a:srgbClr val="333399"/>
                </a:solidFill>
              </a:rPr>
              <a:t>=</a:t>
            </a:r>
            <a:r>
              <a:rPr lang="en-US" sz="2900" b="1" smtClean="0">
                <a:solidFill>
                  <a:srgbClr val="333399"/>
                </a:solidFill>
              </a:rPr>
              <a:t> </a:t>
            </a:r>
            <a:r>
              <a:rPr lang="en-US" sz="2900" b="1" i="1" smtClean="0">
                <a:solidFill>
                  <a:srgbClr val="333399"/>
                </a:solidFill>
              </a:rPr>
              <a:t>s</a:t>
            </a:r>
            <a:r>
              <a:rPr lang="en-US" sz="1100" b="1" smtClean="0">
                <a:solidFill>
                  <a:srgbClr val="333399"/>
                </a:solidFill>
              </a:rPr>
              <a:t> </a:t>
            </a:r>
            <a:r>
              <a:rPr lang="en-US" sz="2900" b="1" smtClean="0">
                <a:solidFill>
                  <a:srgbClr val="333399"/>
                </a:solidFill>
                <a:sym typeface="Symbol" pitchFamily="18" charset="2"/>
              </a:rPr>
              <a:t></a:t>
            </a:r>
            <a:r>
              <a:rPr lang="en-US" sz="1100" b="1" smtClean="0">
                <a:solidFill>
                  <a:srgbClr val="333399"/>
                </a:solidFill>
              </a:rPr>
              <a:t> </a:t>
            </a:r>
            <a:r>
              <a:rPr lang="en-US" sz="2900" smtClean="0">
                <a:solidFill>
                  <a:srgbClr val="333399"/>
                </a:solidFill>
                <a:sym typeface="Symbol" pitchFamily="18" charset="2"/>
              </a:rPr>
              <a:t>(</a:t>
            </a:r>
            <a:r>
              <a:rPr lang="en-US" sz="2900" b="1" i="1" smtClean="0">
                <a:solidFill>
                  <a:srgbClr val="333399"/>
                </a:solidFill>
                <a:sym typeface="Symbol" pitchFamily="18" charset="2"/>
              </a:rPr>
              <a:t>L </a:t>
            </a:r>
            <a:r>
              <a:rPr lang="en-US" sz="2900" smtClean="0">
                <a:solidFill>
                  <a:srgbClr val="333399"/>
                </a:solidFill>
                <a:sym typeface="Symbol" pitchFamily="18" charset="2"/>
              </a:rPr>
              <a:t>–</a:t>
            </a:r>
            <a:r>
              <a:rPr lang="en-US" sz="1100" b="1" smtClean="0">
                <a:solidFill>
                  <a:srgbClr val="333399"/>
                </a:solidFill>
              </a:rPr>
              <a:t> </a:t>
            </a:r>
            <a:r>
              <a:rPr lang="en-US" sz="2900" b="1" i="1" smtClean="0">
                <a:solidFill>
                  <a:srgbClr val="333399"/>
                </a:solidFill>
                <a:sym typeface="Symbol" pitchFamily="18" charset="2"/>
              </a:rPr>
              <a:t>U </a:t>
            </a:r>
            <a:r>
              <a:rPr lang="en-US" sz="2900" smtClean="0">
                <a:solidFill>
                  <a:srgbClr val="333399"/>
                </a:solidFill>
                <a:sym typeface="Symbol" pitchFamily="18" charset="2"/>
              </a:rPr>
              <a:t>)</a:t>
            </a:r>
          </a:p>
          <a:p>
            <a:pPr marL="0" indent="0">
              <a:spcBef>
                <a:spcPct val="50000"/>
              </a:spcBef>
              <a:buClr>
                <a:schemeClr val="bg1"/>
              </a:buClr>
              <a:buSzTx/>
              <a:buFontTx/>
              <a:buNone/>
              <a:tabLst>
                <a:tab pos="857250" algn="l"/>
              </a:tabLst>
            </a:pPr>
            <a:r>
              <a:rPr lang="en-US" sz="2900" b="1" smtClean="0">
                <a:solidFill>
                  <a:srgbClr val="333399"/>
                </a:solidFill>
              </a:rPr>
              <a:t>			</a:t>
            </a:r>
            <a:r>
              <a:rPr lang="en-US" sz="2900" smtClean="0">
                <a:solidFill>
                  <a:srgbClr val="333399"/>
                </a:solidFill>
              </a:rPr>
              <a:t>=</a:t>
            </a:r>
            <a:r>
              <a:rPr lang="en-US" sz="2900" b="1" smtClean="0">
                <a:solidFill>
                  <a:srgbClr val="333399"/>
                </a:solidFill>
              </a:rPr>
              <a:t> </a:t>
            </a:r>
            <a:r>
              <a:rPr lang="en-US" sz="2900" b="1" i="1" smtClean="0">
                <a:solidFill>
                  <a:srgbClr val="333399"/>
                </a:solidFill>
              </a:rPr>
              <a:t>s</a:t>
            </a:r>
            <a:r>
              <a:rPr lang="en-US" sz="1100" b="1" smtClean="0">
                <a:solidFill>
                  <a:srgbClr val="333399"/>
                </a:solidFill>
              </a:rPr>
              <a:t> </a:t>
            </a:r>
            <a:r>
              <a:rPr lang="en-US" sz="2900" b="1" smtClean="0">
                <a:solidFill>
                  <a:srgbClr val="333399"/>
                </a:solidFill>
                <a:sym typeface="Symbol" pitchFamily="18" charset="2"/>
              </a:rPr>
              <a:t></a:t>
            </a:r>
            <a:r>
              <a:rPr lang="en-US" sz="1100" b="1" smtClean="0">
                <a:solidFill>
                  <a:srgbClr val="333399"/>
                </a:solidFill>
              </a:rPr>
              <a:t> </a:t>
            </a:r>
            <a:r>
              <a:rPr lang="en-US" sz="2900" b="1" i="1" smtClean="0">
                <a:solidFill>
                  <a:srgbClr val="333399"/>
                </a:solidFill>
                <a:sym typeface="Symbol" pitchFamily="18" charset="2"/>
              </a:rPr>
              <a:t>L  </a:t>
            </a:r>
            <a:r>
              <a:rPr lang="en-US" sz="2900" smtClean="0">
                <a:solidFill>
                  <a:srgbClr val="333399"/>
                </a:solidFill>
                <a:sym typeface="Symbol" pitchFamily="18" charset="2"/>
              </a:rPr>
              <a:t>–</a:t>
            </a:r>
            <a:r>
              <a:rPr lang="en-US" sz="2900" b="1" smtClean="0">
                <a:solidFill>
                  <a:srgbClr val="333399"/>
                </a:solidFill>
                <a:sym typeface="Symbol" pitchFamily="18" charset="2"/>
              </a:rPr>
              <a:t>  </a:t>
            </a:r>
            <a:r>
              <a:rPr lang="en-US" sz="2900" b="1" i="1" smtClean="0">
                <a:solidFill>
                  <a:srgbClr val="333399"/>
                </a:solidFill>
              </a:rPr>
              <a:t>s</a:t>
            </a:r>
            <a:r>
              <a:rPr lang="en-US" sz="1100" b="1" smtClean="0">
                <a:solidFill>
                  <a:srgbClr val="333399"/>
                </a:solidFill>
              </a:rPr>
              <a:t> </a:t>
            </a:r>
            <a:r>
              <a:rPr lang="en-US" sz="2900" b="1" smtClean="0">
                <a:solidFill>
                  <a:srgbClr val="333399"/>
                </a:solidFill>
                <a:sym typeface="Symbol" pitchFamily="18" charset="2"/>
              </a:rPr>
              <a:t></a:t>
            </a:r>
            <a:r>
              <a:rPr lang="en-US" sz="1100" b="1" smtClean="0">
                <a:solidFill>
                  <a:srgbClr val="333399"/>
                </a:solidFill>
              </a:rPr>
              <a:t> </a:t>
            </a:r>
            <a:r>
              <a:rPr lang="en-US" sz="2900" b="1" i="1" smtClean="0">
                <a:solidFill>
                  <a:srgbClr val="333399"/>
                </a:solidFill>
                <a:sym typeface="Symbol" pitchFamily="18" charset="2"/>
              </a:rPr>
              <a:t>U </a:t>
            </a:r>
            <a:endParaRPr lang="en-US" sz="2900" b="1" smtClean="0">
              <a:solidFill>
                <a:srgbClr val="333399"/>
              </a:solidFill>
              <a:sym typeface="Symbol" pitchFamily="18" charset="2"/>
            </a:endParaRPr>
          </a:p>
          <a:p>
            <a:pPr marL="0" indent="0">
              <a:spcBef>
                <a:spcPct val="50000"/>
              </a:spcBef>
              <a:buClr>
                <a:schemeClr val="bg1"/>
              </a:buClr>
              <a:buSzTx/>
              <a:buFontTx/>
              <a:buNone/>
              <a:tabLst>
                <a:tab pos="857250" algn="l"/>
              </a:tabLst>
            </a:pPr>
            <a:r>
              <a:rPr lang="en-US" sz="2900" smtClean="0"/>
              <a:t>Solve for </a:t>
            </a:r>
            <a:r>
              <a:rPr lang="en-US" sz="2900" b="1" i="1" smtClean="0"/>
              <a:t>U</a:t>
            </a:r>
            <a:r>
              <a:rPr lang="en-US" sz="2900" i="1" smtClean="0"/>
              <a:t>/</a:t>
            </a:r>
            <a:r>
              <a:rPr lang="en-US" sz="2900" b="1" i="1" smtClean="0"/>
              <a:t>L</a:t>
            </a:r>
            <a:r>
              <a:rPr lang="en-US" sz="2900" smtClean="0"/>
              <a:t>:  </a:t>
            </a:r>
          </a:p>
          <a:p>
            <a:pPr marL="0" indent="0">
              <a:spcBef>
                <a:spcPct val="50000"/>
              </a:spcBef>
              <a:buClr>
                <a:schemeClr val="bg1"/>
              </a:buClr>
              <a:buSzTx/>
              <a:buFontTx/>
              <a:buNone/>
              <a:tabLst>
                <a:tab pos="857250" algn="l"/>
              </a:tabLst>
            </a:pPr>
            <a:r>
              <a:rPr lang="en-US" sz="2900" b="1" i="1" smtClean="0">
                <a:solidFill>
                  <a:srgbClr val="333399"/>
                </a:solidFill>
              </a:rPr>
              <a:t>      </a:t>
            </a:r>
            <a:r>
              <a:rPr lang="en-US" sz="2900" smtClean="0">
                <a:solidFill>
                  <a:srgbClr val="333399"/>
                </a:solidFill>
              </a:rPr>
              <a:t>(</a:t>
            </a:r>
            <a:r>
              <a:rPr lang="en-US" sz="2900" b="1" i="1" smtClean="0">
                <a:solidFill>
                  <a:srgbClr val="333399"/>
                </a:solidFill>
              </a:rPr>
              <a:t>f </a:t>
            </a:r>
            <a:r>
              <a:rPr lang="en-US" sz="2900" smtClean="0">
                <a:solidFill>
                  <a:srgbClr val="333399"/>
                </a:solidFill>
              </a:rPr>
              <a:t> + </a:t>
            </a:r>
            <a:r>
              <a:rPr lang="en-US" sz="2900" b="1" i="1" smtClean="0">
                <a:solidFill>
                  <a:srgbClr val="333399"/>
                </a:solidFill>
              </a:rPr>
              <a:t>s</a:t>
            </a:r>
            <a:r>
              <a:rPr lang="en-US" sz="2900" smtClean="0">
                <a:solidFill>
                  <a:srgbClr val="333399"/>
                </a:solidFill>
              </a:rPr>
              <a:t>)</a:t>
            </a:r>
            <a:r>
              <a:rPr lang="en-US" sz="1100" b="1" smtClean="0">
                <a:solidFill>
                  <a:srgbClr val="333399"/>
                </a:solidFill>
              </a:rPr>
              <a:t> </a:t>
            </a:r>
            <a:r>
              <a:rPr lang="en-US" sz="2900" b="1" smtClean="0">
                <a:solidFill>
                  <a:srgbClr val="333399"/>
                </a:solidFill>
                <a:sym typeface="Symbol" pitchFamily="18" charset="2"/>
              </a:rPr>
              <a:t></a:t>
            </a:r>
            <a:r>
              <a:rPr lang="en-US" sz="1100" b="1" smtClean="0">
                <a:solidFill>
                  <a:srgbClr val="333399"/>
                </a:solidFill>
              </a:rPr>
              <a:t> </a:t>
            </a:r>
            <a:r>
              <a:rPr lang="en-US" sz="2900" b="1" i="1" smtClean="0">
                <a:solidFill>
                  <a:srgbClr val="333399"/>
                </a:solidFill>
              </a:rPr>
              <a:t>U </a:t>
            </a:r>
            <a:r>
              <a:rPr lang="en-US" sz="2900" i="1" smtClean="0">
                <a:solidFill>
                  <a:srgbClr val="333399"/>
                </a:solidFill>
              </a:rPr>
              <a:t>  </a:t>
            </a:r>
            <a:r>
              <a:rPr lang="en-US" sz="2900" smtClean="0">
                <a:solidFill>
                  <a:srgbClr val="333399"/>
                </a:solidFill>
              </a:rPr>
              <a:t>=  </a:t>
            </a:r>
            <a:r>
              <a:rPr lang="en-US" sz="2900" b="1" i="1" smtClean="0">
                <a:solidFill>
                  <a:srgbClr val="333399"/>
                </a:solidFill>
              </a:rPr>
              <a:t>s</a:t>
            </a:r>
            <a:r>
              <a:rPr lang="en-US" sz="1100" b="1" smtClean="0">
                <a:solidFill>
                  <a:srgbClr val="333399"/>
                </a:solidFill>
              </a:rPr>
              <a:t> </a:t>
            </a:r>
            <a:r>
              <a:rPr lang="en-US" sz="2900" b="1" smtClean="0">
                <a:solidFill>
                  <a:srgbClr val="333399"/>
                </a:solidFill>
                <a:sym typeface="Symbol" pitchFamily="18" charset="2"/>
              </a:rPr>
              <a:t></a:t>
            </a:r>
            <a:r>
              <a:rPr lang="en-US" sz="1100" b="1" smtClean="0">
                <a:solidFill>
                  <a:srgbClr val="333399"/>
                </a:solidFill>
              </a:rPr>
              <a:t> </a:t>
            </a:r>
            <a:r>
              <a:rPr lang="en-US" sz="2900" b="1" i="1" smtClean="0">
                <a:solidFill>
                  <a:srgbClr val="333399"/>
                </a:solidFill>
                <a:sym typeface="Symbol" pitchFamily="18" charset="2"/>
              </a:rPr>
              <a:t>L </a:t>
            </a:r>
          </a:p>
          <a:p>
            <a:pPr marL="0" indent="0">
              <a:spcBef>
                <a:spcPct val="50000"/>
              </a:spcBef>
              <a:buClr>
                <a:schemeClr val="bg1"/>
              </a:buClr>
              <a:buSzTx/>
              <a:buFontTx/>
              <a:buNone/>
              <a:tabLst>
                <a:tab pos="857250" algn="l"/>
              </a:tabLst>
            </a:pPr>
            <a:r>
              <a:rPr lang="en-US" sz="2900" smtClean="0">
                <a:sym typeface="Symbol" pitchFamily="18" charset="2"/>
              </a:rPr>
              <a:t>so,</a:t>
            </a:r>
          </a:p>
        </p:txBody>
      </p:sp>
      <p:graphicFrame>
        <p:nvGraphicFramePr>
          <p:cNvPr id="38916" name="Object 2"/>
          <p:cNvGraphicFramePr>
            <a:graphicFrameLocks noChangeAspect="1"/>
          </p:cNvGraphicFramePr>
          <p:nvPr/>
        </p:nvGraphicFramePr>
        <p:xfrm>
          <a:off x="3824288" y="4972050"/>
          <a:ext cx="2070100" cy="1303338"/>
        </p:xfrm>
        <a:graphic>
          <a:graphicData uri="http://schemas.openxmlformats.org/presentationml/2006/ole">
            <mc:AlternateContent xmlns:mc="http://schemas.openxmlformats.org/markup-compatibility/2006">
              <mc:Choice xmlns:v="urn:schemas-microsoft-com:vml" Requires="v">
                <p:oleObj spid="_x0000_s1132" name="Equation" r:id="rId4" imgW="710891" imgH="406224" progId="Equation.DSMT4">
                  <p:embed/>
                </p:oleObj>
              </mc:Choice>
              <mc:Fallback>
                <p:oleObj name="Equation" r:id="rId4" imgW="710891" imgH="406224"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6001" t="-11620" r="-6001" b="-11620"/>
                      <a:stretch>
                        <a:fillRect/>
                      </a:stretch>
                    </p:blipFill>
                    <p:spPr bwMode="auto">
                      <a:xfrm>
                        <a:off x="3824288" y="4972050"/>
                        <a:ext cx="2070100" cy="1303338"/>
                      </a:xfrm>
                      <a:prstGeom prst="rect">
                        <a:avLst/>
                      </a:prstGeom>
                      <a:noFill/>
                      <a:ln w="38100" cmpd="dbl">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06267458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animEffect transition="in" filter="wipe(left)">
                                      <p:cBhvr>
                                        <p:cTn id="7" dur="500"/>
                                        <p:tgtEl>
                                          <p:spTgt spid="389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915">
                                            <p:txEl>
                                              <p:pRg st="2" end="2"/>
                                            </p:txEl>
                                          </p:spTgt>
                                        </p:tgtEl>
                                        <p:attrNameLst>
                                          <p:attrName>style.visibility</p:attrName>
                                        </p:attrNameLst>
                                      </p:cBhvr>
                                      <p:to>
                                        <p:strVal val="visible"/>
                                      </p:to>
                                    </p:set>
                                    <p:animEffect transition="in" filter="wipe(left)">
                                      <p:cBhvr>
                                        <p:cTn id="12" dur="500"/>
                                        <p:tgtEl>
                                          <p:spTgt spid="389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915">
                                            <p:txEl>
                                              <p:pRg st="3" end="3"/>
                                            </p:txEl>
                                          </p:spTgt>
                                        </p:tgtEl>
                                        <p:attrNameLst>
                                          <p:attrName>style.visibility</p:attrName>
                                        </p:attrNameLst>
                                      </p:cBhvr>
                                      <p:to>
                                        <p:strVal val="visible"/>
                                      </p:to>
                                    </p:set>
                                    <p:animEffect transition="in" filter="wipe(left)">
                                      <p:cBhvr>
                                        <p:cTn id="17" dur="500"/>
                                        <p:tgtEl>
                                          <p:spTgt spid="3891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915">
                                            <p:txEl>
                                              <p:pRg st="4" end="4"/>
                                            </p:txEl>
                                          </p:spTgt>
                                        </p:tgtEl>
                                        <p:attrNameLst>
                                          <p:attrName>style.visibility</p:attrName>
                                        </p:attrNameLst>
                                      </p:cBhvr>
                                      <p:to>
                                        <p:strVal val="visible"/>
                                      </p:to>
                                    </p:set>
                                    <p:animEffect transition="in" filter="wipe(left)">
                                      <p:cBhvr>
                                        <p:cTn id="22" dur="500"/>
                                        <p:tgtEl>
                                          <p:spTgt spid="3891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8915">
                                            <p:txEl>
                                              <p:pRg st="5" end="5"/>
                                            </p:txEl>
                                          </p:spTgt>
                                        </p:tgtEl>
                                        <p:attrNameLst>
                                          <p:attrName>style.visibility</p:attrName>
                                        </p:attrNameLst>
                                      </p:cBhvr>
                                      <p:to>
                                        <p:strVal val="visible"/>
                                      </p:to>
                                    </p:set>
                                    <p:animEffect transition="in" filter="wipe(left)">
                                      <p:cBhvr>
                                        <p:cTn id="27" dur="500"/>
                                        <p:tgtEl>
                                          <p:spTgt spid="38915">
                                            <p:txEl>
                                              <p:pRg st="5" end="5"/>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8916"/>
                                        </p:tgtEl>
                                        <p:attrNameLst>
                                          <p:attrName>style.visibility</p:attrName>
                                        </p:attrNameLst>
                                      </p:cBhvr>
                                      <p:to>
                                        <p:strVal val="visible"/>
                                      </p:to>
                                    </p:set>
                                    <p:animEffect transition="in" filter="fade">
                                      <p:cBhvr>
                                        <p:cTn id="31" dur="25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uiExpand="1" build="p" autoUpdateAnimBg="0"/>
    </p:bldLst>
  </p:timing>
</p:sld>
</file>

<file path=ppt/theme/theme1.xml><?xml version="1.0" encoding="utf-8"?>
<a:theme xmlns:a="http://schemas.openxmlformats.org/drawingml/2006/main" name="14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6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8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5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9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5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5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5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79</TotalTime>
  <Words>3211</Words>
  <Application>Microsoft Office PowerPoint</Application>
  <PresentationFormat>On-screen Show (4:3)</PresentationFormat>
  <Paragraphs>533</Paragraphs>
  <Slides>63</Slides>
  <Notes>55</Notes>
  <HiddenSlides>4</HiddenSlides>
  <MMClips>0</MMClips>
  <ScaleCrop>false</ScaleCrop>
  <HeadingPairs>
    <vt:vector size="8" baseType="variant">
      <vt:variant>
        <vt:lpstr>Fonts Used</vt:lpstr>
      </vt:variant>
      <vt:variant>
        <vt:i4>11</vt:i4>
      </vt:variant>
      <vt:variant>
        <vt:lpstr>Theme</vt:lpstr>
      </vt:variant>
      <vt:variant>
        <vt:i4>5</vt:i4>
      </vt:variant>
      <vt:variant>
        <vt:lpstr>Embedded OLE Servers</vt:lpstr>
      </vt:variant>
      <vt:variant>
        <vt:i4>3</vt:i4>
      </vt:variant>
      <vt:variant>
        <vt:lpstr>Slide Titles</vt:lpstr>
      </vt:variant>
      <vt:variant>
        <vt:i4>63</vt:i4>
      </vt:variant>
    </vt:vector>
  </HeadingPairs>
  <TitlesOfParts>
    <vt:vector size="82" baseType="lpstr">
      <vt:lpstr>ＭＳ Ｐゴシック</vt:lpstr>
      <vt:lpstr>Albertus Extra Bold</vt:lpstr>
      <vt:lpstr>Arial</vt:lpstr>
      <vt:lpstr>Arial Narrow</vt:lpstr>
      <vt:lpstr>Book Antiqua</vt:lpstr>
      <vt:lpstr>Comic Sans MS</vt:lpstr>
      <vt:lpstr>Symbol</vt:lpstr>
      <vt:lpstr>Tahoma</vt:lpstr>
      <vt:lpstr>Times New Roman</vt:lpstr>
      <vt:lpstr>Verdana</vt:lpstr>
      <vt:lpstr>Wingdings</vt:lpstr>
      <vt:lpstr>14_Default Design</vt:lpstr>
      <vt:lpstr>16_Default Design</vt:lpstr>
      <vt:lpstr>18_Default Design</vt:lpstr>
      <vt:lpstr>15_Default Design</vt:lpstr>
      <vt:lpstr>19_Default Design</vt:lpstr>
      <vt:lpstr>Equation</vt:lpstr>
      <vt:lpstr>Chart</vt:lpstr>
      <vt:lpstr>Präsentation</vt:lpstr>
      <vt:lpstr>Unemployment</vt:lpstr>
      <vt:lpstr>IN THIS CHAPTER, YOU WILL LEARN:</vt:lpstr>
      <vt:lpstr>Natural rate of unemployment</vt:lpstr>
      <vt:lpstr>Actual and natural rates of unemployment, U.S., 1960–2012</vt:lpstr>
      <vt:lpstr>A first model of the natural rate</vt:lpstr>
      <vt:lpstr>Assumptions:</vt:lpstr>
      <vt:lpstr>The transitions between employment and unemployment</vt:lpstr>
      <vt:lpstr>The steady state condition</vt:lpstr>
      <vt:lpstr>Finding the “equilibrium” U rate</vt:lpstr>
      <vt:lpstr>Example:</vt:lpstr>
      <vt:lpstr>Policy implication</vt:lpstr>
      <vt:lpstr>Why is there unemployment?</vt:lpstr>
      <vt:lpstr>Job search &amp; frictional unemployment</vt:lpstr>
      <vt:lpstr>Sectoral shifts</vt:lpstr>
      <vt:lpstr>CASE STUDY:   Structural change over the long run, U.S.</vt:lpstr>
      <vt:lpstr>More examples of sectoral shifts</vt:lpstr>
      <vt:lpstr>Public policy and job search</vt:lpstr>
      <vt:lpstr>Unemployment insurance (UI)</vt:lpstr>
      <vt:lpstr>Benefits of UI</vt:lpstr>
      <vt:lpstr>Rigidity of job protection</vt:lpstr>
      <vt:lpstr>Effects of rigid job protection</vt:lpstr>
      <vt:lpstr>Why is there unemployment?</vt:lpstr>
      <vt:lpstr>Unemployment from real wage rigidity</vt:lpstr>
      <vt:lpstr>Unemployment from real wage rigidity</vt:lpstr>
      <vt:lpstr>Reasons for wage rigidity</vt:lpstr>
      <vt:lpstr>1.  The minimum wage</vt:lpstr>
      <vt:lpstr>Minimum wages in 2005</vt:lpstr>
      <vt:lpstr>2.  Labor unions</vt:lpstr>
      <vt:lpstr>Percent of workers covered by collective bargaining, selected countries</vt:lpstr>
      <vt:lpstr>Union membership and wage ratios by industry, 2011</vt:lpstr>
      <vt:lpstr>3.  Efficiency wages</vt:lpstr>
      <vt:lpstr>Shirking model by Shapiro and Stiglitz</vt:lpstr>
      <vt:lpstr>Henry Ford and efficiency wages</vt:lpstr>
      <vt:lpstr>The duration of unemployment</vt:lpstr>
      <vt:lpstr>The Median Duration of U.S. Unemployment</vt:lpstr>
      <vt:lpstr>TREND:  The natural rate rises over 1960–84, then falls over 1985–2005</vt:lpstr>
      <vt:lpstr>EXPLAINING THE TREND: The minimum wage</vt:lpstr>
      <vt:lpstr>EXPLAINING THE TREND: Union membership</vt:lpstr>
      <vt:lpstr>EXPLAINING THE TREND:   Sectoral shifts</vt:lpstr>
      <vt:lpstr>EXPLAINING THE TREND: Demographics</vt:lpstr>
      <vt:lpstr>Unemployment: U.S. and Europe, 1963-2010</vt:lpstr>
      <vt:lpstr>Why unemployment rose in Europe  but not the U.S.</vt:lpstr>
      <vt:lpstr>… until the 2008 crisis</vt:lpstr>
      <vt:lpstr>Unemployment in Europe, 1960–2011</vt:lpstr>
      <vt:lpstr>Unemployment in Europe, 1984-2010</vt:lpstr>
      <vt:lpstr>Social and political equilibria</vt:lpstr>
      <vt:lpstr>Labor market reforms in Europe</vt:lpstr>
      <vt:lpstr>Labor market reforms in Europe</vt:lpstr>
      <vt:lpstr>Flexibilization at the margin</vt:lpstr>
      <vt:lpstr>Youth Unemployment</vt:lpstr>
      <vt:lpstr>Youth unemployment and NEET during the crisis</vt:lpstr>
      <vt:lpstr>Youth unemployment rate (15-24)  in Mediterranean countries</vt:lpstr>
      <vt:lpstr>Youth unemployment rate – counterexamples: EU 27, Germany, France, United States</vt:lpstr>
      <vt:lpstr>The youth unemployment rate: Two caveats</vt:lpstr>
      <vt:lpstr>Ratio of young unemployed and  youth population </vt:lpstr>
      <vt:lpstr>The NEET Rate (15-24) (NEET=not in employment, education or training)</vt:lpstr>
      <vt:lpstr>Youth unemployment : general factors</vt:lpstr>
      <vt:lpstr>Youth unemployment in Italy:  a difficult transition from school to work </vt:lpstr>
      <vt:lpstr>Low youth unemployment in Austria, Denmark, Germany and Switzerland</vt:lpstr>
      <vt:lpstr>CHAPTER SUMMARY</vt:lpstr>
      <vt:lpstr>CHAPTER SUMMARY</vt:lpstr>
      <vt:lpstr>CHAPTER SUMMARY</vt:lpstr>
      <vt:lpstr>CHAPTER SUMMARY</vt:lpstr>
    </vt:vector>
  </TitlesOfParts>
  <Company>UNLV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Mankiw 6e PowerPoints</dc:title>
  <dc:creator>Ron Cronovich</dc:creator>
  <cp:lastModifiedBy>Hartmut Lehmann</cp:lastModifiedBy>
  <cp:revision>258</cp:revision>
  <dcterms:created xsi:type="dcterms:W3CDTF">2006-04-29T00:50:43Z</dcterms:created>
  <dcterms:modified xsi:type="dcterms:W3CDTF">2019-02-17T16:16:07Z</dcterms:modified>
</cp:coreProperties>
</file>