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60.xml" ContentType="application/vnd.openxmlformats-officedocument.presentationml.notesSlide+xml"/>
  <Override PartName="/ppt/charts/chart4.xml" ContentType="application/vnd.openxmlformats-officedocument.drawingml.chart+xml"/>
  <Override PartName="/ppt/notesSlides/notesSlide61.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62.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63.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40" r:id="rId1"/>
    <p:sldMasterId id="2147483833" r:id="rId2"/>
    <p:sldMasterId id="2147483844" r:id="rId3"/>
    <p:sldMasterId id="2147483855" r:id="rId4"/>
    <p:sldMasterId id="2147483866" r:id="rId5"/>
  </p:sldMasterIdLst>
  <p:notesMasterIdLst>
    <p:notesMasterId r:id="rId83"/>
  </p:notesMasterIdLst>
  <p:sldIdLst>
    <p:sldId id="451" r:id="rId6"/>
    <p:sldId id="391" r:id="rId7"/>
    <p:sldId id="377" r:id="rId8"/>
    <p:sldId id="393" r:id="rId9"/>
    <p:sldId id="394" r:id="rId10"/>
    <p:sldId id="395" r:id="rId11"/>
    <p:sldId id="396" r:id="rId12"/>
    <p:sldId id="397" r:id="rId13"/>
    <p:sldId id="398" r:id="rId14"/>
    <p:sldId id="399" r:id="rId15"/>
    <p:sldId id="400" r:id="rId16"/>
    <p:sldId id="401" r:id="rId17"/>
    <p:sldId id="402" r:id="rId18"/>
    <p:sldId id="403" r:id="rId19"/>
    <p:sldId id="452" r:id="rId20"/>
    <p:sldId id="404" r:id="rId21"/>
    <p:sldId id="405" r:id="rId22"/>
    <p:sldId id="384" r:id="rId23"/>
    <p:sldId id="387" r:id="rId24"/>
    <p:sldId id="388" r:id="rId25"/>
    <p:sldId id="410" r:id="rId26"/>
    <p:sldId id="411" r:id="rId27"/>
    <p:sldId id="412" r:id="rId28"/>
    <p:sldId id="413" r:id="rId29"/>
    <p:sldId id="414" r:id="rId30"/>
    <p:sldId id="415" r:id="rId31"/>
    <p:sldId id="416" r:id="rId32"/>
    <p:sldId id="417" r:id="rId33"/>
    <p:sldId id="418" r:id="rId34"/>
    <p:sldId id="419" r:id="rId35"/>
    <p:sldId id="420" r:id="rId36"/>
    <p:sldId id="421" r:id="rId37"/>
    <p:sldId id="422" r:id="rId38"/>
    <p:sldId id="423" r:id="rId39"/>
    <p:sldId id="424" r:id="rId40"/>
    <p:sldId id="425" r:id="rId41"/>
    <p:sldId id="426" r:id="rId42"/>
    <p:sldId id="447" r:id="rId43"/>
    <p:sldId id="448" r:id="rId44"/>
    <p:sldId id="449" r:id="rId45"/>
    <p:sldId id="430" r:id="rId46"/>
    <p:sldId id="431" r:id="rId47"/>
    <p:sldId id="432" r:id="rId48"/>
    <p:sldId id="433" r:id="rId49"/>
    <p:sldId id="434" r:id="rId50"/>
    <p:sldId id="435" r:id="rId51"/>
    <p:sldId id="453" r:id="rId52"/>
    <p:sldId id="454" r:id="rId53"/>
    <p:sldId id="437" r:id="rId54"/>
    <p:sldId id="438" r:id="rId55"/>
    <p:sldId id="455" r:id="rId56"/>
    <p:sldId id="456" r:id="rId57"/>
    <p:sldId id="457" r:id="rId58"/>
    <p:sldId id="458" r:id="rId59"/>
    <p:sldId id="459" r:id="rId60"/>
    <p:sldId id="440" r:id="rId61"/>
    <p:sldId id="461" r:id="rId62"/>
    <p:sldId id="441" r:id="rId63"/>
    <p:sldId id="442" r:id="rId64"/>
    <p:sldId id="443" r:id="rId65"/>
    <p:sldId id="444" r:id="rId66"/>
    <p:sldId id="445" r:id="rId67"/>
    <p:sldId id="450" r:id="rId68"/>
    <p:sldId id="462" r:id="rId69"/>
    <p:sldId id="463" r:id="rId70"/>
    <p:sldId id="472" r:id="rId71"/>
    <p:sldId id="465" r:id="rId72"/>
    <p:sldId id="473" r:id="rId73"/>
    <p:sldId id="474" r:id="rId74"/>
    <p:sldId id="475" r:id="rId75"/>
    <p:sldId id="476" r:id="rId76"/>
    <p:sldId id="466" r:id="rId77"/>
    <p:sldId id="477" r:id="rId78"/>
    <p:sldId id="467" r:id="rId79"/>
    <p:sldId id="468" r:id="rId80"/>
    <p:sldId id="378" r:id="rId81"/>
    <p:sldId id="389" r:id="rId8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172">
          <p15:clr>
            <a:srgbClr val="A4A3A4"/>
          </p15:clr>
        </p15:guide>
        <p15:guide id="2" pos="4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6699"/>
    <a:srgbClr val="996633"/>
    <a:srgbClr val="CC6600"/>
    <a:srgbClr val="FFEAD5"/>
    <a:srgbClr val="663300"/>
    <a:srgbClr val="FF9900"/>
    <a:srgbClr val="990099"/>
    <a:srgbClr val="00808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30" autoAdjust="0"/>
    <p:restoredTop sz="63478" autoAdjust="0"/>
  </p:normalViewPr>
  <p:slideViewPr>
    <p:cSldViewPr snapToGrid="0">
      <p:cViewPr varScale="1">
        <p:scale>
          <a:sx n="37" d="100"/>
          <a:sy n="37" d="100"/>
        </p:scale>
        <p:origin x="1314" y="42"/>
      </p:cViewPr>
      <p:guideLst>
        <p:guide orient="horz" pos="3172"/>
        <p:guide pos="4969"/>
      </p:guideLst>
    </p:cSldViewPr>
  </p:slideViewPr>
  <p:notesTextViewPr>
    <p:cViewPr>
      <p:scale>
        <a:sx n="100" d="100"/>
        <a:sy n="100" d="100"/>
      </p:scale>
      <p:origin x="0" y="0"/>
    </p:cViewPr>
  </p:notesTextViewPr>
  <p:sorterViewPr>
    <p:cViewPr>
      <p:scale>
        <a:sx n="110" d="100"/>
        <a:sy n="110" d="100"/>
      </p:scale>
      <p:origin x="0" y="8994"/>
    </p:cViewPr>
  </p:sorterViewPr>
  <p:notesViewPr>
    <p:cSldViewPr snapToGrid="0">
      <p:cViewPr>
        <p:scale>
          <a:sx n="90" d="100"/>
          <a:sy n="90" d="100"/>
        </p:scale>
        <p:origin x="-3210" y="276"/>
      </p:cViewPr>
      <p:guideLst>
        <p:guide orient="horz" pos="2880"/>
        <p:guide pos="2160"/>
      </p:guideLst>
    </p:cSldViewPr>
  </p:notes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20Mankiw%207e%20(Worth)\Ch%2011\FF%20and%2030-yr%20MORTG%20rate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20Mankiw%207e%20(Worth)\Ch%2011\foreclosure%20starts%20and%20housing%20price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20Mankiw%207e%20(Worth)\Ch%2011\foreclosure%20starts%20and%20housing%20price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2" Type="http://schemas.openxmlformats.org/officeDocument/2006/relationships/oleObject" Target="file:///C:\!!%20Mankiw%207e%20(Worth)\Ch%2011\data%20-%20major%20stock%20price%20indeces.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file:///C:\!!%20Mankiw%207e%20(Worth)\Ch%2011\investment,%20durables,%20consumer%20sentiment,%202000-2009.xls"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file:///C:\Users\Ron\AppData\Local\Temp\GDPC1.xls"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424759405075"/>
          <c:y val="0.119595126848327"/>
          <c:w val="0.73592825896762903"/>
          <c:h val="0.79311722740325796"/>
        </c:manualLayout>
      </c:layout>
      <c:scatterChart>
        <c:scatterStyle val="lineMarker"/>
        <c:varyColors val="0"/>
        <c:ser>
          <c:idx val="1"/>
          <c:order val="1"/>
          <c:tx>
            <c:strRef>
              <c:f>'CS data + FF, MORTG'!$D$159</c:f>
              <c:strCache>
                <c:ptCount val="1"/>
                <c:pt idx="0">
                  <c:v>Federal Funds rate</c:v>
                </c:pt>
              </c:strCache>
            </c:strRef>
          </c:tx>
          <c:spPr>
            <a:ln w="38100">
              <a:solidFill>
                <a:srgbClr val="008080"/>
              </a:solidFill>
            </a:ln>
          </c:spPr>
          <c:marker>
            <c:symbol val="none"/>
          </c:marker>
          <c:xVal>
            <c:numRef>
              <c:f>'CS data + FF, MORTG'!$B$160:$B$271</c:f>
              <c:numCache>
                <c:formatCode>0.00</c:formatCode>
                <c:ptCount val="112"/>
                <c:pt idx="0">
                  <c:v>2000</c:v>
                </c:pt>
                <c:pt idx="1">
                  <c:v>2000.0833333333301</c:v>
                </c:pt>
                <c:pt idx="2">
                  <c:v>2000.166666666667</c:v>
                </c:pt>
                <c:pt idx="3">
                  <c:v>2000.25</c:v>
                </c:pt>
                <c:pt idx="4">
                  <c:v>2000.3333333333289</c:v>
                </c:pt>
                <c:pt idx="5">
                  <c:v>2000.4166666666699</c:v>
                </c:pt>
                <c:pt idx="6">
                  <c:v>2000.5</c:v>
                </c:pt>
                <c:pt idx="7">
                  <c:v>2000.5833333333289</c:v>
                </c:pt>
                <c:pt idx="8">
                  <c:v>2000.6666666666661</c:v>
                </c:pt>
                <c:pt idx="9">
                  <c:v>2000.75</c:v>
                </c:pt>
                <c:pt idx="10">
                  <c:v>2000.8333333333289</c:v>
                </c:pt>
                <c:pt idx="11">
                  <c:v>2000.9166666666699</c:v>
                </c:pt>
                <c:pt idx="12">
                  <c:v>2001</c:v>
                </c:pt>
                <c:pt idx="13">
                  <c:v>2001.0833333333289</c:v>
                </c:pt>
                <c:pt idx="14">
                  <c:v>2001.1666666666661</c:v>
                </c:pt>
                <c:pt idx="15">
                  <c:v>2001.25</c:v>
                </c:pt>
                <c:pt idx="16">
                  <c:v>2001.3333333333289</c:v>
                </c:pt>
                <c:pt idx="17">
                  <c:v>2001.4166666666699</c:v>
                </c:pt>
                <c:pt idx="18">
                  <c:v>2001.5</c:v>
                </c:pt>
                <c:pt idx="19">
                  <c:v>2001.583333333328</c:v>
                </c:pt>
                <c:pt idx="20">
                  <c:v>2001.6666666666661</c:v>
                </c:pt>
                <c:pt idx="21">
                  <c:v>2001.749999999998</c:v>
                </c:pt>
                <c:pt idx="22">
                  <c:v>2001.833333333328</c:v>
                </c:pt>
                <c:pt idx="23">
                  <c:v>2001.9166666666681</c:v>
                </c:pt>
                <c:pt idx="24">
                  <c:v>2001.999999999998</c:v>
                </c:pt>
                <c:pt idx="25">
                  <c:v>2002.083333333328</c:v>
                </c:pt>
                <c:pt idx="26">
                  <c:v>2002.1666666666661</c:v>
                </c:pt>
                <c:pt idx="27">
                  <c:v>2002.249999999998</c:v>
                </c:pt>
                <c:pt idx="28">
                  <c:v>2002.333333333328</c:v>
                </c:pt>
                <c:pt idx="29">
                  <c:v>2002.4166666666681</c:v>
                </c:pt>
                <c:pt idx="30">
                  <c:v>2002.499999999998</c:v>
                </c:pt>
                <c:pt idx="31">
                  <c:v>2002.583333333328</c:v>
                </c:pt>
                <c:pt idx="32">
                  <c:v>2002.6666666666661</c:v>
                </c:pt>
                <c:pt idx="33">
                  <c:v>2002.749999999997</c:v>
                </c:pt>
                <c:pt idx="34">
                  <c:v>2002.833333333328</c:v>
                </c:pt>
                <c:pt idx="35">
                  <c:v>2002.916666666667</c:v>
                </c:pt>
                <c:pt idx="36">
                  <c:v>2002.999999999997</c:v>
                </c:pt>
                <c:pt idx="37">
                  <c:v>2003.0833333333269</c:v>
                </c:pt>
                <c:pt idx="38">
                  <c:v>2003.1666666666661</c:v>
                </c:pt>
                <c:pt idx="39">
                  <c:v>2003.249999999997</c:v>
                </c:pt>
                <c:pt idx="40">
                  <c:v>2003.3333333333269</c:v>
                </c:pt>
                <c:pt idx="41">
                  <c:v>2003.416666666667</c:v>
                </c:pt>
                <c:pt idx="42">
                  <c:v>2003.499999999997</c:v>
                </c:pt>
                <c:pt idx="43">
                  <c:v>2003.5833333333269</c:v>
                </c:pt>
                <c:pt idx="44">
                  <c:v>2003.6666666666631</c:v>
                </c:pt>
                <c:pt idx="45">
                  <c:v>2003.749999999997</c:v>
                </c:pt>
                <c:pt idx="46">
                  <c:v>2003.8333333333269</c:v>
                </c:pt>
                <c:pt idx="47">
                  <c:v>2003.916666666667</c:v>
                </c:pt>
                <c:pt idx="48">
                  <c:v>2003.9999999999959</c:v>
                </c:pt>
                <c:pt idx="49">
                  <c:v>2004.083333333326</c:v>
                </c:pt>
                <c:pt idx="50">
                  <c:v>2004.1666666666631</c:v>
                </c:pt>
                <c:pt idx="51">
                  <c:v>2004.2499999999959</c:v>
                </c:pt>
                <c:pt idx="52">
                  <c:v>2004.333333333326</c:v>
                </c:pt>
                <c:pt idx="53">
                  <c:v>2004.4166666666661</c:v>
                </c:pt>
                <c:pt idx="54">
                  <c:v>2004.4999999999959</c:v>
                </c:pt>
                <c:pt idx="55">
                  <c:v>2004.583333333326</c:v>
                </c:pt>
                <c:pt idx="56">
                  <c:v>2004.6666666666631</c:v>
                </c:pt>
                <c:pt idx="57">
                  <c:v>2004.7499999999959</c:v>
                </c:pt>
                <c:pt idx="58">
                  <c:v>2004.8333333333251</c:v>
                </c:pt>
                <c:pt idx="59">
                  <c:v>2004.9166666666661</c:v>
                </c:pt>
                <c:pt idx="60">
                  <c:v>2004.999999999995</c:v>
                </c:pt>
                <c:pt idx="61">
                  <c:v>2005.0833333333251</c:v>
                </c:pt>
                <c:pt idx="62">
                  <c:v>2005.1666666666631</c:v>
                </c:pt>
                <c:pt idx="63">
                  <c:v>2005.249999999995</c:v>
                </c:pt>
                <c:pt idx="64">
                  <c:v>2005.3333333333251</c:v>
                </c:pt>
                <c:pt idx="65">
                  <c:v>2005.4166666666649</c:v>
                </c:pt>
                <c:pt idx="66">
                  <c:v>2005.499999999995</c:v>
                </c:pt>
                <c:pt idx="67">
                  <c:v>2005.5833333333251</c:v>
                </c:pt>
                <c:pt idx="68">
                  <c:v>2005.666666666662</c:v>
                </c:pt>
                <c:pt idx="69">
                  <c:v>2005.749999999995</c:v>
                </c:pt>
                <c:pt idx="70">
                  <c:v>2005.8333333333239</c:v>
                </c:pt>
                <c:pt idx="71">
                  <c:v>2005.916666666664</c:v>
                </c:pt>
                <c:pt idx="72">
                  <c:v>2005.999999999995</c:v>
                </c:pt>
                <c:pt idx="73">
                  <c:v>2006.0833333333239</c:v>
                </c:pt>
                <c:pt idx="74">
                  <c:v>2006.1666666666611</c:v>
                </c:pt>
                <c:pt idx="75">
                  <c:v>2006.2499999999941</c:v>
                </c:pt>
                <c:pt idx="76">
                  <c:v>2006.3333333333239</c:v>
                </c:pt>
                <c:pt idx="77">
                  <c:v>2006.416666666664</c:v>
                </c:pt>
                <c:pt idx="78">
                  <c:v>2006.4999999999941</c:v>
                </c:pt>
                <c:pt idx="79">
                  <c:v>2006.5833333333239</c:v>
                </c:pt>
                <c:pt idx="80">
                  <c:v>2006.6666666666611</c:v>
                </c:pt>
                <c:pt idx="81">
                  <c:v>2006.7499999999941</c:v>
                </c:pt>
                <c:pt idx="82">
                  <c:v>2006.8333333333239</c:v>
                </c:pt>
                <c:pt idx="83">
                  <c:v>2006.916666666664</c:v>
                </c:pt>
                <c:pt idx="84">
                  <c:v>2006.9999999999941</c:v>
                </c:pt>
                <c:pt idx="85">
                  <c:v>2007.083333333323</c:v>
                </c:pt>
                <c:pt idx="86">
                  <c:v>2007.1666666666599</c:v>
                </c:pt>
                <c:pt idx="87">
                  <c:v>2007.249999999993</c:v>
                </c:pt>
                <c:pt idx="88">
                  <c:v>2007.333333333323</c:v>
                </c:pt>
                <c:pt idx="89">
                  <c:v>2007.4166666666631</c:v>
                </c:pt>
                <c:pt idx="90">
                  <c:v>2007.499999999993</c:v>
                </c:pt>
                <c:pt idx="91">
                  <c:v>2007.583333333323</c:v>
                </c:pt>
                <c:pt idx="92">
                  <c:v>2007.6666666666599</c:v>
                </c:pt>
                <c:pt idx="93">
                  <c:v>2007.749999999993</c:v>
                </c:pt>
                <c:pt idx="94">
                  <c:v>2007.833333333323</c:v>
                </c:pt>
                <c:pt idx="95">
                  <c:v>2007.9166666666631</c:v>
                </c:pt>
                <c:pt idx="96">
                  <c:v>2007.999999999993</c:v>
                </c:pt>
                <c:pt idx="97">
                  <c:v>2008.083333333323</c:v>
                </c:pt>
                <c:pt idx="98">
                  <c:v>2008.1666666666599</c:v>
                </c:pt>
                <c:pt idx="99">
                  <c:v>2008.249999999992</c:v>
                </c:pt>
                <c:pt idx="100">
                  <c:v>2008.333333333323</c:v>
                </c:pt>
                <c:pt idx="101">
                  <c:v>2008.416666666662</c:v>
                </c:pt>
                <c:pt idx="102">
                  <c:v>2008.499999999992</c:v>
                </c:pt>
                <c:pt idx="103">
                  <c:v>2008.5833333333219</c:v>
                </c:pt>
                <c:pt idx="104">
                  <c:v>2008.6666666666599</c:v>
                </c:pt>
                <c:pt idx="105">
                  <c:v>2008.749999999992</c:v>
                </c:pt>
                <c:pt idx="106">
                  <c:v>2008.8333333333219</c:v>
                </c:pt>
                <c:pt idx="107">
                  <c:v>2008.916666666662</c:v>
                </c:pt>
                <c:pt idx="108">
                  <c:v>2008.999999999992</c:v>
                </c:pt>
                <c:pt idx="109">
                  <c:v>2009.0833333333219</c:v>
                </c:pt>
                <c:pt idx="110">
                  <c:v>2009.1666666666581</c:v>
                </c:pt>
                <c:pt idx="111">
                  <c:v>2009.249999999992</c:v>
                </c:pt>
              </c:numCache>
            </c:numRef>
          </c:xVal>
          <c:yVal>
            <c:numRef>
              <c:f>'CS data + FF, MORTG'!$D$160:$D$271</c:f>
              <c:numCache>
                <c:formatCode>0.00</c:formatCode>
                <c:ptCount val="112"/>
                <c:pt idx="0">
                  <c:v>5.45</c:v>
                </c:pt>
                <c:pt idx="1">
                  <c:v>5.73</c:v>
                </c:pt>
                <c:pt idx="2">
                  <c:v>5.85</c:v>
                </c:pt>
                <c:pt idx="3">
                  <c:v>6.02</c:v>
                </c:pt>
                <c:pt idx="4">
                  <c:v>6.2700000000000014</c:v>
                </c:pt>
                <c:pt idx="5">
                  <c:v>6.53</c:v>
                </c:pt>
                <c:pt idx="6">
                  <c:v>6.54</c:v>
                </c:pt>
                <c:pt idx="7">
                  <c:v>6.5</c:v>
                </c:pt>
                <c:pt idx="8">
                  <c:v>6.52</c:v>
                </c:pt>
                <c:pt idx="9">
                  <c:v>6.51</c:v>
                </c:pt>
                <c:pt idx="10">
                  <c:v>6.51</c:v>
                </c:pt>
                <c:pt idx="11">
                  <c:v>6.4</c:v>
                </c:pt>
                <c:pt idx="12">
                  <c:v>5.98</c:v>
                </c:pt>
                <c:pt idx="13">
                  <c:v>5.49</c:v>
                </c:pt>
                <c:pt idx="14">
                  <c:v>5.31</c:v>
                </c:pt>
                <c:pt idx="15">
                  <c:v>4.8</c:v>
                </c:pt>
                <c:pt idx="16">
                  <c:v>4.21</c:v>
                </c:pt>
                <c:pt idx="17">
                  <c:v>3.97</c:v>
                </c:pt>
                <c:pt idx="18">
                  <c:v>3.77</c:v>
                </c:pt>
                <c:pt idx="19">
                  <c:v>3.65</c:v>
                </c:pt>
                <c:pt idx="20">
                  <c:v>3.07</c:v>
                </c:pt>
                <c:pt idx="21">
                  <c:v>2.4900000000000002</c:v>
                </c:pt>
                <c:pt idx="22">
                  <c:v>2.09</c:v>
                </c:pt>
                <c:pt idx="23">
                  <c:v>1.82</c:v>
                </c:pt>
                <c:pt idx="24">
                  <c:v>1.7300000000000011</c:v>
                </c:pt>
                <c:pt idx="25">
                  <c:v>1.7400000000000011</c:v>
                </c:pt>
                <c:pt idx="26">
                  <c:v>1.7300000000000011</c:v>
                </c:pt>
                <c:pt idx="27">
                  <c:v>1.7500000000000011</c:v>
                </c:pt>
                <c:pt idx="28">
                  <c:v>1.7500000000000011</c:v>
                </c:pt>
                <c:pt idx="29">
                  <c:v>1.7500000000000011</c:v>
                </c:pt>
                <c:pt idx="30">
                  <c:v>1.7300000000000011</c:v>
                </c:pt>
                <c:pt idx="31">
                  <c:v>1.7400000000000011</c:v>
                </c:pt>
                <c:pt idx="32">
                  <c:v>1.7500000000000011</c:v>
                </c:pt>
                <c:pt idx="33">
                  <c:v>1.7500000000000011</c:v>
                </c:pt>
                <c:pt idx="34">
                  <c:v>1.34</c:v>
                </c:pt>
                <c:pt idx="35">
                  <c:v>1.24</c:v>
                </c:pt>
                <c:pt idx="36">
                  <c:v>1.24</c:v>
                </c:pt>
                <c:pt idx="37">
                  <c:v>1.26</c:v>
                </c:pt>
                <c:pt idx="38">
                  <c:v>1.25</c:v>
                </c:pt>
                <c:pt idx="39">
                  <c:v>1.26</c:v>
                </c:pt>
                <c:pt idx="40">
                  <c:v>1.26</c:v>
                </c:pt>
                <c:pt idx="41">
                  <c:v>1.22</c:v>
                </c:pt>
                <c:pt idx="42">
                  <c:v>1.01</c:v>
                </c:pt>
                <c:pt idx="43">
                  <c:v>1.03</c:v>
                </c:pt>
                <c:pt idx="44">
                  <c:v>1.01</c:v>
                </c:pt>
                <c:pt idx="45">
                  <c:v>1.01</c:v>
                </c:pt>
                <c:pt idx="46">
                  <c:v>1</c:v>
                </c:pt>
                <c:pt idx="47">
                  <c:v>0.98</c:v>
                </c:pt>
                <c:pt idx="48">
                  <c:v>1</c:v>
                </c:pt>
                <c:pt idx="49">
                  <c:v>1.01</c:v>
                </c:pt>
                <c:pt idx="50">
                  <c:v>1</c:v>
                </c:pt>
                <c:pt idx="51">
                  <c:v>1</c:v>
                </c:pt>
                <c:pt idx="52">
                  <c:v>1</c:v>
                </c:pt>
                <c:pt idx="53">
                  <c:v>1.03</c:v>
                </c:pt>
                <c:pt idx="54">
                  <c:v>1.26</c:v>
                </c:pt>
                <c:pt idx="55">
                  <c:v>1.43</c:v>
                </c:pt>
                <c:pt idx="56">
                  <c:v>1.61</c:v>
                </c:pt>
                <c:pt idx="57">
                  <c:v>1.7600000000000009</c:v>
                </c:pt>
                <c:pt idx="58">
                  <c:v>1.930000000000001</c:v>
                </c:pt>
                <c:pt idx="59">
                  <c:v>2.16</c:v>
                </c:pt>
                <c:pt idx="60">
                  <c:v>2.2799999999999998</c:v>
                </c:pt>
                <c:pt idx="61">
                  <c:v>2.5</c:v>
                </c:pt>
                <c:pt idx="62">
                  <c:v>2.63</c:v>
                </c:pt>
                <c:pt idx="63">
                  <c:v>2.79</c:v>
                </c:pt>
                <c:pt idx="64">
                  <c:v>3</c:v>
                </c:pt>
                <c:pt idx="65">
                  <c:v>3.04</c:v>
                </c:pt>
                <c:pt idx="66">
                  <c:v>3.26</c:v>
                </c:pt>
                <c:pt idx="67">
                  <c:v>3.5</c:v>
                </c:pt>
                <c:pt idx="68">
                  <c:v>3.62</c:v>
                </c:pt>
                <c:pt idx="69">
                  <c:v>3.78</c:v>
                </c:pt>
                <c:pt idx="70">
                  <c:v>4</c:v>
                </c:pt>
                <c:pt idx="71">
                  <c:v>4.1599999999999966</c:v>
                </c:pt>
                <c:pt idx="72">
                  <c:v>4.29</c:v>
                </c:pt>
                <c:pt idx="73">
                  <c:v>4.49</c:v>
                </c:pt>
                <c:pt idx="74">
                  <c:v>4.59</c:v>
                </c:pt>
                <c:pt idx="75">
                  <c:v>4.79</c:v>
                </c:pt>
                <c:pt idx="76">
                  <c:v>4.9400000000000004</c:v>
                </c:pt>
                <c:pt idx="77">
                  <c:v>4.99</c:v>
                </c:pt>
                <c:pt idx="78">
                  <c:v>5.24</c:v>
                </c:pt>
                <c:pt idx="79">
                  <c:v>5.25</c:v>
                </c:pt>
                <c:pt idx="80">
                  <c:v>5.25</c:v>
                </c:pt>
                <c:pt idx="81">
                  <c:v>5.25</c:v>
                </c:pt>
                <c:pt idx="82">
                  <c:v>5.25</c:v>
                </c:pt>
                <c:pt idx="83">
                  <c:v>5.24</c:v>
                </c:pt>
                <c:pt idx="84">
                  <c:v>5.25</c:v>
                </c:pt>
                <c:pt idx="85">
                  <c:v>5.26</c:v>
                </c:pt>
                <c:pt idx="86">
                  <c:v>5.26</c:v>
                </c:pt>
                <c:pt idx="87">
                  <c:v>5.25</c:v>
                </c:pt>
                <c:pt idx="88">
                  <c:v>5.25</c:v>
                </c:pt>
                <c:pt idx="89">
                  <c:v>5.25</c:v>
                </c:pt>
                <c:pt idx="90">
                  <c:v>5.26</c:v>
                </c:pt>
                <c:pt idx="91">
                  <c:v>5.0199999999999996</c:v>
                </c:pt>
                <c:pt idx="92">
                  <c:v>4.9400000000000004</c:v>
                </c:pt>
                <c:pt idx="93">
                  <c:v>4.76</c:v>
                </c:pt>
                <c:pt idx="94">
                  <c:v>4.49</c:v>
                </c:pt>
                <c:pt idx="95">
                  <c:v>4.24</c:v>
                </c:pt>
                <c:pt idx="96">
                  <c:v>3.94</c:v>
                </c:pt>
                <c:pt idx="97">
                  <c:v>2.98</c:v>
                </c:pt>
                <c:pt idx="98">
                  <c:v>2.61</c:v>
                </c:pt>
                <c:pt idx="99">
                  <c:v>2.2799999999999998</c:v>
                </c:pt>
                <c:pt idx="100">
                  <c:v>1.9800000000000011</c:v>
                </c:pt>
                <c:pt idx="101">
                  <c:v>2</c:v>
                </c:pt>
                <c:pt idx="102">
                  <c:v>2.0099999999999998</c:v>
                </c:pt>
                <c:pt idx="103">
                  <c:v>2</c:v>
                </c:pt>
                <c:pt idx="104">
                  <c:v>1.81</c:v>
                </c:pt>
                <c:pt idx="105">
                  <c:v>0.97</c:v>
                </c:pt>
                <c:pt idx="106">
                  <c:v>0.39</c:v>
                </c:pt>
                <c:pt idx="107">
                  <c:v>0.16</c:v>
                </c:pt>
                <c:pt idx="108">
                  <c:v>0.15</c:v>
                </c:pt>
                <c:pt idx="109">
                  <c:v>0.22</c:v>
                </c:pt>
                <c:pt idx="110">
                  <c:v>0.18</c:v>
                </c:pt>
                <c:pt idx="111">
                  <c:v>0.15</c:v>
                </c:pt>
              </c:numCache>
            </c:numRef>
          </c:yVal>
          <c:smooth val="0"/>
        </c:ser>
        <c:ser>
          <c:idx val="2"/>
          <c:order val="2"/>
          <c:tx>
            <c:strRef>
              <c:f>'CS data + FF, MORTG'!$E$159</c:f>
              <c:strCache>
                <c:ptCount val="1"/>
                <c:pt idx="0">
                  <c:v>30-year mortgage rate</c:v>
                </c:pt>
              </c:strCache>
            </c:strRef>
          </c:tx>
          <c:spPr>
            <a:ln w="38100">
              <a:solidFill>
                <a:srgbClr val="CC6600"/>
              </a:solidFill>
            </a:ln>
          </c:spPr>
          <c:marker>
            <c:symbol val="none"/>
          </c:marker>
          <c:xVal>
            <c:numRef>
              <c:f>'CS data + FF, MORTG'!$B$160:$B$271</c:f>
              <c:numCache>
                <c:formatCode>0.00</c:formatCode>
                <c:ptCount val="112"/>
                <c:pt idx="0">
                  <c:v>2000</c:v>
                </c:pt>
                <c:pt idx="1">
                  <c:v>2000.0833333333301</c:v>
                </c:pt>
                <c:pt idx="2">
                  <c:v>2000.166666666667</c:v>
                </c:pt>
                <c:pt idx="3">
                  <c:v>2000.25</c:v>
                </c:pt>
                <c:pt idx="4">
                  <c:v>2000.3333333333289</c:v>
                </c:pt>
                <c:pt idx="5">
                  <c:v>2000.4166666666699</c:v>
                </c:pt>
                <c:pt idx="6">
                  <c:v>2000.5</c:v>
                </c:pt>
                <c:pt idx="7">
                  <c:v>2000.5833333333289</c:v>
                </c:pt>
                <c:pt idx="8">
                  <c:v>2000.6666666666661</c:v>
                </c:pt>
                <c:pt idx="9">
                  <c:v>2000.75</c:v>
                </c:pt>
                <c:pt idx="10">
                  <c:v>2000.8333333333289</c:v>
                </c:pt>
                <c:pt idx="11">
                  <c:v>2000.9166666666699</c:v>
                </c:pt>
                <c:pt idx="12">
                  <c:v>2001</c:v>
                </c:pt>
                <c:pt idx="13">
                  <c:v>2001.0833333333289</c:v>
                </c:pt>
                <c:pt idx="14">
                  <c:v>2001.1666666666661</c:v>
                </c:pt>
                <c:pt idx="15">
                  <c:v>2001.25</c:v>
                </c:pt>
                <c:pt idx="16">
                  <c:v>2001.3333333333289</c:v>
                </c:pt>
                <c:pt idx="17">
                  <c:v>2001.4166666666699</c:v>
                </c:pt>
                <c:pt idx="18">
                  <c:v>2001.5</c:v>
                </c:pt>
                <c:pt idx="19">
                  <c:v>2001.583333333328</c:v>
                </c:pt>
                <c:pt idx="20">
                  <c:v>2001.6666666666661</c:v>
                </c:pt>
                <c:pt idx="21">
                  <c:v>2001.749999999998</c:v>
                </c:pt>
                <c:pt idx="22">
                  <c:v>2001.833333333328</c:v>
                </c:pt>
                <c:pt idx="23">
                  <c:v>2001.9166666666681</c:v>
                </c:pt>
                <c:pt idx="24">
                  <c:v>2001.999999999998</c:v>
                </c:pt>
                <c:pt idx="25">
                  <c:v>2002.083333333328</c:v>
                </c:pt>
                <c:pt idx="26">
                  <c:v>2002.1666666666661</c:v>
                </c:pt>
                <c:pt idx="27">
                  <c:v>2002.249999999998</c:v>
                </c:pt>
                <c:pt idx="28">
                  <c:v>2002.333333333328</c:v>
                </c:pt>
                <c:pt idx="29">
                  <c:v>2002.4166666666681</c:v>
                </c:pt>
                <c:pt idx="30">
                  <c:v>2002.499999999998</c:v>
                </c:pt>
                <c:pt idx="31">
                  <c:v>2002.583333333328</c:v>
                </c:pt>
                <c:pt idx="32">
                  <c:v>2002.6666666666661</c:v>
                </c:pt>
                <c:pt idx="33">
                  <c:v>2002.749999999997</c:v>
                </c:pt>
                <c:pt idx="34">
                  <c:v>2002.833333333328</c:v>
                </c:pt>
                <c:pt idx="35">
                  <c:v>2002.916666666667</c:v>
                </c:pt>
                <c:pt idx="36">
                  <c:v>2002.999999999997</c:v>
                </c:pt>
                <c:pt idx="37">
                  <c:v>2003.0833333333269</c:v>
                </c:pt>
                <c:pt idx="38">
                  <c:v>2003.1666666666661</c:v>
                </c:pt>
                <c:pt idx="39">
                  <c:v>2003.249999999997</c:v>
                </c:pt>
                <c:pt idx="40">
                  <c:v>2003.3333333333269</c:v>
                </c:pt>
                <c:pt idx="41">
                  <c:v>2003.416666666667</c:v>
                </c:pt>
                <c:pt idx="42">
                  <c:v>2003.499999999997</c:v>
                </c:pt>
                <c:pt idx="43">
                  <c:v>2003.5833333333269</c:v>
                </c:pt>
                <c:pt idx="44">
                  <c:v>2003.6666666666631</c:v>
                </c:pt>
                <c:pt idx="45">
                  <c:v>2003.749999999997</c:v>
                </c:pt>
                <c:pt idx="46">
                  <c:v>2003.8333333333269</c:v>
                </c:pt>
                <c:pt idx="47">
                  <c:v>2003.916666666667</c:v>
                </c:pt>
                <c:pt idx="48">
                  <c:v>2003.9999999999959</c:v>
                </c:pt>
                <c:pt idx="49">
                  <c:v>2004.083333333326</c:v>
                </c:pt>
                <c:pt idx="50">
                  <c:v>2004.1666666666631</c:v>
                </c:pt>
                <c:pt idx="51">
                  <c:v>2004.2499999999959</c:v>
                </c:pt>
                <c:pt idx="52">
                  <c:v>2004.333333333326</c:v>
                </c:pt>
                <c:pt idx="53">
                  <c:v>2004.4166666666661</c:v>
                </c:pt>
                <c:pt idx="54">
                  <c:v>2004.4999999999959</c:v>
                </c:pt>
                <c:pt idx="55">
                  <c:v>2004.583333333326</c:v>
                </c:pt>
                <c:pt idx="56">
                  <c:v>2004.6666666666631</c:v>
                </c:pt>
                <c:pt idx="57">
                  <c:v>2004.7499999999959</c:v>
                </c:pt>
                <c:pt idx="58">
                  <c:v>2004.8333333333251</c:v>
                </c:pt>
                <c:pt idx="59">
                  <c:v>2004.9166666666661</c:v>
                </c:pt>
                <c:pt idx="60">
                  <c:v>2004.999999999995</c:v>
                </c:pt>
                <c:pt idx="61">
                  <c:v>2005.0833333333251</c:v>
                </c:pt>
                <c:pt idx="62">
                  <c:v>2005.1666666666631</c:v>
                </c:pt>
                <c:pt idx="63">
                  <c:v>2005.249999999995</c:v>
                </c:pt>
                <c:pt idx="64">
                  <c:v>2005.3333333333251</c:v>
                </c:pt>
                <c:pt idx="65">
                  <c:v>2005.4166666666649</c:v>
                </c:pt>
                <c:pt idx="66">
                  <c:v>2005.499999999995</c:v>
                </c:pt>
                <c:pt idx="67">
                  <c:v>2005.5833333333251</c:v>
                </c:pt>
                <c:pt idx="68">
                  <c:v>2005.666666666662</c:v>
                </c:pt>
                <c:pt idx="69">
                  <c:v>2005.749999999995</c:v>
                </c:pt>
                <c:pt idx="70">
                  <c:v>2005.8333333333239</c:v>
                </c:pt>
                <c:pt idx="71">
                  <c:v>2005.916666666664</c:v>
                </c:pt>
                <c:pt idx="72">
                  <c:v>2005.999999999995</c:v>
                </c:pt>
                <c:pt idx="73">
                  <c:v>2006.0833333333239</c:v>
                </c:pt>
                <c:pt idx="74">
                  <c:v>2006.1666666666611</c:v>
                </c:pt>
                <c:pt idx="75">
                  <c:v>2006.2499999999941</c:v>
                </c:pt>
                <c:pt idx="76">
                  <c:v>2006.3333333333239</c:v>
                </c:pt>
                <c:pt idx="77">
                  <c:v>2006.416666666664</c:v>
                </c:pt>
                <c:pt idx="78">
                  <c:v>2006.4999999999941</c:v>
                </c:pt>
                <c:pt idx="79">
                  <c:v>2006.5833333333239</c:v>
                </c:pt>
                <c:pt idx="80">
                  <c:v>2006.6666666666611</c:v>
                </c:pt>
                <c:pt idx="81">
                  <c:v>2006.7499999999941</c:v>
                </c:pt>
                <c:pt idx="82">
                  <c:v>2006.8333333333239</c:v>
                </c:pt>
                <c:pt idx="83">
                  <c:v>2006.916666666664</c:v>
                </c:pt>
                <c:pt idx="84">
                  <c:v>2006.9999999999941</c:v>
                </c:pt>
                <c:pt idx="85">
                  <c:v>2007.083333333323</c:v>
                </c:pt>
                <c:pt idx="86">
                  <c:v>2007.1666666666599</c:v>
                </c:pt>
                <c:pt idx="87">
                  <c:v>2007.249999999993</c:v>
                </c:pt>
                <c:pt idx="88">
                  <c:v>2007.333333333323</c:v>
                </c:pt>
                <c:pt idx="89">
                  <c:v>2007.4166666666631</c:v>
                </c:pt>
                <c:pt idx="90">
                  <c:v>2007.499999999993</c:v>
                </c:pt>
                <c:pt idx="91">
                  <c:v>2007.583333333323</c:v>
                </c:pt>
                <c:pt idx="92">
                  <c:v>2007.6666666666599</c:v>
                </c:pt>
                <c:pt idx="93">
                  <c:v>2007.749999999993</c:v>
                </c:pt>
                <c:pt idx="94">
                  <c:v>2007.833333333323</c:v>
                </c:pt>
                <c:pt idx="95">
                  <c:v>2007.9166666666631</c:v>
                </c:pt>
                <c:pt idx="96">
                  <c:v>2007.999999999993</c:v>
                </c:pt>
                <c:pt idx="97">
                  <c:v>2008.083333333323</c:v>
                </c:pt>
                <c:pt idx="98">
                  <c:v>2008.1666666666599</c:v>
                </c:pt>
                <c:pt idx="99">
                  <c:v>2008.249999999992</c:v>
                </c:pt>
                <c:pt idx="100">
                  <c:v>2008.333333333323</c:v>
                </c:pt>
                <c:pt idx="101">
                  <c:v>2008.416666666662</c:v>
                </c:pt>
                <c:pt idx="102">
                  <c:v>2008.499999999992</c:v>
                </c:pt>
                <c:pt idx="103">
                  <c:v>2008.5833333333219</c:v>
                </c:pt>
                <c:pt idx="104">
                  <c:v>2008.6666666666599</c:v>
                </c:pt>
                <c:pt idx="105">
                  <c:v>2008.749999999992</c:v>
                </c:pt>
                <c:pt idx="106">
                  <c:v>2008.8333333333219</c:v>
                </c:pt>
                <c:pt idx="107">
                  <c:v>2008.916666666662</c:v>
                </c:pt>
                <c:pt idx="108">
                  <c:v>2008.999999999992</c:v>
                </c:pt>
                <c:pt idx="109">
                  <c:v>2009.0833333333219</c:v>
                </c:pt>
                <c:pt idx="110">
                  <c:v>2009.1666666666581</c:v>
                </c:pt>
                <c:pt idx="111">
                  <c:v>2009.249999999992</c:v>
                </c:pt>
              </c:numCache>
            </c:numRef>
          </c:xVal>
          <c:yVal>
            <c:numRef>
              <c:f>'CS data + FF, MORTG'!$E$160:$E$271</c:f>
              <c:numCache>
                <c:formatCode>0.00</c:formatCode>
                <c:ptCount val="112"/>
                <c:pt idx="0">
                  <c:v>8.2100000000000009</c:v>
                </c:pt>
                <c:pt idx="1">
                  <c:v>8.33</c:v>
                </c:pt>
                <c:pt idx="2">
                  <c:v>8.2399999999999984</c:v>
                </c:pt>
                <c:pt idx="3">
                  <c:v>8.15</c:v>
                </c:pt>
                <c:pt idx="4">
                  <c:v>8.52</c:v>
                </c:pt>
                <c:pt idx="5">
                  <c:v>8.2900000000000009</c:v>
                </c:pt>
                <c:pt idx="6">
                  <c:v>8.15</c:v>
                </c:pt>
                <c:pt idx="7">
                  <c:v>8.0300000000000011</c:v>
                </c:pt>
                <c:pt idx="8">
                  <c:v>7.91</c:v>
                </c:pt>
                <c:pt idx="9">
                  <c:v>7.8</c:v>
                </c:pt>
                <c:pt idx="10">
                  <c:v>7.75</c:v>
                </c:pt>
                <c:pt idx="11">
                  <c:v>7.38</c:v>
                </c:pt>
                <c:pt idx="12">
                  <c:v>7.03</c:v>
                </c:pt>
                <c:pt idx="13">
                  <c:v>7.05</c:v>
                </c:pt>
                <c:pt idx="14">
                  <c:v>6.95</c:v>
                </c:pt>
                <c:pt idx="15">
                  <c:v>7.08</c:v>
                </c:pt>
                <c:pt idx="16">
                  <c:v>7.1499999999999986</c:v>
                </c:pt>
                <c:pt idx="17">
                  <c:v>7.1599999999999966</c:v>
                </c:pt>
                <c:pt idx="18">
                  <c:v>7.13</c:v>
                </c:pt>
                <c:pt idx="19">
                  <c:v>6.95</c:v>
                </c:pt>
                <c:pt idx="20">
                  <c:v>6.8199999999999976</c:v>
                </c:pt>
                <c:pt idx="21">
                  <c:v>6.6199999999999957</c:v>
                </c:pt>
                <c:pt idx="22">
                  <c:v>6.6599999999999957</c:v>
                </c:pt>
                <c:pt idx="23">
                  <c:v>7.07</c:v>
                </c:pt>
                <c:pt idx="24">
                  <c:v>7</c:v>
                </c:pt>
                <c:pt idx="25">
                  <c:v>6.89</c:v>
                </c:pt>
                <c:pt idx="26">
                  <c:v>7.01</c:v>
                </c:pt>
                <c:pt idx="27">
                  <c:v>6.99</c:v>
                </c:pt>
                <c:pt idx="28">
                  <c:v>6.81</c:v>
                </c:pt>
                <c:pt idx="29">
                  <c:v>6.6499999999999977</c:v>
                </c:pt>
                <c:pt idx="30">
                  <c:v>6.49</c:v>
                </c:pt>
                <c:pt idx="31">
                  <c:v>6.29</c:v>
                </c:pt>
                <c:pt idx="32">
                  <c:v>6.09</c:v>
                </c:pt>
                <c:pt idx="33">
                  <c:v>6.1099999999999994</c:v>
                </c:pt>
                <c:pt idx="34">
                  <c:v>6.07</c:v>
                </c:pt>
                <c:pt idx="35">
                  <c:v>6.05</c:v>
                </c:pt>
                <c:pt idx="36">
                  <c:v>5.92</c:v>
                </c:pt>
                <c:pt idx="37">
                  <c:v>5.84</c:v>
                </c:pt>
                <c:pt idx="38">
                  <c:v>5.75</c:v>
                </c:pt>
                <c:pt idx="39">
                  <c:v>5.81</c:v>
                </c:pt>
                <c:pt idx="40">
                  <c:v>5.48</c:v>
                </c:pt>
                <c:pt idx="41">
                  <c:v>5.23</c:v>
                </c:pt>
                <c:pt idx="42">
                  <c:v>5.63</c:v>
                </c:pt>
                <c:pt idx="43">
                  <c:v>6.26</c:v>
                </c:pt>
                <c:pt idx="44">
                  <c:v>6.1499999999999986</c:v>
                </c:pt>
                <c:pt idx="45">
                  <c:v>5.95</c:v>
                </c:pt>
                <c:pt idx="46">
                  <c:v>5.9300000000000024</c:v>
                </c:pt>
                <c:pt idx="47">
                  <c:v>5.88</c:v>
                </c:pt>
                <c:pt idx="48">
                  <c:v>5.74</c:v>
                </c:pt>
                <c:pt idx="49">
                  <c:v>5.64</c:v>
                </c:pt>
                <c:pt idx="50">
                  <c:v>5.45</c:v>
                </c:pt>
                <c:pt idx="51">
                  <c:v>5.83</c:v>
                </c:pt>
                <c:pt idx="52">
                  <c:v>6.2700000000000014</c:v>
                </c:pt>
                <c:pt idx="53">
                  <c:v>6.29</c:v>
                </c:pt>
                <c:pt idx="54">
                  <c:v>6.06</c:v>
                </c:pt>
                <c:pt idx="55">
                  <c:v>5.87</c:v>
                </c:pt>
                <c:pt idx="56">
                  <c:v>5.75</c:v>
                </c:pt>
                <c:pt idx="57">
                  <c:v>5.72</c:v>
                </c:pt>
                <c:pt idx="58">
                  <c:v>5.73</c:v>
                </c:pt>
                <c:pt idx="59">
                  <c:v>5.75</c:v>
                </c:pt>
                <c:pt idx="60">
                  <c:v>5.71</c:v>
                </c:pt>
                <c:pt idx="61">
                  <c:v>5.63</c:v>
                </c:pt>
                <c:pt idx="62">
                  <c:v>5.9300000000000024</c:v>
                </c:pt>
                <c:pt idx="63">
                  <c:v>5.8599999999999977</c:v>
                </c:pt>
                <c:pt idx="64">
                  <c:v>5.72</c:v>
                </c:pt>
                <c:pt idx="65">
                  <c:v>5.58</c:v>
                </c:pt>
                <c:pt idx="66">
                  <c:v>5.7</c:v>
                </c:pt>
                <c:pt idx="67">
                  <c:v>5.8199999999999976</c:v>
                </c:pt>
                <c:pt idx="68">
                  <c:v>5.7700000000000014</c:v>
                </c:pt>
                <c:pt idx="69">
                  <c:v>6.07</c:v>
                </c:pt>
                <c:pt idx="70">
                  <c:v>6.33</c:v>
                </c:pt>
                <c:pt idx="71">
                  <c:v>6.2700000000000014</c:v>
                </c:pt>
                <c:pt idx="72">
                  <c:v>6.1499999999999986</c:v>
                </c:pt>
                <c:pt idx="73">
                  <c:v>6.25</c:v>
                </c:pt>
                <c:pt idx="74">
                  <c:v>6.3199999999999976</c:v>
                </c:pt>
                <c:pt idx="75">
                  <c:v>6.51</c:v>
                </c:pt>
                <c:pt idx="76">
                  <c:v>6.6</c:v>
                </c:pt>
                <c:pt idx="77">
                  <c:v>6.68</c:v>
                </c:pt>
                <c:pt idx="78">
                  <c:v>6.76</c:v>
                </c:pt>
                <c:pt idx="79">
                  <c:v>6.52</c:v>
                </c:pt>
                <c:pt idx="80">
                  <c:v>6.4</c:v>
                </c:pt>
                <c:pt idx="81">
                  <c:v>6.3599999999999977</c:v>
                </c:pt>
                <c:pt idx="82">
                  <c:v>6.24</c:v>
                </c:pt>
                <c:pt idx="83">
                  <c:v>6.14</c:v>
                </c:pt>
                <c:pt idx="84">
                  <c:v>6.22</c:v>
                </c:pt>
                <c:pt idx="85">
                  <c:v>6.29</c:v>
                </c:pt>
                <c:pt idx="86">
                  <c:v>6.1599999999999966</c:v>
                </c:pt>
                <c:pt idx="87">
                  <c:v>6.18</c:v>
                </c:pt>
                <c:pt idx="88">
                  <c:v>6.26</c:v>
                </c:pt>
                <c:pt idx="89">
                  <c:v>6.6599999999999957</c:v>
                </c:pt>
                <c:pt idx="90">
                  <c:v>6.7</c:v>
                </c:pt>
                <c:pt idx="91">
                  <c:v>6.57</c:v>
                </c:pt>
                <c:pt idx="92">
                  <c:v>6.38</c:v>
                </c:pt>
                <c:pt idx="93">
                  <c:v>6.38</c:v>
                </c:pt>
                <c:pt idx="94">
                  <c:v>6.21</c:v>
                </c:pt>
                <c:pt idx="95">
                  <c:v>6.1</c:v>
                </c:pt>
                <c:pt idx="96">
                  <c:v>5.76</c:v>
                </c:pt>
                <c:pt idx="97">
                  <c:v>5.92</c:v>
                </c:pt>
                <c:pt idx="98">
                  <c:v>5.9700000000000024</c:v>
                </c:pt>
                <c:pt idx="99">
                  <c:v>5.92</c:v>
                </c:pt>
                <c:pt idx="100">
                  <c:v>6.04</c:v>
                </c:pt>
                <c:pt idx="101">
                  <c:v>6.3199999999999976</c:v>
                </c:pt>
                <c:pt idx="102">
                  <c:v>6.4300000000000024</c:v>
                </c:pt>
                <c:pt idx="103">
                  <c:v>6.48</c:v>
                </c:pt>
                <c:pt idx="104">
                  <c:v>6.04</c:v>
                </c:pt>
                <c:pt idx="105">
                  <c:v>6.2</c:v>
                </c:pt>
                <c:pt idx="106">
                  <c:v>6.09</c:v>
                </c:pt>
                <c:pt idx="107">
                  <c:v>5.33</c:v>
                </c:pt>
                <c:pt idx="108">
                  <c:v>5.0599999999999996</c:v>
                </c:pt>
                <c:pt idx="109">
                  <c:v>5.13</c:v>
                </c:pt>
                <c:pt idx="110">
                  <c:v>5</c:v>
                </c:pt>
                <c:pt idx="111">
                  <c:v>4.8099999999999996</c:v>
                </c:pt>
              </c:numCache>
            </c:numRef>
          </c:yVal>
          <c:smooth val="0"/>
        </c:ser>
        <c:dLbls>
          <c:showLegendKey val="0"/>
          <c:showVal val="0"/>
          <c:showCatName val="0"/>
          <c:showSerName val="0"/>
          <c:showPercent val="0"/>
          <c:showBubbleSize val="0"/>
        </c:dLbls>
        <c:axId val="298530688"/>
        <c:axId val="298541664"/>
      </c:scatterChart>
      <c:scatterChart>
        <c:scatterStyle val="lineMarker"/>
        <c:varyColors val="0"/>
        <c:ser>
          <c:idx val="0"/>
          <c:order val="0"/>
          <c:tx>
            <c:strRef>
              <c:f>'CS data + FF, MORTG'!$C$159</c:f>
              <c:strCache>
                <c:ptCount val="1"/>
                <c:pt idx="0">
                  <c:v>Case-Shiller 20-city composite house price index</c:v>
                </c:pt>
              </c:strCache>
            </c:strRef>
          </c:tx>
          <c:spPr>
            <a:ln w="38100">
              <a:solidFill>
                <a:srgbClr val="993366"/>
              </a:solidFill>
            </a:ln>
          </c:spPr>
          <c:marker>
            <c:symbol val="none"/>
          </c:marker>
          <c:xVal>
            <c:numRef>
              <c:f>'CS data + FF, MORTG'!$B$160:$B$271</c:f>
              <c:numCache>
                <c:formatCode>0.00</c:formatCode>
                <c:ptCount val="112"/>
                <c:pt idx="0">
                  <c:v>2000</c:v>
                </c:pt>
                <c:pt idx="1">
                  <c:v>2000.0833333333301</c:v>
                </c:pt>
                <c:pt idx="2">
                  <c:v>2000.166666666667</c:v>
                </c:pt>
                <c:pt idx="3">
                  <c:v>2000.25</c:v>
                </c:pt>
                <c:pt idx="4">
                  <c:v>2000.3333333333289</c:v>
                </c:pt>
                <c:pt idx="5">
                  <c:v>2000.4166666666699</c:v>
                </c:pt>
                <c:pt idx="6">
                  <c:v>2000.5</c:v>
                </c:pt>
                <c:pt idx="7">
                  <c:v>2000.5833333333289</c:v>
                </c:pt>
                <c:pt idx="8">
                  <c:v>2000.6666666666661</c:v>
                </c:pt>
                <c:pt idx="9">
                  <c:v>2000.75</c:v>
                </c:pt>
                <c:pt idx="10">
                  <c:v>2000.8333333333289</c:v>
                </c:pt>
                <c:pt idx="11">
                  <c:v>2000.9166666666699</c:v>
                </c:pt>
                <c:pt idx="12">
                  <c:v>2001</c:v>
                </c:pt>
                <c:pt idx="13">
                  <c:v>2001.0833333333289</c:v>
                </c:pt>
                <c:pt idx="14">
                  <c:v>2001.1666666666661</c:v>
                </c:pt>
                <c:pt idx="15">
                  <c:v>2001.25</c:v>
                </c:pt>
                <c:pt idx="16">
                  <c:v>2001.3333333333289</c:v>
                </c:pt>
                <c:pt idx="17">
                  <c:v>2001.4166666666699</c:v>
                </c:pt>
                <c:pt idx="18">
                  <c:v>2001.5</c:v>
                </c:pt>
                <c:pt idx="19">
                  <c:v>2001.583333333328</c:v>
                </c:pt>
                <c:pt idx="20">
                  <c:v>2001.6666666666661</c:v>
                </c:pt>
                <c:pt idx="21">
                  <c:v>2001.749999999998</c:v>
                </c:pt>
                <c:pt idx="22">
                  <c:v>2001.833333333328</c:v>
                </c:pt>
                <c:pt idx="23">
                  <c:v>2001.9166666666681</c:v>
                </c:pt>
                <c:pt idx="24">
                  <c:v>2001.999999999998</c:v>
                </c:pt>
                <c:pt idx="25">
                  <c:v>2002.083333333328</c:v>
                </c:pt>
                <c:pt idx="26">
                  <c:v>2002.1666666666661</c:v>
                </c:pt>
                <c:pt idx="27">
                  <c:v>2002.249999999998</c:v>
                </c:pt>
                <c:pt idx="28">
                  <c:v>2002.333333333328</c:v>
                </c:pt>
                <c:pt idx="29">
                  <c:v>2002.4166666666681</c:v>
                </c:pt>
                <c:pt idx="30">
                  <c:v>2002.499999999998</c:v>
                </c:pt>
                <c:pt idx="31">
                  <c:v>2002.583333333328</c:v>
                </c:pt>
                <c:pt idx="32">
                  <c:v>2002.6666666666661</c:v>
                </c:pt>
                <c:pt idx="33">
                  <c:v>2002.749999999997</c:v>
                </c:pt>
                <c:pt idx="34">
                  <c:v>2002.833333333328</c:v>
                </c:pt>
                <c:pt idx="35">
                  <c:v>2002.916666666667</c:v>
                </c:pt>
                <c:pt idx="36">
                  <c:v>2002.999999999997</c:v>
                </c:pt>
                <c:pt idx="37">
                  <c:v>2003.0833333333269</c:v>
                </c:pt>
                <c:pt idx="38">
                  <c:v>2003.1666666666661</c:v>
                </c:pt>
                <c:pt idx="39">
                  <c:v>2003.249999999997</c:v>
                </c:pt>
                <c:pt idx="40">
                  <c:v>2003.3333333333269</c:v>
                </c:pt>
                <c:pt idx="41">
                  <c:v>2003.416666666667</c:v>
                </c:pt>
                <c:pt idx="42">
                  <c:v>2003.499999999997</c:v>
                </c:pt>
                <c:pt idx="43">
                  <c:v>2003.5833333333269</c:v>
                </c:pt>
                <c:pt idx="44">
                  <c:v>2003.6666666666631</c:v>
                </c:pt>
                <c:pt idx="45">
                  <c:v>2003.749999999997</c:v>
                </c:pt>
                <c:pt idx="46">
                  <c:v>2003.8333333333269</c:v>
                </c:pt>
                <c:pt idx="47">
                  <c:v>2003.916666666667</c:v>
                </c:pt>
                <c:pt idx="48">
                  <c:v>2003.9999999999959</c:v>
                </c:pt>
                <c:pt idx="49">
                  <c:v>2004.083333333326</c:v>
                </c:pt>
                <c:pt idx="50">
                  <c:v>2004.1666666666631</c:v>
                </c:pt>
                <c:pt idx="51">
                  <c:v>2004.2499999999959</c:v>
                </c:pt>
                <c:pt idx="52">
                  <c:v>2004.333333333326</c:v>
                </c:pt>
                <c:pt idx="53">
                  <c:v>2004.4166666666661</c:v>
                </c:pt>
                <c:pt idx="54">
                  <c:v>2004.4999999999959</c:v>
                </c:pt>
                <c:pt idx="55">
                  <c:v>2004.583333333326</c:v>
                </c:pt>
                <c:pt idx="56">
                  <c:v>2004.6666666666631</c:v>
                </c:pt>
                <c:pt idx="57">
                  <c:v>2004.7499999999959</c:v>
                </c:pt>
                <c:pt idx="58">
                  <c:v>2004.8333333333251</c:v>
                </c:pt>
                <c:pt idx="59">
                  <c:v>2004.9166666666661</c:v>
                </c:pt>
                <c:pt idx="60">
                  <c:v>2004.999999999995</c:v>
                </c:pt>
                <c:pt idx="61">
                  <c:v>2005.0833333333251</c:v>
                </c:pt>
                <c:pt idx="62">
                  <c:v>2005.1666666666631</c:v>
                </c:pt>
                <c:pt idx="63">
                  <c:v>2005.249999999995</c:v>
                </c:pt>
                <c:pt idx="64">
                  <c:v>2005.3333333333251</c:v>
                </c:pt>
                <c:pt idx="65">
                  <c:v>2005.4166666666649</c:v>
                </c:pt>
                <c:pt idx="66">
                  <c:v>2005.499999999995</c:v>
                </c:pt>
                <c:pt idx="67">
                  <c:v>2005.5833333333251</c:v>
                </c:pt>
                <c:pt idx="68">
                  <c:v>2005.666666666662</c:v>
                </c:pt>
                <c:pt idx="69">
                  <c:v>2005.749999999995</c:v>
                </c:pt>
                <c:pt idx="70">
                  <c:v>2005.8333333333239</c:v>
                </c:pt>
                <c:pt idx="71">
                  <c:v>2005.916666666664</c:v>
                </c:pt>
                <c:pt idx="72">
                  <c:v>2005.999999999995</c:v>
                </c:pt>
                <c:pt idx="73">
                  <c:v>2006.0833333333239</c:v>
                </c:pt>
                <c:pt idx="74">
                  <c:v>2006.1666666666611</c:v>
                </c:pt>
                <c:pt idx="75">
                  <c:v>2006.2499999999941</c:v>
                </c:pt>
                <c:pt idx="76">
                  <c:v>2006.3333333333239</c:v>
                </c:pt>
                <c:pt idx="77">
                  <c:v>2006.416666666664</c:v>
                </c:pt>
                <c:pt idx="78">
                  <c:v>2006.4999999999941</c:v>
                </c:pt>
                <c:pt idx="79">
                  <c:v>2006.5833333333239</c:v>
                </c:pt>
                <c:pt idx="80">
                  <c:v>2006.6666666666611</c:v>
                </c:pt>
                <c:pt idx="81">
                  <c:v>2006.7499999999941</c:v>
                </c:pt>
                <c:pt idx="82">
                  <c:v>2006.8333333333239</c:v>
                </c:pt>
                <c:pt idx="83">
                  <c:v>2006.916666666664</c:v>
                </c:pt>
                <c:pt idx="84">
                  <c:v>2006.9999999999941</c:v>
                </c:pt>
                <c:pt idx="85">
                  <c:v>2007.083333333323</c:v>
                </c:pt>
                <c:pt idx="86">
                  <c:v>2007.1666666666599</c:v>
                </c:pt>
                <c:pt idx="87">
                  <c:v>2007.249999999993</c:v>
                </c:pt>
                <c:pt idx="88">
                  <c:v>2007.333333333323</c:v>
                </c:pt>
                <c:pt idx="89">
                  <c:v>2007.4166666666631</c:v>
                </c:pt>
                <c:pt idx="90">
                  <c:v>2007.499999999993</c:v>
                </c:pt>
                <c:pt idx="91">
                  <c:v>2007.583333333323</c:v>
                </c:pt>
                <c:pt idx="92">
                  <c:v>2007.6666666666599</c:v>
                </c:pt>
                <c:pt idx="93">
                  <c:v>2007.749999999993</c:v>
                </c:pt>
                <c:pt idx="94">
                  <c:v>2007.833333333323</c:v>
                </c:pt>
                <c:pt idx="95">
                  <c:v>2007.9166666666631</c:v>
                </c:pt>
                <c:pt idx="96">
                  <c:v>2007.999999999993</c:v>
                </c:pt>
                <c:pt idx="97">
                  <c:v>2008.083333333323</c:v>
                </c:pt>
                <c:pt idx="98">
                  <c:v>2008.1666666666599</c:v>
                </c:pt>
                <c:pt idx="99">
                  <c:v>2008.249999999992</c:v>
                </c:pt>
                <c:pt idx="100">
                  <c:v>2008.333333333323</c:v>
                </c:pt>
                <c:pt idx="101">
                  <c:v>2008.416666666662</c:v>
                </c:pt>
                <c:pt idx="102">
                  <c:v>2008.499999999992</c:v>
                </c:pt>
                <c:pt idx="103">
                  <c:v>2008.5833333333219</c:v>
                </c:pt>
                <c:pt idx="104">
                  <c:v>2008.6666666666599</c:v>
                </c:pt>
                <c:pt idx="105">
                  <c:v>2008.749999999992</c:v>
                </c:pt>
                <c:pt idx="106">
                  <c:v>2008.8333333333219</c:v>
                </c:pt>
                <c:pt idx="107">
                  <c:v>2008.916666666662</c:v>
                </c:pt>
                <c:pt idx="108">
                  <c:v>2008.999999999992</c:v>
                </c:pt>
                <c:pt idx="109">
                  <c:v>2009.0833333333219</c:v>
                </c:pt>
                <c:pt idx="110">
                  <c:v>2009.1666666666581</c:v>
                </c:pt>
                <c:pt idx="111">
                  <c:v>2009.249999999992</c:v>
                </c:pt>
              </c:numCache>
            </c:numRef>
          </c:xVal>
          <c:yVal>
            <c:numRef>
              <c:f>'CS data + FF, MORTG'!$C$160:$C$271</c:f>
              <c:numCache>
                <c:formatCode>0.00</c:formatCode>
                <c:ptCount val="112"/>
                <c:pt idx="0">
                  <c:v>100</c:v>
                </c:pt>
                <c:pt idx="1">
                  <c:v>100.76</c:v>
                </c:pt>
                <c:pt idx="2">
                  <c:v>101.95</c:v>
                </c:pt>
                <c:pt idx="3">
                  <c:v>103.5</c:v>
                </c:pt>
                <c:pt idx="4">
                  <c:v>105.2</c:v>
                </c:pt>
                <c:pt idx="5">
                  <c:v>106.76</c:v>
                </c:pt>
                <c:pt idx="6">
                  <c:v>107.77</c:v>
                </c:pt>
                <c:pt idx="7">
                  <c:v>108.64</c:v>
                </c:pt>
                <c:pt idx="8">
                  <c:v>109.35</c:v>
                </c:pt>
                <c:pt idx="9">
                  <c:v>110.04</c:v>
                </c:pt>
                <c:pt idx="10">
                  <c:v>110.81</c:v>
                </c:pt>
                <c:pt idx="11">
                  <c:v>111.58</c:v>
                </c:pt>
                <c:pt idx="12">
                  <c:v>112.39</c:v>
                </c:pt>
                <c:pt idx="13">
                  <c:v>113.07</c:v>
                </c:pt>
                <c:pt idx="14">
                  <c:v>114.14</c:v>
                </c:pt>
                <c:pt idx="15">
                  <c:v>115.29</c:v>
                </c:pt>
                <c:pt idx="16">
                  <c:v>116.24</c:v>
                </c:pt>
                <c:pt idx="17">
                  <c:v>117.29</c:v>
                </c:pt>
                <c:pt idx="18">
                  <c:v>118.2</c:v>
                </c:pt>
                <c:pt idx="19">
                  <c:v>119.09</c:v>
                </c:pt>
                <c:pt idx="20">
                  <c:v>119.84</c:v>
                </c:pt>
                <c:pt idx="21">
                  <c:v>120.31</c:v>
                </c:pt>
                <c:pt idx="22">
                  <c:v>120.53</c:v>
                </c:pt>
                <c:pt idx="23">
                  <c:v>120.43</c:v>
                </c:pt>
                <c:pt idx="24">
                  <c:v>120.64</c:v>
                </c:pt>
                <c:pt idx="25">
                  <c:v>121.06</c:v>
                </c:pt>
                <c:pt idx="26">
                  <c:v>122.3</c:v>
                </c:pt>
                <c:pt idx="27">
                  <c:v>123.92</c:v>
                </c:pt>
                <c:pt idx="28">
                  <c:v>125.86</c:v>
                </c:pt>
                <c:pt idx="29">
                  <c:v>127.82</c:v>
                </c:pt>
                <c:pt idx="30">
                  <c:v>129.66</c:v>
                </c:pt>
                <c:pt idx="31">
                  <c:v>131.22</c:v>
                </c:pt>
                <c:pt idx="32">
                  <c:v>132.43</c:v>
                </c:pt>
                <c:pt idx="33">
                  <c:v>133.55000000000001</c:v>
                </c:pt>
                <c:pt idx="34">
                  <c:v>134.41</c:v>
                </c:pt>
                <c:pt idx="35">
                  <c:v>135.15</c:v>
                </c:pt>
                <c:pt idx="36">
                  <c:v>135.63999999999999</c:v>
                </c:pt>
                <c:pt idx="37">
                  <c:v>136.19</c:v>
                </c:pt>
                <c:pt idx="38">
                  <c:v>137.19999999999999</c:v>
                </c:pt>
                <c:pt idx="39">
                  <c:v>138.56</c:v>
                </c:pt>
                <c:pt idx="40">
                  <c:v>140.06</c:v>
                </c:pt>
                <c:pt idx="41">
                  <c:v>141.38999999999999</c:v>
                </c:pt>
                <c:pt idx="42">
                  <c:v>142.99</c:v>
                </c:pt>
                <c:pt idx="43">
                  <c:v>144.56</c:v>
                </c:pt>
                <c:pt idx="44">
                  <c:v>146.28</c:v>
                </c:pt>
                <c:pt idx="45">
                  <c:v>147.82000000000019</c:v>
                </c:pt>
                <c:pt idx="46">
                  <c:v>149.22</c:v>
                </c:pt>
                <c:pt idx="47">
                  <c:v>150.49</c:v>
                </c:pt>
                <c:pt idx="48">
                  <c:v>151.69</c:v>
                </c:pt>
                <c:pt idx="49">
                  <c:v>153.1</c:v>
                </c:pt>
                <c:pt idx="50">
                  <c:v>155.49</c:v>
                </c:pt>
                <c:pt idx="51">
                  <c:v>158.47</c:v>
                </c:pt>
                <c:pt idx="52">
                  <c:v>161.6</c:v>
                </c:pt>
                <c:pt idx="53">
                  <c:v>164.82000000000019</c:v>
                </c:pt>
                <c:pt idx="54">
                  <c:v>167.43</c:v>
                </c:pt>
                <c:pt idx="55">
                  <c:v>169.31</c:v>
                </c:pt>
                <c:pt idx="56">
                  <c:v>170.96</c:v>
                </c:pt>
                <c:pt idx="57">
                  <c:v>172.41</c:v>
                </c:pt>
                <c:pt idx="58">
                  <c:v>173.65</c:v>
                </c:pt>
                <c:pt idx="59">
                  <c:v>174.83</c:v>
                </c:pt>
                <c:pt idx="60">
                  <c:v>176.44</c:v>
                </c:pt>
                <c:pt idx="61">
                  <c:v>178.5</c:v>
                </c:pt>
                <c:pt idx="62">
                  <c:v>181.3</c:v>
                </c:pt>
                <c:pt idx="63">
                  <c:v>184.24</c:v>
                </c:pt>
                <c:pt idx="64">
                  <c:v>187.21</c:v>
                </c:pt>
                <c:pt idx="65">
                  <c:v>190.1</c:v>
                </c:pt>
                <c:pt idx="66">
                  <c:v>192.67</c:v>
                </c:pt>
                <c:pt idx="67">
                  <c:v>194.98000000000019</c:v>
                </c:pt>
                <c:pt idx="68">
                  <c:v>197.36</c:v>
                </c:pt>
                <c:pt idx="69">
                  <c:v>199.4</c:v>
                </c:pt>
                <c:pt idx="70">
                  <c:v>200.97</c:v>
                </c:pt>
                <c:pt idx="71">
                  <c:v>201.97</c:v>
                </c:pt>
                <c:pt idx="72">
                  <c:v>202.44</c:v>
                </c:pt>
                <c:pt idx="73">
                  <c:v>203.19</c:v>
                </c:pt>
                <c:pt idx="74">
                  <c:v>203.65</c:v>
                </c:pt>
                <c:pt idx="75">
                  <c:v>204.82000000000019</c:v>
                </c:pt>
                <c:pt idx="76">
                  <c:v>205.86</c:v>
                </c:pt>
                <c:pt idx="77">
                  <c:v>206.38000000000031</c:v>
                </c:pt>
                <c:pt idx="78">
                  <c:v>206.52</c:v>
                </c:pt>
                <c:pt idx="79">
                  <c:v>206.18</c:v>
                </c:pt>
                <c:pt idx="80">
                  <c:v>205.8</c:v>
                </c:pt>
                <c:pt idx="81">
                  <c:v>205.41</c:v>
                </c:pt>
                <c:pt idx="82">
                  <c:v>204.65</c:v>
                </c:pt>
                <c:pt idx="83">
                  <c:v>203.33</c:v>
                </c:pt>
                <c:pt idx="84">
                  <c:v>202.31</c:v>
                </c:pt>
                <c:pt idx="85">
                  <c:v>201.57</c:v>
                </c:pt>
                <c:pt idx="86">
                  <c:v>201.01</c:v>
                </c:pt>
                <c:pt idx="87">
                  <c:v>200.54</c:v>
                </c:pt>
                <c:pt idx="88">
                  <c:v>200.12</c:v>
                </c:pt>
                <c:pt idx="89">
                  <c:v>199.44</c:v>
                </c:pt>
                <c:pt idx="90">
                  <c:v>198.72</c:v>
                </c:pt>
                <c:pt idx="91">
                  <c:v>197.37</c:v>
                </c:pt>
                <c:pt idx="92">
                  <c:v>195.69</c:v>
                </c:pt>
                <c:pt idx="93">
                  <c:v>192.98000000000019</c:v>
                </c:pt>
                <c:pt idx="94">
                  <c:v>188.94</c:v>
                </c:pt>
                <c:pt idx="95">
                  <c:v>184.96</c:v>
                </c:pt>
                <c:pt idx="96">
                  <c:v>180.68</c:v>
                </c:pt>
                <c:pt idx="97">
                  <c:v>175.96</c:v>
                </c:pt>
                <c:pt idx="98">
                  <c:v>172.2</c:v>
                </c:pt>
                <c:pt idx="99">
                  <c:v>169.98000000000019</c:v>
                </c:pt>
                <c:pt idx="100">
                  <c:v>168.6</c:v>
                </c:pt>
                <c:pt idx="101">
                  <c:v>167.77</c:v>
                </c:pt>
                <c:pt idx="102">
                  <c:v>166.36</c:v>
                </c:pt>
                <c:pt idx="103">
                  <c:v>164.64</c:v>
                </c:pt>
                <c:pt idx="104">
                  <c:v>161.63999999999999</c:v>
                </c:pt>
                <c:pt idx="105">
                  <c:v>158.09</c:v>
                </c:pt>
                <c:pt idx="106">
                  <c:v>154.51</c:v>
                </c:pt>
                <c:pt idx="107">
                  <c:v>150.56</c:v>
                </c:pt>
                <c:pt idx="108">
                  <c:v>146.34</c:v>
                </c:pt>
                <c:pt idx="109">
                  <c:v>143.1</c:v>
                </c:pt>
                <c:pt idx="110">
                  <c:v>139.97</c:v>
                </c:pt>
                <c:pt idx="111">
                  <c:v>139.18</c:v>
                </c:pt>
              </c:numCache>
            </c:numRef>
          </c:yVal>
          <c:smooth val="0"/>
        </c:ser>
        <c:dLbls>
          <c:showLegendKey val="0"/>
          <c:showVal val="0"/>
          <c:showCatName val="0"/>
          <c:showSerName val="0"/>
          <c:showPercent val="0"/>
          <c:showBubbleSize val="0"/>
        </c:dLbls>
        <c:axId val="298540096"/>
        <c:axId val="298540488"/>
      </c:scatterChart>
      <c:valAx>
        <c:axId val="298530688"/>
        <c:scaling>
          <c:orientation val="minMax"/>
          <c:max val="2005"/>
          <c:min val="2000"/>
        </c:scaling>
        <c:delete val="0"/>
        <c:axPos val="b"/>
        <c:numFmt formatCode="0" sourceLinked="0"/>
        <c:majorTickMark val="cross"/>
        <c:minorTickMark val="in"/>
        <c:tickLblPos val="nextTo"/>
        <c:txPr>
          <a:bodyPr/>
          <a:lstStyle/>
          <a:p>
            <a:pPr>
              <a:defRPr sz="1600">
                <a:latin typeface="Arial" pitchFamily="34" charset="0"/>
                <a:cs typeface="Arial" pitchFamily="34" charset="0"/>
              </a:defRPr>
            </a:pPr>
            <a:endParaRPr lang="en-US"/>
          </a:p>
        </c:txPr>
        <c:crossAx val="298541664"/>
        <c:crosses val="autoZero"/>
        <c:crossBetween val="midCat"/>
        <c:majorUnit val="1"/>
        <c:minorUnit val="1"/>
      </c:valAx>
      <c:valAx>
        <c:axId val="298541664"/>
        <c:scaling>
          <c:orientation val="minMax"/>
          <c:max val="9"/>
          <c:min val="0"/>
        </c:scaling>
        <c:delete val="0"/>
        <c:axPos val="l"/>
        <c:title>
          <c:tx>
            <c:rich>
              <a:bodyPr rot="-5400000" vert="horz"/>
              <a:lstStyle/>
              <a:p>
                <a:pPr>
                  <a:defRPr/>
                </a:pPr>
                <a:r>
                  <a:rPr lang="en-US" sz="1800" dirty="0" smtClean="0"/>
                  <a:t>interest rate (%)</a:t>
                </a:r>
              </a:p>
            </c:rich>
          </c:tx>
          <c:layout>
            <c:manualLayout>
              <c:xMode val="edge"/>
              <c:yMode val="edge"/>
              <c:x val="2.9583333333333399E-2"/>
              <c:y val="0.33672313959793099"/>
            </c:manualLayout>
          </c:layout>
          <c:overlay val="0"/>
        </c:title>
        <c:numFmt formatCode="0" sourceLinked="0"/>
        <c:majorTickMark val="out"/>
        <c:minorTickMark val="none"/>
        <c:tickLblPos val="nextTo"/>
        <c:txPr>
          <a:bodyPr/>
          <a:lstStyle/>
          <a:p>
            <a:pPr>
              <a:defRPr sz="1600">
                <a:latin typeface="Arial" pitchFamily="34" charset="0"/>
                <a:cs typeface="Arial" pitchFamily="34" charset="0"/>
              </a:defRPr>
            </a:pPr>
            <a:endParaRPr lang="en-US"/>
          </a:p>
        </c:txPr>
        <c:crossAx val="298530688"/>
        <c:crosses val="autoZero"/>
        <c:crossBetween val="midCat"/>
      </c:valAx>
      <c:valAx>
        <c:axId val="298540488"/>
        <c:scaling>
          <c:orientation val="minMax"/>
          <c:max val="200"/>
          <c:min val="50"/>
        </c:scaling>
        <c:delete val="0"/>
        <c:axPos val="r"/>
        <c:title>
          <c:tx>
            <c:rich>
              <a:bodyPr rot="-5400000" vert="horz"/>
              <a:lstStyle/>
              <a:p>
                <a:pPr>
                  <a:defRPr sz="1800"/>
                </a:pPr>
                <a:r>
                  <a:rPr lang="en-US" sz="1800" dirty="0" smtClean="0"/>
                  <a:t>House price index,</a:t>
                </a:r>
                <a:r>
                  <a:rPr lang="en-US" sz="1800" baseline="0" dirty="0" smtClean="0"/>
                  <a:t> 2000 = 100</a:t>
                </a:r>
              </a:p>
            </c:rich>
          </c:tx>
          <c:layout>
            <c:manualLayout>
              <c:xMode val="edge"/>
              <c:yMode val="edge"/>
              <c:x val="0.92083333333333395"/>
              <c:y val="0.25429790147449999"/>
            </c:manualLayout>
          </c:layout>
          <c:overlay val="0"/>
        </c:title>
        <c:numFmt formatCode="0" sourceLinked="0"/>
        <c:majorTickMark val="out"/>
        <c:minorTickMark val="none"/>
        <c:tickLblPos val="nextTo"/>
        <c:txPr>
          <a:bodyPr/>
          <a:lstStyle/>
          <a:p>
            <a:pPr>
              <a:defRPr sz="1600">
                <a:latin typeface="Arial" pitchFamily="34" charset="0"/>
                <a:cs typeface="Arial" pitchFamily="34" charset="0"/>
              </a:defRPr>
            </a:pPr>
            <a:endParaRPr lang="en-US"/>
          </a:p>
        </c:txPr>
        <c:crossAx val="298540096"/>
        <c:crosses val="max"/>
        <c:crossBetween val="midCat"/>
      </c:valAx>
      <c:valAx>
        <c:axId val="298540096"/>
        <c:scaling>
          <c:orientation val="minMax"/>
        </c:scaling>
        <c:delete val="1"/>
        <c:axPos val="b"/>
        <c:numFmt formatCode="0.00" sourceLinked="1"/>
        <c:majorTickMark val="out"/>
        <c:minorTickMark val="none"/>
        <c:tickLblPos val="none"/>
        <c:crossAx val="298540488"/>
        <c:crosses val="autoZero"/>
        <c:crossBetween val="midCat"/>
      </c:valAx>
      <c:spPr>
        <a:solidFill>
          <a:sysClr val="window" lastClr="FFFFFF"/>
        </a:solidFill>
        <a:ln>
          <a:solidFill>
            <a:sysClr val="windowText" lastClr="000000"/>
          </a:solidFill>
        </a:ln>
      </c:spPr>
    </c:plotArea>
    <c:legend>
      <c:legendPos val="r"/>
      <c:layout>
        <c:manualLayout>
          <c:xMode val="edge"/>
          <c:yMode val="edge"/>
          <c:x val="0.31641961942257202"/>
          <c:y val="4.78403737767151E-2"/>
          <c:w val="0.63229768153980803"/>
          <c:h val="0.16199489994362101"/>
        </c:manualLayout>
      </c:layout>
      <c:overlay val="0"/>
      <c:spPr>
        <a:solidFill>
          <a:srgbClr val="FFFFFF"/>
        </a:solidFill>
        <a:ln w="6350">
          <a:solidFill>
            <a:srgbClr val="000000"/>
          </a:solidFill>
        </a:ln>
        <a:effectLst>
          <a:outerShdw blurRad="50800" dist="38100" dir="2700000" algn="tl" rotWithShape="0">
            <a:prstClr val="black">
              <a:alpha val="40000"/>
            </a:prstClr>
          </a:outerShdw>
        </a:effectLst>
      </c:spPr>
      <c:txPr>
        <a:bodyPr/>
        <a:lstStyle/>
        <a:p>
          <a:pPr>
            <a:defRPr sz="1800">
              <a:latin typeface="Arial" pitchFamily="34" charset="0"/>
              <a:cs typeface="Arial" pitchFamily="34" charset="0"/>
            </a:defRPr>
          </a:pPr>
          <a:endParaRPr lang="en-US"/>
        </a:p>
      </c:txPr>
    </c:legend>
    <c:plotVisOnly val="1"/>
    <c:dispBlanksAs val="gap"/>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704171978012499"/>
          <c:y val="2.8664968131402999E-2"/>
          <c:w val="0.69973213513217403"/>
          <c:h val="0.87520014566353499"/>
        </c:manualLayout>
      </c:layout>
      <c:scatterChart>
        <c:scatterStyle val="lineMarker"/>
        <c:varyColors val="0"/>
        <c:ser>
          <c:idx val="0"/>
          <c:order val="0"/>
          <c:tx>
            <c:v>US house price index</c:v>
          </c:tx>
          <c:spPr>
            <a:ln w="38100">
              <a:solidFill>
                <a:srgbClr val="008080"/>
              </a:solidFill>
            </a:ln>
          </c:spPr>
          <c:marker>
            <c:symbol val="none"/>
          </c:marker>
          <c:xVal>
            <c:numRef>
              <c:f>'%change house prices'!$A$3:$A$119</c:f>
              <c:numCache>
                <c:formatCode>0.00</c:formatCode>
                <c:ptCount val="117"/>
                <c:pt idx="0">
                  <c:v>1980</c:v>
                </c:pt>
                <c:pt idx="1">
                  <c:v>1980.25</c:v>
                </c:pt>
                <c:pt idx="2">
                  <c:v>1980.5</c:v>
                </c:pt>
                <c:pt idx="3">
                  <c:v>1980.75</c:v>
                </c:pt>
                <c:pt idx="4">
                  <c:v>1981</c:v>
                </c:pt>
                <c:pt idx="5">
                  <c:v>1981.25</c:v>
                </c:pt>
                <c:pt idx="6">
                  <c:v>1981.5</c:v>
                </c:pt>
                <c:pt idx="7">
                  <c:v>1981.75</c:v>
                </c:pt>
                <c:pt idx="8">
                  <c:v>1982</c:v>
                </c:pt>
                <c:pt idx="9">
                  <c:v>1982.25</c:v>
                </c:pt>
                <c:pt idx="10">
                  <c:v>1982.5</c:v>
                </c:pt>
                <c:pt idx="11">
                  <c:v>1982.75</c:v>
                </c:pt>
                <c:pt idx="12">
                  <c:v>1983</c:v>
                </c:pt>
                <c:pt idx="13">
                  <c:v>1983.25</c:v>
                </c:pt>
                <c:pt idx="14">
                  <c:v>1983.5</c:v>
                </c:pt>
                <c:pt idx="15">
                  <c:v>1983.75</c:v>
                </c:pt>
                <c:pt idx="16">
                  <c:v>1984</c:v>
                </c:pt>
                <c:pt idx="17">
                  <c:v>1984.25</c:v>
                </c:pt>
                <c:pt idx="18">
                  <c:v>1984.5</c:v>
                </c:pt>
                <c:pt idx="19">
                  <c:v>1984.75</c:v>
                </c:pt>
                <c:pt idx="20">
                  <c:v>1985</c:v>
                </c:pt>
                <c:pt idx="21">
                  <c:v>1985.25</c:v>
                </c:pt>
                <c:pt idx="22">
                  <c:v>1985.5</c:v>
                </c:pt>
                <c:pt idx="23">
                  <c:v>1985.75</c:v>
                </c:pt>
                <c:pt idx="24">
                  <c:v>1986</c:v>
                </c:pt>
                <c:pt idx="25">
                  <c:v>1986.25</c:v>
                </c:pt>
                <c:pt idx="26">
                  <c:v>1986.5</c:v>
                </c:pt>
                <c:pt idx="27">
                  <c:v>1986.75</c:v>
                </c:pt>
                <c:pt idx="28">
                  <c:v>1987</c:v>
                </c:pt>
                <c:pt idx="29">
                  <c:v>1987.25</c:v>
                </c:pt>
                <c:pt idx="30">
                  <c:v>1987.5</c:v>
                </c:pt>
                <c:pt idx="31">
                  <c:v>1987.75</c:v>
                </c:pt>
                <c:pt idx="32">
                  <c:v>1988</c:v>
                </c:pt>
                <c:pt idx="33">
                  <c:v>1988.25</c:v>
                </c:pt>
                <c:pt idx="34">
                  <c:v>1988.5</c:v>
                </c:pt>
                <c:pt idx="35">
                  <c:v>1988.75</c:v>
                </c:pt>
                <c:pt idx="36">
                  <c:v>1989</c:v>
                </c:pt>
                <c:pt idx="37">
                  <c:v>1989.25</c:v>
                </c:pt>
                <c:pt idx="38">
                  <c:v>1989.5</c:v>
                </c:pt>
                <c:pt idx="39">
                  <c:v>1989.75</c:v>
                </c:pt>
                <c:pt idx="40">
                  <c:v>1990</c:v>
                </c:pt>
                <c:pt idx="41">
                  <c:v>1990.25</c:v>
                </c:pt>
                <c:pt idx="42">
                  <c:v>1990.5</c:v>
                </c:pt>
                <c:pt idx="43">
                  <c:v>1990.75</c:v>
                </c:pt>
                <c:pt idx="44">
                  <c:v>1991</c:v>
                </c:pt>
                <c:pt idx="45">
                  <c:v>1991.25</c:v>
                </c:pt>
                <c:pt idx="46">
                  <c:v>1991.5</c:v>
                </c:pt>
                <c:pt idx="47">
                  <c:v>1991.75</c:v>
                </c:pt>
                <c:pt idx="48">
                  <c:v>1992</c:v>
                </c:pt>
                <c:pt idx="49">
                  <c:v>1992.25</c:v>
                </c:pt>
                <c:pt idx="50">
                  <c:v>1992.5</c:v>
                </c:pt>
                <c:pt idx="51">
                  <c:v>1992.75</c:v>
                </c:pt>
                <c:pt idx="52">
                  <c:v>1993</c:v>
                </c:pt>
                <c:pt idx="53">
                  <c:v>1993.25</c:v>
                </c:pt>
                <c:pt idx="54">
                  <c:v>1993.5</c:v>
                </c:pt>
                <c:pt idx="55">
                  <c:v>1993.75</c:v>
                </c:pt>
                <c:pt idx="56">
                  <c:v>1994</c:v>
                </c:pt>
                <c:pt idx="57">
                  <c:v>1994.25</c:v>
                </c:pt>
                <c:pt idx="58">
                  <c:v>1994.5</c:v>
                </c:pt>
                <c:pt idx="59">
                  <c:v>1994.75</c:v>
                </c:pt>
                <c:pt idx="60">
                  <c:v>1995</c:v>
                </c:pt>
                <c:pt idx="61">
                  <c:v>1995.25</c:v>
                </c:pt>
                <c:pt idx="62">
                  <c:v>1995.5</c:v>
                </c:pt>
                <c:pt idx="63">
                  <c:v>1995.75</c:v>
                </c:pt>
                <c:pt idx="64">
                  <c:v>1996</c:v>
                </c:pt>
                <c:pt idx="65">
                  <c:v>1996.25</c:v>
                </c:pt>
                <c:pt idx="66">
                  <c:v>1996.5</c:v>
                </c:pt>
                <c:pt idx="67">
                  <c:v>1996.75</c:v>
                </c:pt>
                <c:pt idx="68">
                  <c:v>1997</c:v>
                </c:pt>
                <c:pt idx="69">
                  <c:v>1997.25</c:v>
                </c:pt>
                <c:pt idx="70">
                  <c:v>1997.5</c:v>
                </c:pt>
                <c:pt idx="71">
                  <c:v>1997.75</c:v>
                </c:pt>
                <c:pt idx="72">
                  <c:v>1998</c:v>
                </c:pt>
                <c:pt idx="73">
                  <c:v>1998.25</c:v>
                </c:pt>
                <c:pt idx="74">
                  <c:v>1998.5</c:v>
                </c:pt>
                <c:pt idx="75">
                  <c:v>1998.75</c:v>
                </c:pt>
                <c:pt idx="76">
                  <c:v>1999</c:v>
                </c:pt>
                <c:pt idx="77">
                  <c:v>1999.25</c:v>
                </c:pt>
                <c:pt idx="78">
                  <c:v>1999.5</c:v>
                </c:pt>
                <c:pt idx="79">
                  <c:v>1999.75</c:v>
                </c:pt>
                <c:pt idx="80">
                  <c:v>2000</c:v>
                </c:pt>
                <c:pt idx="81">
                  <c:v>2000.25</c:v>
                </c:pt>
                <c:pt idx="82">
                  <c:v>2000.5</c:v>
                </c:pt>
                <c:pt idx="83">
                  <c:v>2000.75</c:v>
                </c:pt>
                <c:pt idx="84">
                  <c:v>2001</c:v>
                </c:pt>
                <c:pt idx="85">
                  <c:v>2001.25</c:v>
                </c:pt>
                <c:pt idx="86">
                  <c:v>2001.5</c:v>
                </c:pt>
                <c:pt idx="87">
                  <c:v>2001.75</c:v>
                </c:pt>
                <c:pt idx="88">
                  <c:v>2002</c:v>
                </c:pt>
                <c:pt idx="89">
                  <c:v>2002.25</c:v>
                </c:pt>
                <c:pt idx="90">
                  <c:v>2002.5</c:v>
                </c:pt>
                <c:pt idx="91">
                  <c:v>2002.75</c:v>
                </c:pt>
                <c:pt idx="92">
                  <c:v>2003</c:v>
                </c:pt>
                <c:pt idx="93">
                  <c:v>2003.25</c:v>
                </c:pt>
                <c:pt idx="94">
                  <c:v>2003.5</c:v>
                </c:pt>
                <c:pt idx="95">
                  <c:v>2003.75</c:v>
                </c:pt>
                <c:pt idx="96">
                  <c:v>2004</c:v>
                </c:pt>
                <c:pt idx="97">
                  <c:v>2004.25</c:v>
                </c:pt>
                <c:pt idx="98">
                  <c:v>2004.5</c:v>
                </c:pt>
                <c:pt idx="99">
                  <c:v>2004.75</c:v>
                </c:pt>
                <c:pt idx="100">
                  <c:v>2005</c:v>
                </c:pt>
                <c:pt idx="101">
                  <c:v>2005.25</c:v>
                </c:pt>
                <c:pt idx="102">
                  <c:v>2005.5</c:v>
                </c:pt>
                <c:pt idx="103">
                  <c:v>2005.75</c:v>
                </c:pt>
                <c:pt idx="104">
                  <c:v>2006</c:v>
                </c:pt>
                <c:pt idx="105">
                  <c:v>2006.25</c:v>
                </c:pt>
                <c:pt idx="106">
                  <c:v>2006.5</c:v>
                </c:pt>
                <c:pt idx="107">
                  <c:v>2006.75</c:v>
                </c:pt>
                <c:pt idx="108">
                  <c:v>2007</c:v>
                </c:pt>
                <c:pt idx="109">
                  <c:v>2007.25</c:v>
                </c:pt>
                <c:pt idx="110">
                  <c:v>2007.5</c:v>
                </c:pt>
                <c:pt idx="111">
                  <c:v>2007.75</c:v>
                </c:pt>
                <c:pt idx="112">
                  <c:v>2008</c:v>
                </c:pt>
                <c:pt idx="113">
                  <c:v>2008.25</c:v>
                </c:pt>
                <c:pt idx="114">
                  <c:v>2008.5</c:v>
                </c:pt>
                <c:pt idx="115">
                  <c:v>2008.75</c:v>
                </c:pt>
                <c:pt idx="116">
                  <c:v>2009</c:v>
                </c:pt>
              </c:numCache>
            </c:numRef>
          </c:xVal>
          <c:yVal>
            <c:numRef>
              <c:f>'%change house prices'!$BC$3:$BC$119</c:f>
              <c:numCache>
                <c:formatCode>0.0%</c:formatCode>
                <c:ptCount val="117"/>
                <c:pt idx="0">
                  <c:v>9.2537965694308097E-2</c:v>
                </c:pt>
                <c:pt idx="1">
                  <c:v>7.2846978868004703E-2</c:v>
                </c:pt>
                <c:pt idx="2">
                  <c:v>8.5645982746076696E-2</c:v>
                </c:pt>
                <c:pt idx="3">
                  <c:v>6.7917601468488797E-2</c:v>
                </c:pt>
                <c:pt idx="4">
                  <c:v>5.7000000000000099E-2</c:v>
                </c:pt>
                <c:pt idx="5">
                  <c:v>6.6019994061169998E-2</c:v>
                </c:pt>
                <c:pt idx="6">
                  <c:v>4.3848731450454703E-2</c:v>
                </c:pt>
                <c:pt idx="7">
                  <c:v>4.46906035141331E-2</c:v>
                </c:pt>
                <c:pt idx="8">
                  <c:v>4.8060548722800397E-2</c:v>
                </c:pt>
                <c:pt idx="9">
                  <c:v>3.16620241411327E-2</c:v>
                </c:pt>
                <c:pt idx="10">
                  <c:v>1.5316885260937401E-2</c:v>
                </c:pt>
                <c:pt idx="11">
                  <c:v>1.8464351005484499E-2</c:v>
                </c:pt>
                <c:pt idx="12">
                  <c:v>2.4733706445206699E-2</c:v>
                </c:pt>
                <c:pt idx="13">
                  <c:v>3.3750337503375097E-2</c:v>
                </c:pt>
                <c:pt idx="14">
                  <c:v>4.4444444444444502E-2</c:v>
                </c:pt>
                <c:pt idx="15">
                  <c:v>4.17339795368874E-2</c:v>
                </c:pt>
                <c:pt idx="16">
                  <c:v>3.8054968287526497E-2</c:v>
                </c:pt>
                <c:pt idx="17">
                  <c:v>4.2921817865227301E-2</c:v>
                </c:pt>
                <c:pt idx="18">
                  <c:v>4.5320878740702203E-2</c:v>
                </c:pt>
                <c:pt idx="19">
                  <c:v>5.17790988196778E-2</c:v>
                </c:pt>
                <c:pt idx="20">
                  <c:v>5.0407331975560098E-2</c:v>
                </c:pt>
                <c:pt idx="21">
                  <c:v>4.9753735704149003E-2</c:v>
                </c:pt>
                <c:pt idx="22">
                  <c:v>5.8497435048816999E-2</c:v>
                </c:pt>
                <c:pt idx="23">
                  <c:v>6.0534076015727398E-2</c:v>
                </c:pt>
                <c:pt idx="24">
                  <c:v>6.5761835514622599E-2</c:v>
                </c:pt>
                <c:pt idx="25">
                  <c:v>7.0934393638170903E-2</c:v>
                </c:pt>
                <c:pt idx="26">
                  <c:v>7.0038302196513594E-2</c:v>
                </c:pt>
                <c:pt idx="27">
                  <c:v>7.4302927319070303E-2</c:v>
                </c:pt>
                <c:pt idx="28">
                  <c:v>7.5879320800485303E-2</c:v>
                </c:pt>
                <c:pt idx="29">
                  <c:v>7.1879408925521707E-2</c:v>
                </c:pt>
                <c:pt idx="30">
                  <c:v>6.7864708890350095E-2</c:v>
                </c:pt>
                <c:pt idx="31">
                  <c:v>5.8307570637716598E-2</c:v>
                </c:pt>
                <c:pt idx="32">
                  <c:v>5.4956668780384597E-2</c:v>
                </c:pt>
                <c:pt idx="33">
                  <c:v>5.8468998960858998E-2</c:v>
                </c:pt>
                <c:pt idx="34">
                  <c:v>5.5479545765494298E-2</c:v>
                </c:pt>
                <c:pt idx="35">
                  <c:v>5.8491847826087101E-2</c:v>
                </c:pt>
                <c:pt idx="36">
                  <c:v>5.4164162158552097E-2</c:v>
                </c:pt>
                <c:pt idx="37">
                  <c:v>4.7516198704103799E-2</c:v>
                </c:pt>
                <c:pt idx="38">
                  <c:v>6.03409164560244E-2</c:v>
                </c:pt>
                <c:pt idx="39">
                  <c:v>5.9110455041396802E-2</c:v>
                </c:pt>
                <c:pt idx="40">
                  <c:v>4.9797263051191198E-2</c:v>
                </c:pt>
                <c:pt idx="41">
                  <c:v>3.6925960637300803E-2</c:v>
                </c:pt>
                <c:pt idx="42">
                  <c:v>1.8765281173594099E-2</c:v>
                </c:pt>
                <c:pt idx="43">
                  <c:v>5.9992728154162102E-3</c:v>
                </c:pt>
                <c:pt idx="44">
                  <c:v>1.05009052504527E-2</c:v>
                </c:pt>
                <c:pt idx="45">
                  <c:v>1.4762593395999E-2</c:v>
                </c:pt>
                <c:pt idx="46">
                  <c:v>1.1219775604488001E-2</c:v>
                </c:pt>
                <c:pt idx="47">
                  <c:v>2.9275344858743599E-2</c:v>
                </c:pt>
                <c:pt idx="48">
                  <c:v>2.7950310559006299E-2</c:v>
                </c:pt>
                <c:pt idx="49">
                  <c:v>2.1079508342735101E-2</c:v>
                </c:pt>
                <c:pt idx="50">
                  <c:v>3.1446540880503297E-2</c:v>
                </c:pt>
                <c:pt idx="51">
                  <c:v>2.21220811142974E-2</c:v>
                </c:pt>
                <c:pt idx="52">
                  <c:v>1.44085521729026E-2</c:v>
                </c:pt>
                <c:pt idx="53">
                  <c:v>2.44242847173761E-2</c:v>
                </c:pt>
                <c:pt idx="54">
                  <c:v>2.05361251725724E-2</c:v>
                </c:pt>
                <c:pt idx="55">
                  <c:v>2.4277125679931202E-2</c:v>
                </c:pt>
                <c:pt idx="56">
                  <c:v>3.0297823596792599E-2</c:v>
                </c:pt>
                <c:pt idx="57">
                  <c:v>2.6623524069028098E-2</c:v>
                </c:pt>
                <c:pt idx="58">
                  <c:v>2.3110309452680201E-2</c:v>
                </c:pt>
                <c:pt idx="59">
                  <c:v>1.3136564369165601E-2</c:v>
                </c:pt>
                <c:pt idx="60">
                  <c:v>1.1618211129023301E-2</c:v>
                </c:pt>
                <c:pt idx="61">
                  <c:v>2.3997788222283701E-2</c:v>
                </c:pt>
                <c:pt idx="62">
                  <c:v>3.6141259434741897E-2</c:v>
                </c:pt>
                <c:pt idx="63">
                  <c:v>4.6071507393511298E-2</c:v>
                </c:pt>
                <c:pt idx="64">
                  <c:v>5.46213869656006E-2</c:v>
                </c:pt>
                <c:pt idx="65">
                  <c:v>3.8015011609698099E-2</c:v>
                </c:pt>
                <c:pt idx="66">
                  <c:v>2.6639017387143301E-2</c:v>
                </c:pt>
                <c:pt idx="67">
                  <c:v>2.7322116145366299E-2</c:v>
                </c:pt>
                <c:pt idx="68">
                  <c:v>2.4124635264693699E-2</c:v>
                </c:pt>
                <c:pt idx="69">
                  <c:v>3.06923997294908E-2</c:v>
                </c:pt>
                <c:pt idx="70">
                  <c:v>4.1278226641806498E-2</c:v>
                </c:pt>
                <c:pt idx="71">
                  <c:v>4.5797607434409901E-2</c:v>
                </c:pt>
                <c:pt idx="72">
                  <c:v>5.19969473416435E-2</c:v>
                </c:pt>
                <c:pt idx="73">
                  <c:v>5.1531822540756098E-2</c:v>
                </c:pt>
                <c:pt idx="74">
                  <c:v>5.06839094752548E-2</c:v>
                </c:pt>
                <c:pt idx="75">
                  <c:v>4.9536059698561598E-2</c:v>
                </c:pt>
                <c:pt idx="76">
                  <c:v>4.3961890022730599E-2</c:v>
                </c:pt>
                <c:pt idx="77">
                  <c:v>4.9870404147067303E-2</c:v>
                </c:pt>
                <c:pt idx="78">
                  <c:v>5.0653285362620697E-2</c:v>
                </c:pt>
                <c:pt idx="79">
                  <c:v>4.9303021798110302E-2</c:v>
                </c:pt>
                <c:pt idx="80">
                  <c:v>5.97609561752988E-2</c:v>
                </c:pt>
                <c:pt idx="81">
                  <c:v>6.2771453390024295E-2</c:v>
                </c:pt>
                <c:pt idx="82">
                  <c:v>6.6909975669099703E-2</c:v>
                </c:pt>
                <c:pt idx="83">
                  <c:v>7.23519971469333E-2</c:v>
                </c:pt>
                <c:pt idx="84">
                  <c:v>7.8641370869033098E-2</c:v>
                </c:pt>
                <c:pt idx="85">
                  <c:v>7.9196420889615607E-2</c:v>
                </c:pt>
                <c:pt idx="86">
                  <c:v>7.6058955192364594E-2</c:v>
                </c:pt>
                <c:pt idx="87">
                  <c:v>7.2708376636873906E-2</c:v>
                </c:pt>
                <c:pt idx="88">
                  <c:v>6.1033434650455999E-2</c:v>
                </c:pt>
                <c:pt idx="89">
                  <c:v>6.1266791565352599E-2</c:v>
                </c:pt>
                <c:pt idx="90">
                  <c:v>6.6444270015698595E-2</c:v>
                </c:pt>
                <c:pt idx="91">
                  <c:v>6.8555262749961196E-2</c:v>
                </c:pt>
                <c:pt idx="92">
                  <c:v>6.6078453840571497E-2</c:v>
                </c:pt>
                <c:pt idx="93">
                  <c:v>6.0734675480769301E-2</c:v>
                </c:pt>
                <c:pt idx="94">
                  <c:v>5.5569867147536103E-2</c:v>
                </c:pt>
                <c:pt idx="95">
                  <c:v>7.0141080042070106E-2</c:v>
                </c:pt>
                <c:pt idx="96">
                  <c:v>7.4737558668625304E-2</c:v>
                </c:pt>
                <c:pt idx="97">
                  <c:v>8.8205091887681206E-2</c:v>
                </c:pt>
                <c:pt idx="98">
                  <c:v>0.111634068960709</c:v>
                </c:pt>
                <c:pt idx="99">
                  <c:v>0.10539871894804601</c:v>
                </c:pt>
                <c:pt idx="100">
                  <c:v>0.113111311131113</c:v>
                </c:pt>
                <c:pt idx="101">
                  <c:v>0.12026552128075001</c:v>
                </c:pt>
                <c:pt idx="102">
                  <c:v>0.112623490669594</c:v>
                </c:pt>
                <c:pt idx="103">
                  <c:v>0.113223165833768</c:v>
                </c:pt>
                <c:pt idx="104">
                  <c:v>0.106738544474394</c:v>
                </c:pt>
                <c:pt idx="105">
                  <c:v>8.3478563959567806E-2</c:v>
                </c:pt>
                <c:pt idx="106">
                  <c:v>6.1224489795918401E-2</c:v>
                </c:pt>
                <c:pt idx="107">
                  <c:v>5.1445882676948301E-2</c:v>
                </c:pt>
                <c:pt idx="108">
                  <c:v>3.9670942252530102E-2</c:v>
                </c:pt>
                <c:pt idx="109">
                  <c:v>3.0856254356334802E-2</c:v>
                </c:pt>
                <c:pt idx="110">
                  <c:v>1.4369953251168599E-2</c:v>
                </c:pt>
                <c:pt idx="111">
                  <c:v>3.5884540835035999E-3</c:v>
                </c:pt>
                <c:pt idx="112">
                  <c:v>-3.5398230088496E-3</c:v>
                </c:pt>
                <c:pt idx="113">
                  <c:v>-2.0960653265024699E-2</c:v>
                </c:pt>
                <c:pt idx="114">
                  <c:v>-3.6555028935033602E-2</c:v>
                </c:pt>
                <c:pt idx="115">
                  <c:v>-3.8313976249510502E-2</c:v>
                </c:pt>
                <c:pt idx="116">
                  <c:v>-3.3486574025702598E-2</c:v>
                </c:pt>
              </c:numCache>
            </c:numRef>
          </c:yVal>
          <c:smooth val="0"/>
        </c:ser>
        <c:dLbls>
          <c:showLegendKey val="0"/>
          <c:showVal val="0"/>
          <c:showCatName val="0"/>
          <c:showSerName val="0"/>
          <c:showPercent val="0"/>
          <c:showBubbleSize val="0"/>
        </c:dLbls>
        <c:axId val="298542840"/>
        <c:axId val="298539312"/>
      </c:scatterChart>
      <c:scatterChart>
        <c:scatterStyle val="lineMarker"/>
        <c:varyColors val="0"/>
        <c:ser>
          <c:idx val="1"/>
          <c:order val="1"/>
          <c:tx>
            <c:v>New foreclosures</c:v>
          </c:tx>
          <c:spPr>
            <a:ln w="38100">
              <a:solidFill>
                <a:srgbClr val="CC3399"/>
              </a:solidFill>
            </a:ln>
          </c:spPr>
          <c:marker>
            <c:symbol val="none"/>
          </c:marker>
          <c:xVal>
            <c:numRef>
              <c:f>'new foreclosures (2)'!$A$3:$A$119</c:f>
              <c:numCache>
                <c:formatCode>0.00</c:formatCode>
                <c:ptCount val="117"/>
                <c:pt idx="0">
                  <c:v>1980</c:v>
                </c:pt>
                <c:pt idx="1">
                  <c:v>1980.25</c:v>
                </c:pt>
                <c:pt idx="2">
                  <c:v>1980.5</c:v>
                </c:pt>
                <c:pt idx="3">
                  <c:v>1980.75</c:v>
                </c:pt>
                <c:pt idx="4">
                  <c:v>1981</c:v>
                </c:pt>
                <c:pt idx="5">
                  <c:v>1981.25</c:v>
                </c:pt>
                <c:pt idx="6">
                  <c:v>1981.5</c:v>
                </c:pt>
                <c:pt idx="7">
                  <c:v>1981.75</c:v>
                </c:pt>
                <c:pt idx="8">
                  <c:v>1982</c:v>
                </c:pt>
                <c:pt idx="9">
                  <c:v>1982.25</c:v>
                </c:pt>
                <c:pt idx="10">
                  <c:v>1982.5</c:v>
                </c:pt>
                <c:pt idx="11">
                  <c:v>1982.75</c:v>
                </c:pt>
                <c:pt idx="12">
                  <c:v>1983</c:v>
                </c:pt>
                <c:pt idx="13">
                  <c:v>1983.25</c:v>
                </c:pt>
                <c:pt idx="14">
                  <c:v>1983.5</c:v>
                </c:pt>
                <c:pt idx="15">
                  <c:v>1983.75</c:v>
                </c:pt>
                <c:pt idx="16">
                  <c:v>1984</c:v>
                </c:pt>
                <c:pt idx="17">
                  <c:v>1984.25</c:v>
                </c:pt>
                <c:pt idx="18">
                  <c:v>1984.5</c:v>
                </c:pt>
                <c:pt idx="19">
                  <c:v>1984.75</c:v>
                </c:pt>
                <c:pt idx="20">
                  <c:v>1985</c:v>
                </c:pt>
                <c:pt idx="21">
                  <c:v>1985.25</c:v>
                </c:pt>
                <c:pt idx="22">
                  <c:v>1985.5</c:v>
                </c:pt>
                <c:pt idx="23">
                  <c:v>1985.75</c:v>
                </c:pt>
                <c:pt idx="24">
                  <c:v>1986</c:v>
                </c:pt>
                <c:pt idx="25">
                  <c:v>1986.25</c:v>
                </c:pt>
                <c:pt idx="26">
                  <c:v>1986.5</c:v>
                </c:pt>
                <c:pt idx="27">
                  <c:v>1986.75</c:v>
                </c:pt>
                <c:pt idx="28">
                  <c:v>1987</c:v>
                </c:pt>
                <c:pt idx="29">
                  <c:v>1987.25</c:v>
                </c:pt>
                <c:pt idx="30">
                  <c:v>1987.5</c:v>
                </c:pt>
                <c:pt idx="31">
                  <c:v>1987.75</c:v>
                </c:pt>
                <c:pt idx="32">
                  <c:v>1988</c:v>
                </c:pt>
                <c:pt idx="33">
                  <c:v>1988.25</c:v>
                </c:pt>
                <c:pt idx="34">
                  <c:v>1988.5</c:v>
                </c:pt>
                <c:pt idx="35">
                  <c:v>1988.75</c:v>
                </c:pt>
                <c:pt idx="36">
                  <c:v>1989</c:v>
                </c:pt>
                <c:pt idx="37">
                  <c:v>1989.25</c:v>
                </c:pt>
                <c:pt idx="38">
                  <c:v>1989.5</c:v>
                </c:pt>
                <c:pt idx="39">
                  <c:v>1989.75</c:v>
                </c:pt>
                <c:pt idx="40">
                  <c:v>1990</c:v>
                </c:pt>
                <c:pt idx="41">
                  <c:v>1990.25</c:v>
                </c:pt>
                <c:pt idx="42">
                  <c:v>1990.5</c:v>
                </c:pt>
                <c:pt idx="43">
                  <c:v>1990.75</c:v>
                </c:pt>
                <c:pt idx="44">
                  <c:v>1991</c:v>
                </c:pt>
                <c:pt idx="45">
                  <c:v>1991.25</c:v>
                </c:pt>
                <c:pt idx="46">
                  <c:v>1991.5</c:v>
                </c:pt>
                <c:pt idx="47">
                  <c:v>1991.75</c:v>
                </c:pt>
                <c:pt idx="48">
                  <c:v>1992</c:v>
                </c:pt>
                <c:pt idx="49">
                  <c:v>1992.25</c:v>
                </c:pt>
                <c:pt idx="50">
                  <c:v>1992.5</c:v>
                </c:pt>
                <c:pt idx="51">
                  <c:v>1992.75</c:v>
                </c:pt>
                <c:pt idx="52">
                  <c:v>1993</c:v>
                </c:pt>
                <c:pt idx="53">
                  <c:v>1993.25</c:v>
                </c:pt>
                <c:pt idx="54">
                  <c:v>1993.5</c:v>
                </c:pt>
                <c:pt idx="55">
                  <c:v>1993.75</c:v>
                </c:pt>
                <c:pt idx="56">
                  <c:v>1994</c:v>
                </c:pt>
                <c:pt idx="57">
                  <c:v>1994.25</c:v>
                </c:pt>
                <c:pt idx="58">
                  <c:v>1994.5</c:v>
                </c:pt>
                <c:pt idx="59">
                  <c:v>1994.75</c:v>
                </c:pt>
                <c:pt idx="60">
                  <c:v>1995</c:v>
                </c:pt>
                <c:pt idx="61">
                  <c:v>1995.25</c:v>
                </c:pt>
                <c:pt idx="62">
                  <c:v>1995.5</c:v>
                </c:pt>
                <c:pt idx="63">
                  <c:v>1995.75</c:v>
                </c:pt>
                <c:pt idx="64">
                  <c:v>1996</c:v>
                </c:pt>
                <c:pt idx="65">
                  <c:v>1996.25</c:v>
                </c:pt>
                <c:pt idx="66">
                  <c:v>1996.5</c:v>
                </c:pt>
                <c:pt idx="67">
                  <c:v>1996.75</c:v>
                </c:pt>
                <c:pt idx="68">
                  <c:v>1997</c:v>
                </c:pt>
                <c:pt idx="69">
                  <c:v>1997.25</c:v>
                </c:pt>
                <c:pt idx="70">
                  <c:v>1997.5</c:v>
                </c:pt>
                <c:pt idx="71">
                  <c:v>1997.75</c:v>
                </c:pt>
                <c:pt idx="72">
                  <c:v>1998</c:v>
                </c:pt>
                <c:pt idx="73">
                  <c:v>1998.25</c:v>
                </c:pt>
                <c:pt idx="74">
                  <c:v>1998.5</c:v>
                </c:pt>
                <c:pt idx="75">
                  <c:v>1998.75</c:v>
                </c:pt>
                <c:pt idx="76">
                  <c:v>1999</c:v>
                </c:pt>
                <c:pt idx="77">
                  <c:v>1999.25</c:v>
                </c:pt>
                <c:pt idx="78">
                  <c:v>1999.5</c:v>
                </c:pt>
                <c:pt idx="79">
                  <c:v>1999.75</c:v>
                </c:pt>
                <c:pt idx="80">
                  <c:v>2000</c:v>
                </c:pt>
                <c:pt idx="81">
                  <c:v>2000.25</c:v>
                </c:pt>
                <c:pt idx="82">
                  <c:v>2000.5</c:v>
                </c:pt>
                <c:pt idx="83">
                  <c:v>2000.75</c:v>
                </c:pt>
                <c:pt idx="84">
                  <c:v>2001</c:v>
                </c:pt>
                <c:pt idx="85">
                  <c:v>2001.25</c:v>
                </c:pt>
                <c:pt idx="86">
                  <c:v>2001.5</c:v>
                </c:pt>
                <c:pt idx="87">
                  <c:v>2001.75</c:v>
                </c:pt>
                <c:pt idx="88">
                  <c:v>2002</c:v>
                </c:pt>
                <c:pt idx="89">
                  <c:v>2002.25</c:v>
                </c:pt>
                <c:pt idx="90">
                  <c:v>2002.5</c:v>
                </c:pt>
                <c:pt idx="91">
                  <c:v>2002.75</c:v>
                </c:pt>
                <c:pt idx="92">
                  <c:v>2003</c:v>
                </c:pt>
                <c:pt idx="93">
                  <c:v>2003.25</c:v>
                </c:pt>
                <c:pt idx="94">
                  <c:v>2003.5</c:v>
                </c:pt>
                <c:pt idx="95">
                  <c:v>2003.75</c:v>
                </c:pt>
                <c:pt idx="96">
                  <c:v>2004</c:v>
                </c:pt>
                <c:pt idx="97">
                  <c:v>2004.25</c:v>
                </c:pt>
                <c:pt idx="98">
                  <c:v>2004.5</c:v>
                </c:pt>
                <c:pt idx="99">
                  <c:v>2004.75</c:v>
                </c:pt>
                <c:pt idx="100">
                  <c:v>2005</c:v>
                </c:pt>
                <c:pt idx="101">
                  <c:v>2005.25</c:v>
                </c:pt>
                <c:pt idx="102">
                  <c:v>2005.5</c:v>
                </c:pt>
                <c:pt idx="103">
                  <c:v>2005.75</c:v>
                </c:pt>
                <c:pt idx="104">
                  <c:v>2006</c:v>
                </c:pt>
                <c:pt idx="105">
                  <c:v>2006.25</c:v>
                </c:pt>
                <c:pt idx="106">
                  <c:v>2006.5</c:v>
                </c:pt>
                <c:pt idx="107">
                  <c:v>2006.75</c:v>
                </c:pt>
                <c:pt idx="108">
                  <c:v>2007</c:v>
                </c:pt>
                <c:pt idx="109">
                  <c:v>2007.25</c:v>
                </c:pt>
                <c:pt idx="110">
                  <c:v>2007.5</c:v>
                </c:pt>
                <c:pt idx="111">
                  <c:v>2007.75</c:v>
                </c:pt>
                <c:pt idx="112">
                  <c:v>2008</c:v>
                </c:pt>
                <c:pt idx="113">
                  <c:v>2008.25</c:v>
                </c:pt>
                <c:pt idx="114">
                  <c:v>2008.5</c:v>
                </c:pt>
                <c:pt idx="115">
                  <c:v>2008.75</c:v>
                </c:pt>
                <c:pt idx="116">
                  <c:v>2009</c:v>
                </c:pt>
              </c:numCache>
            </c:numRef>
          </c:xVal>
          <c:yVal>
            <c:numRef>
              <c:f>'new foreclosures (2)'!$BH$3:$BH$119</c:f>
              <c:numCache>
                <c:formatCode>0.00</c:formatCode>
                <c:ptCount val="117"/>
                <c:pt idx="0">
                  <c:v>0.14000000000000001</c:v>
                </c:pt>
                <c:pt idx="1">
                  <c:v>0.13</c:v>
                </c:pt>
                <c:pt idx="2">
                  <c:v>0.15</c:v>
                </c:pt>
                <c:pt idx="3">
                  <c:v>0.16</c:v>
                </c:pt>
                <c:pt idx="4">
                  <c:v>0.18</c:v>
                </c:pt>
                <c:pt idx="5">
                  <c:v>0.16</c:v>
                </c:pt>
                <c:pt idx="6">
                  <c:v>0.14000000000000001</c:v>
                </c:pt>
                <c:pt idx="7">
                  <c:v>0.17</c:v>
                </c:pt>
                <c:pt idx="8">
                  <c:v>0.22</c:v>
                </c:pt>
                <c:pt idx="9">
                  <c:v>0.19</c:v>
                </c:pt>
                <c:pt idx="10">
                  <c:v>0.2</c:v>
                </c:pt>
                <c:pt idx="11">
                  <c:v>0.23</c:v>
                </c:pt>
                <c:pt idx="12">
                  <c:v>0.22</c:v>
                </c:pt>
                <c:pt idx="13">
                  <c:v>0.22</c:v>
                </c:pt>
                <c:pt idx="14">
                  <c:v>0.2</c:v>
                </c:pt>
                <c:pt idx="15">
                  <c:v>0.22</c:v>
                </c:pt>
                <c:pt idx="16">
                  <c:v>0.2</c:v>
                </c:pt>
                <c:pt idx="17">
                  <c:v>0.21</c:v>
                </c:pt>
                <c:pt idx="18">
                  <c:v>0.23</c:v>
                </c:pt>
                <c:pt idx="19">
                  <c:v>0.2</c:v>
                </c:pt>
                <c:pt idx="20">
                  <c:v>0.25</c:v>
                </c:pt>
                <c:pt idx="21">
                  <c:v>0.22</c:v>
                </c:pt>
                <c:pt idx="22">
                  <c:v>0.22</c:v>
                </c:pt>
                <c:pt idx="23">
                  <c:v>0.22</c:v>
                </c:pt>
                <c:pt idx="24">
                  <c:v>0.25</c:v>
                </c:pt>
                <c:pt idx="25">
                  <c:v>0.24</c:v>
                </c:pt>
                <c:pt idx="26">
                  <c:v>0.26</c:v>
                </c:pt>
                <c:pt idx="27">
                  <c:v>0.26</c:v>
                </c:pt>
                <c:pt idx="28">
                  <c:v>0.28000000000000003</c:v>
                </c:pt>
                <c:pt idx="29">
                  <c:v>0.24</c:v>
                </c:pt>
                <c:pt idx="30">
                  <c:v>0.25</c:v>
                </c:pt>
                <c:pt idx="31">
                  <c:v>0.27</c:v>
                </c:pt>
                <c:pt idx="32">
                  <c:v>0.28999999999999998</c:v>
                </c:pt>
                <c:pt idx="33">
                  <c:v>0.26</c:v>
                </c:pt>
                <c:pt idx="34">
                  <c:v>0.26</c:v>
                </c:pt>
                <c:pt idx="35">
                  <c:v>0.27</c:v>
                </c:pt>
                <c:pt idx="36">
                  <c:v>0.31</c:v>
                </c:pt>
                <c:pt idx="37">
                  <c:v>0.35</c:v>
                </c:pt>
                <c:pt idx="38">
                  <c:v>0.32000000000000101</c:v>
                </c:pt>
                <c:pt idx="39">
                  <c:v>0.32000000000000101</c:v>
                </c:pt>
                <c:pt idx="40">
                  <c:v>0.33000000000000101</c:v>
                </c:pt>
                <c:pt idx="41">
                  <c:v>0.3</c:v>
                </c:pt>
                <c:pt idx="42">
                  <c:v>0.32000000000000101</c:v>
                </c:pt>
                <c:pt idx="43">
                  <c:v>0.28999999999999998</c:v>
                </c:pt>
                <c:pt idx="44">
                  <c:v>0.33000000000000101</c:v>
                </c:pt>
                <c:pt idx="45">
                  <c:v>0.33000000000000101</c:v>
                </c:pt>
                <c:pt idx="46">
                  <c:v>0.34</c:v>
                </c:pt>
                <c:pt idx="47">
                  <c:v>0.35</c:v>
                </c:pt>
                <c:pt idx="48">
                  <c:v>0.34</c:v>
                </c:pt>
                <c:pt idx="49">
                  <c:v>0.32000000000000101</c:v>
                </c:pt>
                <c:pt idx="50">
                  <c:v>0.32000000000000101</c:v>
                </c:pt>
                <c:pt idx="51">
                  <c:v>0.34</c:v>
                </c:pt>
                <c:pt idx="52">
                  <c:v>0.32000000000000101</c:v>
                </c:pt>
                <c:pt idx="53">
                  <c:v>0.32000000000000101</c:v>
                </c:pt>
                <c:pt idx="54">
                  <c:v>0.31</c:v>
                </c:pt>
                <c:pt idx="55">
                  <c:v>0.31</c:v>
                </c:pt>
                <c:pt idx="56">
                  <c:v>0.31</c:v>
                </c:pt>
                <c:pt idx="57">
                  <c:v>0.34</c:v>
                </c:pt>
                <c:pt idx="58">
                  <c:v>0.34</c:v>
                </c:pt>
                <c:pt idx="59">
                  <c:v>0.33000000000000101</c:v>
                </c:pt>
                <c:pt idx="60">
                  <c:v>0.32000000000000101</c:v>
                </c:pt>
                <c:pt idx="61">
                  <c:v>0.33000000000000101</c:v>
                </c:pt>
                <c:pt idx="62">
                  <c:v>0.32000000000000101</c:v>
                </c:pt>
                <c:pt idx="63">
                  <c:v>0.33000000000000101</c:v>
                </c:pt>
                <c:pt idx="64">
                  <c:v>0.37</c:v>
                </c:pt>
                <c:pt idx="65">
                  <c:v>0.34</c:v>
                </c:pt>
                <c:pt idx="66">
                  <c:v>0.33000000000000101</c:v>
                </c:pt>
                <c:pt idx="67">
                  <c:v>0.33000000000000101</c:v>
                </c:pt>
                <c:pt idx="68">
                  <c:v>0.36</c:v>
                </c:pt>
                <c:pt idx="69">
                  <c:v>0.35</c:v>
                </c:pt>
                <c:pt idx="70">
                  <c:v>0.34</c:v>
                </c:pt>
                <c:pt idx="71">
                  <c:v>0.37</c:v>
                </c:pt>
                <c:pt idx="72">
                  <c:v>0.37</c:v>
                </c:pt>
                <c:pt idx="73">
                  <c:v>0.37</c:v>
                </c:pt>
                <c:pt idx="74">
                  <c:v>0.36</c:v>
                </c:pt>
                <c:pt idx="75">
                  <c:v>0.39</c:v>
                </c:pt>
                <c:pt idx="76">
                  <c:v>0.36</c:v>
                </c:pt>
                <c:pt idx="77">
                  <c:v>0.34</c:v>
                </c:pt>
                <c:pt idx="78">
                  <c:v>0.33000000000000101</c:v>
                </c:pt>
                <c:pt idx="79">
                  <c:v>0.36</c:v>
                </c:pt>
                <c:pt idx="80">
                  <c:v>0.36</c:v>
                </c:pt>
                <c:pt idx="81">
                  <c:v>0.3</c:v>
                </c:pt>
                <c:pt idx="82">
                  <c:v>0.42</c:v>
                </c:pt>
                <c:pt idx="83">
                  <c:v>0.43</c:v>
                </c:pt>
                <c:pt idx="84">
                  <c:v>0.4</c:v>
                </c:pt>
                <c:pt idx="85">
                  <c:v>0.47</c:v>
                </c:pt>
                <c:pt idx="86">
                  <c:v>0.46</c:v>
                </c:pt>
                <c:pt idx="87">
                  <c:v>0.47</c:v>
                </c:pt>
                <c:pt idx="88">
                  <c:v>0.45</c:v>
                </c:pt>
                <c:pt idx="89">
                  <c:v>0.49</c:v>
                </c:pt>
                <c:pt idx="90">
                  <c:v>0.44</c:v>
                </c:pt>
                <c:pt idx="91">
                  <c:v>0.42</c:v>
                </c:pt>
                <c:pt idx="92">
                  <c:v>0.41</c:v>
                </c:pt>
                <c:pt idx="93">
                  <c:v>0.36</c:v>
                </c:pt>
                <c:pt idx="94">
                  <c:v>0.43</c:v>
                </c:pt>
                <c:pt idx="95">
                  <c:v>0.46</c:v>
                </c:pt>
                <c:pt idx="96">
                  <c:v>0.46</c:v>
                </c:pt>
                <c:pt idx="97">
                  <c:v>0.39</c:v>
                </c:pt>
                <c:pt idx="98">
                  <c:v>0.42</c:v>
                </c:pt>
                <c:pt idx="99">
                  <c:v>0.46</c:v>
                </c:pt>
                <c:pt idx="100">
                  <c:v>0.42</c:v>
                </c:pt>
                <c:pt idx="101">
                  <c:v>0.38</c:v>
                </c:pt>
                <c:pt idx="102">
                  <c:v>0.41</c:v>
                </c:pt>
                <c:pt idx="103">
                  <c:v>0.42</c:v>
                </c:pt>
                <c:pt idx="104">
                  <c:v>0.42</c:v>
                </c:pt>
                <c:pt idx="105">
                  <c:v>0.4</c:v>
                </c:pt>
                <c:pt idx="106">
                  <c:v>0.47</c:v>
                </c:pt>
                <c:pt idx="107">
                  <c:v>0.56999999999999995</c:v>
                </c:pt>
                <c:pt idx="108">
                  <c:v>0.59</c:v>
                </c:pt>
                <c:pt idx="109">
                  <c:v>0.59</c:v>
                </c:pt>
                <c:pt idx="110">
                  <c:v>0.78</c:v>
                </c:pt>
                <c:pt idx="111">
                  <c:v>0.88</c:v>
                </c:pt>
                <c:pt idx="112">
                  <c:v>1.01</c:v>
                </c:pt>
                <c:pt idx="113">
                  <c:v>1.08</c:v>
                </c:pt>
                <c:pt idx="114">
                  <c:v>1.07</c:v>
                </c:pt>
                <c:pt idx="115">
                  <c:v>1.08</c:v>
                </c:pt>
                <c:pt idx="116">
                  <c:v>1.37</c:v>
                </c:pt>
              </c:numCache>
            </c:numRef>
          </c:yVal>
          <c:smooth val="0"/>
        </c:ser>
        <c:dLbls>
          <c:showLegendKey val="0"/>
          <c:showVal val="0"/>
          <c:showCatName val="0"/>
          <c:showSerName val="0"/>
          <c:showPercent val="0"/>
          <c:showBubbleSize val="0"/>
        </c:dLbls>
        <c:axId val="298539704"/>
        <c:axId val="298540880"/>
      </c:scatterChart>
      <c:valAx>
        <c:axId val="298542840"/>
        <c:scaling>
          <c:orientation val="minMax"/>
          <c:max val="2010"/>
          <c:min val="1999"/>
        </c:scaling>
        <c:delete val="0"/>
        <c:axPos val="b"/>
        <c:numFmt formatCode="0" sourceLinked="0"/>
        <c:majorTickMark val="cross"/>
        <c:minorTickMark val="in"/>
        <c:tickLblPos val="nextTo"/>
        <c:txPr>
          <a:bodyPr/>
          <a:lstStyle/>
          <a:p>
            <a:pPr>
              <a:defRPr sz="1600">
                <a:latin typeface="Arial" pitchFamily="34" charset="0"/>
                <a:cs typeface="Arial" pitchFamily="34" charset="0"/>
              </a:defRPr>
            </a:pPr>
            <a:endParaRPr lang="en-US"/>
          </a:p>
        </c:txPr>
        <c:crossAx val="298539312"/>
        <c:crossesAt val="-1"/>
        <c:crossBetween val="midCat"/>
        <c:majorUnit val="2"/>
        <c:minorUnit val="1"/>
      </c:valAx>
      <c:valAx>
        <c:axId val="298539312"/>
        <c:scaling>
          <c:orientation val="minMax"/>
        </c:scaling>
        <c:delete val="0"/>
        <c:axPos val="l"/>
        <c:title>
          <c:tx>
            <c:rich>
              <a:bodyPr rot="-5400000" vert="horz"/>
              <a:lstStyle/>
              <a:p>
                <a:pPr>
                  <a:defRPr sz="1800">
                    <a:latin typeface="Arial" pitchFamily="34" charset="0"/>
                    <a:cs typeface="Arial" pitchFamily="34" charset="0"/>
                  </a:defRPr>
                </a:pPr>
                <a:r>
                  <a:rPr lang="en-US" sz="1800">
                    <a:latin typeface="Arial" pitchFamily="34" charset="0"/>
                    <a:cs typeface="Arial" pitchFamily="34" charset="0"/>
                  </a:rPr>
                  <a:t>Percent change in house prices </a:t>
                </a:r>
                <a:br>
                  <a:rPr lang="en-US" sz="1800">
                    <a:latin typeface="Arial" pitchFamily="34" charset="0"/>
                    <a:cs typeface="Arial" pitchFamily="34" charset="0"/>
                  </a:rPr>
                </a:br>
                <a:r>
                  <a:rPr lang="en-US" sz="1800">
                    <a:latin typeface="Arial" pitchFamily="34" charset="0"/>
                    <a:cs typeface="Arial" pitchFamily="34" charset="0"/>
                  </a:rPr>
                  <a:t>(from 4 quarters earlier)</a:t>
                </a:r>
              </a:p>
            </c:rich>
          </c:tx>
          <c:layout/>
          <c:overlay val="0"/>
        </c:title>
        <c:numFmt formatCode="0%" sourceLinked="0"/>
        <c:majorTickMark val="out"/>
        <c:minorTickMark val="none"/>
        <c:tickLblPos val="nextTo"/>
        <c:txPr>
          <a:bodyPr/>
          <a:lstStyle/>
          <a:p>
            <a:pPr>
              <a:defRPr sz="1600">
                <a:latin typeface="Arial" pitchFamily="34" charset="0"/>
                <a:cs typeface="Arial" pitchFamily="34" charset="0"/>
              </a:defRPr>
            </a:pPr>
            <a:endParaRPr lang="en-US"/>
          </a:p>
        </c:txPr>
        <c:crossAx val="298542840"/>
        <c:crosses val="autoZero"/>
        <c:crossBetween val="midCat"/>
      </c:valAx>
      <c:valAx>
        <c:axId val="298540880"/>
        <c:scaling>
          <c:orientation val="minMax"/>
          <c:max val="1.5"/>
          <c:min val="0"/>
        </c:scaling>
        <c:delete val="0"/>
        <c:axPos val="r"/>
        <c:title>
          <c:tx>
            <c:rich>
              <a:bodyPr rot="-5400000" vert="horz"/>
              <a:lstStyle/>
              <a:p>
                <a:pPr>
                  <a:defRPr sz="1800">
                    <a:latin typeface="Arial" pitchFamily="34" charset="0"/>
                    <a:cs typeface="Arial" pitchFamily="34" charset="0"/>
                  </a:defRPr>
                </a:pPr>
                <a:r>
                  <a:rPr lang="en-US" sz="1800">
                    <a:latin typeface="Arial" pitchFamily="34" charset="0"/>
                    <a:cs typeface="Arial" pitchFamily="34" charset="0"/>
                  </a:rPr>
                  <a:t>New foreclosure starts </a:t>
                </a:r>
                <a:br>
                  <a:rPr lang="en-US" sz="1800">
                    <a:latin typeface="Arial" pitchFamily="34" charset="0"/>
                    <a:cs typeface="Arial" pitchFamily="34" charset="0"/>
                  </a:rPr>
                </a:br>
                <a:r>
                  <a:rPr lang="en-US" sz="1800">
                    <a:latin typeface="Arial" pitchFamily="34" charset="0"/>
                    <a:cs typeface="Arial" pitchFamily="34" charset="0"/>
                  </a:rPr>
                  <a:t>(% of total mortgages)</a:t>
                </a:r>
              </a:p>
            </c:rich>
          </c:tx>
          <c:layout/>
          <c:overlay val="0"/>
        </c:title>
        <c:numFmt formatCode="0.0" sourceLinked="0"/>
        <c:majorTickMark val="out"/>
        <c:minorTickMark val="none"/>
        <c:tickLblPos val="nextTo"/>
        <c:txPr>
          <a:bodyPr/>
          <a:lstStyle/>
          <a:p>
            <a:pPr>
              <a:defRPr sz="1600">
                <a:latin typeface="Arial" pitchFamily="34" charset="0"/>
                <a:cs typeface="Arial" pitchFamily="34" charset="0"/>
              </a:defRPr>
            </a:pPr>
            <a:endParaRPr lang="en-US"/>
          </a:p>
        </c:txPr>
        <c:crossAx val="298539704"/>
        <c:crosses val="max"/>
        <c:crossBetween val="midCat"/>
      </c:valAx>
      <c:valAx>
        <c:axId val="298539704"/>
        <c:scaling>
          <c:orientation val="minMax"/>
        </c:scaling>
        <c:delete val="1"/>
        <c:axPos val="b"/>
        <c:numFmt formatCode="0.00" sourceLinked="1"/>
        <c:majorTickMark val="out"/>
        <c:minorTickMark val="none"/>
        <c:tickLblPos val="none"/>
        <c:crossAx val="298540880"/>
        <c:crosses val="autoZero"/>
        <c:crossBetween val="midCat"/>
      </c:valAx>
      <c:spPr>
        <a:solidFill>
          <a:schemeClr val="bg1"/>
        </a:solidFill>
        <a:ln>
          <a:solidFill>
            <a:schemeClr val="tx1"/>
          </a:solidFill>
        </a:ln>
      </c:spPr>
    </c:plotArea>
    <c:legend>
      <c:legendPos val="r"/>
      <c:layout>
        <c:manualLayout>
          <c:xMode val="edge"/>
          <c:yMode val="edge"/>
          <c:x val="0.181980261981531"/>
          <c:y val="5.4328928889841303E-2"/>
          <c:w val="0.32093741167784801"/>
          <c:h val="0.12075177431447801"/>
        </c:manualLayout>
      </c:layout>
      <c:overlay val="0"/>
      <c:txPr>
        <a:bodyPr/>
        <a:lstStyle/>
        <a:p>
          <a:pPr>
            <a:defRPr sz="1800">
              <a:latin typeface="Arial" pitchFamily="34" charset="0"/>
              <a:cs typeface="Arial" pitchFamily="34" charset="0"/>
            </a:defRPr>
          </a:pPr>
          <a:endParaRPr lang="en-US"/>
        </a:p>
      </c:txPr>
    </c:legend>
    <c:plotVisOnly val="1"/>
    <c:dispBlanksAs val="gap"/>
    <c:showDLblsOverMax val="0"/>
  </c:chart>
  <c:spPr>
    <a:noFill/>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232585901426393E-2"/>
          <c:y val="3.4610278982633101E-2"/>
          <c:w val="0.87604572337103104"/>
          <c:h val="0.88088034615362798"/>
        </c:manualLayout>
      </c:layout>
      <c:scatterChart>
        <c:scatterStyle val="lineMarker"/>
        <c:varyColors val="0"/>
        <c:ser>
          <c:idx val="0"/>
          <c:order val="0"/>
          <c:tx>
            <c:strRef>
              <c:f>'house prices + foreclosures (3)'!$C$2</c:f>
              <c:strCache>
                <c:ptCount val="1"/>
                <c:pt idx="0">
                  <c:v>new foreclosures (% of all mortgages)</c:v>
                </c:pt>
              </c:strCache>
            </c:strRef>
          </c:tx>
          <c:spPr>
            <a:ln w="28575">
              <a:noFill/>
            </a:ln>
            <a:effectLst>
              <a:outerShdw blurRad="25400" dist="25400" dir="2700000" algn="tl" rotWithShape="0">
                <a:prstClr val="black">
                  <a:alpha val="60000"/>
                </a:prstClr>
              </a:outerShdw>
            </a:effectLst>
          </c:spPr>
          <c:marker>
            <c:symbol val="diamond"/>
            <c:size val="9"/>
            <c:spPr>
              <a:solidFill>
                <a:srgbClr val="CC3300"/>
              </a:solidFill>
              <a:ln>
                <a:noFill/>
              </a:ln>
              <a:effectLst>
                <a:outerShdw blurRad="25400" dist="25400" dir="2700000" algn="tl" rotWithShape="0">
                  <a:prstClr val="black">
                    <a:alpha val="60000"/>
                  </a:prstClr>
                </a:outerShdw>
              </a:effectLst>
            </c:spPr>
          </c:marker>
          <c:xVal>
            <c:numRef>
              <c:f>'house prices + foreclosures (3)'!$B$3:$B$54</c:f>
              <c:numCache>
                <c:formatCode>0.0%</c:formatCode>
                <c:ptCount val="52"/>
                <c:pt idx="0">
                  <c:v>-0.28651726581783599</c:v>
                </c:pt>
                <c:pt idx="1">
                  <c:v>-0.21599283840613001</c:v>
                </c:pt>
                <c:pt idx="2">
                  <c:v>-7.3164508515659907E-2</c:v>
                </c:pt>
                <c:pt idx="3">
                  <c:v>-0.18109678333569501</c:v>
                </c:pt>
                <c:pt idx="4">
                  <c:v>-0.26900667451904298</c:v>
                </c:pt>
                <c:pt idx="5">
                  <c:v>3.7527768962234198E-2</c:v>
                </c:pt>
                <c:pt idx="6">
                  <c:v>6.0157160582019302E-3</c:v>
                </c:pt>
                <c:pt idx="7">
                  <c:v>-0.103456435392546</c:v>
                </c:pt>
                <c:pt idx="8">
                  <c:v>3.7581034104788399E-2</c:v>
                </c:pt>
                <c:pt idx="9">
                  <c:v>-8.1608387829000192E-3</c:v>
                </c:pt>
                <c:pt idx="10">
                  <c:v>6.1492178098676298E-2</c:v>
                </c:pt>
                <c:pt idx="11">
                  <c:v>-1.71589460263494E-2</c:v>
                </c:pt>
                <c:pt idx="12">
                  <c:v>-2.5102543068088599E-2</c:v>
                </c:pt>
                <c:pt idx="13">
                  <c:v>3.7755358689880697E-2</c:v>
                </c:pt>
                <c:pt idx="14">
                  <c:v>5.7505255282003703E-2</c:v>
                </c:pt>
                <c:pt idx="15">
                  <c:v>1.8053694001056001E-2</c:v>
                </c:pt>
                <c:pt idx="16">
                  <c:v>2.1035245722833499E-2</c:v>
                </c:pt>
                <c:pt idx="17">
                  <c:v>7.5450006569439093E-2</c:v>
                </c:pt>
                <c:pt idx="18">
                  <c:v>-5.98078982949658E-2</c:v>
                </c:pt>
                <c:pt idx="19">
                  <c:v>7.2473700442038505E-2</c:v>
                </c:pt>
                <c:pt idx="20">
                  <c:v>2.95783725111088E-2</c:v>
                </c:pt>
                <c:pt idx="21">
                  <c:v>9.2883239849739702E-2</c:v>
                </c:pt>
                <c:pt idx="22">
                  <c:v>-6.0200951281979102E-2</c:v>
                </c:pt>
                <c:pt idx="23">
                  <c:v>4.3437708194537003E-2</c:v>
                </c:pt>
                <c:pt idx="24">
                  <c:v>8.2183824597066898E-2</c:v>
                </c:pt>
                <c:pt idx="25">
                  <c:v>7.3287642433671002E-2</c:v>
                </c:pt>
                <c:pt idx="26">
                  <c:v>-4.8574317492416502E-2</c:v>
                </c:pt>
                <c:pt idx="27">
                  <c:v>-3.1699178644764001E-2</c:v>
                </c:pt>
                <c:pt idx="28">
                  <c:v>0.10055997364829899</c:v>
                </c:pt>
                <c:pt idx="29">
                  <c:v>-7.6852594204558505E-2</c:v>
                </c:pt>
                <c:pt idx="30">
                  <c:v>2.4754843338914E-2</c:v>
                </c:pt>
                <c:pt idx="31">
                  <c:v>5.1025576095213999E-2</c:v>
                </c:pt>
                <c:pt idx="32">
                  <c:v>5.0710939426317297E-2</c:v>
                </c:pt>
                <c:pt idx="33">
                  <c:v>-1.1136760668829499E-2</c:v>
                </c:pt>
                <c:pt idx="34">
                  <c:v>3.23512274212754E-2</c:v>
                </c:pt>
                <c:pt idx="35">
                  <c:v>-3.4933667242554402E-2</c:v>
                </c:pt>
                <c:pt idx="36">
                  <c:v>4.3810433329354199E-2</c:v>
                </c:pt>
                <c:pt idx="37">
                  <c:v>7.7576180507094694E-2</c:v>
                </c:pt>
                <c:pt idx="38">
                  <c:v>8.5365853658536495E-2</c:v>
                </c:pt>
                <c:pt idx="39">
                  <c:v>3.6221139589070098E-2</c:v>
                </c:pt>
                <c:pt idx="40">
                  <c:v>-7.6608990944373101E-3</c:v>
                </c:pt>
                <c:pt idx="41">
                  <c:v>-2.7528321990040999E-2</c:v>
                </c:pt>
                <c:pt idx="42">
                  <c:v>4.4408622542512398E-2</c:v>
                </c:pt>
                <c:pt idx="43">
                  <c:v>-5.1170192847781397E-2</c:v>
                </c:pt>
                <c:pt idx="44">
                  <c:v>3.5076035076035197E-2</c:v>
                </c:pt>
                <c:pt idx="45">
                  <c:v>-5.9853190287972504E-3</c:v>
                </c:pt>
                <c:pt idx="46">
                  <c:v>1.50647594498088E-2</c:v>
                </c:pt>
                <c:pt idx="47">
                  <c:v>8.5512392840489504E-2</c:v>
                </c:pt>
                <c:pt idx="48">
                  <c:v>8.6310685023131398E-2</c:v>
                </c:pt>
                <c:pt idx="49">
                  <c:v>3.76947500553792E-2</c:v>
                </c:pt>
                <c:pt idx="50">
                  <c:v>0.119174615534358</c:v>
                </c:pt>
                <c:pt idx="51">
                  <c:v>9.9690428380187907E-2</c:v>
                </c:pt>
              </c:numCache>
            </c:numRef>
          </c:xVal>
          <c:yVal>
            <c:numRef>
              <c:f>'house prices + foreclosures (3)'!$C$3:$C$54</c:f>
              <c:numCache>
                <c:formatCode>0.0%</c:formatCode>
                <c:ptCount val="52"/>
                <c:pt idx="0">
                  <c:v>0.17899999999999999</c:v>
                </c:pt>
                <c:pt idx="1">
                  <c:v>0.1613</c:v>
                </c:pt>
                <c:pt idx="2">
                  <c:v>0.12959999999999999</c:v>
                </c:pt>
                <c:pt idx="3">
                  <c:v>0.126</c:v>
                </c:pt>
                <c:pt idx="4">
                  <c:v>0.124</c:v>
                </c:pt>
                <c:pt idx="5">
                  <c:v>0.123</c:v>
                </c:pt>
                <c:pt idx="6">
                  <c:v>0.12189999999999999</c:v>
                </c:pt>
                <c:pt idx="7">
                  <c:v>0.1108</c:v>
                </c:pt>
                <c:pt idx="8">
                  <c:v>0.1016</c:v>
                </c:pt>
                <c:pt idx="9">
                  <c:v>9.8800000000000096E-2</c:v>
                </c:pt>
                <c:pt idx="10">
                  <c:v>9.8600000000000201E-2</c:v>
                </c:pt>
                <c:pt idx="11">
                  <c:v>9.4899999999999998E-2</c:v>
                </c:pt>
                <c:pt idx="12">
                  <c:v>8.77E-2</c:v>
                </c:pt>
                <c:pt idx="13">
                  <c:v>8.3700000000000094E-2</c:v>
                </c:pt>
                <c:pt idx="14">
                  <c:v>8.3500000000000296E-2</c:v>
                </c:pt>
                <c:pt idx="15">
                  <c:v>8.09E-2</c:v>
                </c:pt>
                <c:pt idx="16">
                  <c:v>7.8899999999999998E-2</c:v>
                </c:pt>
                <c:pt idx="17">
                  <c:v>7.8399999999999997E-2</c:v>
                </c:pt>
                <c:pt idx="18">
                  <c:v>7.8299999999999995E-2</c:v>
                </c:pt>
                <c:pt idx="19">
                  <c:v>7.7899999999999997E-2</c:v>
                </c:pt>
                <c:pt idx="20">
                  <c:v>7.5399999999999995E-2</c:v>
                </c:pt>
                <c:pt idx="21">
                  <c:v>7.4800000000000005E-2</c:v>
                </c:pt>
                <c:pt idx="22">
                  <c:v>7.4400000000000105E-2</c:v>
                </c:pt>
                <c:pt idx="23">
                  <c:v>7.1900000000000006E-2</c:v>
                </c:pt>
                <c:pt idx="24">
                  <c:v>7.0999999999999994E-2</c:v>
                </c:pt>
                <c:pt idx="25">
                  <c:v>7.0599999999999996E-2</c:v>
                </c:pt>
                <c:pt idx="26">
                  <c:v>6.9900000000000004E-2</c:v>
                </c:pt>
                <c:pt idx="27">
                  <c:v>6.8699999999999997E-2</c:v>
                </c:pt>
                <c:pt idx="28">
                  <c:v>6.8099999999999994E-2</c:v>
                </c:pt>
                <c:pt idx="29">
                  <c:v>6.7500000000000004E-2</c:v>
                </c:pt>
                <c:pt idx="30">
                  <c:v>6.4899999999999999E-2</c:v>
                </c:pt>
                <c:pt idx="31">
                  <c:v>6.4700000000000105E-2</c:v>
                </c:pt>
                <c:pt idx="32">
                  <c:v>6.4300000000000093E-2</c:v>
                </c:pt>
                <c:pt idx="33">
                  <c:v>6.3100000000000003E-2</c:v>
                </c:pt>
                <c:pt idx="34">
                  <c:v>6.3100000000000003E-2</c:v>
                </c:pt>
                <c:pt idx="35">
                  <c:v>6.3E-2</c:v>
                </c:pt>
                <c:pt idx="36">
                  <c:v>6.1800000000000001E-2</c:v>
                </c:pt>
                <c:pt idx="37">
                  <c:v>6.1199999999999997E-2</c:v>
                </c:pt>
                <c:pt idx="38">
                  <c:v>6.0600000000000001E-2</c:v>
                </c:pt>
                <c:pt idx="39">
                  <c:v>5.9400000000000099E-2</c:v>
                </c:pt>
                <c:pt idx="40">
                  <c:v>5.9300000000000103E-2</c:v>
                </c:pt>
                <c:pt idx="41">
                  <c:v>5.8599999999999999E-2</c:v>
                </c:pt>
                <c:pt idx="42">
                  <c:v>5.4300000000000001E-2</c:v>
                </c:pt>
                <c:pt idx="43">
                  <c:v>5.3499999999999999E-2</c:v>
                </c:pt>
                <c:pt idx="44">
                  <c:v>4.9500000000000002E-2</c:v>
                </c:pt>
                <c:pt idx="45">
                  <c:v>4.8300000000000003E-2</c:v>
                </c:pt>
                <c:pt idx="46">
                  <c:v>4.6199999999999998E-2</c:v>
                </c:pt>
                <c:pt idx="47">
                  <c:v>4.3400000000000001E-2</c:v>
                </c:pt>
                <c:pt idx="48">
                  <c:v>3.6299999999999999E-2</c:v>
                </c:pt>
                <c:pt idx="49">
                  <c:v>3.62000000000001E-2</c:v>
                </c:pt>
                <c:pt idx="50">
                  <c:v>3.1199999999999999E-2</c:v>
                </c:pt>
                <c:pt idx="51">
                  <c:v>3.0200000000000001E-2</c:v>
                </c:pt>
              </c:numCache>
            </c:numRef>
          </c:yVal>
          <c:smooth val="0"/>
        </c:ser>
        <c:dLbls>
          <c:showLegendKey val="0"/>
          <c:showVal val="0"/>
          <c:showCatName val="0"/>
          <c:showSerName val="0"/>
          <c:showPercent val="0"/>
          <c:showBubbleSize val="0"/>
        </c:dLbls>
        <c:axId val="298542056"/>
        <c:axId val="299062000"/>
      </c:scatterChart>
      <c:valAx>
        <c:axId val="298542056"/>
        <c:scaling>
          <c:orientation val="minMax"/>
        </c:scaling>
        <c:delete val="0"/>
        <c:axPos val="b"/>
        <c:numFmt formatCode="0%" sourceLinked="0"/>
        <c:majorTickMark val="out"/>
        <c:minorTickMark val="none"/>
        <c:tickLblPos val="nextTo"/>
        <c:txPr>
          <a:bodyPr/>
          <a:lstStyle/>
          <a:p>
            <a:pPr>
              <a:defRPr sz="1600">
                <a:latin typeface="Arial" pitchFamily="34" charset="0"/>
                <a:cs typeface="Arial" pitchFamily="34" charset="0"/>
              </a:defRPr>
            </a:pPr>
            <a:endParaRPr lang="en-US"/>
          </a:p>
        </c:txPr>
        <c:crossAx val="299062000"/>
        <c:crosses val="autoZero"/>
        <c:crossBetween val="midCat"/>
      </c:valAx>
      <c:valAx>
        <c:axId val="299062000"/>
        <c:scaling>
          <c:orientation val="minMax"/>
        </c:scaling>
        <c:delete val="0"/>
        <c:axPos val="l"/>
        <c:numFmt formatCode="0%" sourceLinked="0"/>
        <c:majorTickMark val="out"/>
        <c:minorTickMark val="none"/>
        <c:tickLblPos val="nextTo"/>
        <c:txPr>
          <a:bodyPr/>
          <a:lstStyle/>
          <a:p>
            <a:pPr>
              <a:defRPr sz="1600">
                <a:latin typeface="Arial" pitchFamily="34" charset="0"/>
                <a:cs typeface="Arial" pitchFamily="34" charset="0"/>
              </a:defRPr>
            </a:pPr>
            <a:endParaRPr lang="en-US"/>
          </a:p>
        </c:txPr>
        <c:crossAx val="298542056"/>
        <c:crossesAt val="-1"/>
        <c:crossBetween val="midCat"/>
      </c:valAx>
      <c:spPr>
        <a:solidFill>
          <a:sysClr val="window" lastClr="FFFFFF"/>
        </a:solidFill>
        <a:ln>
          <a:solidFill>
            <a:sysClr val="windowText" lastClr="000000"/>
          </a:solidFill>
        </a:ln>
      </c:spPr>
    </c:plotArea>
    <c:plotVisOnly val="1"/>
    <c:dispBlanksAs val="gap"/>
    <c:showDLblsOverMax val="0"/>
  </c:chart>
  <c:spPr>
    <a:noFill/>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49267149820101"/>
          <c:y val="2.7926686165311701E-2"/>
          <c:w val="0.81292861182407505"/>
          <c:h val="0.85215437802295502"/>
        </c:manualLayout>
      </c:layout>
      <c:barChart>
        <c:barDir val="col"/>
        <c:grouping val="clustered"/>
        <c:varyColors val="0"/>
        <c:ser>
          <c:idx val="0"/>
          <c:order val="0"/>
          <c:tx>
            <c:strRef>
              <c:f>Sheet1!$B$1</c:f>
              <c:strCache>
                <c:ptCount val="1"/>
                <c:pt idx="0">
                  <c:v>Series 1</c:v>
                </c:pt>
              </c:strCache>
            </c:strRef>
          </c:tx>
          <c:spPr>
            <a:solidFill>
              <a:srgbClr val="996633"/>
            </a:solidFill>
            <a:ln w="6350">
              <a:solidFill>
                <a:schemeClr val="tx1"/>
              </a:solidFill>
            </a:ln>
            <a:effectLst/>
          </c:spPr>
          <c:invertIfNegative val="0"/>
          <c:cat>
            <c:numRef>
              <c:f>Sheet1!$A$2:$A$13</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Sheet1!$B$2:$B$13</c:f>
              <c:numCache>
                <c:formatCode>General</c:formatCode>
                <c:ptCount val="12"/>
                <c:pt idx="0">
                  <c:v>2</c:v>
                </c:pt>
                <c:pt idx="1">
                  <c:v>4</c:v>
                </c:pt>
                <c:pt idx="2">
                  <c:v>11</c:v>
                </c:pt>
                <c:pt idx="3">
                  <c:v>3</c:v>
                </c:pt>
                <c:pt idx="4">
                  <c:v>4</c:v>
                </c:pt>
                <c:pt idx="5">
                  <c:v>0</c:v>
                </c:pt>
                <c:pt idx="6">
                  <c:v>0</c:v>
                </c:pt>
                <c:pt idx="7">
                  <c:v>3</c:v>
                </c:pt>
                <c:pt idx="8">
                  <c:v>26</c:v>
                </c:pt>
                <c:pt idx="9">
                  <c:v>140</c:v>
                </c:pt>
                <c:pt idx="10">
                  <c:v>157</c:v>
                </c:pt>
                <c:pt idx="11">
                  <c:v>92</c:v>
                </c:pt>
              </c:numCache>
            </c:numRef>
          </c:val>
        </c:ser>
        <c:dLbls>
          <c:showLegendKey val="0"/>
          <c:showVal val="0"/>
          <c:showCatName val="0"/>
          <c:showSerName val="0"/>
          <c:showPercent val="0"/>
          <c:showBubbleSize val="0"/>
        </c:dLbls>
        <c:gapWidth val="25"/>
        <c:axId val="323730072"/>
        <c:axId val="323731248"/>
      </c:barChart>
      <c:catAx>
        <c:axId val="323730072"/>
        <c:scaling>
          <c:orientation val="minMax"/>
        </c:scaling>
        <c:delete val="0"/>
        <c:axPos val="b"/>
        <c:numFmt formatCode="General" sourceLinked="1"/>
        <c:majorTickMark val="out"/>
        <c:minorTickMark val="none"/>
        <c:tickLblPos val="nextTo"/>
        <c:crossAx val="323731248"/>
        <c:crosses val="autoZero"/>
        <c:auto val="1"/>
        <c:lblAlgn val="ctr"/>
        <c:lblOffset val="100"/>
        <c:noMultiLvlLbl val="0"/>
      </c:catAx>
      <c:valAx>
        <c:axId val="323731248"/>
        <c:scaling>
          <c:orientation val="minMax"/>
          <c:max val="160"/>
          <c:min val="0"/>
        </c:scaling>
        <c:delete val="0"/>
        <c:axPos val="l"/>
        <c:majorGridlines>
          <c:spPr>
            <a:ln>
              <a:solidFill>
                <a:schemeClr val="bg1">
                  <a:lumMod val="75000"/>
                </a:schemeClr>
              </a:solidFill>
            </a:ln>
          </c:spPr>
        </c:majorGridlines>
        <c:title>
          <c:tx>
            <c:rich>
              <a:bodyPr/>
              <a:lstStyle/>
              <a:p>
                <a:pPr>
                  <a:defRPr sz="1785" b="1" i="0" u="none" strike="noStrike" baseline="0">
                    <a:solidFill>
                      <a:srgbClr val="000000"/>
                    </a:solidFill>
                    <a:latin typeface="Arial"/>
                    <a:ea typeface="Arial"/>
                    <a:cs typeface="Arial"/>
                  </a:defRPr>
                </a:pPr>
                <a:r>
                  <a:rPr lang="en-US"/>
                  <a:t>Number of bank failures</a:t>
                </a:r>
              </a:p>
            </c:rich>
          </c:tx>
          <c:layout>
            <c:manualLayout>
              <c:xMode val="edge"/>
              <c:yMode val="edge"/>
              <c:x val="4.3687014370728403E-2"/>
              <c:y val="0.17486758705830999"/>
            </c:manualLayout>
          </c:layout>
          <c:overlay val="0"/>
        </c:title>
        <c:numFmt formatCode="General" sourceLinked="1"/>
        <c:majorTickMark val="out"/>
        <c:minorTickMark val="none"/>
        <c:tickLblPos val="nextTo"/>
        <c:crossAx val="323730072"/>
        <c:crosses val="autoZero"/>
        <c:crossBetween val="between"/>
      </c:valAx>
      <c:spPr>
        <a:solidFill>
          <a:schemeClr val="bg1"/>
        </a:solidFill>
        <a:ln>
          <a:solidFill>
            <a:schemeClr val="tx1"/>
          </a:solidFill>
        </a:ln>
        <a:effectLst/>
      </c:spPr>
    </c:plotArea>
    <c:plotVisOnly val="1"/>
    <c:dispBlanksAs val="gap"/>
    <c:showDLblsOverMax val="0"/>
  </c:chart>
  <c:txPr>
    <a:bodyPr/>
    <a:lstStyle/>
    <a:p>
      <a:pPr>
        <a:defRPr sz="1797"/>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794085665086194E-2"/>
          <c:y val="0.17001377728752401"/>
          <c:w val="0.91242662902404104"/>
          <c:h val="0.64567841403830994"/>
        </c:manualLayout>
      </c:layout>
      <c:scatterChart>
        <c:scatterStyle val="lineMarker"/>
        <c:varyColors val="0"/>
        <c:ser>
          <c:idx val="2"/>
          <c:order val="0"/>
          <c:tx>
            <c:strRef>
              <c:f>data!$N$55</c:f>
              <c:strCache>
                <c:ptCount val="1"/>
                <c:pt idx="0">
                  <c:v>DJIA</c:v>
                </c:pt>
              </c:strCache>
            </c:strRef>
          </c:tx>
          <c:spPr>
            <a:ln w="38100">
              <a:solidFill>
                <a:srgbClr val="339933"/>
              </a:solidFill>
            </a:ln>
          </c:spPr>
          <c:marker>
            <c:symbol val="none"/>
          </c:marker>
          <c:xVal>
            <c:numRef>
              <c:f>data!$K$56:$K$552</c:f>
              <c:numCache>
                <c:formatCode>m/d/yyyy</c:formatCode>
                <c:ptCount val="497"/>
                <c:pt idx="0">
                  <c:v>36528</c:v>
                </c:pt>
                <c:pt idx="1">
                  <c:v>36535</c:v>
                </c:pt>
                <c:pt idx="2">
                  <c:v>36543</c:v>
                </c:pt>
                <c:pt idx="3">
                  <c:v>36549</c:v>
                </c:pt>
                <c:pt idx="4">
                  <c:v>36556</c:v>
                </c:pt>
                <c:pt idx="5">
                  <c:v>36563</c:v>
                </c:pt>
                <c:pt idx="6">
                  <c:v>36570</c:v>
                </c:pt>
                <c:pt idx="7">
                  <c:v>36578</c:v>
                </c:pt>
                <c:pt idx="8">
                  <c:v>36584</c:v>
                </c:pt>
                <c:pt idx="9">
                  <c:v>36591</c:v>
                </c:pt>
                <c:pt idx="10">
                  <c:v>36598</c:v>
                </c:pt>
                <c:pt idx="11">
                  <c:v>36605</c:v>
                </c:pt>
                <c:pt idx="12">
                  <c:v>36612</c:v>
                </c:pt>
                <c:pt idx="13">
                  <c:v>36619</c:v>
                </c:pt>
                <c:pt idx="14">
                  <c:v>36626</c:v>
                </c:pt>
                <c:pt idx="15">
                  <c:v>36633</c:v>
                </c:pt>
                <c:pt idx="16">
                  <c:v>36640</c:v>
                </c:pt>
                <c:pt idx="17">
                  <c:v>36647</c:v>
                </c:pt>
                <c:pt idx="18">
                  <c:v>36654</c:v>
                </c:pt>
                <c:pt idx="19">
                  <c:v>36661</c:v>
                </c:pt>
                <c:pt idx="20">
                  <c:v>36668</c:v>
                </c:pt>
                <c:pt idx="21">
                  <c:v>36676</c:v>
                </c:pt>
                <c:pt idx="22">
                  <c:v>36682</c:v>
                </c:pt>
                <c:pt idx="23">
                  <c:v>36689</c:v>
                </c:pt>
                <c:pt idx="24">
                  <c:v>36696</c:v>
                </c:pt>
                <c:pt idx="25">
                  <c:v>36703</c:v>
                </c:pt>
                <c:pt idx="26">
                  <c:v>36710</c:v>
                </c:pt>
                <c:pt idx="27">
                  <c:v>36717</c:v>
                </c:pt>
                <c:pt idx="28">
                  <c:v>36724</c:v>
                </c:pt>
                <c:pt idx="29">
                  <c:v>36731</c:v>
                </c:pt>
                <c:pt idx="30">
                  <c:v>36738</c:v>
                </c:pt>
                <c:pt idx="31">
                  <c:v>36745</c:v>
                </c:pt>
                <c:pt idx="32">
                  <c:v>36752</c:v>
                </c:pt>
                <c:pt idx="33">
                  <c:v>36759</c:v>
                </c:pt>
                <c:pt idx="34">
                  <c:v>36766</c:v>
                </c:pt>
                <c:pt idx="35">
                  <c:v>36774</c:v>
                </c:pt>
                <c:pt idx="36">
                  <c:v>36780</c:v>
                </c:pt>
                <c:pt idx="37">
                  <c:v>36787</c:v>
                </c:pt>
                <c:pt idx="38">
                  <c:v>36794</c:v>
                </c:pt>
                <c:pt idx="39">
                  <c:v>36801</c:v>
                </c:pt>
                <c:pt idx="40">
                  <c:v>36808</c:v>
                </c:pt>
                <c:pt idx="41">
                  <c:v>36815</c:v>
                </c:pt>
                <c:pt idx="42">
                  <c:v>36822</c:v>
                </c:pt>
                <c:pt idx="43">
                  <c:v>36829</c:v>
                </c:pt>
                <c:pt idx="44">
                  <c:v>36836</c:v>
                </c:pt>
                <c:pt idx="45">
                  <c:v>36843</c:v>
                </c:pt>
                <c:pt idx="46">
                  <c:v>36850</c:v>
                </c:pt>
                <c:pt idx="47">
                  <c:v>36857</c:v>
                </c:pt>
                <c:pt idx="48">
                  <c:v>36864</c:v>
                </c:pt>
                <c:pt idx="49">
                  <c:v>36871</c:v>
                </c:pt>
                <c:pt idx="50">
                  <c:v>36878</c:v>
                </c:pt>
                <c:pt idx="51">
                  <c:v>36886</c:v>
                </c:pt>
                <c:pt idx="52">
                  <c:v>36893</c:v>
                </c:pt>
                <c:pt idx="53">
                  <c:v>36899</c:v>
                </c:pt>
                <c:pt idx="54">
                  <c:v>36907</c:v>
                </c:pt>
                <c:pt idx="55">
                  <c:v>36913</c:v>
                </c:pt>
                <c:pt idx="56">
                  <c:v>36920</c:v>
                </c:pt>
                <c:pt idx="57">
                  <c:v>36927</c:v>
                </c:pt>
                <c:pt idx="58">
                  <c:v>36934</c:v>
                </c:pt>
                <c:pt idx="59">
                  <c:v>36942</c:v>
                </c:pt>
                <c:pt idx="60">
                  <c:v>36948</c:v>
                </c:pt>
                <c:pt idx="61">
                  <c:v>36955</c:v>
                </c:pt>
                <c:pt idx="62">
                  <c:v>36962</c:v>
                </c:pt>
                <c:pt idx="63">
                  <c:v>36969</c:v>
                </c:pt>
                <c:pt idx="64">
                  <c:v>36976</c:v>
                </c:pt>
                <c:pt idx="65">
                  <c:v>36983</c:v>
                </c:pt>
                <c:pt idx="66">
                  <c:v>36990</c:v>
                </c:pt>
                <c:pt idx="67">
                  <c:v>36997</c:v>
                </c:pt>
                <c:pt idx="68">
                  <c:v>37004</c:v>
                </c:pt>
                <c:pt idx="69">
                  <c:v>37011</c:v>
                </c:pt>
                <c:pt idx="70">
                  <c:v>37018</c:v>
                </c:pt>
                <c:pt idx="71">
                  <c:v>37025</c:v>
                </c:pt>
                <c:pt idx="72">
                  <c:v>37032</c:v>
                </c:pt>
                <c:pt idx="73">
                  <c:v>37040</c:v>
                </c:pt>
                <c:pt idx="74">
                  <c:v>37046</c:v>
                </c:pt>
                <c:pt idx="75">
                  <c:v>37053</c:v>
                </c:pt>
                <c:pt idx="76">
                  <c:v>37060</c:v>
                </c:pt>
                <c:pt idx="77">
                  <c:v>37067</c:v>
                </c:pt>
                <c:pt idx="78">
                  <c:v>37074</c:v>
                </c:pt>
                <c:pt idx="79">
                  <c:v>37081</c:v>
                </c:pt>
                <c:pt idx="80">
                  <c:v>37088</c:v>
                </c:pt>
                <c:pt idx="81">
                  <c:v>37095</c:v>
                </c:pt>
                <c:pt idx="82">
                  <c:v>37102</c:v>
                </c:pt>
                <c:pt idx="83">
                  <c:v>37109</c:v>
                </c:pt>
                <c:pt idx="84">
                  <c:v>37116</c:v>
                </c:pt>
                <c:pt idx="85">
                  <c:v>37123</c:v>
                </c:pt>
                <c:pt idx="86">
                  <c:v>37130</c:v>
                </c:pt>
                <c:pt idx="87">
                  <c:v>37138</c:v>
                </c:pt>
                <c:pt idx="88">
                  <c:v>37144</c:v>
                </c:pt>
                <c:pt idx="89">
                  <c:v>37158</c:v>
                </c:pt>
                <c:pt idx="90">
                  <c:v>37165</c:v>
                </c:pt>
                <c:pt idx="91">
                  <c:v>37172</c:v>
                </c:pt>
                <c:pt idx="92">
                  <c:v>37179</c:v>
                </c:pt>
                <c:pt idx="93">
                  <c:v>37186</c:v>
                </c:pt>
                <c:pt idx="94">
                  <c:v>37193</c:v>
                </c:pt>
                <c:pt idx="95">
                  <c:v>37200</c:v>
                </c:pt>
                <c:pt idx="96">
                  <c:v>37207</c:v>
                </c:pt>
                <c:pt idx="97">
                  <c:v>37214</c:v>
                </c:pt>
                <c:pt idx="98">
                  <c:v>37221</c:v>
                </c:pt>
                <c:pt idx="99">
                  <c:v>37228</c:v>
                </c:pt>
                <c:pt idx="100">
                  <c:v>37235</c:v>
                </c:pt>
                <c:pt idx="101">
                  <c:v>37242</c:v>
                </c:pt>
                <c:pt idx="102">
                  <c:v>37249</c:v>
                </c:pt>
                <c:pt idx="103">
                  <c:v>37256</c:v>
                </c:pt>
                <c:pt idx="104">
                  <c:v>37263</c:v>
                </c:pt>
                <c:pt idx="105">
                  <c:v>37270</c:v>
                </c:pt>
                <c:pt idx="106">
                  <c:v>37278</c:v>
                </c:pt>
                <c:pt idx="107">
                  <c:v>37284</c:v>
                </c:pt>
                <c:pt idx="108">
                  <c:v>37291</c:v>
                </c:pt>
                <c:pt idx="109">
                  <c:v>37298</c:v>
                </c:pt>
                <c:pt idx="110">
                  <c:v>37306</c:v>
                </c:pt>
                <c:pt idx="111">
                  <c:v>37312</c:v>
                </c:pt>
                <c:pt idx="112">
                  <c:v>37319</c:v>
                </c:pt>
                <c:pt idx="113">
                  <c:v>37326</c:v>
                </c:pt>
                <c:pt idx="114">
                  <c:v>37333</c:v>
                </c:pt>
                <c:pt idx="115">
                  <c:v>37340</c:v>
                </c:pt>
                <c:pt idx="116">
                  <c:v>37347</c:v>
                </c:pt>
                <c:pt idx="117">
                  <c:v>37354</c:v>
                </c:pt>
                <c:pt idx="118">
                  <c:v>37361</c:v>
                </c:pt>
                <c:pt idx="119">
                  <c:v>37368</c:v>
                </c:pt>
                <c:pt idx="120">
                  <c:v>37375</c:v>
                </c:pt>
                <c:pt idx="121">
                  <c:v>37382</c:v>
                </c:pt>
                <c:pt idx="122">
                  <c:v>37389</c:v>
                </c:pt>
                <c:pt idx="123">
                  <c:v>37396</c:v>
                </c:pt>
                <c:pt idx="124">
                  <c:v>37404</c:v>
                </c:pt>
                <c:pt idx="125">
                  <c:v>37410</c:v>
                </c:pt>
                <c:pt idx="126">
                  <c:v>37417</c:v>
                </c:pt>
                <c:pt idx="127">
                  <c:v>37424</c:v>
                </c:pt>
                <c:pt idx="128">
                  <c:v>37431</c:v>
                </c:pt>
                <c:pt idx="129">
                  <c:v>37438</c:v>
                </c:pt>
                <c:pt idx="130">
                  <c:v>37445</c:v>
                </c:pt>
                <c:pt idx="131">
                  <c:v>37452</c:v>
                </c:pt>
                <c:pt idx="132">
                  <c:v>37459</c:v>
                </c:pt>
                <c:pt idx="133">
                  <c:v>37466</c:v>
                </c:pt>
                <c:pt idx="134">
                  <c:v>37473</c:v>
                </c:pt>
                <c:pt idx="135">
                  <c:v>37480</c:v>
                </c:pt>
                <c:pt idx="136">
                  <c:v>37487</c:v>
                </c:pt>
                <c:pt idx="137">
                  <c:v>37494</c:v>
                </c:pt>
                <c:pt idx="138">
                  <c:v>37502</c:v>
                </c:pt>
                <c:pt idx="139">
                  <c:v>37508</c:v>
                </c:pt>
                <c:pt idx="140">
                  <c:v>37515</c:v>
                </c:pt>
                <c:pt idx="141">
                  <c:v>37522</c:v>
                </c:pt>
                <c:pt idx="142">
                  <c:v>37529</c:v>
                </c:pt>
                <c:pt idx="143">
                  <c:v>37536</c:v>
                </c:pt>
                <c:pt idx="144">
                  <c:v>37543</c:v>
                </c:pt>
                <c:pt idx="145">
                  <c:v>37550</c:v>
                </c:pt>
                <c:pt idx="146">
                  <c:v>37557</c:v>
                </c:pt>
                <c:pt idx="147">
                  <c:v>37564</c:v>
                </c:pt>
                <c:pt idx="148">
                  <c:v>37571</c:v>
                </c:pt>
                <c:pt idx="149">
                  <c:v>37578</c:v>
                </c:pt>
                <c:pt idx="150">
                  <c:v>37585</c:v>
                </c:pt>
                <c:pt idx="151">
                  <c:v>37592</c:v>
                </c:pt>
                <c:pt idx="152">
                  <c:v>37599</c:v>
                </c:pt>
                <c:pt idx="153">
                  <c:v>37606</c:v>
                </c:pt>
                <c:pt idx="154">
                  <c:v>37613</c:v>
                </c:pt>
                <c:pt idx="155">
                  <c:v>37620</c:v>
                </c:pt>
                <c:pt idx="156">
                  <c:v>37627</c:v>
                </c:pt>
                <c:pt idx="157">
                  <c:v>37634</c:v>
                </c:pt>
                <c:pt idx="158">
                  <c:v>37642</c:v>
                </c:pt>
                <c:pt idx="159">
                  <c:v>37648</c:v>
                </c:pt>
                <c:pt idx="160">
                  <c:v>37655</c:v>
                </c:pt>
                <c:pt idx="161">
                  <c:v>37662</c:v>
                </c:pt>
                <c:pt idx="162">
                  <c:v>37670</c:v>
                </c:pt>
                <c:pt idx="163">
                  <c:v>37676</c:v>
                </c:pt>
                <c:pt idx="164">
                  <c:v>37683</c:v>
                </c:pt>
                <c:pt idx="165">
                  <c:v>37690</c:v>
                </c:pt>
                <c:pt idx="166">
                  <c:v>37697</c:v>
                </c:pt>
                <c:pt idx="167">
                  <c:v>37704</c:v>
                </c:pt>
                <c:pt idx="168">
                  <c:v>37711</c:v>
                </c:pt>
                <c:pt idx="169">
                  <c:v>37718</c:v>
                </c:pt>
                <c:pt idx="170">
                  <c:v>37725</c:v>
                </c:pt>
                <c:pt idx="171">
                  <c:v>37732</c:v>
                </c:pt>
                <c:pt idx="172">
                  <c:v>37739</c:v>
                </c:pt>
                <c:pt idx="173">
                  <c:v>37746</c:v>
                </c:pt>
                <c:pt idx="174">
                  <c:v>37753</c:v>
                </c:pt>
                <c:pt idx="175">
                  <c:v>37760</c:v>
                </c:pt>
                <c:pt idx="176">
                  <c:v>37768</c:v>
                </c:pt>
                <c:pt idx="177">
                  <c:v>37774</c:v>
                </c:pt>
                <c:pt idx="178">
                  <c:v>37781</c:v>
                </c:pt>
                <c:pt idx="179">
                  <c:v>37788</c:v>
                </c:pt>
                <c:pt idx="180">
                  <c:v>37795</c:v>
                </c:pt>
                <c:pt idx="181">
                  <c:v>37802</c:v>
                </c:pt>
                <c:pt idx="182">
                  <c:v>37809</c:v>
                </c:pt>
                <c:pt idx="183">
                  <c:v>37816</c:v>
                </c:pt>
                <c:pt idx="184">
                  <c:v>37823</c:v>
                </c:pt>
                <c:pt idx="185">
                  <c:v>37830</c:v>
                </c:pt>
                <c:pt idx="186">
                  <c:v>37837</c:v>
                </c:pt>
                <c:pt idx="187">
                  <c:v>37844</c:v>
                </c:pt>
                <c:pt idx="188">
                  <c:v>37851</c:v>
                </c:pt>
                <c:pt idx="189">
                  <c:v>37858</c:v>
                </c:pt>
                <c:pt idx="190">
                  <c:v>37866</c:v>
                </c:pt>
                <c:pt idx="191">
                  <c:v>37872</c:v>
                </c:pt>
                <c:pt idx="192">
                  <c:v>37879</c:v>
                </c:pt>
                <c:pt idx="193">
                  <c:v>37886</c:v>
                </c:pt>
                <c:pt idx="194">
                  <c:v>37893</c:v>
                </c:pt>
                <c:pt idx="195">
                  <c:v>37900</c:v>
                </c:pt>
                <c:pt idx="196">
                  <c:v>37907</c:v>
                </c:pt>
                <c:pt idx="197">
                  <c:v>37914</c:v>
                </c:pt>
                <c:pt idx="198">
                  <c:v>37921</c:v>
                </c:pt>
                <c:pt idx="199">
                  <c:v>37928</c:v>
                </c:pt>
                <c:pt idx="200">
                  <c:v>37935</c:v>
                </c:pt>
                <c:pt idx="201">
                  <c:v>37942</c:v>
                </c:pt>
                <c:pt idx="202">
                  <c:v>37949</c:v>
                </c:pt>
                <c:pt idx="203">
                  <c:v>37956</c:v>
                </c:pt>
                <c:pt idx="204">
                  <c:v>37963</c:v>
                </c:pt>
                <c:pt idx="205">
                  <c:v>37970</c:v>
                </c:pt>
                <c:pt idx="206">
                  <c:v>37977</c:v>
                </c:pt>
                <c:pt idx="207">
                  <c:v>37984</c:v>
                </c:pt>
                <c:pt idx="208">
                  <c:v>37991</c:v>
                </c:pt>
                <c:pt idx="209">
                  <c:v>37998</c:v>
                </c:pt>
                <c:pt idx="210">
                  <c:v>38006</c:v>
                </c:pt>
                <c:pt idx="211">
                  <c:v>38012</c:v>
                </c:pt>
                <c:pt idx="212">
                  <c:v>38019</c:v>
                </c:pt>
                <c:pt idx="213">
                  <c:v>38026</c:v>
                </c:pt>
                <c:pt idx="214">
                  <c:v>38034</c:v>
                </c:pt>
                <c:pt idx="215">
                  <c:v>38040</c:v>
                </c:pt>
                <c:pt idx="216">
                  <c:v>38047</c:v>
                </c:pt>
                <c:pt idx="217">
                  <c:v>38054</c:v>
                </c:pt>
                <c:pt idx="218">
                  <c:v>38061</c:v>
                </c:pt>
                <c:pt idx="219">
                  <c:v>38068</c:v>
                </c:pt>
                <c:pt idx="220">
                  <c:v>38075</c:v>
                </c:pt>
                <c:pt idx="221">
                  <c:v>38082</c:v>
                </c:pt>
                <c:pt idx="222">
                  <c:v>38089</c:v>
                </c:pt>
                <c:pt idx="223">
                  <c:v>38096</c:v>
                </c:pt>
                <c:pt idx="224">
                  <c:v>38103</c:v>
                </c:pt>
                <c:pt idx="225">
                  <c:v>38110</c:v>
                </c:pt>
                <c:pt idx="226">
                  <c:v>38117</c:v>
                </c:pt>
                <c:pt idx="227">
                  <c:v>38124</c:v>
                </c:pt>
                <c:pt idx="228">
                  <c:v>38131</c:v>
                </c:pt>
                <c:pt idx="229">
                  <c:v>38139</c:v>
                </c:pt>
                <c:pt idx="230">
                  <c:v>38145</c:v>
                </c:pt>
                <c:pt idx="231">
                  <c:v>38152</c:v>
                </c:pt>
                <c:pt idx="232">
                  <c:v>38159</c:v>
                </c:pt>
                <c:pt idx="233">
                  <c:v>38166</c:v>
                </c:pt>
                <c:pt idx="234">
                  <c:v>38174</c:v>
                </c:pt>
                <c:pt idx="235">
                  <c:v>38180</c:v>
                </c:pt>
                <c:pt idx="236">
                  <c:v>38187</c:v>
                </c:pt>
                <c:pt idx="237">
                  <c:v>38194</c:v>
                </c:pt>
                <c:pt idx="238">
                  <c:v>38201</c:v>
                </c:pt>
                <c:pt idx="239">
                  <c:v>38208</c:v>
                </c:pt>
                <c:pt idx="240">
                  <c:v>38215</c:v>
                </c:pt>
                <c:pt idx="241">
                  <c:v>38222</c:v>
                </c:pt>
                <c:pt idx="242">
                  <c:v>38229</c:v>
                </c:pt>
                <c:pt idx="243">
                  <c:v>38237</c:v>
                </c:pt>
                <c:pt idx="244">
                  <c:v>38243</c:v>
                </c:pt>
                <c:pt idx="245">
                  <c:v>38250</c:v>
                </c:pt>
                <c:pt idx="246">
                  <c:v>38257</c:v>
                </c:pt>
                <c:pt idx="247">
                  <c:v>38264</c:v>
                </c:pt>
                <c:pt idx="248">
                  <c:v>38271</c:v>
                </c:pt>
                <c:pt idx="249">
                  <c:v>38278</c:v>
                </c:pt>
                <c:pt idx="250">
                  <c:v>38285</c:v>
                </c:pt>
                <c:pt idx="251">
                  <c:v>38292</c:v>
                </c:pt>
                <c:pt idx="252">
                  <c:v>38299</c:v>
                </c:pt>
                <c:pt idx="253">
                  <c:v>38306</c:v>
                </c:pt>
                <c:pt idx="254">
                  <c:v>38313</c:v>
                </c:pt>
                <c:pt idx="255">
                  <c:v>38320</c:v>
                </c:pt>
                <c:pt idx="256">
                  <c:v>38327</c:v>
                </c:pt>
                <c:pt idx="257">
                  <c:v>38334</c:v>
                </c:pt>
                <c:pt idx="258">
                  <c:v>38341</c:v>
                </c:pt>
                <c:pt idx="259">
                  <c:v>38348</c:v>
                </c:pt>
                <c:pt idx="260">
                  <c:v>38355</c:v>
                </c:pt>
                <c:pt idx="261">
                  <c:v>38362</c:v>
                </c:pt>
                <c:pt idx="262">
                  <c:v>38370</c:v>
                </c:pt>
                <c:pt idx="263">
                  <c:v>38376</c:v>
                </c:pt>
                <c:pt idx="264">
                  <c:v>38383</c:v>
                </c:pt>
                <c:pt idx="265">
                  <c:v>38390</c:v>
                </c:pt>
                <c:pt idx="266">
                  <c:v>38397</c:v>
                </c:pt>
                <c:pt idx="267">
                  <c:v>38405</c:v>
                </c:pt>
                <c:pt idx="268">
                  <c:v>38411</c:v>
                </c:pt>
                <c:pt idx="269">
                  <c:v>38418</c:v>
                </c:pt>
                <c:pt idx="270">
                  <c:v>38425</c:v>
                </c:pt>
                <c:pt idx="271">
                  <c:v>38432</c:v>
                </c:pt>
                <c:pt idx="272">
                  <c:v>38439</c:v>
                </c:pt>
                <c:pt idx="273">
                  <c:v>38446</c:v>
                </c:pt>
                <c:pt idx="274">
                  <c:v>38453</c:v>
                </c:pt>
                <c:pt idx="275">
                  <c:v>38460</c:v>
                </c:pt>
                <c:pt idx="276">
                  <c:v>38467</c:v>
                </c:pt>
                <c:pt idx="277">
                  <c:v>38474</c:v>
                </c:pt>
                <c:pt idx="278">
                  <c:v>38481</c:v>
                </c:pt>
                <c:pt idx="279">
                  <c:v>38488</c:v>
                </c:pt>
                <c:pt idx="280">
                  <c:v>38495</c:v>
                </c:pt>
                <c:pt idx="281">
                  <c:v>38503</c:v>
                </c:pt>
                <c:pt idx="282">
                  <c:v>38509</c:v>
                </c:pt>
                <c:pt idx="283">
                  <c:v>38516</c:v>
                </c:pt>
                <c:pt idx="284">
                  <c:v>38523</c:v>
                </c:pt>
                <c:pt idx="285">
                  <c:v>38530</c:v>
                </c:pt>
                <c:pt idx="286">
                  <c:v>38538</c:v>
                </c:pt>
                <c:pt idx="287">
                  <c:v>38544</c:v>
                </c:pt>
                <c:pt idx="288">
                  <c:v>38551</c:v>
                </c:pt>
                <c:pt idx="289">
                  <c:v>38558</c:v>
                </c:pt>
                <c:pt idx="290">
                  <c:v>38565</c:v>
                </c:pt>
                <c:pt idx="291">
                  <c:v>38572</c:v>
                </c:pt>
                <c:pt idx="292">
                  <c:v>38579</c:v>
                </c:pt>
                <c:pt idx="293">
                  <c:v>38586</c:v>
                </c:pt>
                <c:pt idx="294">
                  <c:v>38593</c:v>
                </c:pt>
                <c:pt idx="295">
                  <c:v>38601</c:v>
                </c:pt>
                <c:pt idx="296">
                  <c:v>38607</c:v>
                </c:pt>
                <c:pt idx="297">
                  <c:v>38614</c:v>
                </c:pt>
                <c:pt idx="298">
                  <c:v>38621</c:v>
                </c:pt>
                <c:pt idx="299">
                  <c:v>38628</c:v>
                </c:pt>
                <c:pt idx="300">
                  <c:v>38635</c:v>
                </c:pt>
                <c:pt idx="301">
                  <c:v>38642</c:v>
                </c:pt>
                <c:pt idx="302">
                  <c:v>38649</c:v>
                </c:pt>
                <c:pt idx="303">
                  <c:v>38656</c:v>
                </c:pt>
                <c:pt idx="304">
                  <c:v>38663</c:v>
                </c:pt>
                <c:pt idx="305">
                  <c:v>38670</c:v>
                </c:pt>
                <c:pt idx="306">
                  <c:v>38677</c:v>
                </c:pt>
                <c:pt idx="307">
                  <c:v>38684</c:v>
                </c:pt>
                <c:pt idx="308">
                  <c:v>38691</c:v>
                </c:pt>
                <c:pt idx="309">
                  <c:v>38698</c:v>
                </c:pt>
                <c:pt idx="310">
                  <c:v>38705</c:v>
                </c:pt>
                <c:pt idx="311">
                  <c:v>38713</c:v>
                </c:pt>
                <c:pt idx="312">
                  <c:v>38720</c:v>
                </c:pt>
                <c:pt idx="313">
                  <c:v>38726</c:v>
                </c:pt>
                <c:pt idx="314">
                  <c:v>38734</c:v>
                </c:pt>
                <c:pt idx="315">
                  <c:v>38740</c:v>
                </c:pt>
                <c:pt idx="316">
                  <c:v>38747</c:v>
                </c:pt>
                <c:pt idx="317">
                  <c:v>38754</c:v>
                </c:pt>
                <c:pt idx="318">
                  <c:v>38761</c:v>
                </c:pt>
                <c:pt idx="319">
                  <c:v>38769</c:v>
                </c:pt>
                <c:pt idx="320">
                  <c:v>38775</c:v>
                </c:pt>
                <c:pt idx="321">
                  <c:v>38782</c:v>
                </c:pt>
                <c:pt idx="322">
                  <c:v>38789</c:v>
                </c:pt>
                <c:pt idx="323">
                  <c:v>38796</c:v>
                </c:pt>
                <c:pt idx="324">
                  <c:v>38803</c:v>
                </c:pt>
                <c:pt idx="325">
                  <c:v>38810</c:v>
                </c:pt>
                <c:pt idx="326">
                  <c:v>38817</c:v>
                </c:pt>
                <c:pt idx="327">
                  <c:v>38824</c:v>
                </c:pt>
                <c:pt idx="328">
                  <c:v>38831</c:v>
                </c:pt>
                <c:pt idx="329">
                  <c:v>38838</c:v>
                </c:pt>
                <c:pt idx="330">
                  <c:v>38845</c:v>
                </c:pt>
                <c:pt idx="331">
                  <c:v>38852</c:v>
                </c:pt>
                <c:pt idx="332">
                  <c:v>38859</c:v>
                </c:pt>
                <c:pt idx="333">
                  <c:v>38867</c:v>
                </c:pt>
                <c:pt idx="334">
                  <c:v>38873</c:v>
                </c:pt>
                <c:pt idx="335">
                  <c:v>38880</c:v>
                </c:pt>
                <c:pt idx="336">
                  <c:v>38887</c:v>
                </c:pt>
                <c:pt idx="337">
                  <c:v>38894</c:v>
                </c:pt>
                <c:pt idx="338">
                  <c:v>38901</c:v>
                </c:pt>
                <c:pt idx="339">
                  <c:v>38908</c:v>
                </c:pt>
                <c:pt idx="340">
                  <c:v>38915</c:v>
                </c:pt>
                <c:pt idx="341">
                  <c:v>38922</c:v>
                </c:pt>
                <c:pt idx="342">
                  <c:v>38929</c:v>
                </c:pt>
                <c:pt idx="343">
                  <c:v>38936</c:v>
                </c:pt>
                <c:pt idx="344">
                  <c:v>38943</c:v>
                </c:pt>
                <c:pt idx="345">
                  <c:v>38950</c:v>
                </c:pt>
                <c:pt idx="346">
                  <c:v>38957</c:v>
                </c:pt>
                <c:pt idx="347">
                  <c:v>38965</c:v>
                </c:pt>
                <c:pt idx="348">
                  <c:v>38971</c:v>
                </c:pt>
                <c:pt idx="349">
                  <c:v>38978</c:v>
                </c:pt>
                <c:pt idx="350">
                  <c:v>38985</c:v>
                </c:pt>
                <c:pt idx="351">
                  <c:v>38992</c:v>
                </c:pt>
                <c:pt idx="352">
                  <c:v>38999</c:v>
                </c:pt>
                <c:pt idx="353">
                  <c:v>39006</c:v>
                </c:pt>
                <c:pt idx="354">
                  <c:v>39013</c:v>
                </c:pt>
                <c:pt idx="355">
                  <c:v>39020</c:v>
                </c:pt>
                <c:pt idx="356">
                  <c:v>39027</c:v>
                </c:pt>
                <c:pt idx="357">
                  <c:v>39034</c:v>
                </c:pt>
                <c:pt idx="358">
                  <c:v>39041</c:v>
                </c:pt>
                <c:pt idx="359">
                  <c:v>39048</c:v>
                </c:pt>
                <c:pt idx="360">
                  <c:v>39055</c:v>
                </c:pt>
                <c:pt idx="361">
                  <c:v>39062</c:v>
                </c:pt>
                <c:pt idx="362">
                  <c:v>39069</c:v>
                </c:pt>
                <c:pt idx="363">
                  <c:v>39077</c:v>
                </c:pt>
                <c:pt idx="364">
                  <c:v>39085</c:v>
                </c:pt>
                <c:pt idx="365">
                  <c:v>39090</c:v>
                </c:pt>
                <c:pt idx="366">
                  <c:v>39098</c:v>
                </c:pt>
                <c:pt idx="367">
                  <c:v>39104</c:v>
                </c:pt>
                <c:pt idx="368">
                  <c:v>39111</c:v>
                </c:pt>
                <c:pt idx="369">
                  <c:v>39118</c:v>
                </c:pt>
                <c:pt idx="370">
                  <c:v>39125</c:v>
                </c:pt>
                <c:pt idx="371">
                  <c:v>39133</c:v>
                </c:pt>
                <c:pt idx="372">
                  <c:v>39139</c:v>
                </c:pt>
                <c:pt idx="373">
                  <c:v>39146</c:v>
                </c:pt>
                <c:pt idx="374">
                  <c:v>39153</c:v>
                </c:pt>
                <c:pt idx="375">
                  <c:v>39160</c:v>
                </c:pt>
                <c:pt idx="376">
                  <c:v>39167</c:v>
                </c:pt>
                <c:pt idx="377">
                  <c:v>39174</c:v>
                </c:pt>
                <c:pt idx="378">
                  <c:v>39181</c:v>
                </c:pt>
                <c:pt idx="379">
                  <c:v>39188</c:v>
                </c:pt>
                <c:pt idx="380">
                  <c:v>39195</c:v>
                </c:pt>
                <c:pt idx="381">
                  <c:v>39202</c:v>
                </c:pt>
                <c:pt idx="382">
                  <c:v>39209</c:v>
                </c:pt>
                <c:pt idx="383">
                  <c:v>39216</c:v>
                </c:pt>
                <c:pt idx="384">
                  <c:v>39223</c:v>
                </c:pt>
                <c:pt idx="385">
                  <c:v>39231</c:v>
                </c:pt>
                <c:pt idx="386">
                  <c:v>39237</c:v>
                </c:pt>
                <c:pt idx="387">
                  <c:v>39244</c:v>
                </c:pt>
                <c:pt idx="388">
                  <c:v>39251</c:v>
                </c:pt>
                <c:pt idx="389">
                  <c:v>39258</c:v>
                </c:pt>
                <c:pt idx="390">
                  <c:v>39265</c:v>
                </c:pt>
                <c:pt idx="391">
                  <c:v>39272</c:v>
                </c:pt>
                <c:pt idx="392">
                  <c:v>39279</c:v>
                </c:pt>
                <c:pt idx="393">
                  <c:v>39286</c:v>
                </c:pt>
                <c:pt idx="394">
                  <c:v>39293</c:v>
                </c:pt>
                <c:pt idx="395">
                  <c:v>39300</c:v>
                </c:pt>
                <c:pt idx="396">
                  <c:v>39307</c:v>
                </c:pt>
                <c:pt idx="397">
                  <c:v>39314</c:v>
                </c:pt>
                <c:pt idx="398">
                  <c:v>39321</c:v>
                </c:pt>
                <c:pt idx="399">
                  <c:v>39329</c:v>
                </c:pt>
                <c:pt idx="400">
                  <c:v>39335</c:v>
                </c:pt>
                <c:pt idx="401">
                  <c:v>39342</c:v>
                </c:pt>
                <c:pt idx="402">
                  <c:v>39349</c:v>
                </c:pt>
                <c:pt idx="403">
                  <c:v>39356</c:v>
                </c:pt>
                <c:pt idx="404">
                  <c:v>39363</c:v>
                </c:pt>
                <c:pt idx="405">
                  <c:v>39370</c:v>
                </c:pt>
                <c:pt idx="406">
                  <c:v>39377</c:v>
                </c:pt>
                <c:pt idx="407">
                  <c:v>39384</c:v>
                </c:pt>
                <c:pt idx="408">
                  <c:v>39391</c:v>
                </c:pt>
                <c:pt idx="409">
                  <c:v>39398</c:v>
                </c:pt>
                <c:pt idx="410">
                  <c:v>39405</c:v>
                </c:pt>
                <c:pt idx="411">
                  <c:v>39412</c:v>
                </c:pt>
                <c:pt idx="412">
                  <c:v>39419</c:v>
                </c:pt>
                <c:pt idx="413">
                  <c:v>39426</c:v>
                </c:pt>
                <c:pt idx="414">
                  <c:v>39433</c:v>
                </c:pt>
                <c:pt idx="415">
                  <c:v>39440</c:v>
                </c:pt>
                <c:pt idx="416">
                  <c:v>39447</c:v>
                </c:pt>
                <c:pt idx="417">
                  <c:v>39454</c:v>
                </c:pt>
                <c:pt idx="418">
                  <c:v>39461</c:v>
                </c:pt>
                <c:pt idx="419">
                  <c:v>39469</c:v>
                </c:pt>
                <c:pt idx="420">
                  <c:v>39475</c:v>
                </c:pt>
                <c:pt idx="421">
                  <c:v>39482</c:v>
                </c:pt>
                <c:pt idx="422">
                  <c:v>39489</c:v>
                </c:pt>
                <c:pt idx="423">
                  <c:v>39497</c:v>
                </c:pt>
                <c:pt idx="424">
                  <c:v>39503</c:v>
                </c:pt>
                <c:pt idx="425">
                  <c:v>39510</c:v>
                </c:pt>
                <c:pt idx="426">
                  <c:v>39517</c:v>
                </c:pt>
                <c:pt idx="427">
                  <c:v>39524</c:v>
                </c:pt>
                <c:pt idx="428">
                  <c:v>39531</c:v>
                </c:pt>
                <c:pt idx="429">
                  <c:v>39538</c:v>
                </c:pt>
                <c:pt idx="430">
                  <c:v>39545</c:v>
                </c:pt>
                <c:pt idx="431">
                  <c:v>39552</c:v>
                </c:pt>
                <c:pt idx="432">
                  <c:v>39559</c:v>
                </c:pt>
                <c:pt idx="433">
                  <c:v>39566</c:v>
                </c:pt>
                <c:pt idx="434">
                  <c:v>39573</c:v>
                </c:pt>
                <c:pt idx="435">
                  <c:v>39580</c:v>
                </c:pt>
                <c:pt idx="436">
                  <c:v>39587</c:v>
                </c:pt>
                <c:pt idx="437">
                  <c:v>39595</c:v>
                </c:pt>
                <c:pt idx="438">
                  <c:v>39601</c:v>
                </c:pt>
                <c:pt idx="439">
                  <c:v>39608</c:v>
                </c:pt>
                <c:pt idx="440">
                  <c:v>39615</c:v>
                </c:pt>
                <c:pt idx="441">
                  <c:v>39622</c:v>
                </c:pt>
                <c:pt idx="442">
                  <c:v>39629</c:v>
                </c:pt>
                <c:pt idx="443">
                  <c:v>39636</c:v>
                </c:pt>
                <c:pt idx="444">
                  <c:v>39643</c:v>
                </c:pt>
                <c:pt idx="445">
                  <c:v>39650</c:v>
                </c:pt>
                <c:pt idx="446">
                  <c:v>39657</c:v>
                </c:pt>
                <c:pt idx="447">
                  <c:v>39664</c:v>
                </c:pt>
                <c:pt idx="448">
                  <c:v>39671</c:v>
                </c:pt>
                <c:pt idx="449">
                  <c:v>39678</c:v>
                </c:pt>
                <c:pt idx="450">
                  <c:v>39685</c:v>
                </c:pt>
                <c:pt idx="451">
                  <c:v>39693</c:v>
                </c:pt>
                <c:pt idx="452">
                  <c:v>39699</c:v>
                </c:pt>
                <c:pt idx="453">
                  <c:v>39706</c:v>
                </c:pt>
                <c:pt idx="454">
                  <c:v>39713</c:v>
                </c:pt>
                <c:pt idx="455">
                  <c:v>39720</c:v>
                </c:pt>
                <c:pt idx="456">
                  <c:v>39727</c:v>
                </c:pt>
                <c:pt idx="457">
                  <c:v>39734</c:v>
                </c:pt>
                <c:pt idx="458">
                  <c:v>39741</c:v>
                </c:pt>
                <c:pt idx="459">
                  <c:v>39748</c:v>
                </c:pt>
                <c:pt idx="460">
                  <c:v>39755</c:v>
                </c:pt>
                <c:pt idx="461">
                  <c:v>39762</c:v>
                </c:pt>
                <c:pt idx="462">
                  <c:v>39769</c:v>
                </c:pt>
                <c:pt idx="463">
                  <c:v>39776</c:v>
                </c:pt>
                <c:pt idx="464">
                  <c:v>39783</c:v>
                </c:pt>
                <c:pt idx="465">
                  <c:v>39790</c:v>
                </c:pt>
                <c:pt idx="466">
                  <c:v>39797</c:v>
                </c:pt>
                <c:pt idx="467">
                  <c:v>39804</c:v>
                </c:pt>
                <c:pt idx="468">
                  <c:v>39811</c:v>
                </c:pt>
                <c:pt idx="469">
                  <c:v>39818</c:v>
                </c:pt>
                <c:pt idx="470">
                  <c:v>39825</c:v>
                </c:pt>
                <c:pt idx="471">
                  <c:v>39833</c:v>
                </c:pt>
                <c:pt idx="472">
                  <c:v>39839</c:v>
                </c:pt>
                <c:pt idx="473">
                  <c:v>39846</c:v>
                </c:pt>
                <c:pt idx="474">
                  <c:v>39853</c:v>
                </c:pt>
                <c:pt idx="475">
                  <c:v>39861</c:v>
                </c:pt>
                <c:pt idx="476">
                  <c:v>39867</c:v>
                </c:pt>
                <c:pt idx="477">
                  <c:v>39874</c:v>
                </c:pt>
                <c:pt idx="478">
                  <c:v>39881</c:v>
                </c:pt>
                <c:pt idx="479">
                  <c:v>39888</c:v>
                </c:pt>
                <c:pt idx="480">
                  <c:v>39895</c:v>
                </c:pt>
                <c:pt idx="481">
                  <c:v>39902</c:v>
                </c:pt>
                <c:pt idx="482">
                  <c:v>39909</c:v>
                </c:pt>
                <c:pt idx="483">
                  <c:v>39916</c:v>
                </c:pt>
                <c:pt idx="484">
                  <c:v>39923</c:v>
                </c:pt>
                <c:pt idx="485">
                  <c:v>39930</c:v>
                </c:pt>
                <c:pt idx="486">
                  <c:v>39937</c:v>
                </c:pt>
                <c:pt idx="487">
                  <c:v>39944</c:v>
                </c:pt>
                <c:pt idx="488">
                  <c:v>39951</c:v>
                </c:pt>
                <c:pt idx="489">
                  <c:v>39959</c:v>
                </c:pt>
                <c:pt idx="490">
                  <c:v>39965</c:v>
                </c:pt>
                <c:pt idx="491">
                  <c:v>39972</c:v>
                </c:pt>
                <c:pt idx="492">
                  <c:v>39979</c:v>
                </c:pt>
                <c:pt idx="493">
                  <c:v>39986</c:v>
                </c:pt>
                <c:pt idx="494">
                  <c:v>39993</c:v>
                </c:pt>
                <c:pt idx="495">
                  <c:v>40000</c:v>
                </c:pt>
                <c:pt idx="496">
                  <c:v>40007</c:v>
                </c:pt>
              </c:numCache>
            </c:numRef>
          </c:xVal>
          <c:yVal>
            <c:numRef>
              <c:f>data!$N$56:$N$552</c:f>
              <c:numCache>
                <c:formatCode>0.0%</c:formatCode>
                <c:ptCount val="497"/>
                <c:pt idx="0">
                  <c:v>0.194874794158029</c:v>
                </c:pt>
                <c:pt idx="1">
                  <c:v>0.25506313868026997</c:v>
                </c:pt>
                <c:pt idx="2">
                  <c:v>0.23364950162652501</c:v>
                </c:pt>
                <c:pt idx="3">
                  <c:v>0.147458603265579</c:v>
                </c:pt>
                <c:pt idx="4">
                  <c:v>0.17836599227878899</c:v>
                </c:pt>
                <c:pt idx="5">
                  <c:v>0.12402519059525299</c:v>
                </c:pt>
                <c:pt idx="6">
                  <c:v>9.4172881011140297E-2</c:v>
                </c:pt>
                <c:pt idx="7">
                  <c:v>5.9693249292436502E-2</c:v>
                </c:pt>
                <c:pt idx="8">
                  <c:v>6.4822803428073797E-2</c:v>
                </c:pt>
                <c:pt idx="9">
                  <c:v>5.3126914295260298E-3</c:v>
                </c:pt>
                <c:pt idx="10">
                  <c:v>6.9841622448516105E-2</c:v>
                </c:pt>
                <c:pt idx="11">
                  <c:v>0.13138347260909899</c:v>
                </c:pt>
                <c:pt idx="12">
                  <c:v>0.110796734506246</c:v>
                </c:pt>
                <c:pt idx="13">
                  <c:v>9.2161858256076701E-2</c:v>
                </c:pt>
                <c:pt idx="14">
                  <c:v>-1.79266220629337E-2</c:v>
                </c:pt>
                <c:pt idx="15">
                  <c:v>1.44419799675761E-2</c:v>
                </c:pt>
                <c:pt idx="16">
                  <c:v>-5.1098151457405899E-3</c:v>
                </c:pt>
                <c:pt idx="17">
                  <c:v>-4.1130063753275797E-2</c:v>
                </c:pt>
                <c:pt idx="18">
                  <c:v>-2.7851286318004102E-2</c:v>
                </c:pt>
                <c:pt idx="19">
                  <c:v>-1.86928401518845E-2</c:v>
                </c:pt>
                <c:pt idx="20">
                  <c:v>-2.46691679908786E-2</c:v>
                </c:pt>
                <c:pt idx="21">
                  <c:v>-4.70377338923536E-4</c:v>
                </c:pt>
                <c:pt idx="22">
                  <c:v>1.17773111126151E-2</c:v>
                </c:pt>
                <c:pt idx="23">
                  <c:v>-3.7424140256237401E-2</c:v>
                </c:pt>
                <c:pt idx="24">
                  <c:v>-1.40070276785917E-2</c:v>
                </c:pt>
                <c:pt idx="25">
                  <c:v>-6.2064377821108498E-2</c:v>
                </c:pt>
                <c:pt idx="26">
                  <c:v>-4.9824454827269098E-2</c:v>
                </c:pt>
                <c:pt idx="27">
                  <c:v>-3.5423342349221898E-2</c:v>
                </c:pt>
                <c:pt idx="28">
                  <c:v>-1.6258880978392301E-2</c:v>
                </c:pt>
                <c:pt idx="29">
                  <c:v>-1.35127145089463E-2</c:v>
                </c:pt>
                <c:pt idx="30">
                  <c:v>5.0139863338071102E-3</c:v>
                </c:pt>
                <c:pt idx="31">
                  <c:v>4.9345477575829097E-3</c:v>
                </c:pt>
                <c:pt idx="32">
                  <c:v>-4.8763085992572499E-3</c:v>
                </c:pt>
                <c:pt idx="33">
                  <c:v>9.2388123897107904E-3</c:v>
                </c:pt>
                <c:pt idx="34">
                  <c:v>1.4472241152868799E-2</c:v>
                </c:pt>
                <c:pt idx="35">
                  <c:v>1.7429498124393001E-2</c:v>
                </c:pt>
                <c:pt idx="36">
                  <c:v>1.1419309991179001E-2</c:v>
                </c:pt>
                <c:pt idx="37">
                  <c:v>5.52604109411804E-2</c:v>
                </c:pt>
                <c:pt idx="38">
                  <c:v>3.6787695901878803E-2</c:v>
                </c:pt>
                <c:pt idx="39">
                  <c:v>-4.9972957137061902E-3</c:v>
                </c:pt>
                <c:pt idx="40">
                  <c:v>1.7213073033052001E-2</c:v>
                </c:pt>
                <c:pt idx="41">
                  <c:v>-2.3271650629163702E-2</c:v>
                </c:pt>
                <c:pt idx="42">
                  <c:v>-1.29768701548762E-2</c:v>
                </c:pt>
                <c:pt idx="43">
                  <c:v>1.0600234668101701E-2</c:v>
                </c:pt>
                <c:pt idx="44">
                  <c:v>-1.54485148551626E-2</c:v>
                </c:pt>
                <c:pt idx="45">
                  <c:v>-3.39897981531984E-2</c:v>
                </c:pt>
                <c:pt idx="46">
                  <c:v>-4.7200313770883601E-2</c:v>
                </c:pt>
                <c:pt idx="47">
                  <c:v>-8.0863498544237702E-2</c:v>
                </c:pt>
                <c:pt idx="48">
                  <c:v>-4.5594982493964299E-2</c:v>
                </c:pt>
                <c:pt idx="49">
                  <c:v>-7.3060192246365396E-2</c:v>
                </c:pt>
                <c:pt idx="50">
                  <c:v>-6.7527284459782094E-2</c:v>
                </c:pt>
                <c:pt idx="51">
                  <c:v>-6.1678924808995797E-2</c:v>
                </c:pt>
                <c:pt idx="52">
                  <c:v>-7.4683924405687704E-2</c:v>
                </c:pt>
                <c:pt idx="53">
                  <c:v>-0.102158324931033</c:v>
                </c:pt>
                <c:pt idx="54">
                  <c:v>-5.9023917253466597E-2</c:v>
                </c:pt>
                <c:pt idx="55">
                  <c:v>-7.34621054170517E-3</c:v>
                </c:pt>
                <c:pt idx="56">
                  <c:v>-9.0935624509749496E-3</c:v>
                </c:pt>
                <c:pt idx="57">
                  <c:v>3.4171014300911198E-2</c:v>
                </c:pt>
                <c:pt idx="58">
                  <c:v>5.6783488852705698E-2</c:v>
                </c:pt>
                <c:pt idx="59">
                  <c:v>5.8788576898273402E-2</c:v>
                </c:pt>
                <c:pt idx="60">
                  <c:v>9.5599583301179802E-3</c:v>
                </c:pt>
                <c:pt idx="61">
                  <c:v>7.2093159106520394E-2</c:v>
                </c:pt>
                <c:pt idx="62">
                  <c:v>-7.2845988241878698E-2</c:v>
                </c:pt>
                <c:pt idx="63">
                  <c:v>-0.14469364835971699</c:v>
                </c:pt>
                <c:pt idx="64">
                  <c:v>-9.5508848261111806E-2</c:v>
                </c:pt>
                <c:pt idx="65">
                  <c:v>-0.11883115480566001</c:v>
                </c:pt>
                <c:pt idx="66">
                  <c:v>-1.7352415200416901E-2</c:v>
                </c:pt>
                <c:pt idx="67">
                  <c:v>-2.4363591093733299E-2</c:v>
                </c:pt>
                <c:pt idx="68">
                  <c:v>7.0934077144302202E-3</c:v>
                </c:pt>
                <c:pt idx="69">
                  <c:v>3.52982550345722E-2</c:v>
                </c:pt>
                <c:pt idx="70">
                  <c:v>1.99766809904828E-2</c:v>
                </c:pt>
                <c:pt idx="71">
                  <c:v>6.3508000959832903E-2</c:v>
                </c:pt>
                <c:pt idx="72">
                  <c:v>6.8561369576784395E-2</c:v>
                </c:pt>
                <c:pt idx="73">
                  <c:v>1.81245344963668E-2</c:v>
                </c:pt>
                <c:pt idx="74">
                  <c:v>3.419426684982E-2</c:v>
                </c:pt>
                <c:pt idx="75">
                  <c:v>1.66843712018988E-2</c:v>
                </c:pt>
                <c:pt idx="76">
                  <c:v>1.92066123645451E-2</c:v>
                </c:pt>
                <c:pt idx="77">
                  <c:v>5.2173213921662904E-3</c:v>
                </c:pt>
                <c:pt idx="78">
                  <c:v>-3.6038051970763402E-2</c:v>
                </c:pt>
                <c:pt idx="79">
                  <c:v>-2.5311784698619701E-2</c:v>
                </c:pt>
                <c:pt idx="80">
                  <c:v>-1.4618635382855299E-2</c:v>
                </c:pt>
                <c:pt idx="81">
                  <c:v>-8.9904358886784795E-3</c:v>
                </c:pt>
                <c:pt idx="82">
                  <c:v>-2.3679041582503401E-2</c:v>
                </c:pt>
                <c:pt idx="83">
                  <c:v>-5.5455303868405303E-2</c:v>
                </c:pt>
                <c:pt idx="84">
                  <c:v>-7.2937261462474798E-2</c:v>
                </c:pt>
                <c:pt idx="85">
                  <c:v>-6.87470237111385E-2</c:v>
                </c:pt>
                <c:pt idx="86">
                  <c:v>-0.114694833424981</c:v>
                </c:pt>
                <c:pt idx="87">
                  <c:v>-0.14391323140816401</c:v>
                </c:pt>
                <c:pt idx="88">
                  <c:v>-0.24628809371282301</c:v>
                </c:pt>
                <c:pt idx="89">
                  <c:v>-0.184358973649834</c:v>
                </c:pt>
                <c:pt idx="90">
                  <c:v>-0.143757534560396</c:v>
                </c:pt>
                <c:pt idx="91">
                  <c:v>-0.118187634831747</c:v>
                </c:pt>
                <c:pt idx="92">
                  <c:v>-9.6943931523972196E-2</c:v>
                </c:pt>
                <c:pt idx="93">
                  <c:v>-6.6632181401620694E-2</c:v>
                </c:pt>
                <c:pt idx="94">
                  <c:v>-0.119641720692462</c:v>
                </c:pt>
                <c:pt idx="95">
                  <c:v>-0.111846514358081</c:v>
                </c:pt>
                <c:pt idx="96">
                  <c:v>-6.9410871502742597E-2</c:v>
                </c:pt>
                <c:pt idx="97">
                  <c:v>-6.3044985498411699E-2</c:v>
                </c:pt>
                <c:pt idx="98">
                  <c:v>-5.9088482296950497E-2</c:v>
                </c:pt>
                <c:pt idx="99">
                  <c:v>-3.12410228330928E-2</c:v>
                </c:pt>
                <c:pt idx="100">
                  <c:v>-8.4175074746264303E-2</c:v>
                </c:pt>
                <c:pt idx="101">
                  <c:v>-3.82962656301509E-2</c:v>
                </c:pt>
                <c:pt idx="102">
                  <c:v>-4.6877644430570603E-2</c:v>
                </c:pt>
                <c:pt idx="103">
                  <c:v>-4.89664895870318E-2</c:v>
                </c:pt>
                <c:pt idx="104">
                  <c:v>-6.3260116994825505E-2</c:v>
                </c:pt>
                <c:pt idx="105">
                  <c:v>-7.1591714503419293E-2</c:v>
                </c:pt>
                <c:pt idx="106">
                  <c:v>-7.0602469494946696E-2</c:v>
                </c:pt>
                <c:pt idx="107">
                  <c:v>-7.0611764750027797E-2</c:v>
                </c:pt>
                <c:pt idx="108">
                  <c:v>-0.103078948095102</c:v>
                </c:pt>
                <c:pt idx="109">
                  <c:v>-8.1474198739501597E-2</c:v>
                </c:pt>
                <c:pt idx="110">
                  <c:v>-7.7007764944231005E-2</c:v>
                </c:pt>
                <c:pt idx="111">
                  <c:v>-6.9948955649832998E-3</c:v>
                </c:pt>
                <c:pt idx="112">
                  <c:v>1.0144931690347501E-2</c:v>
                </c:pt>
                <c:pt idx="113">
                  <c:v>-3.5125725483860699E-3</c:v>
                </c:pt>
                <c:pt idx="114">
                  <c:v>6.1512244729681503E-2</c:v>
                </c:pt>
                <c:pt idx="115">
                  <c:v>9.4600821902243407E-2</c:v>
                </c:pt>
                <c:pt idx="116">
                  <c:v>3.97680685266803E-2</c:v>
                </c:pt>
                <c:pt idx="117">
                  <c:v>4.0825893746252902E-2</c:v>
                </c:pt>
                <c:pt idx="118">
                  <c:v>1.28538334383338E-2</c:v>
                </c:pt>
                <c:pt idx="119">
                  <c:v>-6.3245698190428107E-2</c:v>
                </c:pt>
                <c:pt idx="120">
                  <c:v>-7.4321580381219401E-2</c:v>
                </c:pt>
                <c:pt idx="121">
                  <c:v>-9.2347533247376504E-2</c:v>
                </c:pt>
                <c:pt idx="122">
                  <c:v>-4.3269252983234002E-2</c:v>
                </c:pt>
                <c:pt idx="123">
                  <c:v>-0.105955366164856</c:v>
                </c:pt>
                <c:pt idx="124">
                  <c:v>-9.8144814758613794E-2</c:v>
                </c:pt>
                <c:pt idx="125">
                  <c:v>-0.12745111419865099</c:v>
                </c:pt>
                <c:pt idx="126">
                  <c:v>-0.13690352555342999</c:v>
                </c:pt>
                <c:pt idx="127">
                  <c:v>-0.12894356359966999</c:v>
                </c:pt>
                <c:pt idx="128">
                  <c:v>-0.12837177109157399</c:v>
                </c:pt>
                <c:pt idx="129">
                  <c:v>-0.106918418647166</c:v>
                </c:pt>
                <c:pt idx="130">
                  <c:v>-0.152950253007019</c:v>
                </c:pt>
                <c:pt idx="131">
                  <c:v>-0.23909153188235099</c:v>
                </c:pt>
                <c:pt idx="132">
                  <c:v>-0.21861931708054999</c:v>
                </c:pt>
                <c:pt idx="133">
                  <c:v>-0.20193977537927199</c:v>
                </c:pt>
                <c:pt idx="134">
                  <c:v>-0.168112525897051</c:v>
                </c:pt>
                <c:pt idx="135">
                  <c:v>-0.157272530901236</c:v>
                </c:pt>
                <c:pt idx="136">
                  <c:v>-0.13356599790250401</c:v>
                </c:pt>
                <c:pt idx="137">
                  <c:v>-0.16882292047428901</c:v>
                </c:pt>
                <c:pt idx="138">
                  <c:v>-0.15302394532525901</c:v>
                </c:pt>
                <c:pt idx="139">
                  <c:v>-0.13462213130540199</c:v>
                </c:pt>
                <c:pt idx="140">
                  <c:v>-3.0329742915390201E-2</c:v>
                </c:pt>
                <c:pt idx="141">
                  <c:v>-0.12953966969424299</c:v>
                </c:pt>
                <c:pt idx="142">
                  <c:v>-0.17449672524636101</c:v>
                </c:pt>
                <c:pt idx="143">
                  <c:v>-0.15987204842382799</c:v>
                </c:pt>
                <c:pt idx="144">
                  <c:v>-9.5795247992473603E-2</c:v>
                </c:pt>
                <c:pt idx="145">
                  <c:v>-0.115365153265998</c:v>
                </c:pt>
                <c:pt idx="146">
                  <c:v>-8.6437125812727902E-2</c:v>
                </c:pt>
                <c:pt idx="147">
                  <c:v>-0.11145607826811001</c:v>
                </c:pt>
                <c:pt idx="148">
                  <c:v>-0.130526128028912</c:v>
                </c:pt>
                <c:pt idx="149">
                  <c:v>-0.115954179388757</c:v>
                </c:pt>
                <c:pt idx="150">
                  <c:v>-9.6986670131431002E-2</c:v>
                </c:pt>
                <c:pt idx="151">
                  <c:v>-0.13967815186089599</c:v>
                </c:pt>
                <c:pt idx="152">
                  <c:v>-0.14039536649628301</c:v>
                </c:pt>
                <c:pt idx="153">
                  <c:v>-0.15186530800152301</c:v>
                </c:pt>
                <c:pt idx="154">
                  <c:v>-0.18084362320570499</c:v>
                </c:pt>
                <c:pt idx="155">
                  <c:v>-0.16160740915461799</c:v>
                </c:pt>
                <c:pt idx="156">
                  <c:v>-0.120414156453097</c:v>
                </c:pt>
                <c:pt idx="157">
                  <c:v>-0.121277956579358</c:v>
                </c:pt>
                <c:pt idx="158">
                  <c:v>-0.17368456354013401</c:v>
                </c:pt>
                <c:pt idx="159">
                  <c:v>-0.187079979732035</c:v>
                </c:pt>
                <c:pt idx="160">
                  <c:v>-0.19293551882958501</c:v>
                </c:pt>
                <c:pt idx="161">
                  <c:v>-0.201376546999709</c:v>
                </c:pt>
                <c:pt idx="162">
                  <c:v>-0.195627072225037</c:v>
                </c:pt>
                <c:pt idx="163">
                  <c:v>-0.23896358905414899</c:v>
                </c:pt>
                <c:pt idx="164">
                  <c:v>-0.26790850594325699</c:v>
                </c:pt>
                <c:pt idx="165">
                  <c:v>-0.25902332654236798</c:v>
                </c:pt>
                <c:pt idx="166">
                  <c:v>-0.182754153132964</c:v>
                </c:pt>
                <c:pt idx="167">
                  <c:v>-0.217049502400052</c:v>
                </c:pt>
                <c:pt idx="168">
                  <c:v>-0.194174445366076</c:v>
                </c:pt>
                <c:pt idx="169">
                  <c:v>-0.195019635318846</c:v>
                </c:pt>
                <c:pt idx="170">
                  <c:v>-0.187134582743092</c:v>
                </c:pt>
                <c:pt idx="171">
                  <c:v>-0.16188228504084501</c:v>
                </c:pt>
                <c:pt idx="172">
                  <c:v>-0.14230065466595601</c:v>
                </c:pt>
                <c:pt idx="173">
                  <c:v>-0.13433910936908899</c:v>
                </c:pt>
                <c:pt idx="174">
                  <c:v>-0.161701638546211</c:v>
                </c:pt>
                <c:pt idx="175">
                  <c:v>-0.14873726527227199</c:v>
                </c:pt>
                <c:pt idx="176">
                  <c:v>-0.1083086068361</c:v>
                </c:pt>
                <c:pt idx="177">
                  <c:v>-5.4942453702786498E-2</c:v>
                </c:pt>
                <c:pt idx="178">
                  <c:v>-3.7690741497180102E-2</c:v>
                </c:pt>
                <c:pt idx="179">
                  <c:v>-5.7317056038662098E-3</c:v>
                </c:pt>
                <c:pt idx="180">
                  <c:v>-2.7502201604195999E-2</c:v>
                </c:pt>
                <c:pt idx="181">
                  <c:v>-3.2975105282797797E-2</c:v>
                </c:pt>
                <c:pt idx="182">
                  <c:v>5.0095975257152599E-2</c:v>
                </c:pt>
                <c:pt idx="183">
                  <c:v>0.14576033200070901</c:v>
                </c:pt>
                <c:pt idx="184">
                  <c:v>0.123442867531663</c:v>
                </c:pt>
                <c:pt idx="185">
                  <c:v>0.101146018407026</c:v>
                </c:pt>
                <c:pt idx="186">
                  <c:v>5.0956783241571497E-2</c:v>
                </c:pt>
                <c:pt idx="187">
                  <c:v>6.19305404611043E-2</c:v>
                </c:pt>
                <c:pt idx="188">
                  <c:v>5.3635990695326298E-2</c:v>
                </c:pt>
                <c:pt idx="189">
                  <c:v>8.6837883072661298E-2</c:v>
                </c:pt>
                <c:pt idx="190">
                  <c:v>0.127698405164231</c:v>
                </c:pt>
                <c:pt idx="191">
                  <c:v>0.13940854284233001</c:v>
                </c:pt>
                <c:pt idx="192">
                  <c:v>0.20771297842980599</c:v>
                </c:pt>
                <c:pt idx="193">
                  <c:v>0.20926319069785601</c:v>
                </c:pt>
                <c:pt idx="194">
                  <c:v>0.27149327878433699</c:v>
                </c:pt>
                <c:pt idx="195">
                  <c:v>0.23239778403090799</c:v>
                </c:pt>
                <c:pt idx="196">
                  <c:v>0.16814740940113501</c:v>
                </c:pt>
                <c:pt idx="197">
                  <c:v>0.134826071560956</c:v>
                </c:pt>
                <c:pt idx="198">
                  <c:v>0.15068493150685</c:v>
                </c:pt>
                <c:pt idx="199">
                  <c:v>0.14907351768100099</c:v>
                </c:pt>
                <c:pt idx="200">
                  <c:v>0.13866155967591001</c:v>
                </c:pt>
                <c:pt idx="201">
                  <c:v>9.3549684037415801E-2</c:v>
                </c:pt>
                <c:pt idx="202">
                  <c:v>9.9635907460468701E-2</c:v>
                </c:pt>
                <c:pt idx="203">
                  <c:v>0.140752067195866</c:v>
                </c:pt>
                <c:pt idx="204">
                  <c:v>0.19071677826247299</c:v>
                </c:pt>
                <c:pt idx="205">
                  <c:v>0.20759412171085101</c:v>
                </c:pt>
                <c:pt idx="206">
                  <c:v>0.24336988696714101</c:v>
                </c:pt>
                <c:pt idx="207">
                  <c:v>0.21020985411006499</c:v>
                </c:pt>
                <c:pt idx="208">
                  <c:v>0.19055446340250101</c:v>
                </c:pt>
                <c:pt idx="209">
                  <c:v>0.234520900830816</c:v>
                </c:pt>
                <c:pt idx="210">
                  <c:v>0.29975119942049</c:v>
                </c:pt>
                <c:pt idx="211">
                  <c:v>0.30224949433870402</c:v>
                </c:pt>
                <c:pt idx="212">
                  <c:v>0.346988834253323</c:v>
                </c:pt>
                <c:pt idx="213">
                  <c:v>0.343800576572933</c:v>
                </c:pt>
                <c:pt idx="214">
                  <c:v>0.32438068322834501</c:v>
                </c:pt>
                <c:pt idx="215">
                  <c:v>0.34125113419202402</c:v>
                </c:pt>
                <c:pt idx="216">
                  <c:v>0.36892880260154198</c:v>
                </c:pt>
                <c:pt idx="217">
                  <c:v>0.302857230101365</c:v>
                </c:pt>
                <c:pt idx="218">
                  <c:v>0.195333942738592</c:v>
                </c:pt>
                <c:pt idx="219">
                  <c:v>0.25377588613476698</c:v>
                </c:pt>
                <c:pt idx="220">
                  <c:v>0.26499942613097499</c:v>
                </c:pt>
                <c:pt idx="221">
                  <c:v>0.27288895715318501</c:v>
                </c:pt>
                <c:pt idx="222">
                  <c:v>0.25358704191228898</c:v>
                </c:pt>
                <c:pt idx="223">
                  <c:v>0.26082334599432999</c:v>
                </c:pt>
                <c:pt idx="224">
                  <c:v>0.19141923035695199</c:v>
                </c:pt>
                <c:pt idx="225">
                  <c:v>0.17580596425167899</c:v>
                </c:pt>
                <c:pt idx="226">
                  <c:v>0.15369335301308801</c:v>
                </c:pt>
                <c:pt idx="227">
                  <c:v>0.15873731889534101</c:v>
                </c:pt>
                <c:pt idx="228">
                  <c:v>0.15120346746875199</c:v>
                </c:pt>
                <c:pt idx="229">
                  <c:v>0.13020604030326199</c:v>
                </c:pt>
                <c:pt idx="230">
                  <c:v>0.141818907725247</c:v>
                </c:pt>
                <c:pt idx="231">
                  <c:v>0.132126185365324</c:v>
                </c:pt>
                <c:pt idx="232">
                  <c:v>0.153830493767418</c:v>
                </c:pt>
                <c:pt idx="233">
                  <c:v>0.133692604691622</c:v>
                </c:pt>
                <c:pt idx="234">
                  <c:v>0.119920961359008</c:v>
                </c:pt>
                <c:pt idx="235">
                  <c:v>0.1035714480064</c:v>
                </c:pt>
                <c:pt idx="236">
                  <c:v>7.2986686513214993E-2</c:v>
                </c:pt>
                <c:pt idx="237">
                  <c:v>0.10768442544600899</c:v>
                </c:pt>
                <c:pt idx="238">
                  <c:v>6.7917950972082794E-2</c:v>
                </c:pt>
                <c:pt idx="239">
                  <c:v>5.4030975069971399E-2</c:v>
                </c:pt>
                <c:pt idx="240">
                  <c:v>8.1429092499949202E-2</c:v>
                </c:pt>
                <c:pt idx="241">
                  <c:v>8.2753281179971605E-2</c:v>
                </c:pt>
                <c:pt idx="242">
                  <c:v>7.9641473418819095E-2</c:v>
                </c:pt>
                <c:pt idx="243">
                  <c:v>8.8847126394307294E-2</c:v>
                </c:pt>
                <c:pt idx="244">
                  <c:v>6.6319537326772399E-2</c:v>
                </c:pt>
                <c:pt idx="245">
                  <c:v>7.8831063407594507E-2</c:v>
                </c:pt>
                <c:pt idx="246">
                  <c:v>6.4805673865556093E-2</c:v>
                </c:pt>
                <c:pt idx="247">
                  <c:v>3.9331533446067601E-2</c:v>
                </c:pt>
                <c:pt idx="248">
                  <c:v>2.17645104450927E-2</c:v>
                </c:pt>
                <c:pt idx="249">
                  <c:v>1.8299058905541999E-2</c:v>
                </c:pt>
                <c:pt idx="250">
                  <c:v>2.3094299427004202E-2</c:v>
                </c:pt>
                <c:pt idx="251">
                  <c:v>5.8895246483359802E-2</c:v>
                </c:pt>
                <c:pt idx="252">
                  <c:v>7.8857122968507498E-2</c:v>
                </c:pt>
                <c:pt idx="253">
                  <c:v>8.6033901332809901E-2</c:v>
                </c:pt>
                <c:pt idx="254">
                  <c:v>7.5622082788991796E-2</c:v>
                </c:pt>
                <c:pt idx="255">
                  <c:v>7.3968738720104399E-2</c:v>
                </c:pt>
                <c:pt idx="256">
                  <c:v>4.9895639981836999E-2</c:v>
                </c:pt>
                <c:pt idx="257">
                  <c:v>3.6163849382480698E-2</c:v>
                </c:pt>
                <c:pt idx="258">
                  <c:v>4.8664993651129002E-2</c:v>
                </c:pt>
                <c:pt idx="259">
                  <c:v>3.5846818157802503E-2</c:v>
                </c:pt>
                <c:pt idx="260">
                  <c:v>1.38704967735582E-2</c:v>
                </c:pt>
                <c:pt idx="261">
                  <c:v>-4.01018441565549E-3</c:v>
                </c:pt>
                <c:pt idx="262">
                  <c:v>-1.6587357084258798E-2</c:v>
                </c:pt>
                <c:pt idx="263">
                  <c:v>-5.8037370078574003E-3</c:v>
                </c:pt>
                <c:pt idx="264">
                  <c:v>1.16208488034112E-2</c:v>
                </c:pt>
                <c:pt idx="265">
                  <c:v>1.5822579355184802E-2</c:v>
                </c:pt>
                <c:pt idx="266">
                  <c:v>1.5650205338905598E-2</c:v>
                </c:pt>
                <c:pt idx="267">
                  <c:v>2.43463669415491E-2</c:v>
                </c:pt>
                <c:pt idx="268">
                  <c:v>3.2560839220238703E-2</c:v>
                </c:pt>
                <c:pt idx="269">
                  <c:v>5.21753736298936E-2</c:v>
                </c:pt>
                <c:pt idx="270">
                  <c:v>4.3495376278640502E-2</c:v>
                </c:pt>
                <c:pt idx="271">
                  <c:v>2.2510591923798999E-2</c:v>
                </c:pt>
                <c:pt idx="272">
                  <c:v>-6.3310663486967804E-3</c:v>
                </c:pt>
                <c:pt idx="273">
                  <c:v>1.84925728043297E-3</c:v>
                </c:pt>
                <c:pt idx="274">
                  <c:v>-3.4869981448473399E-2</c:v>
                </c:pt>
                <c:pt idx="275">
                  <c:v>-3.0090214306721201E-2</c:v>
                </c:pt>
                <c:pt idx="276">
                  <c:v>-3.2330716038323202E-3</c:v>
                </c:pt>
                <c:pt idx="277">
                  <c:v>2.2541498061743499E-2</c:v>
                </c:pt>
                <c:pt idx="278">
                  <c:v>1.2708643975203901E-2</c:v>
                </c:pt>
                <c:pt idx="279">
                  <c:v>5.0685580239877799E-2</c:v>
                </c:pt>
                <c:pt idx="280">
                  <c:v>3.4755041247687198E-2</c:v>
                </c:pt>
                <c:pt idx="281">
                  <c:v>2.1297845710458702E-2</c:v>
                </c:pt>
                <c:pt idx="282">
                  <c:v>9.8490888656207996E-3</c:v>
                </c:pt>
                <c:pt idx="283">
                  <c:v>1.98398488538757E-2</c:v>
                </c:pt>
                <c:pt idx="284">
                  <c:v>-7.1356673454276796E-3</c:v>
                </c:pt>
                <c:pt idx="285">
                  <c:v>2.004312042502E-3</c:v>
                </c:pt>
                <c:pt idx="286">
                  <c:v>2.3099473035927898E-2</c:v>
                </c:pt>
                <c:pt idx="287">
                  <c:v>4.9414287094986603E-2</c:v>
                </c:pt>
                <c:pt idx="288">
                  <c:v>6.9157276189444006E-2</c:v>
                </c:pt>
                <c:pt idx="289">
                  <c:v>4.9429421551504198E-2</c:v>
                </c:pt>
                <c:pt idx="290">
                  <c:v>7.5667348932741102E-2</c:v>
                </c:pt>
                <c:pt idx="291">
                  <c:v>7.8872508358480795E-2</c:v>
                </c:pt>
                <c:pt idx="292">
                  <c:v>4.4419760755044099E-2</c:v>
                </c:pt>
                <c:pt idx="293">
                  <c:v>1.9841079116155999E-2</c:v>
                </c:pt>
                <c:pt idx="294">
                  <c:v>1.8242334457418099E-2</c:v>
                </c:pt>
                <c:pt idx="295">
                  <c:v>3.5439495707873699E-2</c:v>
                </c:pt>
                <c:pt idx="296">
                  <c:v>3.47592386960522E-2</c:v>
                </c:pt>
                <c:pt idx="297">
                  <c:v>3.7059928895895898E-2</c:v>
                </c:pt>
                <c:pt idx="298">
                  <c:v>3.6894232608791801E-2</c:v>
                </c:pt>
                <c:pt idx="299">
                  <c:v>2.3580833797438E-2</c:v>
                </c:pt>
                <c:pt idx="300">
                  <c:v>3.5633389641793897E-2</c:v>
                </c:pt>
                <c:pt idx="301">
                  <c:v>4.6876297037962499E-2</c:v>
                </c:pt>
                <c:pt idx="302">
                  <c:v>3.7427187515894099E-2</c:v>
                </c:pt>
                <c:pt idx="303">
                  <c:v>1.3787672538444999E-2</c:v>
                </c:pt>
                <c:pt idx="304">
                  <c:v>1.3951025760484299E-2</c:v>
                </c:pt>
                <c:pt idx="305">
                  <c:v>2.9590003165370998E-2</c:v>
                </c:pt>
                <c:pt idx="306">
                  <c:v>3.89071518109756E-2</c:v>
                </c:pt>
                <c:pt idx="307">
                  <c:v>2.6934888941967799E-2</c:v>
                </c:pt>
                <c:pt idx="308">
                  <c:v>2.23233509307404E-2</c:v>
                </c:pt>
                <c:pt idx="309">
                  <c:v>2.11898305339383E-2</c:v>
                </c:pt>
                <c:pt idx="310">
                  <c:v>5.1860513229741601E-3</c:v>
                </c:pt>
                <c:pt idx="311">
                  <c:v>-6.0752980846721701E-3</c:v>
                </c:pt>
                <c:pt idx="312">
                  <c:v>3.35110656773508E-2</c:v>
                </c:pt>
                <c:pt idx="313">
                  <c:v>3.8063080128812397E-2</c:v>
                </c:pt>
                <c:pt idx="314">
                  <c:v>2.6402411625528401E-2</c:v>
                </c:pt>
                <c:pt idx="315">
                  <c:v>4.6034410004603399E-2</c:v>
                </c:pt>
                <c:pt idx="316">
                  <c:v>7.2311552771384402E-3</c:v>
                </c:pt>
                <c:pt idx="317">
                  <c:v>1.13968030781742E-2</c:v>
                </c:pt>
                <c:pt idx="318">
                  <c:v>3.0606700651447199E-2</c:v>
                </c:pt>
                <c:pt idx="319">
                  <c:v>2.0315267119244501E-2</c:v>
                </c:pt>
                <c:pt idx="320">
                  <c:v>7.4073058484263503E-3</c:v>
                </c:pt>
                <c:pt idx="321">
                  <c:v>2.80276508303045E-2</c:v>
                </c:pt>
                <c:pt idx="322">
                  <c:v>6.1147712017400303E-2</c:v>
                </c:pt>
                <c:pt idx="323">
                  <c:v>8.0159956027413798E-2</c:v>
                </c:pt>
                <c:pt idx="324">
                  <c:v>6.7762367482675598E-2</c:v>
                </c:pt>
                <c:pt idx="325">
                  <c:v>6.2965165074455098E-2</c:v>
                </c:pt>
                <c:pt idx="326">
                  <c:v>0.10410299469343801</c:v>
                </c:pt>
                <c:pt idx="327">
                  <c:v>0.117126793342201</c:v>
                </c:pt>
                <c:pt idx="328">
                  <c:v>0.115244429487928</c:v>
                </c:pt>
                <c:pt idx="329">
                  <c:v>0.119119608714984</c:v>
                </c:pt>
                <c:pt idx="330">
                  <c:v>0.122372319065257</c:v>
                </c:pt>
                <c:pt idx="331">
                  <c:v>6.4185998542768199E-2</c:v>
                </c:pt>
                <c:pt idx="332">
                  <c:v>6.9818023153791597E-2</c:v>
                </c:pt>
                <c:pt idx="333">
                  <c:v>7.5222469809205494E-2</c:v>
                </c:pt>
                <c:pt idx="334">
                  <c:v>3.6079458708239601E-2</c:v>
                </c:pt>
                <c:pt idx="335">
                  <c:v>3.6850929157014101E-2</c:v>
                </c:pt>
                <c:pt idx="336">
                  <c:v>6.7126763599709899E-2</c:v>
                </c:pt>
                <c:pt idx="337">
                  <c:v>8.2184202557592498E-2</c:v>
                </c:pt>
                <c:pt idx="338">
                  <c:v>6.1395483264651503E-2</c:v>
                </c:pt>
                <c:pt idx="339">
                  <c:v>9.2586762498790692E-3</c:v>
                </c:pt>
                <c:pt idx="340">
                  <c:v>2.0392106790045699E-2</c:v>
                </c:pt>
                <c:pt idx="341">
                  <c:v>5.43929043662622E-2</c:v>
                </c:pt>
                <c:pt idx="342">
                  <c:v>6.4625692482404407E-2</c:v>
                </c:pt>
                <c:pt idx="343">
                  <c:v>4.6010018584379801E-2</c:v>
                </c:pt>
                <c:pt idx="344">
                  <c:v>7.7869314334473499E-2</c:v>
                </c:pt>
                <c:pt idx="345">
                  <c:v>8.5287608598009698E-2</c:v>
                </c:pt>
                <c:pt idx="346">
                  <c:v>9.7324015517780998E-2</c:v>
                </c:pt>
                <c:pt idx="347">
                  <c:v>6.6820807299860799E-2</c:v>
                </c:pt>
                <c:pt idx="348">
                  <c:v>8.6340460479950101E-2</c:v>
                </c:pt>
                <c:pt idx="349">
                  <c:v>0.104467642200893</c:v>
                </c:pt>
                <c:pt idx="350">
                  <c:v>0.10506211738435201</c:v>
                </c:pt>
                <c:pt idx="351">
                  <c:v>0.15136543691357901</c:v>
                </c:pt>
                <c:pt idx="352">
                  <c:v>0.16264359883118501</c:v>
                </c:pt>
                <c:pt idx="353">
                  <c:v>0.17494973187068</c:v>
                </c:pt>
                <c:pt idx="354">
                  <c:v>0.16221544838538299</c:v>
                </c:pt>
                <c:pt idx="355">
                  <c:v>0.13819325480782099</c:v>
                </c:pt>
                <c:pt idx="356">
                  <c:v>0.133107306354833</c:v>
                </c:pt>
                <c:pt idx="357">
                  <c:v>0.14640272033274099</c:v>
                </c:pt>
                <c:pt idx="358">
                  <c:v>0.123362319583008</c:v>
                </c:pt>
                <c:pt idx="359">
                  <c:v>0.12104056902728599</c:v>
                </c:pt>
                <c:pt idx="360">
                  <c:v>0.14184614299842899</c:v>
                </c:pt>
                <c:pt idx="361">
                  <c:v>0.14435354771557199</c:v>
                </c:pt>
                <c:pt idx="362">
                  <c:v>0.13414534418423901</c:v>
                </c:pt>
                <c:pt idx="363">
                  <c:v>0.16287846979239601</c:v>
                </c:pt>
                <c:pt idx="364">
                  <c:v>0.13127651284615599</c:v>
                </c:pt>
                <c:pt idx="365">
                  <c:v>0.145641326037627</c:v>
                </c:pt>
                <c:pt idx="366">
                  <c:v>0.17793855854150001</c:v>
                </c:pt>
                <c:pt idx="367">
                  <c:v>0.14484088965005701</c:v>
                </c:pt>
                <c:pt idx="368">
                  <c:v>0.17231197689005201</c:v>
                </c:pt>
                <c:pt idx="369">
                  <c:v>0.15219089572810801</c:v>
                </c:pt>
                <c:pt idx="370">
                  <c:v>0.14864619282215999</c:v>
                </c:pt>
                <c:pt idx="371">
                  <c:v>0.14334220767774</c:v>
                </c:pt>
                <c:pt idx="372">
                  <c:v>9.9124536477949707E-2</c:v>
                </c:pt>
                <c:pt idx="373">
                  <c:v>0.108337230529218</c:v>
                </c:pt>
                <c:pt idx="374">
                  <c:v>7.3651221447474005E-2</c:v>
                </c:pt>
                <c:pt idx="375">
                  <c:v>0.106475460484381</c:v>
                </c:pt>
                <c:pt idx="376">
                  <c:v>0.112070765807448</c:v>
                </c:pt>
                <c:pt idx="377">
                  <c:v>0.129566979974892</c:v>
                </c:pt>
                <c:pt idx="378">
                  <c:v>0.13238699366563</c:v>
                </c:pt>
                <c:pt idx="379">
                  <c:v>0.142281305491542</c:v>
                </c:pt>
                <c:pt idx="380">
                  <c:v>0.154286830284487</c:v>
                </c:pt>
                <c:pt idx="381">
                  <c:v>0.14570028347501399</c:v>
                </c:pt>
                <c:pt idx="382">
                  <c:v>0.17091922583184799</c:v>
                </c:pt>
                <c:pt idx="383">
                  <c:v>0.21648034917256501</c:v>
                </c:pt>
                <c:pt idx="384">
                  <c:v>0.197601477487031</c:v>
                </c:pt>
                <c:pt idx="385">
                  <c:v>0.215173183900596</c:v>
                </c:pt>
                <c:pt idx="386">
                  <c:v>0.232509052582099</c:v>
                </c:pt>
                <c:pt idx="387">
                  <c:v>0.238315898802856</c:v>
                </c:pt>
                <c:pt idx="388">
                  <c:v>0.215774918578336</c:v>
                </c:pt>
                <c:pt idx="389">
                  <c:v>0.20254308883591601</c:v>
                </c:pt>
                <c:pt idx="390">
                  <c:v>0.227309080515425</c:v>
                </c:pt>
                <c:pt idx="391">
                  <c:v>0.29498060869605802</c:v>
                </c:pt>
                <c:pt idx="392">
                  <c:v>0.27443832475493102</c:v>
                </c:pt>
                <c:pt idx="393">
                  <c:v>0.18233731739707901</c:v>
                </c:pt>
                <c:pt idx="394">
                  <c:v>0.17273127616132999</c:v>
                </c:pt>
                <c:pt idx="395">
                  <c:v>0.194040054040307</c:v>
                </c:pt>
                <c:pt idx="396">
                  <c:v>0.14915560116575499</c:v>
                </c:pt>
                <c:pt idx="397">
                  <c:v>0.18564433869045299</c:v>
                </c:pt>
                <c:pt idx="398">
                  <c:v>0.16517491484322899</c:v>
                </c:pt>
                <c:pt idx="399">
                  <c:v>0.15109316886863</c:v>
                </c:pt>
                <c:pt idx="400">
                  <c:v>0.16277029990216901</c:v>
                </c:pt>
                <c:pt idx="401">
                  <c:v>0.20090979397120401</c:v>
                </c:pt>
                <c:pt idx="402">
                  <c:v>0.189789084233591</c:v>
                </c:pt>
                <c:pt idx="403">
                  <c:v>0.18698402813114801</c:v>
                </c:pt>
                <c:pt idx="404">
                  <c:v>0.178300925294992</c:v>
                </c:pt>
                <c:pt idx="405">
                  <c:v>0.12661249403243</c:v>
                </c:pt>
                <c:pt idx="406">
                  <c:v>0.141968824491781</c:v>
                </c:pt>
                <c:pt idx="407">
                  <c:v>0.134244504440166</c:v>
                </c:pt>
                <c:pt idx="408">
                  <c:v>7.71619441992068E-2</c:v>
                </c:pt>
                <c:pt idx="409">
                  <c:v>6.7590570830177193E-2</c:v>
                </c:pt>
                <c:pt idx="410">
                  <c:v>5.7060284996054797E-2</c:v>
                </c:pt>
                <c:pt idx="411">
                  <c:v>9.6570235022916798E-2</c:v>
                </c:pt>
                <c:pt idx="412">
                  <c:v>0.1070974724314</c:v>
                </c:pt>
                <c:pt idx="413">
                  <c:v>7.1859592849475198E-2</c:v>
                </c:pt>
                <c:pt idx="414">
                  <c:v>8.9720583219438196E-2</c:v>
                </c:pt>
                <c:pt idx="415">
                  <c:v>7.2431126962284903E-2</c:v>
                </c:pt>
                <c:pt idx="416">
                  <c:v>3.2438270335320103E-2</c:v>
                </c:pt>
                <c:pt idx="417">
                  <c:v>3.9996559435746901E-3</c:v>
                </c:pt>
                <c:pt idx="418">
                  <c:v>-3.7103886584967202E-2</c:v>
                </c:pt>
                <c:pt idx="419">
                  <c:v>-2.2411271864704499E-2</c:v>
                </c:pt>
                <c:pt idx="420">
                  <c:v>7.0889533243398504E-3</c:v>
                </c:pt>
                <c:pt idx="421">
                  <c:v>-3.16910728465453E-2</c:v>
                </c:pt>
                <c:pt idx="422">
                  <c:v>-3.2845717705092099E-2</c:v>
                </c:pt>
                <c:pt idx="423">
                  <c:v>-2.1068228611549399E-2</c:v>
                </c:pt>
                <c:pt idx="424">
                  <c:v>1.25713012109855E-2</c:v>
                </c:pt>
                <c:pt idx="425">
                  <c:v>-3.11681350763095E-2</c:v>
                </c:pt>
                <c:pt idx="426">
                  <c:v>-1.3155623963185399E-2</c:v>
                </c:pt>
                <c:pt idx="427">
                  <c:v>-9.5897687767256806E-3</c:v>
                </c:pt>
                <c:pt idx="428">
                  <c:v>-1.11661074844084E-2</c:v>
                </c:pt>
                <c:pt idx="429">
                  <c:v>3.8683749401910899E-3</c:v>
                </c:pt>
                <c:pt idx="430">
                  <c:v>-2.27328770001579E-2</c:v>
                </c:pt>
                <c:pt idx="431">
                  <c:v>-8.68848740701645E-3</c:v>
                </c:pt>
                <c:pt idx="432">
                  <c:v>-1.7459114971945602E-2</c:v>
                </c:pt>
                <c:pt idx="433">
                  <c:v>-1.5561697206554001E-2</c:v>
                </c:pt>
                <c:pt idx="434">
                  <c:v>-4.3548733249188502E-2</c:v>
                </c:pt>
                <c:pt idx="435">
                  <c:v>-4.2026241228397099E-2</c:v>
                </c:pt>
                <c:pt idx="436">
                  <c:v>-7.6081194733506802E-2</c:v>
                </c:pt>
                <c:pt idx="437">
                  <c:v>-7.5342530898566504E-2</c:v>
                </c:pt>
                <c:pt idx="438">
                  <c:v>-9.0475619376373898E-2</c:v>
                </c:pt>
                <c:pt idx="439">
                  <c:v>-9.7667213119561697E-2</c:v>
                </c:pt>
                <c:pt idx="440">
                  <c:v>-0.113588358310392</c:v>
                </c:pt>
                <c:pt idx="441">
                  <c:v>-0.153789875468169</c:v>
                </c:pt>
                <c:pt idx="442">
                  <c:v>-0.17067327471700799</c:v>
                </c:pt>
                <c:pt idx="443">
                  <c:v>-0.20181631882651099</c:v>
                </c:pt>
                <c:pt idx="444">
                  <c:v>-0.16998746668129999</c:v>
                </c:pt>
                <c:pt idx="445">
                  <c:v>-0.14283549697070699</c:v>
                </c:pt>
                <c:pt idx="446">
                  <c:v>-0.140767916030378</c:v>
                </c:pt>
                <c:pt idx="447">
                  <c:v>-0.11369126117674801</c:v>
                </c:pt>
                <c:pt idx="448">
                  <c:v>-0.10850763203528099</c:v>
                </c:pt>
                <c:pt idx="449">
                  <c:v>-0.130863817347803</c:v>
                </c:pt>
                <c:pt idx="450">
                  <c:v>-0.135815639471947</c:v>
                </c:pt>
                <c:pt idx="451">
                  <c:v>-0.14431214530502501</c:v>
                </c:pt>
                <c:pt idx="452">
                  <c:v>-0.15030887065817999</c:v>
                </c:pt>
                <c:pt idx="453">
                  <c:v>-0.17595633634559399</c:v>
                </c:pt>
                <c:pt idx="454">
                  <c:v>-0.19808385801867201</c:v>
                </c:pt>
                <c:pt idx="455">
                  <c:v>-0.26593397843453798</c:v>
                </c:pt>
                <c:pt idx="456">
                  <c:v>-0.400330516821021</c:v>
                </c:pt>
                <c:pt idx="457">
                  <c:v>-0.34534781046027202</c:v>
                </c:pt>
                <c:pt idx="458">
                  <c:v>-0.39312435266935702</c:v>
                </c:pt>
                <c:pt idx="459">
                  <c:v>-0.31409037079536101</c:v>
                </c:pt>
                <c:pt idx="460">
                  <c:v>-0.31426908763035999</c:v>
                </c:pt>
                <c:pt idx="461">
                  <c:v>-0.35513049839908001</c:v>
                </c:pt>
                <c:pt idx="462">
                  <c:v>-0.38013293397674303</c:v>
                </c:pt>
                <c:pt idx="463">
                  <c:v>-0.33972293766247202</c:v>
                </c:pt>
                <c:pt idx="464">
                  <c:v>-0.36623468505561002</c:v>
                </c:pt>
                <c:pt idx="465">
                  <c:v>-0.35309017717590702</c:v>
                </c:pt>
                <c:pt idx="466">
                  <c:v>-0.36217877946419103</c:v>
                </c:pt>
                <c:pt idx="467">
                  <c:v>-0.36288846143199199</c:v>
                </c:pt>
                <c:pt idx="468">
                  <c:v>-0.29417476941730702</c:v>
                </c:pt>
                <c:pt idx="469">
                  <c:v>-0.31786646359360299</c:v>
                </c:pt>
                <c:pt idx="470">
                  <c:v>-0.31556205730910197</c:v>
                </c:pt>
                <c:pt idx="471">
                  <c:v>-0.33829380601728298</c:v>
                </c:pt>
                <c:pt idx="472">
                  <c:v>-0.37214622084423099</c:v>
                </c:pt>
                <c:pt idx="473">
                  <c:v>-0.32026747375048698</c:v>
                </c:pt>
                <c:pt idx="474">
                  <c:v>-0.36424712569676099</c:v>
                </c:pt>
                <c:pt idx="475">
                  <c:v>-0.40508374915798701</c:v>
                </c:pt>
                <c:pt idx="476">
                  <c:v>-0.42420467635547399</c:v>
                </c:pt>
                <c:pt idx="477">
                  <c:v>-0.442818839233243</c:v>
                </c:pt>
                <c:pt idx="478">
                  <c:v>-0.39553798021770598</c:v>
                </c:pt>
                <c:pt idx="479">
                  <c:v>-0.411197186061035</c:v>
                </c:pt>
                <c:pt idx="480">
                  <c:v>-0.363463868242692</c:v>
                </c:pt>
                <c:pt idx="481">
                  <c:v>-0.364158700400177</c:v>
                </c:pt>
                <c:pt idx="482">
                  <c:v>-0.34417001611304099</c:v>
                </c:pt>
                <c:pt idx="483">
                  <c:v>-0.367180155276217</c:v>
                </c:pt>
                <c:pt idx="484">
                  <c:v>-0.37353570392480501</c:v>
                </c:pt>
                <c:pt idx="485">
                  <c:v>-0.37109172780321897</c:v>
                </c:pt>
                <c:pt idx="486">
                  <c:v>-0.32726104435315601</c:v>
                </c:pt>
                <c:pt idx="487">
                  <c:v>-0.36330427819016398</c:v>
                </c:pt>
                <c:pt idx="488">
                  <c:v>-0.33673354097837799</c:v>
                </c:pt>
                <c:pt idx="489">
                  <c:v>-0.327416143917866</c:v>
                </c:pt>
                <c:pt idx="490">
                  <c:v>-0.28228776696771002</c:v>
                </c:pt>
                <c:pt idx="491">
                  <c:v>-0.28504024018168</c:v>
                </c:pt>
                <c:pt idx="492">
                  <c:v>-0.27890285061924402</c:v>
                </c:pt>
                <c:pt idx="493">
                  <c:v>-0.25630083611612697</c:v>
                </c:pt>
                <c:pt idx="494">
                  <c:v>-0.26644656124402599</c:v>
                </c:pt>
                <c:pt idx="495">
                  <c:v>-0.26611498179367998</c:v>
                </c:pt>
                <c:pt idx="496">
                  <c:v>-0.23943054319679799</c:v>
                </c:pt>
              </c:numCache>
            </c:numRef>
          </c:yVal>
          <c:smooth val="0"/>
        </c:ser>
        <c:ser>
          <c:idx val="0"/>
          <c:order val="1"/>
          <c:tx>
            <c:strRef>
              <c:f>data!$L$55</c:f>
              <c:strCache>
                <c:ptCount val="1"/>
                <c:pt idx="0">
                  <c:v>S&amp;P 500</c:v>
                </c:pt>
              </c:strCache>
            </c:strRef>
          </c:tx>
          <c:spPr>
            <a:ln w="38100">
              <a:solidFill>
                <a:srgbClr val="FF6600"/>
              </a:solidFill>
            </a:ln>
          </c:spPr>
          <c:marker>
            <c:symbol val="none"/>
          </c:marker>
          <c:xVal>
            <c:numRef>
              <c:f>data!$K$56:$K$552</c:f>
              <c:numCache>
                <c:formatCode>m/d/yyyy</c:formatCode>
                <c:ptCount val="497"/>
                <c:pt idx="0">
                  <c:v>36528</c:v>
                </c:pt>
                <c:pt idx="1">
                  <c:v>36535</c:v>
                </c:pt>
                <c:pt idx="2">
                  <c:v>36543</c:v>
                </c:pt>
                <c:pt idx="3">
                  <c:v>36549</c:v>
                </c:pt>
                <c:pt idx="4">
                  <c:v>36556</c:v>
                </c:pt>
                <c:pt idx="5">
                  <c:v>36563</c:v>
                </c:pt>
                <c:pt idx="6">
                  <c:v>36570</c:v>
                </c:pt>
                <c:pt idx="7">
                  <c:v>36578</c:v>
                </c:pt>
                <c:pt idx="8">
                  <c:v>36584</c:v>
                </c:pt>
                <c:pt idx="9">
                  <c:v>36591</c:v>
                </c:pt>
                <c:pt idx="10">
                  <c:v>36598</c:v>
                </c:pt>
                <c:pt idx="11">
                  <c:v>36605</c:v>
                </c:pt>
                <c:pt idx="12">
                  <c:v>36612</c:v>
                </c:pt>
                <c:pt idx="13">
                  <c:v>36619</c:v>
                </c:pt>
                <c:pt idx="14">
                  <c:v>36626</c:v>
                </c:pt>
                <c:pt idx="15">
                  <c:v>36633</c:v>
                </c:pt>
                <c:pt idx="16">
                  <c:v>36640</c:v>
                </c:pt>
                <c:pt idx="17">
                  <c:v>36647</c:v>
                </c:pt>
                <c:pt idx="18">
                  <c:v>36654</c:v>
                </c:pt>
                <c:pt idx="19">
                  <c:v>36661</c:v>
                </c:pt>
                <c:pt idx="20">
                  <c:v>36668</c:v>
                </c:pt>
                <c:pt idx="21">
                  <c:v>36676</c:v>
                </c:pt>
                <c:pt idx="22">
                  <c:v>36682</c:v>
                </c:pt>
                <c:pt idx="23">
                  <c:v>36689</c:v>
                </c:pt>
                <c:pt idx="24">
                  <c:v>36696</c:v>
                </c:pt>
                <c:pt idx="25">
                  <c:v>36703</c:v>
                </c:pt>
                <c:pt idx="26">
                  <c:v>36710</c:v>
                </c:pt>
                <c:pt idx="27">
                  <c:v>36717</c:v>
                </c:pt>
                <c:pt idx="28">
                  <c:v>36724</c:v>
                </c:pt>
                <c:pt idx="29">
                  <c:v>36731</c:v>
                </c:pt>
                <c:pt idx="30">
                  <c:v>36738</c:v>
                </c:pt>
                <c:pt idx="31">
                  <c:v>36745</c:v>
                </c:pt>
                <c:pt idx="32">
                  <c:v>36752</c:v>
                </c:pt>
                <c:pt idx="33">
                  <c:v>36759</c:v>
                </c:pt>
                <c:pt idx="34">
                  <c:v>36766</c:v>
                </c:pt>
                <c:pt idx="35">
                  <c:v>36774</c:v>
                </c:pt>
                <c:pt idx="36">
                  <c:v>36780</c:v>
                </c:pt>
                <c:pt idx="37">
                  <c:v>36787</c:v>
                </c:pt>
                <c:pt idx="38">
                  <c:v>36794</c:v>
                </c:pt>
                <c:pt idx="39">
                  <c:v>36801</c:v>
                </c:pt>
                <c:pt idx="40">
                  <c:v>36808</c:v>
                </c:pt>
                <c:pt idx="41">
                  <c:v>36815</c:v>
                </c:pt>
                <c:pt idx="42">
                  <c:v>36822</c:v>
                </c:pt>
                <c:pt idx="43">
                  <c:v>36829</c:v>
                </c:pt>
                <c:pt idx="44">
                  <c:v>36836</c:v>
                </c:pt>
                <c:pt idx="45">
                  <c:v>36843</c:v>
                </c:pt>
                <c:pt idx="46">
                  <c:v>36850</c:v>
                </c:pt>
                <c:pt idx="47">
                  <c:v>36857</c:v>
                </c:pt>
                <c:pt idx="48">
                  <c:v>36864</c:v>
                </c:pt>
                <c:pt idx="49">
                  <c:v>36871</c:v>
                </c:pt>
                <c:pt idx="50">
                  <c:v>36878</c:v>
                </c:pt>
                <c:pt idx="51">
                  <c:v>36886</c:v>
                </c:pt>
                <c:pt idx="52">
                  <c:v>36893</c:v>
                </c:pt>
                <c:pt idx="53">
                  <c:v>36899</c:v>
                </c:pt>
                <c:pt idx="54">
                  <c:v>36907</c:v>
                </c:pt>
                <c:pt idx="55">
                  <c:v>36913</c:v>
                </c:pt>
                <c:pt idx="56">
                  <c:v>36920</c:v>
                </c:pt>
                <c:pt idx="57">
                  <c:v>36927</c:v>
                </c:pt>
                <c:pt idx="58">
                  <c:v>36934</c:v>
                </c:pt>
                <c:pt idx="59">
                  <c:v>36942</c:v>
                </c:pt>
                <c:pt idx="60">
                  <c:v>36948</c:v>
                </c:pt>
                <c:pt idx="61">
                  <c:v>36955</c:v>
                </c:pt>
                <c:pt idx="62">
                  <c:v>36962</c:v>
                </c:pt>
                <c:pt idx="63">
                  <c:v>36969</c:v>
                </c:pt>
                <c:pt idx="64">
                  <c:v>36976</c:v>
                </c:pt>
                <c:pt idx="65">
                  <c:v>36983</c:v>
                </c:pt>
                <c:pt idx="66">
                  <c:v>36990</c:v>
                </c:pt>
                <c:pt idx="67">
                  <c:v>36997</c:v>
                </c:pt>
                <c:pt idx="68">
                  <c:v>37004</c:v>
                </c:pt>
                <c:pt idx="69">
                  <c:v>37011</c:v>
                </c:pt>
                <c:pt idx="70">
                  <c:v>37018</c:v>
                </c:pt>
                <c:pt idx="71">
                  <c:v>37025</c:v>
                </c:pt>
                <c:pt idx="72">
                  <c:v>37032</c:v>
                </c:pt>
                <c:pt idx="73">
                  <c:v>37040</c:v>
                </c:pt>
                <c:pt idx="74">
                  <c:v>37046</c:v>
                </c:pt>
                <c:pt idx="75">
                  <c:v>37053</c:v>
                </c:pt>
                <c:pt idx="76">
                  <c:v>37060</c:v>
                </c:pt>
                <c:pt idx="77">
                  <c:v>37067</c:v>
                </c:pt>
                <c:pt idx="78">
                  <c:v>37074</c:v>
                </c:pt>
                <c:pt idx="79">
                  <c:v>37081</c:v>
                </c:pt>
                <c:pt idx="80">
                  <c:v>37088</c:v>
                </c:pt>
                <c:pt idx="81">
                  <c:v>37095</c:v>
                </c:pt>
                <c:pt idx="82">
                  <c:v>37102</c:v>
                </c:pt>
                <c:pt idx="83">
                  <c:v>37109</c:v>
                </c:pt>
                <c:pt idx="84">
                  <c:v>37116</c:v>
                </c:pt>
                <c:pt idx="85">
                  <c:v>37123</c:v>
                </c:pt>
                <c:pt idx="86">
                  <c:v>37130</c:v>
                </c:pt>
                <c:pt idx="87">
                  <c:v>37138</c:v>
                </c:pt>
                <c:pt idx="88">
                  <c:v>37144</c:v>
                </c:pt>
                <c:pt idx="89">
                  <c:v>37158</c:v>
                </c:pt>
                <c:pt idx="90">
                  <c:v>37165</c:v>
                </c:pt>
                <c:pt idx="91">
                  <c:v>37172</c:v>
                </c:pt>
                <c:pt idx="92">
                  <c:v>37179</c:v>
                </c:pt>
                <c:pt idx="93">
                  <c:v>37186</c:v>
                </c:pt>
                <c:pt idx="94">
                  <c:v>37193</c:v>
                </c:pt>
                <c:pt idx="95">
                  <c:v>37200</c:v>
                </c:pt>
                <c:pt idx="96">
                  <c:v>37207</c:v>
                </c:pt>
                <c:pt idx="97">
                  <c:v>37214</c:v>
                </c:pt>
                <c:pt idx="98">
                  <c:v>37221</c:v>
                </c:pt>
                <c:pt idx="99">
                  <c:v>37228</c:v>
                </c:pt>
                <c:pt idx="100">
                  <c:v>37235</c:v>
                </c:pt>
                <c:pt idx="101">
                  <c:v>37242</c:v>
                </c:pt>
                <c:pt idx="102">
                  <c:v>37249</c:v>
                </c:pt>
                <c:pt idx="103">
                  <c:v>37256</c:v>
                </c:pt>
                <c:pt idx="104">
                  <c:v>37263</c:v>
                </c:pt>
                <c:pt idx="105">
                  <c:v>37270</c:v>
                </c:pt>
                <c:pt idx="106">
                  <c:v>37278</c:v>
                </c:pt>
                <c:pt idx="107">
                  <c:v>37284</c:v>
                </c:pt>
                <c:pt idx="108">
                  <c:v>37291</c:v>
                </c:pt>
                <c:pt idx="109">
                  <c:v>37298</c:v>
                </c:pt>
                <c:pt idx="110">
                  <c:v>37306</c:v>
                </c:pt>
                <c:pt idx="111">
                  <c:v>37312</c:v>
                </c:pt>
                <c:pt idx="112">
                  <c:v>37319</c:v>
                </c:pt>
                <c:pt idx="113">
                  <c:v>37326</c:v>
                </c:pt>
                <c:pt idx="114">
                  <c:v>37333</c:v>
                </c:pt>
                <c:pt idx="115">
                  <c:v>37340</c:v>
                </c:pt>
                <c:pt idx="116">
                  <c:v>37347</c:v>
                </c:pt>
                <c:pt idx="117">
                  <c:v>37354</c:v>
                </c:pt>
                <c:pt idx="118">
                  <c:v>37361</c:v>
                </c:pt>
                <c:pt idx="119">
                  <c:v>37368</c:v>
                </c:pt>
                <c:pt idx="120">
                  <c:v>37375</c:v>
                </c:pt>
                <c:pt idx="121">
                  <c:v>37382</c:v>
                </c:pt>
                <c:pt idx="122">
                  <c:v>37389</c:v>
                </c:pt>
                <c:pt idx="123">
                  <c:v>37396</c:v>
                </c:pt>
                <c:pt idx="124">
                  <c:v>37404</c:v>
                </c:pt>
                <c:pt idx="125">
                  <c:v>37410</c:v>
                </c:pt>
                <c:pt idx="126">
                  <c:v>37417</c:v>
                </c:pt>
                <c:pt idx="127">
                  <c:v>37424</c:v>
                </c:pt>
                <c:pt idx="128">
                  <c:v>37431</c:v>
                </c:pt>
                <c:pt idx="129">
                  <c:v>37438</c:v>
                </c:pt>
                <c:pt idx="130">
                  <c:v>37445</c:v>
                </c:pt>
                <c:pt idx="131">
                  <c:v>37452</c:v>
                </c:pt>
                <c:pt idx="132">
                  <c:v>37459</c:v>
                </c:pt>
                <c:pt idx="133">
                  <c:v>37466</c:v>
                </c:pt>
                <c:pt idx="134">
                  <c:v>37473</c:v>
                </c:pt>
                <c:pt idx="135">
                  <c:v>37480</c:v>
                </c:pt>
                <c:pt idx="136">
                  <c:v>37487</c:v>
                </c:pt>
                <c:pt idx="137">
                  <c:v>37494</c:v>
                </c:pt>
                <c:pt idx="138">
                  <c:v>37502</c:v>
                </c:pt>
                <c:pt idx="139">
                  <c:v>37508</c:v>
                </c:pt>
                <c:pt idx="140">
                  <c:v>37515</c:v>
                </c:pt>
                <c:pt idx="141">
                  <c:v>37522</c:v>
                </c:pt>
                <c:pt idx="142">
                  <c:v>37529</c:v>
                </c:pt>
                <c:pt idx="143">
                  <c:v>37536</c:v>
                </c:pt>
                <c:pt idx="144">
                  <c:v>37543</c:v>
                </c:pt>
                <c:pt idx="145">
                  <c:v>37550</c:v>
                </c:pt>
                <c:pt idx="146">
                  <c:v>37557</c:v>
                </c:pt>
                <c:pt idx="147">
                  <c:v>37564</c:v>
                </c:pt>
                <c:pt idx="148">
                  <c:v>37571</c:v>
                </c:pt>
                <c:pt idx="149">
                  <c:v>37578</c:v>
                </c:pt>
                <c:pt idx="150">
                  <c:v>37585</c:v>
                </c:pt>
                <c:pt idx="151">
                  <c:v>37592</c:v>
                </c:pt>
                <c:pt idx="152">
                  <c:v>37599</c:v>
                </c:pt>
                <c:pt idx="153">
                  <c:v>37606</c:v>
                </c:pt>
                <c:pt idx="154">
                  <c:v>37613</c:v>
                </c:pt>
                <c:pt idx="155">
                  <c:v>37620</c:v>
                </c:pt>
                <c:pt idx="156">
                  <c:v>37627</c:v>
                </c:pt>
                <c:pt idx="157">
                  <c:v>37634</c:v>
                </c:pt>
                <c:pt idx="158">
                  <c:v>37642</c:v>
                </c:pt>
                <c:pt idx="159">
                  <c:v>37648</c:v>
                </c:pt>
                <c:pt idx="160">
                  <c:v>37655</c:v>
                </c:pt>
                <c:pt idx="161">
                  <c:v>37662</c:v>
                </c:pt>
                <c:pt idx="162">
                  <c:v>37670</c:v>
                </c:pt>
                <c:pt idx="163">
                  <c:v>37676</c:v>
                </c:pt>
                <c:pt idx="164">
                  <c:v>37683</c:v>
                </c:pt>
                <c:pt idx="165">
                  <c:v>37690</c:v>
                </c:pt>
                <c:pt idx="166">
                  <c:v>37697</c:v>
                </c:pt>
                <c:pt idx="167">
                  <c:v>37704</c:v>
                </c:pt>
                <c:pt idx="168">
                  <c:v>37711</c:v>
                </c:pt>
                <c:pt idx="169">
                  <c:v>37718</c:v>
                </c:pt>
                <c:pt idx="170">
                  <c:v>37725</c:v>
                </c:pt>
                <c:pt idx="171">
                  <c:v>37732</c:v>
                </c:pt>
                <c:pt idx="172">
                  <c:v>37739</c:v>
                </c:pt>
                <c:pt idx="173">
                  <c:v>37746</c:v>
                </c:pt>
                <c:pt idx="174">
                  <c:v>37753</c:v>
                </c:pt>
                <c:pt idx="175">
                  <c:v>37760</c:v>
                </c:pt>
                <c:pt idx="176">
                  <c:v>37768</c:v>
                </c:pt>
                <c:pt idx="177">
                  <c:v>37774</c:v>
                </c:pt>
                <c:pt idx="178">
                  <c:v>37781</c:v>
                </c:pt>
                <c:pt idx="179">
                  <c:v>37788</c:v>
                </c:pt>
                <c:pt idx="180">
                  <c:v>37795</c:v>
                </c:pt>
                <c:pt idx="181">
                  <c:v>37802</c:v>
                </c:pt>
                <c:pt idx="182">
                  <c:v>37809</c:v>
                </c:pt>
                <c:pt idx="183">
                  <c:v>37816</c:v>
                </c:pt>
                <c:pt idx="184">
                  <c:v>37823</c:v>
                </c:pt>
                <c:pt idx="185">
                  <c:v>37830</c:v>
                </c:pt>
                <c:pt idx="186">
                  <c:v>37837</c:v>
                </c:pt>
                <c:pt idx="187">
                  <c:v>37844</c:v>
                </c:pt>
                <c:pt idx="188">
                  <c:v>37851</c:v>
                </c:pt>
                <c:pt idx="189">
                  <c:v>37858</c:v>
                </c:pt>
                <c:pt idx="190">
                  <c:v>37866</c:v>
                </c:pt>
                <c:pt idx="191">
                  <c:v>37872</c:v>
                </c:pt>
                <c:pt idx="192">
                  <c:v>37879</c:v>
                </c:pt>
                <c:pt idx="193">
                  <c:v>37886</c:v>
                </c:pt>
                <c:pt idx="194">
                  <c:v>37893</c:v>
                </c:pt>
                <c:pt idx="195">
                  <c:v>37900</c:v>
                </c:pt>
                <c:pt idx="196">
                  <c:v>37907</c:v>
                </c:pt>
                <c:pt idx="197">
                  <c:v>37914</c:v>
                </c:pt>
                <c:pt idx="198">
                  <c:v>37921</c:v>
                </c:pt>
                <c:pt idx="199">
                  <c:v>37928</c:v>
                </c:pt>
                <c:pt idx="200">
                  <c:v>37935</c:v>
                </c:pt>
                <c:pt idx="201">
                  <c:v>37942</c:v>
                </c:pt>
                <c:pt idx="202">
                  <c:v>37949</c:v>
                </c:pt>
                <c:pt idx="203">
                  <c:v>37956</c:v>
                </c:pt>
                <c:pt idx="204">
                  <c:v>37963</c:v>
                </c:pt>
                <c:pt idx="205">
                  <c:v>37970</c:v>
                </c:pt>
                <c:pt idx="206">
                  <c:v>37977</c:v>
                </c:pt>
                <c:pt idx="207">
                  <c:v>37984</c:v>
                </c:pt>
                <c:pt idx="208">
                  <c:v>37991</c:v>
                </c:pt>
                <c:pt idx="209">
                  <c:v>37998</c:v>
                </c:pt>
                <c:pt idx="210">
                  <c:v>38006</c:v>
                </c:pt>
                <c:pt idx="211">
                  <c:v>38012</c:v>
                </c:pt>
                <c:pt idx="212">
                  <c:v>38019</c:v>
                </c:pt>
                <c:pt idx="213">
                  <c:v>38026</c:v>
                </c:pt>
                <c:pt idx="214">
                  <c:v>38034</c:v>
                </c:pt>
                <c:pt idx="215">
                  <c:v>38040</c:v>
                </c:pt>
                <c:pt idx="216">
                  <c:v>38047</c:v>
                </c:pt>
                <c:pt idx="217">
                  <c:v>38054</c:v>
                </c:pt>
                <c:pt idx="218">
                  <c:v>38061</c:v>
                </c:pt>
                <c:pt idx="219">
                  <c:v>38068</c:v>
                </c:pt>
                <c:pt idx="220">
                  <c:v>38075</c:v>
                </c:pt>
                <c:pt idx="221">
                  <c:v>38082</c:v>
                </c:pt>
                <c:pt idx="222">
                  <c:v>38089</c:v>
                </c:pt>
                <c:pt idx="223">
                  <c:v>38096</c:v>
                </c:pt>
                <c:pt idx="224">
                  <c:v>38103</c:v>
                </c:pt>
                <c:pt idx="225">
                  <c:v>38110</c:v>
                </c:pt>
                <c:pt idx="226">
                  <c:v>38117</c:v>
                </c:pt>
                <c:pt idx="227">
                  <c:v>38124</c:v>
                </c:pt>
                <c:pt idx="228">
                  <c:v>38131</c:v>
                </c:pt>
                <c:pt idx="229">
                  <c:v>38139</c:v>
                </c:pt>
                <c:pt idx="230">
                  <c:v>38145</c:v>
                </c:pt>
                <c:pt idx="231">
                  <c:v>38152</c:v>
                </c:pt>
                <c:pt idx="232">
                  <c:v>38159</c:v>
                </c:pt>
                <c:pt idx="233">
                  <c:v>38166</c:v>
                </c:pt>
                <c:pt idx="234">
                  <c:v>38174</c:v>
                </c:pt>
                <c:pt idx="235">
                  <c:v>38180</c:v>
                </c:pt>
                <c:pt idx="236">
                  <c:v>38187</c:v>
                </c:pt>
                <c:pt idx="237">
                  <c:v>38194</c:v>
                </c:pt>
                <c:pt idx="238">
                  <c:v>38201</c:v>
                </c:pt>
                <c:pt idx="239">
                  <c:v>38208</c:v>
                </c:pt>
                <c:pt idx="240">
                  <c:v>38215</c:v>
                </c:pt>
                <c:pt idx="241">
                  <c:v>38222</c:v>
                </c:pt>
                <c:pt idx="242">
                  <c:v>38229</c:v>
                </c:pt>
                <c:pt idx="243">
                  <c:v>38237</c:v>
                </c:pt>
                <c:pt idx="244">
                  <c:v>38243</c:v>
                </c:pt>
                <c:pt idx="245">
                  <c:v>38250</c:v>
                </c:pt>
                <c:pt idx="246">
                  <c:v>38257</c:v>
                </c:pt>
                <c:pt idx="247">
                  <c:v>38264</c:v>
                </c:pt>
                <c:pt idx="248">
                  <c:v>38271</c:v>
                </c:pt>
                <c:pt idx="249">
                  <c:v>38278</c:v>
                </c:pt>
                <c:pt idx="250">
                  <c:v>38285</c:v>
                </c:pt>
                <c:pt idx="251">
                  <c:v>38292</c:v>
                </c:pt>
                <c:pt idx="252">
                  <c:v>38299</c:v>
                </c:pt>
                <c:pt idx="253">
                  <c:v>38306</c:v>
                </c:pt>
                <c:pt idx="254">
                  <c:v>38313</c:v>
                </c:pt>
                <c:pt idx="255">
                  <c:v>38320</c:v>
                </c:pt>
                <c:pt idx="256">
                  <c:v>38327</c:v>
                </c:pt>
                <c:pt idx="257">
                  <c:v>38334</c:v>
                </c:pt>
                <c:pt idx="258">
                  <c:v>38341</c:v>
                </c:pt>
                <c:pt idx="259">
                  <c:v>38348</c:v>
                </c:pt>
                <c:pt idx="260">
                  <c:v>38355</c:v>
                </c:pt>
                <c:pt idx="261">
                  <c:v>38362</c:v>
                </c:pt>
                <c:pt idx="262">
                  <c:v>38370</c:v>
                </c:pt>
                <c:pt idx="263">
                  <c:v>38376</c:v>
                </c:pt>
                <c:pt idx="264">
                  <c:v>38383</c:v>
                </c:pt>
                <c:pt idx="265">
                  <c:v>38390</c:v>
                </c:pt>
                <c:pt idx="266">
                  <c:v>38397</c:v>
                </c:pt>
                <c:pt idx="267">
                  <c:v>38405</c:v>
                </c:pt>
                <c:pt idx="268">
                  <c:v>38411</c:v>
                </c:pt>
                <c:pt idx="269">
                  <c:v>38418</c:v>
                </c:pt>
                <c:pt idx="270">
                  <c:v>38425</c:v>
                </c:pt>
                <c:pt idx="271">
                  <c:v>38432</c:v>
                </c:pt>
                <c:pt idx="272">
                  <c:v>38439</c:v>
                </c:pt>
                <c:pt idx="273">
                  <c:v>38446</c:v>
                </c:pt>
                <c:pt idx="274">
                  <c:v>38453</c:v>
                </c:pt>
                <c:pt idx="275">
                  <c:v>38460</c:v>
                </c:pt>
                <c:pt idx="276">
                  <c:v>38467</c:v>
                </c:pt>
                <c:pt idx="277">
                  <c:v>38474</c:v>
                </c:pt>
                <c:pt idx="278">
                  <c:v>38481</c:v>
                </c:pt>
                <c:pt idx="279">
                  <c:v>38488</c:v>
                </c:pt>
                <c:pt idx="280">
                  <c:v>38495</c:v>
                </c:pt>
                <c:pt idx="281">
                  <c:v>38503</c:v>
                </c:pt>
                <c:pt idx="282">
                  <c:v>38509</c:v>
                </c:pt>
                <c:pt idx="283">
                  <c:v>38516</c:v>
                </c:pt>
                <c:pt idx="284">
                  <c:v>38523</c:v>
                </c:pt>
                <c:pt idx="285">
                  <c:v>38530</c:v>
                </c:pt>
                <c:pt idx="286">
                  <c:v>38538</c:v>
                </c:pt>
                <c:pt idx="287">
                  <c:v>38544</c:v>
                </c:pt>
                <c:pt idx="288">
                  <c:v>38551</c:v>
                </c:pt>
                <c:pt idx="289">
                  <c:v>38558</c:v>
                </c:pt>
                <c:pt idx="290">
                  <c:v>38565</c:v>
                </c:pt>
                <c:pt idx="291">
                  <c:v>38572</c:v>
                </c:pt>
                <c:pt idx="292">
                  <c:v>38579</c:v>
                </c:pt>
                <c:pt idx="293">
                  <c:v>38586</c:v>
                </c:pt>
                <c:pt idx="294">
                  <c:v>38593</c:v>
                </c:pt>
                <c:pt idx="295">
                  <c:v>38601</c:v>
                </c:pt>
                <c:pt idx="296">
                  <c:v>38607</c:v>
                </c:pt>
                <c:pt idx="297">
                  <c:v>38614</c:v>
                </c:pt>
                <c:pt idx="298">
                  <c:v>38621</c:v>
                </c:pt>
                <c:pt idx="299">
                  <c:v>38628</c:v>
                </c:pt>
                <c:pt idx="300">
                  <c:v>38635</c:v>
                </c:pt>
                <c:pt idx="301">
                  <c:v>38642</c:v>
                </c:pt>
                <c:pt idx="302">
                  <c:v>38649</c:v>
                </c:pt>
                <c:pt idx="303">
                  <c:v>38656</c:v>
                </c:pt>
                <c:pt idx="304">
                  <c:v>38663</c:v>
                </c:pt>
                <c:pt idx="305">
                  <c:v>38670</c:v>
                </c:pt>
                <c:pt idx="306">
                  <c:v>38677</c:v>
                </c:pt>
                <c:pt idx="307">
                  <c:v>38684</c:v>
                </c:pt>
                <c:pt idx="308">
                  <c:v>38691</c:v>
                </c:pt>
                <c:pt idx="309">
                  <c:v>38698</c:v>
                </c:pt>
                <c:pt idx="310">
                  <c:v>38705</c:v>
                </c:pt>
                <c:pt idx="311">
                  <c:v>38713</c:v>
                </c:pt>
                <c:pt idx="312">
                  <c:v>38720</c:v>
                </c:pt>
                <c:pt idx="313">
                  <c:v>38726</c:v>
                </c:pt>
                <c:pt idx="314">
                  <c:v>38734</c:v>
                </c:pt>
                <c:pt idx="315">
                  <c:v>38740</c:v>
                </c:pt>
                <c:pt idx="316">
                  <c:v>38747</c:v>
                </c:pt>
                <c:pt idx="317">
                  <c:v>38754</c:v>
                </c:pt>
                <c:pt idx="318">
                  <c:v>38761</c:v>
                </c:pt>
                <c:pt idx="319">
                  <c:v>38769</c:v>
                </c:pt>
                <c:pt idx="320">
                  <c:v>38775</c:v>
                </c:pt>
                <c:pt idx="321">
                  <c:v>38782</c:v>
                </c:pt>
                <c:pt idx="322">
                  <c:v>38789</c:v>
                </c:pt>
                <c:pt idx="323">
                  <c:v>38796</c:v>
                </c:pt>
                <c:pt idx="324">
                  <c:v>38803</c:v>
                </c:pt>
                <c:pt idx="325">
                  <c:v>38810</c:v>
                </c:pt>
                <c:pt idx="326">
                  <c:v>38817</c:v>
                </c:pt>
                <c:pt idx="327">
                  <c:v>38824</c:v>
                </c:pt>
                <c:pt idx="328">
                  <c:v>38831</c:v>
                </c:pt>
                <c:pt idx="329">
                  <c:v>38838</c:v>
                </c:pt>
                <c:pt idx="330">
                  <c:v>38845</c:v>
                </c:pt>
                <c:pt idx="331">
                  <c:v>38852</c:v>
                </c:pt>
                <c:pt idx="332">
                  <c:v>38859</c:v>
                </c:pt>
                <c:pt idx="333">
                  <c:v>38867</c:v>
                </c:pt>
                <c:pt idx="334">
                  <c:v>38873</c:v>
                </c:pt>
                <c:pt idx="335">
                  <c:v>38880</c:v>
                </c:pt>
                <c:pt idx="336">
                  <c:v>38887</c:v>
                </c:pt>
                <c:pt idx="337">
                  <c:v>38894</c:v>
                </c:pt>
                <c:pt idx="338">
                  <c:v>38901</c:v>
                </c:pt>
                <c:pt idx="339">
                  <c:v>38908</c:v>
                </c:pt>
                <c:pt idx="340">
                  <c:v>38915</c:v>
                </c:pt>
                <c:pt idx="341">
                  <c:v>38922</c:v>
                </c:pt>
                <c:pt idx="342">
                  <c:v>38929</c:v>
                </c:pt>
                <c:pt idx="343">
                  <c:v>38936</c:v>
                </c:pt>
                <c:pt idx="344">
                  <c:v>38943</c:v>
                </c:pt>
                <c:pt idx="345">
                  <c:v>38950</c:v>
                </c:pt>
                <c:pt idx="346">
                  <c:v>38957</c:v>
                </c:pt>
                <c:pt idx="347">
                  <c:v>38965</c:v>
                </c:pt>
                <c:pt idx="348">
                  <c:v>38971</c:v>
                </c:pt>
                <c:pt idx="349">
                  <c:v>38978</c:v>
                </c:pt>
                <c:pt idx="350">
                  <c:v>38985</c:v>
                </c:pt>
                <c:pt idx="351">
                  <c:v>38992</c:v>
                </c:pt>
                <c:pt idx="352">
                  <c:v>38999</c:v>
                </c:pt>
                <c:pt idx="353">
                  <c:v>39006</c:v>
                </c:pt>
                <c:pt idx="354">
                  <c:v>39013</c:v>
                </c:pt>
                <c:pt idx="355">
                  <c:v>39020</c:v>
                </c:pt>
                <c:pt idx="356">
                  <c:v>39027</c:v>
                </c:pt>
                <c:pt idx="357">
                  <c:v>39034</c:v>
                </c:pt>
                <c:pt idx="358">
                  <c:v>39041</c:v>
                </c:pt>
                <c:pt idx="359">
                  <c:v>39048</c:v>
                </c:pt>
                <c:pt idx="360">
                  <c:v>39055</c:v>
                </c:pt>
                <c:pt idx="361">
                  <c:v>39062</c:v>
                </c:pt>
                <c:pt idx="362">
                  <c:v>39069</c:v>
                </c:pt>
                <c:pt idx="363">
                  <c:v>39077</c:v>
                </c:pt>
                <c:pt idx="364">
                  <c:v>39085</c:v>
                </c:pt>
                <c:pt idx="365">
                  <c:v>39090</c:v>
                </c:pt>
                <c:pt idx="366">
                  <c:v>39098</c:v>
                </c:pt>
                <c:pt idx="367">
                  <c:v>39104</c:v>
                </c:pt>
                <c:pt idx="368">
                  <c:v>39111</c:v>
                </c:pt>
                <c:pt idx="369">
                  <c:v>39118</c:v>
                </c:pt>
                <c:pt idx="370">
                  <c:v>39125</c:v>
                </c:pt>
                <c:pt idx="371">
                  <c:v>39133</c:v>
                </c:pt>
                <c:pt idx="372">
                  <c:v>39139</c:v>
                </c:pt>
                <c:pt idx="373">
                  <c:v>39146</c:v>
                </c:pt>
                <c:pt idx="374">
                  <c:v>39153</c:v>
                </c:pt>
                <c:pt idx="375">
                  <c:v>39160</c:v>
                </c:pt>
                <c:pt idx="376">
                  <c:v>39167</c:v>
                </c:pt>
                <c:pt idx="377">
                  <c:v>39174</c:v>
                </c:pt>
                <c:pt idx="378">
                  <c:v>39181</c:v>
                </c:pt>
                <c:pt idx="379">
                  <c:v>39188</c:v>
                </c:pt>
                <c:pt idx="380">
                  <c:v>39195</c:v>
                </c:pt>
                <c:pt idx="381">
                  <c:v>39202</c:v>
                </c:pt>
                <c:pt idx="382">
                  <c:v>39209</c:v>
                </c:pt>
                <c:pt idx="383">
                  <c:v>39216</c:v>
                </c:pt>
                <c:pt idx="384">
                  <c:v>39223</c:v>
                </c:pt>
                <c:pt idx="385">
                  <c:v>39231</c:v>
                </c:pt>
                <c:pt idx="386">
                  <c:v>39237</c:v>
                </c:pt>
                <c:pt idx="387">
                  <c:v>39244</c:v>
                </c:pt>
                <c:pt idx="388">
                  <c:v>39251</c:v>
                </c:pt>
                <c:pt idx="389">
                  <c:v>39258</c:v>
                </c:pt>
                <c:pt idx="390">
                  <c:v>39265</c:v>
                </c:pt>
                <c:pt idx="391">
                  <c:v>39272</c:v>
                </c:pt>
                <c:pt idx="392">
                  <c:v>39279</c:v>
                </c:pt>
                <c:pt idx="393">
                  <c:v>39286</c:v>
                </c:pt>
                <c:pt idx="394">
                  <c:v>39293</c:v>
                </c:pt>
                <c:pt idx="395">
                  <c:v>39300</c:v>
                </c:pt>
                <c:pt idx="396">
                  <c:v>39307</c:v>
                </c:pt>
                <c:pt idx="397">
                  <c:v>39314</c:v>
                </c:pt>
                <c:pt idx="398">
                  <c:v>39321</c:v>
                </c:pt>
                <c:pt idx="399">
                  <c:v>39329</c:v>
                </c:pt>
                <c:pt idx="400">
                  <c:v>39335</c:v>
                </c:pt>
                <c:pt idx="401">
                  <c:v>39342</c:v>
                </c:pt>
                <c:pt idx="402">
                  <c:v>39349</c:v>
                </c:pt>
                <c:pt idx="403">
                  <c:v>39356</c:v>
                </c:pt>
                <c:pt idx="404">
                  <c:v>39363</c:v>
                </c:pt>
                <c:pt idx="405">
                  <c:v>39370</c:v>
                </c:pt>
                <c:pt idx="406">
                  <c:v>39377</c:v>
                </c:pt>
                <c:pt idx="407">
                  <c:v>39384</c:v>
                </c:pt>
                <c:pt idx="408">
                  <c:v>39391</c:v>
                </c:pt>
                <c:pt idx="409">
                  <c:v>39398</c:v>
                </c:pt>
                <c:pt idx="410">
                  <c:v>39405</c:v>
                </c:pt>
                <c:pt idx="411">
                  <c:v>39412</c:v>
                </c:pt>
                <c:pt idx="412">
                  <c:v>39419</c:v>
                </c:pt>
                <c:pt idx="413">
                  <c:v>39426</c:v>
                </c:pt>
                <c:pt idx="414">
                  <c:v>39433</c:v>
                </c:pt>
                <c:pt idx="415">
                  <c:v>39440</c:v>
                </c:pt>
                <c:pt idx="416">
                  <c:v>39447</c:v>
                </c:pt>
                <c:pt idx="417">
                  <c:v>39454</c:v>
                </c:pt>
                <c:pt idx="418">
                  <c:v>39461</c:v>
                </c:pt>
                <c:pt idx="419">
                  <c:v>39469</c:v>
                </c:pt>
                <c:pt idx="420">
                  <c:v>39475</c:v>
                </c:pt>
                <c:pt idx="421">
                  <c:v>39482</c:v>
                </c:pt>
                <c:pt idx="422">
                  <c:v>39489</c:v>
                </c:pt>
                <c:pt idx="423">
                  <c:v>39497</c:v>
                </c:pt>
                <c:pt idx="424">
                  <c:v>39503</c:v>
                </c:pt>
                <c:pt idx="425">
                  <c:v>39510</c:v>
                </c:pt>
                <c:pt idx="426">
                  <c:v>39517</c:v>
                </c:pt>
                <c:pt idx="427">
                  <c:v>39524</c:v>
                </c:pt>
                <c:pt idx="428">
                  <c:v>39531</c:v>
                </c:pt>
                <c:pt idx="429">
                  <c:v>39538</c:v>
                </c:pt>
                <c:pt idx="430">
                  <c:v>39545</c:v>
                </c:pt>
                <c:pt idx="431">
                  <c:v>39552</c:v>
                </c:pt>
                <c:pt idx="432">
                  <c:v>39559</c:v>
                </c:pt>
                <c:pt idx="433">
                  <c:v>39566</c:v>
                </c:pt>
                <c:pt idx="434">
                  <c:v>39573</c:v>
                </c:pt>
                <c:pt idx="435">
                  <c:v>39580</c:v>
                </c:pt>
                <c:pt idx="436">
                  <c:v>39587</c:v>
                </c:pt>
                <c:pt idx="437">
                  <c:v>39595</c:v>
                </c:pt>
                <c:pt idx="438">
                  <c:v>39601</c:v>
                </c:pt>
                <c:pt idx="439">
                  <c:v>39608</c:v>
                </c:pt>
                <c:pt idx="440">
                  <c:v>39615</c:v>
                </c:pt>
                <c:pt idx="441">
                  <c:v>39622</c:v>
                </c:pt>
                <c:pt idx="442">
                  <c:v>39629</c:v>
                </c:pt>
                <c:pt idx="443">
                  <c:v>39636</c:v>
                </c:pt>
                <c:pt idx="444">
                  <c:v>39643</c:v>
                </c:pt>
                <c:pt idx="445">
                  <c:v>39650</c:v>
                </c:pt>
                <c:pt idx="446">
                  <c:v>39657</c:v>
                </c:pt>
                <c:pt idx="447">
                  <c:v>39664</c:v>
                </c:pt>
                <c:pt idx="448">
                  <c:v>39671</c:v>
                </c:pt>
                <c:pt idx="449">
                  <c:v>39678</c:v>
                </c:pt>
                <c:pt idx="450">
                  <c:v>39685</c:v>
                </c:pt>
                <c:pt idx="451">
                  <c:v>39693</c:v>
                </c:pt>
                <c:pt idx="452">
                  <c:v>39699</c:v>
                </c:pt>
                <c:pt idx="453">
                  <c:v>39706</c:v>
                </c:pt>
                <c:pt idx="454">
                  <c:v>39713</c:v>
                </c:pt>
                <c:pt idx="455">
                  <c:v>39720</c:v>
                </c:pt>
                <c:pt idx="456">
                  <c:v>39727</c:v>
                </c:pt>
                <c:pt idx="457">
                  <c:v>39734</c:v>
                </c:pt>
                <c:pt idx="458">
                  <c:v>39741</c:v>
                </c:pt>
                <c:pt idx="459">
                  <c:v>39748</c:v>
                </c:pt>
                <c:pt idx="460">
                  <c:v>39755</c:v>
                </c:pt>
                <c:pt idx="461">
                  <c:v>39762</c:v>
                </c:pt>
                <c:pt idx="462">
                  <c:v>39769</c:v>
                </c:pt>
                <c:pt idx="463">
                  <c:v>39776</c:v>
                </c:pt>
                <c:pt idx="464">
                  <c:v>39783</c:v>
                </c:pt>
                <c:pt idx="465">
                  <c:v>39790</c:v>
                </c:pt>
                <c:pt idx="466">
                  <c:v>39797</c:v>
                </c:pt>
                <c:pt idx="467">
                  <c:v>39804</c:v>
                </c:pt>
                <c:pt idx="468">
                  <c:v>39811</c:v>
                </c:pt>
                <c:pt idx="469">
                  <c:v>39818</c:v>
                </c:pt>
                <c:pt idx="470">
                  <c:v>39825</c:v>
                </c:pt>
                <c:pt idx="471">
                  <c:v>39833</c:v>
                </c:pt>
                <c:pt idx="472">
                  <c:v>39839</c:v>
                </c:pt>
                <c:pt idx="473">
                  <c:v>39846</c:v>
                </c:pt>
                <c:pt idx="474">
                  <c:v>39853</c:v>
                </c:pt>
                <c:pt idx="475">
                  <c:v>39861</c:v>
                </c:pt>
                <c:pt idx="476">
                  <c:v>39867</c:v>
                </c:pt>
                <c:pt idx="477">
                  <c:v>39874</c:v>
                </c:pt>
                <c:pt idx="478">
                  <c:v>39881</c:v>
                </c:pt>
                <c:pt idx="479">
                  <c:v>39888</c:v>
                </c:pt>
                <c:pt idx="480">
                  <c:v>39895</c:v>
                </c:pt>
                <c:pt idx="481">
                  <c:v>39902</c:v>
                </c:pt>
                <c:pt idx="482">
                  <c:v>39909</c:v>
                </c:pt>
                <c:pt idx="483">
                  <c:v>39916</c:v>
                </c:pt>
                <c:pt idx="484">
                  <c:v>39923</c:v>
                </c:pt>
                <c:pt idx="485">
                  <c:v>39930</c:v>
                </c:pt>
                <c:pt idx="486">
                  <c:v>39937</c:v>
                </c:pt>
                <c:pt idx="487">
                  <c:v>39944</c:v>
                </c:pt>
                <c:pt idx="488">
                  <c:v>39951</c:v>
                </c:pt>
                <c:pt idx="489">
                  <c:v>39959</c:v>
                </c:pt>
                <c:pt idx="490">
                  <c:v>39965</c:v>
                </c:pt>
                <c:pt idx="491">
                  <c:v>39972</c:v>
                </c:pt>
                <c:pt idx="492">
                  <c:v>39979</c:v>
                </c:pt>
                <c:pt idx="493">
                  <c:v>39986</c:v>
                </c:pt>
                <c:pt idx="494">
                  <c:v>39993</c:v>
                </c:pt>
                <c:pt idx="495">
                  <c:v>40000</c:v>
                </c:pt>
                <c:pt idx="496">
                  <c:v>40007</c:v>
                </c:pt>
              </c:numCache>
            </c:numRef>
          </c:xVal>
          <c:yVal>
            <c:numRef>
              <c:f>data!$L$56:$L$552</c:f>
              <c:numCache>
                <c:formatCode>0.0%</c:formatCode>
                <c:ptCount val="497"/>
                <c:pt idx="0">
                  <c:v>0.13048490694774501</c:v>
                </c:pt>
                <c:pt idx="1">
                  <c:v>0.178474333606809</c:v>
                </c:pt>
                <c:pt idx="2">
                  <c:v>0.17643794023784101</c:v>
                </c:pt>
                <c:pt idx="3">
                  <c:v>6.2923947360195007E-2</c:v>
                </c:pt>
                <c:pt idx="4">
                  <c:v>0.14924156850088699</c:v>
                </c:pt>
                <c:pt idx="5">
                  <c:v>0.127620657979237</c:v>
                </c:pt>
                <c:pt idx="6">
                  <c:v>8.6239731443972595E-2</c:v>
                </c:pt>
                <c:pt idx="7">
                  <c:v>7.6740448830279501E-2</c:v>
                </c:pt>
                <c:pt idx="8">
                  <c:v>0.10482410405576</c:v>
                </c:pt>
                <c:pt idx="9">
                  <c:v>7.7615306776662896E-2</c:v>
                </c:pt>
                <c:pt idx="10">
                  <c:v>0.12713097153060501</c:v>
                </c:pt>
                <c:pt idx="11">
                  <c:v>0.19072341752416599</c:v>
                </c:pt>
                <c:pt idx="12">
                  <c:v>0.15834956559379201</c:v>
                </c:pt>
                <c:pt idx="13">
                  <c:v>0.124596729335855</c:v>
                </c:pt>
                <c:pt idx="14">
                  <c:v>2.84761182714178E-2</c:v>
                </c:pt>
                <c:pt idx="15">
                  <c:v>5.7257618749309097E-2</c:v>
                </c:pt>
                <c:pt idx="16">
                  <c:v>8.7815875013106906E-2</c:v>
                </c:pt>
                <c:pt idx="17">
                  <c:v>6.5152416356877504E-2</c:v>
                </c:pt>
                <c:pt idx="18">
                  <c:v>6.2161758110330499E-2</c:v>
                </c:pt>
                <c:pt idx="19">
                  <c:v>5.7626532560569398E-2</c:v>
                </c:pt>
                <c:pt idx="20">
                  <c:v>5.8517175689792901E-2</c:v>
                </c:pt>
                <c:pt idx="21">
                  <c:v>0.112604029373</c:v>
                </c:pt>
                <c:pt idx="22">
                  <c:v>0.12624068519835499</c:v>
                </c:pt>
                <c:pt idx="23">
                  <c:v>9.0569241309463894E-2</c:v>
                </c:pt>
                <c:pt idx="24">
                  <c:v>9.5924154761995395E-2</c:v>
                </c:pt>
                <c:pt idx="25">
                  <c:v>4.55571369014246E-2</c:v>
                </c:pt>
                <c:pt idx="26">
                  <c:v>5.3888033749501497E-2</c:v>
                </c:pt>
                <c:pt idx="27">
                  <c:v>6.4280579089076598E-2</c:v>
                </c:pt>
                <c:pt idx="28">
                  <c:v>9.0829366073666401E-2</c:v>
                </c:pt>
                <c:pt idx="29">
                  <c:v>6.8614907580227702E-2</c:v>
                </c:pt>
                <c:pt idx="30">
                  <c:v>0.12507978989302401</c:v>
                </c:pt>
                <c:pt idx="31">
                  <c:v>0.108580380814654</c:v>
                </c:pt>
                <c:pt idx="32">
                  <c:v>0.116047313726517</c:v>
                </c:pt>
                <c:pt idx="33">
                  <c:v>0.117320714693645</c:v>
                </c:pt>
                <c:pt idx="34">
                  <c:v>0.12048716512923301</c:v>
                </c:pt>
                <c:pt idx="35">
                  <c:v>0.10567746326739</c:v>
                </c:pt>
                <c:pt idx="36">
                  <c:v>9.7639693879079295E-2</c:v>
                </c:pt>
                <c:pt idx="37">
                  <c:v>0.13415168785620399</c:v>
                </c:pt>
                <c:pt idx="38">
                  <c:v>0.11981509342771</c:v>
                </c:pt>
                <c:pt idx="39">
                  <c:v>5.4617445846619303E-2</c:v>
                </c:pt>
                <c:pt idx="40">
                  <c:v>0.10161855364314901</c:v>
                </c:pt>
                <c:pt idx="41">
                  <c:v>7.3199400760573102E-2</c:v>
                </c:pt>
                <c:pt idx="42">
                  <c:v>1.2216328057933899E-2</c:v>
                </c:pt>
                <c:pt idx="43">
                  <c:v>4.1204761244462602E-2</c:v>
                </c:pt>
                <c:pt idx="44">
                  <c:v>-2.15463518759938E-2</c:v>
                </c:pt>
                <c:pt idx="45">
                  <c:v>-3.8171589310829798E-2</c:v>
                </c:pt>
                <c:pt idx="46">
                  <c:v>-5.2837034631729299E-2</c:v>
                </c:pt>
                <c:pt idx="47">
                  <c:v>-8.2376334333356505E-2</c:v>
                </c:pt>
                <c:pt idx="48">
                  <c:v>-3.3273584373059203E-2</c:v>
                </c:pt>
                <c:pt idx="49">
                  <c:v>-7.6620479511340295E-2</c:v>
                </c:pt>
                <c:pt idx="50">
                  <c:v>-0.104495522306184</c:v>
                </c:pt>
                <c:pt idx="51">
                  <c:v>-0.101391866598605</c:v>
                </c:pt>
                <c:pt idx="52">
                  <c:v>-9.9287532865755104E-2</c:v>
                </c:pt>
                <c:pt idx="53">
                  <c:v>-0.10005801453776</c:v>
                </c:pt>
                <c:pt idx="54">
                  <c:v>-6.8560248654048903E-2</c:v>
                </c:pt>
                <c:pt idx="55">
                  <c:v>-3.83043171391605E-3</c:v>
                </c:pt>
                <c:pt idx="56">
                  <c:v>-5.2584651459944003E-2</c:v>
                </c:pt>
                <c:pt idx="57">
                  <c:v>-5.2165638156756601E-2</c:v>
                </c:pt>
                <c:pt idx="58">
                  <c:v>-3.31032843271995E-2</c:v>
                </c:pt>
                <c:pt idx="59">
                  <c:v>-6.5623687526249502E-2</c:v>
                </c:pt>
                <c:pt idx="60">
                  <c:v>-0.124179481538778</c:v>
                </c:pt>
                <c:pt idx="61">
                  <c:v>-0.115872321818977</c:v>
                </c:pt>
                <c:pt idx="62">
                  <c:v>-0.21437106939712</c:v>
                </c:pt>
                <c:pt idx="63">
                  <c:v>-0.25377423958728901</c:v>
                </c:pt>
                <c:pt idx="64">
                  <c:v>-0.225713675612914</c:v>
                </c:pt>
                <c:pt idx="65">
                  <c:v>-0.25582484254954502</c:v>
                </c:pt>
                <c:pt idx="66">
                  <c:v>-0.12757268384737899</c:v>
                </c:pt>
                <c:pt idx="67">
                  <c:v>-0.133534094552958</c:v>
                </c:pt>
                <c:pt idx="68">
                  <c:v>-0.137273396996757</c:v>
                </c:pt>
                <c:pt idx="69">
                  <c:v>-0.115884771364554</c:v>
                </c:pt>
                <c:pt idx="70">
                  <c:v>-0.12336026348384201</c:v>
                </c:pt>
                <c:pt idx="71">
                  <c:v>-8.1729983297203199E-2</c:v>
                </c:pt>
                <c:pt idx="72">
                  <c:v>-7.2662225511966494E-2</c:v>
                </c:pt>
                <c:pt idx="73">
                  <c:v>-0.14661603238428</c:v>
                </c:pt>
                <c:pt idx="74">
                  <c:v>-0.131775283983664</c:v>
                </c:pt>
                <c:pt idx="75">
                  <c:v>-0.17077967305354799</c:v>
                </c:pt>
                <c:pt idx="76">
                  <c:v>-0.14993617670727399</c:v>
                </c:pt>
                <c:pt idx="77">
                  <c:v>-0.15827031486319301</c:v>
                </c:pt>
                <c:pt idx="78">
                  <c:v>-0.19494894854283701</c:v>
                </c:pt>
                <c:pt idx="79">
                  <c:v>-0.194903243751573</c:v>
                </c:pt>
                <c:pt idx="80">
                  <c:v>-0.18196312635540099</c:v>
                </c:pt>
                <c:pt idx="81">
                  <c:v>-0.15076520012113701</c:v>
                </c:pt>
                <c:pt idx="82">
                  <c:v>-0.16991927159877901</c:v>
                </c:pt>
                <c:pt idx="83">
                  <c:v>-0.19137949777149799</c:v>
                </c:pt>
                <c:pt idx="84">
                  <c:v>-0.22105354892338999</c:v>
                </c:pt>
                <c:pt idx="85">
                  <c:v>-0.21342892230077301</c:v>
                </c:pt>
                <c:pt idx="86">
                  <c:v>-0.25460128750567101</c:v>
                </c:pt>
                <c:pt idx="87">
                  <c:v>-0.27348277015724598</c:v>
                </c:pt>
                <c:pt idx="88">
                  <c:v>-0.341115151349767</c:v>
                </c:pt>
                <c:pt idx="89">
                  <c:v>-0.28147606162681699</c:v>
                </c:pt>
                <c:pt idx="90">
                  <c:v>-0.25417852990929501</c:v>
                </c:pt>
                <c:pt idx="91">
                  <c:v>-0.22522516128574399</c:v>
                </c:pt>
                <c:pt idx="92">
                  <c:v>-0.21881572149006401</c:v>
                </c:pt>
                <c:pt idx="93">
                  <c:v>-0.20925887481835201</c:v>
                </c:pt>
                <c:pt idx="94">
                  <c:v>-0.211934066889924</c:v>
                </c:pt>
                <c:pt idx="95">
                  <c:v>-0.21474882420147401</c:v>
                </c:pt>
                <c:pt idx="96">
                  <c:v>-0.166422641619936</c:v>
                </c:pt>
                <c:pt idx="97">
                  <c:v>-0.15893603954025801</c:v>
                </c:pt>
                <c:pt idx="98">
                  <c:v>-0.150785902203805</c:v>
                </c:pt>
                <c:pt idx="99">
                  <c:v>-0.119309930582484</c:v>
                </c:pt>
                <c:pt idx="100">
                  <c:v>-0.180160450839119</c:v>
                </c:pt>
                <c:pt idx="101">
                  <c:v>-0.127470182524864</c:v>
                </c:pt>
                <c:pt idx="102">
                  <c:v>-0.110976683640262</c:v>
                </c:pt>
                <c:pt idx="103">
                  <c:v>-0.111923228406096</c:v>
                </c:pt>
                <c:pt idx="104">
                  <c:v>-0.11764932414218</c:v>
                </c:pt>
                <c:pt idx="105">
                  <c:v>-0.144833339653407</c:v>
                </c:pt>
                <c:pt idx="106">
                  <c:v>-0.15586872644390501</c:v>
                </c:pt>
                <c:pt idx="107">
                  <c:v>-0.171777556367394</c:v>
                </c:pt>
                <c:pt idx="108">
                  <c:v>-0.18766626897967301</c:v>
                </c:pt>
                <c:pt idx="109">
                  <c:v>-0.160166113967568</c:v>
                </c:pt>
                <c:pt idx="110">
                  <c:v>-0.16264703848547599</c:v>
                </c:pt>
                <c:pt idx="111">
                  <c:v>-9.1567270800892706E-2</c:v>
                </c:pt>
                <c:pt idx="112">
                  <c:v>-5.6612487643617898E-2</c:v>
                </c:pt>
                <c:pt idx="113">
                  <c:v>-5.4531303205720701E-2</c:v>
                </c:pt>
                <c:pt idx="114">
                  <c:v>-1.59057130192167E-3</c:v>
                </c:pt>
                <c:pt idx="115">
                  <c:v>6.6325680145286701E-3</c:v>
                </c:pt>
                <c:pt idx="116">
                  <c:v>-3.2404574560685302E-2</c:v>
                </c:pt>
                <c:pt idx="117">
                  <c:v>-1.54373775954203E-2</c:v>
                </c:pt>
                <c:pt idx="118">
                  <c:v>-4.9286016054077099E-2</c:v>
                </c:pt>
                <c:pt idx="119">
                  <c:v>-0.13408099888976499</c:v>
                </c:pt>
                <c:pt idx="120">
                  <c:v>-0.143346235186147</c:v>
                </c:pt>
                <c:pt idx="121">
                  <c:v>-0.16707589550058799</c:v>
                </c:pt>
                <c:pt idx="122">
                  <c:v>-0.111650758226497</c:v>
                </c:pt>
                <c:pt idx="123">
                  <c:v>-0.161104058949194</c:v>
                </c:pt>
                <c:pt idx="124">
                  <c:v>-0.16492029830423599</c:v>
                </c:pt>
                <c:pt idx="125">
                  <c:v>-0.18493340842567901</c:v>
                </c:pt>
                <c:pt idx="126">
                  <c:v>-0.20371395142929499</c:v>
                </c:pt>
                <c:pt idx="127">
                  <c:v>-0.185463948087883</c:v>
                </c:pt>
                <c:pt idx="128">
                  <c:v>-0.19221446933529299</c:v>
                </c:pt>
                <c:pt idx="129">
                  <c:v>-0.19221973570296899</c:v>
                </c:pt>
                <c:pt idx="130">
                  <c:v>-0.226106384229668</c:v>
                </c:pt>
                <c:pt idx="131">
                  <c:v>-0.30265365885759399</c:v>
                </c:pt>
                <c:pt idx="132">
                  <c:v>-0.29566833216335597</c:v>
                </c:pt>
                <c:pt idx="133">
                  <c:v>-0.28327611086231802</c:v>
                </c:pt>
                <c:pt idx="134">
                  <c:v>-0.25174784864330502</c:v>
                </c:pt>
                <c:pt idx="135">
                  <c:v>-0.21962593264771099</c:v>
                </c:pt>
                <c:pt idx="136">
                  <c:v>-0.190288905909791</c:v>
                </c:pt>
                <c:pt idx="137">
                  <c:v>-0.22689947929413601</c:v>
                </c:pt>
                <c:pt idx="138">
                  <c:v>-0.21141869122602799</c:v>
                </c:pt>
                <c:pt idx="139">
                  <c:v>-0.18048775995137201</c:v>
                </c:pt>
                <c:pt idx="140">
                  <c:v>-0.124673845516671</c:v>
                </c:pt>
                <c:pt idx="141">
                  <c:v>-0.20517032681999001</c:v>
                </c:pt>
                <c:pt idx="142">
                  <c:v>-0.252758125035002</c:v>
                </c:pt>
                <c:pt idx="143">
                  <c:v>-0.23480969175101901</c:v>
                </c:pt>
                <c:pt idx="144">
                  <c:v>-0.17614673771285899</c:v>
                </c:pt>
                <c:pt idx="145">
                  <c:v>-0.187360244792281</c:v>
                </c:pt>
                <c:pt idx="146">
                  <c:v>-0.171302428256071</c:v>
                </c:pt>
                <c:pt idx="147">
                  <c:v>-0.201346056002356</c:v>
                </c:pt>
                <c:pt idx="148">
                  <c:v>-0.200957273964783</c:v>
                </c:pt>
                <c:pt idx="149">
                  <c:v>-0.191065250273832</c:v>
                </c:pt>
                <c:pt idx="150">
                  <c:v>-0.178278994251613</c:v>
                </c:pt>
                <c:pt idx="151">
                  <c:v>-0.21244744498450399</c:v>
                </c:pt>
                <c:pt idx="152">
                  <c:v>-0.20800648211630501</c:v>
                </c:pt>
                <c:pt idx="153">
                  <c:v>-0.21760169099214799</c:v>
                </c:pt>
                <c:pt idx="154">
                  <c:v>-0.24600782070937599</c:v>
                </c:pt>
                <c:pt idx="155">
                  <c:v>-0.22508976469283801</c:v>
                </c:pt>
                <c:pt idx="156">
                  <c:v>-0.19031948324022399</c:v>
                </c:pt>
                <c:pt idx="157">
                  <c:v>-0.200251866829848</c:v>
                </c:pt>
                <c:pt idx="158">
                  <c:v>-0.239905407313285</c:v>
                </c:pt>
                <c:pt idx="159">
                  <c:v>-0.237479950098022</c:v>
                </c:pt>
                <c:pt idx="160">
                  <c:v>-0.24313550199777401</c:v>
                </c:pt>
                <c:pt idx="161">
                  <c:v>-0.243882338024597</c:v>
                </c:pt>
                <c:pt idx="162">
                  <c:v>-0.22174814651692101</c:v>
                </c:pt>
                <c:pt idx="163">
                  <c:v>-0.256790188905971</c:v>
                </c:pt>
                <c:pt idx="164">
                  <c:v>-0.28808478841545798</c:v>
                </c:pt>
                <c:pt idx="165">
                  <c:v>-0.28545825615696002</c:v>
                </c:pt>
                <c:pt idx="166">
                  <c:v>-0.220170627666056</c:v>
                </c:pt>
                <c:pt idx="167">
                  <c:v>-0.247422410862916</c:v>
                </c:pt>
                <c:pt idx="168">
                  <c:v>-0.21722052497038499</c:v>
                </c:pt>
                <c:pt idx="169">
                  <c:v>-0.218458879758058</c:v>
                </c:pt>
                <c:pt idx="170">
                  <c:v>-0.20582667508020999</c:v>
                </c:pt>
                <c:pt idx="171">
                  <c:v>-0.16492307120558899</c:v>
                </c:pt>
                <c:pt idx="172">
                  <c:v>-0.133543873377864</c:v>
                </c:pt>
                <c:pt idx="173">
                  <c:v>-0.115242798509939</c:v>
                </c:pt>
                <c:pt idx="174">
                  <c:v>-0.146657750386323</c:v>
                </c:pt>
                <c:pt idx="175">
                  <c:v>-0.138952962669078</c:v>
                </c:pt>
                <c:pt idx="176">
                  <c:v>-9.7035065689600797E-2</c:v>
                </c:pt>
                <c:pt idx="177">
                  <c:v>-3.8704466049652997E-2</c:v>
                </c:pt>
                <c:pt idx="178">
                  <c:v>-1.8525320916933902E-2</c:v>
                </c:pt>
                <c:pt idx="179">
                  <c:v>6.6219139858868003E-3</c:v>
                </c:pt>
                <c:pt idx="180">
                  <c:v>-1.37398718959004E-2</c:v>
                </c:pt>
                <c:pt idx="181">
                  <c:v>-3.3669352800217698E-3</c:v>
                </c:pt>
                <c:pt idx="182">
                  <c:v>8.3298060538968696E-2</c:v>
                </c:pt>
                <c:pt idx="183">
                  <c:v>0.171713358891184</c:v>
                </c:pt>
                <c:pt idx="184">
                  <c:v>0.17100511233056601</c:v>
                </c:pt>
                <c:pt idx="185">
                  <c:v>0.134117837637693</c:v>
                </c:pt>
                <c:pt idx="186">
                  <c:v>7.5882637788343602E-2</c:v>
                </c:pt>
                <c:pt idx="187">
                  <c:v>6.6647286195721203E-2</c:v>
                </c:pt>
                <c:pt idx="188">
                  <c:v>5.5481155538549799E-2</c:v>
                </c:pt>
                <c:pt idx="189">
                  <c:v>0.100363509338806</c:v>
                </c:pt>
                <c:pt idx="190">
                  <c:v>0.14259665294433499</c:v>
                </c:pt>
                <c:pt idx="191">
                  <c:v>0.14477247951809899</c:v>
                </c:pt>
                <c:pt idx="192">
                  <c:v>0.22582476726717801</c:v>
                </c:pt>
                <c:pt idx="193">
                  <c:v>0.20484184826619301</c:v>
                </c:pt>
                <c:pt idx="194">
                  <c:v>0.28637987459092301</c:v>
                </c:pt>
                <c:pt idx="195">
                  <c:v>0.24270938083608801</c:v>
                </c:pt>
                <c:pt idx="196">
                  <c:v>0.17518289442440499</c:v>
                </c:pt>
                <c:pt idx="197">
                  <c:v>0.146226257450009</c:v>
                </c:pt>
                <c:pt idx="198">
                  <c:v>0.16621159651926901</c:v>
                </c:pt>
                <c:pt idx="199">
                  <c:v>0.17711290430739701</c:v>
                </c:pt>
                <c:pt idx="200">
                  <c:v>0.15444643504830699</c:v>
                </c:pt>
                <c:pt idx="201">
                  <c:v>0.11254634356026</c:v>
                </c:pt>
                <c:pt idx="202">
                  <c:v>0.13018124339161199</c:v>
                </c:pt>
                <c:pt idx="203">
                  <c:v>0.163631978777282</c:v>
                </c:pt>
                <c:pt idx="204">
                  <c:v>0.20760444304537601</c:v>
                </c:pt>
                <c:pt idx="205">
                  <c:v>0.215347861034206</c:v>
                </c:pt>
                <c:pt idx="206">
                  <c:v>0.25187342928946999</c:v>
                </c:pt>
                <c:pt idx="207">
                  <c:v>0.220000220121287</c:v>
                </c:pt>
                <c:pt idx="208">
                  <c:v>0.20946128055025601</c:v>
                </c:pt>
                <c:pt idx="209">
                  <c:v>0.26397791035507701</c:v>
                </c:pt>
                <c:pt idx="210">
                  <c:v>0.32522637566752</c:v>
                </c:pt>
                <c:pt idx="211">
                  <c:v>0.32187682599042</c:v>
                </c:pt>
                <c:pt idx="212">
                  <c:v>0.37733370294929502</c:v>
                </c:pt>
                <c:pt idx="213">
                  <c:v>0.372408341218606</c:v>
                </c:pt>
                <c:pt idx="214">
                  <c:v>0.34891590129337402</c:v>
                </c:pt>
                <c:pt idx="215">
                  <c:v>0.36116031623372802</c:v>
                </c:pt>
                <c:pt idx="216">
                  <c:v>0.39567373234084402</c:v>
                </c:pt>
                <c:pt idx="217">
                  <c:v>0.344786203751486</c:v>
                </c:pt>
                <c:pt idx="218">
                  <c:v>0.238884113464093</c:v>
                </c:pt>
                <c:pt idx="219">
                  <c:v>0.28321945570353202</c:v>
                </c:pt>
                <c:pt idx="220">
                  <c:v>0.29920919383285199</c:v>
                </c:pt>
                <c:pt idx="221">
                  <c:v>0.31212714499597</c:v>
                </c:pt>
                <c:pt idx="222">
                  <c:v>0.26973522236397401</c:v>
                </c:pt>
                <c:pt idx="223">
                  <c:v>0.26901124820596101</c:v>
                </c:pt>
                <c:pt idx="224">
                  <c:v>0.19054274901083801</c:v>
                </c:pt>
                <c:pt idx="225">
                  <c:v>0.17708188255964699</c:v>
                </c:pt>
                <c:pt idx="226">
                  <c:v>0.16033040347347299</c:v>
                </c:pt>
                <c:pt idx="227">
                  <c:v>0.171813720237457</c:v>
                </c:pt>
                <c:pt idx="228">
                  <c:v>0.16302576822092399</c:v>
                </c:pt>
                <c:pt idx="229">
                  <c:v>0.13640965416700501</c:v>
                </c:pt>
                <c:pt idx="230">
                  <c:v>0.149563528590647</c:v>
                </c:pt>
                <c:pt idx="231">
                  <c:v>0.13993311171147699</c:v>
                </c:pt>
                <c:pt idx="232">
                  <c:v>0.16206387904365799</c:v>
                </c:pt>
                <c:pt idx="233">
                  <c:v>0.141706401542052</c:v>
                </c:pt>
                <c:pt idx="234">
                  <c:v>0.114883683651592</c:v>
                </c:pt>
                <c:pt idx="235">
                  <c:v>0.10879676237265</c:v>
                </c:pt>
                <c:pt idx="236">
                  <c:v>8.7635679096407598E-2</c:v>
                </c:pt>
                <c:pt idx="237">
                  <c:v>0.124032035912871</c:v>
                </c:pt>
                <c:pt idx="238">
                  <c:v>8.8360150983541205E-2</c:v>
                </c:pt>
                <c:pt idx="239">
                  <c:v>7.4828146607851295E-2</c:v>
                </c:pt>
                <c:pt idx="240">
                  <c:v>0.106025819185145</c:v>
                </c:pt>
                <c:pt idx="241">
                  <c:v>9.89672721500785E-2</c:v>
                </c:pt>
                <c:pt idx="242">
                  <c:v>9.0308305348594103E-2</c:v>
                </c:pt>
                <c:pt idx="243">
                  <c:v>0.10336432266868301</c:v>
                </c:pt>
                <c:pt idx="244">
                  <c:v>8.9018623950593498E-2</c:v>
                </c:pt>
                <c:pt idx="245">
                  <c:v>0.113617896373576</c:v>
                </c:pt>
                <c:pt idx="246">
                  <c:v>9.8703694712822698E-2</c:v>
                </c:pt>
                <c:pt idx="247">
                  <c:v>8.09972448606055E-2</c:v>
                </c:pt>
                <c:pt idx="248">
                  <c:v>6.6274102297656207E-2</c:v>
                </c:pt>
                <c:pt idx="249">
                  <c:v>6.4952231001740093E-2</c:v>
                </c:pt>
                <c:pt idx="250">
                  <c:v>7.5653605657127102E-2</c:v>
                </c:pt>
                <c:pt idx="251">
                  <c:v>0.10725306444109001</c:v>
                </c:pt>
                <c:pt idx="252">
                  <c:v>0.12740515066406499</c:v>
                </c:pt>
                <c:pt idx="253">
                  <c:v>0.130457460783556</c:v>
                </c:pt>
                <c:pt idx="254">
                  <c:v>0.11760536760536699</c:v>
                </c:pt>
                <c:pt idx="255">
                  <c:v>0.122157324540744</c:v>
                </c:pt>
                <c:pt idx="256">
                  <c:v>0.10600107993371501</c:v>
                </c:pt>
                <c:pt idx="257">
                  <c:v>9.6944868002866599E-2</c:v>
                </c:pt>
                <c:pt idx="258">
                  <c:v>0.104244039091515</c:v>
                </c:pt>
                <c:pt idx="259">
                  <c:v>9.3316974595843497E-2</c:v>
                </c:pt>
                <c:pt idx="260">
                  <c:v>5.7342270871588601E-2</c:v>
                </c:pt>
                <c:pt idx="261">
                  <c:v>3.9207601133502398E-2</c:v>
                </c:pt>
                <c:pt idx="262">
                  <c:v>2.3056370724015701E-2</c:v>
                </c:pt>
                <c:pt idx="263">
                  <c:v>3.5566203707796402E-2</c:v>
                </c:pt>
                <c:pt idx="264">
                  <c:v>5.2740732962301903E-2</c:v>
                </c:pt>
                <c:pt idx="265">
                  <c:v>5.1919602726455502E-2</c:v>
                </c:pt>
                <c:pt idx="266">
                  <c:v>5.0239924482785803E-2</c:v>
                </c:pt>
                <c:pt idx="267">
                  <c:v>5.8020507624853598E-2</c:v>
                </c:pt>
                <c:pt idx="268">
                  <c:v>5.6411320298048302E-2</c:v>
                </c:pt>
                <c:pt idx="269">
                  <c:v>7.0954960421928198E-2</c:v>
                </c:pt>
                <c:pt idx="270">
                  <c:v>7.1969219124511402E-2</c:v>
                </c:pt>
                <c:pt idx="271">
                  <c:v>5.7181019078389399E-2</c:v>
                </c:pt>
                <c:pt idx="272">
                  <c:v>2.72462143438927E-2</c:v>
                </c:pt>
                <c:pt idx="273">
                  <c:v>3.67587683881615E-2</c:v>
                </c:pt>
                <c:pt idx="274">
                  <c:v>7.0596945205841904E-3</c:v>
                </c:pt>
                <c:pt idx="275">
                  <c:v>1.0099947396107299E-2</c:v>
                </c:pt>
                <c:pt idx="276">
                  <c:v>4.4748487311478499E-2</c:v>
                </c:pt>
                <c:pt idx="277">
                  <c:v>6.6123600618913106E-2</c:v>
                </c:pt>
                <c:pt idx="278">
                  <c:v>5.3253627817833597E-2</c:v>
                </c:pt>
                <c:pt idx="279">
                  <c:v>8.7530633892973497E-2</c:v>
                </c:pt>
                <c:pt idx="280">
                  <c:v>6.96898311739301E-2</c:v>
                </c:pt>
                <c:pt idx="281">
                  <c:v>6.5496659242762004E-2</c:v>
                </c:pt>
                <c:pt idx="282">
                  <c:v>5.42381233116579E-2</c:v>
                </c:pt>
                <c:pt idx="283">
                  <c:v>7.2192560483515897E-2</c:v>
                </c:pt>
                <c:pt idx="284">
                  <c:v>5.0368907733399103E-2</c:v>
                </c:pt>
                <c:pt idx="285">
                  <c:v>6.1365938616289598E-2</c:v>
                </c:pt>
                <c:pt idx="286">
                  <c:v>8.9008905383668901E-2</c:v>
                </c:pt>
                <c:pt idx="287">
                  <c:v>0.114882103523729</c:v>
                </c:pt>
                <c:pt idx="288">
                  <c:v>0.13577610016571501</c:v>
                </c:pt>
                <c:pt idx="289">
                  <c:v>0.120230185528084</c:v>
                </c:pt>
                <c:pt idx="290">
                  <c:v>0.15268287639689099</c:v>
                </c:pt>
                <c:pt idx="291">
                  <c:v>0.15551277235161501</c:v>
                </c:pt>
                <c:pt idx="292">
                  <c:v>0.11049301224564199</c:v>
                </c:pt>
                <c:pt idx="293">
                  <c:v>8.7861198624263198E-2</c:v>
                </c:pt>
                <c:pt idx="294">
                  <c:v>9.3738494832215205E-2</c:v>
                </c:pt>
                <c:pt idx="295">
                  <c:v>0.10459819204213799</c:v>
                </c:pt>
                <c:pt idx="296">
                  <c:v>9.6903105755172705E-2</c:v>
                </c:pt>
                <c:pt idx="297">
                  <c:v>9.4747367378008193E-2</c:v>
                </c:pt>
                <c:pt idx="298">
                  <c:v>8.6000883782589702E-2</c:v>
                </c:pt>
                <c:pt idx="299">
                  <c:v>6.5731548648118795E-2</c:v>
                </c:pt>
                <c:pt idx="300">
                  <c:v>7.07182818985745E-2</c:v>
                </c:pt>
                <c:pt idx="301">
                  <c:v>7.6523627867924895E-2</c:v>
                </c:pt>
                <c:pt idx="302">
                  <c:v>6.0352150061935998E-2</c:v>
                </c:pt>
                <c:pt idx="303">
                  <c:v>4.62797019302503E-2</c:v>
                </c:pt>
                <c:pt idx="304">
                  <c:v>4.2688127549253899E-2</c:v>
                </c:pt>
                <c:pt idx="305">
                  <c:v>6.6587487396824893E-2</c:v>
                </c:pt>
                <c:pt idx="306">
                  <c:v>7.2379824969348597E-2</c:v>
                </c:pt>
                <c:pt idx="307">
                  <c:v>6.2048238286726502E-2</c:v>
                </c:pt>
                <c:pt idx="308">
                  <c:v>6.0075757575757401E-2</c:v>
                </c:pt>
                <c:pt idx="309">
                  <c:v>6.1229274828337003E-2</c:v>
                </c:pt>
                <c:pt idx="310">
                  <c:v>4.8366704403659103E-2</c:v>
                </c:pt>
                <c:pt idx="311">
                  <c:v>3.0010231698461901E-2</c:v>
                </c:pt>
                <c:pt idx="312">
                  <c:v>8.3679680321027905E-2</c:v>
                </c:pt>
                <c:pt idx="313">
                  <c:v>8.7031033667645905E-2</c:v>
                </c:pt>
                <c:pt idx="314">
                  <c:v>8.0163031844297794E-2</c:v>
                </c:pt>
                <c:pt idx="315">
                  <c:v>9.5922688157355704E-2</c:v>
                </c:pt>
                <c:pt idx="316">
                  <c:v>5.0705302444660601E-2</c:v>
                </c:pt>
                <c:pt idx="317">
                  <c:v>5.11822782709698E-2</c:v>
                </c:pt>
                <c:pt idx="318">
                  <c:v>7.1280553266921398E-2</c:v>
                </c:pt>
                <c:pt idx="319">
                  <c:v>6.4439436340672396E-2</c:v>
                </c:pt>
                <c:pt idx="320">
                  <c:v>5.3276274015645199E-2</c:v>
                </c:pt>
                <c:pt idx="321">
                  <c:v>6.7778814745683896E-2</c:v>
                </c:pt>
                <c:pt idx="322">
                  <c:v>9.8852603706973005E-2</c:v>
                </c:pt>
                <c:pt idx="323">
                  <c:v>0.112282528896553</c:v>
                </c:pt>
                <c:pt idx="324">
                  <c:v>0.10397128533915299</c:v>
                </c:pt>
                <c:pt idx="325">
                  <c:v>9.6766000677277794E-2</c:v>
                </c:pt>
                <c:pt idx="326">
                  <c:v>0.128214104426669</c:v>
                </c:pt>
                <c:pt idx="327">
                  <c:v>0.13814533208346499</c:v>
                </c:pt>
                <c:pt idx="328">
                  <c:v>0.13291265073259301</c:v>
                </c:pt>
                <c:pt idx="329">
                  <c:v>0.13182225637085401</c:v>
                </c:pt>
                <c:pt idx="330">
                  <c:v>0.11887699839695</c:v>
                </c:pt>
                <c:pt idx="331">
                  <c:v>6.5375689492802397E-2</c:v>
                </c:pt>
                <c:pt idx="332">
                  <c:v>6.7885683778508399E-2</c:v>
                </c:pt>
                <c:pt idx="333">
                  <c:v>7.7089011889433706E-2</c:v>
                </c:pt>
                <c:pt idx="334">
                  <c:v>4.5229569905935199E-2</c:v>
                </c:pt>
                <c:pt idx="335">
                  <c:v>2.84150670523271E-2</c:v>
                </c:pt>
                <c:pt idx="336">
                  <c:v>4.4420386548839001E-2</c:v>
                </c:pt>
                <c:pt idx="337">
                  <c:v>6.3427212752419498E-2</c:v>
                </c:pt>
                <c:pt idx="338">
                  <c:v>4.4246035020547102E-2</c:v>
                </c:pt>
                <c:pt idx="339">
                  <c:v>6.74311030034528E-3</c:v>
                </c:pt>
                <c:pt idx="340">
                  <c:v>5.3579534401140497E-3</c:v>
                </c:pt>
                <c:pt idx="341">
                  <c:v>3.5950995802881199E-2</c:v>
                </c:pt>
                <c:pt idx="342">
                  <c:v>4.3166288873305897E-2</c:v>
                </c:pt>
                <c:pt idx="343">
                  <c:v>2.9543478084184598E-2</c:v>
                </c:pt>
                <c:pt idx="344">
                  <c:v>6.7712816981085902E-2</c:v>
                </c:pt>
                <c:pt idx="345">
                  <c:v>7.4674300887893105E-2</c:v>
                </c:pt>
                <c:pt idx="346">
                  <c:v>7.6345216006305297E-2</c:v>
                </c:pt>
                <c:pt idx="347">
                  <c:v>4.6267358314269799E-2</c:v>
                </c:pt>
                <c:pt idx="348">
                  <c:v>6.6038726563320396E-2</c:v>
                </c:pt>
                <c:pt idx="349">
                  <c:v>8.1865233812505295E-2</c:v>
                </c:pt>
                <c:pt idx="350">
                  <c:v>8.7108666107860597E-2</c:v>
                </c:pt>
                <c:pt idx="351">
                  <c:v>0.12851408980684101</c:v>
                </c:pt>
                <c:pt idx="352">
                  <c:v>0.15089712364209501</c:v>
                </c:pt>
                <c:pt idx="353">
                  <c:v>0.16023364050220901</c:v>
                </c:pt>
                <c:pt idx="354">
                  <c:v>0.14930616400063401</c:v>
                </c:pt>
                <c:pt idx="355">
                  <c:v>0.118150376186339</c:v>
                </c:pt>
                <c:pt idx="356">
                  <c:v>0.118391214202411</c:v>
                </c:pt>
                <c:pt idx="357">
                  <c:v>0.122513558765331</c:v>
                </c:pt>
                <c:pt idx="358">
                  <c:v>0.104632367435443</c:v>
                </c:pt>
                <c:pt idx="359">
                  <c:v>0.10404875580990899</c:v>
                </c:pt>
                <c:pt idx="360">
                  <c:v>0.119480375108189</c:v>
                </c:pt>
                <c:pt idx="361">
                  <c:v>0.12606918536754699</c:v>
                </c:pt>
                <c:pt idx="362">
                  <c:v>0.1120079453912</c:v>
                </c:pt>
                <c:pt idx="363">
                  <c:v>0.13619431382130801</c:v>
                </c:pt>
                <c:pt idx="364">
                  <c:v>9.6666537010385398E-2</c:v>
                </c:pt>
                <c:pt idx="365">
                  <c:v>0.111151668595304</c:v>
                </c:pt>
                <c:pt idx="366">
                  <c:v>0.13397648812119101</c:v>
                </c:pt>
                <c:pt idx="367">
                  <c:v>0.107858411491603</c:v>
                </c:pt>
                <c:pt idx="368">
                  <c:v>0.14585096872700801</c:v>
                </c:pt>
                <c:pt idx="369">
                  <c:v>0.13502079732278899</c:v>
                </c:pt>
                <c:pt idx="370">
                  <c:v>0.13074484944532599</c:v>
                </c:pt>
                <c:pt idx="371">
                  <c:v>0.125450780577466</c:v>
                </c:pt>
                <c:pt idx="372">
                  <c:v>7.7639582669763799E-2</c:v>
                </c:pt>
                <c:pt idx="373">
                  <c:v>9.4754256996145203E-2</c:v>
                </c:pt>
                <c:pt idx="374">
                  <c:v>6.0967680244788998E-2</c:v>
                </c:pt>
                <c:pt idx="375">
                  <c:v>0.10219885644115299</c:v>
                </c:pt>
                <c:pt idx="376">
                  <c:v>9.7299342791168406E-2</c:v>
                </c:pt>
                <c:pt idx="377">
                  <c:v>0.114442300270166</c:v>
                </c:pt>
                <c:pt idx="378">
                  <c:v>0.127009122502172</c:v>
                </c:pt>
                <c:pt idx="379">
                  <c:v>0.131985540845586</c:v>
                </c:pt>
                <c:pt idx="380">
                  <c:v>0.139980619711432</c:v>
                </c:pt>
                <c:pt idx="381">
                  <c:v>0.13566558049722499</c:v>
                </c:pt>
                <c:pt idx="382">
                  <c:v>0.16620457854465501</c:v>
                </c:pt>
                <c:pt idx="383">
                  <c:v>0.20182631824029401</c:v>
                </c:pt>
                <c:pt idx="384">
                  <c:v>0.18401606049243999</c:v>
                </c:pt>
                <c:pt idx="385">
                  <c:v>0.192606852866746</c:v>
                </c:pt>
                <c:pt idx="386">
                  <c:v>0.20392078575421199</c:v>
                </c:pt>
                <c:pt idx="387">
                  <c:v>0.22481902296370901</c:v>
                </c:pt>
                <c:pt idx="388">
                  <c:v>0.20736038569706799</c:v>
                </c:pt>
                <c:pt idx="389">
                  <c:v>0.18355377105967499</c:v>
                </c:pt>
                <c:pt idx="390">
                  <c:v>0.20937509877674901</c:v>
                </c:pt>
                <c:pt idx="391">
                  <c:v>0.25586474680472399</c:v>
                </c:pt>
                <c:pt idx="392">
                  <c:v>0.236888147126882</c:v>
                </c:pt>
                <c:pt idx="393">
                  <c:v>0.141097336826875</c:v>
                </c:pt>
                <c:pt idx="394">
                  <c:v>0.120138194097048</c:v>
                </c:pt>
                <c:pt idx="395">
                  <c:v>0.14754408955271101</c:v>
                </c:pt>
                <c:pt idx="396">
                  <c:v>0.110297166551486</c:v>
                </c:pt>
                <c:pt idx="397">
                  <c:v>0.142291269332634</c:v>
                </c:pt>
                <c:pt idx="398">
                  <c:v>0.12431636677065799</c:v>
                </c:pt>
                <c:pt idx="399">
                  <c:v>0.119045052813106</c:v>
                </c:pt>
                <c:pt idx="400">
                  <c:v>0.124721519179183</c:v>
                </c:pt>
                <c:pt idx="401">
                  <c:v>0.16046030514610901</c:v>
                </c:pt>
                <c:pt idx="402">
                  <c:v>0.14290526630983999</c:v>
                </c:pt>
                <c:pt idx="403">
                  <c:v>0.15412088115649999</c:v>
                </c:pt>
                <c:pt idx="404">
                  <c:v>0.14365636121322201</c:v>
                </c:pt>
                <c:pt idx="405">
                  <c:v>9.6470846120122994E-2</c:v>
                </c:pt>
                <c:pt idx="406">
                  <c:v>0.114670306532882</c:v>
                </c:pt>
                <c:pt idx="407">
                  <c:v>0.10653815143297</c:v>
                </c:pt>
                <c:pt idx="408">
                  <c:v>5.2719241074661499E-2</c:v>
                </c:pt>
                <c:pt idx="409">
                  <c:v>4.1064801598629699E-2</c:v>
                </c:pt>
                <c:pt idx="410">
                  <c:v>2.83736036261109E-2</c:v>
                </c:pt>
                <c:pt idx="411">
                  <c:v>6.0449198473555503E-2</c:v>
                </c:pt>
                <c:pt idx="412">
                  <c:v>6.7255858820859202E-2</c:v>
                </c:pt>
                <c:pt idx="413">
                  <c:v>2.86316910636331E-2</c:v>
                </c:pt>
                <c:pt idx="414">
                  <c:v>5.2241345090589197E-2</c:v>
                </c:pt>
                <c:pt idx="415">
                  <c:v>4.2438130155820597E-2</c:v>
                </c:pt>
                <c:pt idx="416">
                  <c:v>1.3619822516688399E-3</c:v>
                </c:pt>
                <c:pt idx="417">
                  <c:v>-2.0765623143430199E-2</c:v>
                </c:pt>
                <c:pt idx="418">
                  <c:v>-7.3617616218105697E-2</c:v>
                </c:pt>
                <c:pt idx="419">
                  <c:v>-6.4387067741073903E-2</c:v>
                </c:pt>
                <c:pt idx="420">
                  <c:v>-3.6571641615863397E-2</c:v>
                </c:pt>
                <c:pt idx="421">
                  <c:v>-7.4245859004492099E-2</c:v>
                </c:pt>
                <c:pt idx="422">
                  <c:v>-7.2516042156175797E-2</c:v>
                </c:pt>
                <c:pt idx="423">
                  <c:v>-6.7585912251324903E-2</c:v>
                </c:pt>
                <c:pt idx="424">
                  <c:v>-4.0759243639928798E-2</c:v>
                </c:pt>
                <c:pt idx="425">
                  <c:v>-7.8034558467109605E-2</c:v>
                </c:pt>
                <c:pt idx="426">
                  <c:v>-7.1242654746025397E-2</c:v>
                </c:pt>
                <c:pt idx="427">
                  <c:v>-7.4228297275278396E-2</c:v>
                </c:pt>
                <c:pt idx="428">
                  <c:v>-7.4349337725039794E-2</c:v>
                </c:pt>
                <c:pt idx="429">
                  <c:v>-5.0811769269130502E-2</c:v>
                </c:pt>
                <c:pt idx="430">
                  <c:v>-8.2610042330591799E-2</c:v>
                </c:pt>
                <c:pt idx="431">
                  <c:v>-6.33408562670527E-2</c:v>
                </c:pt>
                <c:pt idx="432">
                  <c:v>-6.4407959466423997E-2</c:v>
                </c:pt>
                <c:pt idx="433">
                  <c:v>-6.0918425631965499E-2</c:v>
                </c:pt>
                <c:pt idx="434">
                  <c:v>-7.8075505528439101E-2</c:v>
                </c:pt>
                <c:pt idx="435">
                  <c:v>-6.3963224429486501E-2</c:v>
                </c:pt>
                <c:pt idx="436">
                  <c:v>-9.2232785522487495E-2</c:v>
                </c:pt>
                <c:pt idx="437">
                  <c:v>-8.8496036033690703E-2</c:v>
                </c:pt>
                <c:pt idx="438">
                  <c:v>-9.7494809872187005E-2</c:v>
                </c:pt>
                <c:pt idx="439">
                  <c:v>-0.11277896288758001</c:v>
                </c:pt>
                <c:pt idx="440">
                  <c:v>-0.122876956660633</c:v>
                </c:pt>
                <c:pt idx="441">
                  <c:v>-0.14964579106661799</c:v>
                </c:pt>
                <c:pt idx="442">
                  <c:v>-0.17481247223020799</c:v>
                </c:pt>
                <c:pt idx="443">
                  <c:v>-0.20161674718196501</c:v>
                </c:pt>
                <c:pt idx="444">
                  <c:v>-0.178228277165765</c:v>
                </c:pt>
                <c:pt idx="445">
                  <c:v>-0.137900544912437</c:v>
                </c:pt>
                <c:pt idx="446">
                  <c:v>-0.120546243702288</c:v>
                </c:pt>
                <c:pt idx="447">
                  <c:v>-0.108224869981564</c:v>
                </c:pt>
                <c:pt idx="448">
                  <c:v>-0.10217574726475501</c:v>
                </c:pt>
                <c:pt idx="449">
                  <c:v>-0.126520072733663</c:v>
                </c:pt>
                <c:pt idx="450">
                  <c:v>-0.12968880385891399</c:v>
                </c:pt>
                <c:pt idx="451">
                  <c:v>-0.14532695813697499</c:v>
                </c:pt>
                <c:pt idx="452">
                  <c:v>-0.156678457133233</c:v>
                </c:pt>
                <c:pt idx="453">
                  <c:v>-0.177401278059971</c:v>
                </c:pt>
                <c:pt idx="454">
                  <c:v>-0.20532503684296799</c:v>
                </c:pt>
                <c:pt idx="455">
                  <c:v>-0.294275130169044</c:v>
                </c:pt>
                <c:pt idx="456">
                  <c:v>-0.42424126008451801</c:v>
                </c:pt>
                <c:pt idx="457">
                  <c:v>-0.37322991010442402</c:v>
                </c:pt>
                <c:pt idx="458">
                  <c:v>-0.42891850346516702</c:v>
                </c:pt>
                <c:pt idx="459">
                  <c:v>-0.35829496903255897</c:v>
                </c:pt>
                <c:pt idx="460">
                  <c:v>-0.35957212629841201</c:v>
                </c:pt>
                <c:pt idx="461">
                  <c:v>-0.40133951218174602</c:v>
                </c:pt>
                <c:pt idx="462">
                  <c:v>-0.44469355174567898</c:v>
                </c:pt>
                <c:pt idx="463">
                  <c:v>-0.39489852410981002</c:v>
                </c:pt>
                <c:pt idx="464">
                  <c:v>-0.41776215224701901</c:v>
                </c:pt>
                <c:pt idx="465">
                  <c:v>-0.40070847099696899</c:v>
                </c:pt>
                <c:pt idx="466">
                  <c:v>-0.401883513196719</c:v>
                </c:pt>
                <c:pt idx="467">
                  <c:v>-0.409667972052568</c:v>
                </c:pt>
                <c:pt idx="468">
                  <c:v>-0.33991201660491999</c:v>
                </c:pt>
                <c:pt idx="469">
                  <c:v>-0.36449872235942599</c:v>
                </c:pt>
                <c:pt idx="470">
                  <c:v>-0.358491989827876</c:v>
                </c:pt>
                <c:pt idx="471">
                  <c:v>-0.37476044821547999</c:v>
                </c:pt>
                <c:pt idx="472">
                  <c:v>-0.40814951770793001</c:v>
                </c:pt>
                <c:pt idx="473">
                  <c:v>-0.34755012055975798</c:v>
                </c:pt>
                <c:pt idx="474">
                  <c:v>-0.38752138904732802</c:v>
                </c:pt>
                <c:pt idx="475">
                  <c:v>-0.43090362202629501</c:v>
                </c:pt>
                <c:pt idx="476">
                  <c:v>-0.44756243283256802</c:v>
                </c:pt>
                <c:pt idx="477">
                  <c:v>-0.47162838166959298</c:v>
                </c:pt>
                <c:pt idx="478">
                  <c:v>-0.41268029872529399</c:v>
                </c:pt>
                <c:pt idx="479">
                  <c:v>-0.42193740551030101</c:v>
                </c:pt>
                <c:pt idx="480">
                  <c:v>-0.37961709828013601</c:v>
                </c:pt>
                <c:pt idx="481">
                  <c:v>-0.38521599532983303</c:v>
                </c:pt>
                <c:pt idx="482">
                  <c:v>-0.35733739486656202</c:v>
                </c:pt>
                <c:pt idx="483">
                  <c:v>-0.37453698042910699</c:v>
                </c:pt>
                <c:pt idx="484">
                  <c:v>-0.38030818977851699</c:v>
                </c:pt>
                <c:pt idx="485">
                  <c:v>-0.379362048235378</c:v>
                </c:pt>
                <c:pt idx="486">
                  <c:v>-0.33066096176564103</c:v>
                </c:pt>
                <c:pt idx="487">
                  <c:v>-0.38058722419055102</c:v>
                </c:pt>
                <c:pt idx="488">
                  <c:v>-0.35534511203331598</c:v>
                </c:pt>
                <c:pt idx="489">
                  <c:v>-0.34364958082806102</c:v>
                </c:pt>
                <c:pt idx="490">
                  <c:v>-0.30910280154040798</c:v>
                </c:pt>
                <c:pt idx="491">
                  <c:v>-0.30427269986691602</c:v>
                </c:pt>
                <c:pt idx="492">
                  <c:v>-0.30100232941051502</c:v>
                </c:pt>
                <c:pt idx="493">
                  <c:v>-0.28119964329855002</c:v>
                </c:pt>
                <c:pt idx="494">
                  <c:v>-0.29018924697125698</c:v>
                </c:pt>
                <c:pt idx="495">
                  <c:v>-0.29073247868074797</c:v>
                </c:pt>
                <c:pt idx="496">
                  <c:v>-0.25406923247771002</c:v>
                </c:pt>
              </c:numCache>
            </c:numRef>
          </c:yVal>
          <c:smooth val="0"/>
        </c:ser>
        <c:ser>
          <c:idx val="1"/>
          <c:order val="2"/>
          <c:tx>
            <c:strRef>
              <c:f>data!$M$55</c:f>
              <c:strCache>
                <c:ptCount val="1"/>
                <c:pt idx="0">
                  <c:v>NASDAQ</c:v>
                </c:pt>
              </c:strCache>
            </c:strRef>
          </c:tx>
          <c:spPr>
            <a:ln w="38100">
              <a:solidFill>
                <a:srgbClr val="990099"/>
              </a:solidFill>
            </a:ln>
          </c:spPr>
          <c:marker>
            <c:symbol val="none"/>
          </c:marker>
          <c:xVal>
            <c:numRef>
              <c:f>data!$K$56:$K$552</c:f>
              <c:numCache>
                <c:formatCode>m/d/yyyy</c:formatCode>
                <c:ptCount val="497"/>
                <c:pt idx="0">
                  <c:v>36528</c:v>
                </c:pt>
                <c:pt idx="1">
                  <c:v>36535</c:v>
                </c:pt>
                <c:pt idx="2">
                  <c:v>36543</c:v>
                </c:pt>
                <c:pt idx="3">
                  <c:v>36549</c:v>
                </c:pt>
                <c:pt idx="4">
                  <c:v>36556</c:v>
                </c:pt>
                <c:pt idx="5">
                  <c:v>36563</c:v>
                </c:pt>
                <c:pt idx="6">
                  <c:v>36570</c:v>
                </c:pt>
                <c:pt idx="7">
                  <c:v>36578</c:v>
                </c:pt>
                <c:pt idx="8">
                  <c:v>36584</c:v>
                </c:pt>
                <c:pt idx="9">
                  <c:v>36591</c:v>
                </c:pt>
                <c:pt idx="10">
                  <c:v>36598</c:v>
                </c:pt>
                <c:pt idx="11">
                  <c:v>36605</c:v>
                </c:pt>
                <c:pt idx="12">
                  <c:v>36612</c:v>
                </c:pt>
                <c:pt idx="13">
                  <c:v>36619</c:v>
                </c:pt>
                <c:pt idx="14">
                  <c:v>36626</c:v>
                </c:pt>
                <c:pt idx="15">
                  <c:v>36633</c:v>
                </c:pt>
                <c:pt idx="16">
                  <c:v>36640</c:v>
                </c:pt>
                <c:pt idx="17">
                  <c:v>36647</c:v>
                </c:pt>
                <c:pt idx="18">
                  <c:v>36654</c:v>
                </c:pt>
                <c:pt idx="19">
                  <c:v>36661</c:v>
                </c:pt>
                <c:pt idx="20">
                  <c:v>36668</c:v>
                </c:pt>
                <c:pt idx="21">
                  <c:v>36676</c:v>
                </c:pt>
                <c:pt idx="22">
                  <c:v>36682</c:v>
                </c:pt>
                <c:pt idx="23">
                  <c:v>36689</c:v>
                </c:pt>
                <c:pt idx="24">
                  <c:v>36696</c:v>
                </c:pt>
                <c:pt idx="25">
                  <c:v>36703</c:v>
                </c:pt>
                <c:pt idx="26">
                  <c:v>36710</c:v>
                </c:pt>
                <c:pt idx="27">
                  <c:v>36717</c:v>
                </c:pt>
                <c:pt idx="28">
                  <c:v>36724</c:v>
                </c:pt>
                <c:pt idx="29">
                  <c:v>36731</c:v>
                </c:pt>
                <c:pt idx="30">
                  <c:v>36738</c:v>
                </c:pt>
                <c:pt idx="31">
                  <c:v>36745</c:v>
                </c:pt>
                <c:pt idx="32">
                  <c:v>36752</c:v>
                </c:pt>
                <c:pt idx="33">
                  <c:v>36759</c:v>
                </c:pt>
                <c:pt idx="34">
                  <c:v>36766</c:v>
                </c:pt>
                <c:pt idx="35">
                  <c:v>36774</c:v>
                </c:pt>
                <c:pt idx="36">
                  <c:v>36780</c:v>
                </c:pt>
                <c:pt idx="37">
                  <c:v>36787</c:v>
                </c:pt>
                <c:pt idx="38">
                  <c:v>36794</c:v>
                </c:pt>
                <c:pt idx="39">
                  <c:v>36801</c:v>
                </c:pt>
                <c:pt idx="40">
                  <c:v>36808</c:v>
                </c:pt>
                <c:pt idx="41">
                  <c:v>36815</c:v>
                </c:pt>
                <c:pt idx="42">
                  <c:v>36822</c:v>
                </c:pt>
                <c:pt idx="43">
                  <c:v>36829</c:v>
                </c:pt>
                <c:pt idx="44">
                  <c:v>36836</c:v>
                </c:pt>
                <c:pt idx="45">
                  <c:v>36843</c:v>
                </c:pt>
                <c:pt idx="46">
                  <c:v>36850</c:v>
                </c:pt>
                <c:pt idx="47">
                  <c:v>36857</c:v>
                </c:pt>
                <c:pt idx="48">
                  <c:v>36864</c:v>
                </c:pt>
                <c:pt idx="49">
                  <c:v>36871</c:v>
                </c:pt>
                <c:pt idx="50">
                  <c:v>36878</c:v>
                </c:pt>
                <c:pt idx="51">
                  <c:v>36886</c:v>
                </c:pt>
                <c:pt idx="52">
                  <c:v>36893</c:v>
                </c:pt>
                <c:pt idx="53">
                  <c:v>36899</c:v>
                </c:pt>
                <c:pt idx="54">
                  <c:v>36907</c:v>
                </c:pt>
                <c:pt idx="55">
                  <c:v>36913</c:v>
                </c:pt>
                <c:pt idx="56">
                  <c:v>36920</c:v>
                </c:pt>
                <c:pt idx="57">
                  <c:v>36927</c:v>
                </c:pt>
                <c:pt idx="58">
                  <c:v>36934</c:v>
                </c:pt>
                <c:pt idx="59">
                  <c:v>36942</c:v>
                </c:pt>
                <c:pt idx="60">
                  <c:v>36948</c:v>
                </c:pt>
                <c:pt idx="61">
                  <c:v>36955</c:v>
                </c:pt>
                <c:pt idx="62">
                  <c:v>36962</c:v>
                </c:pt>
                <c:pt idx="63">
                  <c:v>36969</c:v>
                </c:pt>
                <c:pt idx="64">
                  <c:v>36976</c:v>
                </c:pt>
                <c:pt idx="65">
                  <c:v>36983</c:v>
                </c:pt>
                <c:pt idx="66">
                  <c:v>36990</c:v>
                </c:pt>
                <c:pt idx="67">
                  <c:v>36997</c:v>
                </c:pt>
                <c:pt idx="68">
                  <c:v>37004</c:v>
                </c:pt>
                <c:pt idx="69">
                  <c:v>37011</c:v>
                </c:pt>
                <c:pt idx="70">
                  <c:v>37018</c:v>
                </c:pt>
                <c:pt idx="71">
                  <c:v>37025</c:v>
                </c:pt>
                <c:pt idx="72">
                  <c:v>37032</c:v>
                </c:pt>
                <c:pt idx="73">
                  <c:v>37040</c:v>
                </c:pt>
                <c:pt idx="74">
                  <c:v>37046</c:v>
                </c:pt>
                <c:pt idx="75">
                  <c:v>37053</c:v>
                </c:pt>
                <c:pt idx="76">
                  <c:v>37060</c:v>
                </c:pt>
                <c:pt idx="77">
                  <c:v>37067</c:v>
                </c:pt>
                <c:pt idx="78">
                  <c:v>37074</c:v>
                </c:pt>
                <c:pt idx="79">
                  <c:v>37081</c:v>
                </c:pt>
                <c:pt idx="80">
                  <c:v>37088</c:v>
                </c:pt>
                <c:pt idx="81">
                  <c:v>37095</c:v>
                </c:pt>
                <c:pt idx="82">
                  <c:v>37102</c:v>
                </c:pt>
                <c:pt idx="83">
                  <c:v>37109</c:v>
                </c:pt>
                <c:pt idx="84">
                  <c:v>37116</c:v>
                </c:pt>
                <c:pt idx="85">
                  <c:v>37123</c:v>
                </c:pt>
                <c:pt idx="86">
                  <c:v>37130</c:v>
                </c:pt>
                <c:pt idx="87">
                  <c:v>37138</c:v>
                </c:pt>
                <c:pt idx="88">
                  <c:v>37144</c:v>
                </c:pt>
                <c:pt idx="89">
                  <c:v>37158</c:v>
                </c:pt>
                <c:pt idx="90">
                  <c:v>37165</c:v>
                </c:pt>
                <c:pt idx="91">
                  <c:v>37172</c:v>
                </c:pt>
                <c:pt idx="92">
                  <c:v>37179</c:v>
                </c:pt>
                <c:pt idx="93">
                  <c:v>37186</c:v>
                </c:pt>
                <c:pt idx="94">
                  <c:v>37193</c:v>
                </c:pt>
                <c:pt idx="95">
                  <c:v>37200</c:v>
                </c:pt>
                <c:pt idx="96">
                  <c:v>37207</c:v>
                </c:pt>
                <c:pt idx="97">
                  <c:v>37214</c:v>
                </c:pt>
                <c:pt idx="98">
                  <c:v>37221</c:v>
                </c:pt>
                <c:pt idx="99">
                  <c:v>37228</c:v>
                </c:pt>
                <c:pt idx="100">
                  <c:v>37235</c:v>
                </c:pt>
                <c:pt idx="101">
                  <c:v>37242</c:v>
                </c:pt>
                <c:pt idx="102">
                  <c:v>37249</c:v>
                </c:pt>
                <c:pt idx="103">
                  <c:v>37256</c:v>
                </c:pt>
                <c:pt idx="104">
                  <c:v>37263</c:v>
                </c:pt>
                <c:pt idx="105">
                  <c:v>37270</c:v>
                </c:pt>
                <c:pt idx="106">
                  <c:v>37278</c:v>
                </c:pt>
                <c:pt idx="107">
                  <c:v>37284</c:v>
                </c:pt>
                <c:pt idx="108">
                  <c:v>37291</c:v>
                </c:pt>
                <c:pt idx="109">
                  <c:v>37298</c:v>
                </c:pt>
                <c:pt idx="110">
                  <c:v>37306</c:v>
                </c:pt>
                <c:pt idx="111">
                  <c:v>37312</c:v>
                </c:pt>
                <c:pt idx="112">
                  <c:v>37319</c:v>
                </c:pt>
                <c:pt idx="113">
                  <c:v>37326</c:v>
                </c:pt>
                <c:pt idx="114">
                  <c:v>37333</c:v>
                </c:pt>
                <c:pt idx="115">
                  <c:v>37340</c:v>
                </c:pt>
                <c:pt idx="116">
                  <c:v>37347</c:v>
                </c:pt>
                <c:pt idx="117">
                  <c:v>37354</c:v>
                </c:pt>
                <c:pt idx="118">
                  <c:v>37361</c:v>
                </c:pt>
                <c:pt idx="119">
                  <c:v>37368</c:v>
                </c:pt>
                <c:pt idx="120">
                  <c:v>37375</c:v>
                </c:pt>
                <c:pt idx="121">
                  <c:v>37382</c:v>
                </c:pt>
                <c:pt idx="122">
                  <c:v>37389</c:v>
                </c:pt>
                <c:pt idx="123">
                  <c:v>37396</c:v>
                </c:pt>
                <c:pt idx="124">
                  <c:v>37404</c:v>
                </c:pt>
                <c:pt idx="125">
                  <c:v>37410</c:v>
                </c:pt>
                <c:pt idx="126">
                  <c:v>37417</c:v>
                </c:pt>
                <c:pt idx="127">
                  <c:v>37424</c:v>
                </c:pt>
                <c:pt idx="128">
                  <c:v>37431</c:v>
                </c:pt>
                <c:pt idx="129">
                  <c:v>37438</c:v>
                </c:pt>
                <c:pt idx="130">
                  <c:v>37445</c:v>
                </c:pt>
                <c:pt idx="131">
                  <c:v>37452</c:v>
                </c:pt>
                <c:pt idx="132">
                  <c:v>37459</c:v>
                </c:pt>
                <c:pt idx="133">
                  <c:v>37466</c:v>
                </c:pt>
                <c:pt idx="134">
                  <c:v>37473</c:v>
                </c:pt>
                <c:pt idx="135">
                  <c:v>37480</c:v>
                </c:pt>
                <c:pt idx="136">
                  <c:v>37487</c:v>
                </c:pt>
                <c:pt idx="137">
                  <c:v>37494</c:v>
                </c:pt>
                <c:pt idx="138">
                  <c:v>37502</c:v>
                </c:pt>
                <c:pt idx="139">
                  <c:v>37508</c:v>
                </c:pt>
                <c:pt idx="140">
                  <c:v>37515</c:v>
                </c:pt>
                <c:pt idx="141">
                  <c:v>37522</c:v>
                </c:pt>
                <c:pt idx="142">
                  <c:v>37529</c:v>
                </c:pt>
                <c:pt idx="143">
                  <c:v>37536</c:v>
                </c:pt>
                <c:pt idx="144">
                  <c:v>37543</c:v>
                </c:pt>
                <c:pt idx="145">
                  <c:v>37550</c:v>
                </c:pt>
                <c:pt idx="146">
                  <c:v>37557</c:v>
                </c:pt>
                <c:pt idx="147">
                  <c:v>37564</c:v>
                </c:pt>
                <c:pt idx="148">
                  <c:v>37571</c:v>
                </c:pt>
                <c:pt idx="149">
                  <c:v>37578</c:v>
                </c:pt>
                <c:pt idx="150">
                  <c:v>37585</c:v>
                </c:pt>
                <c:pt idx="151">
                  <c:v>37592</c:v>
                </c:pt>
                <c:pt idx="152">
                  <c:v>37599</c:v>
                </c:pt>
                <c:pt idx="153">
                  <c:v>37606</c:v>
                </c:pt>
                <c:pt idx="154">
                  <c:v>37613</c:v>
                </c:pt>
                <c:pt idx="155">
                  <c:v>37620</c:v>
                </c:pt>
                <c:pt idx="156">
                  <c:v>37627</c:v>
                </c:pt>
                <c:pt idx="157">
                  <c:v>37634</c:v>
                </c:pt>
                <c:pt idx="158">
                  <c:v>37642</c:v>
                </c:pt>
                <c:pt idx="159">
                  <c:v>37648</c:v>
                </c:pt>
                <c:pt idx="160">
                  <c:v>37655</c:v>
                </c:pt>
                <c:pt idx="161">
                  <c:v>37662</c:v>
                </c:pt>
                <c:pt idx="162">
                  <c:v>37670</c:v>
                </c:pt>
                <c:pt idx="163">
                  <c:v>37676</c:v>
                </c:pt>
                <c:pt idx="164">
                  <c:v>37683</c:v>
                </c:pt>
                <c:pt idx="165">
                  <c:v>37690</c:v>
                </c:pt>
                <c:pt idx="166">
                  <c:v>37697</c:v>
                </c:pt>
                <c:pt idx="167">
                  <c:v>37704</c:v>
                </c:pt>
                <c:pt idx="168">
                  <c:v>37711</c:v>
                </c:pt>
                <c:pt idx="169">
                  <c:v>37718</c:v>
                </c:pt>
                <c:pt idx="170">
                  <c:v>37725</c:v>
                </c:pt>
                <c:pt idx="171">
                  <c:v>37732</c:v>
                </c:pt>
                <c:pt idx="172">
                  <c:v>37739</c:v>
                </c:pt>
                <c:pt idx="173">
                  <c:v>37746</c:v>
                </c:pt>
                <c:pt idx="174">
                  <c:v>37753</c:v>
                </c:pt>
                <c:pt idx="175">
                  <c:v>37760</c:v>
                </c:pt>
                <c:pt idx="176">
                  <c:v>37768</c:v>
                </c:pt>
                <c:pt idx="177">
                  <c:v>37774</c:v>
                </c:pt>
                <c:pt idx="178">
                  <c:v>37781</c:v>
                </c:pt>
                <c:pt idx="179">
                  <c:v>37788</c:v>
                </c:pt>
                <c:pt idx="180">
                  <c:v>37795</c:v>
                </c:pt>
                <c:pt idx="181">
                  <c:v>37802</c:v>
                </c:pt>
                <c:pt idx="182">
                  <c:v>37809</c:v>
                </c:pt>
                <c:pt idx="183">
                  <c:v>37816</c:v>
                </c:pt>
                <c:pt idx="184">
                  <c:v>37823</c:v>
                </c:pt>
                <c:pt idx="185">
                  <c:v>37830</c:v>
                </c:pt>
                <c:pt idx="186">
                  <c:v>37837</c:v>
                </c:pt>
                <c:pt idx="187">
                  <c:v>37844</c:v>
                </c:pt>
                <c:pt idx="188">
                  <c:v>37851</c:v>
                </c:pt>
                <c:pt idx="189">
                  <c:v>37858</c:v>
                </c:pt>
                <c:pt idx="190">
                  <c:v>37866</c:v>
                </c:pt>
                <c:pt idx="191">
                  <c:v>37872</c:v>
                </c:pt>
                <c:pt idx="192">
                  <c:v>37879</c:v>
                </c:pt>
                <c:pt idx="193">
                  <c:v>37886</c:v>
                </c:pt>
                <c:pt idx="194">
                  <c:v>37893</c:v>
                </c:pt>
                <c:pt idx="195">
                  <c:v>37900</c:v>
                </c:pt>
                <c:pt idx="196">
                  <c:v>37907</c:v>
                </c:pt>
                <c:pt idx="197">
                  <c:v>37914</c:v>
                </c:pt>
                <c:pt idx="198">
                  <c:v>37921</c:v>
                </c:pt>
                <c:pt idx="199">
                  <c:v>37928</c:v>
                </c:pt>
                <c:pt idx="200">
                  <c:v>37935</c:v>
                </c:pt>
                <c:pt idx="201">
                  <c:v>37942</c:v>
                </c:pt>
                <c:pt idx="202">
                  <c:v>37949</c:v>
                </c:pt>
                <c:pt idx="203">
                  <c:v>37956</c:v>
                </c:pt>
                <c:pt idx="204">
                  <c:v>37963</c:v>
                </c:pt>
                <c:pt idx="205">
                  <c:v>37970</c:v>
                </c:pt>
                <c:pt idx="206">
                  <c:v>37977</c:v>
                </c:pt>
                <c:pt idx="207">
                  <c:v>37984</c:v>
                </c:pt>
                <c:pt idx="208">
                  <c:v>37991</c:v>
                </c:pt>
                <c:pt idx="209">
                  <c:v>37998</c:v>
                </c:pt>
                <c:pt idx="210">
                  <c:v>38006</c:v>
                </c:pt>
                <c:pt idx="211">
                  <c:v>38012</c:v>
                </c:pt>
                <c:pt idx="212">
                  <c:v>38019</c:v>
                </c:pt>
                <c:pt idx="213">
                  <c:v>38026</c:v>
                </c:pt>
                <c:pt idx="214">
                  <c:v>38034</c:v>
                </c:pt>
                <c:pt idx="215">
                  <c:v>38040</c:v>
                </c:pt>
                <c:pt idx="216">
                  <c:v>38047</c:v>
                </c:pt>
                <c:pt idx="217">
                  <c:v>38054</c:v>
                </c:pt>
                <c:pt idx="218">
                  <c:v>38061</c:v>
                </c:pt>
                <c:pt idx="219">
                  <c:v>38068</c:v>
                </c:pt>
                <c:pt idx="220">
                  <c:v>38075</c:v>
                </c:pt>
                <c:pt idx="221">
                  <c:v>38082</c:v>
                </c:pt>
                <c:pt idx="222">
                  <c:v>38089</c:v>
                </c:pt>
                <c:pt idx="223">
                  <c:v>38096</c:v>
                </c:pt>
                <c:pt idx="224">
                  <c:v>38103</c:v>
                </c:pt>
                <c:pt idx="225">
                  <c:v>38110</c:v>
                </c:pt>
                <c:pt idx="226">
                  <c:v>38117</c:v>
                </c:pt>
                <c:pt idx="227">
                  <c:v>38124</c:v>
                </c:pt>
                <c:pt idx="228">
                  <c:v>38131</c:v>
                </c:pt>
                <c:pt idx="229">
                  <c:v>38139</c:v>
                </c:pt>
                <c:pt idx="230">
                  <c:v>38145</c:v>
                </c:pt>
                <c:pt idx="231">
                  <c:v>38152</c:v>
                </c:pt>
                <c:pt idx="232">
                  <c:v>38159</c:v>
                </c:pt>
                <c:pt idx="233">
                  <c:v>38166</c:v>
                </c:pt>
                <c:pt idx="234">
                  <c:v>38174</c:v>
                </c:pt>
                <c:pt idx="235">
                  <c:v>38180</c:v>
                </c:pt>
                <c:pt idx="236">
                  <c:v>38187</c:v>
                </c:pt>
                <c:pt idx="237">
                  <c:v>38194</c:v>
                </c:pt>
                <c:pt idx="238">
                  <c:v>38201</c:v>
                </c:pt>
                <c:pt idx="239">
                  <c:v>38208</c:v>
                </c:pt>
                <c:pt idx="240">
                  <c:v>38215</c:v>
                </c:pt>
                <c:pt idx="241">
                  <c:v>38222</c:v>
                </c:pt>
                <c:pt idx="242">
                  <c:v>38229</c:v>
                </c:pt>
                <c:pt idx="243">
                  <c:v>38237</c:v>
                </c:pt>
                <c:pt idx="244">
                  <c:v>38243</c:v>
                </c:pt>
                <c:pt idx="245">
                  <c:v>38250</c:v>
                </c:pt>
                <c:pt idx="246">
                  <c:v>38257</c:v>
                </c:pt>
                <c:pt idx="247">
                  <c:v>38264</c:v>
                </c:pt>
                <c:pt idx="248">
                  <c:v>38271</c:v>
                </c:pt>
                <c:pt idx="249">
                  <c:v>38278</c:v>
                </c:pt>
                <c:pt idx="250">
                  <c:v>38285</c:v>
                </c:pt>
                <c:pt idx="251">
                  <c:v>38292</c:v>
                </c:pt>
                <c:pt idx="252">
                  <c:v>38299</c:v>
                </c:pt>
                <c:pt idx="253">
                  <c:v>38306</c:v>
                </c:pt>
                <c:pt idx="254">
                  <c:v>38313</c:v>
                </c:pt>
                <c:pt idx="255">
                  <c:v>38320</c:v>
                </c:pt>
                <c:pt idx="256">
                  <c:v>38327</c:v>
                </c:pt>
                <c:pt idx="257">
                  <c:v>38334</c:v>
                </c:pt>
                <c:pt idx="258">
                  <c:v>38341</c:v>
                </c:pt>
                <c:pt idx="259">
                  <c:v>38348</c:v>
                </c:pt>
                <c:pt idx="260">
                  <c:v>38355</c:v>
                </c:pt>
                <c:pt idx="261">
                  <c:v>38362</c:v>
                </c:pt>
                <c:pt idx="262">
                  <c:v>38370</c:v>
                </c:pt>
                <c:pt idx="263">
                  <c:v>38376</c:v>
                </c:pt>
                <c:pt idx="264">
                  <c:v>38383</c:v>
                </c:pt>
                <c:pt idx="265">
                  <c:v>38390</c:v>
                </c:pt>
                <c:pt idx="266">
                  <c:v>38397</c:v>
                </c:pt>
                <c:pt idx="267">
                  <c:v>38405</c:v>
                </c:pt>
                <c:pt idx="268">
                  <c:v>38411</c:v>
                </c:pt>
                <c:pt idx="269">
                  <c:v>38418</c:v>
                </c:pt>
                <c:pt idx="270">
                  <c:v>38425</c:v>
                </c:pt>
                <c:pt idx="271">
                  <c:v>38432</c:v>
                </c:pt>
                <c:pt idx="272">
                  <c:v>38439</c:v>
                </c:pt>
                <c:pt idx="273">
                  <c:v>38446</c:v>
                </c:pt>
                <c:pt idx="274">
                  <c:v>38453</c:v>
                </c:pt>
                <c:pt idx="275">
                  <c:v>38460</c:v>
                </c:pt>
                <c:pt idx="276">
                  <c:v>38467</c:v>
                </c:pt>
                <c:pt idx="277">
                  <c:v>38474</c:v>
                </c:pt>
                <c:pt idx="278">
                  <c:v>38481</c:v>
                </c:pt>
                <c:pt idx="279">
                  <c:v>38488</c:v>
                </c:pt>
                <c:pt idx="280">
                  <c:v>38495</c:v>
                </c:pt>
                <c:pt idx="281">
                  <c:v>38503</c:v>
                </c:pt>
                <c:pt idx="282">
                  <c:v>38509</c:v>
                </c:pt>
                <c:pt idx="283">
                  <c:v>38516</c:v>
                </c:pt>
                <c:pt idx="284">
                  <c:v>38523</c:v>
                </c:pt>
                <c:pt idx="285">
                  <c:v>38530</c:v>
                </c:pt>
                <c:pt idx="286">
                  <c:v>38538</c:v>
                </c:pt>
                <c:pt idx="287">
                  <c:v>38544</c:v>
                </c:pt>
                <c:pt idx="288">
                  <c:v>38551</c:v>
                </c:pt>
                <c:pt idx="289">
                  <c:v>38558</c:v>
                </c:pt>
                <c:pt idx="290">
                  <c:v>38565</c:v>
                </c:pt>
                <c:pt idx="291">
                  <c:v>38572</c:v>
                </c:pt>
                <c:pt idx="292">
                  <c:v>38579</c:v>
                </c:pt>
                <c:pt idx="293">
                  <c:v>38586</c:v>
                </c:pt>
                <c:pt idx="294">
                  <c:v>38593</c:v>
                </c:pt>
                <c:pt idx="295">
                  <c:v>38601</c:v>
                </c:pt>
                <c:pt idx="296">
                  <c:v>38607</c:v>
                </c:pt>
                <c:pt idx="297">
                  <c:v>38614</c:v>
                </c:pt>
                <c:pt idx="298">
                  <c:v>38621</c:v>
                </c:pt>
                <c:pt idx="299">
                  <c:v>38628</c:v>
                </c:pt>
                <c:pt idx="300">
                  <c:v>38635</c:v>
                </c:pt>
                <c:pt idx="301">
                  <c:v>38642</c:v>
                </c:pt>
                <c:pt idx="302">
                  <c:v>38649</c:v>
                </c:pt>
                <c:pt idx="303">
                  <c:v>38656</c:v>
                </c:pt>
                <c:pt idx="304">
                  <c:v>38663</c:v>
                </c:pt>
                <c:pt idx="305">
                  <c:v>38670</c:v>
                </c:pt>
                <c:pt idx="306">
                  <c:v>38677</c:v>
                </c:pt>
                <c:pt idx="307">
                  <c:v>38684</c:v>
                </c:pt>
                <c:pt idx="308">
                  <c:v>38691</c:v>
                </c:pt>
                <c:pt idx="309">
                  <c:v>38698</c:v>
                </c:pt>
                <c:pt idx="310">
                  <c:v>38705</c:v>
                </c:pt>
                <c:pt idx="311">
                  <c:v>38713</c:v>
                </c:pt>
                <c:pt idx="312">
                  <c:v>38720</c:v>
                </c:pt>
                <c:pt idx="313">
                  <c:v>38726</c:v>
                </c:pt>
                <c:pt idx="314">
                  <c:v>38734</c:v>
                </c:pt>
                <c:pt idx="315">
                  <c:v>38740</c:v>
                </c:pt>
                <c:pt idx="316">
                  <c:v>38747</c:v>
                </c:pt>
                <c:pt idx="317">
                  <c:v>38754</c:v>
                </c:pt>
                <c:pt idx="318">
                  <c:v>38761</c:v>
                </c:pt>
                <c:pt idx="319">
                  <c:v>38769</c:v>
                </c:pt>
                <c:pt idx="320">
                  <c:v>38775</c:v>
                </c:pt>
                <c:pt idx="321">
                  <c:v>38782</c:v>
                </c:pt>
                <c:pt idx="322">
                  <c:v>38789</c:v>
                </c:pt>
                <c:pt idx="323">
                  <c:v>38796</c:v>
                </c:pt>
                <c:pt idx="324">
                  <c:v>38803</c:v>
                </c:pt>
                <c:pt idx="325">
                  <c:v>38810</c:v>
                </c:pt>
                <c:pt idx="326">
                  <c:v>38817</c:v>
                </c:pt>
                <c:pt idx="327">
                  <c:v>38824</c:v>
                </c:pt>
                <c:pt idx="328">
                  <c:v>38831</c:v>
                </c:pt>
                <c:pt idx="329">
                  <c:v>38838</c:v>
                </c:pt>
                <c:pt idx="330">
                  <c:v>38845</c:v>
                </c:pt>
                <c:pt idx="331">
                  <c:v>38852</c:v>
                </c:pt>
                <c:pt idx="332">
                  <c:v>38859</c:v>
                </c:pt>
                <c:pt idx="333">
                  <c:v>38867</c:v>
                </c:pt>
                <c:pt idx="334">
                  <c:v>38873</c:v>
                </c:pt>
                <c:pt idx="335">
                  <c:v>38880</c:v>
                </c:pt>
                <c:pt idx="336">
                  <c:v>38887</c:v>
                </c:pt>
                <c:pt idx="337">
                  <c:v>38894</c:v>
                </c:pt>
                <c:pt idx="338">
                  <c:v>38901</c:v>
                </c:pt>
                <c:pt idx="339">
                  <c:v>38908</c:v>
                </c:pt>
                <c:pt idx="340">
                  <c:v>38915</c:v>
                </c:pt>
                <c:pt idx="341">
                  <c:v>38922</c:v>
                </c:pt>
                <c:pt idx="342">
                  <c:v>38929</c:v>
                </c:pt>
                <c:pt idx="343">
                  <c:v>38936</c:v>
                </c:pt>
                <c:pt idx="344">
                  <c:v>38943</c:v>
                </c:pt>
                <c:pt idx="345">
                  <c:v>38950</c:v>
                </c:pt>
                <c:pt idx="346">
                  <c:v>38957</c:v>
                </c:pt>
                <c:pt idx="347">
                  <c:v>38965</c:v>
                </c:pt>
                <c:pt idx="348">
                  <c:v>38971</c:v>
                </c:pt>
                <c:pt idx="349">
                  <c:v>38978</c:v>
                </c:pt>
                <c:pt idx="350">
                  <c:v>38985</c:v>
                </c:pt>
                <c:pt idx="351">
                  <c:v>38992</c:v>
                </c:pt>
                <c:pt idx="352">
                  <c:v>38999</c:v>
                </c:pt>
                <c:pt idx="353">
                  <c:v>39006</c:v>
                </c:pt>
                <c:pt idx="354">
                  <c:v>39013</c:v>
                </c:pt>
                <c:pt idx="355">
                  <c:v>39020</c:v>
                </c:pt>
                <c:pt idx="356">
                  <c:v>39027</c:v>
                </c:pt>
                <c:pt idx="357">
                  <c:v>39034</c:v>
                </c:pt>
                <c:pt idx="358">
                  <c:v>39041</c:v>
                </c:pt>
                <c:pt idx="359">
                  <c:v>39048</c:v>
                </c:pt>
                <c:pt idx="360">
                  <c:v>39055</c:v>
                </c:pt>
                <c:pt idx="361">
                  <c:v>39062</c:v>
                </c:pt>
                <c:pt idx="362">
                  <c:v>39069</c:v>
                </c:pt>
                <c:pt idx="363">
                  <c:v>39077</c:v>
                </c:pt>
                <c:pt idx="364">
                  <c:v>39085</c:v>
                </c:pt>
                <c:pt idx="365">
                  <c:v>39090</c:v>
                </c:pt>
                <c:pt idx="366">
                  <c:v>39098</c:v>
                </c:pt>
                <c:pt idx="367">
                  <c:v>39104</c:v>
                </c:pt>
                <c:pt idx="368">
                  <c:v>39111</c:v>
                </c:pt>
                <c:pt idx="369">
                  <c:v>39118</c:v>
                </c:pt>
                <c:pt idx="370">
                  <c:v>39125</c:v>
                </c:pt>
                <c:pt idx="371">
                  <c:v>39133</c:v>
                </c:pt>
                <c:pt idx="372">
                  <c:v>39139</c:v>
                </c:pt>
                <c:pt idx="373">
                  <c:v>39146</c:v>
                </c:pt>
                <c:pt idx="374">
                  <c:v>39153</c:v>
                </c:pt>
                <c:pt idx="375">
                  <c:v>39160</c:v>
                </c:pt>
                <c:pt idx="376">
                  <c:v>39167</c:v>
                </c:pt>
                <c:pt idx="377">
                  <c:v>39174</c:v>
                </c:pt>
                <c:pt idx="378">
                  <c:v>39181</c:v>
                </c:pt>
                <c:pt idx="379">
                  <c:v>39188</c:v>
                </c:pt>
                <c:pt idx="380">
                  <c:v>39195</c:v>
                </c:pt>
                <c:pt idx="381">
                  <c:v>39202</c:v>
                </c:pt>
                <c:pt idx="382">
                  <c:v>39209</c:v>
                </c:pt>
                <c:pt idx="383">
                  <c:v>39216</c:v>
                </c:pt>
                <c:pt idx="384">
                  <c:v>39223</c:v>
                </c:pt>
                <c:pt idx="385">
                  <c:v>39231</c:v>
                </c:pt>
                <c:pt idx="386">
                  <c:v>39237</c:v>
                </c:pt>
                <c:pt idx="387">
                  <c:v>39244</c:v>
                </c:pt>
                <c:pt idx="388">
                  <c:v>39251</c:v>
                </c:pt>
                <c:pt idx="389">
                  <c:v>39258</c:v>
                </c:pt>
                <c:pt idx="390">
                  <c:v>39265</c:v>
                </c:pt>
                <c:pt idx="391">
                  <c:v>39272</c:v>
                </c:pt>
                <c:pt idx="392">
                  <c:v>39279</c:v>
                </c:pt>
                <c:pt idx="393">
                  <c:v>39286</c:v>
                </c:pt>
                <c:pt idx="394">
                  <c:v>39293</c:v>
                </c:pt>
                <c:pt idx="395">
                  <c:v>39300</c:v>
                </c:pt>
                <c:pt idx="396">
                  <c:v>39307</c:v>
                </c:pt>
                <c:pt idx="397">
                  <c:v>39314</c:v>
                </c:pt>
                <c:pt idx="398">
                  <c:v>39321</c:v>
                </c:pt>
                <c:pt idx="399">
                  <c:v>39329</c:v>
                </c:pt>
                <c:pt idx="400">
                  <c:v>39335</c:v>
                </c:pt>
                <c:pt idx="401">
                  <c:v>39342</c:v>
                </c:pt>
                <c:pt idx="402">
                  <c:v>39349</c:v>
                </c:pt>
                <c:pt idx="403">
                  <c:v>39356</c:v>
                </c:pt>
                <c:pt idx="404">
                  <c:v>39363</c:v>
                </c:pt>
                <c:pt idx="405">
                  <c:v>39370</c:v>
                </c:pt>
                <c:pt idx="406">
                  <c:v>39377</c:v>
                </c:pt>
                <c:pt idx="407">
                  <c:v>39384</c:v>
                </c:pt>
                <c:pt idx="408">
                  <c:v>39391</c:v>
                </c:pt>
                <c:pt idx="409">
                  <c:v>39398</c:v>
                </c:pt>
                <c:pt idx="410">
                  <c:v>39405</c:v>
                </c:pt>
                <c:pt idx="411">
                  <c:v>39412</c:v>
                </c:pt>
                <c:pt idx="412">
                  <c:v>39419</c:v>
                </c:pt>
                <c:pt idx="413">
                  <c:v>39426</c:v>
                </c:pt>
                <c:pt idx="414">
                  <c:v>39433</c:v>
                </c:pt>
                <c:pt idx="415">
                  <c:v>39440</c:v>
                </c:pt>
                <c:pt idx="416">
                  <c:v>39447</c:v>
                </c:pt>
                <c:pt idx="417">
                  <c:v>39454</c:v>
                </c:pt>
                <c:pt idx="418">
                  <c:v>39461</c:v>
                </c:pt>
                <c:pt idx="419">
                  <c:v>39469</c:v>
                </c:pt>
                <c:pt idx="420">
                  <c:v>39475</c:v>
                </c:pt>
                <c:pt idx="421">
                  <c:v>39482</c:v>
                </c:pt>
                <c:pt idx="422">
                  <c:v>39489</c:v>
                </c:pt>
                <c:pt idx="423">
                  <c:v>39497</c:v>
                </c:pt>
                <c:pt idx="424">
                  <c:v>39503</c:v>
                </c:pt>
                <c:pt idx="425">
                  <c:v>39510</c:v>
                </c:pt>
                <c:pt idx="426">
                  <c:v>39517</c:v>
                </c:pt>
                <c:pt idx="427">
                  <c:v>39524</c:v>
                </c:pt>
                <c:pt idx="428">
                  <c:v>39531</c:v>
                </c:pt>
                <c:pt idx="429">
                  <c:v>39538</c:v>
                </c:pt>
                <c:pt idx="430">
                  <c:v>39545</c:v>
                </c:pt>
                <c:pt idx="431">
                  <c:v>39552</c:v>
                </c:pt>
                <c:pt idx="432">
                  <c:v>39559</c:v>
                </c:pt>
                <c:pt idx="433">
                  <c:v>39566</c:v>
                </c:pt>
                <c:pt idx="434">
                  <c:v>39573</c:v>
                </c:pt>
                <c:pt idx="435">
                  <c:v>39580</c:v>
                </c:pt>
                <c:pt idx="436">
                  <c:v>39587</c:v>
                </c:pt>
                <c:pt idx="437">
                  <c:v>39595</c:v>
                </c:pt>
                <c:pt idx="438">
                  <c:v>39601</c:v>
                </c:pt>
                <c:pt idx="439">
                  <c:v>39608</c:v>
                </c:pt>
                <c:pt idx="440">
                  <c:v>39615</c:v>
                </c:pt>
                <c:pt idx="441">
                  <c:v>39622</c:v>
                </c:pt>
                <c:pt idx="442">
                  <c:v>39629</c:v>
                </c:pt>
                <c:pt idx="443">
                  <c:v>39636</c:v>
                </c:pt>
                <c:pt idx="444">
                  <c:v>39643</c:v>
                </c:pt>
                <c:pt idx="445">
                  <c:v>39650</c:v>
                </c:pt>
                <c:pt idx="446">
                  <c:v>39657</c:v>
                </c:pt>
                <c:pt idx="447">
                  <c:v>39664</c:v>
                </c:pt>
                <c:pt idx="448">
                  <c:v>39671</c:v>
                </c:pt>
                <c:pt idx="449">
                  <c:v>39678</c:v>
                </c:pt>
                <c:pt idx="450">
                  <c:v>39685</c:v>
                </c:pt>
                <c:pt idx="451">
                  <c:v>39693</c:v>
                </c:pt>
                <c:pt idx="452">
                  <c:v>39699</c:v>
                </c:pt>
                <c:pt idx="453">
                  <c:v>39706</c:v>
                </c:pt>
                <c:pt idx="454">
                  <c:v>39713</c:v>
                </c:pt>
                <c:pt idx="455">
                  <c:v>39720</c:v>
                </c:pt>
                <c:pt idx="456">
                  <c:v>39727</c:v>
                </c:pt>
                <c:pt idx="457">
                  <c:v>39734</c:v>
                </c:pt>
                <c:pt idx="458">
                  <c:v>39741</c:v>
                </c:pt>
                <c:pt idx="459">
                  <c:v>39748</c:v>
                </c:pt>
                <c:pt idx="460">
                  <c:v>39755</c:v>
                </c:pt>
                <c:pt idx="461">
                  <c:v>39762</c:v>
                </c:pt>
                <c:pt idx="462">
                  <c:v>39769</c:v>
                </c:pt>
                <c:pt idx="463">
                  <c:v>39776</c:v>
                </c:pt>
                <c:pt idx="464">
                  <c:v>39783</c:v>
                </c:pt>
                <c:pt idx="465">
                  <c:v>39790</c:v>
                </c:pt>
                <c:pt idx="466">
                  <c:v>39797</c:v>
                </c:pt>
                <c:pt idx="467">
                  <c:v>39804</c:v>
                </c:pt>
                <c:pt idx="468">
                  <c:v>39811</c:v>
                </c:pt>
                <c:pt idx="469">
                  <c:v>39818</c:v>
                </c:pt>
                <c:pt idx="470">
                  <c:v>39825</c:v>
                </c:pt>
                <c:pt idx="471">
                  <c:v>39833</c:v>
                </c:pt>
                <c:pt idx="472">
                  <c:v>39839</c:v>
                </c:pt>
                <c:pt idx="473">
                  <c:v>39846</c:v>
                </c:pt>
                <c:pt idx="474">
                  <c:v>39853</c:v>
                </c:pt>
                <c:pt idx="475">
                  <c:v>39861</c:v>
                </c:pt>
                <c:pt idx="476">
                  <c:v>39867</c:v>
                </c:pt>
                <c:pt idx="477">
                  <c:v>39874</c:v>
                </c:pt>
                <c:pt idx="478">
                  <c:v>39881</c:v>
                </c:pt>
                <c:pt idx="479">
                  <c:v>39888</c:v>
                </c:pt>
                <c:pt idx="480">
                  <c:v>39895</c:v>
                </c:pt>
                <c:pt idx="481">
                  <c:v>39902</c:v>
                </c:pt>
                <c:pt idx="482">
                  <c:v>39909</c:v>
                </c:pt>
                <c:pt idx="483">
                  <c:v>39916</c:v>
                </c:pt>
                <c:pt idx="484">
                  <c:v>39923</c:v>
                </c:pt>
                <c:pt idx="485">
                  <c:v>39930</c:v>
                </c:pt>
                <c:pt idx="486">
                  <c:v>39937</c:v>
                </c:pt>
                <c:pt idx="487">
                  <c:v>39944</c:v>
                </c:pt>
                <c:pt idx="488">
                  <c:v>39951</c:v>
                </c:pt>
                <c:pt idx="489">
                  <c:v>39959</c:v>
                </c:pt>
                <c:pt idx="490">
                  <c:v>39965</c:v>
                </c:pt>
                <c:pt idx="491">
                  <c:v>39972</c:v>
                </c:pt>
                <c:pt idx="492">
                  <c:v>39979</c:v>
                </c:pt>
                <c:pt idx="493">
                  <c:v>39986</c:v>
                </c:pt>
                <c:pt idx="494">
                  <c:v>39993</c:v>
                </c:pt>
                <c:pt idx="495">
                  <c:v>40000</c:v>
                </c:pt>
                <c:pt idx="496">
                  <c:v>40007</c:v>
                </c:pt>
              </c:numCache>
            </c:numRef>
          </c:xVal>
          <c:yVal>
            <c:numRef>
              <c:f>data!$M$56:$M$552</c:f>
              <c:numCache>
                <c:formatCode>0.0%</c:formatCode>
                <c:ptCount val="497"/>
                <c:pt idx="0">
                  <c:v>0.65611817045653398</c:v>
                </c:pt>
                <c:pt idx="1">
                  <c:v>0.73080231666809103</c:v>
                </c:pt>
                <c:pt idx="2">
                  <c:v>0.81086673963606504</c:v>
                </c:pt>
                <c:pt idx="3">
                  <c:v>0.55117343538622998</c:v>
                </c:pt>
                <c:pt idx="4">
                  <c:v>0.78804526419561705</c:v>
                </c:pt>
                <c:pt idx="5">
                  <c:v>0.89304833562313701</c:v>
                </c:pt>
                <c:pt idx="6">
                  <c:v>0.93192327903310801</c:v>
                </c:pt>
                <c:pt idx="7">
                  <c:v>1.006311106060672</c:v>
                </c:pt>
                <c:pt idx="8">
                  <c:v>1.1029348212108121</c:v>
                </c:pt>
                <c:pt idx="9">
                  <c:v>1.119906110777525</c:v>
                </c:pt>
                <c:pt idx="10">
                  <c:v>0.98165838588839704</c:v>
                </c:pt>
                <c:pt idx="11">
                  <c:v>1.051542471178132</c:v>
                </c:pt>
                <c:pt idx="12">
                  <c:v>0.83399575674689697</c:v>
                </c:pt>
                <c:pt idx="13">
                  <c:v>0.71475675362989899</c:v>
                </c:pt>
                <c:pt idx="14">
                  <c:v>0.33705173829729101</c:v>
                </c:pt>
                <c:pt idx="15">
                  <c:v>0.40652876260764798</c:v>
                </c:pt>
                <c:pt idx="16">
                  <c:v>0.51823537276924403</c:v>
                </c:pt>
                <c:pt idx="17">
                  <c:v>0.52452049432421899</c:v>
                </c:pt>
                <c:pt idx="18">
                  <c:v>0.39606623784545297</c:v>
                </c:pt>
                <c:pt idx="19">
                  <c:v>0.34532208528097902</c:v>
                </c:pt>
                <c:pt idx="20">
                  <c:v>0.29734225992908497</c:v>
                </c:pt>
                <c:pt idx="21">
                  <c:v>0.538683150818693</c:v>
                </c:pt>
                <c:pt idx="22">
                  <c:v>0.58293707207869705</c:v>
                </c:pt>
                <c:pt idx="23">
                  <c:v>0.50600755235152794</c:v>
                </c:pt>
                <c:pt idx="24">
                  <c:v>0.50641098466299395</c:v>
                </c:pt>
                <c:pt idx="25">
                  <c:v>0.44694675704664699</c:v>
                </c:pt>
                <c:pt idx="26">
                  <c:v>0.44042218777188002</c:v>
                </c:pt>
                <c:pt idx="27">
                  <c:v>0.48235630899849302</c:v>
                </c:pt>
                <c:pt idx="28">
                  <c:v>0.52074357450601705</c:v>
                </c:pt>
                <c:pt idx="29">
                  <c:v>0.38829406213402501</c:v>
                </c:pt>
                <c:pt idx="30">
                  <c:v>0.48642252459801399</c:v>
                </c:pt>
                <c:pt idx="31">
                  <c:v>0.436597025562873</c:v>
                </c:pt>
                <c:pt idx="32">
                  <c:v>0.48408242175257798</c:v>
                </c:pt>
                <c:pt idx="33">
                  <c:v>0.46532313603247699</c:v>
                </c:pt>
                <c:pt idx="34">
                  <c:v>0.48933034599435299</c:v>
                </c:pt>
                <c:pt idx="35">
                  <c:v>0.378014312137609</c:v>
                </c:pt>
                <c:pt idx="36">
                  <c:v>0.33649403056850702</c:v>
                </c:pt>
                <c:pt idx="37">
                  <c:v>0.388025879339226</c:v>
                </c:pt>
                <c:pt idx="38">
                  <c:v>0.341988051957545</c:v>
                </c:pt>
                <c:pt idx="39">
                  <c:v>0.16436116220982</c:v>
                </c:pt>
                <c:pt idx="40">
                  <c:v>0.214120205137216</c:v>
                </c:pt>
                <c:pt idx="41">
                  <c:v>0.23668214676267199</c:v>
                </c:pt>
                <c:pt idx="42">
                  <c:v>0.105153332456859</c:v>
                </c:pt>
                <c:pt idx="43">
                  <c:v>0.11259102147123599</c:v>
                </c:pt>
                <c:pt idx="44">
                  <c:v>-5.9655713021747103E-2</c:v>
                </c:pt>
                <c:pt idx="45">
                  <c:v>-0.101524078058916</c:v>
                </c:pt>
                <c:pt idx="46">
                  <c:v>-0.15761599392077899</c:v>
                </c:pt>
                <c:pt idx="47">
                  <c:v>-0.248631636951341</c:v>
                </c:pt>
                <c:pt idx="48">
                  <c:v>-0.19413353810797099</c:v>
                </c:pt>
                <c:pt idx="49">
                  <c:v>-0.29303821415058601</c:v>
                </c:pt>
                <c:pt idx="50">
                  <c:v>-0.36590047966464001</c:v>
                </c:pt>
                <c:pt idx="51">
                  <c:v>-0.392889703659837</c:v>
                </c:pt>
                <c:pt idx="52">
                  <c:v>-0.379890383297879</c:v>
                </c:pt>
                <c:pt idx="53">
                  <c:v>-0.35375848553368799</c:v>
                </c:pt>
                <c:pt idx="54">
                  <c:v>-0.34589885252868702</c:v>
                </c:pt>
                <c:pt idx="55">
                  <c:v>-0.28447390965431701</c:v>
                </c:pt>
                <c:pt idx="56">
                  <c:v>-0.37313566470474702</c:v>
                </c:pt>
                <c:pt idx="57">
                  <c:v>-0.43783457893958699</c:v>
                </c:pt>
                <c:pt idx="58">
                  <c:v>-0.45024412136707997</c:v>
                </c:pt>
                <c:pt idx="59">
                  <c:v>-0.50713212068402103</c:v>
                </c:pt>
                <c:pt idx="60">
                  <c:v>-0.56913113276457705</c:v>
                </c:pt>
                <c:pt idx="61">
                  <c:v>-0.59339779979479501</c:v>
                </c:pt>
                <c:pt idx="62">
                  <c:v>-0.60590688455710895</c:v>
                </c:pt>
                <c:pt idx="63">
                  <c:v>-0.61139062226100005</c:v>
                </c:pt>
                <c:pt idx="64">
                  <c:v>-0.59756649602106005</c:v>
                </c:pt>
                <c:pt idx="65">
                  <c:v>-0.61309359151682896</c:v>
                </c:pt>
                <c:pt idx="66">
                  <c:v>-0.40943729695389403</c:v>
                </c:pt>
                <c:pt idx="67">
                  <c:v>-0.40628944970745601</c:v>
                </c:pt>
                <c:pt idx="68">
                  <c:v>-0.46235099697979298</c:v>
                </c:pt>
                <c:pt idx="69">
                  <c:v>-0.42582306737022102</c:v>
                </c:pt>
                <c:pt idx="70">
                  <c:v>-0.40283531591982102</c:v>
                </c:pt>
                <c:pt idx="71">
                  <c:v>-0.35143935818782401</c:v>
                </c:pt>
                <c:pt idx="72">
                  <c:v>-0.29767465079201699</c:v>
                </c:pt>
                <c:pt idx="73">
                  <c:v>-0.43634256224137202</c:v>
                </c:pt>
                <c:pt idx="74">
                  <c:v>-0.42833768620123702</c:v>
                </c:pt>
                <c:pt idx="75">
                  <c:v>-0.47457622728309001</c:v>
                </c:pt>
                <c:pt idx="76">
                  <c:v>-0.47082962754919</c:v>
                </c:pt>
                <c:pt idx="77">
                  <c:v>-0.45524960225510602</c:v>
                </c:pt>
                <c:pt idx="78">
                  <c:v>-0.50184927420958902</c:v>
                </c:pt>
                <c:pt idx="79">
                  <c:v>-0.50901987197904897</c:v>
                </c:pt>
                <c:pt idx="80">
                  <c:v>-0.50436078105728099</c:v>
                </c:pt>
                <c:pt idx="81">
                  <c:v>-0.44606333606333498</c:v>
                </c:pt>
                <c:pt idx="82">
                  <c:v>-0.45441415656288298</c:v>
                </c:pt>
                <c:pt idx="83">
                  <c:v>-0.483708803605782</c:v>
                </c:pt>
                <c:pt idx="84">
                  <c:v>-0.52497493855493504</c:v>
                </c:pt>
                <c:pt idx="85">
                  <c:v>-0.52585908357822098</c:v>
                </c:pt>
                <c:pt idx="86">
                  <c:v>-0.57362085619212899</c:v>
                </c:pt>
                <c:pt idx="87">
                  <c:v>-0.57578530116302795</c:v>
                </c:pt>
                <c:pt idx="88">
                  <c:v>-0.62891664906667899</c:v>
                </c:pt>
                <c:pt idx="89">
                  <c:v>-0.60596883084106301</c:v>
                </c:pt>
                <c:pt idx="90">
                  <c:v>-0.56292440141362898</c:v>
                </c:pt>
                <c:pt idx="91">
                  <c:v>-0.49318805954162598</c:v>
                </c:pt>
                <c:pt idx="92">
                  <c:v>-0.496103136485194</c:v>
                </c:pt>
                <c:pt idx="93">
                  <c:v>-0.49213640565696498</c:v>
                </c:pt>
                <c:pt idx="94">
                  <c:v>-0.46749899339913997</c:v>
                </c:pt>
                <c:pt idx="95">
                  <c:v>-0.47024840797547901</c:v>
                </c:pt>
                <c:pt idx="96">
                  <c:v>-0.37319700626281399</c:v>
                </c:pt>
                <c:pt idx="97">
                  <c:v>-0.37129813457364702</c:v>
                </c:pt>
                <c:pt idx="98">
                  <c:v>-0.33528670490776202</c:v>
                </c:pt>
                <c:pt idx="99">
                  <c:v>-0.23590230182702199</c:v>
                </c:pt>
                <c:pt idx="100">
                  <c:v>-0.33051692756981599</c:v>
                </c:pt>
                <c:pt idx="101">
                  <c:v>-0.266629479849394</c:v>
                </c:pt>
                <c:pt idx="102">
                  <c:v>-0.21047111266497701</c:v>
                </c:pt>
                <c:pt idx="103">
                  <c:v>-0.16641840584168599</c:v>
                </c:pt>
                <c:pt idx="104">
                  <c:v>-0.159985878346106</c:v>
                </c:pt>
                <c:pt idx="105">
                  <c:v>-0.26505235103750202</c:v>
                </c:pt>
                <c:pt idx="106">
                  <c:v>-0.30056526541485501</c:v>
                </c:pt>
                <c:pt idx="107">
                  <c:v>-0.31282493797864702</c:v>
                </c:pt>
                <c:pt idx="108">
                  <c:v>-0.31633903401616198</c:v>
                </c:pt>
                <c:pt idx="109">
                  <c:v>-0.269436698948186</c:v>
                </c:pt>
                <c:pt idx="110">
                  <c:v>-0.28896090509528599</c:v>
                </c:pt>
                <c:pt idx="111">
                  <c:v>-0.20321236149232699</c:v>
                </c:pt>
                <c:pt idx="112">
                  <c:v>-8.8759603896809702E-2</c:v>
                </c:pt>
                <c:pt idx="113">
                  <c:v>-8.9868373620164102E-2</c:v>
                </c:pt>
                <c:pt idx="114">
                  <c:v>-2.0899989951927898E-2</c:v>
                </c:pt>
                <c:pt idx="115">
                  <c:v>-4.3205715826368403E-2</c:v>
                </c:pt>
                <c:pt idx="116">
                  <c:v>-3.8163085650940599E-2</c:v>
                </c:pt>
                <c:pt idx="117">
                  <c:v>2.08270362017254E-2</c:v>
                </c:pt>
                <c:pt idx="118">
                  <c:v>-8.3918365682181403E-2</c:v>
                </c:pt>
                <c:pt idx="119">
                  <c:v>-0.23089474487036701</c:v>
                </c:pt>
                <c:pt idx="120">
                  <c:v>-0.22289081168580899</c:v>
                </c:pt>
                <c:pt idx="121">
                  <c:v>-0.269528594178498</c:v>
                </c:pt>
                <c:pt idx="122">
                  <c:v>-0.173690229331461</c:v>
                </c:pt>
                <c:pt idx="123">
                  <c:v>-0.24439259986902501</c:v>
                </c:pt>
                <c:pt idx="124">
                  <c:v>-0.282226358600285</c:v>
                </c:pt>
                <c:pt idx="125">
                  <c:v>-0.28563718922137898</c:v>
                </c:pt>
                <c:pt idx="126">
                  <c:v>-0.32068981084375597</c:v>
                </c:pt>
                <c:pt idx="127">
                  <c:v>-0.289618079006917</c:v>
                </c:pt>
                <c:pt idx="128">
                  <c:v>-0.28092135008157898</c:v>
                </c:pt>
                <c:pt idx="129">
                  <c:v>-0.32963055532413199</c:v>
                </c:pt>
                <c:pt idx="130">
                  <c:v>-0.31467547501197601</c:v>
                </c:pt>
                <c:pt idx="131">
                  <c:v>-0.36725041850737999</c:v>
                </c:pt>
                <c:pt idx="132">
                  <c:v>-0.378072998024019</c:v>
                </c:pt>
                <c:pt idx="133">
                  <c:v>-0.38497932550380398</c:v>
                </c:pt>
                <c:pt idx="134">
                  <c:v>-0.367903481050947</c:v>
                </c:pt>
                <c:pt idx="135">
                  <c:v>-0.30435427070182702</c:v>
                </c:pt>
                <c:pt idx="136">
                  <c:v>-0.26051815469654699</c:v>
                </c:pt>
                <c:pt idx="137">
                  <c:v>-0.31403902337228801</c:v>
                </c:pt>
                <c:pt idx="138">
                  <c:v>-0.28255318677544999</c:v>
                </c:pt>
                <c:pt idx="139">
                  <c:v>-0.234816614327191</c:v>
                </c:pt>
                <c:pt idx="140">
                  <c:v>-0.142004932581034</c:v>
                </c:pt>
                <c:pt idx="141">
                  <c:v>-0.19991993594875901</c:v>
                </c:pt>
                <c:pt idx="142">
                  <c:v>-0.28991465769638097</c:v>
                </c:pt>
                <c:pt idx="143">
                  <c:v>-0.28938006340260902</c:v>
                </c:pt>
                <c:pt idx="144">
                  <c:v>-0.22943080577511099</c:v>
                </c:pt>
                <c:pt idx="145">
                  <c:v>-0.247507009768452</c:v>
                </c:pt>
                <c:pt idx="146">
                  <c:v>-0.220555297783735</c:v>
                </c:pt>
                <c:pt idx="147">
                  <c:v>-0.25660658032901801</c:v>
                </c:pt>
                <c:pt idx="148">
                  <c:v>-0.25673924722687502</c:v>
                </c:pt>
                <c:pt idx="149">
                  <c:v>-0.22827868852458999</c:v>
                </c:pt>
                <c:pt idx="150">
                  <c:v>-0.234022936112465</c:v>
                </c:pt>
                <c:pt idx="151">
                  <c:v>-0.29626074824614301</c:v>
                </c:pt>
                <c:pt idx="152">
                  <c:v>-0.30245703138999802</c:v>
                </c:pt>
                <c:pt idx="153">
                  <c:v>-0.29950201199488402</c:v>
                </c:pt>
                <c:pt idx="154">
                  <c:v>-0.32152310216076502</c:v>
                </c:pt>
                <c:pt idx="155">
                  <c:v>-0.32645747749322701</c:v>
                </c:pt>
                <c:pt idx="156">
                  <c:v>-0.284178673496634</c:v>
                </c:pt>
                <c:pt idx="157">
                  <c:v>-0.28707377974864801</c:v>
                </c:pt>
                <c:pt idx="158">
                  <c:v>-0.307354079578884</c:v>
                </c:pt>
                <c:pt idx="159">
                  <c:v>-0.308872773696661</c:v>
                </c:pt>
                <c:pt idx="160">
                  <c:v>-0.29491225369458302</c:v>
                </c:pt>
                <c:pt idx="161">
                  <c:v>-0.27422446266341699</c:v>
                </c:pt>
                <c:pt idx="162">
                  <c:v>-0.21775082050865699</c:v>
                </c:pt>
                <c:pt idx="163">
                  <c:v>-0.25806272673818698</c:v>
                </c:pt>
                <c:pt idx="164">
                  <c:v>-0.32356827851394498</c:v>
                </c:pt>
                <c:pt idx="165">
                  <c:v>-0.28259380185195099</c:v>
                </c:pt>
                <c:pt idx="166">
                  <c:v>-0.23201486450720901</c:v>
                </c:pt>
                <c:pt idx="167">
                  <c:v>-0.25781017151218</c:v>
                </c:pt>
                <c:pt idx="168">
                  <c:v>-0.218369180183388</c:v>
                </c:pt>
                <c:pt idx="169">
                  <c:v>-0.22625114594662299</c:v>
                </c:pt>
                <c:pt idx="170">
                  <c:v>-0.20665839283627399</c:v>
                </c:pt>
                <c:pt idx="171">
                  <c:v>-0.13783964084164199</c:v>
                </c:pt>
                <c:pt idx="172">
                  <c:v>-6.8287632592078207E-2</c:v>
                </c:pt>
                <c:pt idx="173">
                  <c:v>-5.0410719305368903E-2</c:v>
                </c:pt>
                <c:pt idx="174">
                  <c:v>-0.11649314627969699</c:v>
                </c:pt>
                <c:pt idx="175">
                  <c:v>-9.1123028125357594E-2</c:v>
                </c:pt>
                <c:pt idx="176">
                  <c:v>-1.2266901029256099E-2</c:v>
                </c:pt>
                <c:pt idx="177">
                  <c:v>5.9877041706827901E-2</c:v>
                </c:pt>
                <c:pt idx="178">
                  <c:v>8.0910987944761203E-2</c:v>
                </c:pt>
                <c:pt idx="179">
                  <c:v>0.14140572951365701</c:v>
                </c:pt>
                <c:pt idx="180">
                  <c:v>0.110749653159834</c:v>
                </c:pt>
                <c:pt idx="181">
                  <c:v>0.14851280068491299</c:v>
                </c:pt>
                <c:pt idx="182">
                  <c:v>0.26241718238077899</c:v>
                </c:pt>
                <c:pt idx="183">
                  <c:v>0.29515218132888799</c:v>
                </c:pt>
                <c:pt idx="184">
                  <c:v>0.37126422210249399</c:v>
                </c:pt>
                <c:pt idx="185">
                  <c:v>0.37478363997692199</c:v>
                </c:pt>
                <c:pt idx="186">
                  <c:v>0.258712828836554</c:v>
                </c:pt>
                <c:pt idx="187">
                  <c:v>0.25054922447299999</c:v>
                </c:pt>
                <c:pt idx="188">
                  <c:v>0.27864292853935202</c:v>
                </c:pt>
                <c:pt idx="189">
                  <c:v>0.37692512453892102</c:v>
                </c:pt>
                <c:pt idx="190">
                  <c:v>0.43460202269744602</c:v>
                </c:pt>
                <c:pt idx="191">
                  <c:v>0.43644881523927798</c:v>
                </c:pt>
                <c:pt idx="192">
                  <c:v>0.56065482478769002</c:v>
                </c:pt>
                <c:pt idx="193">
                  <c:v>0.49443777310784498</c:v>
                </c:pt>
                <c:pt idx="194">
                  <c:v>0.64976752346697098</c:v>
                </c:pt>
                <c:pt idx="195">
                  <c:v>0.58228621940238101</c:v>
                </c:pt>
                <c:pt idx="196">
                  <c:v>0.48491295637724802</c:v>
                </c:pt>
                <c:pt idx="197">
                  <c:v>0.40150849278432599</c:v>
                </c:pt>
                <c:pt idx="198">
                  <c:v>0.42001175865363399</c:v>
                </c:pt>
                <c:pt idx="199">
                  <c:v>0.44984109234300501</c:v>
                </c:pt>
                <c:pt idx="200">
                  <c:v>0.36787278370679199</c:v>
                </c:pt>
                <c:pt idx="201">
                  <c:v>0.289458992061224</c:v>
                </c:pt>
                <c:pt idx="202">
                  <c:v>0.32559271832186198</c:v>
                </c:pt>
                <c:pt idx="203">
                  <c:v>0.36232108208430702</c:v>
                </c:pt>
                <c:pt idx="204">
                  <c:v>0.43054271076467099</c:v>
                </c:pt>
                <c:pt idx="205">
                  <c:v>0.43136348629910998</c:v>
                </c:pt>
                <c:pt idx="206">
                  <c:v>0.46341716667532001</c:v>
                </c:pt>
                <c:pt idx="207">
                  <c:v>0.44669377397122001</c:v>
                </c:pt>
                <c:pt idx="208">
                  <c:v>0.44152184124001898</c:v>
                </c:pt>
                <c:pt idx="209">
                  <c:v>0.55535209527754203</c:v>
                </c:pt>
                <c:pt idx="210">
                  <c:v>0.58245041500886596</c:v>
                </c:pt>
                <c:pt idx="211">
                  <c:v>0.56418681060783904</c:v>
                </c:pt>
                <c:pt idx="212">
                  <c:v>0.60940216925152202</c:v>
                </c:pt>
                <c:pt idx="213">
                  <c:v>0.56739965042704599</c:v>
                </c:pt>
                <c:pt idx="214">
                  <c:v>0.51067441550162396</c:v>
                </c:pt>
                <c:pt idx="215">
                  <c:v>0.51759973682636495</c:v>
                </c:pt>
                <c:pt idx="216">
                  <c:v>0.56871653042618997</c:v>
                </c:pt>
                <c:pt idx="217">
                  <c:v>0.48077712205203199</c:v>
                </c:pt>
                <c:pt idx="218">
                  <c:v>0.36475974793225802</c:v>
                </c:pt>
                <c:pt idx="219">
                  <c:v>0.43108936915888102</c:v>
                </c:pt>
                <c:pt idx="220">
                  <c:v>0.48692094744526798</c:v>
                </c:pt>
                <c:pt idx="221">
                  <c:v>0.51074805902049802</c:v>
                </c:pt>
                <c:pt idx="222">
                  <c:v>0.400028060329711</c:v>
                </c:pt>
                <c:pt idx="223">
                  <c:v>0.42886918454696299</c:v>
                </c:pt>
                <c:pt idx="224">
                  <c:v>0.27764691791759799</c:v>
                </c:pt>
                <c:pt idx="225">
                  <c:v>0.26169128046574303</c:v>
                </c:pt>
                <c:pt idx="226">
                  <c:v>0.237707422019721</c:v>
                </c:pt>
                <c:pt idx="227">
                  <c:v>0.26620929878351601</c:v>
                </c:pt>
                <c:pt idx="228">
                  <c:v>0.24489476223596601</c:v>
                </c:pt>
                <c:pt idx="229">
                  <c:v>0.215801698393777</c:v>
                </c:pt>
                <c:pt idx="230">
                  <c:v>0.229561817164569</c:v>
                </c:pt>
                <c:pt idx="231">
                  <c:v>0.207944209348704</c:v>
                </c:pt>
                <c:pt idx="232">
                  <c:v>0.246243677934607</c:v>
                </c:pt>
                <c:pt idx="233">
                  <c:v>0.206316953819148</c:v>
                </c:pt>
                <c:pt idx="234">
                  <c:v>0.122496294544762</c:v>
                </c:pt>
                <c:pt idx="235">
                  <c:v>0.10222417325139101</c:v>
                </c:pt>
                <c:pt idx="236">
                  <c:v>6.8405847345004794E-2</c:v>
                </c:pt>
                <c:pt idx="237">
                  <c:v>0.100103752579243</c:v>
                </c:pt>
                <c:pt idx="238">
                  <c:v>8.0813610457230095E-2</c:v>
                </c:pt>
                <c:pt idx="239">
                  <c:v>3.2438117284857598E-2</c:v>
                </c:pt>
                <c:pt idx="240">
                  <c:v>4.1182335214012197E-2</c:v>
                </c:pt>
                <c:pt idx="241">
                  <c:v>2.8523295313319801E-2</c:v>
                </c:pt>
                <c:pt idx="242">
                  <c:v>-7.4048562080247897E-3</c:v>
                </c:pt>
                <c:pt idx="243">
                  <c:v>2.1174859705772899E-2</c:v>
                </c:pt>
                <c:pt idx="244">
                  <c:v>2.3036154693812602E-3</c:v>
                </c:pt>
                <c:pt idx="245">
                  <c:v>4.8775996473352103E-2</c:v>
                </c:pt>
                <c:pt idx="246">
                  <c:v>3.2771978708583303E-2</c:v>
                </c:pt>
                <c:pt idx="247">
                  <c:v>2.43302650745838E-3</c:v>
                </c:pt>
                <c:pt idx="248">
                  <c:v>-4.4970612227818201E-4</c:v>
                </c:pt>
                <c:pt idx="249">
                  <c:v>2.65599622639488E-2</c:v>
                </c:pt>
                <c:pt idx="250">
                  <c:v>2.2140450572142801E-2</c:v>
                </c:pt>
                <c:pt idx="251">
                  <c:v>3.4606290023037001E-2</c:v>
                </c:pt>
                <c:pt idx="252">
                  <c:v>8.0341508397832898E-2</c:v>
                </c:pt>
                <c:pt idx="253">
                  <c:v>9.3326926732423099E-2</c:v>
                </c:pt>
                <c:pt idx="254">
                  <c:v>7.2291430728576897E-2</c:v>
                </c:pt>
                <c:pt idx="255">
                  <c:v>0.10844144450981</c:v>
                </c:pt>
                <c:pt idx="256">
                  <c:v>9.1877886095433695E-2</c:v>
                </c:pt>
                <c:pt idx="257">
                  <c:v>9.4401902594540399E-2</c:v>
                </c:pt>
                <c:pt idx="258">
                  <c:v>9.5016065763200305E-2</c:v>
                </c:pt>
                <c:pt idx="259">
                  <c:v>8.4099108976020506E-2</c:v>
                </c:pt>
                <c:pt idx="260">
                  <c:v>8.0980583826886202E-4</c:v>
                </c:pt>
                <c:pt idx="261">
                  <c:v>-2.4550797492128001E-2</c:v>
                </c:pt>
                <c:pt idx="262">
                  <c:v>-4.2187139514188697E-2</c:v>
                </c:pt>
                <c:pt idx="263">
                  <c:v>-1.46746364010358E-2</c:v>
                </c:pt>
                <c:pt idx="264">
                  <c:v>1.09737840417438E-2</c:v>
                </c:pt>
                <c:pt idx="265">
                  <c:v>1.1248758253959001E-2</c:v>
                </c:pt>
                <c:pt idx="266">
                  <c:v>1.0152458622229301E-2</c:v>
                </c:pt>
                <c:pt idx="267">
                  <c:v>1.7528647860401501E-2</c:v>
                </c:pt>
                <c:pt idx="268">
                  <c:v>1.12227306691151E-2</c:v>
                </c:pt>
                <c:pt idx="269">
                  <c:v>2.8653771545751799E-2</c:v>
                </c:pt>
                <c:pt idx="270">
                  <c:v>3.4692626013285398E-2</c:v>
                </c:pt>
                <c:pt idx="271">
                  <c:v>1.58365730961929E-2</c:v>
                </c:pt>
                <c:pt idx="272">
                  <c:v>-3.5174535891540397E-2</c:v>
                </c:pt>
                <c:pt idx="273">
                  <c:v>-2.6075562137095401E-2</c:v>
                </c:pt>
                <c:pt idx="274">
                  <c:v>-4.3888482467656101E-2</c:v>
                </c:pt>
                <c:pt idx="275">
                  <c:v>-5.7362533357401498E-2</c:v>
                </c:pt>
                <c:pt idx="276">
                  <c:v>7.8118896961174901E-4</c:v>
                </c:pt>
                <c:pt idx="277">
                  <c:v>2.5751319109887601E-2</c:v>
                </c:pt>
                <c:pt idx="278">
                  <c:v>3.8088486280687901E-2</c:v>
                </c:pt>
                <c:pt idx="279">
                  <c:v>7.0252969263999196E-2</c:v>
                </c:pt>
                <c:pt idx="280">
                  <c:v>4.4791970766179801E-2</c:v>
                </c:pt>
                <c:pt idx="281">
                  <c:v>4.69064297338549E-2</c:v>
                </c:pt>
                <c:pt idx="282">
                  <c:v>3.1567051858370797E-2</c:v>
                </c:pt>
                <c:pt idx="283">
                  <c:v>5.2035253909690903E-2</c:v>
                </c:pt>
                <c:pt idx="284">
                  <c:v>1.3725209457558001E-2</c:v>
                </c:pt>
                <c:pt idx="285">
                  <c:v>2.52708480759073E-2</c:v>
                </c:pt>
                <c:pt idx="286">
                  <c:v>8.5571305996414507E-2</c:v>
                </c:pt>
                <c:pt idx="287">
                  <c:v>0.14530441016382201</c:v>
                </c:pt>
                <c:pt idx="288">
                  <c:v>0.17881768870092901</c:v>
                </c:pt>
                <c:pt idx="289">
                  <c:v>0.15761169040352699</c:v>
                </c:pt>
                <c:pt idx="290">
                  <c:v>0.22568645217205299</c:v>
                </c:pt>
                <c:pt idx="291">
                  <c:v>0.2274501769841</c:v>
                </c:pt>
                <c:pt idx="292">
                  <c:v>0.16188071946986399</c:v>
                </c:pt>
                <c:pt idx="293">
                  <c:v>0.13891917146861901</c:v>
                </c:pt>
                <c:pt idx="294">
                  <c:v>0.160798707494795</c:v>
                </c:pt>
                <c:pt idx="295">
                  <c:v>0.14844455236999299</c:v>
                </c:pt>
                <c:pt idx="296">
                  <c:v>0.13102000429299099</c:v>
                </c:pt>
                <c:pt idx="297">
                  <c:v>0.12629025049481801</c:v>
                </c:pt>
                <c:pt idx="298">
                  <c:v>0.107862218103182</c:v>
                </c:pt>
                <c:pt idx="299">
                  <c:v>8.8740969910988399E-2</c:v>
                </c:pt>
                <c:pt idx="300">
                  <c:v>8.0214491237248206E-2</c:v>
                </c:pt>
                <c:pt idx="301">
                  <c:v>8.7236442244431306E-2</c:v>
                </c:pt>
                <c:pt idx="302">
                  <c:v>5.8172446442766902E-2</c:v>
                </c:pt>
                <c:pt idx="303">
                  <c:v>6.3998940626011497E-2</c:v>
                </c:pt>
                <c:pt idx="304">
                  <c:v>5.6168298694697097E-2</c:v>
                </c:pt>
                <c:pt idx="305">
                  <c:v>7.5551885175043396E-2</c:v>
                </c:pt>
                <c:pt idx="306">
                  <c:v>7.6613843204232396E-2</c:v>
                </c:pt>
                <c:pt idx="307">
                  <c:v>5.8385631017337701E-2</c:v>
                </c:pt>
                <c:pt idx="308">
                  <c:v>6.0458537548107101E-2</c:v>
                </c:pt>
                <c:pt idx="309">
                  <c:v>5.4926938928438099E-2</c:v>
                </c:pt>
                <c:pt idx="310">
                  <c:v>4.1099314085771797E-2</c:v>
                </c:pt>
                <c:pt idx="311">
                  <c:v>1.3735152428934E-2</c:v>
                </c:pt>
                <c:pt idx="312">
                  <c:v>0.10390163793144699</c:v>
                </c:pt>
                <c:pt idx="313">
                  <c:v>0.109741320267637</c:v>
                </c:pt>
                <c:pt idx="314">
                  <c:v>0.104917243040501</c:v>
                </c:pt>
                <c:pt idx="315">
                  <c:v>0.13183812007878801</c:v>
                </c:pt>
                <c:pt idx="316">
                  <c:v>8.4306978616545195E-2</c:v>
                </c:pt>
                <c:pt idx="317">
                  <c:v>8.9191297564358299E-2</c:v>
                </c:pt>
                <c:pt idx="318">
                  <c:v>0.108684458520757</c:v>
                </c:pt>
                <c:pt idx="319">
                  <c:v>0.10731093250701999</c:v>
                </c:pt>
                <c:pt idx="320">
                  <c:v>0.11203944731262799</c:v>
                </c:pt>
                <c:pt idx="321">
                  <c:v>0.107974137931035</c:v>
                </c:pt>
                <c:pt idx="322">
                  <c:v>0.14876555815100201</c:v>
                </c:pt>
                <c:pt idx="323">
                  <c:v>0.161602362560646</c:v>
                </c:pt>
                <c:pt idx="324">
                  <c:v>0.17884835324288001</c:v>
                </c:pt>
                <c:pt idx="325">
                  <c:v>0.16989021431965401</c:v>
                </c:pt>
                <c:pt idx="326">
                  <c:v>0.21903938369625101</c:v>
                </c:pt>
                <c:pt idx="327">
                  <c:v>0.212541209715402</c:v>
                </c:pt>
                <c:pt idx="328">
                  <c:v>0.20863320583873199</c:v>
                </c:pt>
                <c:pt idx="329">
                  <c:v>0.19072356215213401</c:v>
                </c:pt>
                <c:pt idx="330">
                  <c:v>0.135068141118385</c:v>
                </c:pt>
                <c:pt idx="331">
                  <c:v>7.2057544394601394E-2</c:v>
                </c:pt>
                <c:pt idx="332">
                  <c:v>6.4863927389400597E-2</c:v>
                </c:pt>
                <c:pt idx="333">
                  <c:v>7.1438571421674896E-2</c:v>
                </c:pt>
                <c:pt idx="334">
                  <c:v>3.4929714008725202E-2</c:v>
                </c:pt>
                <c:pt idx="335">
                  <c:v>1.9061197736004201E-2</c:v>
                </c:pt>
                <c:pt idx="336">
                  <c:v>3.3215310212490301E-2</c:v>
                </c:pt>
                <c:pt idx="337">
                  <c:v>5.5760509777045601E-2</c:v>
                </c:pt>
                <c:pt idx="338">
                  <c:v>8.1310817462420196E-3</c:v>
                </c:pt>
                <c:pt idx="339">
                  <c:v>-5.53742152653494E-2</c:v>
                </c:pt>
                <c:pt idx="340">
                  <c:v>-7.3105049226054306E-2</c:v>
                </c:pt>
                <c:pt idx="341">
                  <c:v>-4.1508950353116802E-2</c:v>
                </c:pt>
                <c:pt idx="342">
                  <c:v>-4.2637207230785498E-2</c:v>
                </c:pt>
                <c:pt idx="343">
                  <c:v>-4.5987296583059001E-2</c:v>
                </c:pt>
                <c:pt idx="344">
                  <c:v>1.32939369533049E-2</c:v>
                </c:pt>
                <c:pt idx="345">
                  <c:v>9.2042041334043697E-3</c:v>
                </c:pt>
                <c:pt idx="346">
                  <c:v>2.43289570168185E-2</c:v>
                </c:pt>
                <c:pt idx="347">
                  <c:v>-4.4679178675346301E-3</c:v>
                </c:pt>
                <c:pt idx="348">
                  <c:v>3.4827689957645902E-2</c:v>
                </c:pt>
                <c:pt idx="349">
                  <c:v>4.8227546720583298E-2</c:v>
                </c:pt>
                <c:pt idx="350">
                  <c:v>4.9607517811580799E-2</c:v>
                </c:pt>
                <c:pt idx="351">
                  <c:v>0.100289425215873</c:v>
                </c:pt>
                <c:pt idx="352">
                  <c:v>0.14163877897938301</c:v>
                </c:pt>
                <c:pt idx="353">
                  <c:v>0.124910551769514</c:v>
                </c:pt>
                <c:pt idx="354">
                  <c:v>0.124763144295366</c:v>
                </c:pt>
                <c:pt idx="355">
                  <c:v>7.4378984341509399E-2</c:v>
                </c:pt>
                <c:pt idx="356">
                  <c:v>8.5018184129636298E-2</c:v>
                </c:pt>
                <c:pt idx="357">
                  <c:v>9.8241186850884704E-2</c:v>
                </c:pt>
                <c:pt idx="358">
                  <c:v>8.7162672723496801E-2</c:v>
                </c:pt>
                <c:pt idx="359">
                  <c:v>6.15122043486106E-2</c:v>
                </c:pt>
                <c:pt idx="360">
                  <c:v>8.0040589702800105E-2</c:v>
                </c:pt>
                <c:pt idx="361">
                  <c:v>9.0886489558175798E-2</c:v>
                </c:pt>
                <c:pt idx="362">
                  <c:v>6.7466280196672904E-2</c:v>
                </c:pt>
                <c:pt idx="363">
                  <c:v>9.5210672374077404E-2</c:v>
                </c:pt>
                <c:pt idx="364">
                  <c:v>5.57897658764238E-2</c:v>
                </c:pt>
                <c:pt idx="365">
                  <c:v>8.0179884680454394E-2</c:v>
                </c:pt>
                <c:pt idx="366">
                  <c:v>9.0585932286337198E-2</c:v>
                </c:pt>
                <c:pt idx="367">
                  <c:v>5.6964799520881099E-2</c:v>
                </c:pt>
                <c:pt idx="368">
                  <c:v>9.4272909687171294E-2</c:v>
                </c:pt>
                <c:pt idx="369">
                  <c:v>8.7511273807629103E-2</c:v>
                </c:pt>
                <c:pt idx="370">
                  <c:v>9.3740689461785098E-2</c:v>
                </c:pt>
                <c:pt idx="371">
                  <c:v>9.9718413320274396E-2</c:v>
                </c:pt>
                <c:pt idx="372">
                  <c:v>2.8402675236689E-2</c:v>
                </c:pt>
                <c:pt idx="373">
                  <c:v>5.5485314141217899E-2</c:v>
                </c:pt>
                <c:pt idx="374">
                  <c:v>2.8693073427907501E-2</c:v>
                </c:pt>
                <c:pt idx="375">
                  <c:v>5.8850234778322498E-2</c:v>
                </c:pt>
                <c:pt idx="376">
                  <c:v>3.4981771868415598E-2</c:v>
                </c:pt>
                <c:pt idx="377">
                  <c:v>5.6570700549803003E-2</c:v>
                </c:pt>
                <c:pt idx="378">
                  <c:v>7.1290695624884395E-2</c:v>
                </c:pt>
                <c:pt idx="379">
                  <c:v>7.8335880078194906E-2</c:v>
                </c:pt>
                <c:pt idx="380">
                  <c:v>0.101026018591474</c:v>
                </c:pt>
                <c:pt idx="381">
                  <c:v>9.8003474816120706E-2</c:v>
                </c:pt>
                <c:pt idx="382">
                  <c:v>0.14192122222321199</c:v>
                </c:pt>
                <c:pt idx="383">
                  <c:v>0.16617590752456801</c:v>
                </c:pt>
                <c:pt idx="384">
                  <c:v>0.15690585739039301</c:v>
                </c:pt>
                <c:pt idx="385">
                  <c:v>0.17775444825426601</c:v>
                </c:pt>
                <c:pt idx="386">
                  <c:v>0.205371277622175</c:v>
                </c:pt>
                <c:pt idx="387">
                  <c:v>0.233226132068829</c:v>
                </c:pt>
                <c:pt idx="388">
                  <c:v>0.22036135321263101</c:v>
                </c:pt>
                <c:pt idx="389">
                  <c:v>0.198490854430526</c:v>
                </c:pt>
                <c:pt idx="390">
                  <c:v>0.25184736580190198</c:v>
                </c:pt>
                <c:pt idx="391">
                  <c:v>0.32868677448646699</c:v>
                </c:pt>
                <c:pt idx="392">
                  <c:v>0.330238221333506</c:v>
                </c:pt>
                <c:pt idx="393">
                  <c:v>0.22352851289789599</c:v>
                </c:pt>
                <c:pt idx="394">
                  <c:v>0.20440756816383299</c:v>
                </c:pt>
                <c:pt idx="395">
                  <c:v>0.236758338152607</c:v>
                </c:pt>
                <c:pt idx="396">
                  <c:v>0.15761916864992301</c:v>
                </c:pt>
                <c:pt idx="397">
                  <c:v>0.20389760266132201</c:v>
                </c:pt>
                <c:pt idx="398">
                  <c:v>0.18384431596417999</c:v>
                </c:pt>
                <c:pt idx="399">
                  <c:v>0.184648557801079</c:v>
                </c:pt>
                <c:pt idx="400">
                  <c:v>0.16397908382127399</c:v>
                </c:pt>
                <c:pt idx="401">
                  <c:v>0.20383247781588401</c:v>
                </c:pt>
                <c:pt idx="402">
                  <c:v>0.196184960348561</c:v>
                </c:pt>
                <c:pt idx="403">
                  <c:v>0.20884003843495</c:v>
                </c:pt>
                <c:pt idx="404">
                  <c:v>0.19021418662956199</c:v>
                </c:pt>
                <c:pt idx="405">
                  <c:v>0.16345472398924099</c:v>
                </c:pt>
                <c:pt idx="406">
                  <c:v>0.192957602675039</c:v>
                </c:pt>
                <c:pt idx="407">
                  <c:v>0.20576285293827401</c:v>
                </c:pt>
                <c:pt idx="408">
                  <c:v>9.9685318782117296E-2</c:v>
                </c:pt>
                <c:pt idx="409">
                  <c:v>7.8246506341327696E-2</c:v>
                </c:pt>
                <c:pt idx="410">
                  <c:v>5.5416907156154403E-2</c:v>
                </c:pt>
                <c:pt idx="411">
                  <c:v>0.10266408642430599</c:v>
                </c:pt>
                <c:pt idx="412">
                  <c:v>0.110283257294778</c:v>
                </c:pt>
                <c:pt idx="413">
                  <c:v>7.2659938140973504E-2</c:v>
                </c:pt>
                <c:pt idx="414">
                  <c:v>0.121111286950583</c:v>
                </c:pt>
                <c:pt idx="415">
                  <c:v>0.107303884833705</c:v>
                </c:pt>
                <c:pt idx="416">
                  <c:v>2.89206120981822E-2</c:v>
                </c:pt>
                <c:pt idx="417">
                  <c:v>-2.51236605109437E-2</c:v>
                </c:pt>
                <c:pt idx="418">
                  <c:v>-4.5400214579143498E-2</c:v>
                </c:pt>
                <c:pt idx="419">
                  <c:v>-4.48739268073369E-2</c:v>
                </c:pt>
                <c:pt idx="420">
                  <c:v>-2.5251627704089102E-2</c:v>
                </c:pt>
                <c:pt idx="421">
                  <c:v>-6.3000544755307405E-2</c:v>
                </c:pt>
                <c:pt idx="422">
                  <c:v>-6.9907183002111295E-2</c:v>
                </c:pt>
                <c:pt idx="423">
                  <c:v>-8.4191483440022197E-2</c:v>
                </c:pt>
                <c:pt idx="424">
                  <c:v>-4.0760135135135399E-2</c:v>
                </c:pt>
                <c:pt idx="425">
                  <c:v>-7.3322024669640801E-2</c:v>
                </c:pt>
                <c:pt idx="426">
                  <c:v>-6.7506511678875294E-2</c:v>
                </c:pt>
                <c:pt idx="427">
                  <c:v>-7.7919744541493599E-2</c:v>
                </c:pt>
                <c:pt idx="428">
                  <c:v>-6.62608810558135E-2</c:v>
                </c:pt>
                <c:pt idx="429">
                  <c:v>-4.06095478566285E-2</c:v>
                </c:pt>
                <c:pt idx="430">
                  <c:v>-8.0940953634517698E-2</c:v>
                </c:pt>
                <c:pt idx="431">
                  <c:v>-4.8852314963248301E-2</c:v>
                </c:pt>
                <c:pt idx="432">
                  <c:v>-5.2510353080114702E-2</c:v>
                </c:pt>
                <c:pt idx="433">
                  <c:v>-3.6996287152771201E-2</c:v>
                </c:pt>
                <c:pt idx="434">
                  <c:v>-4.5546440196392098E-2</c:v>
                </c:pt>
                <c:pt idx="435">
                  <c:v>-1.1569504973714499E-2</c:v>
                </c:pt>
                <c:pt idx="436">
                  <c:v>-4.40014234374453E-2</c:v>
                </c:pt>
                <c:pt idx="437">
                  <c:v>-3.4913080736977499E-2</c:v>
                </c:pt>
                <c:pt idx="438">
                  <c:v>-3.8460641761931001E-2</c:v>
                </c:pt>
                <c:pt idx="439">
                  <c:v>-6.5561101149346795E-2</c:v>
                </c:pt>
                <c:pt idx="440">
                  <c:v>-7.0634540510475199E-2</c:v>
                </c:pt>
                <c:pt idx="441">
                  <c:v>-0.110478136776236</c:v>
                </c:pt>
                <c:pt idx="442">
                  <c:v>-0.15793302856542901</c:v>
                </c:pt>
                <c:pt idx="443">
                  <c:v>-0.17285555966013999</c:v>
                </c:pt>
                <c:pt idx="444">
                  <c:v>-0.15062509301979399</c:v>
                </c:pt>
                <c:pt idx="445">
                  <c:v>-9.8238260272261804E-2</c:v>
                </c:pt>
                <c:pt idx="446">
                  <c:v>-7.97570930811351E-2</c:v>
                </c:pt>
                <c:pt idx="447">
                  <c:v>-5.1393183988306203E-2</c:v>
                </c:pt>
                <c:pt idx="448">
                  <c:v>-2.0961824808485401E-2</c:v>
                </c:pt>
                <c:pt idx="449">
                  <c:v>-6.2863596319309101E-2</c:v>
                </c:pt>
                <c:pt idx="450">
                  <c:v>-8.8138778905853296E-2</c:v>
                </c:pt>
                <c:pt idx="451">
                  <c:v>-0.120754569902951</c:v>
                </c:pt>
                <c:pt idx="452">
                  <c:v>-0.13100938443920199</c:v>
                </c:pt>
                <c:pt idx="453">
                  <c:v>-0.14874102470032499</c:v>
                </c:pt>
                <c:pt idx="454">
                  <c:v>-0.191804553026097</c:v>
                </c:pt>
                <c:pt idx="455">
                  <c:v>-0.29958062381308798</c:v>
                </c:pt>
                <c:pt idx="456">
                  <c:v>-0.41208191953466</c:v>
                </c:pt>
                <c:pt idx="457">
                  <c:v>-0.37204054073889198</c:v>
                </c:pt>
                <c:pt idx="458">
                  <c:v>-0.44653179706082702</c:v>
                </c:pt>
                <c:pt idx="459">
                  <c:v>-0.38764508714124202</c:v>
                </c:pt>
                <c:pt idx="460">
                  <c:v>-0.37312115192888801</c:v>
                </c:pt>
                <c:pt idx="461">
                  <c:v>-0.42483429646145199</c:v>
                </c:pt>
                <c:pt idx="462">
                  <c:v>-0.466860509897561</c:v>
                </c:pt>
                <c:pt idx="463">
                  <c:v>-0.42292631230833999</c:v>
                </c:pt>
                <c:pt idx="464">
                  <c:v>-0.44226874981523601</c:v>
                </c:pt>
                <c:pt idx="465">
                  <c:v>-0.41545068936997098</c:v>
                </c:pt>
                <c:pt idx="466">
                  <c:v>-0.41889828714074201</c:v>
                </c:pt>
                <c:pt idx="467">
                  <c:v>-0.427832160510908</c:v>
                </c:pt>
                <c:pt idx="468">
                  <c:v>-0.34832810971592998</c:v>
                </c:pt>
                <c:pt idx="469">
                  <c:v>-0.35588989893194301</c:v>
                </c:pt>
                <c:pt idx="470">
                  <c:v>-0.34644575687387302</c:v>
                </c:pt>
                <c:pt idx="471">
                  <c:v>-0.36493422749548599</c:v>
                </c:pt>
                <c:pt idx="472">
                  <c:v>-0.38823051678987103</c:v>
                </c:pt>
                <c:pt idx="473">
                  <c:v>-0.30940842137232499</c:v>
                </c:pt>
                <c:pt idx="474">
                  <c:v>-0.33915065897148799</c:v>
                </c:pt>
                <c:pt idx="475">
                  <c:v>-0.37428962163805002</c:v>
                </c:pt>
                <c:pt idx="476">
                  <c:v>-0.39341750752813098</c:v>
                </c:pt>
                <c:pt idx="477">
                  <c:v>-0.41520639641309098</c:v>
                </c:pt>
                <c:pt idx="478">
                  <c:v>-0.35299142594994898</c:v>
                </c:pt>
                <c:pt idx="479">
                  <c:v>-0.35465057060993499</c:v>
                </c:pt>
                <c:pt idx="480">
                  <c:v>-0.31663998443290697</c:v>
                </c:pt>
                <c:pt idx="481">
                  <c:v>-0.31594952298206003</c:v>
                </c:pt>
                <c:pt idx="482">
                  <c:v>-0.278442433980718</c:v>
                </c:pt>
                <c:pt idx="483">
                  <c:v>-0.30374911047578601</c:v>
                </c:pt>
                <c:pt idx="484">
                  <c:v>-0.30072680597458701</c:v>
                </c:pt>
                <c:pt idx="485">
                  <c:v>-0.305931796252711</c:v>
                </c:pt>
                <c:pt idx="486">
                  <c:v>-0.28890379142268402</c:v>
                </c:pt>
                <c:pt idx="487">
                  <c:v>-0.33561104850030599</c:v>
                </c:pt>
                <c:pt idx="488">
                  <c:v>-0.30787795489779901</c:v>
                </c:pt>
                <c:pt idx="489">
                  <c:v>-0.29664322580133601</c:v>
                </c:pt>
                <c:pt idx="490">
                  <c:v>-0.25262672960041399</c:v>
                </c:pt>
                <c:pt idx="491">
                  <c:v>-0.242697086983093</c:v>
                </c:pt>
                <c:pt idx="492">
                  <c:v>-0.24048144499998</c:v>
                </c:pt>
                <c:pt idx="493">
                  <c:v>-0.206168515695513</c:v>
                </c:pt>
                <c:pt idx="494">
                  <c:v>-0.199903802474415</c:v>
                </c:pt>
                <c:pt idx="495">
                  <c:v>-0.21573592725583701</c:v>
                </c:pt>
                <c:pt idx="496">
                  <c:v>-0.17354716617457699</c:v>
                </c:pt>
              </c:numCache>
            </c:numRef>
          </c:yVal>
          <c:smooth val="0"/>
        </c:ser>
        <c:dLbls>
          <c:showLegendKey val="0"/>
          <c:showVal val="0"/>
          <c:showCatName val="0"/>
          <c:showSerName val="0"/>
          <c:showPercent val="0"/>
          <c:showBubbleSize val="0"/>
        </c:dLbls>
        <c:axId val="299065136"/>
        <c:axId val="299062784"/>
      </c:scatterChart>
      <c:valAx>
        <c:axId val="299065136"/>
        <c:scaling>
          <c:orientation val="minMax"/>
          <c:max val="40020"/>
          <c:min val="36500"/>
        </c:scaling>
        <c:delete val="0"/>
        <c:axPos val="b"/>
        <c:numFmt formatCode="m/d/yyyy" sourceLinked="1"/>
        <c:majorTickMark val="out"/>
        <c:minorTickMark val="none"/>
        <c:tickLblPos val="nextTo"/>
        <c:txPr>
          <a:bodyPr rot="-5400000" vert="horz"/>
          <a:lstStyle/>
          <a:p>
            <a:pPr>
              <a:defRPr sz="1500">
                <a:latin typeface="Arial" pitchFamily="34" charset="0"/>
                <a:cs typeface="Arial" pitchFamily="34" charset="0"/>
              </a:defRPr>
            </a:pPr>
            <a:endParaRPr lang="en-US"/>
          </a:p>
        </c:txPr>
        <c:crossAx val="299062784"/>
        <c:crossesAt val="-1"/>
        <c:crossBetween val="midCat"/>
        <c:majorUnit val="251"/>
        <c:minorUnit val="30"/>
      </c:valAx>
      <c:valAx>
        <c:axId val="299062784"/>
        <c:scaling>
          <c:orientation val="minMax"/>
          <c:max val="1.4"/>
          <c:min val="-0.8"/>
        </c:scaling>
        <c:delete val="0"/>
        <c:axPos val="l"/>
        <c:majorGridlines>
          <c:spPr>
            <a:ln>
              <a:solidFill>
                <a:srgbClr val="FFFFFF">
                  <a:lumMod val="75000"/>
                </a:srgbClr>
              </a:solidFill>
            </a:ln>
          </c:spPr>
        </c:majorGridlines>
        <c:numFmt formatCode="0%" sourceLinked="0"/>
        <c:majorTickMark val="out"/>
        <c:minorTickMark val="none"/>
        <c:tickLblPos val="nextTo"/>
        <c:txPr>
          <a:bodyPr/>
          <a:lstStyle/>
          <a:p>
            <a:pPr>
              <a:defRPr sz="1500">
                <a:latin typeface="Arial" pitchFamily="34" charset="0"/>
                <a:cs typeface="Arial" pitchFamily="34" charset="0"/>
              </a:defRPr>
            </a:pPr>
            <a:endParaRPr lang="en-US"/>
          </a:p>
        </c:txPr>
        <c:crossAx val="299065136"/>
        <c:crosses val="autoZero"/>
        <c:crossBetween val="midCat"/>
        <c:majorUnit val="0.2"/>
      </c:valAx>
      <c:spPr>
        <a:solidFill>
          <a:schemeClr val="bg1"/>
        </a:solidFill>
        <a:ln>
          <a:solidFill>
            <a:schemeClr val="tx1"/>
          </a:solidFill>
        </a:ln>
      </c:spPr>
    </c:plotArea>
    <c:legend>
      <c:legendPos val="r"/>
      <c:layout>
        <c:manualLayout>
          <c:xMode val="edge"/>
          <c:yMode val="edge"/>
          <c:x val="0.70913370284924804"/>
          <c:y val="0.113960908227422"/>
          <c:w val="0.20354604267015"/>
          <c:h val="0.18993846634275599"/>
        </c:manualLayout>
      </c:layout>
      <c:overlay val="0"/>
      <c:spPr>
        <a:solidFill>
          <a:srgbClr val="FFFFFF"/>
        </a:solidFill>
        <a:ln w="6350">
          <a:solidFill>
            <a:srgbClr val="000000"/>
          </a:solidFill>
        </a:ln>
        <a:effectLst>
          <a:outerShdw blurRad="50800" dist="38100" dir="2700000" algn="tl" rotWithShape="0">
            <a:prstClr val="black">
              <a:alpha val="40000"/>
            </a:prstClr>
          </a:outerShdw>
        </a:effectLst>
      </c:spPr>
      <c:txPr>
        <a:bodyPr/>
        <a:lstStyle/>
        <a:p>
          <a:pPr>
            <a:defRPr sz="2000">
              <a:latin typeface="Arial" pitchFamily="34" charset="0"/>
              <a:cs typeface="Arial" pitchFamily="34" charset="0"/>
            </a:defRPr>
          </a:pPr>
          <a:endParaRPr lang="en-US"/>
        </a:p>
      </c:txPr>
    </c:legend>
    <c:plotVisOnly val="1"/>
    <c:dispBlanksAs val="gap"/>
    <c:showDLblsOverMax val="0"/>
  </c:chart>
  <c:spPr>
    <a:noFill/>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8788183375786"/>
          <c:y val="2.6324721921448201E-2"/>
          <c:w val="0.72304141765545005"/>
          <c:h val="0.86493489090919995"/>
        </c:manualLayout>
      </c:layout>
      <c:scatterChart>
        <c:scatterStyle val="lineMarker"/>
        <c:varyColors val="0"/>
        <c:ser>
          <c:idx val="0"/>
          <c:order val="0"/>
          <c:tx>
            <c:strRef>
              <c:f>'data (2)'!$E$2</c:f>
              <c:strCache>
                <c:ptCount val="1"/>
                <c:pt idx="0">
                  <c:v>Durables</c:v>
                </c:pt>
              </c:strCache>
            </c:strRef>
          </c:tx>
          <c:spPr>
            <a:ln w="38100">
              <a:solidFill>
                <a:srgbClr val="0000FF"/>
              </a:solidFill>
            </a:ln>
          </c:spPr>
          <c:marker>
            <c:symbol val="none"/>
          </c:marker>
          <c:xVal>
            <c:numRef>
              <c:f>'data (2)'!$B$3:$B$59</c:f>
              <c:numCache>
                <c:formatCode>0.00</c:formatCode>
                <c:ptCount val="57"/>
                <c:pt idx="0">
                  <c:v>1995</c:v>
                </c:pt>
                <c:pt idx="1">
                  <c:v>1995.25</c:v>
                </c:pt>
                <c:pt idx="2">
                  <c:v>1995.5</c:v>
                </c:pt>
                <c:pt idx="3">
                  <c:v>1995.75</c:v>
                </c:pt>
                <c:pt idx="4">
                  <c:v>1996</c:v>
                </c:pt>
                <c:pt idx="5">
                  <c:v>1996.25</c:v>
                </c:pt>
                <c:pt idx="6">
                  <c:v>1996.5</c:v>
                </c:pt>
                <c:pt idx="7">
                  <c:v>1996.75</c:v>
                </c:pt>
                <c:pt idx="8">
                  <c:v>1997</c:v>
                </c:pt>
                <c:pt idx="9">
                  <c:v>1997.25</c:v>
                </c:pt>
                <c:pt idx="10">
                  <c:v>1997.5</c:v>
                </c:pt>
                <c:pt idx="11">
                  <c:v>1997.75</c:v>
                </c:pt>
                <c:pt idx="12">
                  <c:v>1998</c:v>
                </c:pt>
                <c:pt idx="13">
                  <c:v>1998.25</c:v>
                </c:pt>
                <c:pt idx="14">
                  <c:v>1998.5</c:v>
                </c:pt>
                <c:pt idx="15">
                  <c:v>1998.75</c:v>
                </c:pt>
                <c:pt idx="16">
                  <c:v>1999</c:v>
                </c:pt>
                <c:pt idx="17">
                  <c:v>1999.25</c:v>
                </c:pt>
                <c:pt idx="18">
                  <c:v>1999.5</c:v>
                </c:pt>
                <c:pt idx="19">
                  <c:v>1999.75</c:v>
                </c:pt>
                <c:pt idx="20">
                  <c:v>2000</c:v>
                </c:pt>
                <c:pt idx="21">
                  <c:v>2000.25</c:v>
                </c:pt>
                <c:pt idx="22">
                  <c:v>2000.5</c:v>
                </c:pt>
                <c:pt idx="23">
                  <c:v>2000.75</c:v>
                </c:pt>
                <c:pt idx="24">
                  <c:v>2001</c:v>
                </c:pt>
                <c:pt idx="25">
                  <c:v>2001.25</c:v>
                </c:pt>
                <c:pt idx="26">
                  <c:v>2001.5</c:v>
                </c:pt>
                <c:pt idx="27">
                  <c:v>2001.75</c:v>
                </c:pt>
                <c:pt idx="28">
                  <c:v>2002</c:v>
                </c:pt>
                <c:pt idx="29">
                  <c:v>2002.25</c:v>
                </c:pt>
                <c:pt idx="30">
                  <c:v>2002.5</c:v>
                </c:pt>
                <c:pt idx="31">
                  <c:v>2002.75</c:v>
                </c:pt>
                <c:pt idx="32">
                  <c:v>2003</c:v>
                </c:pt>
                <c:pt idx="33">
                  <c:v>2003.25</c:v>
                </c:pt>
                <c:pt idx="34">
                  <c:v>2003.5</c:v>
                </c:pt>
                <c:pt idx="35">
                  <c:v>2003.75</c:v>
                </c:pt>
                <c:pt idx="36">
                  <c:v>2004</c:v>
                </c:pt>
                <c:pt idx="37">
                  <c:v>2004.25</c:v>
                </c:pt>
                <c:pt idx="38">
                  <c:v>2004.5</c:v>
                </c:pt>
                <c:pt idx="39">
                  <c:v>2004.75</c:v>
                </c:pt>
                <c:pt idx="40">
                  <c:v>2005</c:v>
                </c:pt>
                <c:pt idx="41">
                  <c:v>2005.25</c:v>
                </c:pt>
                <c:pt idx="42">
                  <c:v>2005.5</c:v>
                </c:pt>
                <c:pt idx="43">
                  <c:v>2005.75</c:v>
                </c:pt>
                <c:pt idx="44">
                  <c:v>2006</c:v>
                </c:pt>
                <c:pt idx="45">
                  <c:v>2006.25</c:v>
                </c:pt>
                <c:pt idx="46">
                  <c:v>2006.5</c:v>
                </c:pt>
                <c:pt idx="47">
                  <c:v>2006.75</c:v>
                </c:pt>
                <c:pt idx="48">
                  <c:v>2007</c:v>
                </c:pt>
                <c:pt idx="49">
                  <c:v>2007.25</c:v>
                </c:pt>
                <c:pt idx="50">
                  <c:v>2007.5</c:v>
                </c:pt>
                <c:pt idx="51">
                  <c:v>2007.75</c:v>
                </c:pt>
                <c:pt idx="52">
                  <c:v>2008</c:v>
                </c:pt>
                <c:pt idx="53">
                  <c:v>2008.25</c:v>
                </c:pt>
                <c:pt idx="54">
                  <c:v>2008.5</c:v>
                </c:pt>
                <c:pt idx="55">
                  <c:v>2008.75</c:v>
                </c:pt>
                <c:pt idx="56">
                  <c:v>2009</c:v>
                </c:pt>
              </c:numCache>
            </c:numRef>
          </c:xVal>
          <c:yVal>
            <c:numRef>
              <c:f>'data (2)'!$E$3:$E$59</c:f>
              <c:numCache>
                <c:formatCode>0.0%</c:formatCode>
                <c:ptCount val="57"/>
                <c:pt idx="0">
                  <c:v>5.7978723404255403E-2</c:v>
                </c:pt>
                <c:pt idx="1">
                  <c:v>5.00000000000001E-2</c:v>
                </c:pt>
                <c:pt idx="2">
                  <c:v>5.8350444900752897E-2</c:v>
                </c:pt>
                <c:pt idx="3">
                  <c:v>3.6273701566364502E-2</c:v>
                </c:pt>
                <c:pt idx="4">
                  <c:v>6.6029830735713002E-2</c:v>
                </c:pt>
                <c:pt idx="5">
                  <c:v>8.2296333167413305E-2</c:v>
                </c:pt>
                <c:pt idx="6">
                  <c:v>5.9822150363783397E-2</c:v>
                </c:pt>
                <c:pt idx="7">
                  <c:v>6.0143198090691997E-2</c:v>
                </c:pt>
                <c:pt idx="8">
                  <c:v>7.3416129539380495E-2</c:v>
                </c:pt>
                <c:pt idx="9">
                  <c:v>3.29602943430937E-2</c:v>
                </c:pt>
                <c:pt idx="10">
                  <c:v>6.8039664378337195E-2</c:v>
                </c:pt>
                <c:pt idx="11">
                  <c:v>7.1589374155785798E-2</c:v>
                </c:pt>
                <c:pt idx="12">
                  <c:v>4.2618629173989502E-2</c:v>
                </c:pt>
                <c:pt idx="13">
                  <c:v>9.79519145146929E-2</c:v>
                </c:pt>
                <c:pt idx="14">
                  <c:v>7.8274532209684305E-2</c:v>
                </c:pt>
                <c:pt idx="15">
                  <c:v>0.11232492997198899</c:v>
                </c:pt>
                <c:pt idx="16">
                  <c:v>0.10296389942407699</c:v>
                </c:pt>
                <c:pt idx="17">
                  <c:v>0.106380102730468</c:v>
                </c:pt>
                <c:pt idx="18">
                  <c:v>0.10319247582461299</c:v>
                </c:pt>
                <c:pt idx="19">
                  <c:v>5.0239234449760799E-2</c:v>
                </c:pt>
                <c:pt idx="20">
                  <c:v>0.11678553234844601</c:v>
                </c:pt>
                <c:pt idx="21">
                  <c:v>4.3616371411118002E-2</c:v>
                </c:pt>
                <c:pt idx="22">
                  <c:v>3.4221902017291098E-2</c:v>
                </c:pt>
                <c:pt idx="23">
                  <c:v>3.2130439995204402E-2</c:v>
                </c:pt>
                <c:pt idx="24">
                  <c:v>-5.4738282586383399E-3</c:v>
                </c:pt>
                <c:pt idx="25">
                  <c:v>1.2292203231093399E-2</c:v>
                </c:pt>
                <c:pt idx="26">
                  <c:v>4.4119354464182796E-3</c:v>
                </c:pt>
                <c:pt idx="27">
                  <c:v>8.3517249390173298E-2</c:v>
                </c:pt>
                <c:pt idx="28">
                  <c:v>4.9420937965829803E-2</c:v>
                </c:pt>
                <c:pt idx="29">
                  <c:v>6.2680698508153096E-2</c:v>
                </c:pt>
                <c:pt idx="30">
                  <c:v>8.6695179748006196E-2</c:v>
                </c:pt>
                <c:pt idx="31">
                  <c:v>-1.21140651801029E-2</c:v>
                </c:pt>
                <c:pt idx="32">
                  <c:v>-4.04283216783222E-3</c:v>
                </c:pt>
                <c:pt idx="33">
                  <c:v>2.0023941669387299E-2</c:v>
                </c:pt>
                <c:pt idx="34">
                  <c:v>2.5848314009147898E-2</c:v>
                </c:pt>
                <c:pt idx="35">
                  <c:v>3.8958220293000501E-2</c:v>
                </c:pt>
                <c:pt idx="36">
                  <c:v>6.3741086121777299E-2</c:v>
                </c:pt>
                <c:pt idx="37">
                  <c:v>4.0008535154166303E-2</c:v>
                </c:pt>
                <c:pt idx="38">
                  <c:v>2.3330568228950601E-2</c:v>
                </c:pt>
                <c:pt idx="39">
                  <c:v>4.8777940254857002E-2</c:v>
                </c:pt>
                <c:pt idx="40">
                  <c:v>3.8160066006600601E-2</c:v>
                </c:pt>
                <c:pt idx="41">
                  <c:v>6.0012310217480498E-2</c:v>
                </c:pt>
                <c:pt idx="42">
                  <c:v>5.24875873948729E-2</c:v>
                </c:pt>
                <c:pt idx="43">
                  <c:v>2.9877502240808199E-4</c:v>
                </c:pt>
                <c:pt idx="44">
                  <c:v>3.9638386648122401E-2</c:v>
                </c:pt>
                <c:pt idx="45">
                  <c:v>1.5290815832768799E-2</c:v>
                </c:pt>
                <c:pt idx="46">
                  <c:v>1.5115047655723499E-2</c:v>
                </c:pt>
                <c:pt idx="47">
                  <c:v>5.3564317005177303E-2</c:v>
                </c:pt>
                <c:pt idx="48">
                  <c:v>2.876254180602E-2</c:v>
                </c:pt>
                <c:pt idx="49">
                  <c:v>3.45057668477744E-2</c:v>
                </c:pt>
                <c:pt idx="50">
                  <c:v>3.0159332321699501E-2</c:v>
                </c:pt>
                <c:pt idx="51">
                  <c:v>2.3436023436023402E-2</c:v>
                </c:pt>
                <c:pt idx="52">
                  <c:v>-5.2015604681403703E-3</c:v>
                </c:pt>
                <c:pt idx="53">
                  <c:v>-2.3956509720814499E-2</c:v>
                </c:pt>
                <c:pt idx="54">
                  <c:v>-6.4444853618118206E-2</c:v>
                </c:pt>
                <c:pt idx="55">
                  <c:v>-0.126223453370268</c:v>
                </c:pt>
                <c:pt idx="56">
                  <c:v>-9.9906629318394197E-2</c:v>
                </c:pt>
              </c:numCache>
            </c:numRef>
          </c:yVal>
          <c:smooth val="0"/>
        </c:ser>
        <c:ser>
          <c:idx val="1"/>
          <c:order val="1"/>
          <c:tx>
            <c:strRef>
              <c:f>'data (2)'!$F$2</c:f>
              <c:strCache>
                <c:ptCount val="1"/>
                <c:pt idx="0">
                  <c:v>Investment</c:v>
                </c:pt>
              </c:strCache>
            </c:strRef>
          </c:tx>
          <c:spPr>
            <a:ln w="38100">
              <a:solidFill>
                <a:srgbClr val="FF0000"/>
              </a:solidFill>
            </a:ln>
          </c:spPr>
          <c:marker>
            <c:symbol val="none"/>
          </c:marker>
          <c:xVal>
            <c:numRef>
              <c:f>'data (2)'!$B$3:$B$59</c:f>
              <c:numCache>
                <c:formatCode>0.00</c:formatCode>
                <c:ptCount val="57"/>
                <c:pt idx="0">
                  <c:v>1995</c:v>
                </c:pt>
                <c:pt idx="1">
                  <c:v>1995.25</c:v>
                </c:pt>
                <c:pt idx="2">
                  <c:v>1995.5</c:v>
                </c:pt>
                <c:pt idx="3">
                  <c:v>1995.75</c:v>
                </c:pt>
                <c:pt idx="4">
                  <c:v>1996</c:v>
                </c:pt>
                <c:pt idx="5">
                  <c:v>1996.25</c:v>
                </c:pt>
                <c:pt idx="6">
                  <c:v>1996.5</c:v>
                </c:pt>
                <c:pt idx="7">
                  <c:v>1996.75</c:v>
                </c:pt>
                <c:pt idx="8">
                  <c:v>1997</c:v>
                </c:pt>
                <c:pt idx="9">
                  <c:v>1997.25</c:v>
                </c:pt>
                <c:pt idx="10">
                  <c:v>1997.5</c:v>
                </c:pt>
                <c:pt idx="11">
                  <c:v>1997.75</c:v>
                </c:pt>
                <c:pt idx="12">
                  <c:v>1998</c:v>
                </c:pt>
                <c:pt idx="13">
                  <c:v>1998.25</c:v>
                </c:pt>
                <c:pt idx="14">
                  <c:v>1998.5</c:v>
                </c:pt>
                <c:pt idx="15">
                  <c:v>1998.75</c:v>
                </c:pt>
                <c:pt idx="16">
                  <c:v>1999</c:v>
                </c:pt>
                <c:pt idx="17">
                  <c:v>1999.25</c:v>
                </c:pt>
                <c:pt idx="18">
                  <c:v>1999.5</c:v>
                </c:pt>
                <c:pt idx="19">
                  <c:v>1999.75</c:v>
                </c:pt>
                <c:pt idx="20">
                  <c:v>2000</c:v>
                </c:pt>
                <c:pt idx="21">
                  <c:v>2000.25</c:v>
                </c:pt>
                <c:pt idx="22">
                  <c:v>2000.5</c:v>
                </c:pt>
                <c:pt idx="23">
                  <c:v>2000.75</c:v>
                </c:pt>
                <c:pt idx="24">
                  <c:v>2001</c:v>
                </c:pt>
                <c:pt idx="25">
                  <c:v>2001.25</c:v>
                </c:pt>
                <c:pt idx="26">
                  <c:v>2001.5</c:v>
                </c:pt>
                <c:pt idx="27">
                  <c:v>2001.75</c:v>
                </c:pt>
                <c:pt idx="28">
                  <c:v>2002</c:v>
                </c:pt>
                <c:pt idx="29">
                  <c:v>2002.25</c:v>
                </c:pt>
                <c:pt idx="30">
                  <c:v>2002.5</c:v>
                </c:pt>
                <c:pt idx="31">
                  <c:v>2002.75</c:v>
                </c:pt>
                <c:pt idx="32">
                  <c:v>2003</c:v>
                </c:pt>
                <c:pt idx="33">
                  <c:v>2003.25</c:v>
                </c:pt>
                <c:pt idx="34">
                  <c:v>2003.5</c:v>
                </c:pt>
                <c:pt idx="35">
                  <c:v>2003.75</c:v>
                </c:pt>
                <c:pt idx="36">
                  <c:v>2004</c:v>
                </c:pt>
                <c:pt idx="37">
                  <c:v>2004.25</c:v>
                </c:pt>
                <c:pt idx="38">
                  <c:v>2004.5</c:v>
                </c:pt>
                <c:pt idx="39">
                  <c:v>2004.75</c:v>
                </c:pt>
                <c:pt idx="40">
                  <c:v>2005</c:v>
                </c:pt>
                <c:pt idx="41">
                  <c:v>2005.25</c:v>
                </c:pt>
                <c:pt idx="42">
                  <c:v>2005.5</c:v>
                </c:pt>
                <c:pt idx="43">
                  <c:v>2005.75</c:v>
                </c:pt>
                <c:pt idx="44">
                  <c:v>2006</c:v>
                </c:pt>
                <c:pt idx="45">
                  <c:v>2006.25</c:v>
                </c:pt>
                <c:pt idx="46">
                  <c:v>2006.5</c:v>
                </c:pt>
                <c:pt idx="47">
                  <c:v>2006.75</c:v>
                </c:pt>
                <c:pt idx="48">
                  <c:v>2007</c:v>
                </c:pt>
                <c:pt idx="49">
                  <c:v>2007.25</c:v>
                </c:pt>
                <c:pt idx="50">
                  <c:v>2007.5</c:v>
                </c:pt>
                <c:pt idx="51">
                  <c:v>2007.75</c:v>
                </c:pt>
                <c:pt idx="52">
                  <c:v>2008</c:v>
                </c:pt>
                <c:pt idx="53">
                  <c:v>2008.25</c:v>
                </c:pt>
                <c:pt idx="54">
                  <c:v>2008.5</c:v>
                </c:pt>
                <c:pt idx="55">
                  <c:v>2008.75</c:v>
                </c:pt>
                <c:pt idx="56">
                  <c:v>2009</c:v>
                </c:pt>
              </c:numCache>
            </c:numRef>
          </c:xVal>
          <c:yVal>
            <c:numRef>
              <c:f>'data (2)'!$F$3:$F$59</c:f>
              <c:numCache>
                <c:formatCode>0.0%</c:formatCode>
                <c:ptCount val="57"/>
                <c:pt idx="0">
                  <c:v>0.112538343558282</c:v>
                </c:pt>
                <c:pt idx="1">
                  <c:v>2.3402909550916999E-2</c:v>
                </c:pt>
                <c:pt idx="2">
                  <c:v>3.04693933571232E-2</c:v>
                </c:pt>
                <c:pt idx="3">
                  <c:v>9.6900916630291694E-3</c:v>
                </c:pt>
                <c:pt idx="4">
                  <c:v>8.0992590039635493E-3</c:v>
                </c:pt>
                <c:pt idx="5">
                  <c:v>8.4142680558008207E-2</c:v>
                </c:pt>
                <c:pt idx="6">
                  <c:v>0.13647664713194799</c:v>
                </c:pt>
                <c:pt idx="7">
                  <c:v>0.109545218744596</c:v>
                </c:pt>
                <c:pt idx="8">
                  <c:v>0.124273504273505</c:v>
                </c:pt>
                <c:pt idx="9">
                  <c:v>0.12810489453538601</c:v>
                </c:pt>
                <c:pt idx="10">
                  <c:v>0.109071021173529</c:v>
                </c:pt>
                <c:pt idx="11">
                  <c:v>0.121405750798722</c:v>
                </c:pt>
                <c:pt idx="12">
                  <c:v>0.14451877755815701</c:v>
                </c:pt>
                <c:pt idx="13">
                  <c:v>6.4539416690730503E-2</c:v>
                </c:pt>
                <c:pt idx="14">
                  <c:v>6.2205001761183501E-2</c:v>
                </c:pt>
                <c:pt idx="15">
                  <c:v>7.6089222430685902E-2</c:v>
                </c:pt>
                <c:pt idx="16">
                  <c:v>6.0577881102623798E-2</c:v>
                </c:pt>
                <c:pt idx="17">
                  <c:v>7.8190695781907099E-2</c:v>
                </c:pt>
                <c:pt idx="18">
                  <c:v>7.9917760976256899E-2</c:v>
                </c:pt>
                <c:pt idx="19">
                  <c:v>8.9823065995092793E-2</c:v>
                </c:pt>
                <c:pt idx="20">
                  <c:v>4.7347654537483498E-2</c:v>
                </c:pt>
                <c:pt idx="21">
                  <c:v>0.120636518020001</c:v>
                </c:pt>
                <c:pt idx="22">
                  <c:v>7.4126389485967004E-2</c:v>
                </c:pt>
                <c:pt idx="23">
                  <c:v>3.0337145227232399E-2</c:v>
                </c:pt>
                <c:pt idx="24">
                  <c:v>1.7939364946480899E-3</c:v>
                </c:pt>
                <c:pt idx="25">
                  <c:v>-7.5209069989336005E-2</c:v>
                </c:pt>
                <c:pt idx="26">
                  <c:v>-7.7758719268153295E-2</c:v>
                </c:pt>
                <c:pt idx="27">
                  <c:v>-0.125079072977169</c:v>
                </c:pt>
                <c:pt idx="28">
                  <c:v>-6.6376171431982406E-2</c:v>
                </c:pt>
                <c:pt idx="29">
                  <c:v>-4.63069733568005E-2</c:v>
                </c:pt>
                <c:pt idx="30">
                  <c:v>-1.24612523248605E-2</c:v>
                </c:pt>
                <c:pt idx="31">
                  <c:v>5.1728670960956902E-2</c:v>
                </c:pt>
                <c:pt idx="32">
                  <c:v>2.7044306630010999E-2</c:v>
                </c:pt>
                <c:pt idx="33">
                  <c:v>2.9082346951762601E-2</c:v>
                </c:pt>
                <c:pt idx="34">
                  <c:v>6.1271894029757003E-2</c:v>
                </c:pt>
                <c:pt idx="35">
                  <c:v>8.8869445659646606E-2</c:v>
                </c:pt>
                <c:pt idx="36">
                  <c:v>0.101593625498008</c:v>
                </c:pt>
                <c:pt idx="37">
                  <c:v>0.159854059736566</c:v>
                </c:pt>
                <c:pt idx="38">
                  <c:v>0.14149659863945599</c:v>
                </c:pt>
                <c:pt idx="39">
                  <c:v>0.13614188142111</c:v>
                </c:pt>
                <c:pt idx="40">
                  <c:v>0.15619349005425001</c:v>
                </c:pt>
                <c:pt idx="41">
                  <c:v>8.7492002559181103E-2</c:v>
                </c:pt>
                <c:pt idx="42">
                  <c:v>8.0064258693061094E-2</c:v>
                </c:pt>
                <c:pt idx="43">
                  <c:v>9.8560242485476401E-2</c:v>
                </c:pt>
                <c:pt idx="44">
                  <c:v>9.3206256109481994E-2</c:v>
                </c:pt>
                <c:pt idx="45">
                  <c:v>0.10491738981222699</c:v>
                </c:pt>
                <c:pt idx="46">
                  <c:v>7.0770559447269898E-2</c:v>
                </c:pt>
                <c:pt idx="47">
                  <c:v>-6.9438057573806399E-3</c:v>
                </c:pt>
                <c:pt idx="48">
                  <c:v>-5.3158671256761998E-2</c:v>
                </c:pt>
                <c:pt idx="49">
                  <c:v>-4.7255624084838403E-2</c:v>
                </c:pt>
                <c:pt idx="50">
                  <c:v>-3.0335618586727599E-2</c:v>
                </c:pt>
                <c:pt idx="51">
                  <c:v>-3.11183144246352E-2</c:v>
                </c:pt>
                <c:pt idx="52">
                  <c:v>-2.9134006988384299E-2</c:v>
                </c:pt>
                <c:pt idx="53">
                  <c:v>-6.8135245901639205E-2</c:v>
                </c:pt>
                <c:pt idx="54">
                  <c:v>-7.0748613678373401E-2</c:v>
                </c:pt>
                <c:pt idx="55">
                  <c:v>-8.8992974238876199E-2</c:v>
                </c:pt>
                <c:pt idx="56">
                  <c:v>-0.221730460580711</c:v>
                </c:pt>
              </c:numCache>
            </c:numRef>
          </c:yVal>
          <c:smooth val="0"/>
        </c:ser>
        <c:dLbls>
          <c:showLegendKey val="0"/>
          <c:showVal val="0"/>
          <c:showCatName val="0"/>
          <c:showSerName val="0"/>
          <c:showPercent val="0"/>
          <c:showBubbleSize val="0"/>
        </c:dLbls>
        <c:axId val="299063176"/>
        <c:axId val="299060824"/>
      </c:scatterChart>
      <c:scatterChart>
        <c:scatterStyle val="lineMarker"/>
        <c:varyColors val="0"/>
        <c:ser>
          <c:idx val="2"/>
          <c:order val="2"/>
          <c:tx>
            <c:v>UM Consumer Sentiment Index</c:v>
          </c:tx>
          <c:spPr>
            <a:ln w="38100">
              <a:solidFill>
                <a:srgbClr val="009900"/>
              </a:solidFill>
            </a:ln>
          </c:spPr>
          <c:marker>
            <c:symbol val="none"/>
          </c:marker>
          <c:xVal>
            <c:numRef>
              <c:f>'UMCSENT data for graph'!$A$255:$A$380</c:f>
              <c:numCache>
                <c:formatCode>0.00</c:formatCode>
                <c:ptCount val="126"/>
                <c:pt idx="0">
                  <c:v>1998.9999999999809</c:v>
                </c:pt>
                <c:pt idx="1">
                  <c:v>1999.083333333311</c:v>
                </c:pt>
                <c:pt idx="2">
                  <c:v>1999.1666666666481</c:v>
                </c:pt>
                <c:pt idx="3">
                  <c:v>1999.2499999999809</c:v>
                </c:pt>
                <c:pt idx="4">
                  <c:v>1999.333333333311</c:v>
                </c:pt>
                <c:pt idx="5">
                  <c:v>1999.4166666666499</c:v>
                </c:pt>
                <c:pt idx="6">
                  <c:v>1999.49999999998</c:v>
                </c:pt>
                <c:pt idx="7">
                  <c:v>1999.583333333311</c:v>
                </c:pt>
                <c:pt idx="8">
                  <c:v>1999.6666666666481</c:v>
                </c:pt>
                <c:pt idx="9">
                  <c:v>1999.74999999998</c:v>
                </c:pt>
                <c:pt idx="10">
                  <c:v>1999.8333333333101</c:v>
                </c:pt>
                <c:pt idx="11">
                  <c:v>1999.9166666666499</c:v>
                </c:pt>
                <c:pt idx="12">
                  <c:v>1999.99999999998</c:v>
                </c:pt>
                <c:pt idx="13">
                  <c:v>2000.0833333333101</c:v>
                </c:pt>
                <c:pt idx="14">
                  <c:v>2000.166666666647</c:v>
                </c:pt>
                <c:pt idx="15">
                  <c:v>2000.24999999998</c:v>
                </c:pt>
                <c:pt idx="16">
                  <c:v>2000.3333333333101</c:v>
                </c:pt>
                <c:pt idx="17">
                  <c:v>2000.4166666666499</c:v>
                </c:pt>
                <c:pt idx="18">
                  <c:v>2000.49999999998</c:v>
                </c:pt>
                <c:pt idx="19">
                  <c:v>2000.5833333333101</c:v>
                </c:pt>
                <c:pt idx="20">
                  <c:v>2000.6666666666461</c:v>
                </c:pt>
                <c:pt idx="21">
                  <c:v>2000.74999999998</c:v>
                </c:pt>
                <c:pt idx="22">
                  <c:v>2000.8333333333089</c:v>
                </c:pt>
                <c:pt idx="23">
                  <c:v>2000.9166666666499</c:v>
                </c:pt>
                <c:pt idx="24">
                  <c:v>2000.99999999998</c:v>
                </c:pt>
                <c:pt idx="25">
                  <c:v>2001.0833333333089</c:v>
                </c:pt>
                <c:pt idx="26">
                  <c:v>2001.1666666666461</c:v>
                </c:pt>
                <c:pt idx="27">
                  <c:v>2001.24999999998</c:v>
                </c:pt>
                <c:pt idx="28">
                  <c:v>2001.3333333333089</c:v>
                </c:pt>
                <c:pt idx="29">
                  <c:v>2001.4166666666481</c:v>
                </c:pt>
                <c:pt idx="30">
                  <c:v>2001.49999999998</c:v>
                </c:pt>
                <c:pt idx="31">
                  <c:v>2001.5833333333089</c:v>
                </c:pt>
                <c:pt idx="32">
                  <c:v>2001.6666666666449</c:v>
                </c:pt>
                <c:pt idx="33">
                  <c:v>2001.7499999999779</c:v>
                </c:pt>
                <c:pt idx="34">
                  <c:v>2001.8333333333089</c:v>
                </c:pt>
                <c:pt idx="35">
                  <c:v>2001.9166666666481</c:v>
                </c:pt>
                <c:pt idx="36">
                  <c:v>2001.9999999999779</c:v>
                </c:pt>
                <c:pt idx="37">
                  <c:v>2002.083333333308</c:v>
                </c:pt>
                <c:pt idx="38">
                  <c:v>2002.1666666666449</c:v>
                </c:pt>
                <c:pt idx="39">
                  <c:v>2002.2499999999779</c:v>
                </c:pt>
                <c:pt idx="40">
                  <c:v>2002.333333333308</c:v>
                </c:pt>
                <c:pt idx="41">
                  <c:v>2002.416666666647</c:v>
                </c:pt>
                <c:pt idx="42">
                  <c:v>2002.4999999999779</c:v>
                </c:pt>
                <c:pt idx="43">
                  <c:v>2002.583333333308</c:v>
                </c:pt>
                <c:pt idx="44">
                  <c:v>2002.6666666666449</c:v>
                </c:pt>
                <c:pt idx="45">
                  <c:v>2002.749999999977</c:v>
                </c:pt>
                <c:pt idx="46">
                  <c:v>2002.833333333308</c:v>
                </c:pt>
                <c:pt idx="47">
                  <c:v>2002.916666666647</c:v>
                </c:pt>
                <c:pt idx="48">
                  <c:v>2002.999999999977</c:v>
                </c:pt>
                <c:pt idx="49">
                  <c:v>2003.083333333308</c:v>
                </c:pt>
                <c:pt idx="50">
                  <c:v>2003.1666666666449</c:v>
                </c:pt>
                <c:pt idx="51">
                  <c:v>2003.249999999977</c:v>
                </c:pt>
                <c:pt idx="52">
                  <c:v>2003.333333333308</c:v>
                </c:pt>
                <c:pt idx="53">
                  <c:v>2003.416666666647</c:v>
                </c:pt>
                <c:pt idx="54">
                  <c:v>2003.499999999977</c:v>
                </c:pt>
                <c:pt idx="55">
                  <c:v>2003.5833333333071</c:v>
                </c:pt>
                <c:pt idx="56">
                  <c:v>2003.6666666666431</c:v>
                </c:pt>
                <c:pt idx="57">
                  <c:v>2003.749999999977</c:v>
                </c:pt>
                <c:pt idx="58">
                  <c:v>2003.8333333333071</c:v>
                </c:pt>
                <c:pt idx="59">
                  <c:v>2003.9166666666461</c:v>
                </c:pt>
                <c:pt idx="60">
                  <c:v>2003.9999999999759</c:v>
                </c:pt>
                <c:pt idx="61">
                  <c:v>2004.0833333333071</c:v>
                </c:pt>
                <c:pt idx="62">
                  <c:v>2004.1666666666431</c:v>
                </c:pt>
                <c:pt idx="63">
                  <c:v>2004.2499999999759</c:v>
                </c:pt>
                <c:pt idx="64">
                  <c:v>2004.333333333306</c:v>
                </c:pt>
                <c:pt idx="65">
                  <c:v>2004.4166666666461</c:v>
                </c:pt>
                <c:pt idx="66">
                  <c:v>2004.4999999999759</c:v>
                </c:pt>
                <c:pt idx="67">
                  <c:v>2004.583333333306</c:v>
                </c:pt>
                <c:pt idx="68">
                  <c:v>2004.6666666666431</c:v>
                </c:pt>
                <c:pt idx="69">
                  <c:v>2004.7499999999759</c:v>
                </c:pt>
                <c:pt idx="70">
                  <c:v>2004.833333333306</c:v>
                </c:pt>
                <c:pt idx="71">
                  <c:v>2004.9166666666449</c:v>
                </c:pt>
                <c:pt idx="72">
                  <c:v>2004.999999999975</c:v>
                </c:pt>
                <c:pt idx="73">
                  <c:v>2005.083333333306</c:v>
                </c:pt>
                <c:pt idx="74">
                  <c:v>2005.1666666666431</c:v>
                </c:pt>
                <c:pt idx="75">
                  <c:v>2005.249999999975</c:v>
                </c:pt>
                <c:pt idx="76">
                  <c:v>2005.3333333333051</c:v>
                </c:pt>
                <c:pt idx="77">
                  <c:v>2005.4166666666449</c:v>
                </c:pt>
                <c:pt idx="78">
                  <c:v>2005.499999999975</c:v>
                </c:pt>
                <c:pt idx="79">
                  <c:v>2005.5833333333051</c:v>
                </c:pt>
                <c:pt idx="80">
                  <c:v>2005.666666666642</c:v>
                </c:pt>
                <c:pt idx="81">
                  <c:v>2005.749999999975</c:v>
                </c:pt>
                <c:pt idx="82">
                  <c:v>2005.8333333333051</c:v>
                </c:pt>
                <c:pt idx="83">
                  <c:v>2005.916666666644</c:v>
                </c:pt>
                <c:pt idx="84">
                  <c:v>2005.999999999975</c:v>
                </c:pt>
                <c:pt idx="85">
                  <c:v>2006.0833333333051</c:v>
                </c:pt>
                <c:pt idx="86">
                  <c:v>2006.166666666641</c:v>
                </c:pt>
                <c:pt idx="87">
                  <c:v>2006.2499999999741</c:v>
                </c:pt>
                <c:pt idx="88">
                  <c:v>2006.3333333333039</c:v>
                </c:pt>
                <c:pt idx="89">
                  <c:v>2006.416666666644</c:v>
                </c:pt>
                <c:pt idx="90">
                  <c:v>2006.4999999999741</c:v>
                </c:pt>
                <c:pt idx="91">
                  <c:v>2006.5833333333039</c:v>
                </c:pt>
                <c:pt idx="92">
                  <c:v>2006.666666666641</c:v>
                </c:pt>
                <c:pt idx="93">
                  <c:v>2006.7499999999741</c:v>
                </c:pt>
                <c:pt idx="94">
                  <c:v>2006.8333333333039</c:v>
                </c:pt>
                <c:pt idx="95">
                  <c:v>2006.9166666666431</c:v>
                </c:pt>
                <c:pt idx="96">
                  <c:v>2006.9999999999741</c:v>
                </c:pt>
                <c:pt idx="97">
                  <c:v>2007.0833333333039</c:v>
                </c:pt>
                <c:pt idx="98">
                  <c:v>2007.1666666666399</c:v>
                </c:pt>
                <c:pt idx="99">
                  <c:v>2007.2499999999729</c:v>
                </c:pt>
                <c:pt idx="100">
                  <c:v>2007.3333333333039</c:v>
                </c:pt>
                <c:pt idx="101">
                  <c:v>2007.4166666666431</c:v>
                </c:pt>
                <c:pt idx="102">
                  <c:v>2007.4999999999729</c:v>
                </c:pt>
                <c:pt idx="103">
                  <c:v>2007.583333333303</c:v>
                </c:pt>
                <c:pt idx="104">
                  <c:v>2007.6666666666399</c:v>
                </c:pt>
                <c:pt idx="105">
                  <c:v>2007.7499999999729</c:v>
                </c:pt>
                <c:pt idx="106">
                  <c:v>2007.833333333303</c:v>
                </c:pt>
                <c:pt idx="107">
                  <c:v>2007.916666666642</c:v>
                </c:pt>
                <c:pt idx="108">
                  <c:v>2007.9999999999729</c:v>
                </c:pt>
                <c:pt idx="109">
                  <c:v>2008.083333333303</c:v>
                </c:pt>
                <c:pt idx="110">
                  <c:v>2008.1666666666399</c:v>
                </c:pt>
                <c:pt idx="111">
                  <c:v>2008.249999999972</c:v>
                </c:pt>
                <c:pt idx="112">
                  <c:v>2008.333333333303</c:v>
                </c:pt>
                <c:pt idx="113">
                  <c:v>2008.416666666642</c:v>
                </c:pt>
                <c:pt idx="114">
                  <c:v>2008.499999999972</c:v>
                </c:pt>
                <c:pt idx="115">
                  <c:v>2008.583333333303</c:v>
                </c:pt>
                <c:pt idx="116">
                  <c:v>2008.6666666666399</c:v>
                </c:pt>
                <c:pt idx="117">
                  <c:v>2008.749999999972</c:v>
                </c:pt>
                <c:pt idx="118">
                  <c:v>2008.833333333303</c:v>
                </c:pt>
                <c:pt idx="119">
                  <c:v>2008.916666666642</c:v>
                </c:pt>
                <c:pt idx="120">
                  <c:v>2008.999999999972</c:v>
                </c:pt>
                <c:pt idx="121">
                  <c:v>2009.0833333333021</c:v>
                </c:pt>
                <c:pt idx="122">
                  <c:v>2009.1666666666381</c:v>
                </c:pt>
                <c:pt idx="123">
                  <c:v>2009.249999999972</c:v>
                </c:pt>
                <c:pt idx="124">
                  <c:v>2009.3333333333021</c:v>
                </c:pt>
                <c:pt idx="125">
                  <c:v>2009.416666666641</c:v>
                </c:pt>
              </c:numCache>
            </c:numRef>
          </c:xVal>
          <c:yVal>
            <c:numRef>
              <c:f>'UMCSENT data for graph'!$B$255:$B$380</c:f>
              <c:numCache>
                <c:formatCode>0.0</c:formatCode>
                <c:ptCount val="126"/>
                <c:pt idx="0">
                  <c:v>103.9</c:v>
                </c:pt>
                <c:pt idx="1">
                  <c:v>108.1</c:v>
                </c:pt>
                <c:pt idx="2">
                  <c:v>105.7</c:v>
                </c:pt>
                <c:pt idx="3">
                  <c:v>104.6</c:v>
                </c:pt>
                <c:pt idx="4">
                  <c:v>106.8</c:v>
                </c:pt>
                <c:pt idx="5">
                  <c:v>107.3</c:v>
                </c:pt>
                <c:pt idx="6">
                  <c:v>106</c:v>
                </c:pt>
                <c:pt idx="7">
                  <c:v>104.5</c:v>
                </c:pt>
                <c:pt idx="8">
                  <c:v>107.2</c:v>
                </c:pt>
                <c:pt idx="9">
                  <c:v>103.2</c:v>
                </c:pt>
                <c:pt idx="10">
                  <c:v>107.2</c:v>
                </c:pt>
                <c:pt idx="11">
                  <c:v>105.4</c:v>
                </c:pt>
                <c:pt idx="12">
                  <c:v>112</c:v>
                </c:pt>
                <c:pt idx="13">
                  <c:v>111.3</c:v>
                </c:pt>
                <c:pt idx="14">
                  <c:v>107.1</c:v>
                </c:pt>
                <c:pt idx="15">
                  <c:v>109.2</c:v>
                </c:pt>
                <c:pt idx="16">
                  <c:v>110.7</c:v>
                </c:pt>
                <c:pt idx="17">
                  <c:v>106.4</c:v>
                </c:pt>
                <c:pt idx="18">
                  <c:v>108.3</c:v>
                </c:pt>
                <c:pt idx="19">
                  <c:v>107.3</c:v>
                </c:pt>
                <c:pt idx="20">
                  <c:v>106.8</c:v>
                </c:pt>
                <c:pt idx="21">
                  <c:v>105.8</c:v>
                </c:pt>
                <c:pt idx="22">
                  <c:v>107.6</c:v>
                </c:pt>
                <c:pt idx="23">
                  <c:v>98.4</c:v>
                </c:pt>
                <c:pt idx="24">
                  <c:v>94.7</c:v>
                </c:pt>
                <c:pt idx="25">
                  <c:v>90.6</c:v>
                </c:pt>
                <c:pt idx="26">
                  <c:v>91.5</c:v>
                </c:pt>
                <c:pt idx="27">
                  <c:v>88.4</c:v>
                </c:pt>
                <c:pt idx="28">
                  <c:v>92</c:v>
                </c:pt>
                <c:pt idx="29">
                  <c:v>92.6</c:v>
                </c:pt>
                <c:pt idx="30">
                  <c:v>92.4</c:v>
                </c:pt>
                <c:pt idx="31">
                  <c:v>91.5</c:v>
                </c:pt>
                <c:pt idx="32">
                  <c:v>81.8</c:v>
                </c:pt>
                <c:pt idx="33">
                  <c:v>82.7</c:v>
                </c:pt>
                <c:pt idx="34">
                  <c:v>83.9</c:v>
                </c:pt>
                <c:pt idx="35">
                  <c:v>88.8</c:v>
                </c:pt>
                <c:pt idx="36">
                  <c:v>93</c:v>
                </c:pt>
                <c:pt idx="37">
                  <c:v>90.7</c:v>
                </c:pt>
                <c:pt idx="38">
                  <c:v>95.7</c:v>
                </c:pt>
                <c:pt idx="39">
                  <c:v>93</c:v>
                </c:pt>
                <c:pt idx="40">
                  <c:v>96.9</c:v>
                </c:pt>
                <c:pt idx="41">
                  <c:v>92.4</c:v>
                </c:pt>
                <c:pt idx="42">
                  <c:v>88.1</c:v>
                </c:pt>
                <c:pt idx="43">
                  <c:v>87.6</c:v>
                </c:pt>
                <c:pt idx="44">
                  <c:v>86.1</c:v>
                </c:pt>
                <c:pt idx="45">
                  <c:v>80.599999999999994</c:v>
                </c:pt>
                <c:pt idx="46">
                  <c:v>84.2</c:v>
                </c:pt>
                <c:pt idx="47">
                  <c:v>86.7</c:v>
                </c:pt>
                <c:pt idx="48">
                  <c:v>82.4</c:v>
                </c:pt>
                <c:pt idx="49">
                  <c:v>79.900000000000006</c:v>
                </c:pt>
                <c:pt idx="50">
                  <c:v>77.599999999999994</c:v>
                </c:pt>
                <c:pt idx="51">
                  <c:v>86</c:v>
                </c:pt>
                <c:pt idx="52">
                  <c:v>92.1</c:v>
                </c:pt>
                <c:pt idx="53">
                  <c:v>89.7</c:v>
                </c:pt>
                <c:pt idx="54">
                  <c:v>90.9</c:v>
                </c:pt>
                <c:pt idx="55">
                  <c:v>89.3</c:v>
                </c:pt>
                <c:pt idx="56">
                  <c:v>87.7</c:v>
                </c:pt>
                <c:pt idx="57">
                  <c:v>89.6</c:v>
                </c:pt>
                <c:pt idx="58">
                  <c:v>93.7</c:v>
                </c:pt>
                <c:pt idx="59">
                  <c:v>92.6</c:v>
                </c:pt>
                <c:pt idx="60">
                  <c:v>103.8</c:v>
                </c:pt>
                <c:pt idx="61">
                  <c:v>94.4</c:v>
                </c:pt>
                <c:pt idx="62">
                  <c:v>95.8</c:v>
                </c:pt>
                <c:pt idx="63">
                  <c:v>94.2</c:v>
                </c:pt>
                <c:pt idx="64">
                  <c:v>90.2</c:v>
                </c:pt>
                <c:pt idx="65">
                  <c:v>95.6</c:v>
                </c:pt>
                <c:pt idx="66">
                  <c:v>96.7</c:v>
                </c:pt>
                <c:pt idx="67">
                  <c:v>95.9</c:v>
                </c:pt>
                <c:pt idx="68">
                  <c:v>94.2</c:v>
                </c:pt>
                <c:pt idx="69">
                  <c:v>91.7</c:v>
                </c:pt>
                <c:pt idx="70">
                  <c:v>92.8</c:v>
                </c:pt>
                <c:pt idx="71">
                  <c:v>97.1</c:v>
                </c:pt>
                <c:pt idx="72">
                  <c:v>95.5</c:v>
                </c:pt>
                <c:pt idx="73">
                  <c:v>94.1</c:v>
                </c:pt>
                <c:pt idx="74">
                  <c:v>92.6</c:v>
                </c:pt>
                <c:pt idx="75">
                  <c:v>87.7</c:v>
                </c:pt>
                <c:pt idx="76">
                  <c:v>86.9</c:v>
                </c:pt>
                <c:pt idx="77">
                  <c:v>96</c:v>
                </c:pt>
                <c:pt idx="78">
                  <c:v>96.5</c:v>
                </c:pt>
                <c:pt idx="79">
                  <c:v>89.1</c:v>
                </c:pt>
                <c:pt idx="80">
                  <c:v>76.900000000000006</c:v>
                </c:pt>
                <c:pt idx="81">
                  <c:v>74.2</c:v>
                </c:pt>
                <c:pt idx="82">
                  <c:v>81.599999999999994</c:v>
                </c:pt>
                <c:pt idx="83">
                  <c:v>91.5</c:v>
                </c:pt>
                <c:pt idx="84">
                  <c:v>91.2</c:v>
                </c:pt>
                <c:pt idx="85">
                  <c:v>86.7</c:v>
                </c:pt>
                <c:pt idx="86">
                  <c:v>88.9</c:v>
                </c:pt>
                <c:pt idx="87">
                  <c:v>87.4</c:v>
                </c:pt>
                <c:pt idx="88">
                  <c:v>79.099999999999994</c:v>
                </c:pt>
                <c:pt idx="89">
                  <c:v>84.9</c:v>
                </c:pt>
                <c:pt idx="90">
                  <c:v>84.7</c:v>
                </c:pt>
                <c:pt idx="91">
                  <c:v>82</c:v>
                </c:pt>
                <c:pt idx="92">
                  <c:v>85.4</c:v>
                </c:pt>
                <c:pt idx="93">
                  <c:v>93.6</c:v>
                </c:pt>
                <c:pt idx="94">
                  <c:v>92.1</c:v>
                </c:pt>
                <c:pt idx="95">
                  <c:v>91.7</c:v>
                </c:pt>
                <c:pt idx="96">
                  <c:v>96.9</c:v>
                </c:pt>
                <c:pt idx="97">
                  <c:v>91.3</c:v>
                </c:pt>
                <c:pt idx="98">
                  <c:v>88.4</c:v>
                </c:pt>
                <c:pt idx="99">
                  <c:v>87.1</c:v>
                </c:pt>
                <c:pt idx="100">
                  <c:v>88.3</c:v>
                </c:pt>
                <c:pt idx="101">
                  <c:v>85.3</c:v>
                </c:pt>
                <c:pt idx="102">
                  <c:v>90.4</c:v>
                </c:pt>
                <c:pt idx="103">
                  <c:v>83.4</c:v>
                </c:pt>
                <c:pt idx="104">
                  <c:v>83.4</c:v>
                </c:pt>
                <c:pt idx="105">
                  <c:v>80.900000000000006</c:v>
                </c:pt>
                <c:pt idx="106">
                  <c:v>76.099999999999994</c:v>
                </c:pt>
                <c:pt idx="107">
                  <c:v>75.5</c:v>
                </c:pt>
                <c:pt idx="108">
                  <c:v>78.400000000000006</c:v>
                </c:pt>
                <c:pt idx="109">
                  <c:v>70.8</c:v>
                </c:pt>
                <c:pt idx="110">
                  <c:v>69.5</c:v>
                </c:pt>
                <c:pt idx="111">
                  <c:v>62.6</c:v>
                </c:pt>
                <c:pt idx="112">
                  <c:v>59.8</c:v>
                </c:pt>
                <c:pt idx="113">
                  <c:v>56.4</c:v>
                </c:pt>
                <c:pt idx="114">
                  <c:v>61.2</c:v>
                </c:pt>
                <c:pt idx="115">
                  <c:v>63</c:v>
                </c:pt>
                <c:pt idx="116">
                  <c:v>70.3</c:v>
                </c:pt>
                <c:pt idx="117">
                  <c:v>57.6</c:v>
                </c:pt>
                <c:pt idx="118">
                  <c:v>55.3</c:v>
                </c:pt>
                <c:pt idx="119">
                  <c:v>60.1</c:v>
                </c:pt>
                <c:pt idx="120">
                  <c:v>61.2</c:v>
                </c:pt>
                <c:pt idx="121">
                  <c:v>56.3</c:v>
                </c:pt>
                <c:pt idx="122">
                  <c:v>57.3</c:v>
                </c:pt>
                <c:pt idx="123">
                  <c:v>65.099999999999994</c:v>
                </c:pt>
                <c:pt idx="124">
                  <c:v>68.7</c:v>
                </c:pt>
                <c:pt idx="125">
                  <c:v>70.8</c:v>
                </c:pt>
              </c:numCache>
            </c:numRef>
          </c:yVal>
          <c:smooth val="0"/>
        </c:ser>
        <c:dLbls>
          <c:showLegendKey val="0"/>
          <c:showVal val="0"/>
          <c:showCatName val="0"/>
          <c:showSerName val="0"/>
          <c:showPercent val="0"/>
          <c:showBubbleSize val="0"/>
        </c:dLbls>
        <c:axId val="299065920"/>
        <c:axId val="299063568"/>
      </c:scatterChart>
      <c:valAx>
        <c:axId val="299063176"/>
        <c:scaling>
          <c:orientation val="minMax"/>
          <c:max val="2009.5"/>
          <c:min val="1999"/>
        </c:scaling>
        <c:delete val="0"/>
        <c:axPos val="b"/>
        <c:numFmt formatCode="0" sourceLinked="0"/>
        <c:majorTickMark val="out"/>
        <c:minorTickMark val="none"/>
        <c:tickLblPos val="nextTo"/>
        <c:txPr>
          <a:bodyPr rot="0" vert="horz"/>
          <a:lstStyle/>
          <a:p>
            <a:pPr>
              <a:defRPr sz="1600" b="0" i="0" u="none" strike="noStrike" baseline="0">
                <a:solidFill>
                  <a:srgbClr val="000000"/>
                </a:solidFill>
                <a:latin typeface="Arial"/>
                <a:ea typeface="Arial"/>
                <a:cs typeface="Arial"/>
              </a:defRPr>
            </a:pPr>
            <a:endParaRPr lang="en-US"/>
          </a:p>
        </c:txPr>
        <c:crossAx val="299060824"/>
        <c:crossesAt val="-1"/>
        <c:crossBetween val="midCat"/>
        <c:majorUnit val="1"/>
      </c:valAx>
      <c:valAx>
        <c:axId val="299060824"/>
        <c:scaling>
          <c:orientation val="minMax"/>
        </c:scaling>
        <c:delete val="0"/>
        <c:axPos val="l"/>
        <c:title>
          <c:tx>
            <c:rich>
              <a:bodyPr rot="-5400000" vert="horz"/>
              <a:lstStyle/>
              <a:p>
                <a:pPr>
                  <a:defRPr sz="1800">
                    <a:latin typeface="Arial" pitchFamily="34" charset="0"/>
                    <a:cs typeface="Arial" pitchFamily="34" charset="0"/>
                  </a:defRPr>
                </a:pPr>
                <a:r>
                  <a:rPr lang="en-US" sz="1800" dirty="0" smtClean="0">
                    <a:latin typeface="Arial" pitchFamily="34" charset="0"/>
                    <a:cs typeface="Arial" pitchFamily="34" charset="0"/>
                  </a:rPr>
                  <a:t>% </a:t>
                </a:r>
                <a:r>
                  <a:rPr lang="en-US" sz="1800" dirty="0">
                    <a:latin typeface="Arial" pitchFamily="34" charset="0"/>
                    <a:cs typeface="Arial" pitchFamily="34" charset="0"/>
                  </a:rPr>
                  <a:t>change from four quarters earlier</a:t>
                </a:r>
              </a:p>
            </c:rich>
          </c:tx>
          <c:layout>
            <c:manualLayout>
              <c:xMode val="edge"/>
              <c:yMode val="edge"/>
              <c:x val="2.6814744839757699E-2"/>
              <c:y val="0.114024255776463"/>
            </c:manualLayout>
          </c:layout>
          <c:overlay val="0"/>
        </c:title>
        <c:numFmt formatCode="0%" sourceLinked="0"/>
        <c:majorTickMark val="out"/>
        <c:minorTickMark val="none"/>
        <c:tickLblPos val="nextTo"/>
        <c:txPr>
          <a:bodyPr/>
          <a:lstStyle/>
          <a:p>
            <a:pPr>
              <a:defRPr sz="1600">
                <a:latin typeface="Arial" pitchFamily="34" charset="0"/>
                <a:cs typeface="Arial" pitchFamily="34" charset="0"/>
              </a:defRPr>
            </a:pPr>
            <a:endParaRPr lang="en-US"/>
          </a:p>
        </c:txPr>
        <c:crossAx val="299063176"/>
        <c:crosses val="autoZero"/>
        <c:crossBetween val="midCat"/>
      </c:valAx>
      <c:valAx>
        <c:axId val="299065920"/>
        <c:scaling>
          <c:orientation val="minMax"/>
        </c:scaling>
        <c:delete val="1"/>
        <c:axPos val="b"/>
        <c:numFmt formatCode="0.00" sourceLinked="1"/>
        <c:majorTickMark val="out"/>
        <c:minorTickMark val="none"/>
        <c:tickLblPos val="none"/>
        <c:crossAx val="299063568"/>
        <c:crosses val="autoZero"/>
        <c:crossBetween val="midCat"/>
      </c:valAx>
      <c:valAx>
        <c:axId val="299063568"/>
        <c:scaling>
          <c:orientation val="minMax"/>
          <c:max val="115"/>
          <c:min val="50"/>
        </c:scaling>
        <c:delete val="0"/>
        <c:axPos val="r"/>
        <c:title>
          <c:tx>
            <c:rich>
              <a:bodyPr rot="-5400000" vert="horz"/>
              <a:lstStyle/>
              <a:p>
                <a:pPr>
                  <a:defRPr sz="1800">
                    <a:latin typeface="Arial" pitchFamily="34" charset="0"/>
                    <a:cs typeface="Arial" pitchFamily="34" charset="0"/>
                  </a:defRPr>
                </a:pPr>
                <a:r>
                  <a:rPr lang="en-US" sz="1800" dirty="0">
                    <a:latin typeface="Arial" pitchFamily="34" charset="0"/>
                    <a:cs typeface="Arial" pitchFamily="34" charset="0"/>
                  </a:rPr>
                  <a:t>Consumer Sentiment Index, </a:t>
                </a:r>
                <a:r>
                  <a:rPr lang="en-US" sz="1800" dirty="0" smtClean="0">
                    <a:latin typeface="Arial" pitchFamily="34" charset="0"/>
                    <a:cs typeface="Arial" pitchFamily="34" charset="0"/>
                  </a:rPr>
                  <a:t>1966 = 100</a:t>
                </a:r>
                <a:endParaRPr lang="en-US" sz="1800" dirty="0">
                  <a:latin typeface="Arial" pitchFamily="34" charset="0"/>
                  <a:cs typeface="Arial" pitchFamily="34" charset="0"/>
                </a:endParaRPr>
              </a:p>
            </c:rich>
          </c:tx>
          <c:layout>
            <c:manualLayout>
              <c:xMode val="edge"/>
              <c:yMode val="edge"/>
              <c:x val="0.940532145727486"/>
              <c:y val="9.2933779498120095E-2"/>
            </c:manualLayout>
          </c:layout>
          <c:overlay val="0"/>
        </c:title>
        <c:numFmt formatCode="0" sourceLinked="0"/>
        <c:majorTickMark val="out"/>
        <c:minorTickMark val="none"/>
        <c:tickLblPos val="nextTo"/>
        <c:txPr>
          <a:bodyPr/>
          <a:lstStyle/>
          <a:p>
            <a:pPr>
              <a:defRPr sz="1600">
                <a:latin typeface="Arial" pitchFamily="34" charset="0"/>
                <a:cs typeface="Arial" pitchFamily="34" charset="0"/>
              </a:defRPr>
            </a:pPr>
            <a:endParaRPr lang="en-US"/>
          </a:p>
        </c:txPr>
        <c:crossAx val="299065920"/>
        <c:crosses val="max"/>
        <c:crossBetween val="midCat"/>
        <c:majorUnit val="10"/>
      </c:valAx>
      <c:spPr>
        <a:solidFill>
          <a:schemeClr val="bg1"/>
        </a:solidFill>
        <a:ln>
          <a:solidFill>
            <a:schemeClr val="tx1"/>
          </a:solidFill>
        </a:ln>
      </c:spPr>
    </c:plotArea>
    <c:legend>
      <c:legendPos val="r"/>
      <c:layout>
        <c:manualLayout>
          <c:xMode val="edge"/>
          <c:yMode val="edge"/>
          <c:x val="0.15526357778473099"/>
          <c:y val="0.68470213591926798"/>
          <c:w val="0.43025332789297099"/>
          <c:h val="0.192550485697354"/>
        </c:manualLayout>
      </c:layout>
      <c:overlay val="0"/>
      <c:txPr>
        <a:bodyPr/>
        <a:lstStyle/>
        <a:p>
          <a:pPr>
            <a:defRPr sz="1800">
              <a:latin typeface="Arial" pitchFamily="34" charset="0"/>
              <a:cs typeface="Arial" pitchFamily="34" charset="0"/>
            </a:defRPr>
          </a:pPr>
          <a:endParaRPr lang="en-US"/>
        </a:p>
      </c:txPr>
    </c:legend>
    <c:plotVisOnly val="1"/>
    <c:dispBlanksAs val="gap"/>
    <c:showDLblsOverMax val="0"/>
  </c:chart>
  <c:spPr>
    <a:noFill/>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4405621172353"/>
          <c:y val="3.4822246888240101E-2"/>
          <c:w val="0.75497123797025401"/>
          <c:h val="0.88153171168748501"/>
        </c:manualLayout>
      </c:layout>
      <c:lineChart>
        <c:grouping val="standard"/>
        <c:varyColors val="0"/>
        <c:ser>
          <c:idx val="0"/>
          <c:order val="0"/>
          <c:tx>
            <c:strRef>
              <c:f>GDPC1!$B$18</c:f>
              <c:strCache>
                <c:ptCount val="1"/>
                <c:pt idx="0">
                  <c:v>Real GDP growth rate (left scale)</c:v>
                </c:pt>
              </c:strCache>
            </c:strRef>
          </c:tx>
          <c:spPr>
            <a:ln w="44450">
              <a:solidFill>
                <a:srgbClr val="990099"/>
              </a:solidFill>
            </a:ln>
          </c:spPr>
          <c:marker>
            <c:symbol val="none"/>
          </c:marker>
          <c:cat>
            <c:numRef>
              <c:f>GDPC1!$A$19:$A$87</c:f>
              <c:numCache>
                <c:formatCode>yyyy\-mm\-dd</c:formatCode>
                <c:ptCount val="69"/>
                <c:pt idx="0">
                  <c:v>34700</c:v>
                </c:pt>
                <c:pt idx="1">
                  <c:v>34790</c:v>
                </c:pt>
                <c:pt idx="2">
                  <c:v>34881</c:v>
                </c:pt>
                <c:pt idx="3">
                  <c:v>34973</c:v>
                </c:pt>
                <c:pt idx="4">
                  <c:v>35065</c:v>
                </c:pt>
                <c:pt idx="5">
                  <c:v>35156</c:v>
                </c:pt>
                <c:pt idx="6">
                  <c:v>35247</c:v>
                </c:pt>
                <c:pt idx="7">
                  <c:v>35339</c:v>
                </c:pt>
                <c:pt idx="8">
                  <c:v>35431</c:v>
                </c:pt>
                <c:pt idx="9">
                  <c:v>35521</c:v>
                </c:pt>
                <c:pt idx="10">
                  <c:v>35612</c:v>
                </c:pt>
                <c:pt idx="11">
                  <c:v>35704</c:v>
                </c:pt>
                <c:pt idx="12">
                  <c:v>35796</c:v>
                </c:pt>
                <c:pt idx="13">
                  <c:v>35886</c:v>
                </c:pt>
                <c:pt idx="14">
                  <c:v>35977</c:v>
                </c:pt>
                <c:pt idx="15">
                  <c:v>36069</c:v>
                </c:pt>
                <c:pt idx="16">
                  <c:v>36161</c:v>
                </c:pt>
                <c:pt idx="17">
                  <c:v>36251</c:v>
                </c:pt>
                <c:pt idx="18">
                  <c:v>36342</c:v>
                </c:pt>
                <c:pt idx="19">
                  <c:v>36434</c:v>
                </c:pt>
                <c:pt idx="20">
                  <c:v>36526</c:v>
                </c:pt>
                <c:pt idx="21">
                  <c:v>36617</c:v>
                </c:pt>
                <c:pt idx="22">
                  <c:v>36708</c:v>
                </c:pt>
                <c:pt idx="23">
                  <c:v>36800</c:v>
                </c:pt>
                <c:pt idx="24">
                  <c:v>36892</c:v>
                </c:pt>
                <c:pt idx="25">
                  <c:v>36982</c:v>
                </c:pt>
                <c:pt idx="26">
                  <c:v>37073</c:v>
                </c:pt>
                <c:pt idx="27">
                  <c:v>37165</c:v>
                </c:pt>
                <c:pt idx="28">
                  <c:v>37257</c:v>
                </c:pt>
                <c:pt idx="29">
                  <c:v>37347</c:v>
                </c:pt>
                <c:pt idx="30">
                  <c:v>37438</c:v>
                </c:pt>
                <c:pt idx="31">
                  <c:v>37530</c:v>
                </c:pt>
                <c:pt idx="32">
                  <c:v>37622</c:v>
                </c:pt>
                <c:pt idx="33">
                  <c:v>37712</c:v>
                </c:pt>
                <c:pt idx="34">
                  <c:v>37803</c:v>
                </c:pt>
                <c:pt idx="35">
                  <c:v>37895</c:v>
                </c:pt>
                <c:pt idx="36">
                  <c:v>37987</c:v>
                </c:pt>
                <c:pt idx="37">
                  <c:v>38078</c:v>
                </c:pt>
                <c:pt idx="38">
                  <c:v>38169</c:v>
                </c:pt>
                <c:pt idx="39">
                  <c:v>38261</c:v>
                </c:pt>
                <c:pt idx="40">
                  <c:v>38353</c:v>
                </c:pt>
                <c:pt idx="41">
                  <c:v>38443</c:v>
                </c:pt>
                <c:pt idx="42">
                  <c:v>38534</c:v>
                </c:pt>
                <c:pt idx="43">
                  <c:v>38626</c:v>
                </c:pt>
                <c:pt idx="44">
                  <c:v>38718</c:v>
                </c:pt>
                <c:pt idx="45">
                  <c:v>38808</c:v>
                </c:pt>
                <c:pt idx="46">
                  <c:v>38899</c:v>
                </c:pt>
                <c:pt idx="47">
                  <c:v>38991</c:v>
                </c:pt>
                <c:pt idx="48">
                  <c:v>39083</c:v>
                </c:pt>
                <c:pt idx="49">
                  <c:v>39173</c:v>
                </c:pt>
                <c:pt idx="50">
                  <c:v>39264</c:v>
                </c:pt>
                <c:pt idx="51">
                  <c:v>39356</c:v>
                </c:pt>
                <c:pt idx="52">
                  <c:v>39448</c:v>
                </c:pt>
                <c:pt idx="53">
                  <c:v>39539</c:v>
                </c:pt>
                <c:pt idx="54">
                  <c:v>39630</c:v>
                </c:pt>
                <c:pt idx="55">
                  <c:v>39722</c:v>
                </c:pt>
                <c:pt idx="56">
                  <c:v>39814</c:v>
                </c:pt>
                <c:pt idx="57">
                  <c:v>39904</c:v>
                </c:pt>
                <c:pt idx="58">
                  <c:v>39995</c:v>
                </c:pt>
                <c:pt idx="59">
                  <c:v>40087</c:v>
                </c:pt>
                <c:pt idx="60">
                  <c:v>40179</c:v>
                </c:pt>
                <c:pt idx="61">
                  <c:v>40269</c:v>
                </c:pt>
                <c:pt idx="62">
                  <c:v>40360</c:v>
                </c:pt>
                <c:pt idx="63">
                  <c:v>40452</c:v>
                </c:pt>
                <c:pt idx="64">
                  <c:v>40544</c:v>
                </c:pt>
                <c:pt idx="65">
                  <c:v>40634</c:v>
                </c:pt>
                <c:pt idx="66">
                  <c:v>40725</c:v>
                </c:pt>
                <c:pt idx="67">
                  <c:v>40817</c:v>
                </c:pt>
                <c:pt idx="68">
                  <c:v>40909</c:v>
                </c:pt>
              </c:numCache>
            </c:numRef>
          </c:cat>
          <c:val>
            <c:numRef>
              <c:f>GDPC1!$B$19:$B$87</c:f>
              <c:numCache>
                <c:formatCode>0.0</c:formatCode>
                <c:ptCount val="69"/>
                <c:pt idx="0">
                  <c:v>3.406909999999999</c:v>
                </c:pt>
                <c:pt idx="1">
                  <c:v>2.23082</c:v>
                </c:pt>
                <c:pt idx="2">
                  <c:v>2.43011</c:v>
                </c:pt>
                <c:pt idx="3">
                  <c:v>2.0110100000000002</c:v>
                </c:pt>
                <c:pt idx="4">
                  <c:v>2.4585300000000001</c:v>
                </c:pt>
                <c:pt idx="5">
                  <c:v>4.0057499999999999</c:v>
                </c:pt>
                <c:pt idx="6">
                  <c:v>4.0371299999999994</c:v>
                </c:pt>
                <c:pt idx="7">
                  <c:v>4.4451000000000001</c:v>
                </c:pt>
                <c:pt idx="8">
                  <c:v>4.5317299999999996</c:v>
                </c:pt>
                <c:pt idx="9">
                  <c:v>4.2791800000000002</c:v>
                </c:pt>
                <c:pt idx="10">
                  <c:v>4.6768200000000002</c:v>
                </c:pt>
                <c:pt idx="11">
                  <c:v>4.3404299999999996</c:v>
                </c:pt>
                <c:pt idx="12">
                  <c:v>4.5226799999999976</c:v>
                </c:pt>
                <c:pt idx="13">
                  <c:v>3.92197</c:v>
                </c:pt>
                <c:pt idx="14">
                  <c:v>3.9882300000000002</c:v>
                </c:pt>
                <c:pt idx="15">
                  <c:v>4.98285</c:v>
                </c:pt>
                <c:pt idx="16">
                  <c:v>4.9263000000000003</c:v>
                </c:pt>
                <c:pt idx="17">
                  <c:v>4.8038400000000001</c:v>
                </c:pt>
                <c:pt idx="18">
                  <c:v>4.7548399999999971</c:v>
                </c:pt>
                <c:pt idx="19">
                  <c:v>4.8216000000000001</c:v>
                </c:pt>
                <c:pt idx="20">
                  <c:v>4.168199999999997</c:v>
                </c:pt>
                <c:pt idx="21">
                  <c:v>5.3761599999999996</c:v>
                </c:pt>
                <c:pt idx="22">
                  <c:v>4.1403400000000001</c:v>
                </c:pt>
                <c:pt idx="23">
                  <c:v>2.90964</c:v>
                </c:pt>
                <c:pt idx="24">
                  <c:v>2.3038699999999981</c:v>
                </c:pt>
                <c:pt idx="25">
                  <c:v>1.00366</c:v>
                </c:pt>
                <c:pt idx="26">
                  <c:v>0.64041999999999999</c:v>
                </c:pt>
                <c:pt idx="27">
                  <c:v>0.39734999999999998</c:v>
                </c:pt>
                <c:pt idx="28">
                  <c:v>1.5884400000000001</c:v>
                </c:pt>
                <c:pt idx="29">
                  <c:v>1.4645699999999999</c:v>
                </c:pt>
                <c:pt idx="30">
                  <c:v>2.2611699999999999</c:v>
                </c:pt>
                <c:pt idx="31">
                  <c:v>1.9401900000000001</c:v>
                </c:pt>
                <c:pt idx="32">
                  <c:v>1.4982</c:v>
                </c:pt>
                <c:pt idx="33">
                  <c:v>1.81643</c:v>
                </c:pt>
                <c:pt idx="34">
                  <c:v>2.9698099999999981</c:v>
                </c:pt>
                <c:pt idx="35">
                  <c:v>3.8652000000000002</c:v>
                </c:pt>
                <c:pt idx="36">
                  <c:v>4.1155099999999969</c:v>
                </c:pt>
                <c:pt idx="37">
                  <c:v>3.90543</c:v>
                </c:pt>
                <c:pt idx="38">
                  <c:v>2.9839000000000002</c:v>
                </c:pt>
                <c:pt idx="39">
                  <c:v>2.8956900000000001</c:v>
                </c:pt>
                <c:pt idx="40">
                  <c:v>3.2769699999999991</c:v>
                </c:pt>
                <c:pt idx="41">
                  <c:v>3.0731600000000001</c:v>
                </c:pt>
                <c:pt idx="42">
                  <c:v>3.1236999999999999</c:v>
                </c:pt>
                <c:pt idx="43">
                  <c:v>2.8125800000000001</c:v>
                </c:pt>
                <c:pt idx="44">
                  <c:v>3.0475400000000001</c:v>
                </c:pt>
                <c:pt idx="45">
                  <c:v>3.0069900000000001</c:v>
                </c:pt>
                <c:pt idx="46">
                  <c:v>2.2090700000000001</c:v>
                </c:pt>
                <c:pt idx="47">
                  <c:v>2.3775900000000001</c:v>
                </c:pt>
                <c:pt idx="48">
                  <c:v>1.2383299999999999</c:v>
                </c:pt>
                <c:pt idx="49">
                  <c:v>1.73685</c:v>
                </c:pt>
                <c:pt idx="50">
                  <c:v>2.4663300000000001</c:v>
                </c:pt>
                <c:pt idx="51">
                  <c:v>2.2057899999999999</c:v>
                </c:pt>
                <c:pt idx="52">
                  <c:v>1.61381</c:v>
                </c:pt>
                <c:pt idx="53">
                  <c:v>1.0391999999999999</c:v>
                </c:pt>
                <c:pt idx="54">
                  <c:v>-0.62473000000000001</c:v>
                </c:pt>
                <c:pt idx="55">
                  <c:v>-3.3205800000000001</c:v>
                </c:pt>
                <c:pt idx="56">
                  <c:v>-4.5496999999999996</c:v>
                </c:pt>
                <c:pt idx="57">
                  <c:v>-5.0276099999999966</c:v>
                </c:pt>
                <c:pt idx="58">
                  <c:v>-3.7340100000000001</c:v>
                </c:pt>
                <c:pt idx="59">
                  <c:v>-0.54332999999999998</c:v>
                </c:pt>
                <c:pt idx="60">
                  <c:v>2.1677</c:v>
                </c:pt>
                <c:pt idx="61">
                  <c:v>3.3002899999999991</c:v>
                </c:pt>
                <c:pt idx="62">
                  <c:v>3.50624</c:v>
                </c:pt>
                <c:pt idx="63">
                  <c:v>3.1419999999999999</c:v>
                </c:pt>
                <c:pt idx="64">
                  <c:v>2.2430599999999998</c:v>
                </c:pt>
                <c:pt idx="65">
                  <c:v>1.6334200000000001</c:v>
                </c:pt>
                <c:pt idx="66">
                  <c:v>1.46123</c:v>
                </c:pt>
                <c:pt idx="67">
                  <c:v>1.6109100000000001</c:v>
                </c:pt>
                <c:pt idx="68">
                  <c:v>1.992</c:v>
                </c:pt>
              </c:numCache>
            </c:numRef>
          </c:val>
          <c:smooth val="0"/>
        </c:ser>
        <c:dLbls>
          <c:showLegendKey val="0"/>
          <c:showVal val="0"/>
          <c:showCatName val="0"/>
          <c:showSerName val="0"/>
          <c:showPercent val="0"/>
          <c:showBubbleSize val="0"/>
        </c:dLbls>
        <c:marker val="1"/>
        <c:smooth val="0"/>
        <c:axId val="299064744"/>
        <c:axId val="299067880"/>
      </c:lineChart>
      <c:lineChart>
        <c:grouping val="standard"/>
        <c:varyColors val="0"/>
        <c:ser>
          <c:idx val="1"/>
          <c:order val="1"/>
          <c:tx>
            <c:strRef>
              <c:f>GDPC1!$C$18</c:f>
              <c:strCache>
                <c:ptCount val="1"/>
                <c:pt idx="0">
                  <c:v>Unemployment rate (right scale)</c:v>
                </c:pt>
              </c:strCache>
            </c:strRef>
          </c:tx>
          <c:spPr>
            <a:ln w="44450">
              <a:solidFill>
                <a:srgbClr val="CC6600"/>
              </a:solidFill>
            </a:ln>
          </c:spPr>
          <c:marker>
            <c:symbol val="none"/>
          </c:marker>
          <c:cat>
            <c:numRef>
              <c:f>GDPC1!$A$19:$A$87</c:f>
              <c:numCache>
                <c:formatCode>yyyy\-mm\-dd</c:formatCode>
                <c:ptCount val="69"/>
                <c:pt idx="0">
                  <c:v>34700</c:v>
                </c:pt>
                <c:pt idx="1">
                  <c:v>34790</c:v>
                </c:pt>
                <c:pt idx="2">
                  <c:v>34881</c:v>
                </c:pt>
                <c:pt idx="3">
                  <c:v>34973</c:v>
                </c:pt>
                <c:pt idx="4">
                  <c:v>35065</c:v>
                </c:pt>
                <c:pt idx="5">
                  <c:v>35156</c:v>
                </c:pt>
                <c:pt idx="6">
                  <c:v>35247</c:v>
                </c:pt>
                <c:pt idx="7">
                  <c:v>35339</c:v>
                </c:pt>
                <c:pt idx="8">
                  <c:v>35431</c:v>
                </c:pt>
                <c:pt idx="9">
                  <c:v>35521</c:v>
                </c:pt>
                <c:pt idx="10">
                  <c:v>35612</c:v>
                </c:pt>
                <c:pt idx="11">
                  <c:v>35704</c:v>
                </c:pt>
                <c:pt idx="12">
                  <c:v>35796</c:v>
                </c:pt>
                <c:pt idx="13">
                  <c:v>35886</c:v>
                </c:pt>
                <c:pt idx="14">
                  <c:v>35977</c:v>
                </c:pt>
                <c:pt idx="15">
                  <c:v>36069</c:v>
                </c:pt>
                <c:pt idx="16">
                  <c:v>36161</c:v>
                </c:pt>
                <c:pt idx="17">
                  <c:v>36251</c:v>
                </c:pt>
                <c:pt idx="18">
                  <c:v>36342</c:v>
                </c:pt>
                <c:pt idx="19">
                  <c:v>36434</c:v>
                </c:pt>
                <c:pt idx="20">
                  <c:v>36526</c:v>
                </c:pt>
                <c:pt idx="21">
                  <c:v>36617</c:v>
                </c:pt>
                <c:pt idx="22">
                  <c:v>36708</c:v>
                </c:pt>
                <c:pt idx="23">
                  <c:v>36800</c:v>
                </c:pt>
                <c:pt idx="24">
                  <c:v>36892</c:v>
                </c:pt>
                <c:pt idx="25">
                  <c:v>36982</c:v>
                </c:pt>
                <c:pt idx="26">
                  <c:v>37073</c:v>
                </c:pt>
                <c:pt idx="27">
                  <c:v>37165</c:v>
                </c:pt>
                <c:pt idx="28">
                  <c:v>37257</c:v>
                </c:pt>
                <c:pt idx="29">
                  <c:v>37347</c:v>
                </c:pt>
                <c:pt idx="30">
                  <c:v>37438</c:v>
                </c:pt>
                <c:pt idx="31">
                  <c:v>37530</c:v>
                </c:pt>
                <c:pt idx="32">
                  <c:v>37622</c:v>
                </c:pt>
                <c:pt idx="33">
                  <c:v>37712</c:v>
                </c:pt>
                <c:pt idx="34">
                  <c:v>37803</c:v>
                </c:pt>
                <c:pt idx="35">
                  <c:v>37895</c:v>
                </c:pt>
                <c:pt idx="36">
                  <c:v>37987</c:v>
                </c:pt>
                <c:pt idx="37">
                  <c:v>38078</c:v>
                </c:pt>
                <c:pt idx="38">
                  <c:v>38169</c:v>
                </c:pt>
                <c:pt idx="39">
                  <c:v>38261</c:v>
                </c:pt>
                <c:pt idx="40">
                  <c:v>38353</c:v>
                </c:pt>
                <c:pt idx="41">
                  <c:v>38443</c:v>
                </c:pt>
                <c:pt idx="42">
                  <c:v>38534</c:v>
                </c:pt>
                <c:pt idx="43">
                  <c:v>38626</c:v>
                </c:pt>
                <c:pt idx="44">
                  <c:v>38718</c:v>
                </c:pt>
                <c:pt idx="45">
                  <c:v>38808</c:v>
                </c:pt>
                <c:pt idx="46">
                  <c:v>38899</c:v>
                </c:pt>
                <c:pt idx="47">
                  <c:v>38991</c:v>
                </c:pt>
                <c:pt idx="48">
                  <c:v>39083</c:v>
                </c:pt>
                <c:pt idx="49">
                  <c:v>39173</c:v>
                </c:pt>
                <c:pt idx="50">
                  <c:v>39264</c:v>
                </c:pt>
                <c:pt idx="51">
                  <c:v>39356</c:v>
                </c:pt>
                <c:pt idx="52">
                  <c:v>39448</c:v>
                </c:pt>
                <c:pt idx="53">
                  <c:v>39539</c:v>
                </c:pt>
                <c:pt idx="54">
                  <c:v>39630</c:v>
                </c:pt>
                <c:pt idx="55">
                  <c:v>39722</c:v>
                </c:pt>
                <c:pt idx="56">
                  <c:v>39814</c:v>
                </c:pt>
                <c:pt idx="57">
                  <c:v>39904</c:v>
                </c:pt>
                <c:pt idx="58">
                  <c:v>39995</c:v>
                </c:pt>
                <c:pt idx="59">
                  <c:v>40087</c:v>
                </c:pt>
                <c:pt idx="60">
                  <c:v>40179</c:v>
                </c:pt>
                <c:pt idx="61">
                  <c:v>40269</c:v>
                </c:pt>
                <c:pt idx="62">
                  <c:v>40360</c:v>
                </c:pt>
                <c:pt idx="63">
                  <c:v>40452</c:v>
                </c:pt>
                <c:pt idx="64">
                  <c:v>40544</c:v>
                </c:pt>
                <c:pt idx="65">
                  <c:v>40634</c:v>
                </c:pt>
                <c:pt idx="66">
                  <c:v>40725</c:v>
                </c:pt>
                <c:pt idx="67">
                  <c:v>40817</c:v>
                </c:pt>
                <c:pt idx="68">
                  <c:v>40909</c:v>
                </c:pt>
              </c:numCache>
            </c:numRef>
          </c:cat>
          <c:val>
            <c:numRef>
              <c:f>GDPC1!$C$19:$C$87</c:f>
              <c:numCache>
                <c:formatCode>0.0</c:formatCode>
                <c:ptCount val="69"/>
                <c:pt idx="0">
                  <c:v>5.5</c:v>
                </c:pt>
                <c:pt idx="1">
                  <c:v>5.7</c:v>
                </c:pt>
                <c:pt idx="2">
                  <c:v>5.7</c:v>
                </c:pt>
                <c:pt idx="3">
                  <c:v>5.6</c:v>
                </c:pt>
                <c:pt idx="4">
                  <c:v>5.5</c:v>
                </c:pt>
                <c:pt idx="5">
                  <c:v>5.5</c:v>
                </c:pt>
                <c:pt idx="6">
                  <c:v>5.3</c:v>
                </c:pt>
                <c:pt idx="7">
                  <c:v>5.3</c:v>
                </c:pt>
                <c:pt idx="8">
                  <c:v>5.2</c:v>
                </c:pt>
                <c:pt idx="9">
                  <c:v>5</c:v>
                </c:pt>
                <c:pt idx="10">
                  <c:v>4.9000000000000004</c:v>
                </c:pt>
                <c:pt idx="11">
                  <c:v>4.7</c:v>
                </c:pt>
                <c:pt idx="12">
                  <c:v>4.5999999999999996</c:v>
                </c:pt>
                <c:pt idx="13">
                  <c:v>4.4000000000000004</c:v>
                </c:pt>
                <c:pt idx="14">
                  <c:v>4.5</c:v>
                </c:pt>
                <c:pt idx="15">
                  <c:v>4.4000000000000004</c:v>
                </c:pt>
                <c:pt idx="16">
                  <c:v>4.3</c:v>
                </c:pt>
                <c:pt idx="17">
                  <c:v>4.3</c:v>
                </c:pt>
                <c:pt idx="18">
                  <c:v>4.2</c:v>
                </c:pt>
                <c:pt idx="19">
                  <c:v>4.0999999999999996</c:v>
                </c:pt>
                <c:pt idx="20">
                  <c:v>4</c:v>
                </c:pt>
                <c:pt idx="21">
                  <c:v>3.9</c:v>
                </c:pt>
                <c:pt idx="22">
                  <c:v>4</c:v>
                </c:pt>
                <c:pt idx="23">
                  <c:v>3.9</c:v>
                </c:pt>
                <c:pt idx="24">
                  <c:v>4.2</c:v>
                </c:pt>
                <c:pt idx="25">
                  <c:v>4.4000000000000004</c:v>
                </c:pt>
                <c:pt idx="26">
                  <c:v>4.8</c:v>
                </c:pt>
                <c:pt idx="27">
                  <c:v>5.5</c:v>
                </c:pt>
                <c:pt idx="28">
                  <c:v>5.7</c:v>
                </c:pt>
                <c:pt idx="29">
                  <c:v>5.8</c:v>
                </c:pt>
                <c:pt idx="30">
                  <c:v>5.7</c:v>
                </c:pt>
                <c:pt idx="31">
                  <c:v>5.9</c:v>
                </c:pt>
                <c:pt idx="32">
                  <c:v>5.9</c:v>
                </c:pt>
                <c:pt idx="33">
                  <c:v>6.1</c:v>
                </c:pt>
                <c:pt idx="34">
                  <c:v>6.1</c:v>
                </c:pt>
                <c:pt idx="35">
                  <c:v>5.8</c:v>
                </c:pt>
                <c:pt idx="36">
                  <c:v>5.7</c:v>
                </c:pt>
                <c:pt idx="37">
                  <c:v>5.6</c:v>
                </c:pt>
                <c:pt idx="38">
                  <c:v>5.4</c:v>
                </c:pt>
                <c:pt idx="39">
                  <c:v>5.4</c:v>
                </c:pt>
                <c:pt idx="40">
                  <c:v>5.3</c:v>
                </c:pt>
                <c:pt idx="41">
                  <c:v>5.0999999999999996</c:v>
                </c:pt>
                <c:pt idx="42">
                  <c:v>5</c:v>
                </c:pt>
                <c:pt idx="43">
                  <c:v>5</c:v>
                </c:pt>
                <c:pt idx="44">
                  <c:v>4.7</c:v>
                </c:pt>
                <c:pt idx="45">
                  <c:v>4.5999999999999996</c:v>
                </c:pt>
                <c:pt idx="46">
                  <c:v>4.5999999999999996</c:v>
                </c:pt>
                <c:pt idx="47">
                  <c:v>4.4000000000000004</c:v>
                </c:pt>
                <c:pt idx="48">
                  <c:v>4.5</c:v>
                </c:pt>
                <c:pt idx="49">
                  <c:v>4.5</c:v>
                </c:pt>
                <c:pt idx="50">
                  <c:v>4.7</c:v>
                </c:pt>
                <c:pt idx="51">
                  <c:v>4.8</c:v>
                </c:pt>
                <c:pt idx="52">
                  <c:v>5</c:v>
                </c:pt>
                <c:pt idx="53">
                  <c:v>5.3</c:v>
                </c:pt>
                <c:pt idx="54">
                  <c:v>6</c:v>
                </c:pt>
                <c:pt idx="55">
                  <c:v>6.9</c:v>
                </c:pt>
                <c:pt idx="56">
                  <c:v>8.3000000000000007</c:v>
                </c:pt>
                <c:pt idx="57">
                  <c:v>9.3000000000000007</c:v>
                </c:pt>
                <c:pt idx="58">
                  <c:v>9.6</c:v>
                </c:pt>
                <c:pt idx="59">
                  <c:v>9.9</c:v>
                </c:pt>
                <c:pt idx="60">
                  <c:v>9.8000000000000007</c:v>
                </c:pt>
                <c:pt idx="61">
                  <c:v>9.6</c:v>
                </c:pt>
                <c:pt idx="62">
                  <c:v>9.5</c:v>
                </c:pt>
                <c:pt idx="63">
                  <c:v>9.6</c:v>
                </c:pt>
                <c:pt idx="64">
                  <c:v>9</c:v>
                </c:pt>
                <c:pt idx="65">
                  <c:v>9</c:v>
                </c:pt>
                <c:pt idx="66">
                  <c:v>9.1</c:v>
                </c:pt>
                <c:pt idx="67">
                  <c:v>8.7000000000000011</c:v>
                </c:pt>
                <c:pt idx="68">
                  <c:v>8.3000000000000007</c:v>
                </c:pt>
              </c:numCache>
            </c:numRef>
          </c:val>
          <c:smooth val="0"/>
        </c:ser>
        <c:dLbls>
          <c:showLegendKey val="0"/>
          <c:showVal val="0"/>
          <c:showCatName val="0"/>
          <c:showSerName val="0"/>
          <c:showPercent val="0"/>
          <c:showBubbleSize val="0"/>
        </c:dLbls>
        <c:marker val="1"/>
        <c:smooth val="0"/>
        <c:axId val="299067488"/>
        <c:axId val="299066312"/>
      </c:lineChart>
      <c:dateAx>
        <c:axId val="299064744"/>
        <c:scaling>
          <c:orientation val="minMax"/>
          <c:max val="40544"/>
          <c:min val="34700"/>
        </c:scaling>
        <c:delete val="0"/>
        <c:axPos val="b"/>
        <c:numFmt formatCode="yyyy" sourceLinked="0"/>
        <c:majorTickMark val="out"/>
        <c:minorTickMark val="none"/>
        <c:tickLblPos val="nextTo"/>
        <c:txPr>
          <a:bodyPr rot="0" vert="horz"/>
          <a:lstStyle/>
          <a:p>
            <a:pPr>
              <a:defRPr sz="1800">
                <a:latin typeface="Arial" pitchFamily="34" charset="0"/>
                <a:cs typeface="Arial" pitchFamily="34" charset="0"/>
              </a:defRPr>
            </a:pPr>
            <a:endParaRPr lang="en-US"/>
          </a:p>
        </c:txPr>
        <c:crossAx val="299067880"/>
        <c:crossesAt val="-10"/>
        <c:auto val="1"/>
        <c:lblOffset val="100"/>
        <c:baseTimeUnit val="months"/>
        <c:majorUnit val="24"/>
        <c:majorTimeUnit val="months"/>
        <c:minorUnit val="1"/>
        <c:minorTimeUnit val="months"/>
      </c:dateAx>
      <c:valAx>
        <c:axId val="299067880"/>
        <c:scaling>
          <c:orientation val="minMax"/>
          <c:max val="12"/>
          <c:min val="-6"/>
        </c:scaling>
        <c:delete val="0"/>
        <c:axPos val="l"/>
        <c:title>
          <c:tx>
            <c:rich>
              <a:bodyPr rot="-5400000" vert="horz"/>
              <a:lstStyle/>
              <a:p>
                <a:pPr>
                  <a:defRPr sz="1800">
                    <a:latin typeface="Arial" pitchFamily="34" charset="0"/>
                    <a:cs typeface="Arial" pitchFamily="34" charset="0"/>
                  </a:defRPr>
                </a:pPr>
                <a:r>
                  <a:rPr lang="en-US" sz="1800" dirty="0" smtClean="0">
                    <a:latin typeface="Arial" pitchFamily="34" charset="0"/>
                    <a:cs typeface="Arial" pitchFamily="34" charset="0"/>
                  </a:rPr>
                  <a:t>% change from 4 quarters earlier</a:t>
                </a:r>
                <a:endParaRPr lang="en-US" sz="1800" dirty="0">
                  <a:latin typeface="Arial" pitchFamily="34" charset="0"/>
                  <a:cs typeface="Arial" pitchFamily="34" charset="0"/>
                </a:endParaRPr>
              </a:p>
            </c:rich>
          </c:tx>
          <c:layout>
            <c:manualLayout>
              <c:xMode val="edge"/>
              <c:yMode val="edge"/>
              <c:x val="2.6201881014873099E-2"/>
              <c:y val="0.134612772484798"/>
            </c:manualLayout>
          </c:layout>
          <c:overlay val="0"/>
        </c:title>
        <c:numFmt formatCode="0" sourceLinked="0"/>
        <c:majorTickMark val="out"/>
        <c:minorTickMark val="none"/>
        <c:tickLblPos val="nextTo"/>
        <c:txPr>
          <a:bodyPr/>
          <a:lstStyle/>
          <a:p>
            <a:pPr>
              <a:defRPr sz="1800">
                <a:latin typeface="Arial" pitchFamily="34" charset="0"/>
                <a:cs typeface="Arial" pitchFamily="34" charset="0"/>
              </a:defRPr>
            </a:pPr>
            <a:endParaRPr lang="en-US"/>
          </a:p>
        </c:txPr>
        <c:crossAx val="299064744"/>
        <c:crosses val="autoZero"/>
        <c:crossBetween val="between"/>
      </c:valAx>
      <c:valAx>
        <c:axId val="299066312"/>
        <c:scaling>
          <c:orientation val="minMax"/>
          <c:max val="10.5"/>
          <c:min val="0"/>
        </c:scaling>
        <c:delete val="0"/>
        <c:axPos val="r"/>
        <c:title>
          <c:tx>
            <c:rich>
              <a:bodyPr rot="-5400000" vert="horz"/>
              <a:lstStyle/>
              <a:p>
                <a:pPr>
                  <a:defRPr sz="1800">
                    <a:latin typeface="Arial" pitchFamily="34" charset="0"/>
                    <a:cs typeface="Arial" pitchFamily="34" charset="0"/>
                  </a:defRPr>
                </a:pPr>
                <a:r>
                  <a:rPr lang="en-US" sz="1800" dirty="0" smtClean="0">
                    <a:latin typeface="Arial" pitchFamily="34" charset="0"/>
                    <a:cs typeface="Arial" pitchFamily="34" charset="0"/>
                  </a:rPr>
                  <a:t>% of labor force</a:t>
                </a:r>
                <a:endParaRPr lang="en-US" sz="1800" dirty="0">
                  <a:latin typeface="Arial" pitchFamily="34" charset="0"/>
                  <a:cs typeface="Arial" pitchFamily="34" charset="0"/>
                </a:endParaRPr>
              </a:p>
            </c:rich>
          </c:tx>
          <c:layout>
            <c:manualLayout>
              <c:xMode val="edge"/>
              <c:yMode val="edge"/>
              <c:x val="0.94188615485564298"/>
              <c:y val="0.23707034937325799"/>
            </c:manualLayout>
          </c:layout>
          <c:overlay val="0"/>
        </c:title>
        <c:numFmt formatCode="0" sourceLinked="0"/>
        <c:majorTickMark val="out"/>
        <c:minorTickMark val="none"/>
        <c:tickLblPos val="nextTo"/>
        <c:txPr>
          <a:bodyPr/>
          <a:lstStyle/>
          <a:p>
            <a:pPr>
              <a:defRPr sz="1800">
                <a:latin typeface="Arial" pitchFamily="34" charset="0"/>
                <a:cs typeface="Arial" pitchFamily="34" charset="0"/>
              </a:defRPr>
            </a:pPr>
            <a:endParaRPr lang="en-US"/>
          </a:p>
        </c:txPr>
        <c:crossAx val="299067488"/>
        <c:crosses val="max"/>
        <c:crossBetween val="between"/>
      </c:valAx>
      <c:dateAx>
        <c:axId val="299067488"/>
        <c:scaling>
          <c:orientation val="minMax"/>
        </c:scaling>
        <c:delete val="1"/>
        <c:axPos val="b"/>
        <c:numFmt formatCode="yyyy\-mm\-dd" sourceLinked="1"/>
        <c:majorTickMark val="out"/>
        <c:minorTickMark val="none"/>
        <c:tickLblPos val="nextTo"/>
        <c:crossAx val="299066312"/>
        <c:crosses val="autoZero"/>
        <c:auto val="1"/>
        <c:lblOffset val="100"/>
        <c:baseTimeUnit val="months"/>
      </c:dateAx>
      <c:spPr>
        <a:solidFill>
          <a:schemeClr val="bg1"/>
        </a:solidFill>
        <a:ln>
          <a:solidFill>
            <a:schemeClr val="tx1"/>
          </a:solidFill>
        </a:ln>
      </c:spPr>
    </c:plotArea>
    <c:legend>
      <c:legendPos val="l"/>
      <c:layout>
        <c:manualLayout>
          <c:xMode val="edge"/>
          <c:yMode val="edge"/>
          <c:x val="0.170833333333333"/>
          <c:y val="5.3309983700305097E-2"/>
          <c:w val="0.48805599300087499"/>
          <c:h val="0.14159399490703101"/>
        </c:manualLayout>
      </c:layout>
      <c:overlay val="1"/>
      <c:txPr>
        <a:bodyPr/>
        <a:lstStyle/>
        <a:p>
          <a:pPr>
            <a:defRPr sz="2200" i="1">
              <a:latin typeface="Arial" pitchFamily="34" charset="0"/>
              <a:cs typeface="Arial" pitchFamily="34" charset="0"/>
            </a:defRPr>
          </a:pPr>
          <a:endParaRPr lang="en-US"/>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20" name="Rectangle 4"/>
          <p:cNvSpPr>
            <a:spLocks noGrp="1" noRot="1" noChangeAspect="1" noChangeArrowheads="1" noTextEdit="1"/>
          </p:cNvSpPr>
          <p:nvPr>
            <p:ph type="sldImg" idx="2"/>
          </p:nvPr>
        </p:nvSpPr>
        <p:spPr bwMode="auto">
          <a:xfrm>
            <a:off x="1558625" y="650176"/>
            <a:ext cx="3749040" cy="28117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3811979"/>
            <a:ext cx="5486400" cy="47026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F67D070-B369-4BEA-91A4-C0F09C415F4C}" type="slidenum">
              <a:rPr lang="en-US"/>
              <a:pPr>
                <a:defRPr/>
              </a:pPr>
              <a:t>‹#›</a:t>
            </a:fld>
            <a:endParaRPr lang="en-US"/>
          </a:p>
        </p:txBody>
      </p:sp>
    </p:spTree>
    <p:extLst>
      <p:ext uri="{BB962C8B-B14F-4D97-AF65-F5344CB8AC3E}">
        <p14:creationId xmlns:p14="http://schemas.microsoft.com/office/powerpoint/2010/main" val="3164917625"/>
      </p:ext>
    </p:extLst>
  </p:cSld>
  <p:clrMap bg1="lt1" tx1="dk1" bg2="lt2" tx2="dk2" accent1="accent1" accent2="accent2" accent3="accent3" accent4="accent4" accent5="accent5" accent6="accent6" hlink="hlink" folHlink="folHlink"/>
  <p:notesStyle>
    <a:lvl1pPr algn="l" rtl="0" eaLnBrk="0" fontAlgn="base" hangingPunct="0">
      <a:lnSpc>
        <a:spcPct val="105000"/>
      </a:lnSpc>
      <a:spcBef>
        <a:spcPts val="0"/>
      </a:spcBef>
      <a:spcAft>
        <a:spcPct val="0"/>
      </a:spcAft>
      <a:defRPr sz="1200" kern="1200">
        <a:solidFill>
          <a:schemeClr val="tx1"/>
        </a:solidFill>
        <a:latin typeface="Arial" charset="0"/>
        <a:ea typeface="+mn-ea"/>
        <a:cs typeface="+mn-cs"/>
      </a:defRPr>
    </a:lvl1pPr>
    <a:lvl2pPr marL="230188" indent="0" algn="l" rtl="0" eaLnBrk="0" fontAlgn="base" hangingPunct="0">
      <a:lnSpc>
        <a:spcPct val="105000"/>
      </a:lnSpc>
      <a:spcBef>
        <a:spcPts val="0"/>
      </a:spcBef>
      <a:spcAft>
        <a:spcPct val="0"/>
      </a:spcAft>
      <a:defRPr sz="1200" kern="1200">
        <a:solidFill>
          <a:schemeClr val="tx1"/>
        </a:solidFill>
        <a:latin typeface="Arial" charset="0"/>
        <a:ea typeface="+mn-ea"/>
        <a:cs typeface="+mn-cs"/>
      </a:defRPr>
    </a:lvl2pPr>
    <a:lvl3pPr marL="463550" indent="0" algn="l" rtl="0" eaLnBrk="0" fontAlgn="base" hangingPunct="0">
      <a:lnSpc>
        <a:spcPct val="105000"/>
      </a:lnSpc>
      <a:spcBef>
        <a:spcPts val="0"/>
      </a:spcBef>
      <a:spcAft>
        <a:spcPct val="0"/>
      </a:spcAft>
      <a:defRPr sz="1200" kern="1200">
        <a:solidFill>
          <a:schemeClr val="tx1"/>
        </a:solidFill>
        <a:latin typeface="Arial" charset="0"/>
        <a:ea typeface="+mn-ea"/>
        <a:cs typeface="+mn-cs"/>
      </a:defRPr>
    </a:lvl3pPr>
    <a:lvl4pPr marL="693738" indent="0" algn="l" rtl="0" eaLnBrk="0" fontAlgn="base" hangingPunct="0">
      <a:lnSpc>
        <a:spcPct val="105000"/>
      </a:lnSpc>
      <a:spcBef>
        <a:spcPts val="0"/>
      </a:spcBef>
      <a:spcAft>
        <a:spcPct val="0"/>
      </a:spcAft>
      <a:defRPr sz="1200" kern="1200">
        <a:solidFill>
          <a:schemeClr val="tx1"/>
        </a:solidFill>
        <a:latin typeface="Arial" charset="0"/>
        <a:ea typeface="+mn-ea"/>
        <a:cs typeface="+mn-cs"/>
      </a:defRPr>
    </a:lvl4pPr>
    <a:lvl5pPr marL="1139825" indent="0" algn="l" rtl="0" eaLnBrk="0" fontAlgn="base" hangingPunct="0">
      <a:lnSpc>
        <a:spcPct val="105000"/>
      </a:lnSpc>
      <a:spcBef>
        <a:spcPts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egnaposto immagine diapositiva 1"/>
          <p:cNvSpPr>
            <a:spLocks noGrp="1" noRot="1" noChangeAspect="1"/>
          </p:cNvSpPr>
          <p:nvPr>
            <p:ph type="sldImg"/>
          </p:nvPr>
        </p:nvSpPr>
        <p:spPr>
          <a:xfrm>
            <a:off x="1558925" y="650875"/>
            <a:ext cx="3748088" cy="2811463"/>
          </a:xfrm>
          <a:ln/>
        </p:spPr>
      </p:sp>
      <p:sp>
        <p:nvSpPr>
          <p:cNvPr id="15362"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200"/>
              </a:spcBef>
            </a:pPr>
            <a:endParaRPr lang="en-US" sz="1200" dirty="0" smtClean="0"/>
          </a:p>
        </p:txBody>
      </p:sp>
      <p:sp>
        <p:nvSpPr>
          <p:cNvPr id="15363"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552AFA-2D72-0A4D-B9A7-4303438934BE}" type="slidenum">
              <a:rPr lang="en-US" sz="1200"/>
              <a:pPr eaLnBrk="1" hangingPunct="1"/>
              <a:t>0</a:t>
            </a:fld>
            <a:endParaRPr lang="en-US" sz="1200"/>
          </a:p>
        </p:txBody>
      </p:sp>
    </p:spTree>
    <p:extLst>
      <p:ext uri="{BB962C8B-B14F-4D97-AF65-F5344CB8AC3E}">
        <p14:creationId xmlns:p14="http://schemas.microsoft.com/office/powerpoint/2010/main" val="2972425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2C2462-D509-4D80-9942-543898FB796C}" type="slidenum">
              <a:rPr lang="en-US"/>
              <a:pPr>
                <a:defRPr/>
              </a:pPr>
              <a:t>9</a:t>
            </a:fld>
            <a:endParaRPr lang="en-US"/>
          </a:p>
        </p:txBody>
      </p:sp>
      <p:sp>
        <p:nvSpPr>
          <p:cNvPr id="86019" name="Rectangle 2"/>
          <p:cNvSpPr>
            <a:spLocks noGrp="1" noRot="1" noChangeAspect="1" noChangeArrowheads="1" noTextEdit="1"/>
          </p:cNvSpPr>
          <p:nvPr>
            <p:ph type="sldImg"/>
          </p:nvPr>
        </p:nvSpPr>
        <p:spPr>
          <a:xfrm>
            <a:off x="1558925" y="650875"/>
            <a:ext cx="3748088" cy="2811463"/>
          </a:xfrm>
          <a:ln/>
        </p:spPr>
      </p:sp>
      <p:sp>
        <p:nvSpPr>
          <p:cNvPr id="860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900299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AB74CAE-CC06-423D-9CF6-30A295A72554}" type="slidenum">
              <a:rPr lang="en-US"/>
              <a:pPr>
                <a:defRPr/>
              </a:pPr>
              <a:t>10</a:t>
            </a:fld>
            <a:endParaRPr lang="en-US"/>
          </a:p>
        </p:txBody>
      </p:sp>
      <p:sp>
        <p:nvSpPr>
          <p:cNvPr id="87043" name="Rectangle 2"/>
          <p:cNvSpPr>
            <a:spLocks noGrp="1" noRot="1" noChangeAspect="1" noChangeArrowheads="1" noTextEdit="1"/>
          </p:cNvSpPr>
          <p:nvPr>
            <p:ph type="sldImg"/>
          </p:nvPr>
        </p:nvSpPr>
        <p:spPr>
          <a:xfrm>
            <a:off x="1558925" y="650875"/>
            <a:ext cx="3748088" cy="2811463"/>
          </a:xfrm>
          <a:ln/>
        </p:spPr>
      </p:sp>
      <p:sp>
        <p:nvSpPr>
          <p:cNvPr id="870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461441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B8D8C32-6429-4BD4-B626-39E161A3841C}" type="slidenum">
              <a:rPr lang="en-US"/>
              <a:pPr>
                <a:defRPr/>
              </a:pPr>
              <a:t>11</a:t>
            </a:fld>
            <a:endParaRPr lang="en-US"/>
          </a:p>
        </p:txBody>
      </p:sp>
      <p:sp>
        <p:nvSpPr>
          <p:cNvPr id="88067" name="Rectangle 2"/>
          <p:cNvSpPr>
            <a:spLocks noGrp="1" noRot="1" noChangeAspect="1" noChangeArrowheads="1" noTextEdit="1"/>
          </p:cNvSpPr>
          <p:nvPr>
            <p:ph type="sldImg"/>
          </p:nvPr>
        </p:nvSpPr>
        <p:spPr>
          <a:xfrm>
            <a:off x="1558925" y="650875"/>
            <a:ext cx="3748088" cy="2811463"/>
          </a:xfrm>
          <a:ln/>
        </p:spPr>
      </p:sp>
      <p:sp>
        <p:nvSpPr>
          <p:cNvPr id="880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742451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F046BDA-A793-4823-9CEE-A7AD81BE1066}" type="slidenum">
              <a:rPr lang="en-US"/>
              <a:pPr>
                <a:defRPr/>
              </a:pPr>
              <a:t>12</a:t>
            </a:fld>
            <a:endParaRPr lang="en-US"/>
          </a:p>
        </p:txBody>
      </p:sp>
      <p:sp>
        <p:nvSpPr>
          <p:cNvPr id="89091" name="Rectangle 2"/>
          <p:cNvSpPr>
            <a:spLocks noGrp="1" noRot="1" noChangeAspect="1" noChangeArrowheads="1" noTextEdit="1"/>
          </p:cNvSpPr>
          <p:nvPr>
            <p:ph type="sldImg"/>
          </p:nvPr>
        </p:nvSpPr>
        <p:spPr>
          <a:xfrm>
            <a:off x="1558925" y="650875"/>
            <a:ext cx="3748088" cy="2811463"/>
          </a:xfrm>
          <a:ln/>
        </p:spPr>
      </p:sp>
      <p:sp>
        <p:nvSpPr>
          <p:cNvPr id="890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871235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1B268A8-93D0-45BD-9D86-034113738B8D}" type="slidenum">
              <a:rPr lang="en-US" smtClean="0"/>
              <a:pPr/>
              <a:t>13</a:t>
            </a:fld>
            <a:endParaRPr lang="en-US"/>
          </a:p>
        </p:txBody>
      </p:sp>
      <p:sp>
        <p:nvSpPr>
          <p:cNvPr id="90116" name="Rectangle 3"/>
          <p:cNvSpPr>
            <a:spLocks noGrp="1" noChangeArrowheads="1"/>
          </p:cNvSpPr>
          <p:nvPr>
            <p:ph type="body" idx="1"/>
          </p:nvPr>
        </p:nvSpPr>
        <p:spPr/>
        <p:txBody>
          <a:bodyPr/>
          <a:lstStyle/>
          <a:p>
            <a:r>
              <a:rPr lang="en-US" smtClean="0"/>
              <a:t>The preceding slides show that the impact of fiscal policy on GDP depends on the Fed’s response (or lack thereof).  This slide shows estimates of the fiscal policy multipliers under different assumptions about monetary policy; these estimates are consistent with the theoretical results on the preceding slides. </a:t>
            </a:r>
          </a:p>
          <a:p>
            <a:r>
              <a:rPr lang="en-US" smtClean="0"/>
              <a:t>First, the slide shows estimates of the government spending multiplier for the two different monetary policy scenarios.  Then, the slide reveals the tax multiplier estimates.  (If you wish, you can turn off the animation so that everything appearing on the slide appears at one time.  Just click on the “Slide Show” pull-down menu, then on “Custom animation…”, then uncheck all of the boxes next to the elements of the screen that you do not wish to be animated. </a:t>
            </a:r>
          </a:p>
          <a:p>
            <a:endParaRPr lang="en-US" smtClean="0"/>
          </a:p>
          <a:p>
            <a:r>
              <a:rPr lang="en-US" smtClean="0"/>
              <a:t>Regarding the estimates:  First, note that the estimates of the fiscal policy multipliers are smaller (in absolute value) when the money supply is held constant than when the interest rate is held constant.  This is consistent with the results from the IS-LM model presented in the preceding few slides.  </a:t>
            </a:r>
          </a:p>
          <a:p>
            <a:r>
              <a:rPr lang="en-US" smtClean="0"/>
              <a:t>Second, notice that the tax multiplier is smaller than the government spending multiplier in each of the monetary policy scenarios.  This should make sense from material presented earlier in this chapter:  the government spending multiplier (for a constant money supply) is 1/(1-MPC), while the tax multiplier is only (-MPC)/(1-MPC).</a:t>
            </a:r>
            <a:endParaRPr lang="en-US" dirty="0" smtClean="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360562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B0F550-6DFC-6E49-BE1A-C2F63C2B9927}" type="slidenum">
              <a:rPr lang="en-US" sz="1200"/>
              <a:pPr eaLnBrk="1" hangingPunct="1"/>
              <a:t>14</a:t>
            </a:fld>
            <a:endParaRPr lang="en-US" sz="120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014212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F4E78D-956B-41A9-A648-E2F25B3C08ED}" type="slidenum">
              <a:rPr lang="en-US"/>
              <a:pPr>
                <a:defRPr/>
              </a:pPr>
              <a:t>15</a:t>
            </a:fld>
            <a:endParaRPr lang="en-US"/>
          </a:p>
        </p:txBody>
      </p:sp>
      <p:sp>
        <p:nvSpPr>
          <p:cNvPr id="91139" name="Rectangle 2"/>
          <p:cNvSpPr>
            <a:spLocks noGrp="1" noRot="1" noChangeAspect="1" noChangeArrowheads="1" noTextEdit="1"/>
          </p:cNvSpPr>
          <p:nvPr>
            <p:ph type="sldImg"/>
          </p:nvPr>
        </p:nvSpPr>
        <p:spPr>
          <a:xfrm>
            <a:off x="1558925" y="650875"/>
            <a:ext cx="3748088" cy="2811463"/>
          </a:xfrm>
          <a:ln/>
        </p:spPr>
      </p:sp>
      <p:sp>
        <p:nvSpPr>
          <p:cNvPr id="911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568690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425266E-B219-4A38-AC77-BC323DC56178}" type="slidenum">
              <a:rPr lang="en-US"/>
              <a:pPr>
                <a:defRPr/>
              </a:pPr>
              <a:t>16</a:t>
            </a:fld>
            <a:endParaRPr lang="en-US"/>
          </a:p>
        </p:txBody>
      </p:sp>
      <p:sp>
        <p:nvSpPr>
          <p:cNvPr id="92163" name="Rectangle 2"/>
          <p:cNvSpPr>
            <a:spLocks noGrp="1" noRot="1" noChangeAspect="1" noChangeArrowheads="1" noTextEdit="1"/>
          </p:cNvSpPr>
          <p:nvPr>
            <p:ph type="sldImg"/>
          </p:nvPr>
        </p:nvSpPr>
        <p:spPr>
          <a:xfrm>
            <a:off x="1558925" y="650875"/>
            <a:ext cx="3748088" cy="2811463"/>
          </a:xfrm>
          <a:ln/>
        </p:spPr>
      </p:sp>
      <p:sp>
        <p:nvSpPr>
          <p:cNvPr id="921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730952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650875"/>
            <a:ext cx="3748088" cy="2811463"/>
          </a:xfrm>
        </p:spPr>
      </p:sp>
      <p:sp>
        <p:nvSpPr>
          <p:cNvPr id="3" name="Notes Placeholder 2"/>
          <p:cNvSpPr>
            <a:spLocks noGrp="1"/>
          </p:cNvSpPr>
          <p:nvPr>
            <p:ph type="body" idx="1"/>
          </p:nvPr>
        </p:nvSpPr>
        <p:spPr/>
        <p:txBody>
          <a:bodyPr/>
          <a:lstStyle/>
          <a:p>
            <a:pPr>
              <a:lnSpc>
                <a:spcPct val="110000"/>
              </a:lnSpc>
              <a:spcBef>
                <a:spcPts val="563"/>
              </a:spcBef>
            </a:pPr>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17</a:t>
            </a:fld>
            <a:endParaRPr lang="en-US"/>
          </a:p>
        </p:txBody>
      </p:sp>
    </p:spTree>
    <p:extLst>
      <p:ext uri="{BB962C8B-B14F-4D97-AF65-F5344CB8AC3E}">
        <p14:creationId xmlns:p14="http://schemas.microsoft.com/office/powerpoint/2010/main" val="3242702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650875"/>
            <a:ext cx="3748088" cy="2811463"/>
          </a:xfrm>
        </p:spPr>
      </p:sp>
      <p:sp>
        <p:nvSpPr>
          <p:cNvPr id="3" name="Notes Placeholder 2"/>
          <p:cNvSpPr>
            <a:spLocks noGrp="1"/>
          </p:cNvSpPr>
          <p:nvPr>
            <p:ph type="body" idx="1"/>
          </p:nvPr>
        </p:nvSpPr>
        <p:spPr/>
        <p:txBody>
          <a:bodyPr/>
          <a:lstStyle/>
          <a:p>
            <a:r>
              <a:rPr lang="en-US" dirty="0" smtClean="0"/>
              <a:t>1a.  The </a:t>
            </a:r>
            <a:r>
              <a:rPr lang="en-US" i="1" dirty="0" smtClean="0"/>
              <a:t>IS</a:t>
            </a:r>
            <a:r>
              <a:rPr lang="en-US" dirty="0" smtClean="0"/>
              <a:t> curve shifts to the left, because consumers cut back on spending in response to the decrease in their wealth. This causes </a:t>
            </a:r>
            <a:r>
              <a:rPr lang="en-US" b="1" i="1" dirty="0" smtClean="0"/>
              <a:t>Y</a:t>
            </a:r>
            <a:r>
              <a:rPr lang="en-US" dirty="0" smtClean="0"/>
              <a:t> and </a:t>
            </a:r>
            <a:r>
              <a:rPr lang="en-US" b="1" i="1" dirty="0" smtClean="0"/>
              <a:t>r</a:t>
            </a:r>
            <a:r>
              <a:rPr lang="en-US" dirty="0" smtClean="0"/>
              <a:t>  to fall.  </a:t>
            </a:r>
          </a:p>
          <a:p>
            <a:endParaRPr lang="en-US" dirty="0" smtClean="0"/>
          </a:p>
          <a:p>
            <a:r>
              <a:rPr lang="en-US" dirty="0" smtClean="0"/>
              <a:t>1b.  </a:t>
            </a:r>
            <a:r>
              <a:rPr lang="en-US" b="1" i="1" dirty="0" smtClean="0"/>
              <a:t>C</a:t>
            </a:r>
            <a:r>
              <a:rPr lang="en-US" dirty="0" smtClean="0"/>
              <a:t>  falls for two reasons:  the housing market crash, and the fall in income.  In this simple model, </a:t>
            </a:r>
            <a:r>
              <a:rPr lang="en-US" b="1" i="1" dirty="0" smtClean="0"/>
              <a:t>I</a:t>
            </a:r>
            <a:r>
              <a:rPr lang="en-US" dirty="0" smtClean="0"/>
              <a:t>  depends only on the interest rate, which falls, causing </a:t>
            </a:r>
            <a:r>
              <a:rPr lang="en-US" b="1" i="1" dirty="0" smtClean="0"/>
              <a:t>I</a:t>
            </a:r>
            <a:r>
              <a:rPr lang="en-US" dirty="0" smtClean="0"/>
              <a:t> to rise. </a:t>
            </a:r>
            <a:r>
              <a:rPr lang="en-US" b="1" i="1" dirty="0" smtClean="0"/>
              <a:t>u</a:t>
            </a:r>
            <a:r>
              <a:rPr lang="en-US" dirty="0" smtClean="0"/>
              <a:t>  rises, because firms need less labor when they are producing less output (recall </a:t>
            </a:r>
            <a:r>
              <a:rPr lang="en-US" dirty="0" err="1" smtClean="0"/>
              <a:t>Okun’s</a:t>
            </a:r>
            <a:r>
              <a:rPr lang="en-US" dirty="0" smtClean="0"/>
              <a:t> Law). </a:t>
            </a:r>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18</a:t>
            </a:fld>
            <a:endParaRPr lang="en-US"/>
          </a:p>
        </p:txBody>
      </p:sp>
    </p:spTree>
    <p:extLst>
      <p:ext uri="{BB962C8B-B14F-4D97-AF65-F5344CB8AC3E}">
        <p14:creationId xmlns:p14="http://schemas.microsoft.com/office/powerpoint/2010/main" val="550596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173A1D0-3CC6-4572-A48E-F4B8EE60EAC8}" type="slidenum">
              <a:rPr lang="en-US"/>
              <a:pPr>
                <a:defRPr/>
              </a:pPr>
              <a:t>1</a:t>
            </a:fld>
            <a:endParaRPr lang="en-US"/>
          </a:p>
        </p:txBody>
      </p:sp>
      <p:sp>
        <p:nvSpPr>
          <p:cNvPr id="77827" name="Rectangle 2"/>
          <p:cNvSpPr>
            <a:spLocks noGrp="1" noRot="1" noChangeAspect="1" noChangeArrowheads="1" noTextEdit="1"/>
          </p:cNvSpPr>
          <p:nvPr>
            <p:ph type="sldImg"/>
          </p:nvPr>
        </p:nvSpPr>
        <p:spPr>
          <a:xfrm>
            <a:off x="1558925" y="650875"/>
            <a:ext cx="3748088" cy="2811463"/>
          </a:xfrm>
          <a:ln/>
        </p:spPr>
      </p:sp>
      <p:sp>
        <p:nvSpPr>
          <p:cNvPr id="778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893000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650875"/>
            <a:ext cx="3748088" cy="2811463"/>
          </a:xfrm>
        </p:spPr>
      </p:sp>
      <p:sp>
        <p:nvSpPr>
          <p:cNvPr id="3" name="Notes Placeholder 2"/>
          <p:cNvSpPr>
            <a:spLocks noGrp="1"/>
          </p:cNvSpPr>
          <p:nvPr>
            <p:ph type="body" idx="1"/>
          </p:nvPr>
        </p:nvSpPr>
        <p:spPr/>
        <p:txBody>
          <a:bodyPr/>
          <a:lstStyle/>
          <a:p>
            <a:r>
              <a:rPr lang="en-US" dirty="0" smtClean="0"/>
              <a:t>2a. (This is a continuation of the in-class exercise at the end of the PowerPoint presentation of Chapter 11.)  The increase in money demand shifts the LM curve to the left:  We are assuming that all other exogenous variables, including M and P, remain unchanged, so an increase in money demand causes an increase in the value of </a:t>
            </a:r>
            <a:r>
              <a:rPr lang="en-US" b="1" i="1" dirty="0" smtClean="0"/>
              <a:t>r</a:t>
            </a:r>
            <a:r>
              <a:rPr lang="en-US" dirty="0" smtClean="0"/>
              <a:t> associated with each value of </a:t>
            </a:r>
            <a:r>
              <a:rPr lang="en-US" b="1" i="1" dirty="0" smtClean="0"/>
              <a:t>Y</a:t>
            </a:r>
            <a:r>
              <a:rPr lang="en-US" dirty="0" smtClean="0"/>
              <a:t> (this can be seen easily using the Liquidity Preference diagram).  This translates to an upward (i.e. leftward) shift in the LM curve.   This shift causes </a:t>
            </a:r>
            <a:r>
              <a:rPr lang="en-US" b="1" i="1" dirty="0" smtClean="0"/>
              <a:t>Y</a:t>
            </a:r>
            <a:r>
              <a:rPr lang="en-US" dirty="0" smtClean="0"/>
              <a:t> to fall and </a:t>
            </a:r>
            <a:r>
              <a:rPr lang="en-US" b="1" i="1" dirty="0" smtClean="0"/>
              <a:t>r</a:t>
            </a:r>
            <a:r>
              <a:rPr lang="en-US" dirty="0" smtClean="0"/>
              <a:t> to rise.  </a:t>
            </a:r>
          </a:p>
          <a:p>
            <a:endParaRPr lang="en-US" dirty="0" smtClean="0"/>
          </a:p>
          <a:p>
            <a:r>
              <a:rPr lang="en-US" dirty="0" smtClean="0"/>
              <a:t>2b.  The fall in income causes a fall in </a:t>
            </a:r>
            <a:r>
              <a:rPr lang="en-US" b="1" i="1" dirty="0" smtClean="0"/>
              <a:t>C</a:t>
            </a:r>
            <a:r>
              <a:rPr lang="en-US" dirty="0" smtClean="0"/>
              <a:t>.  The increase in </a:t>
            </a:r>
            <a:r>
              <a:rPr lang="en-US" b="1" i="1" dirty="0" smtClean="0"/>
              <a:t>r</a:t>
            </a:r>
            <a:r>
              <a:rPr lang="en-US" dirty="0" smtClean="0"/>
              <a:t> causes a fall in </a:t>
            </a:r>
            <a:r>
              <a:rPr lang="en-US" b="1" i="1" dirty="0" smtClean="0"/>
              <a:t>I</a:t>
            </a:r>
            <a:r>
              <a:rPr lang="en-US" dirty="0" smtClean="0"/>
              <a:t>.  The fall in </a:t>
            </a:r>
            <a:r>
              <a:rPr lang="en-US" b="1" i="1" dirty="0" smtClean="0"/>
              <a:t>Y</a:t>
            </a:r>
            <a:r>
              <a:rPr lang="en-US" dirty="0" smtClean="0"/>
              <a:t> causes an increase in </a:t>
            </a:r>
            <a:r>
              <a:rPr lang="en-US" b="1" i="1" dirty="0" smtClean="0"/>
              <a:t>u</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19</a:t>
            </a:fld>
            <a:endParaRPr lang="en-US"/>
          </a:p>
        </p:txBody>
      </p:sp>
    </p:spTree>
    <p:extLst>
      <p:ext uri="{BB962C8B-B14F-4D97-AF65-F5344CB8AC3E}">
        <p14:creationId xmlns:p14="http://schemas.microsoft.com/office/powerpoint/2010/main" val="3939611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2082DF-FD65-47E9-BCC3-3DE714005A01}" type="slidenum">
              <a:rPr lang="en-US"/>
              <a:pPr>
                <a:defRPr/>
              </a:pPr>
              <a:t>20</a:t>
            </a:fld>
            <a:endParaRPr lang="en-US"/>
          </a:p>
        </p:txBody>
      </p:sp>
      <p:sp>
        <p:nvSpPr>
          <p:cNvPr id="97283" name="Rectangle 2"/>
          <p:cNvSpPr>
            <a:spLocks noGrp="1" noRot="1" noChangeAspect="1" noChangeArrowheads="1" noTextEdit="1"/>
          </p:cNvSpPr>
          <p:nvPr>
            <p:ph type="sldImg"/>
          </p:nvPr>
        </p:nvSpPr>
        <p:spPr>
          <a:xfrm>
            <a:off x="1558925" y="650875"/>
            <a:ext cx="3748088" cy="2811463"/>
          </a:xfrm>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876411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0DF7232-A50A-4AE7-A535-5AF2F7FF5ED8}" type="slidenum">
              <a:rPr lang="en-US"/>
              <a:pPr>
                <a:defRPr/>
              </a:pPr>
              <a:t>21</a:t>
            </a:fld>
            <a:endParaRPr lang="en-US"/>
          </a:p>
        </p:txBody>
      </p:sp>
      <p:sp>
        <p:nvSpPr>
          <p:cNvPr id="98307" name="Rectangle 2"/>
          <p:cNvSpPr>
            <a:spLocks noGrp="1" noRot="1" noChangeAspect="1" noChangeArrowheads="1" noTextEdit="1"/>
          </p:cNvSpPr>
          <p:nvPr>
            <p:ph type="sldImg"/>
          </p:nvPr>
        </p:nvSpPr>
        <p:spPr>
          <a:xfrm>
            <a:off x="1558925" y="650875"/>
            <a:ext cx="3748088" cy="2811463"/>
          </a:xfrm>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Starting in mid-2000, the S&amp;P 500 begins a downward trend.  The fall in stock prices eroded the wealth of millions of U.S. consumers.  They responded by reducing consumption.  </a:t>
            </a:r>
          </a:p>
        </p:txBody>
      </p:sp>
    </p:spTree>
    <p:extLst>
      <p:ext uri="{BB962C8B-B14F-4D97-AF65-F5344CB8AC3E}">
        <p14:creationId xmlns:p14="http://schemas.microsoft.com/office/powerpoint/2010/main" val="3587964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D86792D-2260-44F0-8531-8E4BB13BECAF}" type="slidenum">
              <a:rPr lang="en-US"/>
              <a:pPr>
                <a:defRPr/>
              </a:pPr>
              <a:t>22</a:t>
            </a:fld>
            <a:endParaRPr lang="en-US"/>
          </a:p>
        </p:txBody>
      </p:sp>
      <p:sp>
        <p:nvSpPr>
          <p:cNvPr id="99331" name="Rectangle 2"/>
          <p:cNvSpPr>
            <a:spLocks noGrp="1" noRot="1" noChangeAspect="1" noChangeArrowheads="1" noTextEdit="1"/>
          </p:cNvSpPr>
          <p:nvPr>
            <p:ph type="sldImg"/>
          </p:nvPr>
        </p:nvSpPr>
        <p:spPr>
          <a:xfrm>
            <a:off x="1558925" y="650875"/>
            <a:ext cx="3748088" cy="2811463"/>
          </a:xfrm>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136669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0DE873-6125-4747-ADDC-ACAC07D17EF8}" type="slidenum">
              <a:rPr lang="en-US"/>
              <a:pPr>
                <a:defRPr/>
              </a:pPr>
              <a:t>23</a:t>
            </a:fld>
            <a:endParaRPr lang="en-US"/>
          </a:p>
        </p:txBody>
      </p:sp>
      <p:sp>
        <p:nvSpPr>
          <p:cNvPr id="100355" name="Rectangle 2"/>
          <p:cNvSpPr>
            <a:spLocks noGrp="1" noRot="1" noChangeAspect="1" noChangeArrowheads="1" noTextEdit="1"/>
          </p:cNvSpPr>
          <p:nvPr>
            <p:ph type="sldImg"/>
          </p:nvPr>
        </p:nvSpPr>
        <p:spPr>
          <a:xfrm>
            <a:off x="1558925" y="650875"/>
            <a:ext cx="3748088" cy="2811463"/>
          </a:xfrm>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war was a response to the 9/11 attacks, not to the recession.  But wars involve significant fiscal policy expansion, which increases aggregate demand and alleviates or ends recessions. </a:t>
            </a:r>
          </a:p>
        </p:txBody>
      </p:sp>
    </p:spTree>
    <p:extLst>
      <p:ext uri="{BB962C8B-B14F-4D97-AF65-F5344CB8AC3E}">
        <p14:creationId xmlns:p14="http://schemas.microsoft.com/office/powerpoint/2010/main" val="618104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8D6E72B-9920-4990-A784-87D503D728FF}" type="slidenum">
              <a:rPr lang="en-US"/>
              <a:pPr>
                <a:defRPr/>
              </a:pPr>
              <a:t>24</a:t>
            </a:fld>
            <a:endParaRPr lang="en-US"/>
          </a:p>
        </p:txBody>
      </p:sp>
      <p:sp>
        <p:nvSpPr>
          <p:cNvPr id="101379" name="Rectangle 2"/>
          <p:cNvSpPr>
            <a:spLocks noGrp="1" noRot="1" noChangeAspect="1" noChangeArrowheads="1" noTextEdit="1"/>
          </p:cNvSpPr>
          <p:nvPr>
            <p:ph type="sldImg"/>
          </p:nvPr>
        </p:nvSpPr>
        <p:spPr>
          <a:xfrm>
            <a:off x="1558925" y="650875"/>
            <a:ext cx="3748088" cy="2811463"/>
          </a:xfrm>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Easier monetary policy shifted the LM curve to the right, causing interest rates to fall, as shown in this graph. </a:t>
            </a:r>
          </a:p>
        </p:txBody>
      </p:sp>
    </p:spTree>
    <p:extLst>
      <p:ext uri="{BB962C8B-B14F-4D97-AF65-F5344CB8AC3E}">
        <p14:creationId xmlns:p14="http://schemas.microsoft.com/office/powerpoint/2010/main" val="1229678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516A06-E865-49F2-AC06-6FC1B75E0F4B}" type="slidenum">
              <a:rPr lang="en-US"/>
              <a:pPr>
                <a:defRPr/>
              </a:pPr>
              <a:t>25</a:t>
            </a:fld>
            <a:endParaRPr lang="en-US"/>
          </a:p>
        </p:txBody>
      </p:sp>
      <p:sp>
        <p:nvSpPr>
          <p:cNvPr id="102403" name="Rectangle 2"/>
          <p:cNvSpPr>
            <a:spLocks noGrp="1" noRot="1" noChangeAspect="1" noChangeArrowheads="1" noTextEdit="1"/>
          </p:cNvSpPr>
          <p:nvPr>
            <p:ph type="sldImg"/>
          </p:nvPr>
        </p:nvSpPr>
        <p:spPr>
          <a:xfrm>
            <a:off x="1558925" y="650875"/>
            <a:ext cx="3748088" cy="2811463"/>
          </a:xfrm>
          <a:ln/>
        </p:spPr>
      </p:sp>
      <p:sp>
        <p:nvSpPr>
          <p:cNvPr id="1024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2182113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48019C-FE7B-4C38-ABCA-4FFF3A7B2959}" type="slidenum">
              <a:rPr lang="en-US"/>
              <a:pPr>
                <a:defRPr/>
              </a:pPr>
              <a:t>26</a:t>
            </a:fld>
            <a:endParaRPr lang="en-US"/>
          </a:p>
        </p:txBody>
      </p:sp>
      <p:sp>
        <p:nvSpPr>
          <p:cNvPr id="103427" name="Rectangle 2"/>
          <p:cNvSpPr>
            <a:spLocks noGrp="1" noRot="1" noChangeAspect="1" noChangeArrowheads="1" noTextEdit="1"/>
          </p:cNvSpPr>
          <p:nvPr>
            <p:ph type="sldImg"/>
          </p:nvPr>
        </p:nvSpPr>
        <p:spPr>
          <a:xfrm>
            <a:off x="1558925" y="650875"/>
            <a:ext cx="3748088" cy="2811463"/>
          </a:xfrm>
          <a:ln/>
        </p:spPr>
      </p:sp>
      <p:sp>
        <p:nvSpPr>
          <p:cNvPr id="1034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609371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A68A48-D2E2-4F77-B88C-EC29F77D94D1}" type="slidenum">
              <a:rPr lang="en-US"/>
              <a:pPr>
                <a:defRPr/>
              </a:pPr>
              <a:t>27</a:t>
            </a:fld>
            <a:endParaRPr lang="en-US"/>
          </a:p>
        </p:txBody>
      </p:sp>
      <p:sp>
        <p:nvSpPr>
          <p:cNvPr id="104451" name="Rectangle 2"/>
          <p:cNvSpPr>
            <a:spLocks noGrp="1" noRot="1" noChangeAspect="1" noChangeArrowheads="1" noTextEdit="1"/>
          </p:cNvSpPr>
          <p:nvPr>
            <p:ph type="sldImg"/>
          </p:nvPr>
        </p:nvSpPr>
        <p:spPr>
          <a:xfrm>
            <a:off x="1558925" y="650875"/>
            <a:ext cx="3748088" cy="2811463"/>
          </a:xfrm>
          <a:ln/>
        </p:spPr>
      </p:sp>
      <p:sp>
        <p:nvSpPr>
          <p:cNvPr id="1044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145893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589E421F-5F60-4FC5-94C9-A838FC6D3D55}" type="slidenum">
              <a:rPr lang="en-US" smtClean="0"/>
              <a:pPr/>
              <a:t>28</a:t>
            </a:fld>
            <a:endParaRPr lang="en-US"/>
          </a:p>
        </p:txBody>
      </p:sp>
      <p:sp>
        <p:nvSpPr>
          <p:cNvPr id="105476" name="Rectangle 3"/>
          <p:cNvSpPr>
            <a:spLocks noGrp="1" noChangeArrowheads="1"/>
          </p:cNvSpPr>
          <p:nvPr>
            <p:ph type="body" idx="1"/>
          </p:nvPr>
        </p:nvSpPr>
        <p:spPr/>
        <p:txBody>
          <a:bodyPr/>
          <a:lstStyle/>
          <a:p>
            <a:r>
              <a:rPr lang="en-US" dirty="0" smtClean="0"/>
              <a:t>Why do we draw P1 before drawing the LM curve?</a:t>
            </a:r>
          </a:p>
          <a:p>
            <a:endParaRPr lang="en-US" dirty="0" smtClean="0"/>
          </a:p>
          <a:p>
            <a:r>
              <a:rPr lang="en-US" dirty="0" smtClean="0"/>
              <a:t>The position of the LM curve depends on the value of M/P.  M is an exogenous policy variable.  So, if P is low (like P1 in the lower panel of the diagram), then M/P is relatively high, so the LM curve is over toward the right in the upper diagram.  If P is high, like P2, then M/P is relatively low, so the LM curve is more toward the left.  </a:t>
            </a:r>
          </a:p>
          <a:p>
            <a:endParaRPr lang="en-US" dirty="0" smtClean="0"/>
          </a:p>
          <a:p>
            <a:r>
              <a:rPr lang="en-US" dirty="0" smtClean="0"/>
              <a:t>Because the value of P affects the position of the LM curve, we label the LM curves in the upper panel as LM(P1) and LM(P2).  </a:t>
            </a:r>
          </a:p>
          <a:p>
            <a:endParaRPr lang="en-US" dirty="0" smtClean="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2534827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650875"/>
            <a:ext cx="3748088" cy="28114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2</a:t>
            </a:fld>
            <a:endParaRPr lang="en-US"/>
          </a:p>
        </p:txBody>
      </p:sp>
    </p:spTree>
    <p:extLst>
      <p:ext uri="{BB962C8B-B14F-4D97-AF65-F5344CB8AC3E}">
        <p14:creationId xmlns:p14="http://schemas.microsoft.com/office/powerpoint/2010/main" val="33780893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65CF78D7-4463-451E-8276-E41D7C32BA23}" type="slidenum">
              <a:rPr lang="en-US" smtClean="0"/>
              <a:pPr/>
              <a:t>29</a:t>
            </a:fld>
            <a:endParaRPr lang="en-US"/>
          </a:p>
        </p:txBody>
      </p:sp>
      <p:sp>
        <p:nvSpPr>
          <p:cNvPr id="106500" name="Rectangle 3"/>
          <p:cNvSpPr>
            <a:spLocks noGrp="1" noChangeArrowheads="1"/>
          </p:cNvSpPr>
          <p:nvPr>
            <p:ph type="body" idx="1"/>
          </p:nvPr>
        </p:nvSpPr>
        <p:spPr/>
        <p:txBody>
          <a:bodyPr/>
          <a:lstStyle/>
          <a:p>
            <a:r>
              <a:rPr lang="en-US" dirty="0" smtClean="0"/>
              <a:t>It’s worth taking a moment to explain why we are holding P fixed at P1:</a:t>
            </a:r>
          </a:p>
          <a:p>
            <a:endParaRPr lang="en-US" dirty="0" smtClean="0"/>
          </a:p>
          <a:p>
            <a:r>
              <a:rPr lang="en-US" dirty="0" smtClean="0"/>
              <a:t>To find out whether the AD curve shifts to the left or right, we need to find out what happens to the value of Y associated with any given value of P.  This is not to say that the equilibrium value of P will remain fixed after the policy change (though, in fact, we are assuming P is fixed in the short run).  We just want to see what happens to the AD curve.  </a:t>
            </a:r>
          </a:p>
          <a:p>
            <a:endParaRPr lang="en-US" dirty="0" smtClean="0"/>
          </a:p>
          <a:p>
            <a:r>
              <a:rPr lang="en-US" dirty="0" smtClean="0"/>
              <a:t>Once we know how the AD curve shifts, we can then add the AS curves (short or long</a:t>
            </a:r>
            <a:r>
              <a:rPr lang="en-US" baseline="0" dirty="0" smtClean="0"/>
              <a:t> </a:t>
            </a:r>
            <a:r>
              <a:rPr lang="en-US" dirty="0" smtClean="0"/>
              <a:t>run) to find out what, if anything, happens to P (in the short- or long-run).</a:t>
            </a:r>
          </a:p>
          <a:p>
            <a:endParaRPr lang="en-US" dirty="0" smtClean="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313593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566ADE-7D9E-4712-87F1-16E7628CFC21}" type="slidenum">
              <a:rPr lang="en-US"/>
              <a:pPr>
                <a:defRPr/>
              </a:pPr>
              <a:t>30</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966976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F4B430-1F45-428F-A958-CF738DDC029A}" type="slidenum">
              <a:rPr lang="en-US"/>
              <a:pPr>
                <a:defRPr/>
              </a:pPr>
              <a:t>31</a:t>
            </a:fld>
            <a:endParaRPr lang="en-US"/>
          </a:p>
        </p:txBody>
      </p:sp>
      <p:sp>
        <p:nvSpPr>
          <p:cNvPr id="108547" name="Rectangle 2"/>
          <p:cNvSpPr>
            <a:spLocks noGrp="1" noRot="1" noChangeAspect="1" noChangeArrowheads="1" noTextEdit="1"/>
          </p:cNvSpPr>
          <p:nvPr>
            <p:ph type="sldImg"/>
          </p:nvPr>
        </p:nvSpPr>
        <p:spPr>
          <a:xfrm>
            <a:off x="1558925" y="650875"/>
            <a:ext cx="3748088" cy="2811463"/>
          </a:xfrm>
          <a:ln/>
        </p:spPr>
      </p:sp>
      <p:sp>
        <p:nvSpPr>
          <p:cNvPr id="1085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next few slides put our IS-LM-AD in the context of the bigger picture</a:t>
            </a:r>
            <a:r>
              <a:rPr lang="en-US" dirty="0" smtClean="0">
                <a:latin typeface="Arial"/>
                <a:cs typeface="Arial"/>
              </a:rPr>
              <a:t>—</a:t>
            </a:r>
            <a:r>
              <a:rPr lang="en-US" dirty="0" smtClean="0"/>
              <a:t>the AD-AS model in the short</a:t>
            </a:r>
            <a:r>
              <a:rPr lang="en-US" baseline="0" dirty="0" smtClean="0"/>
              <a:t> </a:t>
            </a:r>
            <a:r>
              <a:rPr lang="en-US" dirty="0" smtClean="0"/>
              <a:t>run and long</a:t>
            </a:r>
            <a:r>
              <a:rPr lang="en-US" baseline="0" dirty="0" smtClean="0"/>
              <a:t> </a:t>
            </a:r>
            <a:r>
              <a:rPr lang="en-US" dirty="0" smtClean="0"/>
              <a:t>run, which was introduced in Chapter 10.  </a:t>
            </a:r>
          </a:p>
        </p:txBody>
      </p:sp>
    </p:spTree>
    <p:extLst>
      <p:ext uri="{BB962C8B-B14F-4D97-AF65-F5344CB8AC3E}">
        <p14:creationId xmlns:p14="http://schemas.microsoft.com/office/powerpoint/2010/main" val="6579749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D54318-505B-44C6-BF30-D91798842FB0}" type="slidenum">
              <a:rPr lang="en-US"/>
              <a:pPr>
                <a:defRPr/>
              </a:pPr>
              <a:t>32</a:t>
            </a:fld>
            <a:endParaRPr lang="en-US"/>
          </a:p>
        </p:txBody>
      </p:sp>
      <p:sp>
        <p:nvSpPr>
          <p:cNvPr id="109571" name="Rectangle 2"/>
          <p:cNvSpPr>
            <a:spLocks noGrp="1" noRot="1" noChangeAspect="1" noChangeArrowheads="1" noTextEdit="1"/>
          </p:cNvSpPr>
          <p:nvPr>
            <p:ph type="sldImg"/>
          </p:nvPr>
        </p:nvSpPr>
        <p:spPr>
          <a:xfrm>
            <a:off x="1558925" y="650875"/>
            <a:ext cx="3748088" cy="2811463"/>
          </a:xfrm>
          <a:ln/>
        </p:spPr>
      </p:sp>
      <p:sp>
        <p:nvSpPr>
          <p:cNvPr id="1095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Abbreviation:</a:t>
            </a:r>
          </a:p>
          <a:p>
            <a:r>
              <a:rPr lang="en-US" smtClean="0"/>
              <a:t>	SR = short run, LR = long run</a:t>
            </a:r>
          </a:p>
          <a:p>
            <a:endParaRPr lang="en-US" smtClean="0"/>
          </a:p>
          <a:p>
            <a:r>
              <a:rPr lang="en-US" smtClean="0"/>
              <a:t>The analysis that begins on this slide continues on the following slides.  </a:t>
            </a:r>
          </a:p>
          <a:p>
            <a:endParaRPr lang="en-US" smtClean="0"/>
          </a:p>
        </p:txBody>
      </p:sp>
    </p:spTree>
    <p:extLst>
      <p:ext uri="{BB962C8B-B14F-4D97-AF65-F5344CB8AC3E}">
        <p14:creationId xmlns:p14="http://schemas.microsoft.com/office/powerpoint/2010/main" val="30661810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AC0A6F-FE14-4D58-9211-CC98D4E1C078}" type="slidenum">
              <a:rPr lang="en-US"/>
              <a:pPr>
                <a:defRPr/>
              </a:pPr>
              <a:t>33</a:t>
            </a:fld>
            <a:endParaRPr lang="en-US"/>
          </a:p>
        </p:txBody>
      </p:sp>
      <p:sp>
        <p:nvSpPr>
          <p:cNvPr id="110595" name="Rectangle 2"/>
          <p:cNvSpPr>
            <a:spLocks noGrp="1" noRot="1" noChangeAspect="1" noChangeArrowheads="1" noTextEdit="1"/>
          </p:cNvSpPr>
          <p:nvPr>
            <p:ph type="sldImg"/>
          </p:nvPr>
        </p:nvSpPr>
        <p:spPr>
          <a:xfrm>
            <a:off x="1558925" y="650875"/>
            <a:ext cx="3748088" cy="2811463"/>
          </a:xfrm>
          <a:ln/>
        </p:spPr>
      </p:sp>
      <p:sp>
        <p:nvSpPr>
          <p:cNvPr id="1105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542512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E8B0F91-690D-4B0D-B70C-4B9D75E0DFBE}" type="slidenum">
              <a:rPr lang="en-US"/>
              <a:pPr>
                <a:defRPr/>
              </a:pPr>
              <a:t>34</a:t>
            </a:fld>
            <a:endParaRPr lang="en-US"/>
          </a:p>
        </p:txBody>
      </p:sp>
      <p:sp>
        <p:nvSpPr>
          <p:cNvPr id="111619" name="Rectangle 2"/>
          <p:cNvSpPr>
            <a:spLocks noGrp="1" noRot="1" noChangeAspect="1" noChangeArrowheads="1" noTextEdit="1"/>
          </p:cNvSpPr>
          <p:nvPr>
            <p:ph type="sldImg"/>
          </p:nvPr>
        </p:nvSpPr>
        <p:spPr>
          <a:xfrm>
            <a:off x="1558925" y="650875"/>
            <a:ext cx="3748088" cy="2811463"/>
          </a:xfrm>
          <a:ln/>
        </p:spPr>
      </p:sp>
      <p:sp>
        <p:nvSpPr>
          <p:cNvPr id="1116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830373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61F8690-1F41-466D-AE35-CDC8A86A4BF5}" type="slidenum">
              <a:rPr lang="en-US"/>
              <a:pPr>
                <a:defRPr/>
              </a:pPr>
              <a:t>35</a:t>
            </a:fld>
            <a:endParaRPr lang="en-US"/>
          </a:p>
        </p:txBody>
      </p:sp>
      <p:sp>
        <p:nvSpPr>
          <p:cNvPr id="112643" name="Rectangle 2"/>
          <p:cNvSpPr>
            <a:spLocks noGrp="1" noRot="1" noChangeAspect="1" noChangeArrowheads="1" noTextEdit="1"/>
          </p:cNvSpPr>
          <p:nvPr>
            <p:ph type="sldImg"/>
          </p:nvPr>
        </p:nvSpPr>
        <p:spPr>
          <a:xfrm>
            <a:off x="1558925" y="650875"/>
            <a:ext cx="3748088" cy="2811463"/>
          </a:xfrm>
          <a:ln/>
        </p:spPr>
      </p:sp>
      <p:sp>
        <p:nvSpPr>
          <p:cNvPr id="1126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0889350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C8C0E59-E124-48E9-B120-52D774156DC5}" type="slidenum">
              <a:rPr lang="en-US"/>
              <a:pPr>
                <a:defRPr/>
              </a:pPr>
              <a:t>36</a:t>
            </a:fld>
            <a:endParaRPr lang="en-US"/>
          </a:p>
        </p:txBody>
      </p:sp>
      <p:sp>
        <p:nvSpPr>
          <p:cNvPr id="113667" name="Rectangle 2"/>
          <p:cNvSpPr>
            <a:spLocks noGrp="1" noRot="1" noChangeAspect="1" noChangeArrowheads="1" noTextEdit="1"/>
          </p:cNvSpPr>
          <p:nvPr>
            <p:ph type="sldImg"/>
          </p:nvPr>
        </p:nvSpPr>
        <p:spPr>
          <a:xfrm>
            <a:off x="1558925" y="650875"/>
            <a:ext cx="3748088" cy="2811463"/>
          </a:xfrm>
          <a:ln/>
        </p:spPr>
      </p:sp>
      <p:sp>
        <p:nvSpPr>
          <p:cNvPr id="1136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6742170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650875"/>
            <a:ext cx="3748088" cy="2811463"/>
          </a:xfrm>
        </p:spPr>
      </p:sp>
      <p:sp>
        <p:nvSpPr>
          <p:cNvPr id="3" name="Notes Placeholder 2"/>
          <p:cNvSpPr>
            <a:spLocks noGrp="1"/>
          </p:cNvSpPr>
          <p:nvPr>
            <p:ph type="body" idx="1"/>
          </p:nvPr>
        </p:nvSpPr>
        <p:spPr/>
        <p:txBody>
          <a:bodyPr/>
          <a:lstStyle/>
          <a:p>
            <a:r>
              <a:rPr lang="en-US" dirty="0" smtClean="0"/>
              <a:t>This exercise has two objectives:</a:t>
            </a:r>
          </a:p>
          <a:p>
            <a:endParaRPr lang="en-US" dirty="0" smtClean="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37</a:t>
            </a:fld>
            <a:endParaRPr lang="en-US"/>
          </a:p>
        </p:txBody>
      </p:sp>
    </p:spTree>
    <p:extLst>
      <p:ext uri="{BB962C8B-B14F-4D97-AF65-F5344CB8AC3E}">
        <p14:creationId xmlns:p14="http://schemas.microsoft.com/office/powerpoint/2010/main" val="8704369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650875"/>
            <a:ext cx="3748088" cy="28114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38</a:t>
            </a:fld>
            <a:endParaRPr lang="en-US"/>
          </a:p>
        </p:txBody>
      </p:sp>
    </p:spTree>
    <p:extLst>
      <p:ext uri="{BB962C8B-B14F-4D97-AF65-F5344CB8AC3E}">
        <p14:creationId xmlns:p14="http://schemas.microsoft.com/office/powerpoint/2010/main" val="1150571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891EDF-3123-4288-A9AE-42F311431CA6}" type="slidenum">
              <a:rPr lang="en-US"/>
              <a:pPr>
                <a:defRPr/>
              </a:pPr>
              <a:t>3</a:t>
            </a:fld>
            <a:endParaRPr lang="en-US"/>
          </a:p>
        </p:txBody>
      </p:sp>
      <p:sp>
        <p:nvSpPr>
          <p:cNvPr id="79875" name="Rectangle 2"/>
          <p:cNvSpPr>
            <a:spLocks noGrp="1" noRot="1" noChangeAspect="1" noChangeArrowheads="1" noTextEdit="1"/>
          </p:cNvSpPr>
          <p:nvPr>
            <p:ph type="sldImg"/>
          </p:nvPr>
        </p:nvSpPr>
        <p:spPr>
          <a:xfrm>
            <a:off x="1558925" y="650875"/>
            <a:ext cx="3748088" cy="2811463"/>
          </a:xfrm>
          <a:ln/>
        </p:spPr>
      </p:sp>
      <p:sp>
        <p:nvSpPr>
          <p:cNvPr id="798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Review/recap of the very end of Chapter 11. </a:t>
            </a:r>
          </a:p>
        </p:txBody>
      </p:sp>
    </p:spTree>
    <p:extLst>
      <p:ext uri="{BB962C8B-B14F-4D97-AF65-F5344CB8AC3E}">
        <p14:creationId xmlns:p14="http://schemas.microsoft.com/office/powerpoint/2010/main" val="21940290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650875"/>
            <a:ext cx="3748088" cy="28114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39</a:t>
            </a:fld>
            <a:endParaRPr lang="en-US"/>
          </a:p>
        </p:txBody>
      </p:sp>
    </p:spTree>
    <p:extLst>
      <p:ext uri="{BB962C8B-B14F-4D97-AF65-F5344CB8AC3E}">
        <p14:creationId xmlns:p14="http://schemas.microsoft.com/office/powerpoint/2010/main" val="41875231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6AEE7E23-71F1-4429-813E-A185BD0F61B5}" type="slidenum">
              <a:rPr lang="en-US" smtClean="0"/>
              <a:pPr/>
              <a:t>40</a:t>
            </a:fld>
            <a:endParaRPr lang="en-US"/>
          </a:p>
        </p:txBody>
      </p:sp>
      <p:sp>
        <p:nvSpPr>
          <p:cNvPr id="117764" name="Rectangle 3"/>
          <p:cNvSpPr>
            <a:spLocks noGrp="1" noChangeArrowheads="1"/>
          </p:cNvSpPr>
          <p:nvPr>
            <p:ph type="body" idx="1"/>
          </p:nvPr>
        </p:nvSpPr>
        <p:spPr/>
        <p:txBody>
          <a:bodyPr/>
          <a:lstStyle/>
          <a:p>
            <a:endParaRPr lang="en-US" dirty="0" smtClean="0"/>
          </a:p>
          <a:p>
            <a:r>
              <a:rPr lang="en-US" dirty="0" smtClean="0"/>
              <a:t>Things to note: </a:t>
            </a:r>
          </a:p>
          <a:p>
            <a:endParaRPr lang="en-US" dirty="0" smtClean="0"/>
          </a:p>
          <a:p>
            <a:r>
              <a:rPr lang="en-US" dirty="0" smtClean="0"/>
              <a:t>1.  The magnitude of the fall in output and increase in unemployment.  In 1933, the unemployment rate is over 25%!!  </a:t>
            </a:r>
          </a:p>
          <a:p>
            <a:endParaRPr lang="en-US" dirty="0" smtClean="0"/>
          </a:p>
          <a:p>
            <a:r>
              <a:rPr lang="en-US" dirty="0" smtClean="0"/>
              <a:t>2.  There’s a very strong negative correlation between output and unemployment.  </a:t>
            </a:r>
          </a:p>
          <a:p>
            <a:endParaRPr lang="en-US" dirty="0" smtClean="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11299620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0889BE3-0A0F-4DD1-9115-15240A123182}" type="slidenum">
              <a:rPr lang="en-US"/>
              <a:pPr>
                <a:defRPr/>
              </a:pPr>
              <a:t>41</a:t>
            </a:fld>
            <a:endParaRPr lang="en-US"/>
          </a:p>
        </p:txBody>
      </p:sp>
      <p:sp>
        <p:nvSpPr>
          <p:cNvPr id="118787" name="Rectangle 2"/>
          <p:cNvSpPr>
            <a:spLocks noGrp="1" noRot="1" noChangeAspect="1" noChangeArrowheads="1" noTextEdit="1"/>
          </p:cNvSpPr>
          <p:nvPr>
            <p:ph type="sldImg"/>
          </p:nvPr>
        </p:nvSpPr>
        <p:spPr>
          <a:xfrm>
            <a:off x="1558925" y="650875"/>
            <a:ext cx="3748088" cy="2811463"/>
          </a:xfrm>
          <a:ln/>
        </p:spPr>
      </p:sp>
      <p:sp>
        <p:nvSpPr>
          <p:cNvPr id="1187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5271220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571C3B-4178-429B-B72F-451F78B76BD6}" type="slidenum">
              <a:rPr lang="en-US"/>
              <a:pPr>
                <a:defRPr/>
              </a:pPr>
              <a:t>42</a:t>
            </a:fld>
            <a:endParaRPr lang="en-US"/>
          </a:p>
        </p:txBody>
      </p:sp>
      <p:sp>
        <p:nvSpPr>
          <p:cNvPr id="119811" name="Rectangle 2"/>
          <p:cNvSpPr>
            <a:spLocks noGrp="1" noRot="1" noChangeAspect="1" noChangeArrowheads="1" noTextEdit="1"/>
          </p:cNvSpPr>
          <p:nvPr>
            <p:ph type="sldImg"/>
          </p:nvPr>
        </p:nvSpPr>
        <p:spPr>
          <a:xfrm>
            <a:off x="1558925" y="650875"/>
            <a:ext cx="3748088" cy="2811463"/>
          </a:xfrm>
          <a:ln/>
        </p:spPr>
      </p:sp>
      <p:sp>
        <p:nvSpPr>
          <p:cNvPr id="1198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 item 2, we are using the term </a:t>
            </a:r>
            <a:r>
              <a:rPr lang="en-US" i="1" dirty="0" smtClean="0"/>
              <a:t>correction</a:t>
            </a:r>
            <a:r>
              <a:rPr lang="en-US" dirty="0" smtClean="0"/>
              <a:t> in the stock market sense.</a:t>
            </a:r>
          </a:p>
          <a:p>
            <a:endParaRPr lang="en-US" dirty="0" smtClean="0"/>
          </a:p>
        </p:txBody>
      </p:sp>
    </p:spTree>
    <p:extLst>
      <p:ext uri="{BB962C8B-B14F-4D97-AF65-F5344CB8AC3E}">
        <p14:creationId xmlns:p14="http://schemas.microsoft.com/office/powerpoint/2010/main" val="2555918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DA707BF-E6E0-4D8E-951E-D88DB1E70B60}" type="slidenum">
              <a:rPr lang="en-US"/>
              <a:pPr>
                <a:defRPr/>
              </a:pPr>
              <a:t>43</a:t>
            </a:fld>
            <a:endParaRPr lang="en-US"/>
          </a:p>
        </p:txBody>
      </p:sp>
      <p:sp>
        <p:nvSpPr>
          <p:cNvPr id="120835" name="Rectangle 2"/>
          <p:cNvSpPr>
            <a:spLocks noGrp="1" noRot="1" noChangeAspect="1" noChangeArrowheads="1" noTextEdit="1"/>
          </p:cNvSpPr>
          <p:nvPr>
            <p:ph type="sldImg"/>
          </p:nvPr>
        </p:nvSpPr>
        <p:spPr>
          <a:xfrm>
            <a:off x="1558925" y="650875"/>
            <a:ext cx="3748088" cy="2811463"/>
          </a:xfrm>
          <a:ln/>
        </p:spPr>
      </p:sp>
      <p:sp>
        <p:nvSpPr>
          <p:cNvPr id="1208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227214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02559F4-6D51-4607-A9D9-D29384BD2E2D}" type="slidenum">
              <a:rPr lang="en-US"/>
              <a:pPr>
                <a:defRPr/>
              </a:pPr>
              <a:t>44</a:t>
            </a:fld>
            <a:endParaRPr lang="en-US"/>
          </a:p>
        </p:txBody>
      </p:sp>
      <p:sp>
        <p:nvSpPr>
          <p:cNvPr id="121859" name="Rectangle 2"/>
          <p:cNvSpPr>
            <a:spLocks noGrp="1" noRot="1" noChangeAspect="1" noChangeArrowheads="1" noTextEdit="1"/>
          </p:cNvSpPr>
          <p:nvPr>
            <p:ph type="sldImg"/>
          </p:nvPr>
        </p:nvSpPr>
        <p:spPr>
          <a:xfrm>
            <a:off x="1558925" y="650875"/>
            <a:ext cx="3748088" cy="2811463"/>
          </a:xfrm>
          <a:ln/>
        </p:spPr>
      </p:sp>
      <p:sp>
        <p:nvSpPr>
          <p:cNvPr id="1218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6340083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42A5A7C-E808-47C5-95E2-EF836270F53C}" type="slidenum">
              <a:rPr lang="en-US"/>
              <a:pPr>
                <a:defRPr/>
              </a:pPr>
              <a:t>45</a:t>
            </a:fld>
            <a:endParaRPr lang="en-US"/>
          </a:p>
        </p:txBody>
      </p:sp>
      <p:sp>
        <p:nvSpPr>
          <p:cNvPr id="122883" name="Rectangle 2"/>
          <p:cNvSpPr>
            <a:spLocks noGrp="1" noRot="1" noChangeAspect="1" noChangeArrowheads="1" noTextEdit="1"/>
          </p:cNvSpPr>
          <p:nvPr>
            <p:ph type="sldImg"/>
          </p:nvPr>
        </p:nvSpPr>
        <p:spPr>
          <a:xfrm>
            <a:off x="1558925" y="650875"/>
            <a:ext cx="3748088" cy="2811463"/>
          </a:xfrm>
          <a:ln/>
        </p:spPr>
      </p:sp>
      <p:sp>
        <p:nvSpPr>
          <p:cNvPr id="1228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1732956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77DFD7-6433-E840-ACF0-4CF637CA25AA}" type="slidenum">
              <a:rPr lang="en-US" sz="1200"/>
              <a:pPr eaLnBrk="1" hangingPunct="1"/>
              <a:t>46</a:t>
            </a:fld>
            <a:endParaRPr lang="en-US" sz="1200"/>
          </a:p>
        </p:txBody>
      </p:sp>
      <p:sp>
        <p:nvSpPr>
          <p:cNvPr id="107522" name="Rectangle 2"/>
          <p:cNvSpPr>
            <a:spLocks noGrp="1" noRot="1" noChangeAspect="1" noChangeArrowheads="1" noTextEdit="1"/>
          </p:cNvSpPr>
          <p:nvPr>
            <p:ph type="sldImg"/>
          </p:nvPr>
        </p:nvSpPr>
        <p:spPr>
          <a:xfrm>
            <a:off x="1558925" y="650875"/>
            <a:ext cx="3748088" cy="2811463"/>
          </a:xfrm>
          <a:ln/>
        </p:spPr>
      </p:sp>
      <p:sp>
        <p:nvSpPr>
          <p:cNvPr id="10752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textbook (starting p.330) uses an </a:t>
            </a:r>
            <a:r>
              <a:rPr lang="ja-JP" altLang="en-US"/>
              <a:t>“</a:t>
            </a:r>
            <a:r>
              <a:rPr lang="en-US" altLang="ja-JP"/>
              <a:t>extended</a:t>
            </a:r>
            <a:r>
              <a:rPr lang="ja-JP" altLang="en-US"/>
              <a:t>”</a:t>
            </a:r>
            <a:r>
              <a:rPr lang="en-US" altLang="ja-JP"/>
              <a:t> IS-LM model, which includes both the nominal interest rate (measured on the vertical axis) and the real interest rate (which equals the nominal rate less expected inflation).  Because money demand depends on the nominal rate, which is measured on the vertical axis, the change in expected inflation doesn</a:t>
            </a:r>
            <a:r>
              <a:rPr lang="ja-JP" altLang="en-US"/>
              <a:t>’</a:t>
            </a:r>
            <a:r>
              <a:rPr lang="en-US" altLang="ja-JP"/>
              <a:t>t shift the LM curve.  However, investment depends on the real interest rate, so the fall in expected inflation shifts the IS curve:  each value of </a:t>
            </a:r>
            <a:r>
              <a:rPr lang="en-US" altLang="ja-JP" b="1" i="1"/>
              <a:t>i</a:t>
            </a:r>
            <a:r>
              <a:rPr lang="en-US" altLang="ja-JP"/>
              <a:t> is now associated with a higher value of </a:t>
            </a:r>
            <a:r>
              <a:rPr lang="en-US" altLang="ja-JP" b="1" i="1"/>
              <a:t>r</a:t>
            </a:r>
            <a:r>
              <a:rPr lang="en-US" altLang="ja-JP"/>
              <a:t>, which reduces investment and shifts the </a:t>
            </a:r>
            <a:r>
              <a:rPr lang="en-US" altLang="ja-JP" i="1"/>
              <a:t>IS</a:t>
            </a:r>
            <a:r>
              <a:rPr lang="en-US" altLang="ja-JP"/>
              <a:t> curve to the left.  Results:  income falls, </a:t>
            </a:r>
            <a:r>
              <a:rPr lang="en-US" altLang="ja-JP" b="1" i="1"/>
              <a:t>i</a:t>
            </a:r>
            <a:r>
              <a:rPr lang="en-US" altLang="ja-JP"/>
              <a:t>  falls, and </a:t>
            </a:r>
            <a:r>
              <a:rPr lang="en-US" altLang="ja-JP" b="1" i="1"/>
              <a:t>r</a:t>
            </a:r>
            <a:r>
              <a:rPr lang="en-US" altLang="ja-JP"/>
              <a:t> rises --- which is exactly what happened from 1929 to 1931 (see table 11-2 on pp.326-27).  </a:t>
            </a:r>
          </a:p>
          <a:p>
            <a:r>
              <a:rPr lang="en-US"/>
              <a:t>This slide gives the basic intuition, which students often can grasp more quickly and easily than the graphical analysis.  After you cover this material in your lecture, it will be easier for your students to grasp the analysis on pp.329-31.  </a:t>
            </a:r>
          </a:p>
          <a:p>
            <a:endParaRPr lang="en-US"/>
          </a:p>
        </p:txBody>
      </p:sp>
    </p:spTree>
    <p:extLst>
      <p:ext uri="{BB962C8B-B14F-4D97-AF65-F5344CB8AC3E}">
        <p14:creationId xmlns:p14="http://schemas.microsoft.com/office/powerpoint/2010/main" val="34532362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33EFF3-AF49-5741-ACD5-98E15926806D}" type="slidenum">
              <a:rPr lang="en-US" sz="1200"/>
              <a:pPr eaLnBrk="1" hangingPunct="1"/>
              <a:t>47</a:t>
            </a:fld>
            <a:endParaRPr lang="en-US" sz="1200"/>
          </a:p>
        </p:txBody>
      </p:sp>
      <p:sp>
        <p:nvSpPr>
          <p:cNvPr id="109570"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xfrm>
            <a:off x="914400" y="4343400"/>
            <a:ext cx="5029200" cy="411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p>
        </p:txBody>
      </p:sp>
    </p:spTree>
    <p:extLst>
      <p:ext uri="{BB962C8B-B14F-4D97-AF65-F5344CB8AC3E}">
        <p14:creationId xmlns:p14="http://schemas.microsoft.com/office/powerpoint/2010/main" val="40630366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EE8D5C-BFC2-4712-9B84-DF0B4B6FD0E2}" type="slidenum">
              <a:rPr lang="en-US"/>
              <a:pPr>
                <a:defRPr/>
              </a:pPr>
              <a:t>48</a:t>
            </a:fld>
            <a:endParaRPr lang="en-US"/>
          </a:p>
        </p:txBody>
      </p:sp>
      <p:sp>
        <p:nvSpPr>
          <p:cNvPr id="124931" name="Rectangle 2"/>
          <p:cNvSpPr>
            <a:spLocks noGrp="1" noRot="1" noChangeAspect="1" noChangeArrowheads="1" noTextEdit="1"/>
          </p:cNvSpPr>
          <p:nvPr>
            <p:ph type="sldImg"/>
          </p:nvPr>
        </p:nvSpPr>
        <p:spPr>
          <a:xfrm>
            <a:off x="1558925" y="650875"/>
            <a:ext cx="3748088" cy="2811463"/>
          </a:xfrm>
          <a:ln/>
        </p:spPr>
      </p:sp>
      <p:sp>
        <p:nvSpPr>
          <p:cNvPr id="1249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662240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D1D03F-144A-436A-B802-4AFC01B52C1B}" type="slidenum">
              <a:rPr lang="en-US"/>
              <a:pPr>
                <a:defRPr/>
              </a:pPr>
              <a:t>4</a:t>
            </a:fld>
            <a:endParaRPr lang="en-US"/>
          </a:p>
        </p:txBody>
      </p:sp>
      <p:sp>
        <p:nvSpPr>
          <p:cNvPr id="80899" name="Rectangle 2"/>
          <p:cNvSpPr>
            <a:spLocks noGrp="1" noRot="1" noChangeAspect="1" noChangeArrowheads="1" noTextEdit="1"/>
          </p:cNvSpPr>
          <p:nvPr>
            <p:ph type="sldImg"/>
          </p:nvPr>
        </p:nvSpPr>
        <p:spPr>
          <a:xfrm>
            <a:off x="1558925" y="650875"/>
            <a:ext cx="3748088" cy="2811463"/>
          </a:xfrm>
          <a:ln/>
        </p:spPr>
      </p:sp>
      <p:sp>
        <p:nvSpPr>
          <p:cNvPr id="809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2073215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BA69A0EA-1C74-4262-B1EB-80D99912EF66}" type="slidenum">
              <a:rPr lang="en-US" smtClean="0"/>
              <a:pPr/>
              <a:t>49</a:t>
            </a:fld>
            <a:endParaRPr lang="en-US"/>
          </a:p>
        </p:txBody>
      </p:sp>
      <p:sp>
        <p:nvSpPr>
          <p:cNvPr id="125956" name="Rectangle 3"/>
          <p:cNvSpPr>
            <a:spLocks noGrp="1" noChangeArrowheads="1"/>
          </p:cNvSpPr>
          <p:nvPr>
            <p:ph type="body" idx="1"/>
          </p:nvPr>
        </p:nvSpPr>
        <p:spPr/>
        <p:txBody>
          <a:bodyPr/>
          <a:lstStyle/>
          <a:p>
            <a:r>
              <a:rPr lang="en-US" dirty="0" smtClean="0"/>
              <a:t>Examples of automatic stabilizers:</a:t>
            </a:r>
          </a:p>
          <a:p>
            <a:endParaRPr lang="en-US" dirty="0" smtClean="0"/>
          </a:p>
          <a:p>
            <a:r>
              <a:rPr lang="en-US" dirty="0" smtClean="0"/>
              <a:t>* the income tax:  people pay less taxes automatically if their income falls</a:t>
            </a:r>
          </a:p>
          <a:p>
            <a:endParaRPr lang="en-US" dirty="0" smtClean="0"/>
          </a:p>
          <a:p>
            <a:r>
              <a:rPr lang="en-US" dirty="0" smtClean="0"/>
              <a:t>* unemployment insurance:  prevents income</a:t>
            </a:r>
            <a:r>
              <a:rPr lang="en-US" dirty="0" smtClean="0">
                <a:latin typeface="Arial"/>
                <a:cs typeface="Arial"/>
              </a:rPr>
              <a:t>—</a:t>
            </a:r>
            <a:r>
              <a:rPr lang="en-US" dirty="0" smtClean="0"/>
              <a:t>and hence spending</a:t>
            </a:r>
            <a:r>
              <a:rPr lang="en-US" dirty="0">
                <a:latin typeface="Arial"/>
                <a:cs typeface="Arial"/>
              </a:rPr>
              <a:t>—</a:t>
            </a:r>
            <a:r>
              <a:rPr lang="en-US" dirty="0" smtClean="0"/>
              <a:t>from falling as much during a downturn</a:t>
            </a:r>
          </a:p>
          <a:p>
            <a:endParaRPr lang="en-US" dirty="0" smtClean="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6282000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CBB6E40-FDD2-354C-AD22-4F6B04CDCCA3}" type="slidenum">
              <a:rPr lang="en-US" sz="1200"/>
              <a:pPr eaLnBrk="1" hangingPunct="1"/>
              <a:t>50</a:t>
            </a:fld>
            <a:endParaRPr lang="en-US" sz="1200"/>
          </a:p>
        </p:txBody>
      </p:sp>
      <p:sp>
        <p:nvSpPr>
          <p:cNvPr id="113666" name="Rectangle 2"/>
          <p:cNvSpPr>
            <a:spLocks noGrp="1" noRot="1" noChangeAspect="1" noChangeArrowheads="1" noTextEdit="1"/>
          </p:cNvSpPr>
          <p:nvPr>
            <p:ph type="sldImg"/>
          </p:nvPr>
        </p:nvSpPr>
        <p:spPr>
          <a:xfrm>
            <a:off x="1558925" y="650875"/>
            <a:ext cx="3748088" cy="2811463"/>
          </a:xfrm>
          <a:ln/>
        </p:spPr>
      </p:sp>
      <p:sp>
        <p:nvSpPr>
          <p:cNvPr id="11366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9538" indent="-109538"/>
            <a:r>
              <a:rPr lang="en-US"/>
              <a:t>See Krugman, The return of Depression Economics</a:t>
            </a:r>
          </a:p>
        </p:txBody>
      </p:sp>
    </p:spTree>
    <p:extLst>
      <p:ext uri="{BB962C8B-B14F-4D97-AF65-F5344CB8AC3E}">
        <p14:creationId xmlns:p14="http://schemas.microsoft.com/office/powerpoint/2010/main" val="21590132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a:ln/>
        </p:spPr>
      </p:sp>
      <p:sp>
        <p:nvSpPr>
          <p:cNvPr id="1157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MBS: mortage baked securities</a:t>
            </a:r>
          </a:p>
          <a:p>
            <a:r>
              <a:rPr lang="en-US"/>
              <a:t>CDS: credit default swaps</a:t>
            </a:r>
          </a:p>
          <a:p>
            <a:endParaRPr lang="en-US"/>
          </a:p>
          <a:p>
            <a:r>
              <a:rPr lang="en-US"/>
              <a:t>The following slides are meant to complement rather than substitute for the new Case Study appearing in the textbook.  These slides contain a wealth of data on various aspects of the current economic crisis.  My hope is that these slides will spark lively discussion in your class, as students develop a context for understanding key parts of the crisis and evaluate how the parts fit together (and fit with the textbook models).  </a:t>
            </a:r>
          </a:p>
          <a:p>
            <a:endParaRPr lang="en-US"/>
          </a:p>
          <a:p>
            <a:r>
              <a:rPr lang="en-US"/>
              <a:t>Of course, the crisis is more complicated than can be captured by a few slides or a 2-page case study in a textbook.  I encourage you to assign your students additional readings, writing projects, or class presentations on the crisis.  This is an exciting time to be learning macroeconomics!</a:t>
            </a:r>
          </a:p>
        </p:txBody>
      </p:sp>
      <p:sp>
        <p:nvSpPr>
          <p:cNvPr id="1157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2841349-EF86-1945-8AE2-75389D3BE322}" type="slidenum">
              <a:rPr lang="en-US" sz="1200"/>
              <a:pPr eaLnBrk="1" hangingPunct="1"/>
              <a:t>51</a:t>
            </a:fld>
            <a:endParaRPr lang="en-US" sz="1200"/>
          </a:p>
        </p:txBody>
      </p:sp>
    </p:spTree>
    <p:extLst>
      <p:ext uri="{BB962C8B-B14F-4D97-AF65-F5344CB8AC3E}">
        <p14:creationId xmlns:p14="http://schemas.microsoft.com/office/powerpoint/2010/main" val="2040573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a:ln/>
        </p:spPr>
      </p:sp>
      <p:sp>
        <p:nvSpPr>
          <p:cNvPr id="1177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p>
        </p:txBody>
      </p:sp>
      <p:sp>
        <p:nvSpPr>
          <p:cNvPr id="1177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0E1626-601B-5B49-9149-CDB8B4E6C0AA}" type="slidenum">
              <a:rPr lang="en-US" sz="1200"/>
              <a:pPr eaLnBrk="1" hangingPunct="1"/>
              <a:t>52</a:t>
            </a:fld>
            <a:endParaRPr lang="en-US" sz="1200"/>
          </a:p>
        </p:txBody>
      </p:sp>
    </p:spTree>
    <p:extLst>
      <p:ext uri="{BB962C8B-B14F-4D97-AF65-F5344CB8AC3E}">
        <p14:creationId xmlns:p14="http://schemas.microsoft.com/office/powerpoint/2010/main" val="29259465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a:xfrm>
            <a:off x="1558925" y="650875"/>
            <a:ext cx="3748088" cy="2811463"/>
          </a:xfrm>
          <a:ln/>
        </p:spPr>
      </p:sp>
      <p:sp>
        <p:nvSpPr>
          <p:cNvPr id="1198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p>
        </p:txBody>
      </p:sp>
      <p:sp>
        <p:nvSpPr>
          <p:cNvPr id="1198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F90F05-56A5-C448-A7EA-8CAFA5EF874D}" type="slidenum">
              <a:rPr lang="en-US" sz="1200"/>
              <a:pPr eaLnBrk="1" hangingPunct="1"/>
              <a:t>53</a:t>
            </a:fld>
            <a:endParaRPr lang="en-US" sz="1200"/>
          </a:p>
        </p:txBody>
      </p:sp>
    </p:spTree>
    <p:extLst>
      <p:ext uri="{BB962C8B-B14F-4D97-AF65-F5344CB8AC3E}">
        <p14:creationId xmlns:p14="http://schemas.microsoft.com/office/powerpoint/2010/main" val="22308819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a:xfrm>
            <a:off x="1558925" y="650875"/>
            <a:ext cx="3748088" cy="2811463"/>
          </a:xfrm>
          <a:ln/>
        </p:spPr>
      </p:sp>
      <p:sp>
        <p:nvSpPr>
          <p:cNvPr id="1218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p>
        </p:txBody>
      </p:sp>
      <p:sp>
        <p:nvSpPr>
          <p:cNvPr id="1218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C1396FD-148E-1748-985E-B463544CA51E}" type="slidenum">
              <a:rPr lang="en-US" sz="1200"/>
              <a:pPr eaLnBrk="1" hangingPunct="1"/>
              <a:t>54</a:t>
            </a:fld>
            <a:endParaRPr lang="en-US" sz="1200"/>
          </a:p>
        </p:txBody>
      </p:sp>
    </p:spTree>
    <p:extLst>
      <p:ext uri="{BB962C8B-B14F-4D97-AF65-F5344CB8AC3E}">
        <p14:creationId xmlns:p14="http://schemas.microsoft.com/office/powerpoint/2010/main" val="23011251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xfrm>
            <a:off x="1558925" y="650875"/>
            <a:ext cx="3748088" cy="2811463"/>
          </a:xfrm>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t>Setting the stage for the 2008-2009 economic crisis:</a:t>
            </a:r>
          </a:p>
          <a:p>
            <a:endParaRPr lang="en-US" dirty="0" smtClean="0"/>
          </a:p>
          <a:p>
            <a:r>
              <a:rPr lang="en-US" dirty="0" smtClean="0"/>
              <a:t>The recession of 2001 prompted the Federal Reserve to cut the Fed Funds rate steeply over the period 2001-2004.  This is one explanation for the drop in mortgage rates that occurred over the same period.  As these rates fell, housing prices rose, as shown here by the Case-Shiller 20-city composite index – a measure of average housing prices in 20 major U.S. real estate markets.  </a:t>
            </a:r>
          </a:p>
          <a:p>
            <a:endParaRPr lang="en-US" dirty="0" smtClean="0"/>
          </a:p>
          <a:p>
            <a:r>
              <a:rPr lang="en-US" dirty="0" smtClean="0"/>
              <a:t>(Off-topic, possibly:  Another explanation for the behavior of rates and house prices:  a global savings glut from abroad flowed into the U.S.)</a:t>
            </a:r>
          </a:p>
          <a:p>
            <a:endParaRPr lang="en-US" dirty="0" smtClean="0"/>
          </a:p>
          <a:p>
            <a:r>
              <a:rPr lang="en-US" dirty="0" smtClean="0"/>
              <a:t>Sources:</a:t>
            </a:r>
          </a:p>
          <a:p>
            <a:r>
              <a:rPr lang="en-US" dirty="0" smtClean="0"/>
              <a:t>House price index is from</a:t>
            </a:r>
          </a:p>
          <a:p>
            <a:r>
              <a:rPr lang="en-US" dirty="0" smtClean="0"/>
              <a:t>http://www2.standardandpoors.com/portal/site/sp/en/us/page.topic/indices_csmahp/0,0,0,0,0,0,0,0,0,1,1,0,0,0,0,0.html</a:t>
            </a:r>
          </a:p>
          <a:p>
            <a:r>
              <a:rPr lang="en-US" dirty="0" smtClean="0"/>
              <a:t>or Google “Case Shiller Index”</a:t>
            </a:r>
          </a:p>
          <a:p>
            <a:r>
              <a:rPr lang="en-US" dirty="0" smtClean="0"/>
              <a:t>Interest rate data is from FRED, the Federal Reserve Bank of St. Louis database, at http://research.stlouisfed.org/fred2/</a:t>
            </a:r>
          </a:p>
        </p:txBody>
      </p:sp>
      <p:sp>
        <p:nvSpPr>
          <p:cNvPr id="4" name="Slide Number Placeholder 3"/>
          <p:cNvSpPr>
            <a:spLocks noGrp="1"/>
          </p:cNvSpPr>
          <p:nvPr>
            <p:ph type="sldNum" sz="quarter" idx="5"/>
          </p:nvPr>
        </p:nvSpPr>
        <p:spPr/>
        <p:txBody>
          <a:bodyPr/>
          <a:lstStyle/>
          <a:p>
            <a:pPr>
              <a:defRPr/>
            </a:pPr>
            <a:fld id="{065A89EF-D5E8-4CFC-B2C2-C4407E179D1C}" type="slidenum">
              <a:rPr lang="en-US" smtClean="0"/>
              <a:pPr>
                <a:defRPr/>
              </a:pPr>
              <a:t>55</a:t>
            </a:fld>
            <a:endParaRPr lang="en-US"/>
          </a:p>
        </p:txBody>
      </p:sp>
    </p:spTree>
    <p:extLst>
      <p:ext uri="{BB962C8B-B14F-4D97-AF65-F5344CB8AC3E}">
        <p14:creationId xmlns:p14="http://schemas.microsoft.com/office/powerpoint/2010/main" val="40158161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xfrm>
            <a:off x="1558925" y="650875"/>
            <a:ext cx="3748088" cy="2811463"/>
          </a:xfrm>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smtClean="0"/>
              <a:t>Setting the stage for the 2008-2009 economic crisis:</a:t>
            </a:r>
          </a:p>
          <a:p>
            <a:endParaRPr lang="en-US" smtClean="0"/>
          </a:p>
          <a:p>
            <a:r>
              <a:rPr lang="en-US" smtClean="0"/>
              <a:t>The recession of 2001 prompted the Federal Reserve to cut the Fed Funds rate steeply over the period 2001-2004.  This is one explanation for the drop in mortgage rates that occurred over the same period.  As these rates fell, housing prices rose, as shown here by the Case-Shiller 20-city composite index – a measure of average housing prices in 20 major U.S. real estate markets.  </a:t>
            </a:r>
          </a:p>
          <a:p>
            <a:endParaRPr lang="en-US" smtClean="0"/>
          </a:p>
          <a:p>
            <a:r>
              <a:rPr lang="en-US" smtClean="0"/>
              <a:t>(Off-topic, possibly:  Another explanation for the behavior of rates and house prices:  a global savings glut from abroad flowed into the U.S.)</a:t>
            </a:r>
          </a:p>
          <a:p>
            <a:endParaRPr lang="en-US" smtClean="0"/>
          </a:p>
          <a:p>
            <a:r>
              <a:rPr lang="en-US" smtClean="0"/>
              <a:t>Sources:</a:t>
            </a:r>
          </a:p>
          <a:p>
            <a:r>
              <a:rPr lang="en-US" smtClean="0"/>
              <a:t>House price index is from</a:t>
            </a:r>
          </a:p>
          <a:p>
            <a:r>
              <a:rPr lang="en-US" smtClean="0"/>
              <a:t>http://www2.standardandpoors.com/portal/site/sp/en/us/page.topic/indices_csmahp/0,0,0,0,0,0,0,0,0,1,1,0,0,0,0,0.html</a:t>
            </a:r>
          </a:p>
          <a:p>
            <a:r>
              <a:rPr lang="en-US" smtClean="0"/>
              <a:t>or Google “Case Shiller Index”</a:t>
            </a:r>
          </a:p>
          <a:p>
            <a:r>
              <a:rPr lang="en-US" smtClean="0"/>
              <a:t>Interest rate data is from FRED, the Federal Reserve Bank of St. Louis database, at http://research.stlouisfed.org/fred2/</a:t>
            </a:r>
          </a:p>
        </p:txBody>
      </p:sp>
      <p:sp>
        <p:nvSpPr>
          <p:cNvPr id="4" name="Slide Number Placeholder 3"/>
          <p:cNvSpPr>
            <a:spLocks noGrp="1"/>
          </p:cNvSpPr>
          <p:nvPr>
            <p:ph type="sldNum" sz="quarter" idx="5"/>
          </p:nvPr>
        </p:nvSpPr>
        <p:spPr/>
        <p:txBody>
          <a:bodyPr/>
          <a:lstStyle/>
          <a:p>
            <a:pPr>
              <a:defRPr/>
            </a:pPr>
            <a:fld id="{065A89EF-D5E8-4CFC-B2C2-C4407E179D1C}" type="slidenum">
              <a:rPr lang="en-US" smtClean="0">
                <a:solidFill>
                  <a:prstClr val="black"/>
                </a:solidFill>
              </a:rPr>
              <a:pPr>
                <a:defRPr/>
              </a:pPr>
              <a:t>56</a:t>
            </a:fld>
            <a:endParaRPr lang="en-US">
              <a:solidFill>
                <a:prstClr val="black"/>
              </a:solidFill>
            </a:endParaRPr>
          </a:p>
        </p:txBody>
      </p:sp>
    </p:spTree>
    <p:extLst>
      <p:ext uri="{BB962C8B-B14F-4D97-AF65-F5344CB8AC3E}">
        <p14:creationId xmlns:p14="http://schemas.microsoft.com/office/powerpoint/2010/main" val="33487816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1558925" y="650875"/>
            <a:ext cx="3748088" cy="2811463"/>
          </a:xfrm>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smtClean="0"/>
              <a:t>The housing bubble pops, driving up foreclosure rates:  </a:t>
            </a:r>
          </a:p>
          <a:p>
            <a:endParaRPr lang="en-US" smtClean="0"/>
          </a:p>
          <a:p>
            <a:r>
              <a:rPr lang="en-US" smtClean="0"/>
              <a:t>The data show rapid house price appreciation in the early to mid 2000s, which falls starting in 2005 and turns negative in 2007.   </a:t>
            </a:r>
          </a:p>
          <a:p>
            <a:r>
              <a:rPr lang="en-US" smtClean="0"/>
              <a:t>Looking at the period 2005-2009, the rate of house price appreciation falls while the rate of new foreclosure starts rises. </a:t>
            </a:r>
          </a:p>
          <a:p>
            <a:endParaRPr lang="en-US" smtClean="0"/>
          </a:p>
          <a:p>
            <a:r>
              <a:rPr lang="en-US" smtClean="0"/>
              <a:t>How to interpret these data:</a:t>
            </a:r>
          </a:p>
          <a:p>
            <a:r>
              <a:rPr lang="en-US" smtClean="0"/>
              <a:t>New foreclosure starts is the number of new foreclosures in the quarter as a percentage of the total number of mortgages.  </a:t>
            </a:r>
          </a:p>
          <a:p>
            <a:r>
              <a:rPr lang="en-US" smtClean="0"/>
              <a:t>The house price data shown is the percentage change in the U.S. index from four quarters earlier.  (Note:  this is a different house price index than the one on the previous slide, though both tell the same story.) </a:t>
            </a:r>
          </a:p>
          <a:p>
            <a:endParaRPr lang="en-US" smtClean="0"/>
          </a:p>
          <a:p>
            <a:r>
              <a:rPr lang="en-US" smtClean="0"/>
              <a:t>Sources:  </a:t>
            </a:r>
          </a:p>
          <a:p>
            <a:r>
              <a:rPr lang="en-US" smtClean="0"/>
              <a:t>Mortgage Banker’s Association (for foreclosure starts) and Federal Housing Finance Authority (for house price indexes).  </a:t>
            </a:r>
          </a:p>
        </p:txBody>
      </p:sp>
      <p:sp>
        <p:nvSpPr>
          <p:cNvPr id="4" name="Slide Number Placeholder 3"/>
          <p:cNvSpPr>
            <a:spLocks noGrp="1"/>
          </p:cNvSpPr>
          <p:nvPr>
            <p:ph type="sldNum" sz="quarter" idx="5"/>
          </p:nvPr>
        </p:nvSpPr>
        <p:spPr/>
        <p:txBody>
          <a:bodyPr/>
          <a:lstStyle/>
          <a:p>
            <a:pPr>
              <a:defRPr/>
            </a:pPr>
            <a:fld id="{8BCEF575-EDC4-47D1-AE95-EA973691647B}" type="slidenum">
              <a:rPr lang="en-US" smtClean="0"/>
              <a:pPr>
                <a:defRPr/>
              </a:pPr>
              <a:t>57</a:t>
            </a:fld>
            <a:endParaRPr lang="en-US"/>
          </a:p>
        </p:txBody>
      </p:sp>
    </p:spTree>
    <p:extLst>
      <p:ext uri="{BB962C8B-B14F-4D97-AF65-F5344CB8AC3E}">
        <p14:creationId xmlns:p14="http://schemas.microsoft.com/office/powerpoint/2010/main" val="17699434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1558925" y="650875"/>
            <a:ext cx="3748088" cy="2811463"/>
          </a:xfrm>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smtClean="0"/>
              <a:t>States with the biggest price drops tended to have the most new foreclosures:</a:t>
            </a:r>
          </a:p>
          <a:p>
            <a:endParaRPr lang="en-US" smtClean="0"/>
          </a:p>
          <a:p>
            <a:r>
              <a:rPr lang="en-US" smtClean="0"/>
              <a:t>The horizontal axis measures the cumulative change in the state’s house price index during 2006:3 – 2009:1.  The vertical axis measures the number of new foreclosure starts in the state as a percentage of all outstanding mortgages in the state, summed over the period 2006:3 – 2009:1.  </a:t>
            </a:r>
          </a:p>
          <a:p>
            <a:endParaRPr lang="en-US" smtClean="0"/>
          </a:p>
          <a:p>
            <a:r>
              <a:rPr lang="en-US" smtClean="0"/>
              <a:t>This graph shows that states with larger housing price crashes tended to have higher foreclosure rates.  </a:t>
            </a:r>
          </a:p>
          <a:p>
            <a:endParaRPr lang="en-US" smtClean="0"/>
          </a:p>
          <a:p>
            <a:r>
              <a:rPr lang="en-US" smtClean="0"/>
              <a:t>Sources:  </a:t>
            </a:r>
          </a:p>
          <a:p>
            <a:r>
              <a:rPr lang="en-US" smtClean="0"/>
              <a:t>Mortgage Banker’s Association (for foreclosure starts) and Federal Housing Finance Authority (for house price indeces).  </a:t>
            </a:r>
          </a:p>
          <a:p>
            <a:endParaRPr lang="en-US" smtClean="0"/>
          </a:p>
        </p:txBody>
      </p:sp>
      <p:sp>
        <p:nvSpPr>
          <p:cNvPr id="4" name="Slide Number Placeholder 3"/>
          <p:cNvSpPr>
            <a:spLocks noGrp="1"/>
          </p:cNvSpPr>
          <p:nvPr>
            <p:ph type="sldNum" sz="quarter" idx="5"/>
          </p:nvPr>
        </p:nvSpPr>
        <p:spPr/>
        <p:txBody>
          <a:bodyPr/>
          <a:lstStyle/>
          <a:p>
            <a:pPr>
              <a:defRPr/>
            </a:pPr>
            <a:fld id="{AD685E86-06D4-46CA-B786-FBE4AC0A7C25}" type="slidenum">
              <a:rPr lang="en-US" smtClean="0"/>
              <a:pPr>
                <a:defRPr/>
              </a:pPr>
              <a:t>58</a:t>
            </a:fld>
            <a:endParaRPr lang="en-US"/>
          </a:p>
        </p:txBody>
      </p:sp>
    </p:spTree>
    <p:extLst>
      <p:ext uri="{BB962C8B-B14F-4D97-AF65-F5344CB8AC3E}">
        <p14:creationId xmlns:p14="http://schemas.microsoft.com/office/powerpoint/2010/main" val="963942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3A5D92-A7D3-4A33-AB75-AD17B6C0BD95}" type="slidenum">
              <a:rPr lang="en-US"/>
              <a:pPr>
                <a:defRPr/>
              </a:pPr>
              <a:t>5</a:t>
            </a:fld>
            <a:endParaRPr lang="en-US"/>
          </a:p>
        </p:txBody>
      </p:sp>
      <p:sp>
        <p:nvSpPr>
          <p:cNvPr id="81923" name="Rectangle 2"/>
          <p:cNvSpPr>
            <a:spLocks noGrp="1" noRot="1" noChangeAspect="1" noChangeArrowheads="1" noTextEdit="1"/>
          </p:cNvSpPr>
          <p:nvPr>
            <p:ph type="sldImg"/>
          </p:nvPr>
        </p:nvSpPr>
        <p:spPr>
          <a:xfrm>
            <a:off x="1558925" y="650875"/>
            <a:ext cx="3748088" cy="2811463"/>
          </a:xfrm>
          <a:ln/>
        </p:spPr>
      </p:sp>
      <p:sp>
        <p:nvSpPr>
          <p:cNvPr id="819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Chapter 11 showed that an increase in G causes the IS curve to shift to the right by (</a:t>
            </a:r>
            <a:r>
              <a:rPr lang="en-US" dirty="0" smtClean="0">
                <a:sym typeface="Symbol" pitchFamily="18" charset="2"/>
              </a:rPr>
              <a:t>G)</a:t>
            </a:r>
            <a:r>
              <a:rPr lang="en-US" dirty="0" smtClean="0"/>
              <a:t>/(1-MPC).  </a:t>
            </a:r>
          </a:p>
          <a:p>
            <a:endParaRPr lang="en-US" dirty="0" smtClean="0"/>
          </a:p>
        </p:txBody>
      </p:sp>
    </p:spTree>
    <p:extLst>
      <p:ext uri="{BB962C8B-B14F-4D97-AF65-F5344CB8AC3E}">
        <p14:creationId xmlns:p14="http://schemas.microsoft.com/office/powerpoint/2010/main" val="21689597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1558925" y="650875"/>
            <a:ext cx="3748088" cy="2811463"/>
          </a:xfrm>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t>The housing market crisis led to rising bank failures.</a:t>
            </a:r>
          </a:p>
          <a:p>
            <a:endParaRPr lang="en-US" dirty="0" smtClean="0"/>
          </a:p>
          <a:p>
            <a:r>
              <a:rPr lang="en-US" dirty="0" smtClean="0"/>
              <a:t>The 2009 and 2010 values dwarf all previous years since 2000.  However, it’s worth noting that the 2008 value, 26, is much higher than the preceding years.  </a:t>
            </a:r>
          </a:p>
          <a:p>
            <a:endParaRPr lang="en-US" dirty="0" smtClean="0"/>
          </a:p>
          <a:p>
            <a:r>
              <a:rPr lang="en-US" dirty="0" smtClean="0"/>
              <a:t>In fact, prior to 2008, there’s only one year (2002) in which there are more than 5 bank failures.  So, the 2008 is extreme up to that point, but the 2009 value is so extreme as to make the 2008 value seem almost normal.  </a:t>
            </a:r>
          </a:p>
          <a:p>
            <a:endParaRPr lang="en-US" dirty="0" smtClean="0"/>
          </a:p>
          <a:p>
            <a:r>
              <a:rPr lang="en-US" dirty="0" smtClean="0"/>
              <a:t>source:  FDIC, this page lists all of the banks that have failed by name.  </a:t>
            </a:r>
          </a:p>
          <a:p>
            <a:r>
              <a:rPr lang="en-US" dirty="0" smtClean="0"/>
              <a:t>http://www.fdic.gov/bank/individual/failed/banklist.html</a:t>
            </a:r>
          </a:p>
          <a:p>
            <a:endParaRPr lang="en-US" dirty="0" smtClean="0"/>
          </a:p>
        </p:txBody>
      </p:sp>
      <p:sp>
        <p:nvSpPr>
          <p:cNvPr id="4" name="Slide Number Placeholder 3"/>
          <p:cNvSpPr>
            <a:spLocks noGrp="1"/>
          </p:cNvSpPr>
          <p:nvPr>
            <p:ph type="sldNum" sz="quarter" idx="5"/>
          </p:nvPr>
        </p:nvSpPr>
        <p:spPr/>
        <p:txBody>
          <a:bodyPr/>
          <a:lstStyle/>
          <a:p>
            <a:pPr>
              <a:defRPr/>
            </a:pPr>
            <a:fld id="{062D2355-6E46-46C4-884C-FEAD61749E61}" type="slidenum">
              <a:rPr lang="en-US" smtClean="0">
                <a:solidFill>
                  <a:prstClr val="black"/>
                </a:solidFill>
              </a:rPr>
              <a:pPr>
                <a:defRPr/>
              </a:pPr>
              <a:t>59</a:t>
            </a:fld>
            <a:endParaRPr lang="en-US">
              <a:solidFill>
                <a:prstClr val="black"/>
              </a:solidFill>
            </a:endParaRPr>
          </a:p>
        </p:txBody>
      </p:sp>
    </p:spTree>
    <p:extLst>
      <p:ext uri="{BB962C8B-B14F-4D97-AF65-F5344CB8AC3E}">
        <p14:creationId xmlns:p14="http://schemas.microsoft.com/office/powerpoint/2010/main" val="13110956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xfrm>
            <a:off x="1558925" y="650875"/>
            <a:ext cx="3748088" cy="2811463"/>
          </a:xfrm>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t>Recent stock market behavior plays an important role:</a:t>
            </a:r>
          </a:p>
          <a:p>
            <a:endParaRPr lang="en-US" dirty="0" smtClean="0"/>
          </a:p>
          <a:p>
            <a:r>
              <a:rPr lang="en-US" dirty="0" smtClean="0"/>
              <a:t>This chart begins at the end of 1999, when the tech stock bubble was about to pop.  In 2000-2001, you can see the fall in stock prices (especially in the </a:t>
            </a:r>
            <a:r>
              <a:rPr lang="en-US" dirty="0" err="1" smtClean="0"/>
              <a:t>Nasdaq</a:t>
            </a:r>
            <a:r>
              <a:rPr lang="en-US" dirty="0" smtClean="0"/>
              <a:t> composite, which heavily weights tech stocks).  This drop in stock prices was a factor in the 2001 recession.  </a:t>
            </a:r>
          </a:p>
          <a:p>
            <a:endParaRPr lang="en-US" dirty="0" smtClean="0"/>
          </a:p>
          <a:p>
            <a:r>
              <a:rPr lang="en-US" dirty="0" smtClean="0"/>
              <a:t>All three indexes registered negative growth until about June 2003.  Growth was strong for a while until moderating in about July 2004.  Stock price growth bounced around between about 0 and 20% through the end of 2007, then turned sharply negative in 2008.  </a:t>
            </a:r>
          </a:p>
          <a:p>
            <a:endParaRPr lang="en-US" dirty="0" smtClean="0"/>
          </a:p>
          <a:p>
            <a:r>
              <a:rPr lang="en-US" dirty="0" smtClean="0"/>
              <a:t>source:  finance.yahoo.com, </a:t>
            </a:r>
          </a:p>
          <a:p>
            <a:r>
              <a:rPr lang="en-US" dirty="0" smtClean="0"/>
              <a:t>Dow Jones Industrial Average symbol: ^DJI</a:t>
            </a:r>
          </a:p>
          <a:p>
            <a:r>
              <a:rPr lang="en-US" dirty="0" smtClean="0"/>
              <a:t>S&amp;P500 symbol:  ^GSPC</a:t>
            </a:r>
          </a:p>
          <a:p>
            <a:r>
              <a:rPr lang="en-US" dirty="0" err="1" smtClean="0"/>
              <a:t>Nasdaq</a:t>
            </a:r>
            <a:r>
              <a:rPr lang="en-US" dirty="0" smtClean="0"/>
              <a:t> Composite Index symbol:  ^IXIC</a:t>
            </a:r>
          </a:p>
          <a:p>
            <a:r>
              <a:rPr lang="en-US" dirty="0" smtClean="0"/>
              <a:t>click on “historical prices”</a:t>
            </a:r>
          </a:p>
          <a:p>
            <a:r>
              <a:rPr lang="en-US" dirty="0" smtClean="0"/>
              <a:t>specify frequency, date range</a:t>
            </a:r>
          </a:p>
        </p:txBody>
      </p:sp>
      <p:sp>
        <p:nvSpPr>
          <p:cNvPr id="4" name="Slide Number Placeholder 3"/>
          <p:cNvSpPr>
            <a:spLocks noGrp="1"/>
          </p:cNvSpPr>
          <p:nvPr>
            <p:ph type="sldNum" sz="quarter" idx="5"/>
          </p:nvPr>
        </p:nvSpPr>
        <p:spPr/>
        <p:txBody>
          <a:bodyPr/>
          <a:lstStyle/>
          <a:p>
            <a:pPr>
              <a:defRPr/>
            </a:pPr>
            <a:fld id="{7231EBEA-F8CD-4AD7-849D-4FF1C5584C76}" type="slidenum">
              <a:rPr lang="en-US" smtClean="0"/>
              <a:pPr>
                <a:defRPr/>
              </a:pPr>
              <a:t>60</a:t>
            </a:fld>
            <a:endParaRPr lang="en-US"/>
          </a:p>
        </p:txBody>
      </p:sp>
    </p:spTree>
    <p:extLst>
      <p:ext uri="{BB962C8B-B14F-4D97-AF65-F5344CB8AC3E}">
        <p14:creationId xmlns:p14="http://schemas.microsoft.com/office/powerpoint/2010/main" val="14625738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xfrm>
            <a:off x="1558925" y="650875"/>
            <a:ext cx="3748088" cy="2811463"/>
          </a:xfrm>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b="1" i="1" dirty="0" smtClean="0"/>
              <a:t>Consumer confidence crashes, bringing down durables and investment spending:</a:t>
            </a:r>
          </a:p>
          <a:p>
            <a:pPr>
              <a:spcBef>
                <a:spcPct val="0"/>
              </a:spcBef>
            </a:pPr>
            <a:endParaRPr lang="en-US" dirty="0" smtClean="0"/>
          </a:p>
          <a:p>
            <a:pPr>
              <a:spcBef>
                <a:spcPct val="0"/>
              </a:spcBef>
            </a:pPr>
            <a:r>
              <a:rPr lang="en-US" dirty="0" smtClean="0"/>
              <a:t>The University of Michigan Index of Consumer Sentiment is a measure of consumer confidence and is highly correlated with the more famous “Consumer Confidence Index” published by the Conference Board.  (I’m using the U-M index because it’s free and in the public domain, while the Conference Board index is proprietary and not free.)  </a:t>
            </a:r>
          </a:p>
          <a:p>
            <a:pPr>
              <a:spcBef>
                <a:spcPct val="0"/>
              </a:spcBef>
            </a:pPr>
            <a:endParaRPr lang="en-US" dirty="0" smtClean="0"/>
          </a:p>
          <a:p>
            <a:pPr>
              <a:spcBef>
                <a:spcPct val="0"/>
              </a:spcBef>
            </a:pPr>
            <a:r>
              <a:rPr lang="en-US" dirty="0" smtClean="0"/>
              <a:t>The graph shows a strong relation among the three series:  as consumer confidence falls, consumer spending on durables slows down and turns negative, as does investment spending.  </a:t>
            </a:r>
          </a:p>
          <a:p>
            <a:pPr>
              <a:spcBef>
                <a:spcPct val="0"/>
              </a:spcBef>
            </a:pPr>
            <a:endParaRPr lang="en-US" dirty="0" smtClean="0"/>
          </a:p>
          <a:p>
            <a:pPr>
              <a:spcBef>
                <a:spcPct val="0"/>
              </a:spcBef>
            </a:pPr>
            <a:r>
              <a:rPr lang="en-US" dirty="0" smtClean="0"/>
              <a:t>Sources:</a:t>
            </a:r>
          </a:p>
          <a:p>
            <a:pPr>
              <a:spcBef>
                <a:spcPct val="0"/>
              </a:spcBef>
            </a:pPr>
            <a:r>
              <a:rPr lang="en-US" dirty="0" smtClean="0"/>
              <a:t>Durables and investment from the Bureau of Economic Analysis, U.S. </a:t>
            </a:r>
            <a:r>
              <a:rPr lang="en-US" dirty="0" err="1" smtClean="0"/>
              <a:t>Dept</a:t>
            </a:r>
            <a:r>
              <a:rPr lang="en-US" dirty="0" smtClean="0"/>
              <a:t> of Commerce</a:t>
            </a:r>
          </a:p>
          <a:p>
            <a:pPr>
              <a:spcBef>
                <a:spcPct val="0"/>
              </a:spcBef>
            </a:pPr>
            <a:r>
              <a:rPr lang="en-US" dirty="0" smtClean="0"/>
              <a:t>Consumer Sentiment Index from the University of Michigan Survey Research Center</a:t>
            </a:r>
          </a:p>
          <a:p>
            <a:pPr>
              <a:spcBef>
                <a:spcPct val="0"/>
              </a:spcBef>
            </a:pPr>
            <a:r>
              <a:rPr lang="en-US" dirty="0" smtClean="0"/>
              <a:t>All three series obtained from FRED, http://research.stlouisfed.org/fred2/</a:t>
            </a:r>
          </a:p>
          <a:p>
            <a:pPr>
              <a:spcBef>
                <a:spcPct val="0"/>
              </a:spcBef>
            </a:pPr>
            <a:endParaRPr lang="en-US" dirty="0" smtClean="0"/>
          </a:p>
        </p:txBody>
      </p:sp>
      <p:sp>
        <p:nvSpPr>
          <p:cNvPr id="4" name="Slide Number Placeholder 3"/>
          <p:cNvSpPr>
            <a:spLocks noGrp="1"/>
          </p:cNvSpPr>
          <p:nvPr>
            <p:ph type="sldNum" sz="quarter" idx="5"/>
          </p:nvPr>
        </p:nvSpPr>
        <p:spPr/>
        <p:txBody>
          <a:bodyPr/>
          <a:lstStyle/>
          <a:p>
            <a:pPr>
              <a:defRPr/>
            </a:pPr>
            <a:fld id="{2FB8FD26-1BC3-4AB1-B696-F7348BD7D493}" type="slidenum">
              <a:rPr lang="en-US" smtClean="0"/>
              <a:pPr>
                <a:defRPr/>
              </a:pPr>
              <a:t>61</a:t>
            </a:fld>
            <a:endParaRPr lang="en-US"/>
          </a:p>
        </p:txBody>
      </p:sp>
    </p:spTree>
    <p:extLst>
      <p:ext uri="{BB962C8B-B14F-4D97-AF65-F5344CB8AC3E}">
        <p14:creationId xmlns:p14="http://schemas.microsoft.com/office/powerpoint/2010/main" val="32975153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xfrm>
            <a:off x="1558925" y="650875"/>
            <a:ext cx="3748088" cy="2811463"/>
          </a:xfrm>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t>Result:  the strongest recession in decades</a:t>
            </a:r>
          </a:p>
          <a:p>
            <a:endParaRPr lang="en-US" dirty="0" smtClean="0"/>
          </a:p>
          <a:p>
            <a:r>
              <a:rPr lang="en-US" dirty="0" smtClean="0"/>
              <a:t>2001 recession:  GDP growth falls, unemployment rises</a:t>
            </a:r>
          </a:p>
          <a:p>
            <a:endParaRPr lang="en-US" dirty="0" smtClean="0"/>
          </a:p>
          <a:p>
            <a:r>
              <a:rPr lang="en-US" dirty="0" smtClean="0"/>
              <a:t>2002-2007 recovery:  GDP growth speeds up, then slows down but remains positive.  Unemployment, a lagging indicator, begins coming down in mid-2003. </a:t>
            </a:r>
          </a:p>
          <a:p>
            <a:endParaRPr lang="en-US" dirty="0" smtClean="0"/>
          </a:p>
          <a:p>
            <a:r>
              <a:rPr lang="en-US" dirty="0" smtClean="0"/>
              <a:t>2008-2009:  The housing crisis, rising foreclosure rates, failing financial institutions, falling consumer confidence, and falling consumer and business spending finally take their toll, sending the economy into the strongest recession in decades.  </a:t>
            </a:r>
          </a:p>
          <a:p>
            <a:r>
              <a:rPr lang="en-US" dirty="0" smtClean="0"/>
              <a:t>1</a:t>
            </a:r>
          </a:p>
        </p:txBody>
      </p:sp>
      <p:sp>
        <p:nvSpPr>
          <p:cNvPr id="4" name="Slide Number Placeholder 3"/>
          <p:cNvSpPr>
            <a:spLocks noGrp="1"/>
          </p:cNvSpPr>
          <p:nvPr>
            <p:ph type="sldNum" sz="quarter" idx="5"/>
          </p:nvPr>
        </p:nvSpPr>
        <p:spPr/>
        <p:txBody>
          <a:bodyPr/>
          <a:lstStyle/>
          <a:p>
            <a:pPr>
              <a:defRPr/>
            </a:pPr>
            <a:fld id="{B9ED9293-C2B1-4123-89AE-CB81A6DF0542}" type="slidenum">
              <a:rPr lang="en-US" smtClean="0"/>
              <a:pPr>
                <a:defRPr/>
              </a:pPr>
              <a:t>62</a:t>
            </a:fld>
            <a:endParaRPr lang="en-US"/>
          </a:p>
        </p:txBody>
      </p:sp>
    </p:spTree>
    <p:extLst>
      <p:ext uri="{BB962C8B-B14F-4D97-AF65-F5344CB8AC3E}">
        <p14:creationId xmlns:p14="http://schemas.microsoft.com/office/powerpoint/2010/main" val="23322175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a:xfrm>
            <a:off x="1558925" y="650875"/>
            <a:ext cx="3748088" cy="2811463"/>
          </a:xfrm>
          <a:ln/>
        </p:spPr>
      </p:sp>
      <p:sp>
        <p:nvSpPr>
          <p:cNvPr id="1402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next few slides correspond to the case study on pp.587-588.  </a:t>
            </a:r>
          </a:p>
        </p:txBody>
      </p:sp>
      <p:sp>
        <p:nvSpPr>
          <p:cNvPr id="1402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E4FFF9-3F7C-374E-821F-B6EF6729B088}" type="slidenum">
              <a:rPr lang="en-US" sz="1200">
                <a:solidFill>
                  <a:srgbClr val="000000"/>
                </a:solidFill>
                <a:cs typeface="Arial" charset="0"/>
              </a:rPr>
              <a:pPr eaLnBrk="1" hangingPunct="1"/>
              <a:t>63</a:t>
            </a:fld>
            <a:endParaRPr lang="en-US" sz="1200">
              <a:solidFill>
                <a:srgbClr val="000000"/>
              </a:solidFill>
              <a:cs typeface="Arial" charset="0"/>
            </a:endParaRPr>
          </a:p>
        </p:txBody>
      </p:sp>
    </p:spTree>
    <p:extLst>
      <p:ext uri="{BB962C8B-B14F-4D97-AF65-F5344CB8AC3E}">
        <p14:creationId xmlns:p14="http://schemas.microsoft.com/office/powerpoint/2010/main" val="36779342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a:ln/>
        </p:spPr>
      </p:sp>
      <p:sp>
        <p:nvSpPr>
          <p:cNvPr id="1423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p>
        </p:txBody>
      </p:sp>
      <p:sp>
        <p:nvSpPr>
          <p:cNvPr id="1423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3A8111-8EDD-BF45-A6AA-DC2CBDE76C3F}" type="slidenum">
              <a:rPr lang="en-US" sz="1200">
                <a:solidFill>
                  <a:srgbClr val="000000"/>
                </a:solidFill>
                <a:cs typeface="Arial" charset="0"/>
              </a:rPr>
              <a:pPr eaLnBrk="1" hangingPunct="1"/>
              <a:t>64</a:t>
            </a:fld>
            <a:endParaRPr lang="en-US" sz="1200">
              <a:solidFill>
                <a:srgbClr val="000000"/>
              </a:solidFill>
              <a:cs typeface="Arial" charset="0"/>
            </a:endParaRPr>
          </a:p>
        </p:txBody>
      </p:sp>
    </p:spTree>
    <p:extLst>
      <p:ext uri="{BB962C8B-B14F-4D97-AF65-F5344CB8AC3E}">
        <p14:creationId xmlns:p14="http://schemas.microsoft.com/office/powerpoint/2010/main" val="33383373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a:xfrm>
            <a:off x="1558925" y="650875"/>
            <a:ext cx="3748088" cy="2811463"/>
          </a:xfrm>
          <a:ln/>
        </p:spPr>
      </p:sp>
      <p:sp>
        <p:nvSpPr>
          <p:cNvPr id="1423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it-IT" dirty="0" smtClean="0"/>
              <a:t>LTRO: </a:t>
            </a:r>
            <a:r>
              <a:rPr lang="it-IT" dirty="0" err="1" smtClean="0"/>
              <a:t>Longer</a:t>
            </a:r>
            <a:r>
              <a:rPr lang="it-IT" dirty="0" smtClean="0"/>
              <a:t> </a:t>
            </a:r>
            <a:r>
              <a:rPr lang="it-IT" dirty="0" err="1" smtClean="0"/>
              <a:t>Term</a:t>
            </a:r>
            <a:r>
              <a:rPr lang="it-IT" dirty="0" smtClean="0"/>
              <a:t> </a:t>
            </a:r>
            <a:r>
              <a:rPr lang="it-IT" dirty="0" err="1" smtClean="0"/>
              <a:t>Refinancing</a:t>
            </a:r>
            <a:r>
              <a:rPr lang="it-IT" dirty="0" smtClean="0"/>
              <a:t> Operations</a:t>
            </a:r>
          </a:p>
          <a:p>
            <a:pPr marL="0" marR="0" indent="0" algn="l" defTabSz="914400" rtl="0" eaLnBrk="0" fontAlgn="base" latinLnBrk="0" hangingPunct="0">
              <a:lnSpc>
                <a:spcPct val="105000"/>
              </a:lnSpc>
              <a:spcBef>
                <a:spcPts val="0"/>
              </a:spcBef>
              <a:spcAft>
                <a:spcPct val="0"/>
              </a:spcAft>
              <a:buClrTx/>
              <a:buSzTx/>
              <a:buFontTx/>
              <a:buNone/>
              <a:tabLst/>
              <a:defRPr/>
            </a:pPr>
            <a:r>
              <a:rPr lang="it-IT" dirty="0" smtClean="0"/>
              <a:t>CLTRO: </a:t>
            </a:r>
            <a:r>
              <a:rPr lang="it-IT" dirty="0" err="1" smtClean="0"/>
              <a:t>Conditional</a:t>
            </a:r>
            <a:r>
              <a:rPr lang="it-IT" dirty="0" smtClean="0"/>
              <a:t> </a:t>
            </a:r>
            <a:r>
              <a:rPr lang="it-IT" dirty="0" err="1" smtClean="0"/>
              <a:t>Longer</a:t>
            </a:r>
            <a:r>
              <a:rPr lang="it-IT" dirty="0" smtClean="0"/>
              <a:t> </a:t>
            </a:r>
            <a:r>
              <a:rPr lang="it-IT" dirty="0" err="1" smtClean="0"/>
              <a:t>Term</a:t>
            </a:r>
            <a:r>
              <a:rPr lang="it-IT" dirty="0" smtClean="0"/>
              <a:t> </a:t>
            </a:r>
            <a:r>
              <a:rPr lang="it-IT" dirty="0" err="1" smtClean="0"/>
              <a:t>Refinancing</a:t>
            </a:r>
            <a:r>
              <a:rPr lang="it-IT" dirty="0" smtClean="0"/>
              <a:t> Operations</a:t>
            </a:r>
          </a:p>
          <a:p>
            <a:endParaRPr lang="it-IT" dirty="0" smtClean="0"/>
          </a:p>
        </p:txBody>
      </p:sp>
      <p:sp>
        <p:nvSpPr>
          <p:cNvPr id="1423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3A8111-8EDD-BF45-A6AA-DC2CBDE76C3F}" type="slidenum">
              <a:rPr lang="en-US" sz="1200">
                <a:solidFill>
                  <a:srgbClr val="000000"/>
                </a:solidFill>
                <a:cs typeface="Arial" charset="0"/>
              </a:rPr>
              <a:pPr eaLnBrk="1" hangingPunct="1"/>
              <a:t>65</a:t>
            </a:fld>
            <a:endParaRPr lang="en-US" sz="1200">
              <a:solidFill>
                <a:srgbClr val="000000"/>
              </a:solidFill>
              <a:cs typeface="Arial" charset="0"/>
            </a:endParaRPr>
          </a:p>
        </p:txBody>
      </p:sp>
    </p:spTree>
    <p:extLst>
      <p:ext uri="{BB962C8B-B14F-4D97-AF65-F5344CB8AC3E}">
        <p14:creationId xmlns:p14="http://schemas.microsoft.com/office/powerpoint/2010/main" val="8628337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a:xfrm>
            <a:off x="1558925" y="650875"/>
            <a:ext cx="3748088" cy="2811463"/>
          </a:xfrm>
          <a:ln/>
        </p:spPr>
      </p:sp>
      <p:sp>
        <p:nvSpPr>
          <p:cNvPr id="1464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0"/>
              </a:spcBef>
            </a:pPr>
            <a:r>
              <a:rPr lang="en-US"/>
              <a:t>Notice that the interest rates are virtually identical until mid-2008.  </a:t>
            </a:r>
          </a:p>
          <a:p>
            <a:pPr>
              <a:lnSpc>
                <a:spcPct val="105000"/>
              </a:lnSpc>
              <a:spcBef>
                <a:spcPct val="0"/>
              </a:spcBef>
            </a:pPr>
            <a:endParaRPr lang="en-US"/>
          </a:p>
          <a:p>
            <a:pPr>
              <a:lnSpc>
                <a:spcPct val="105000"/>
              </a:lnSpc>
              <a:spcBef>
                <a:spcPct val="0"/>
              </a:spcBef>
            </a:pPr>
            <a:r>
              <a:rPr lang="en-US"/>
              <a:t>Greece’s government bonds were downgraded to junk bond status.  As a result, Greece’s government had to pay extraordinary interest rates to borrow additional funds.  </a:t>
            </a:r>
          </a:p>
          <a:p>
            <a:pPr>
              <a:lnSpc>
                <a:spcPct val="105000"/>
              </a:lnSpc>
              <a:spcBef>
                <a:spcPct val="0"/>
              </a:spcBef>
            </a:pPr>
            <a:endParaRPr lang="en-US"/>
          </a:p>
          <a:p>
            <a:pPr>
              <a:lnSpc>
                <a:spcPct val="105000"/>
              </a:lnSpc>
              <a:spcBef>
                <a:spcPct val="0"/>
              </a:spcBef>
            </a:pPr>
            <a:r>
              <a:rPr lang="en-US"/>
              <a:t>In other countries, the rise in rates was less dramatic, but still painful:  even a modest increase in borrowing costs diverts funds that could otherwise be used to provide essential public services.  </a:t>
            </a:r>
          </a:p>
          <a:p>
            <a:pPr>
              <a:lnSpc>
                <a:spcPct val="105000"/>
              </a:lnSpc>
              <a:spcBef>
                <a:spcPct val="0"/>
              </a:spcBef>
            </a:pPr>
            <a:endParaRPr lang="en-US"/>
          </a:p>
          <a:p>
            <a:pPr>
              <a:lnSpc>
                <a:spcPct val="105000"/>
              </a:lnSpc>
              <a:spcBef>
                <a:spcPct val="0"/>
              </a:spcBef>
            </a:pPr>
            <a:r>
              <a:rPr lang="en-US"/>
              <a:t>Source:  European Central Bank, Statistical Data Warehouse</a:t>
            </a:r>
          </a:p>
          <a:p>
            <a:r>
              <a:rPr lang="en-US"/>
              <a:t>http://sdw.ecb.europa.eu/browseSelection.do?sk=229.IRS.M.DE.L.L40.CI.0000.EUR.N.Z&amp;sk=229.IRS.M.ES.L.L40.CI.0000.EUR.N.Z&amp;sk=229.IRS.M.GR.L.L40.CI.0000.EUR.N.Z&amp;sk=229.IRS.M.IE.L.L40.CI.0000.EUR.N.Z&amp;sk=229.IRS.M.IT.L.L40.CI.0000.EUR.N.Z&amp;sk=229.IRS.M.PT.L.L40.CI.0000.EUR.N.Z&amp;type=series&amp;node=SEARCHRESULTS&amp;q=long+term+interest+rate&amp;trans=N</a:t>
            </a:r>
          </a:p>
        </p:txBody>
      </p:sp>
      <p:sp>
        <p:nvSpPr>
          <p:cNvPr id="1464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875E5F-E2F3-A845-8A96-A57D6A9A15BA}" type="slidenum">
              <a:rPr lang="en-US" sz="1200">
                <a:cs typeface="Arial" charset="0"/>
              </a:rPr>
              <a:pPr eaLnBrk="1" hangingPunct="1"/>
              <a:t>66</a:t>
            </a:fld>
            <a:endParaRPr lang="en-US" sz="1200">
              <a:cs typeface="Arial" charset="0"/>
            </a:endParaRPr>
          </a:p>
        </p:txBody>
      </p:sp>
    </p:spTree>
    <p:extLst>
      <p:ext uri="{BB962C8B-B14F-4D97-AF65-F5344CB8AC3E}">
        <p14:creationId xmlns:p14="http://schemas.microsoft.com/office/powerpoint/2010/main" val="35811261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A4B14A7-0290-4145-8A7A-4881DE8DEB80}" type="slidenum">
              <a:rPr lang="en-US" sz="1200">
                <a:solidFill>
                  <a:srgbClr val="000000"/>
                </a:solidFill>
              </a:rPr>
              <a:pPr eaLnBrk="1" hangingPunct="1"/>
              <a:t>67</a:t>
            </a:fld>
            <a:endParaRPr lang="en-US" sz="1200">
              <a:solidFill>
                <a:srgbClr val="000000"/>
              </a:solidFill>
            </a:endParaRPr>
          </a:p>
        </p:txBody>
      </p:sp>
      <p:sp>
        <p:nvSpPr>
          <p:cNvPr id="151554" name="Rectangle 2"/>
          <p:cNvSpPr>
            <a:spLocks noGrp="1" noRot="1" noChangeAspect="1" noChangeArrowheads="1" noTextEdit="1"/>
          </p:cNvSpPr>
          <p:nvPr>
            <p:ph type="sldImg"/>
          </p:nvPr>
        </p:nvSpPr>
        <p:spPr>
          <a:xfrm>
            <a:off x="1558925" y="650875"/>
            <a:ext cx="3748088" cy="2811463"/>
          </a:xfrm>
          <a:ln/>
        </p:spPr>
      </p:sp>
      <p:sp>
        <p:nvSpPr>
          <p:cNvPr id="151555" name="Rectangle 3"/>
          <p:cNvSpPr>
            <a:spLocks noGrp="1" noChangeArrowheads="1"/>
          </p:cNvSpPr>
          <p:nvPr>
            <p:ph type="body" idx="1"/>
          </p:nvPr>
        </p:nvSpPr>
        <p:spPr>
          <a:xfrm>
            <a:off x="685800" y="4311650"/>
            <a:ext cx="5556250" cy="4427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8"/>
              </a:spcBef>
            </a:pPr>
            <a:r>
              <a:rPr lang="en-US" sz="1000" dirty="0"/>
              <a:t>Source: Eurostat, Net lending (+)/Net borrowing (-</a:t>
            </a:r>
            <a:r>
              <a:rPr lang="en-US" sz="1000" dirty="0" smtClean="0"/>
              <a:t>)</a:t>
            </a:r>
          </a:p>
          <a:p>
            <a:pPr>
              <a:spcBef>
                <a:spcPts val="188"/>
              </a:spcBef>
            </a:pPr>
            <a:endParaRPr lang="en-US" sz="1000" dirty="0" smtClean="0"/>
          </a:p>
          <a:p>
            <a:pPr marL="0" marR="0" indent="0" algn="l" defTabSz="914400" rtl="0" eaLnBrk="0" fontAlgn="base" latinLnBrk="0" hangingPunct="0">
              <a:lnSpc>
                <a:spcPct val="105000"/>
              </a:lnSpc>
              <a:spcBef>
                <a:spcPts val="188"/>
              </a:spcBef>
              <a:spcAft>
                <a:spcPct val="0"/>
              </a:spcAft>
              <a:buClrTx/>
              <a:buSzTx/>
              <a:buFontTx/>
              <a:buNone/>
              <a:tabLst/>
              <a:defRPr/>
            </a:pPr>
            <a:r>
              <a:rPr lang="en-US" sz="1000" dirty="0" smtClean="0"/>
              <a:t>The next 4 graphs (including this one) have already been presented in the slides</a:t>
            </a:r>
            <a:r>
              <a:rPr lang="en-US" sz="1000" baseline="0" dirty="0" smtClean="0"/>
              <a:t> for </a:t>
            </a:r>
            <a:r>
              <a:rPr lang="en-US" sz="1000" dirty="0" smtClean="0"/>
              <a:t>chapter 3</a:t>
            </a:r>
          </a:p>
          <a:p>
            <a:pPr>
              <a:spcBef>
                <a:spcPts val="188"/>
              </a:spcBef>
            </a:pPr>
            <a:endParaRPr lang="en-US" sz="1000" dirty="0"/>
          </a:p>
        </p:txBody>
      </p:sp>
    </p:spTree>
    <p:extLst>
      <p:ext uri="{BB962C8B-B14F-4D97-AF65-F5344CB8AC3E}">
        <p14:creationId xmlns:p14="http://schemas.microsoft.com/office/powerpoint/2010/main" val="28412225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E572F3-62A0-5B4A-ADA2-37AEB5D73CC7}" type="slidenum">
              <a:rPr lang="en-US" sz="1200">
                <a:solidFill>
                  <a:srgbClr val="000000"/>
                </a:solidFill>
              </a:rPr>
              <a:pPr eaLnBrk="1" hangingPunct="1"/>
              <a:t>68</a:t>
            </a:fld>
            <a:endParaRPr lang="en-US" sz="1200">
              <a:solidFill>
                <a:srgbClr val="000000"/>
              </a:solidFill>
            </a:endParaRP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xfrm>
            <a:off x="685800" y="4311650"/>
            <a:ext cx="5556250" cy="4427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8"/>
              </a:spcBef>
            </a:pPr>
            <a:r>
              <a:rPr lang="en-US" sz="1000"/>
              <a:t>Source: Eurostat, Government consolidated gross debt</a:t>
            </a:r>
          </a:p>
        </p:txBody>
      </p:sp>
    </p:spTree>
    <p:extLst>
      <p:ext uri="{BB962C8B-B14F-4D97-AF65-F5344CB8AC3E}">
        <p14:creationId xmlns:p14="http://schemas.microsoft.com/office/powerpoint/2010/main" val="919201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EE6BE47-8290-4998-BE0B-4F8AACC7B6A7}" type="slidenum">
              <a:rPr lang="en-US"/>
              <a:pPr>
                <a:defRPr/>
              </a:pPr>
              <a:t>6</a:t>
            </a:fld>
            <a:endParaRPr lang="en-US"/>
          </a:p>
        </p:txBody>
      </p:sp>
      <p:sp>
        <p:nvSpPr>
          <p:cNvPr id="82947" name="Rectangle 2"/>
          <p:cNvSpPr>
            <a:spLocks noGrp="1" noRot="1" noChangeAspect="1" noChangeArrowheads="1" noTextEdit="1"/>
          </p:cNvSpPr>
          <p:nvPr>
            <p:ph type="sldImg"/>
          </p:nvPr>
        </p:nvSpPr>
        <p:spPr>
          <a:xfrm>
            <a:off x="1558925" y="650875"/>
            <a:ext cx="3748088" cy="2811463"/>
          </a:xfrm>
          <a:ln/>
        </p:spPr>
      </p:sp>
      <p:sp>
        <p:nvSpPr>
          <p:cNvPr id="829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Chapter 11 used the Keynesian Cross to show that a decrease in T causes the IS curve to shift to the right by (-MPC</a:t>
            </a:r>
            <a:r>
              <a:rPr lang="en-US" dirty="0" smtClean="0">
                <a:sym typeface="Symbol" pitchFamily="18" charset="2"/>
              </a:rPr>
              <a:t>T)</a:t>
            </a:r>
            <a:r>
              <a:rPr lang="en-US" dirty="0" smtClean="0"/>
              <a:t>/(1-MPC).  </a:t>
            </a:r>
          </a:p>
          <a:p>
            <a:r>
              <a:rPr lang="en-US" dirty="0" smtClean="0"/>
              <a:t>If your students ask why the IS curve shifts to the right when there’s a negative sign in the expression for the shift, remind them that </a:t>
            </a:r>
            <a:r>
              <a:rPr lang="en-US" dirty="0" smtClean="0">
                <a:sym typeface="Symbol" pitchFamily="18" charset="2"/>
              </a:rPr>
              <a:t>T &lt; 0 for a tax cut, so the expression actually is positive.  </a:t>
            </a:r>
            <a:endParaRPr lang="en-US" dirty="0" smtClean="0"/>
          </a:p>
          <a:p>
            <a:endParaRPr lang="en-US" dirty="0" smtClean="0"/>
          </a:p>
          <a:p>
            <a:r>
              <a:rPr lang="en-US" dirty="0" smtClean="0"/>
              <a:t>The term showing the distance of the shift in the IS curve is almost the same as in the case of a government spending increase, where the numerator of the fraction equals (1) for government spending rather than (-MPC) for the tax cut.  Here’s the intuition:  Every dollar of a government spending increase adds to aggregate spending.  However, for tax cuts, the fraction (1-MPC) of the tax cut leaks into saving, so aggregate spending only rises by MPC times the tax cut.  </a:t>
            </a:r>
          </a:p>
          <a:p>
            <a:endParaRPr lang="en-US" dirty="0" smtClean="0"/>
          </a:p>
        </p:txBody>
      </p:sp>
    </p:spTree>
    <p:extLst>
      <p:ext uri="{BB962C8B-B14F-4D97-AF65-F5344CB8AC3E}">
        <p14:creationId xmlns:p14="http://schemas.microsoft.com/office/powerpoint/2010/main" val="36960891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3F57D8-01B5-2542-A924-9B12086CD71E}" type="slidenum">
              <a:rPr lang="en-US" sz="1200">
                <a:solidFill>
                  <a:srgbClr val="000000"/>
                </a:solidFill>
              </a:rPr>
              <a:pPr eaLnBrk="1" hangingPunct="1"/>
              <a:t>69</a:t>
            </a:fld>
            <a:endParaRPr lang="en-US" sz="1200">
              <a:solidFill>
                <a:srgbClr val="000000"/>
              </a:solidFill>
            </a:endParaRPr>
          </a:p>
        </p:txBody>
      </p:sp>
      <p:sp>
        <p:nvSpPr>
          <p:cNvPr id="155650" name="Rectangle 2"/>
          <p:cNvSpPr>
            <a:spLocks noGrp="1" noRot="1" noChangeAspect="1" noChangeArrowheads="1" noTextEdit="1"/>
          </p:cNvSpPr>
          <p:nvPr>
            <p:ph type="sldImg"/>
          </p:nvPr>
        </p:nvSpPr>
        <p:spPr>
          <a:xfrm>
            <a:off x="1558925" y="650875"/>
            <a:ext cx="3748088" cy="2811463"/>
          </a:xfrm>
          <a:ln/>
        </p:spPr>
      </p:sp>
      <p:sp>
        <p:nvSpPr>
          <p:cNvPr id="155651" name="Rectangle 3"/>
          <p:cNvSpPr>
            <a:spLocks noGrp="1" noChangeArrowheads="1"/>
          </p:cNvSpPr>
          <p:nvPr>
            <p:ph type="body" idx="1"/>
          </p:nvPr>
        </p:nvSpPr>
        <p:spPr>
          <a:xfrm>
            <a:off x="685800" y="4311650"/>
            <a:ext cx="5556250" cy="4427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8"/>
              </a:spcBef>
            </a:pPr>
            <a:r>
              <a:rPr lang="en-US" sz="1000"/>
              <a:t>Source: Eurostat, Net lending (+)/Net borrowing (-) under the EDP (Excessive Deficit Procedure) </a:t>
            </a:r>
          </a:p>
        </p:txBody>
      </p:sp>
    </p:spTree>
    <p:extLst>
      <p:ext uri="{BB962C8B-B14F-4D97-AF65-F5344CB8AC3E}">
        <p14:creationId xmlns:p14="http://schemas.microsoft.com/office/powerpoint/2010/main" val="36825234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60EE570-0296-314D-84FA-73C28D846E4D}" type="slidenum">
              <a:rPr lang="en-US" sz="1200">
                <a:solidFill>
                  <a:srgbClr val="000000"/>
                </a:solidFill>
              </a:rPr>
              <a:pPr eaLnBrk="1" hangingPunct="1"/>
              <a:t>70</a:t>
            </a:fld>
            <a:endParaRPr lang="en-US" sz="1200">
              <a:solidFill>
                <a:srgbClr val="000000"/>
              </a:solidFill>
            </a:endParaRPr>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xfrm>
            <a:off x="685800" y="4311650"/>
            <a:ext cx="5556250" cy="4427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8"/>
              </a:spcBef>
            </a:pPr>
            <a:r>
              <a:rPr lang="en-US" sz="1000" dirty="0"/>
              <a:t>Source: Eurostat, Government consolidated gross </a:t>
            </a:r>
            <a:r>
              <a:rPr lang="en-US" sz="1000" dirty="0" smtClean="0"/>
              <a:t>debt</a:t>
            </a:r>
          </a:p>
        </p:txBody>
      </p:sp>
    </p:spTree>
    <p:extLst>
      <p:ext uri="{BB962C8B-B14F-4D97-AF65-F5344CB8AC3E}">
        <p14:creationId xmlns:p14="http://schemas.microsoft.com/office/powerpoint/2010/main" val="4444105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a:xfrm>
            <a:off x="1558925" y="650875"/>
            <a:ext cx="3748088" cy="2811463"/>
          </a:xfrm>
          <a:ln/>
        </p:spPr>
      </p:sp>
      <p:sp>
        <p:nvSpPr>
          <p:cNvPr id="148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Source: </a:t>
            </a:r>
            <a:r>
              <a:rPr lang="en-US" dirty="0" smtClean="0"/>
              <a:t>OECD</a:t>
            </a:r>
            <a:endParaRPr lang="en-US" dirty="0"/>
          </a:p>
        </p:txBody>
      </p:sp>
      <p:sp>
        <p:nvSpPr>
          <p:cNvPr id="148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916E53-A857-0740-A681-65FA97913B1A}" type="slidenum">
              <a:rPr lang="en-US" sz="1200">
                <a:solidFill>
                  <a:srgbClr val="000000"/>
                </a:solidFill>
              </a:rPr>
              <a:pPr eaLnBrk="1" hangingPunct="1"/>
              <a:t>71</a:t>
            </a:fld>
            <a:endParaRPr lang="en-US" sz="1200">
              <a:solidFill>
                <a:srgbClr val="000000"/>
              </a:solidFill>
            </a:endParaRPr>
          </a:p>
        </p:txBody>
      </p:sp>
    </p:spTree>
    <p:extLst>
      <p:ext uri="{BB962C8B-B14F-4D97-AF65-F5344CB8AC3E}">
        <p14:creationId xmlns:p14="http://schemas.microsoft.com/office/powerpoint/2010/main" val="24571713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a:xfrm>
            <a:off x="1558925" y="650875"/>
            <a:ext cx="3748088" cy="2811463"/>
          </a:xfrm>
          <a:ln/>
        </p:spPr>
      </p:sp>
      <p:sp>
        <p:nvSpPr>
          <p:cNvPr id="148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Source: </a:t>
            </a:r>
            <a:r>
              <a:rPr lang="en-US" dirty="0" smtClean="0"/>
              <a:t>OECD</a:t>
            </a:r>
            <a:endParaRPr lang="en-US" dirty="0"/>
          </a:p>
        </p:txBody>
      </p:sp>
      <p:sp>
        <p:nvSpPr>
          <p:cNvPr id="148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916E53-A857-0740-A681-65FA97913B1A}" type="slidenum">
              <a:rPr lang="en-US" sz="1200">
                <a:solidFill>
                  <a:srgbClr val="000000"/>
                </a:solidFill>
              </a:rPr>
              <a:pPr eaLnBrk="1" hangingPunct="1"/>
              <a:t>72</a:t>
            </a:fld>
            <a:endParaRPr lang="en-US" sz="1200">
              <a:solidFill>
                <a:srgbClr val="000000"/>
              </a:solidFill>
            </a:endParaRPr>
          </a:p>
        </p:txBody>
      </p:sp>
    </p:spTree>
    <p:extLst>
      <p:ext uri="{BB962C8B-B14F-4D97-AF65-F5344CB8AC3E}">
        <p14:creationId xmlns:p14="http://schemas.microsoft.com/office/powerpoint/2010/main" val="314833381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a:xfrm>
            <a:off x="1558925" y="650875"/>
            <a:ext cx="3748088" cy="2811463"/>
          </a:xfrm>
          <a:ln/>
        </p:spPr>
      </p:sp>
      <p:sp>
        <p:nvSpPr>
          <p:cNvPr id="150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Source: OECD</a:t>
            </a:r>
          </a:p>
        </p:txBody>
      </p:sp>
      <p:sp>
        <p:nvSpPr>
          <p:cNvPr id="150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887214-CFD7-CB40-92EE-C4BD9329DB26}" type="slidenum">
              <a:rPr lang="en-US" sz="1200">
                <a:solidFill>
                  <a:srgbClr val="000000"/>
                </a:solidFill>
              </a:rPr>
              <a:pPr eaLnBrk="1" hangingPunct="1"/>
              <a:t>73</a:t>
            </a:fld>
            <a:endParaRPr lang="en-US" sz="1200">
              <a:solidFill>
                <a:srgbClr val="000000"/>
              </a:solidFill>
            </a:endParaRPr>
          </a:p>
        </p:txBody>
      </p:sp>
    </p:spTree>
    <p:extLst>
      <p:ext uri="{BB962C8B-B14F-4D97-AF65-F5344CB8AC3E}">
        <p14:creationId xmlns:p14="http://schemas.microsoft.com/office/powerpoint/2010/main" val="36720817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noTextEdit="1"/>
          </p:cNvSpPr>
          <p:nvPr>
            <p:ph type="sldImg"/>
          </p:nvPr>
        </p:nvSpPr>
        <p:spPr>
          <a:xfrm>
            <a:off x="1558925" y="650875"/>
            <a:ext cx="3748088" cy="2811463"/>
          </a:xfrm>
          <a:ln/>
        </p:spPr>
      </p:sp>
      <p:sp>
        <p:nvSpPr>
          <p:cNvPr id="152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Source: </a:t>
            </a:r>
            <a:r>
              <a:rPr lang="it-IT" dirty="0" smtClean="0"/>
              <a:t>OECD, Total </a:t>
            </a:r>
            <a:r>
              <a:rPr lang="it-IT" dirty="0" err="1" smtClean="0"/>
              <a:t>unemployment</a:t>
            </a:r>
            <a:endParaRPr lang="en-US" dirty="0"/>
          </a:p>
        </p:txBody>
      </p:sp>
      <p:sp>
        <p:nvSpPr>
          <p:cNvPr id="152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04C0D0-CFC2-6E4B-9FA3-3987A03F50AC}" type="slidenum">
              <a:rPr lang="en-US" sz="1200">
                <a:solidFill>
                  <a:srgbClr val="000000"/>
                </a:solidFill>
              </a:rPr>
              <a:pPr eaLnBrk="1" hangingPunct="1"/>
              <a:t>74</a:t>
            </a:fld>
            <a:endParaRPr lang="en-US" sz="1200">
              <a:solidFill>
                <a:srgbClr val="000000"/>
              </a:solidFill>
            </a:endParaRPr>
          </a:p>
        </p:txBody>
      </p:sp>
    </p:spTree>
    <p:extLst>
      <p:ext uri="{BB962C8B-B14F-4D97-AF65-F5344CB8AC3E}">
        <p14:creationId xmlns:p14="http://schemas.microsoft.com/office/powerpoint/2010/main" val="8518321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650875"/>
            <a:ext cx="3748088" cy="28114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75</a:t>
            </a:fld>
            <a:endParaRPr lang="en-US"/>
          </a:p>
        </p:txBody>
      </p:sp>
    </p:spTree>
    <p:extLst>
      <p:ext uri="{BB962C8B-B14F-4D97-AF65-F5344CB8AC3E}">
        <p14:creationId xmlns:p14="http://schemas.microsoft.com/office/powerpoint/2010/main" val="35554556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650875"/>
            <a:ext cx="3748088" cy="28114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76</a:t>
            </a:fld>
            <a:endParaRPr lang="en-US"/>
          </a:p>
        </p:txBody>
      </p:sp>
    </p:spTree>
    <p:extLst>
      <p:ext uri="{BB962C8B-B14F-4D97-AF65-F5344CB8AC3E}">
        <p14:creationId xmlns:p14="http://schemas.microsoft.com/office/powerpoint/2010/main" val="4148086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63B49D62-DA18-423F-86F3-5240C92FF74B}" type="slidenum">
              <a:rPr lang="en-US" smtClean="0"/>
              <a:pPr/>
              <a:t>7</a:t>
            </a:fld>
            <a:endParaRPr lang="en-US"/>
          </a:p>
        </p:txBody>
      </p:sp>
      <p:sp>
        <p:nvSpPr>
          <p:cNvPr id="83972" name="Rectangle 3"/>
          <p:cNvSpPr>
            <a:spLocks noGrp="1" noChangeArrowheads="1"/>
          </p:cNvSpPr>
          <p:nvPr>
            <p:ph type="body" idx="1"/>
          </p:nvPr>
        </p:nvSpPr>
        <p:spPr/>
        <p:txBody>
          <a:bodyPr/>
          <a:lstStyle/>
          <a:p>
            <a:r>
              <a:rPr lang="en-US" dirty="0" smtClean="0"/>
              <a:t>Chapter 11 showed that an increase in M shifts the LM curve to the right.  </a:t>
            </a:r>
          </a:p>
          <a:p>
            <a:endParaRPr lang="en-US" dirty="0" smtClean="0"/>
          </a:p>
          <a:p>
            <a:r>
              <a:rPr lang="en-US" dirty="0" smtClean="0"/>
              <a:t>Here is a richer explanation for the LM shift:</a:t>
            </a:r>
          </a:p>
          <a:p>
            <a:endParaRPr lang="en-US" dirty="0" smtClean="0"/>
          </a:p>
          <a:p>
            <a:r>
              <a:rPr lang="en-US" dirty="0" smtClean="0"/>
              <a:t>The increase in M causes the interest rate to fall.  [People like to keep optimal proportions of money and bonds in their portfolios; if money is increased, then people try to re-attain their optimal proportions by “exchanging” some of the money for bonds:  they use some of the extra money to buy bonds.  This increase in the demand for bonds drives up the price of bonds -- and causes interest rates to fall (since interest rates are inversely related to bond prices).  </a:t>
            </a:r>
          </a:p>
          <a:p>
            <a:endParaRPr lang="en-US" dirty="0" smtClean="0"/>
          </a:p>
          <a:p>
            <a:r>
              <a:rPr lang="en-US" dirty="0" smtClean="0"/>
              <a:t>The fall in the interest rate induces an increase in investment demand, which causes output and income to increase.  </a:t>
            </a:r>
          </a:p>
          <a:p>
            <a:endParaRPr lang="en-US" dirty="0" smtClean="0"/>
          </a:p>
          <a:p>
            <a:r>
              <a:rPr lang="en-US" dirty="0" smtClean="0"/>
              <a:t>The increase in income causes money demand to increase, which increases the interest rate (though doesn’t increase it all the way back to its initial value; instead, this effect simply reduces the total decrease in the interest rate). </a:t>
            </a:r>
          </a:p>
          <a:p>
            <a:endParaRPr lang="en-US" dirty="0" smtClean="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1865463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930CAAF-7F53-4A07-8182-4881617720A5}" type="slidenum">
              <a:rPr lang="en-US"/>
              <a:pPr>
                <a:defRPr/>
              </a:pPr>
              <a:t>8</a:t>
            </a:fld>
            <a:endParaRPr lang="en-US"/>
          </a:p>
        </p:txBody>
      </p:sp>
      <p:sp>
        <p:nvSpPr>
          <p:cNvPr id="84995" name="Rectangle 2"/>
          <p:cNvSpPr>
            <a:spLocks noGrp="1" noRot="1" noChangeAspect="1" noChangeArrowheads="1" noTextEdit="1"/>
          </p:cNvSpPr>
          <p:nvPr>
            <p:ph type="sldImg"/>
          </p:nvPr>
        </p:nvSpPr>
        <p:spPr>
          <a:xfrm>
            <a:off x="1558925" y="650875"/>
            <a:ext cx="3748088" cy="2811463"/>
          </a:xfrm>
          <a:ln/>
        </p:spPr>
      </p:sp>
      <p:sp>
        <p:nvSpPr>
          <p:cNvPr id="849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a:p>
            <a:endParaRPr lang="en-US" smtClean="0"/>
          </a:p>
        </p:txBody>
      </p:sp>
    </p:spTree>
    <p:extLst>
      <p:ext uri="{BB962C8B-B14F-4D97-AF65-F5344CB8AC3E}">
        <p14:creationId xmlns:p14="http://schemas.microsoft.com/office/powerpoint/2010/main" val="2329267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6B8EB9"/>
        </a:solidFill>
        <a:effectLst/>
      </p:bgPr>
    </p:bg>
    <p:spTree>
      <p:nvGrpSpPr>
        <p:cNvPr id="1" name=""/>
        <p:cNvGrpSpPr/>
        <p:nvPr/>
      </p:nvGrpSpPr>
      <p:grpSpPr>
        <a:xfrm>
          <a:off x="0" y="0"/>
          <a:ext cx="0" cy="0"/>
          <a:chOff x="0" y="0"/>
          <a:chExt cx="0" cy="0"/>
        </a:xfrm>
      </p:grpSpPr>
      <p:sp>
        <p:nvSpPr>
          <p:cNvPr id="9" name="Rectangle 8"/>
          <p:cNvSpPr/>
          <p:nvPr userDrawn="1"/>
        </p:nvSpPr>
        <p:spPr>
          <a:xfrm>
            <a:off x="-1" y="3996204"/>
            <a:ext cx="9143993" cy="2861796"/>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39"/>
          <p:cNvSpPr txBox="1">
            <a:spLocks noChangeArrowheads="1"/>
          </p:cNvSpPr>
          <p:nvPr userDrawn="1"/>
        </p:nvSpPr>
        <p:spPr bwMode="auto">
          <a:xfrm>
            <a:off x="467852" y="4134433"/>
            <a:ext cx="7347098" cy="800219"/>
          </a:xfrm>
          <a:prstGeom prst="rect">
            <a:avLst/>
          </a:prstGeom>
          <a:noFill/>
          <a:ln w="9525">
            <a:noFill/>
            <a:miter lim="800000"/>
            <a:headEnd/>
            <a:tailEnd/>
          </a:ln>
          <a:effectLst/>
        </p:spPr>
        <p:txBody>
          <a:bodyPr wrap="square" lIns="0" tIns="0" rIns="0" bIns="0">
            <a:spAutoFit/>
          </a:bodyPr>
          <a:lstStyle/>
          <a:p>
            <a:pPr>
              <a:spcBef>
                <a:spcPct val="50000"/>
              </a:spcBef>
              <a:defRPr/>
            </a:pPr>
            <a:r>
              <a:rPr lang="en-US" sz="5200" b="1" dirty="0">
                <a:solidFill>
                  <a:srgbClr val="000000"/>
                </a:solidFill>
                <a:latin typeface="Arial Narrow" pitchFamily="34" charset="0"/>
                <a:cs typeface="Arial"/>
              </a:rPr>
              <a:t>MACROECONOMICS</a:t>
            </a:r>
          </a:p>
        </p:txBody>
      </p:sp>
      <p:sp>
        <p:nvSpPr>
          <p:cNvPr id="11" name="Text Box 12"/>
          <p:cNvSpPr txBox="1">
            <a:spLocks noChangeArrowheads="1"/>
          </p:cNvSpPr>
          <p:nvPr userDrawn="1"/>
        </p:nvSpPr>
        <p:spPr bwMode="auto">
          <a:xfrm>
            <a:off x="0" y="6498597"/>
            <a:ext cx="91440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737373"/>
                </a:solidFill>
                <a:latin typeface="Times New Roman" pitchFamily="18" charset="0"/>
                <a:cs typeface="Arial"/>
              </a:rPr>
              <a:t>© 2013 Worth Publishers, all rights reserved</a:t>
            </a:r>
          </a:p>
        </p:txBody>
      </p:sp>
      <p:sp>
        <p:nvSpPr>
          <p:cNvPr id="12" name="Text Box 16"/>
          <p:cNvSpPr txBox="1">
            <a:spLocks noChangeArrowheads="1"/>
          </p:cNvSpPr>
          <p:nvPr userDrawn="1"/>
        </p:nvSpPr>
        <p:spPr bwMode="auto">
          <a:xfrm>
            <a:off x="0" y="5815094"/>
            <a:ext cx="9143999" cy="608012"/>
          </a:xfrm>
          <a:prstGeom prst="rect">
            <a:avLst/>
          </a:prstGeom>
          <a:noFill/>
          <a:ln w="9525">
            <a:noFill/>
            <a:miter lim="800000"/>
            <a:headEnd/>
            <a:tailEnd/>
          </a:ln>
          <a:effectLst/>
        </p:spPr>
        <p:txBody>
          <a:bodyPr lIns="0" tIns="0" rIns="0" bIns="0" anchor="ctr" anchorCtr="0"/>
          <a:lstStyle/>
          <a:p>
            <a:pPr algn="ctr">
              <a:spcBef>
                <a:spcPct val="20000"/>
              </a:spcBef>
              <a:defRPr/>
            </a:pPr>
            <a:r>
              <a:rPr lang="en-US" sz="2600" b="1" i="1" dirty="0" smtClean="0">
                <a:solidFill>
                  <a:srgbClr val="326496"/>
                </a:solidFill>
                <a:latin typeface="Arial Narrow" pitchFamily="34" charset="0"/>
                <a:cs typeface="Arial"/>
              </a:rPr>
              <a:t>PowerPoint</a:t>
            </a:r>
            <a:r>
              <a:rPr lang="en-US" sz="1200" b="1" i="1" dirty="0" smtClean="0">
                <a:solidFill>
                  <a:srgbClr val="326496"/>
                </a:solidFill>
                <a:latin typeface="Arial Narrow" pitchFamily="34" charset="0"/>
                <a:cs typeface="Arial"/>
              </a:rPr>
              <a:t> </a:t>
            </a:r>
            <a:r>
              <a:rPr lang="en-US" sz="2600" b="1" i="1" baseline="40000" dirty="0" smtClean="0">
                <a:solidFill>
                  <a:srgbClr val="326496"/>
                </a:solidFill>
                <a:latin typeface="Arial Narrow" pitchFamily="34" charset="0"/>
                <a:cs typeface="Arial"/>
              </a:rPr>
              <a:t>®</a:t>
            </a:r>
            <a:r>
              <a:rPr lang="en-US" sz="2600" b="1" i="1" dirty="0" smtClean="0">
                <a:solidFill>
                  <a:srgbClr val="326496"/>
                </a:solidFill>
                <a:latin typeface="Arial Narrow" pitchFamily="34" charset="0"/>
                <a:cs typeface="Arial"/>
              </a:rPr>
              <a:t> </a:t>
            </a:r>
            <a:r>
              <a:rPr lang="en-US" sz="2600" b="1" i="1" dirty="0">
                <a:solidFill>
                  <a:srgbClr val="326496"/>
                </a:solidFill>
                <a:latin typeface="Arial Narrow" pitchFamily="34" charset="0"/>
                <a:cs typeface="Arial"/>
              </a:rPr>
              <a:t>Slides by Ron Cronovich</a:t>
            </a:r>
          </a:p>
        </p:txBody>
      </p:sp>
      <p:sp>
        <p:nvSpPr>
          <p:cNvPr id="14" name="Text Box 38"/>
          <p:cNvSpPr txBox="1">
            <a:spLocks noChangeArrowheads="1"/>
          </p:cNvSpPr>
          <p:nvPr userDrawn="1"/>
        </p:nvSpPr>
        <p:spPr bwMode="auto">
          <a:xfrm>
            <a:off x="467852" y="4973104"/>
            <a:ext cx="7347098" cy="615553"/>
          </a:xfrm>
          <a:prstGeom prst="rect">
            <a:avLst/>
          </a:prstGeom>
          <a:noFill/>
          <a:ln w="9525">
            <a:noFill/>
            <a:miter lim="800000"/>
            <a:headEnd/>
            <a:tailEnd/>
          </a:ln>
          <a:effectLst/>
        </p:spPr>
        <p:txBody>
          <a:bodyPr wrap="square" lIns="0" tIns="0" rIns="0" bIns="0">
            <a:spAutoFit/>
          </a:bodyPr>
          <a:lstStyle/>
          <a:p>
            <a:pPr>
              <a:spcBef>
                <a:spcPct val="50000"/>
              </a:spcBef>
              <a:defRPr/>
            </a:pPr>
            <a:r>
              <a:rPr lang="en-US" sz="4000" dirty="0">
                <a:solidFill>
                  <a:srgbClr val="FFFFFF"/>
                </a:solidFill>
                <a:effectLst>
                  <a:outerShdw blurRad="38100" dist="38100" dir="2700000" algn="tl">
                    <a:srgbClr val="000000">
                      <a:alpha val="43137"/>
                    </a:srgbClr>
                  </a:outerShdw>
                </a:effectLst>
                <a:latin typeface="Arial Narrow" pitchFamily="34" charset="0"/>
                <a:cs typeface="Arial"/>
              </a:rPr>
              <a:t>N. Gregory </a:t>
            </a:r>
            <a:r>
              <a:rPr lang="en-US" sz="4000" dirty="0" err="1" smtClean="0">
                <a:solidFill>
                  <a:srgbClr val="FFFFFF"/>
                </a:solidFill>
                <a:effectLst>
                  <a:outerShdw blurRad="38100" dist="38100" dir="2700000" algn="tl">
                    <a:srgbClr val="000000">
                      <a:alpha val="43137"/>
                    </a:srgbClr>
                  </a:outerShdw>
                </a:effectLst>
                <a:latin typeface="Arial Narrow" pitchFamily="34" charset="0"/>
                <a:cs typeface="Arial"/>
              </a:rPr>
              <a:t>Mankiw</a:t>
            </a:r>
            <a:endParaRPr lang="en-US" sz="4000" dirty="0">
              <a:solidFill>
                <a:srgbClr val="FFFFFF"/>
              </a:solidFill>
              <a:effectLst>
                <a:outerShdw blurRad="38100" dist="38100" dir="2700000" algn="tl">
                  <a:srgbClr val="000000">
                    <a:alpha val="43137"/>
                  </a:srgbClr>
                </a:outerShdw>
              </a:effectLst>
              <a:latin typeface="Arial Narrow" pitchFamily="34" charset="0"/>
              <a:cs typeface="Arial"/>
            </a:endParaRP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21151" b="30109"/>
          <a:stretch/>
        </p:blipFill>
        <p:spPr>
          <a:xfrm>
            <a:off x="0" y="-6552"/>
            <a:ext cx="9144000" cy="1371600"/>
          </a:xfrm>
          <a:prstGeom prst="rect">
            <a:avLst/>
          </a:prstGeom>
        </p:spPr>
      </p:pic>
      <p:sp>
        <p:nvSpPr>
          <p:cNvPr id="18" name="Rectangle 17"/>
          <p:cNvSpPr/>
          <p:nvPr userDrawn="1"/>
        </p:nvSpPr>
        <p:spPr>
          <a:xfrm>
            <a:off x="0" y="136504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 y="3959358"/>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436367"/>
      </p:ext>
    </p:extLst>
  </p:cSld>
  <p:clrMapOvr>
    <a:masterClrMapping/>
  </p:clrMapOvr>
  <p:transition>
    <p:wipe dir="r"/>
  </p:transition>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8474600"/>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6B8EB9"/>
        </a:solidFill>
        <a:effectLst/>
      </p:bgPr>
    </p:bg>
    <p:spTree>
      <p:nvGrpSpPr>
        <p:cNvPr id="1" name=""/>
        <p:cNvGrpSpPr/>
        <p:nvPr/>
      </p:nvGrpSpPr>
      <p:grpSpPr>
        <a:xfrm>
          <a:off x="0" y="0"/>
          <a:ext cx="0" cy="0"/>
          <a:chOff x="0" y="0"/>
          <a:chExt cx="0" cy="0"/>
        </a:xfrm>
      </p:grpSpPr>
      <p:sp>
        <p:nvSpPr>
          <p:cNvPr id="9" name="Rectangle 8"/>
          <p:cNvSpPr/>
          <p:nvPr userDrawn="1"/>
        </p:nvSpPr>
        <p:spPr>
          <a:xfrm>
            <a:off x="-1" y="3996204"/>
            <a:ext cx="9143993" cy="2861796"/>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39"/>
          <p:cNvSpPr txBox="1">
            <a:spLocks noChangeArrowheads="1"/>
          </p:cNvSpPr>
          <p:nvPr userDrawn="1"/>
        </p:nvSpPr>
        <p:spPr bwMode="auto">
          <a:xfrm>
            <a:off x="467852" y="4134433"/>
            <a:ext cx="7347098" cy="800219"/>
          </a:xfrm>
          <a:prstGeom prst="rect">
            <a:avLst/>
          </a:prstGeom>
          <a:noFill/>
          <a:ln w="9525">
            <a:noFill/>
            <a:miter lim="800000"/>
            <a:headEnd/>
            <a:tailEnd/>
          </a:ln>
          <a:effectLst/>
        </p:spPr>
        <p:txBody>
          <a:bodyPr wrap="square" lIns="0" tIns="0" rIns="0" bIns="0">
            <a:spAutoFit/>
          </a:bodyPr>
          <a:lstStyle/>
          <a:p>
            <a:pPr>
              <a:spcBef>
                <a:spcPct val="50000"/>
              </a:spcBef>
              <a:defRPr/>
            </a:pPr>
            <a:r>
              <a:rPr lang="en-US" sz="5200" b="1" dirty="0">
                <a:solidFill>
                  <a:srgbClr val="000000"/>
                </a:solidFill>
                <a:latin typeface="Arial Narrow" pitchFamily="34" charset="0"/>
                <a:cs typeface="Arial"/>
              </a:rPr>
              <a:t>MACROECONOMICS</a:t>
            </a:r>
          </a:p>
        </p:txBody>
      </p:sp>
      <p:sp>
        <p:nvSpPr>
          <p:cNvPr id="11" name="Text Box 12"/>
          <p:cNvSpPr txBox="1">
            <a:spLocks noChangeArrowheads="1"/>
          </p:cNvSpPr>
          <p:nvPr userDrawn="1"/>
        </p:nvSpPr>
        <p:spPr bwMode="auto">
          <a:xfrm>
            <a:off x="0" y="6498597"/>
            <a:ext cx="91440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737373"/>
                </a:solidFill>
                <a:latin typeface="Times New Roman" pitchFamily="18" charset="0"/>
                <a:cs typeface="Arial"/>
              </a:rPr>
              <a:t>© 2013 Worth Publishers, all rights reserved</a:t>
            </a:r>
          </a:p>
        </p:txBody>
      </p:sp>
      <p:sp>
        <p:nvSpPr>
          <p:cNvPr id="12" name="Text Box 16"/>
          <p:cNvSpPr txBox="1">
            <a:spLocks noChangeArrowheads="1"/>
          </p:cNvSpPr>
          <p:nvPr userDrawn="1"/>
        </p:nvSpPr>
        <p:spPr bwMode="auto">
          <a:xfrm>
            <a:off x="0" y="5815094"/>
            <a:ext cx="9143999" cy="608012"/>
          </a:xfrm>
          <a:prstGeom prst="rect">
            <a:avLst/>
          </a:prstGeom>
          <a:noFill/>
          <a:ln w="9525">
            <a:noFill/>
            <a:miter lim="800000"/>
            <a:headEnd/>
            <a:tailEnd/>
          </a:ln>
          <a:effectLst/>
        </p:spPr>
        <p:txBody>
          <a:bodyPr lIns="0" tIns="0" rIns="0" bIns="0" anchor="ctr" anchorCtr="0"/>
          <a:lstStyle/>
          <a:p>
            <a:pPr algn="ctr">
              <a:spcBef>
                <a:spcPct val="20000"/>
              </a:spcBef>
              <a:defRPr/>
            </a:pPr>
            <a:r>
              <a:rPr lang="en-US" sz="2600" b="1" i="1" dirty="0" smtClean="0">
                <a:solidFill>
                  <a:srgbClr val="326496"/>
                </a:solidFill>
                <a:latin typeface="Arial Narrow" pitchFamily="34" charset="0"/>
                <a:cs typeface="Arial"/>
              </a:rPr>
              <a:t>PowerPoint</a:t>
            </a:r>
            <a:r>
              <a:rPr lang="en-US" sz="1200" b="1" i="1" dirty="0" smtClean="0">
                <a:solidFill>
                  <a:srgbClr val="326496"/>
                </a:solidFill>
                <a:latin typeface="Arial Narrow" pitchFamily="34" charset="0"/>
                <a:cs typeface="Arial"/>
              </a:rPr>
              <a:t> </a:t>
            </a:r>
            <a:r>
              <a:rPr lang="en-US" sz="2600" b="1" i="1" baseline="40000" dirty="0" smtClean="0">
                <a:solidFill>
                  <a:srgbClr val="326496"/>
                </a:solidFill>
                <a:latin typeface="Arial Narrow" pitchFamily="34" charset="0"/>
                <a:cs typeface="Arial"/>
              </a:rPr>
              <a:t>®</a:t>
            </a:r>
            <a:r>
              <a:rPr lang="en-US" sz="2600" b="1" i="1" dirty="0" smtClean="0">
                <a:solidFill>
                  <a:srgbClr val="326496"/>
                </a:solidFill>
                <a:latin typeface="Arial Narrow" pitchFamily="34" charset="0"/>
                <a:cs typeface="Arial"/>
              </a:rPr>
              <a:t> </a:t>
            </a:r>
            <a:r>
              <a:rPr lang="en-US" sz="2600" b="1" i="1" dirty="0">
                <a:solidFill>
                  <a:srgbClr val="326496"/>
                </a:solidFill>
                <a:latin typeface="Arial Narrow" pitchFamily="34" charset="0"/>
                <a:cs typeface="Arial"/>
              </a:rPr>
              <a:t>Slides by Ron Cronovich</a:t>
            </a:r>
          </a:p>
        </p:txBody>
      </p:sp>
      <p:sp>
        <p:nvSpPr>
          <p:cNvPr id="14" name="Text Box 38"/>
          <p:cNvSpPr txBox="1">
            <a:spLocks noChangeArrowheads="1"/>
          </p:cNvSpPr>
          <p:nvPr userDrawn="1"/>
        </p:nvSpPr>
        <p:spPr bwMode="auto">
          <a:xfrm>
            <a:off x="467852" y="4973104"/>
            <a:ext cx="7347098" cy="615553"/>
          </a:xfrm>
          <a:prstGeom prst="rect">
            <a:avLst/>
          </a:prstGeom>
          <a:noFill/>
          <a:ln w="9525">
            <a:noFill/>
            <a:miter lim="800000"/>
            <a:headEnd/>
            <a:tailEnd/>
          </a:ln>
          <a:effectLst/>
        </p:spPr>
        <p:txBody>
          <a:bodyPr wrap="square" lIns="0" tIns="0" rIns="0" bIns="0">
            <a:spAutoFit/>
          </a:bodyPr>
          <a:lstStyle/>
          <a:p>
            <a:pPr>
              <a:spcBef>
                <a:spcPct val="50000"/>
              </a:spcBef>
              <a:defRPr/>
            </a:pPr>
            <a:r>
              <a:rPr lang="en-US" sz="4000" dirty="0">
                <a:solidFill>
                  <a:srgbClr val="FFFFFF"/>
                </a:solidFill>
                <a:effectLst>
                  <a:outerShdw blurRad="38100" dist="38100" dir="2700000" algn="tl">
                    <a:srgbClr val="000000">
                      <a:alpha val="43137"/>
                    </a:srgbClr>
                  </a:outerShdw>
                </a:effectLst>
                <a:latin typeface="Arial Narrow" pitchFamily="34" charset="0"/>
                <a:cs typeface="Arial"/>
              </a:rPr>
              <a:t>N. Gregory </a:t>
            </a:r>
            <a:r>
              <a:rPr lang="en-US" sz="4000" dirty="0" err="1" smtClean="0">
                <a:solidFill>
                  <a:srgbClr val="FFFFFF"/>
                </a:solidFill>
                <a:effectLst>
                  <a:outerShdw blurRad="38100" dist="38100" dir="2700000" algn="tl">
                    <a:srgbClr val="000000">
                      <a:alpha val="43137"/>
                    </a:srgbClr>
                  </a:outerShdw>
                </a:effectLst>
                <a:latin typeface="Arial Narrow" pitchFamily="34" charset="0"/>
                <a:cs typeface="Arial"/>
              </a:rPr>
              <a:t>Mankiw</a:t>
            </a:r>
            <a:endParaRPr lang="en-US" sz="4000" dirty="0">
              <a:solidFill>
                <a:srgbClr val="FFFFFF"/>
              </a:solidFill>
              <a:effectLst>
                <a:outerShdw blurRad="38100" dist="38100" dir="2700000" algn="tl">
                  <a:srgbClr val="000000">
                    <a:alpha val="43137"/>
                  </a:srgbClr>
                </a:outerShdw>
              </a:effectLst>
              <a:latin typeface="Arial Narrow" pitchFamily="34" charset="0"/>
              <a:cs typeface="Arial"/>
            </a:endParaRP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21151" b="30109"/>
          <a:stretch/>
        </p:blipFill>
        <p:spPr>
          <a:xfrm>
            <a:off x="0" y="-6552"/>
            <a:ext cx="9144000" cy="1371600"/>
          </a:xfrm>
          <a:prstGeom prst="rect">
            <a:avLst/>
          </a:prstGeom>
        </p:spPr>
      </p:pic>
      <p:sp>
        <p:nvSpPr>
          <p:cNvPr id="18" name="Rectangle 17"/>
          <p:cNvSpPr/>
          <p:nvPr userDrawn="1"/>
        </p:nvSpPr>
        <p:spPr>
          <a:xfrm>
            <a:off x="0" y="136504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a:xfrm>
            <a:off x="-1" y="3959358"/>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753469932"/>
      </p:ext>
    </p:extLst>
  </p:cSld>
  <p:clrMapOvr>
    <a:masterClrMapping/>
  </p:clrMapOvr>
  <p:transition>
    <p:wipe dir="r"/>
  </p:transition>
  <p:timing>
    <p:tnLst>
      <p:par>
        <p:cTn id="1" dur="indefinite" restart="never" nodeType="tmRoot"/>
      </p:par>
    </p:tnLst>
  </p:timing>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3476547"/>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7601591"/>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0291900"/>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59268927"/>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038361"/>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40114764"/>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1513594"/>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147661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buClr>
                <a:srgbClr val="006699"/>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5260987"/>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7834278"/>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6B8EB9"/>
        </a:solidFill>
        <a:effectLst/>
      </p:bgPr>
    </p:bg>
    <p:spTree>
      <p:nvGrpSpPr>
        <p:cNvPr id="1" name=""/>
        <p:cNvGrpSpPr/>
        <p:nvPr/>
      </p:nvGrpSpPr>
      <p:grpSpPr>
        <a:xfrm>
          <a:off x="0" y="0"/>
          <a:ext cx="0" cy="0"/>
          <a:chOff x="0" y="0"/>
          <a:chExt cx="0" cy="0"/>
        </a:xfrm>
      </p:grpSpPr>
      <p:sp>
        <p:nvSpPr>
          <p:cNvPr id="9" name="Rectangle 8"/>
          <p:cNvSpPr/>
          <p:nvPr userDrawn="1"/>
        </p:nvSpPr>
        <p:spPr>
          <a:xfrm>
            <a:off x="-1" y="3996204"/>
            <a:ext cx="9143993" cy="2861796"/>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39"/>
          <p:cNvSpPr txBox="1">
            <a:spLocks noChangeArrowheads="1"/>
          </p:cNvSpPr>
          <p:nvPr userDrawn="1"/>
        </p:nvSpPr>
        <p:spPr bwMode="auto">
          <a:xfrm>
            <a:off x="467852" y="4134433"/>
            <a:ext cx="7347098" cy="800219"/>
          </a:xfrm>
          <a:prstGeom prst="rect">
            <a:avLst/>
          </a:prstGeom>
          <a:noFill/>
          <a:ln w="9525">
            <a:noFill/>
            <a:miter lim="800000"/>
            <a:headEnd/>
            <a:tailEnd/>
          </a:ln>
          <a:effectLst/>
        </p:spPr>
        <p:txBody>
          <a:bodyPr wrap="square" lIns="0" tIns="0" rIns="0" bIns="0">
            <a:spAutoFit/>
          </a:bodyPr>
          <a:lstStyle/>
          <a:p>
            <a:pPr>
              <a:spcBef>
                <a:spcPct val="50000"/>
              </a:spcBef>
              <a:defRPr/>
            </a:pPr>
            <a:r>
              <a:rPr lang="en-US" sz="5200" b="1" dirty="0">
                <a:solidFill>
                  <a:srgbClr val="000000"/>
                </a:solidFill>
                <a:latin typeface="Arial Narrow" pitchFamily="34" charset="0"/>
                <a:cs typeface="Arial"/>
              </a:rPr>
              <a:t>MACROECONOMICS</a:t>
            </a:r>
          </a:p>
        </p:txBody>
      </p:sp>
      <p:sp>
        <p:nvSpPr>
          <p:cNvPr id="11" name="Text Box 12"/>
          <p:cNvSpPr txBox="1">
            <a:spLocks noChangeArrowheads="1"/>
          </p:cNvSpPr>
          <p:nvPr userDrawn="1"/>
        </p:nvSpPr>
        <p:spPr bwMode="auto">
          <a:xfrm>
            <a:off x="0" y="6498597"/>
            <a:ext cx="91440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737373"/>
                </a:solidFill>
                <a:latin typeface="Times New Roman" pitchFamily="18" charset="0"/>
                <a:cs typeface="Arial"/>
              </a:rPr>
              <a:t>© 2013 Worth Publishers, all rights reserved</a:t>
            </a:r>
          </a:p>
        </p:txBody>
      </p:sp>
      <p:sp>
        <p:nvSpPr>
          <p:cNvPr id="12" name="Text Box 16"/>
          <p:cNvSpPr txBox="1">
            <a:spLocks noChangeArrowheads="1"/>
          </p:cNvSpPr>
          <p:nvPr userDrawn="1"/>
        </p:nvSpPr>
        <p:spPr bwMode="auto">
          <a:xfrm>
            <a:off x="0" y="5815094"/>
            <a:ext cx="9143999" cy="608012"/>
          </a:xfrm>
          <a:prstGeom prst="rect">
            <a:avLst/>
          </a:prstGeom>
          <a:noFill/>
          <a:ln w="9525">
            <a:noFill/>
            <a:miter lim="800000"/>
            <a:headEnd/>
            <a:tailEnd/>
          </a:ln>
          <a:effectLst/>
        </p:spPr>
        <p:txBody>
          <a:bodyPr lIns="0" tIns="0" rIns="0" bIns="0" anchor="ctr" anchorCtr="0"/>
          <a:lstStyle/>
          <a:p>
            <a:pPr algn="ctr">
              <a:spcBef>
                <a:spcPct val="20000"/>
              </a:spcBef>
              <a:defRPr/>
            </a:pPr>
            <a:r>
              <a:rPr lang="en-US" sz="2600" b="1" i="1" dirty="0" smtClean="0">
                <a:solidFill>
                  <a:srgbClr val="326496"/>
                </a:solidFill>
                <a:latin typeface="Arial Narrow" pitchFamily="34" charset="0"/>
                <a:cs typeface="Arial"/>
              </a:rPr>
              <a:t>PowerPoint</a:t>
            </a:r>
            <a:r>
              <a:rPr lang="en-US" sz="1200" b="1" i="1" dirty="0" smtClean="0">
                <a:solidFill>
                  <a:srgbClr val="326496"/>
                </a:solidFill>
                <a:latin typeface="Arial Narrow" pitchFamily="34" charset="0"/>
                <a:cs typeface="Arial"/>
              </a:rPr>
              <a:t> </a:t>
            </a:r>
            <a:r>
              <a:rPr lang="en-US" sz="2600" b="1" i="1" baseline="40000" dirty="0" smtClean="0">
                <a:solidFill>
                  <a:srgbClr val="326496"/>
                </a:solidFill>
                <a:latin typeface="Arial Narrow" pitchFamily="34" charset="0"/>
                <a:cs typeface="Arial"/>
              </a:rPr>
              <a:t>®</a:t>
            </a:r>
            <a:r>
              <a:rPr lang="en-US" sz="2600" b="1" i="1" dirty="0" smtClean="0">
                <a:solidFill>
                  <a:srgbClr val="326496"/>
                </a:solidFill>
                <a:latin typeface="Arial Narrow" pitchFamily="34" charset="0"/>
                <a:cs typeface="Arial"/>
              </a:rPr>
              <a:t> </a:t>
            </a:r>
            <a:r>
              <a:rPr lang="en-US" sz="2600" b="1" i="1" dirty="0">
                <a:solidFill>
                  <a:srgbClr val="326496"/>
                </a:solidFill>
                <a:latin typeface="Arial Narrow" pitchFamily="34" charset="0"/>
                <a:cs typeface="Arial"/>
              </a:rPr>
              <a:t>Slides by Ron Cronovich</a:t>
            </a:r>
          </a:p>
        </p:txBody>
      </p:sp>
      <p:sp>
        <p:nvSpPr>
          <p:cNvPr id="14" name="Text Box 38"/>
          <p:cNvSpPr txBox="1">
            <a:spLocks noChangeArrowheads="1"/>
          </p:cNvSpPr>
          <p:nvPr userDrawn="1"/>
        </p:nvSpPr>
        <p:spPr bwMode="auto">
          <a:xfrm>
            <a:off x="467852" y="4973104"/>
            <a:ext cx="7347098" cy="615553"/>
          </a:xfrm>
          <a:prstGeom prst="rect">
            <a:avLst/>
          </a:prstGeom>
          <a:noFill/>
          <a:ln w="9525">
            <a:noFill/>
            <a:miter lim="800000"/>
            <a:headEnd/>
            <a:tailEnd/>
          </a:ln>
          <a:effectLst/>
        </p:spPr>
        <p:txBody>
          <a:bodyPr wrap="square" lIns="0" tIns="0" rIns="0" bIns="0">
            <a:spAutoFit/>
          </a:bodyPr>
          <a:lstStyle/>
          <a:p>
            <a:pPr>
              <a:spcBef>
                <a:spcPct val="50000"/>
              </a:spcBef>
              <a:defRPr/>
            </a:pPr>
            <a:r>
              <a:rPr lang="en-US" sz="4000" dirty="0">
                <a:solidFill>
                  <a:srgbClr val="FFFFFF"/>
                </a:solidFill>
                <a:effectLst>
                  <a:outerShdw blurRad="38100" dist="38100" dir="2700000" algn="tl">
                    <a:srgbClr val="000000">
                      <a:alpha val="43137"/>
                    </a:srgbClr>
                  </a:outerShdw>
                </a:effectLst>
                <a:latin typeface="Arial Narrow" pitchFamily="34" charset="0"/>
                <a:cs typeface="Arial"/>
              </a:rPr>
              <a:t>N. Gregory </a:t>
            </a:r>
            <a:r>
              <a:rPr lang="en-US" sz="4000" dirty="0" err="1" smtClean="0">
                <a:solidFill>
                  <a:srgbClr val="FFFFFF"/>
                </a:solidFill>
                <a:effectLst>
                  <a:outerShdw blurRad="38100" dist="38100" dir="2700000" algn="tl">
                    <a:srgbClr val="000000">
                      <a:alpha val="43137"/>
                    </a:srgbClr>
                  </a:outerShdw>
                </a:effectLst>
                <a:latin typeface="Arial Narrow" pitchFamily="34" charset="0"/>
                <a:cs typeface="Arial"/>
              </a:rPr>
              <a:t>Mankiw</a:t>
            </a:r>
            <a:endParaRPr lang="en-US" sz="4000" dirty="0">
              <a:solidFill>
                <a:srgbClr val="FFFFFF"/>
              </a:solidFill>
              <a:effectLst>
                <a:outerShdw blurRad="38100" dist="38100" dir="2700000" algn="tl">
                  <a:srgbClr val="000000">
                    <a:alpha val="43137"/>
                  </a:srgbClr>
                </a:outerShdw>
              </a:effectLst>
              <a:latin typeface="Arial Narrow" pitchFamily="34" charset="0"/>
              <a:cs typeface="Arial"/>
            </a:endParaRP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21151" b="30109"/>
          <a:stretch/>
        </p:blipFill>
        <p:spPr>
          <a:xfrm>
            <a:off x="0" y="-6552"/>
            <a:ext cx="9144000" cy="1371600"/>
          </a:xfrm>
          <a:prstGeom prst="rect">
            <a:avLst/>
          </a:prstGeom>
        </p:spPr>
      </p:pic>
      <p:sp>
        <p:nvSpPr>
          <p:cNvPr id="18" name="Rectangle 17"/>
          <p:cNvSpPr/>
          <p:nvPr userDrawn="1"/>
        </p:nvSpPr>
        <p:spPr>
          <a:xfrm>
            <a:off x="0" y="136504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a:xfrm>
            <a:off x="-1" y="3959358"/>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621351543"/>
      </p:ext>
    </p:extLst>
  </p:cSld>
  <p:clrMapOvr>
    <a:masterClrMapping/>
  </p:clrMapOvr>
  <p:transition>
    <p:wipe dir="r"/>
  </p:transition>
  <p:timing>
    <p:tnLst>
      <p:par>
        <p:cTn id="1" dur="indefinite" restart="never" nodeType="tmRoot"/>
      </p:par>
    </p:tnLst>
  </p:timing>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7233577"/>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9415778"/>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8040531"/>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78581954"/>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524408"/>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0392349"/>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1630248"/>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323247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0391982"/>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495416"/>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6B8EB9"/>
        </a:solidFill>
        <a:effectLst/>
      </p:bgPr>
    </p:bg>
    <p:spTree>
      <p:nvGrpSpPr>
        <p:cNvPr id="1" name=""/>
        <p:cNvGrpSpPr/>
        <p:nvPr/>
      </p:nvGrpSpPr>
      <p:grpSpPr>
        <a:xfrm>
          <a:off x="0" y="0"/>
          <a:ext cx="0" cy="0"/>
          <a:chOff x="0" y="0"/>
          <a:chExt cx="0" cy="0"/>
        </a:xfrm>
      </p:grpSpPr>
      <p:sp>
        <p:nvSpPr>
          <p:cNvPr id="9" name="Rectangle 8"/>
          <p:cNvSpPr/>
          <p:nvPr userDrawn="1"/>
        </p:nvSpPr>
        <p:spPr>
          <a:xfrm>
            <a:off x="-1" y="3996204"/>
            <a:ext cx="9143993" cy="2861796"/>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Box 39"/>
          <p:cNvSpPr txBox="1">
            <a:spLocks noChangeArrowheads="1"/>
          </p:cNvSpPr>
          <p:nvPr userDrawn="1"/>
        </p:nvSpPr>
        <p:spPr bwMode="auto">
          <a:xfrm>
            <a:off x="467852" y="4134433"/>
            <a:ext cx="7347098" cy="800219"/>
          </a:xfrm>
          <a:prstGeom prst="rect">
            <a:avLst/>
          </a:prstGeom>
          <a:noFill/>
          <a:ln w="9525">
            <a:noFill/>
            <a:miter lim="800000"/>
            <a:headEnd/>
            <a:tailEnd/>
          </a:ln>
          <a:effectLst/>
        </p:spPr>
        <p:txBody>
          <a:bodyPr wrap="square" lIns="0" tIns="0" rIns="0" bIns="0">
            <a:spAutoFit/>
          </a:bodyPr>
          <a:lstStyle/>
          <a:p>
            <a:pPr>
              <a:spcBef>
                <a:spcPct val="50000"/>
              </a:spcBef>
              <a:defRPr/>
            </a:pPr>
            <a:r>
              <a:rPr lang="en-US" sz="5200" b="1" dirty="0">
                <a:solidFill>
                  <a:srgbClr val="000000"/>
                </a:solidFill>
                <a:latin typeface="Arial Narrow" pitchFamily="34" charset="0"/>
                <a:cs typeface="Arial"/>
              </a:rPr>
              <a:t>MACROECONOMICS</a:t>
            </a:r>
          </a:p>
        </p:txBody>
      </p:sp>
      <p:sp>
        <p:nvSpPr>
          <p:cNvPr id="11" name="Text Box 12"/>
          <p:cNvSpPr txBox="1">
            <a:spLocks noChangeArrowheads="1"/>
          </p:cNvSpPr>
          <p:nvPr userDrawn="1"/>
        </p:nvSpPr>
        <p:spPr bwMode="auto">
          <a:xfrm>
            <a:off x="0" y="6498597"/>
            <a:ext cx="91440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737373"/>
                </a:solidFill>
                <a:latin typeface="Times New Roman" pitchFamily="18" charset="0"/>
                <a:cs typeface="Arial"/>
              </a:rPr>
              <a:t>© 2013 Worth Publishers, all rights reserved</a:t>
            </a:r>
          </a:p>
        </p:txBody>
      </p:sp>
      <p:sp>
        <p:nvSpPr>
          <p:cNvPr id="12" name="Text Box 16"/>
          <p:cNvSpPr txBox="1">
            <a:spLocks noChangeArrowheads="1"/>
          </p:cNvSpPr>
          <p:nvPr userDrawn="1"/>
        </p:nvSpPr>
        <p:spPr bwMode="auto">
          <a:xfrm>
            <a:off x="0" y="5815094"/>
            <a:ext cx="9143999" cy="608012"/>
          </a:xfrm>
          <a:prstGeom prst="rect">
            <a:avLst/>
          </a:prstGeom>
          <a:noFill/>
          <a:ln w="9525">
            <a:noFill/>
            <a:miter lim="800000"/>
            <a:headEnd/>
            <a:tailEnd/>
          </a:ln>
          <a:effectLst/>
        </p:spPr>
        <p:txBody>
          <a:bodyPr lIns="0" tIns="0" rIns="0" bIns="0" anchor="ctr" anchorCtr="0"/>
          <a:lstStyle/>
          <a:p>
            <a:pPr algn="ctr">
              <a:spcBef>
                <a:spcPct val="20000"/>
              </a:spcBef>
              <a:defRPr/>
            </a:pPr>
            <a:r>
              <a:rPr lang="en-US" sz="2600" b="1" i="1" dirty="0" smtClean="0">
                <a:solidFill>
                  <a:srgbClr val="326496"/>
                </a:solidFill>
                <a:latin typeface="Arial Narrow" pitchFamily="34" charset="0"/>
                <a:cs typeface="Arial"/>
              </a:rPr>
              <a:t>PowerPoint</a:t>
            </a:r>
            <a:r>
              <a:rPr lang="en-US" sz="1200" b="1" i="1" dirty="0" smtClean="0">
                <a:solidFill>
                  <a:srgbClr val="326496"/>
                </a:solidFill>
                <a:latin typeface="Arial Narrow" pitchFamily="34" charset="0"/>
                <a:cs typeface="Arial"/>
              </a:rPr>
              <a:t> </a:t>
            </a:r>
            <a:r>
              <a:rPr lang="en-US" sz="2600" b="1" i="1" baseline="40000" dirty="0" smtClean="0">
                <a:solidFill>
                  <a:srgbClr val="326496"/>
                </a:solidFill>
                <a:latin typeface="Arial Narrow" pitchFamily="34" charset="0"/>
                <a:cs typeface="Arial"/>
              </a:rPr>
              <a:t>®</a:t>
            </a:r>
            <a:r>
              <a:rPr lang="en-US" sz="2600" b="1" i="1" dirty="0" smtClean="0">
                <a:solidFill>
                  <a:srgbClr val="326496"/>
                </a:solidFill>
                <a:latin typeface="Arial Narrow" pitchFamily="34" charset="0"/>
                <a:cs typeface="Arial"/>
              </a:rPr>
              <a:t> </a:t>
            </a:r>
            <a:r>
              <a:rPr lang="en-US" sz="2600" b="1" i="1" dirty="0">
                <a:solidFill>
                  <a:srgbClr val="326496"/>
                </a:solidFill>
                <a:latin typeface="Arial Narrow" pitchFamily="34" charset="0"/>
                <a:cs typeface="Arial"/>
              </a:rPr>
              <a:t>Slides by Ron Cronovich</a:t>
            </a:r>
          </a:p>
        </p:txBody>
      </p:sp>
      <p:sp>
        <p:nvSpPr>
          <p:cNvPr id="14" name="Text Box 38"/>
          <p:cNvSpPr txBox="1">
            <a:spLocks noChangeArrowheads="1"/>
          </p:cNvSpPr>
          <p:nvPr userDrawn="1"/>
        </p:nvSpPr>
        <p:spPr bwMode="auto">
          <a:xfrm>
            <a:off x="467852" y="4973104"/>
            <a:ext cx="7347098" cy="615553"/>
          </a:xfrm>
          <a:prstGeom prst="rect">
            <a:avLst/>
          </a:prstGeom>
          <a:noFill/>
          <a:ln w="9525">
            <a:noFill/>
            <a:miter lim="800000"/>
            <a:headEnd/>
            <a:tailEnd/>
          </a:ln>
          <a:effectLst/>
        </p:spPr>
        <p:txBody>
          <a:bodyPr wrap="square" lIns="0" tIns="0" rIns="0" bIns="0">
            <a:spAutoFit/>
          </a:bodyPr>
          <a:lstStyle/>
          <a:p>
            <a:pPr>
              <a:spcBef>
                <a:spcPct val="50000"/>
              </a:spcBef>
              <a:defRPr/>
            </a:pPr>
            <a:r>
              <a:rPr lang="en-US" sz="4000" dirty="0">
                <a:solidFill>
                  <a:srgbClr val="FFFFFF"/>
                </a:solidFill>
                <a:effectLst>
                  <a:outerShdw blurRad="38100" dist="38100" dir="2700000" algn="tl">
                    <a:srgbClr val="000000">
                      <a:alpha val="43137"/>
                    </a:srgbClr>
                  </a:outerShdw>
                </a:effectLst>
                <a:latin typeface="Arial Narrow" pitchFamily="34" charset="0"/>
                <a:cs typeface="Arial"/>
              </a:rPr>
              <a:t>N. Gregory </a:t>
            </a:r>
            <a:r>
              <a:rPr lang="en-US" sz="4000" dirty="0" err="1" smtClean="0">
                <a:solidFill>
                  <a:srgbClr val="FFFFFF"/>
                </a:solidFill>
                <a:effectLst>
                  <a:outerShdw blurRad="38100" dist="38100" dir="2700000" algn="tl">
                    <a:srgbClr val="000000">
                      <a:alpha val="43137"/>
                    </a:srgbClr>
                  </a:outerShdw>
                </a:effectLst>
                <a:latin typeface="Arial Narrow" pitchFamily="34" charset="0"/>
                <a:cs typeface="Arial"/>
              </a:rPr>
              <a:t>Mankiw</a:t>
            </a:r>
            <a:endParaRPr lang="en-US" sz="4000" dirty="0">
              <a:solidFill>
                <a:srgbClr val="FFFFFF"/>
              </a:solidFill>
              <a:effectLst>
                <a:outerShdw blurRad="38100" dist="38100" dir="2700000" algn="tl">
                  <a:srgbClr val="000000">
                    <a:alpha val="43137"/>
                  </a:srgbClr>
                </a:outerShdw>
              </a:effectLst>
              <a:latin typeface="Arial Narrow" pitchFamily="34" charset="0"/>
              <a:cs typeface="Arial"/>
            </a:endParaRP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21151" b="30109"/>
          <a:stretch/>
        </p:blipFill>
        <p:spPr>
          <a:xfrm>
            <a:off x="0" y="-6552"/>
            <a:ext cx="9144000" cy="1371600"/>
          </a:xfrm>
          <a:prstGeom prst="rect">
            <a:avLst/>
          </a:prstGeom>
        </p:spPr>
      </p:pic>
      <p:sp>
        <p:nvSpPr>
          <p:cNvPr id="18" name="Rectangle 17"/>
          <p:cNvSpPr/>
          <p:nvPr userDrawn="1"/>
        </p:nvSpPr>
        <p:spPr>
          <a:xfrm>
            <a:off x="0" y="136504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Rectangle 18"/>
          <p:cNvSpPr/>
          <p:nvPr userDrawn="1"/>
        </p:nvSpPr>
        <p:spPr>
          <a:xfrm>
            <a:off x="-1" y="3959358"/>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345360794"/>
      </p:ext>
    </p:extLst>
  </p:cSld>
  <p:clrMapOvr>
    <a:masterClrMapping/>
  </p:clrMapOvr>
  <p:transition>
    <p:wipe dir="r"/>
  </p:transition>
  <p:timing>
    <p:tnLst>
      <p:par>
        <p:cTn id="1" dur="indefinite" restart="never" nodeType="tmRoot"/>
      </p:par>
    </p:tnLst>
  </p:timing>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buClr>
                <a:srgbClr val="006699"/>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73780887"/>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9629713"/>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9459742"/>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94068930"/>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9678666"/>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07769519"/>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24209695"/>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8034448"/>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5507646"/>
      </p:ext>
    </p:extLst>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9282862"/>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solidFill>
          <a:srgbClr val="6B8EB9"/>
        </a:solidFill>
        <a:effectLst/>
      </p:bgPr>
    </p:bg>
    <p:spTree>
      <p:nvGrpSpPr>
        <p:cNvPr id="1" name=""/>
        <p:cNvGrpSpPr/>
        <p:nvPr/>
      </p:nvGrpSpPr>
      <p:grpSpPr>
        <a:xfrm>
          <a:off x="0" y="0"/>
          <a:ext cx="0" cy="0"/>
          <a:chOff x="0" y="0"/>
          <a:chExt cx="0" cy="0"/>
        </a:xfrm>
      </p:grpSpPr>
      <p:sp>
        <p:nvSpPr>
          <p:cNvPr id="9" name="Rectangle 8"/>
          <p:cNvSpPr/>
          <p:nvPr userDrawn="1"/>
        </p:nvSpPr>
        <p:spPr>
          <a:xfrm>
            <a:off x="-1" y="3996204"/>
            <a:ext cx="9143993" cy="2861796"/>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cs typeface="Arial"/>
            </a:endParaRPr>
          </a:p>
        </p:txBody>
      </p:sp>
      <p:sp>
        <p:nvSpPr>
          <p:cNvPr id="10" name="Text Box 39"/>
          <p:cNvSpPr txBox="1">
            <a:spLocks noChangeArrowheads="1"/>
          </p:cNvSpPr>
          <p:nvPr userDrawn="1"/>
        </p:nvSpPr>
        <p:spPr bwMode="auto">
          <a:xfrm>
            <a:off x="467852" y="4134433"/>
            <a:ext cx="7347098" cy="800219"/>
          </a:xfrm>
          <a:prstGeom prst="rect">
            <a:avLst/>
          </a:prstGeom>
          <a:noFill/>
          <a:ln w="9525">
            <a:noFill/>
            <a:miter lim="800000"/>
            <a:headEnd/>
            <a:tailEnd/>
          </a:ln>
          <a:effectLst/>
        </p:spPr>
        <p:txBody>
          <a:bodyPr wrap="square" lIns="0" tIns="0" rIns="0" bIns="0">
            <a:spAutoFit/>
          </a:bodyPr>
          <a:lstStyle/>
          <a:p>
            <a:pPr>
              <a:spcBef>
                <a:spcPct val="50000"/>
              </a:spcBef>
              <a:defRPr/>
            </a:pPr>
            <a:r>
              <a:rPr lang="en-US" sz="5200" b="1" dirty="0">
                <a:solidFill>
                  <a:srgbClr val="000000"/>
                </a:solidFill>
                <a:latin typeface="Arial Narrow" pitchFamily="34" charset="0"/>
                <a:cs typeface="Arial"/>
              </a:rPr>
              <a:t>MACROECONOMICS</a:t>
            </a:r>
          </a:p>
        </p:txBody>
      </p:sp>
      <p:sp>
        <p:nvSpPr>
          <p:cNvPr id="11" name="Text Box 12"/>
          <p:cNvSpPr txBox="1">
            <a:spLocks noChangeArrowheads="1"/>
          </p:cNvSpPr>
          <p:nvPr userDrawn="1"/>
        </p:nvSpPr>
        <p:spPr bwMode="auto">
          <a:xfrm>
            <a:off x="0" y="6498597"/>
            <a:ext cx="9144000" cy="338137"/>
          </a:xfrm>
          <a:prstGeom prst="rect">
            <a:avLst/>
          </a:prstGeom>
          <a:noFill/>
          <a:ln w="9525">
            <a:noFill/>
            <a:miter lim="800000"/>
            <a:headEnd/>
            <a:tailEnd/>
          </a:ln>
          <a:effectLst/>
        </p:spPr>
        <p:txBody>
          <a:bodyPr wrap="square">
            <a:spAutoFit/>
          </a:bodyPr>
          <a:lstStyle/>
          <a:p>
            <a:pPr algn="ctr">
              <a:spcBef>
                <a:spcPct val="50000"/>
              </a:spcBef>
              <a:defRPr/>
            </a:pPr>
            <a:r>
              <a:rPr lang="en-US" sz="1600" i="1" dirty="0">
                <a:solidFill>
                  <a:srgbClr val="737373"/>
                </a:solidFill>
                <a:latin typeface="Times New Roman" pitchFamily="18" charset="0"/>
                <a:cs typeface="Arial"/>
              </a:rPr>
              <a:t>© 2013 Worth Publishers, all rights reserved</a:t>
            </a:r>
          </a:p>
        </p:txBody>
      </p:sp>
      <p:sp>
        <p:nvSpPr>
          <p:cNvPr id="12" name="Text Box 16"/>
          <p:cNvSpPr txBox="1">
            <a:spLocks noChangeArrowheads="1"/>
          </p:cNvSpPr>
          <p:nvPr userDrawn="1"/>
        </p:nvSpPr>
        <p:spPr bwMode="auto">
          <a:xfrm>
            <a:off x="0" y="5815094"/>
            <a:ext cx="9143999" cy="608012"/>
          </a:xfrm>
          <a:prstGeom prst="rect">
            <a:avLst/>
          </a:prstGeom>
          <a:noFill/>
          <a:ln w="9525">
            <a:noFill/>
            <a:miter lim="800000"/>
            <a:headEnd/>
            <a:tailEnd/>
          </a:ln>
          <a:effectLst/>
        </p:spPr>
        <p:txBody>
          <a:bodyPr lIns="0" tIns="0" rIns="0" bIns="0" anchor="ctr" anchorCtr="0"/>
          <a:lstStyle/>
          <a:p>
            <a:pPr algn="ctr">
              <a:spcBef>
                <a:spcPct val="20000"/>
              </a:spcBef>
              <a:defRPr/>
            </a:pPr>
            <a:r>
              <a:rPr lang="en-US" sz="2600" b="1" i="1" dirty="0" smtClean="0">
                <a:solidFill>
                  <a:srgbClr val="326496"/>
                </a:solidFill>
                <a:latin typeface="Arial Narrow" pitchFamily="34" charset="0"/>
                <a:cs typeface="Arial"/>
              </a:rPr>
              <a:t>PowerPoint</a:t>
            </a:r>
            <a:r>
              <a:rPr lang="en-US" sz="1200" b="1" i="1" dirty="0" smtClean="0">
                <a:solidFill>
                  <a:srgbClr val="326496"/>
                </a:solidFill>
                <a:latin typeface="Arial Narrow" pitchFamily="34" charset="0"/>
                <a:cs typeface="Arial"/>
              </a:rPr>
              <a:t> </a:t>
            </a:r>
            <a:r>
              <a:rPr lang="en-US" sz="2600" b="1" i="1" baseline="40000" dirty="0" smtClean="0">
                <a:solidFill>
                  <a:srgbClr val="326496"/>
                </a:solidFill>
                <a:latin typeface="Arial Narrow" pitchFamily="34" charset="0"/>
                <a:cs typeface="Arial"/>
              </a:rPr>
              <a:t>®</a:t>
            </a:r>
            <a:r>
              <a:rPr lang="en-US" sz="2600" b="1" i="1" dirty="0" smtClean="0">
                <a:solidFill>
                  <a:srgbClr val="326496"/>
                </a:solidFill>
                <a:latin typeface="Arial Narrow" pitchFamily="34" charset="0"/>
                <a:cs typeface="Arial"/>
              </a:rPr>
              <a:t> </a:t>
            </a:r>
            <a:r>
              <a:rPr lang="en-US" sz="2600" b="1" i="1" dirty="0">
                <a:solidFill>
                  <a:srgbClr val="326496"/>
                </a:solidFill>
                <a:latin typeface="Arial Narrow" pitchFamily="34" charset="0"/>
                <a:cs typeface="Arial"/>
              </a:rPr>
              <a:t>Slides by Ron Cronovich</a:t>
            </a:r>
          </a:p>
        </p:txBody>
      </p:sp>
      <p:sp>
        <p:nvSpPr>
          <p:cNvPr id="14" name="Text Box 38"/>
          <p:cNvSpPr txBox="1">
            <a:spLocks noChangeArrowheads="1"/>
          </p:cNvSpPr>
          <p:nvPr userDrawn="1"/>
        </p:nvSpPr>
        <p:spPr bwMode="auto">
          <a:xfrm>
            <a:off x="467852" y="4973104"/>
            <a:ext cx="7347098" cy="615553"/>
          </a:xfrm>
          <a:prstGeom prst="rect">
            <a:avLst/>
          </a:prstGeom>
          <a:noFill/>
          <a:ln w="9525">
            <a:noFill/>
            <a:miter lim="800000"/>
            <a:headEnd/>
            <a:tailEnd/>
          </a:ln>
          <a:effectLst/>
        </p:spPr>
        <p:txBody>
          <a:bodyPr wrap="square" lIns="0" tIns="0" rIns="0" bIns="0">
            <a:spAutoFit/>
          </a:bodyPr>
          <a:lstStyle/>
          <a:p>
            <a:pPr>
              <a:spcBef>
                <a:spcPct val="50000"/>
              </a:spcBef>
              <a:defRPr/>
            </a:pPr>
            <a:r>
              <a:rPr lang="en-US" sz="4000" dirty="0">
                <a:solidFill>
                  <a:srgbClr val="FFFFFF"/>
                </a:solidFill>
                <a:effectLst>
                  <a:outerShdw blurRad="38100" dist="38100" dir="2700000" algn="tl">
                    <a:srgbClr val="000000">
                      <a:alpha val="43137"/>
                    </a:srgbClr>
                  </a:outerShdw>
                </a:effectLst>
                <a:latin typeface="Arial Narrow" pitchFamily="34" charset="0"/>
                <a:cs typeface="Arial"/>
              </a:rPr>
              <a:t>N. Gregory </a:t>
            </a:r>
            <a:r>
              <a:rPr lang="en-US" sz="4000" dirty="0" err="1" smtClean="0">
                <a:solidFill>
                  <a:srgbClr val="FFFFFF"/>
                </a:solidFill>
                <a:effectLst>
                  <a:outerShdw blurRad="38100" dist="38100" dir="2700000" algn="tl">
                    <a:srgbClr val="000000">
                      <a:alpha val="43137"/>
                    </a:srgbClr>
                  </a:outerShdw>
                </a:effectLst>
                <a:latin typeface="Arial Narrow" pitchFamily="34" charset="0"/>
                <a:cs typeface="Arial"/>
              </a:rPr>
              <a:t>Mankiw</a:t>
            </a:r>
            <a:endParaRPr lang="en-US" sz="4000" dirty="0">
              <a:solidFill>
                <a:srgbClr val="FFFFFF"/>
              </a:solidFill>
              <a:effectLst>
                <a:outerShdw blurRad="38100" dist="38100" dir="2700000" algn="tl">
                  <a:srgbClr val="000000">
                    <a:alpha val="43137"/>
                  </a:srgbClr>
                </a:outerShdw>
              </a:effectLst>
              <a:latin typeface="Arial Narrow" pitchFamily="34" charset="0"/>
              <a:cs typeface="Arial"/>
            </a:endParaRP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21151" b="30109"/>
          <a:stretch/>
        </p:blipFill>
        <p:spPr>
          <a:xfrm>
            <a:off x="0" y="-6552"/>
            <a:ext cx="9144000" cy="1371600"/>
          </a:xfrm>
          <a:prstGeom prst="rect">
            <a:avLst/>
          </a:prstGeom>
        </p:spPr>
      </p:pic>
      <p:sp>
        <p:nvSpPr>
          <p:cNvPr id="18" name="Rectangle 17"/>
          <p:cNvSpPr/>
          <p:nvPr userDrawn="1"/>
        </p:nvSpPr>
        <p:spPr>
          <a:xfrm>
            <a:off x="0" y="136504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cs typeface="Arial"/>
            </a:endParaRPr>
          </a:p>
        </p:txBody>
      </p:sp>
      <p:sp>
        <p:nvSpPr>
          <p:cNvPr id="19" name="Rectangle 18"/>
          <p:cNvSpPr/>
          <p:nvPr userDrawn="1"/>
        </p:nvSpPr>
        <p:spPr>
          <a:xfrm>
            <a:off x="-1" y="3959358"/>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cs typeface="Arial"/>
            </a:endParaRPr>
          </a:p>
        </p:txBody>
      </p:sp>
    </p:spTree>
    <p:extLst>
      <p:ext uri="{BB962C8B-B14F-4D97-AF65-F5344CB8AC3E}">
        <p14:creationId xmlns:p14="http://schemas.microsoft.com/office/powerpoint/2010/main" val="4228851267"/>
      </p:ext>
    </p:extLst>
  </p:cSld>
  <p:clrMapOvr>
    <a:masterClrMapping/>
  </p:clrMapOvr>
  <p:transition>
    <p:wipe dir="r"/>
  </p:transition>
  <p:timing>
    <p:tnLst>
      <p:par>
        <p:cTn id="1" dur="indefinite" restart="never" nodeType="tmRoot"/>
      </p:par>
    </p:tnLst>
  </p:timing>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buClr>
                <a:srgbClr val="006699"/>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31934299"/>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6250"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241425"/>
            <a:ext cx="4029075" cy="488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4778348"/>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8315486"/>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71926726"/>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195257"/>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26347189"/>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86491921"/>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5956093"/>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73570663"/>
      </p:ext>
    </p:extLst>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1625" y="236538"/>
            <a:ext cx="2060575" cy="588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236538"/>
            <a:ext cx="6032500"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775812"/>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23372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889061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3862596"/>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743919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5.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71254B"/>
                </a:solidFill>
                <a:cs typeface="+mn-cs"/>
              </a:rPr>
              <a:pPr algn="r">
                <a:defRPr/>
              </a:pPr>
              <a:t>‹#›</a:t>
            </a:fld>
            <a:endParaRPr lang="en-US" sz="1600" dirty="0">
              <a:solidFill>
                <a:srgbClr val="71254B"/>
              </a:solidFill>
              <a:cs typeface="+mn-cs"/>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71254B"/>
                </a:solidFill>
                <a:cs typeface="+mn-cs"/>
              </a:rPr>
              <a:t>CHAPTER </a:t>
            </a:r>
            <a:r>
              <a:rPr lang="en-US" sz="1700" b="1" dirty="0" smtClean="0">
                <a:solidFill>
                  <a:srgbClr val="71254B"/>
                </a:solidFill>
                <a:cs typeface="+mn-cs"/>
              </a:rPr>
              <a:t>12</a:t>
            </a:r>
            <a:r>
              <a:rPr lang="en-US" sz="1700" dirty="0" smtClean="0">
                <a:solidFill>
                  <a:srgbClr val="71254B"/>
                </a:solidFill>
                <a:cs typeface="+mn-cs"/>
              </a:rPr>
              <a:t>    </a:t>
            </a:r>
            <a:r>
              <a:rPr lang="en-US" sz="2100" dirty="0" smtClean="0">
                <a:solidFill>
                  <a:srgbClr val="71254B"/>
                </a:solidFill>
                <a:cs typeface="+mn-cs"/>
              </a:rPr>
              <a:t>Aggregate Demand II</a:t>
            </a:r>
            <a:endParaRPr lang="en-US" sz="2100" dirty="0">
              <a:solidFill>
                <a:srgbClr val="71254B"/>
              </a:solidFill>
              <a:cs typeface="+mn-cs"/>
            </a:endParaRPr>
          </a:p>
        </p:txBody>
      </p:sp>
    </p:spTree>
  </p:cSld>
  <p:clrMap bg1="lt1" tx1="dk1" bg2="lt2" tx2="dk2" accent1="accent1" accent2="accent2" accent3="accent3" accent4="accent4" accent5="accent5" accent6="accent6" hlink="hlink" folHlink="folHlink"/>
  <p:sldLayoutIdLst>
    <p:sldLayoutId id="2147483810" r:id="rId1"/>
    <p:sldLayoutId id="2147483790"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6666"/>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71254B"/>
                </a:solidFill>
                <a:cs typeface="Arial"/>
              </a:rPr>
              <a:pPr algn="r">
                <a:defRPr/>
              </a:pPr>
              <a:t>‹#›</a:t>
            </a:fld>
            <a:endParaRPr lang="en-US" sz="1600" dirty="0">
              <a:solidFill>
                <a:srgbClr val="71254B"/>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71254B"/>
                </a:solidFill>
                <a:cs typeface="Arial"/>
              </a:rPr>
              <a:t>CHAPTER 1</a:t>
            </a:r>
            <a:r>
              <a:rPr lang="en-US" sz="1700" dirty="0">
                <a:solidFill>
                  <a:srgbClr val="71254B"/>
                </a:solidFill>
                <a:cs typeface="Arial"/>
              </a:rPr>
              <a:t>    </a:t>
            </a:r>
            <a:r>
              <a:rPr lang="en-US" sz="2100" dirty="0">
                <a:solidFill>
                  <a:srgbClr val="71254B"/>
                </a:solidFill>
                <a:cs typeface="Arial"/>
              </a:rPr>
              <a:t>The Science of Macroeconomics</a:t>
            </a:r>
          </a:p>
        </p:txBody>
      </p:sp>
    </p:spTree>
    <p:extLst>
      <p:ext uri="{BB962C8B-B14F-4D97-AF65-F5344CB8AC3E}">
        <p14:creationId xmlns:p14="http://schemas.microsoft.com/office/powerpoint/2010/main" val="3924568404"/>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6666"/>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71254B"/>
                </a:solidFill>
                <a:cs typeface="Arial"/>
              </a:rPr>
              <a:pPr algn="r">
                <a:defRPr/>
              </a:pPr>
              <a:t>‹#›</a:t>
            </a:fld>
            <a:endParaRPr lang="en-US" sz="1600" dirty="0">
              <a:solidFill>
                <a:srgbClr val="71254B"/>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71254B"/>
                </a:solidFill>
                <a:cs typeface="Arial"/>
              </a:rPr>
              <a:t>CHAPTER 1</a:t>
            </a:r>
            <a:r>
              <a:rPr lang="en-US" sz="1700" dirty="0">
                <a:solidFill>
                  <a:srgbClr val="71254B"/>
                </a:solidFill>
                <a:cs typeface="Arial"/>
              </a:rPr>
              <a:t>    </a:t>
            </a:r>
            <a:r>
              <a:rPr lang="en-US" sz="2100" dirty="0">
                <a:solidFill>
                  <a:srgbClr val="71254B"/>
                </a:solidFill>
                <a:cs typeface="Arial"/>
              </a:rPr>
              <a:t>The Science of Macroeconomics</a:t>
            </a:r>
          </a:p>
        </p:txBody>
      </p:sp>
    </p:spTree>
    <p:extLst>
      <p:ext uri="{BB962C8B-B14F-4D97-AF65-F5344CB8AC3E}">
        <p14:creationId xmlns:p14="http://schemas.microsoft.com/office/powerpoint/2010/main" val="2288626061"/>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6666"/>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71254B"/>
                </a:solidFill>
                <a:cs typeface="Arial"/>
              </a:rPr>
              <a:pPr algn="r">
                <a:defRPr/>
              </a:pPr>
              <a:t>‹#›</a:t>
            </a:fld>
            <a:endParaRPr lang="en-US" sz="1600" dirty="0">
              <a:solidFill>
                <a:srgbClr val="71254B"/>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71254B"/>
                </a:solidFill>
                <a:cs typeface="Arial"/>
              </a:rPr>
              <a:t>CHAPTER </a:t>
            </a:r>
            <a:r>
              <a:rPr lang="en-US" sz="1700" b="1" dirty="0" smtClean="0">
                <a:solidFill>
                  <a:srgbClr val="71254B"/>
                </a:solidFill>
                <a:cs typeface="Arial"/>
              </a:rPr>
              <a:t>12</a:t>
            </a:r>
            <a:r>
              <a:rPr lang="en-US" sz="1700" dirty="0" smtClean="0">
                <a:solidFill>
                  <a:srgbClr val="71254B"/>
                </a:solidFill>
                <a:cs typeface="Arial"/>
              </a:rPr>
              <a:t>    </a:t>
            </a:r>
            <a:r>
              <a:rPr lang="en-US" sz="2100" dirty="0" smtClean="0">
                <a:solidFill>
                  <a:srgbClr val="71254B"/>
                </a:solidFill>
                <a:cs typeface="Arial"/>
              </a:rPr>
              <a:t>Aggregate Demand II</a:t>
            </a:r>
            <a:endParaRPr lang="en-US" sz="2100" dirty="0">
              <a:solidFill>
                <a:srgbClr val="71254B"/>
              </a:solidFill>
              <a:cs typeface="Arial"/>
            </a:endParaRPr>
          </a:p>
        </p:txBody>
      </p:sp>
    </p:spTree>
    <p:extLst>
      <p:ext uri="{BB962C8B-B14F-4D97-AF65-F5344CB8AC3E}">
        <p14:creationId xmlns:p14="http://schemas.microsoft.com/office/powerpoint/2010/main" val="3238133727"/>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6666"/>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71254B"/>
                </a:solidFill>
                <a:cs typeface="Arial"/>
              </a:rPr>
              <a:pPr algn="r">
                <a:defRPr/>
              </a:pPr>
              <a:t>‹#›</a:t>
            </a:fld>
            <a:endParaRPr lang="en-US" sz="1600" dirty="0">
              <a:solidFill>
                <a:srgbClr val="71254B"/>
              </a:solidFill>
              <a:cs typeface="Arial"/>
            </a:endParaRPr>
          </a:p>
        </p:txBody>
      </p:sp>
      <p:sp>
        <p:nvSpPr>
          <p:cNvPr id="1027" name="Rectangle 2"/>
          <p:cNvSpPr>
            <a:spLocks noGrp="1" noChangeArrowheads="1"/>
          </p:cNvSpPr>
          <p:nvPr>
            <p:ph type="title"/>
          </p:nvPr>
        </p:nvSpPr>
        <p:spPr bwMode="auto">
          <a:xfrm>
            <a:off x="466725" y="236538"/>
            <a:ext cx="82454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2" name="Rectangle 3"/>
          <p:cNvSpPr>
            <a:spLocks noGrp="1" noChangeArrowheads="1"/>
          </p:cNvSpPr>
          <p:nvPr>
            <p:ph type="body" idx="1"/>
          </p:nvPr>
        </p:nvSpPr>
        <p:spPr bwMode="auto">
          <a:xfrm>
            <a:off x="476250" y="1241425"/>
            <a:ext cx="821055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9162" name="Rectangle 10"/>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71254B"/>
                </a:solidFill>
                <a:cs typeface="Arial"/>
              </a:rPr>
              <a:t>CHAPTER </a:t>
            </a:r>
            <a:r>
              <a:rPr lang="en-US" sz="1700" b="1" dirty="0" smtClean="0">
                <a:solidFill>
                  <a:srgbClr val="71254B"/>
                </a:solidFill>
                <a:cs typeface="Arial"/>
              </a:rPr>
              <a:t>12</a:t>
            </a:r>
            <a:r>
              <a:rPr lang="en-US" sz="1700" dirty="0" smtClean="0">
                <a:solidFill>
                  <a:srgbClr val="71254B"/>
                </a:solidFill>
                <a:cs typeface="Arial"/>
              </a:rPr>
              <a:t>    </a:t>
            </a:r>
            <a:r>
              <a:rPr lang="en-US" sz="2100" dirty="0" smtClean="0">
                <a:solidFill>
                  <a:srgbClr val="71254B"/>
                </a:solidFill>
                <a:cs typeface="Arial"/>
              </a:rPr>
              <a:t>Aggregate Demand II</a:t>
            </a:r>
            <a:endParaRPr lang="en-US" sz="2100" dirty="0">
              <a:solidFill>
                <a:srgbClr val="71254B"/>
              </a:solidFill>
              <a:cs typeface="Arial"/>
            </a:endParaRPr>
          </a:p>
        </p:txBody>
      </p:sp>
    </p:spTree>
    <p:extLst>
      <p:ext uri="{BB962C8B-B14F-4D97-AF65-F5344CB8AC3E}">
        <p14:creationId xmlns:p14="http://schemas.microsoft.com/office/powerpoint/2010/main" val="1853767855"/>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Lst>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lnSpc>
          <a:spcPct val="105000"/>
        </a:lnSpc>
        <a:spcBef>
          <a:spcPct val="0"/>
        </a:spcBef>
        <a:spcAft>
          <a:spcPct val="0"/>
        </a:spcAft>
        <a:defRPr sz="3400" b="1">
          <a:solidFill>
            <a:srgbClr val="006666"/>
          </a:solidFill>
          <a:latin typeface="+mj-lt"/>
          <a:ea typeface="+mj-ea"/>
          <a:cs typeface="+mj-cs"/>
        </a:defRPr>
      </a:lvl1pPr>
      <a:lvl2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2pPr>
      <a:lvl3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3pPr>
      <a:lvl4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4pPr>
      <a:lvl5pPr algn="l" rtl="0" eaLnBrk="0" fontAlgn="base" hangingPunct="0">
        <a:lnSpc>
          <a:spcPct val="105000"/>
        </a:lnSpc>
        <a:spcBef>
          <a:spcPct val="0"/>
        </a:spcBef>
        <a:spcAft>
          <a:spcPct val="0"/>
        </a:spcAft>
        <a:defRPr sz="3400" b="1">
          <a:solidFill>
            <a:srgbClr val="660033"/>
          </a:solidFill>
          <a:latin typeface="Tahoma" pitchFamily="34" charset="0"/>
          <a:cs typeface="Arial" charset="0"/>
        </a:defRPr>
      </a:lvl5pPr>
      <a:lvl6pPr marL="457200" algn="l" rtl="0" fontAlgn="base">
        <a:lnSpc>
          <a:spcPct val="105000"/>
        </a:lnSpc>
        <a:spcBef>
          <a:spcPct val="0"/>
        </a:spcBef>
        <a:spcAft>
          <a:spcPct val="0"/>
        </a:spcAft>
        <a:defRPr sz="3400" b="1">
          <a:solidFill>
            <a:srgbClr val="660033"/>
          </a:solidFill>
          <a:latin typeface="Tahoma" pitchFamily="34" charset="0"/>
          <a:cs typeface="Arial" charset="0"/>
        </a:defRPr>
      </a:lvl6pPr>
      <a:lvl7pPr marL="914400" algn="l" rtl="0" fontAlgn="base">
        <a:lnSpc>
          <a:spcPct val="105000"/>
        </a:lnSpc>
        <a:spcBef>
          <a:spcPct val="0"/>
        </a:spcBef>
        <a:spcAft>
          <a:spcPct val="0"/>
        </a:spcAft>
        <a:defRPr sz="3400" b="1">
          <a:solidFill>
            <a:srgbClr val="660033"/>
          </a:solidFill>
          <a:latin typeface="Tahoma" pitchFamily="34" charset="0"/>
          <a:cs typeface="Arial" charset="0"/>
        </a:defRPr>
      </a:lvl7pPr>
      <a:lvl8pPr marL="1371600" algn="l" rtl="0" fontAlgn="base">
        <a:lnSpc>
          <a:spcPct val="105000"/>
        </a:lnSpc>
        <a:spcBef>
          <a:spcPct val="0"/>
        </a:spcBef>
        <a:spcAft>
          <a:spcPct val="0"/>
        </a:spcAft>
        <a:defRPr sz="3400" b="1">
          <a:solidFill>
            <a:srgbClr val="660033"/>
          </a:solidFill>
          <a:latin typeface="Tahoma" pitchFamily="34" charset="0"/>
          <a:cs typeface="Arial" charset="0"/>
        </a:defRPr>
      </a:lvl8pPr>
      <a:lvl9pPr marL="1828800" algn="l" rtl="0" fontAlgn="base">
        <a:lnSpc>
          <a:spcPct val="105000"/>
        </a:lnSpc>
        <a:spcBef>
          <a:spcPct val="0"/>
        </a:spcBef>
        <a:spcAft>
          <a:spcPct val="0"/>
        </a:spcAft>
        <a:defRPr sz="3400" b="1">
          <a:solidFill>
            <a:srgbClr val="660033"/>
          </a:solidFill>
          <a:latin typeface="Tahoma" pitchFamily="34" charset="0"/>
          <a:cs typeface="Arial" charset="0"/>
        </a:defRPr>
      </a:lvl9pPr>
    </p:titleStyle>
    <p:bodyStyle>
      <a:lvl1pPr marL="342900" indent="-342900" algn="l" rtl="0" eaLnBrk="0" fontAlgn="base" hangingPunct="0">
        <a:lnSpc>
          <a:spcPct val="105000"/>
        </a:lnSpc>
        <a:spcBef>
          <a:spcPct val="45000"/>
        </a:spcBef>
        <a:spcAft>
          <a:spcPct val="0"/>
        </a:spcAft>
        <a:buClr>
          <a:srgbClr val="996633"/>
        </a:buClr>
        <a:buSzPct val="120000"/>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6600"/>
        </a:buClr>
        <a:buSzPct val="120000"/>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cs typeface="+mn-cs"/>
        </a:defRPr>
      </a:lvl3pPr>
      <a:lvl4pPr marL="1600200" indent="-228600" algn="l" rtl="0" eaLnBrk="0" fontAlgn="base" hangingPunct="0">
        <a:spcBef>
          <a:spcPct val="20000"/>
        </a:spcBef>
        <a:spcAft>
          <a:spcPct val="0"/>
        </a:spcAft>
        <a:buChar char="–"/>
        <a:defRPr sz="2600">
          <a:solidFill>
            <a:schemeClr val="tx1"/>
          </a:solidFill>
          <a:latin typeface="+mn-lt"/>
          <a:cs typeface="+mn-cs"/>
        </a:defRPr>
      </a:lvl4pPr>
      <a:lvl5pPr marL="2057400" indent="-228600" algn="l" rtl="0" eaLnBrk="0" fontAlgn="base" hangingPunct="0">
        <a:spcBef>
          <a:spcPct val="20000"/>
        </a:spcBef>
        <a:spcAft>
          <a:spcPct val="0"/>
        </a:spcAft>
        <a:buChar char="»"/>
        <a:defRPr sz="2600">
          <a:solidFill>
            <a:schemeClr val="tx1"/>
          </a:solidFill>
          <a:latin typeface="+mn-lt"/>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8.w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10.w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12.wmf"/><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4.emf"/><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32.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image" Target="../media/image15.wmf"/><Relationship Id="rId4" Type="http://schemas.openxmlformats.org/officeDocument/2006/relationships/oleObject" Target="../embeddings/oleObject15.bin"/><Relationship Id="rId9" Type="http://schemas.openxmlformats.org/officeDocument/2006/relationships/image" Target="../media/image17.w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9.bin"/><Relationship Id="rId5" Type="http://schemas.openxmlformats.org/officeDocument/2006/relationships/image" Target="../media/image18.wmf"/><Relationship Id="rId4" Type="http://schemas.openxmlformats.org/officeDocument/2006/relationships/oleObject" Target="../embeddings/oleObject18.bin"/></Relationships>
</file>

<file path=ppt/slides/_rels/slide3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34.xml"/><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1.bin"/><Relationship Id="rId5" Type="http://schemas.openxmlformats.org/officeDocument/2006/relationships/image" Target="../media/image18.wmf"/><Relationship Id="rId4" Type="http://schemas.openxmlformats.org/officeDocument/2006/relationships/oleObject" Target="../embeddings/oleObject20.bin"/></Relationships>
</file>

<file path=ppt/slides/_rels/slide35.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35.xml"/><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4.bin"/><Relationship Id="rId5" Type="http://schemas.openxmlformats.org/officeDocument/2006/relationships/image" Target="../media/image18.wmf"/><Relationship Id="rId4" Type="http://schemas.openxmlformats.org/officeDocument/2006/relationships/oleObject" Target="../embeddings/oleObject23.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7.bin"/><Relationship Id="rId5" Type="http://schemas.openxmlformats.org/officeDocument/2006/relationships/image" Target="../media/image18.wmf"/><Relationship Id="rId4" Type="http://schemas.openxmlformats.org/officeDocument/2006/relationships/oleObject" Target="../embeddings/oleObject26.bin"/></Relationships>
</file>

<file path=ppt/slides/_rels/slide37.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37.xml"/><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9.bin"/><Relationship Id="rId5" Type="http://schemas.openxmlformats.org/officeDocument/2006/relationships/image" Target="../media/image18.wmf"/><Relationship Id="rId4" Type="http://schemas.openxmlformats.org/officeDocument/2006/relationships/oleObject" Target="../embeddings/oleObject28.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oleObject" Target="../embeddings/oleObject32.bin"/><Relationship Id="rId5" Type="http://schemas.openxmlformats.org/officeDocument/2006/relationships/image" Target="../media/image18.wmf"/><Relationship Id="rId4" Type="http://schemas.openxmlformats.org/officeDocument/2006/relationships/oleObject" Target="../embeddings/oleObject31.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oleObject" Target="../embeddings/oleObject35.bin"/><Relationship Id="rId2" Type="http://schemas.openxmlformats.org/officeDocument/2006/relationships/slideLayout" Target="../slideLayouts/slideLayout32.xml"/><Relationship Id="rId1" Type="http://schemas.openxmlformats.org/officeDocument/2006/relationships/vmlDrawing" Target="../drawings/vmlDrawing16.vml"/><Relationship Id="rId6" Type="http://schemas.openxmlformats.org/officeDocument/2006/relationships/oleObject" Target="../embeddings/oleObject34.bin"/><Relationship Id="rId5" Type="http://schemas.openxmlformats.org/officeDocument/2006/relationships/image" Target="../media/image18.wmf"/><Relationship Id="rId4" Type="http://schemas.openxmlformats.org/officeDocument/2006/relationships/oleObject" Target="../embeddings/oleObject3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2.xml"/><Relationship Id="rId1" Type="http://schemas.openxmlformats.org/officeDocument/2006/relationships/vmlDrawing" Target="../drawings/vmlDrawing17.vml"/><Relationship Id="rId6" Type="http://schemas.openxmlformats.org/officeDocument/2006/relationships/oleObject" Target="../embeddings/oleObject37.bin"/><Relationship Id="rId5" Type="http://schemas.openxmlformats.org/officeDocument/2006/relationships/image" Target="../media/image18.wmf"/><Relationship Id="rId4" Type="http://schemas.openxmlformats.org/officeDocument/2006/relationships/oleObject" Target="../embeddings/oleObject36.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4.w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7.xml"/><Relationship Id="rId1" Type="http://schemas.openxmlformats.org/officeDocument/2006/relationships/slideLayout" Target="../slideLayouts/slideLayout45.xml"/></Relationships>
</file>

<file path=ppt/slides/_rels/slide5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5.wmf"/><Relationship Id="rId4" Type="http://schemas.openxmlformats.org/officeDocument/2006/relationships/oleObject" Target="../embeddings/oleObject5.bin"/></Relationships>
</file>

<file path=ppt/slides/_rels/slide6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7.bin"/></Relationships>
</file>

<file path=ppt/slides/_rels/slide7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722313" y="3598863"/>
            <a:ext cx="7772400" cy="1362075"/>
          </a:xfrm>
        </p:spPr>
        <p:txBody>
          <a:bodyPr/>
          <a:lstStyle/>
          <a:p>
            <a:pPr algn="ctr"/>
            <a:r>
              <a:rPr lang="en-US" dirty="0">
                <a:solidFill>
                  <a:srgbClr val="71254B"/>
                </a:solidFill>
                <a:latin typeface="Tahoma" charset="0"/>
              </a:rPr>
              <a:t>Aggregate Demand </a:t>
            </a:r>
            <a:r>
              <a:rPr lang="en-US" dirty="0" smtClean="0">
                <a:solidFill>
                  <a:srgbClr val="71254B"/>
                </a:solidFill>
                <a:latin typeface="Tahoma" charset="0"/>
              </a:rPr>
              <a:t>II:</a:t>
            </a:r>
            <a:r>
              <a:rPr lang="en-US" dirty="0">
                <a:solidFill>
                  <a:srgbClr val="71254B"/>
                </a:solidFill>
                <a:latin typeface="Tahoma" charset="0"/>
              </a:rPr>
              <a:t/>
            </a:r>
            <a:br>
              <a:rPr lang="en-US" dirty="0">
                <a:solidFill>
                  <a:srgbClr val="71254B"/>
                </a:solidFill>
                <a:latin typeface="Tahoma" charset="0"/>
              </a:rPr>
            </a:br>
            <a:r>
              <a:rPr lang="en-US" dirty="0" smtClean="0">
                <a:solidFill>
                  <a:srgbClr val="71254B"/>
                </a:solidFill>
                <a:latin typeface="Tahoma" charset="0"/>
              </a:rPr>
              <a:t>Applying </a:t>
            </a:r>
            <a:r>
              <a:rPr lang="en-US" dirty="0">
                <a:solidFill>
                  <a:srgbClr val="71254B"/>
                </a:solidFill>
                <a:latin typeface="Tahoma" charset="0"/>
              </a:rPr>
              <a:t>the IS-LM Model</a:t>
            </a:r>
          </a:p>
        </p:txBody>
      </p:sp>
      <p:sp>
        <p:nvSpPr>
          <p:cNvPr id="5" name="Segnaposto testo 4"/>
          <p:cNvSpPr txBox="1">
            <a:spLocks/>
          </p:cNvSpPr>
          <p:nvPr/>
        </p:nvSpPr>
        <p:spPr bwMode="auto">
          <a:xfrm>
            <a:off x="722313" y="2098675"/>
            <a:ext cx="7772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lgn="l" rtl="0" eaLnBrk="0" fontAlgn="base" hangingPunct="0">
              <a:lnSpc>
                <a:spcPct val="105000"/>
              </a:lnSpc>
              <a:spcBef>
                <a:spcPct val="45000"/>
              </a:spcBef>
              <a:spcAft>
                <a:spcPct val="0"/>
              </a:spcAft>
              <a:buClr>
                <a:srgbClr val="CC6600"/>
              </a:buClr>
              <a:buSzPct val="120000"/>
              <a:buFont typeface="Wingdings" charset="0"/>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669900"/>
              </a:buClr>
              <a:buSzPct val="120000"/>
              <a:buFont typeface="Wingdings" charset="0"/>
              <a:buChar char="§"/>
              <a:defRPr sz="27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accent2"/>
              </a:buClr>
              <a:buFont typeface="Wingdings" charset="0"/>
              <a:buChar char="§"/>
              <a:defRPr sz="26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6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600">
                <a:solidFill>
                  <a:schemeClr val="tx1"/>
                </a:solidFill>
                <a:latin typeface="+mn-lt"/>
                <a:ea typeface="Arial" charset="0"/>
                <a:cs typeface="+mn-cs"/>
              </a:defRPr>
            </a:lvl5pPr>
            <a:lvl6pPr marL="2514600" indent="-228600" algn="l" rtl="0" fontAlgn="base">
              <a:spcBef>
                <a:spcPct val="20000"/>
              </a:spcBef>
              <a:spcAft>
                <a:spcPct val="0"/>
              </a:spcAft>
              <a:buChar char="»"/>
              <a:defRPr sz="2600">
                <a:solidFill>
                  <a:schemeClr val="tx1"/>
                </a:solidFill>
                <a:latin typeface="+mn-lt"/>
                <a:cs typeface="+mn-cs"/>
              </a:defRPr>
            </a:lvl6pPr>
            <a:lvl7pPr marL="2971800" indent="-228600" algn="l" rtl="0" fontAlgn="base">
              <a:spcBef>
                <a:spcPct val="20000"/>
              </a:spcBef>
              <a:spcAft>
                <a:spcPct val="0"/>
              </a:spcAft>
              <a:buChar char="»"/>
              <a:defRPr sz="2600">
                <a:solidFill>
                  <a:schemeClr val="tx1"/>
                </a:solidFill>
                <a:latin typeface="+mn-lt"/>
                <a:cs typeface="+mn-cs"/>
              </a:defRPr>
            </a:lvl7pPr>
            <a:lvl8pPr marL="3429000" indent="-228600" algn="l" rtl="0" fontAlgn="base">
              <a:spcBef>
                <a:spcPct val="20000"/>
              </a:spcBef>
              <a:spcAft>
                <a:spcPct val="0"/>
              </a:spcAft>
              <a:buChar char="»"/>
              <a:defRPr sz="2600">
                <a:solidFill>
                  <a:schemeClr val="tx1"/>
                </a:solidFill>
                <a:latin typeface="+mn-lt"/>
                <a:cs typeface="+mn-cs"/>
              </a:defRPr>
            </a:lvl8pPr>
            <a:lvl9pPr marL="3886200" indent="-228600" algn="l" rtl="0" fontAlgn="base">
              <a:spcBef>
                <a:spcPct val="20000"/>
              </a:spcBef>
              <a:spcAft>
                <a:spcPct val="0"/>
              </a:spcAft>
              <a:buChar char="»"/>
              <a:defRPr sz="2600">
                <a:solidFill>
                  <a:schemeClr val="tx1"/>
                </a:solidFill>
                <a:latin typeface="+mn-lt"/>
                <a:cs typeface="+mn-cs"/>
              </a:defRPr>
            </a:lvl9pPr>
          </a:lstStyle>
          <a:p>
            <a:pPr algn="ctr">
              <a:defRPr/>
            </a:pPr>
            <a:r>
              <a:rPr lang="it-IT" sz="4000" b="1" cap="all" dirty="0" err="1" smtClean="0">
                <a:solidFill>
                  <a:srgbClr val="660033"/>
                </a:solidFill>
                <a:latin typeface="+mj-lt"/>
                <a:cs typeface="+mj-cs"/>
              </a:rPr>
              <a:t>Chapter</a:t>
            </a:r>
            <a:r>
              <a:rPr lang="it-IT" sz="4000" b="1" cap="all" dirty="0" smtClean="0">
                <a:solidFill>
                  <a:srgbClr val="660033"/>
                </a:solidFill>
                <a:latin typeface="+mj-lt"/>
                <a:cs typeface="+mj-cs"/>
              </a:rPr>
              <a:t> 12</a:t>
            </a:r>
          </a:p>
          <a:p>
            <a:pPr algn="ctr">
              <a:defRPr/>
            </a:pPr>
            <a:endParaRPr lang="it-IT" sz="4000" b="1" cap="all" dirty="0">
              <a:solidFill>
                <a:srgbClr val="660033"/>
              </a:solidFill>
              <a:latin typeface="+mj-lt"/>
              <a:cs typeface="+mj-cs"/>
            </a:endParaRPr>
          </a:p>
        </p:txBody>
      </p:sp>
    </p:spTree>
    <p:extLst>
      <p:ext uri="{BB962C8B-B14F-4D97-AF65-F5344CB8AC3E}">
        <p14:creationId xmlns:p14="http://schemas.microsoft.com/office/powerpoint/2010/main" val="34747254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3100" dirty="0" smtClean="0"/>
              <a:t>The CB’s response to  </a:t>
            </a:r>
            <a:r>
              <a:rPr lang="en-US" sz="3100" dirty="0" smtClean="0">
                <a:sym typeface="Symbol" pitchFamily="18" charset="2"/>
              </a:rPr>
              <a:t></a:t>
            </a:r>
            <a:r>
              <a:rPr lang="en-US" sz="3100" i="1" dirty="0" smtClean="0">
                <a:sym typeface="Symbol" pitchFamily="18" charset="2"/>
              </a:rPr>
              <a:t>G</a:t>
            </a:r>
            <a:r>
              <a:rPr lang="en-US" sz="2700" dirty="0" smtClean="0">
                <a:sym typeface="Symbol" pitchFamily="18" charset="2"/>
              </a:rPr>
              <a:t>  &gt; 0</a:t>
            </a:r>
          </a:p>
        </p:txBody>
      </p:sp>
      <p:sp>
        <p:nvSpPr>
          <p:cNvPr id="24579" name="Rectangle 3"/>
          <p:cNvSpPr>
            <a:spLocks noGrp="1" noChangeArrowheads="1"/>
          </p:cNvSpPr>
          <p:nvPr>
            <p:ph type="body" idx="1"/>
          </p:nvPr>
        </p:nvSpPr>
        <p:spPr>
          <a:xfrm>
            <a:off x="525463" y="1422400"/>
            <a:ext cx="7564437" cy="4525963"/>
          </a:xfrm>
        </p:spPr>
        <p:txBody>
          <a:bodyPr/>
          <a:lstStyle/>
          <a:p>
            <a:pPr marL="346075" indent="-346075"/>
            <a:r>
              <a:rPr lang="en-US" dirty="0" smtClean="0"/>
              <a:t>Suppose parliament increases </a:t>
            </a:r>
            <a:r>
              <a:rPr lang="en-US" b="1" i="1" dirty="0" smtClean="0"/>
              <a:t>G</a:t>
            </a:r>
            <a:r>
              <a:rPr lang="en-US" dirty="0" smtClean="0"/>
              <a:t>.</a:t>
            </a:r>
          </a:p>
          <a:p>
            <a:pPr marL="346075" indent="-346075"/>
            <a:r>
              <a:rPr lang="en-US" dirty="0" smtClean="0"/>
              <a:t>Possible responses by the central bank:</a:t>
            </a:r>
          </a:p>
          <a:p>
            <a:pPr marL="1082675" lvl="1" indent="-449263">
              <a:spcBef>
                <a:spcPts val="1200"/>
              </a:spcBef>
              <a:buFont typeface="Wingdings" pitchFamily="2" charset="2"/>
              <a:buNone/>
            </a:pPr>
            <a:r>
              <a:rPr lang="en-US" sz="2400" b="1" dirty="0" smtClean="0"/>
              <a:t>1.</a:t>
            </a:r>
            <a:r>
              <a:rPr lang="en-US" b="1" dirty="0" smtClean="0"/>
              <a:t>  </a:t>
            </a:r>
            <a:r>
              <a:rPr lang="en-US" dirty="0" smtClean="0"/>
              <a:t>hold </a:t>
            </a:r>
            <a:r>
              <a:rPr lang="en-US" b="1" i="1" dirty="0" smtClean="0"/>
              <a:t>M</a:t>
            </a:r>
            <a:r>
              <a:rPr lang="en-US" dirty="0" smtClean="0"/>
              <a:t>  constant</a:t>
            </a:r>
          </a:p>
          <a:p>
            <a:pPr marL="1082675" lvl="1" indent="-449263">
              <a:spcBef>
                <a:spcPts val="1200"/>
              </a:spcBef>
              <a:buFont typeface="Wingdings" pitchFamily="2" charset="2"/>
              <a:buNone/>
            </a:pPr>
            <a:r>
              <a:rPr lang="en-US" sz="2400" b="1" dirty="0" smtClean="0"/>
              <a:t>2.</a:t>
            </a:r>
            <a:r>
              <a:rPr lang="en-US" b="1" dirty="0" smtClean="0"/>
              <a:t>  </a:t>
            </a:r>
            <a:r>
              <a:rPr lang="en-US" dirty="0" smtClean="0"/>
              <a:t>hold </a:t>
            </a:r>
            <a:r>
              <a:rPr lang="en-US" b="1" i="1" dirty="0" smtClean="0"/>
              <a:t>r</a:t>
            </a:r>
            <a:r>
              <a:rPr lang="en-US" dirty="0" smtClean="0"/>
              <a:t>  constant</a:t>
            </a:r>
          </a:p>
          <a:p>
            <a:pPr marL="1082675" lvl="1" indent="-449263">
              <a:spcBef>
                <a:spcPts val="1200"/>
              </a:spcBef>
              <a:buFont typeface="Wingdings" pitchFamily="2" charset="2"/>
              <a:buNone/>
            </a:pPr>
            <a:r>
              <a:rPr lang="en-US" sz="2400" b="1" dirty="0" smtClean="0"/>
              <a:t>3.</a:t>
            </a:r>
            <a:r>
              <a:rPr lang="en-US" b="1" dirty="0" smtClean="0"/>
              <a:t>  </a:t>
            </a:r>
            <a:r>
              <a:rPr lang="en-US" dirty="0" smtClean="0"/>
              <a:t>hold </a:t>
            </a:r>
            <a:r>
              <a:rPr lang="en-US" b="1" i="1" dirty="0" smtClean="0"/>
              <a:t>Y</a:t>
            </a:r>
            <a:r>
              <a:rPr lang="en-US" dirty="0" smtClean="0"/>
              <a:t>  constant</a:t>
            </a:r>
          </a:p>
          <a:p>
            <a:pPr marL="346075" indent="-346075"/>
            <a:r>
              <a:rPr lang="en-US" dirty="0" smtClean="0"/>
              <a:t>In each case, the effects of the </a:t>
            </a:r>
            <a:r>
              <a:rPr lang="en-US" b="1" dirty="0" smtClean="0">
                <a:sym typeface="Symbol" pitchFamily="18" charset="2"/>
              </a:rPr>
              <a:t></a:t>
            </a:r>
            <a:r>
              <a:rPr lang="en-US" b="1" i="1" dirty="0" smtClean="0">
                <a:sym typeface="Symbol" pitchFamily="18" charset="2"/>
              </a:rPr>
              <a:t>G</a:t>
            </a:r>
            <a:r>
              <a:rPr lang="en-US" dirty="0" smtClean="0">
                <a:sym typeface="Symbol" pitchFamily="18" charset="2"/>
              </a:rPr>
              <a:t>  </a:t>
            </a:r>
            <a:br>
              <a:rPr lang="en-US" dirty="0" smtClean="0">
                <a:sym typeface="Symbol" pitchFamily="18" charset="2"/>
              </a:rPr>
            </a:br>
            <a:r>
              <a:rPr lang="en-US" dirty="0" smtClean="0">
                <a:sym typeface="Symbol" pitchFamily="18" charset="2"/>
              </a:rPr>
              <a:t>are different…  </a:t>
            </a:r>
            <a:r>
              <a:rPr lang="en-US" dirty="0" smtClean="0"/>
              <a:t> </a:t>
            </a:r>
          </a:p>
        </p:txBody>
      </p:sp>
    </p:spTree>
    <p:extLst>
      <p:ext uri="{BB962C8B-B14F-4D97-AF65-F5344CB8AC3E}">
        <p14:creationId xmlns:p14="http://schemas.microsoft.com/office/powerpoint/2010/main" val="3094071324"/>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09600" y="1404938"/>
            <a:ext cx="365125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50000"/>
              </a:spcBef>
              <a:buClr>
                <a:srgbClr val="008080"/>
              </a:buClr>
              <a:buSzPct val="120000"/>
              <a:buFont typeface="Wingdings" pitchFamily="2" charset="2"/>
              <a:buNone/>
            </a:pPr>
            <a:r>
              <a:rPr lang="en-US" sz="2500" dirty="0">
                <a:sym typeface="Symbol" pitchFamily="18" charset="2"/>
              </a:rPr>
              <a:t>If </a:t>
            </a:r>
            <a:r>
              <a:rPr lang="en-US" sz="2500" dirty="0" smtClean="0">
                <a:sym typeface="Symbol" pitchFamily="18" charset="2"/>
              </a:rPr>
              <a:t>government raises </a:t>
            </a:r>
            <a:r>
              <a:rPr lang="en-US" sz="2500" b="1" i="1" dirty="0">
                <a:sym typeface="Symbol" pitchFamily="18" charset="2"/>
              </a:rPr>
              <a:t>G</a:t>
            </a:r>
            <a:r>
              <a:rPr lang="en-US" sz="2500" dirty="0">
                <a:sym typeface="Symbol" pitchFamily="18" charset="2"/>
              </a:rPr>
              <a:t>, </a:t>
            </a:r>
            <a:br>
              <a:rPr lang="en-US" sz="2500" dirty="0">
                <a:sym typeface="Symbol" pitchFamily="18" charset="2"/>
              </a:rPr>
            </a:br>
            <a:r>
              <a:rPr lang="en-US" sz="2500" dirty="0">
                <a:sym typeface="Symbol" pitchFamily="18" charset="2"/>
              </a:rPr>
              <a:t>the </a:t>
            </a:r>
            <a:r>
              <a:rPr lang="en-US" sz="2500" i="1" dirty="0">
                <a:sym typeface="Symbol" pitchFamily="18" charset="2"/>
              </a:rPr>
              <a:t>IS</a:t>
            </a:r>
            <a:r>
              <a:rPr lang="en-US" sz="1100" dirty="0">
                <a:sym typeface="Symbol" pitchFamily="18" charset="2"/>
              </a:rPr>
              <a:t> </a:t>
            </a:r>
            <a:r>
              <a:rPr lang="en-US" sz="2500" dirty="0">
                <a:sym typeface="Symbol" pitchFamily="18" charset="2"/>
              </a:rPr>
              <a:t> curve shifts right.</a:t>
            </a:r>
          </a:p>
        </p:txBody>
      </p:sp>
      <p:grpSp>
        <p:nvGrpSpPr>
          <p:cNvPr id="25603" name="Group 3"/>
          <p:cNvGrpSpPr>
            <a:grpSpLocks/>
          </p:cNvGrpSpPr>
          <p:nvPr/>
        </p:nvGrpSpPr>
        <p:grpSpPr bwMode="auto">
          <a:xfrm>
            <a:off x="5272088" y="2359025"/>
            <a:ext cx="2625725" cy="2212975"/>
            <a:chOff x="3321" y="1486"/>
            <a:chExt cx="1654" cy="1394"/>
          </a:xfrm>
        </p:grpSpPr>
        <p:sp>
          <p:nvSpPr>
            <p:cNvPr id="25633" name="Line 4"/>
            <p:cNvSpPr>
              <a:spLocks noChangeShapeType="1"/>
            </p:cNvSpPr>
            <p:nvPr/>
          </p:nvSpPr>
          <p:spPr bwMode="auto">
            <a:xfrm>
              <a:off x="3321" y="1486"/>
              <a:ext cx="1257" cy="12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4" name="Text Box 5"/>
            <p:cNvSpPr txBox="1">
              <a:spLocks noChangeArrowheads="1"/>
            </p:cNvSpPr>
            <p:nvPr/>
          </p:nvSpPr>
          <p:spPr bwMode="auto">
            <a:xfrm>
              <a:off x="4542" y="2592"/>
              <a:ext cx="4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latin typeface="Tahoma" pitchFamily="34" charset="0"/>
                </a:rPr>
                <a:t>IS</a:t>
              </a:r>
              <a:r>
                <a:rPr lang="en-US" sz="2200" b="1" i="1" baseline="-25000">
                  <a:latin typeface="Tahoma" pitchFamily="34" charset="0"/>
                </a:rPr>
                <a:t>1</a:t>
              </a:r>
            </a:p>
          </p:txBody>
        </p:sp>
      </p:grpSp>
      <p:sp>
        <p:nvSpPr>
          <p:cNvPr id="25604" name="Rectangle 6"/>
          <p:cNvSpPr>
            <a:spLocks noGrp="1" noChangeArrowheads="1"/>
          </p:cNvSpPr>
          <p:nvPr>
            <p:ph type="title"/>
          </p:nvPr>
        </p:nvSpPr>
        <p:spPr>
          <a:xfrm>
            <a:off x="495300" y="238187"/>
            <a:ext cx="6440488" cy="866217"/>
          </a:xfrm>
        </p:spPr>
        <p:txBody>
          <a:bodyPr/>
          <a:lstStyle/>
          <a:p>
            <a:r>
              <a:rPr lang="en-US" sz="2900" dirty="0" smtClean="0"/>
              <a:t>Response 1:   Hold </a:t>
            </a:r>
            <a:r>
              <a:rPr lang="en-US" sz="2900" i="1" dirty="0" smtClean="0"/>
              <a:t>M</a:t>
            </a:r>
            <a:r>
              <a:rPr lang="en-US" sz="2900" dirty="0" smtClean="0"/>
              <a:t>  constant</a:t>
            </a:r>
            <a:endParaRPr lang="en-US" sz="2900" dirty="0" smtClean="0">
              <a:sym typeface="Symbol" pitchFamily="18" charset="2"/>
            </a:endParaRPr>
          </a:p>
        </p:txBody>
      </p:sp>
      <p:grpSp>
        <p:nvGrpSpPr>
          <p:cNvPr id="25605" name="Group 7"/>
          <p:cNvGrpSpPr>
            <a:grpSpLocks/>
          </p:cNvGrpSpPr>
          <p:nvPr/>
        </p:nvGrpSpPr>
        <p:grpSpPr bwMode="auto">
          <a:xfrm>
            <a:off x="4662488" y="1357313"/>
            <a:ext cx="3962400" cy="3616325"/>
            <a:chOff x="2976" y="1296"/>
            <a:chExt cx="2304" cy="2088"/>
          </a:xfrm>
        </p:grpSpPr>
        <p:grpSp>
          <p:nvGrpSpPr>
            <p:cNvPr id="25628" name="Group 8"/>
            <p:cNvGrpSpPr>
              <a:grpSpLocks/>
            </p:cNvGrpSpPr>
            <p:nvPr/>
          </p:nvGrpSpPr>
          <p:grpSpPr bwMode="auto">
            <a:xfrm>
              <a:off x="3120" y="1536"/>
              <a:ext cx="1968" cy="1728"/>
              <a:chOff x="2640" y="1056"/>
              <a:chExt cx="2496" cy="2112"/>
            </a:xfrm>
          </p:grpSpPr>
          <p:sp>
            <p:nvSpPr>
              <p:cNvPr id="25631" name="Line 9"/>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2" name="Line 10"/>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629" name="Text Box 11"/>
            <p:cNvSpPr txBox="1">
              <a:spLocks noChangeArrowheads="1"/>
            </p:cNvSpPr>
            <p:nvPr/>
          </p:nvSpPr>
          <p:spPr bwMode="auto">
            <a:xfrm>
              <a:off x="4944" y="3120"/>
              <a:ext cx="336"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i="1">
                  <a:latin typeface="Tahoma" pitchFamily="34" charset="0"/>
                </a:rPr>
                <a:t>Y</a:t>
              </a:r>
              <a:r>
                <a:rPr lang="en-US" sz="2400"/>
                <a:t> </a:t>
              </a:r>
              <a:endParaRPr lang="en-US" sz="2200"/>
            </a:p>
          </p:txBody>
        </p:sp>
        <p:sp>
          <p:nvSpPr>
            <p:cNvPr id="25630" name="Text Box 12"/>
            <p:cNvSpPr txBox="1">
              <a:spLocks noChangeArrowheads="1"/>
            </p:cNvSpPr>
            <p:nvPr/>
          </p:nvSpPr>
          <p:spPr bwMode="auto">
            <a:xfrm>
              <a:off x="2976" y="1296"/>
              <a:ext cx="24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82675" algn="r"/>
                  <a:tab pos="1830388" algn="r"/>
                </a:tabLst>
                <a:defRPr>
                  <a:solidFill>
                    <a:schemeClr val="tx1"/>
                  </a:solidFill>
                  <a:latin typeface="Arial" charset="0"/>
                  <a:cs typeface="Arial" charset="0"/>
                </a:defRPr>
              </a:lvl1pPr>
              <a:lvl2pPr marL="742950" indent="-285750" eaLnBrk="0" hangingPunct="0">
                <a:tabLst>
                  <a:tab pos="1082675" algn="r"/>
                  <a:tab pos="1830388" algn="r"/>
                </a:tabLst>
                <a:defRPr>
                  <a:solidFill>
                    <a:schemeClr val="tx1"/>
                  </a:solidFill>
                  <a:latin typeface="Arial" charset="0"/>
                  <a:cs typeface="Arial" charset="0"/>
                </a:defRPr>
              </a:lvl2pPr>
              <a:lvl3pPr marL="1143000" indent="-228600" eaLnBrk="0" hangingPunct="0">
                <a:tabLst>
                  <a:tab pos="1082675" algn="r"/>
                  <a:tab pos="1830388" algn="r"/>
                </a:tabLst>
                <a:defRPr>
                  <a:solidFill>
                    <a:schemeClr val="tx1"/>
                  </a:solidFill>
                  <a:latin typeface="Arial" charset="0"/>
                  <a:cs typeface="Arial" charset="0"/>
                </a:defRPr>
              </a:lvl3pPr>
              <a:lvl4pPr marL="1600200" indent="-228600" eaLnBrk="0" hangingPunct="0">
                <a:tabLst>
                  <a:tab pos="1082675" algn="r"/>
                  <a:tab pos="1830388" algn="r"/>
                </a:tabLst>
                <a:defRPr>
                  <a:solidFill>
                    <a:schemeClr val="tx1"/>
                  </a:solidFill>
                  <a:latin typeface="Arial" charset="0"/>
                  <a:cs typeface="Arial" charset="0"/>
                </a:defRPr>
              </a:lvl4pPr>
              <a:lvl5pPr marL="2057400" indent="-228600" eaLnBrk="0" hangingPunct="0">
                <a:tabLst>
                  <a:tab pos="1082675" algn="r"/>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9pPr>
            </a:lstStyle>
            <a:p>
              <a:pPr algn="ctr" eaLnBrk="1" hangingPunct="1"/>
              <a:r>
                <a:rPr lang="en-US" sz="2400" b="1" i="1">
                  <a:latin typeface="Tahoma" pitchFamily="34" charset="0"/>
                </a:rPr>
                <a:t>r</a:t>
              </a:r>
              <a:endParaRPr lang="en-US" sz="2200"/>
            </a:p>
          </p:txBody>
        </p:sp>
      </p:grpSp>
      <p:grpSp>
        <p:nvGrpSpPr>
          <p:cNvPr id="25606" name="Group 13"/>
          <p:cNvGrpSpPr>
            <a:grpSpLocks/>
          </p:cNvGrpSpPr>
          <p:nvPr/>
        </p:nvGrpSpPr>
        <p:grpSpPr bwMode="auto">
          <a:xfrm>
            <a:off x="5348288" y="1738313"/>
            <a:ext cx="2667000" cy="2590800"/>
            <a:chOff x="3504" y="1200"/>
            <a:chExt cx="1488" cy="1440"/>
          </a:xfrm>
        </p:grpSpPr>
        <p:sp>
          <p:nvSpPr>
            <p:cNvPr id="25626" name="Line 14"/>
            <p:cNvSpPr>
              <a:spLocks noChangeShapeType="1"/>
            </p:cNvSpPr>
            <p:nvPr/>
          </p:nvSpPr>
          <p:spPr bwMode="auto">
            <a:xfrm flipV="1">
              <a:off x="3504" y="1440"/>
              <a:ext cx="1200" cy="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7" name="Text Box 15"/>
            <p:cNvSpPr txBox="1">
              <a:spLocks noChangeArrowheads="1"/>
            </p:cNvSpPr>
            <p:nvPr/>
          </p:nvSpPr>
          <p:spPr bwMode="auto">
            <a:xfrm>
              <a:off x="4560" y="1200"/>
              <a:ext cx="432"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latin typeface="Tahoma" pitchFamily="34" charset="0"/>
                </a:rPr>
                <a:t>LM</a:t>
              </a:r>
              <a:r>
                <a:rPr lang="en-US" sz="2400" b="1" i="1" baseline="-25000">
                  <a:latin typeface="Tahoma" pitchFamily="34" charset="0"/>
                </a:rPr>
                <a:t>1</a:t>
              </a:r>
            </a:p>
          </p:txBody>
        </p:sp>
      </p:grpSp>
      <p:grpSp>
        <p:nvGrpSpPr>
          <p:cNvPr id="25607" name="Group 16"/>
          <p:cNvGrpSpPr>
            <a:grpSpLocks/>
          </p:cNvGrpSpPr>
          <p:nvPr/>
        </p:nvGrpSpPr>
        <p:grpSpPr bwMode="auto">
          <a:xfrm>
            <a:off x="4495800" y="3095625"/>
            <a:ext cx="2066925" cy="2085975"/>
            <a:chOff x="2832" y="1950"/>
            <a:chExt cx="1302" cy="1314"/>
          </a:xfrm>
        </p:grpSpPr>
        <p:sp>
          <p:nvSpPr>
            <p:cNvPr id="25622" name="Line 17"/>
            <p:cNvSpPr>
              <a:spLocks noChangeShapeType="1"/>
            </p:cNvSpPr>
            <p:nvPr/>
          </p:nvSpPr>
          <p:spPr bwMode="auto">
            <a:xfrm flipH="1">
              <a:off x="3092" y="2130"/>
              <a:ext cx="87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5623" name="Line 18"/>
            <p:cNvSpPr>
              <a:spLocks noChangeShapeType="1"/>
            </p:cNvSpPr>
            <p:nvPr/>
          </p:nvSpPr>
          <p:spPr bwMode="auto">
            <a:xfrm flipH="1">
              <a:off x="3966" y="2127"/>
              <a:ext cx="0" cy="87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5624" name="Text Box 19"/>
            <p:cNvSpPr txBox="1">
              <a:spLocks noChangeArrowheads="1"/>
            </p:cNvSpPr>
            <p:nvPr/>
          </p:nvSpPr>
          <p:spPr bwMode="auto">
            <a:xfrm>
              <a:off x="2832" y="195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latin typeface="Tahoma" pitchFamily="34" charset="0"/>
                </a:rPr>
                <a:t>r</a:t>
              </a:r>
              <a:r>
                <a:rPr lang="en-US" sz="2100" b="1" i="1" baseline="-25000">
                  <a:latin typeface="Tahoma" pitchFamily="34" charset="0"/>
                </a:rPr>
                <a:t>1</a:t>
              </a:r>
              <a:endParaRPr lang="en-US" sz="2100" baseline="-25000"/>
            </a:p>
          </p:txBody>
        </p:sp>
        <p:sp>
          <p:nvSpPr>
            <p:cNvPr id="25625" name="Text Box 20"/>
            <p:cNvSpPr txBox="1">
              <a:spLocks noChangeArrowheads="1"/>
            </p:cNvSpPr>
            <p:nvPr/>
          </p:nvSpPr>
          <p:spPr bwMode="auto">
            <a:xfrm>
              <a:off x="3798" y="2976"/>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latin typeface="Tahoma" pitchFamily="34" charset="0"/>
                </a:rPr>
                <a:t>Y</a:t>
              </a:r>
              <a:r>
                <a:rPr lang="en-US" sz="2100" b="1" i="1" baseline="-25000">
                  <a:latin typeface="Tahoma" pitchFamily="34" charset="0"/>
                </a:rPr>
                <a:t>1</a:t>
              </a:r>
              <a:endParaRPr lang="en-US" sz="2100" baseline="-25000"/>
            </a:p>
          </p:txBody>
        </p:sp>
      </p:grpSp>
      <p:grpSp>
        <p:nvGrpSpPr>
          <p:cNvPr id="7" name="Group 21"/>
          <p:cNvGrpSpPr>
            <a:grpSpLocks/>
          </p:cNvGrpSpPr>
          <p:nvPr/>
        </p:nvGrpSpPr>
        <p:grpSpPr bwMode="auto">
          <a:xfrm>
            <a:off x="5573713" y="1966913"/>
            <a:ext cx="2617787" cy="2209800"/>
            <a:chOff x="3511" y="1239"/>
            <a:chExt cx="1649" cy="1392"/>
          </a:xfrm>
        </p:grpSpPr>
        <p:sp>
          <p:nvSpPr>
            <p:cNvPr id="25620" name="Line 22"/>
            <p:cNvSpPr>
              <a:spLocks noChangeShapeType="1"/>
            </p:cNvSpPr>
            <p:nvPr/>
          </p:nvSpPr>
          <p:spPr bwMode="auto">
            <a:xfrm>
              <a:off x="3511" y="1239"/>
              <a:ext cx="1257" cy="1253"/>
            </a:xfrm>
            <a:prstGeom prst="line">
              <a:avLst/>
            </a:prstGeom>
            <a:noFill/>
            <a:ln w="28575">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1" name="Text Box 23"/>
            <p:cNvSpPr txBox="1">
              <a:spLocks noChangeArrowheads="1"/>
            </p:cNvSpPr>
            <p:nvPr/>
          </p:nvSpPr>
          <p:spPr bwMode="auto">
            <a:xfrm>
              <a:off x="4727" y="2343"/>
              <a:ext cx="4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solidFill>
                    <a:srgbClr val="003399"/>
                  </a:solidFill>
                  <a:latin typeface="Tahoma" pitchFamily="34" charset="0"/>
                </a:rPr>
                <a:t>IS</a:t>
              </a:r>
              <a:r>
                <a:rPr lang="en-US" sz="2200" b="1" i="1" baseline="-25000">
                  <a:solidFill>
                    <a:srgbClr val="003399"/>
                  </a:solidFill>
                  <a:latin typeface="Tahoma" pitchFamily="34" charset="0"/>
                </a:rPr>
                <a:t>2</a:t>
              </a:r>
            </a:p>
          </p:txBody>
        </p:sp>
      </p:grpSp>
      <p:grpSp>
        <p:nvGrpSpPr>
          <p:cNvPr id="8" name="Group 24"/>
          <p:cNvGrpSpPr>
            <a:grpSpLocks/>
          </p:cNvGrpSpPr>
          <p:nvPr/>
        </p:nvGrpSpPr>
        <p:grpSpPr bwMode="auto">
          <a:xfrm>
            <a:off x="6381750" y="3040063"/>
            <a:ext cx="533400" cy="2141537"/>
            <a:chOff x="4020" y="1915"/>
            <a:chExt cx="336" cy="1349"/>
          </a:xfrm>
        </p:grpSpPr>
        <p:sp>
          <p:nvSpPr>
            <p:cNvPr id="25618" name="Line 25"/>
            <p:cNvSpPr>
              <a:spLocks noChangeShapeType="1"/>
            </p:cNvSpPr>
            <p:nvPr/>
          </p:nvSpPr>
          <p:spPr bwMode="auto">
            <a:xfrm flipH="1">
              <a:off x="4185" y="1915"/>
              <a:ext cx="0" cy="109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5619" name="Text Box 26"/>
            <p:cNvSpPr txBox="1">
              <a:spLocks noChangeArrowheads="1"/>
            </p:cNvSpPr>
            <p:nvPr/>
          </p:nvSpPr>
          <p:spPr bwMode="auto">
            <a:xfrm>
              <a:off x="4020" y="2976"/>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solidFill>
                    <a:srgbClr val="003399"/>
                  </a:solidFill>
                  <a:latin typeface="Tahoma" pitchFamily="34" charset="0"/>
                </a:rPr>
                <a:t>Y</a:t>
              </a:r>
              <a:r>
                <a:rPr lang="en-US" sz="2100" b="1" i="1" baseline="-25000">
                  <a:solidFill>
                    <a:srgbClr val="003399"/>
                  </a:solidFill>
                  <a:latin typeface="Tahoma" pitchFamily="34" charset="0"/>
                </a:rPr>
                <a:t>2</a:t>
              </a:r>
              <a:endParaRPr lang="en-US" sz="2100" baseline="-25000">
                <a:solidFill>
                  <a:srgbClr val="003399"/>
                </a:solidFill>
              </a:endParaRPr>
            </a:p>
          </p:txBody>
        </p:sp>
      </p:grpSp>
      <p:grpSp>
        <p:nvGrpSpPr>
          <p:cNvPr id="9" name="Group 27"/>
          <p:cNvGrpSpPr>
            <a:grpSpLocks/>
          </p:cNvGrpSpPr>
          <p:nvPr/>
        </p:nvGrpSpPr>
        <p:grpSpPr bwMode="auto">
          <a:xfrm>
            <a:off x="4495800" y="2747963"/>
            <a:ext cx="2133600" cy="457200"/>
            <a:chOff x="2832" y="1731"/>
            <a:chExt cx="1344" cy="288"/>
          </a:xfrm>
        </p:grpSpPr>
        <p:sp>
          <p:nvSpPr>
            <p:cNvPr id="25616" name="Line 28"/>
            <p:cNvSpPr>
              <a:spLocks noChangeShapeType="1"/>
            </p:cNvSpPr>
            <p:nvPr/>
          </p:nvSpPr>
          <p:spPr bwMode="auto">
            <a:xfrm flipH="1" flipV="1">
              <a:off x="3094" y="1907"/>
              <a:ext cx="108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5617" name="Text Box 29"/>
            <p:cNvSpPr txBox="1">
              <a:spLocks noChangeArrowheads="1"/>
            </p:cNvSpPr>
            <p:nvPr/>
          </p:nvSpPr>
          <p:spPr bwMode="auto">
            <a:xfrm>
              <a:off x="2832" y="173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solidFill>
                    <a:srgbClr val="003399"/>
                  </a:solidFill>
                  <a:latin typeface="Tahoma" pitchFamily="34" charset="0"/>
                </a:rPr>
                <a:t>r</a:t>
              </a:r>
              <a:r>
                <a:rPr lang="en-US" sz="2100" b="1" i="1" baseline="-25000">
                  <a:solidFill>
                    <a:srgbClr val="003399"/>
                  </a:solidFill>
                  <a:latin typeface="Tahoma" pitchFamily="34" charset="0"/>
                </a:rPr>
                <a:t>2</a:t>
              </a:r>
              <a:endParaRPr lang="en-US" sz="2100" baseline="-25000">
                <a:solidFill>
                  <a:srgbClr val="003399"/>
                </a:solidFill>
              </a:endParaRPr>
            </a:p>
          </p:txBody>
        </p:sp>
      </p:grpSp>
      <p:sp>
        <p:nvSpPr>
          <p:cNvPr id="48158" name="Rectangle 30"/>
          <p:cNvSpPr>
            <a:spLocks noChangeArrowheads="1"/>
          </p:cNvSpPr>
          <p:nvPr/>
        </p:nvSpPr>
        <p:spPr bwMode="auto">
          <a:xfrm>
            <a:off x="654050" y="2532063"/>
            <a:ext cx="36004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50000"/>
              </a:spcBef>
              <a:buClr>
                <a:srgbClr val="008080"/>
              </a:buClr>
              <a:buSzPct val="120000"/>
              <a:buFont typeface="Wingdings" pitchFamily="2" charset="2"/>
              <a:buNone/>
            </a:pPr>
            <a:r>
              <a:rPr lang="en-US" sz="2500">
                <a:sym typeface="Symbol" pitchFamily="18" charset="2"/>
              </a:rPr>
              <a:t>If Fed holds </a:t>
            </a:r>
            <a:r>
              <a:rPr lang="en-US" sz="2500" b="1" i="1">
                <a:sym typeface="Symbol" pitchFamily="18" charset="2"/>
              </a:rPr>
              <a:t>M</a:t>
            </a:r>
            <a:r>
              <a:rPr lang="en-US" sz="2500">
                <a:sym typeface="Symbol" pitchFamily="18" charset="2"/>
              </a:rPr>
              <a:t> constant, then </a:t>
            </a:r>
            <a:r>
              <a:rPr lang="en-US" sz="2500" i="1">
                <a:sym typeface="Symbol" pitchFamily="18" charset="2"/>
              </a:rPr>
              <a:t>LM</a:t>
            </a:r>
            <a:r>
              <a:rPr lang="en-US" sz="2500">
                <a:sym typeface="Symbol" pitchFamily="18" charset="2"/>
              </a:rPr>
              <a:t> curve doesn’t shift.</a:t>
            </a:r>
          </a:p>
          <a:p>
            <a:pPr>
              <a:lnSpc>
                <a:spcPct val="105000"/>
              </a:lnSpc>
              <a:spcBef>
                <a:spcPct val="50000"/>
              </a:spcBef>
              <a:buClr>
                <a:srgbClr val="008080"/>
              </a:buClr>
              <a:buSzPct val="120000"/>
              <a:buFont typeface="Wingdings" pitchFamily="2" charset="2"/>
              <a:buNone/>
            </a:pPr>
            <a:r>
              <a:rPr lang="en-US" sz="2500">
                <a:sym typeface="Symbol" pitchFamily="18" charset="2"/>
              </a:rPr>
              <a:t>Results:</a:t>
            </a:r>
          </a:p>
        </p:txBody>
      </p:sp>
      <p:sp>
        <p:nvSpPr>
          <p:cNvPr id="48159" name="Line 31"/>
          <p:cNvSpPr>
            <a:spLocks noChangeShapeType="1"/>
          </p:cNvSpPr>
          <p:nvPr/>
        </p:nvSpPr>
        <p:spPr bwMode="auto">
          <a:xfrm>
            <a:off x="6300788" y="4648200"/>
            <a:ext cx="3333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60" name="Line 32"/>
          <p:cNvSpPr>
            <a:spLocks noChangeShapeType="1"/>
          </p:cNvSpPr>
          <p:nvPr/>
        </p:nvSpPr>
        <p:spPr bwMode="auto">
          <a:xfrm flipV="1">
            <a:off x="5029200" y="3027363"/>
            <a:ext cx="1588" cy="3492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48161" name="Object 2"/>
          <p:cNvGraphicFramePr>
            <a:graphicFrameLocks noChangeAspect="1"/>
          </p:cNvGraphicFramePr>
          <p:nvPr/>
        </p:nvGraphicFramePr>
        <p:xfrm>
          <a:off x="1219200" y="4454525"/>
          <a:ext cx="2465388" cy="592138"/>
        </p:xfrm>
        <a:graphic>
          <a:graphicData uri="http://schemas.openxmlformats.org/presentationml/2006/ole">
            <mc:AlternateContent xmlns:mc="http://schemas.openxmlformats.org/markup-compatibility/2006">
              <mc:Choice xmlns:v="urn:schemas-microsoft-com:vml" Requires="v">
                <p:oleObj spid="_x0000_s5277" name="Equation" r:id="rId4" imgW="952087" imgH="228501" progId="Equation.DSMT4">
                  <p:embed/>
                </p:oleObj>
              </mc:Choice>
              <mc:Fallback>
                <p:oleObj name="Equation" r:id="rId4" imgW="952087"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454525"/>
                        <a:ext cx="2465388"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162" name="Object 3"/>
          <p:cNvGraphicFramePr>
            <a:graphicFrameLocks noChangeAspect="1"/>
          </p:cNvGraphicFramePr>
          <p:nvPr/>
        </p:nvGraphicFramePr>
        <p:xfrm>
          <a:off x="1312863" y="5199063"/>
          <a:ext cx="2268537" cy="592137"/>
        </p:xfrm>
        <a:graphic>
          <a:graphicData uri="http://schemas.openxmlformats.org/presentationml/2006/ole">
            <mc:AlternateContent xmlns:mc="http://schemas.openxmlformats.org/markup-compatibility/2006">
              <mc:Choice xmlns:v="urn:schemas-microsoft-com:vml" Requires="v">
                <p:oleObj spid="_x0000_s5278" name="Equation" r:id="rId6" imgW="876300" imgH="228600" progId="Equation.DSMT4">
                  <p:embed/>
                </p:oleObj>
              </mc:Choice>
              <mc:Fallback>
                <p:oleObj name="Equation" r:id="rId6" imgW="8763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2863" y="5199063"/>
                        <a:ext cx="2268537"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793179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8130">
                                            <p:txEl>
                                              <p:charRg st="4294967295" end="4294967295"/>
                                            </p:txEl>
                                          </p:spTgt>
                                        </p:tgtEl>
                                        <p:attrNameLst>
                                          <p:attrName>style.visibility</p:attrName>
                                        </p:attrNameLst>
                                      </p:cBhvr>
                                      <p:to>
                                        <p:strVal val="visible"/>
                                      </p:to>
                                    </p:set>
                                    <p:animEffect transition="in" filter="strips(downRight)">
                                      <p:cBhvr>
                                        <p:cTn id="7" dur="500"/>
                                        <p:tgtEl>
                                          <p:spTgt spid="48130">
                                            <p:txEl>
                                              <p:charRg st="4294967295" end="429496729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Righ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8158">
                                            <p:txEl>
                                              <p:pRg st="0" end="0"/>
                                            </p:txEl>
                                          </p:spTgt>
                                        </p:tgtEl>
                                        <p:attrNameLst>
                                          <p:attrName>style.visibility</p:attrName>
                                        </p:attrNameLst>
                                      </p:cBhvr>
                                      <p:to>
                                        <p:strVal val="visible"/>
                                      </p:to>
                                    </p:set>
                                    <p:animEffect transition="in" filter="strips(downRight)">
                                      <p:cBhvr>
                                        <p:cTn id="17" dur="500"/>
                                        <p:tgtEl>
                                          <p:spTgt spid="4815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48158">
                                            <p:txEl>
                                              <p:pRg st="1" end="1"/>
                                            </p:txEl>
                                          </p:spTgt>
                                        </p:tgtEl>
                                        <p:attrNameLst>
                                          <p:attrName>style.visibility</p:attrName>
                                        </p:attrNameLst>
                                      </p:cBhvr>
                                      <p:to>
                                        <p:strVal val="visible"/>
                                      </p:to>
                                    </p:set>
                                    <p:animEffect transition="in" filter="strips(downRight)">
                                      <p:cBhvr>
                                        <p:cTn id="22" dur="500"/>
                                        <p:tgtEl>
                                          <p:spTgt spid="48158">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48159"/>
                                        </p:tgtEl>
                                        <p:attrNameLst>
                                          <p:attrName>style.visibility</p:attrName>
                                        </p:attrNameLst>
                                      </p:cBhvr>
                                      <p:to>
                                        <p:strVal val="visible"/>
                                      </p:to>
                                    </p:set>
                                    <p:anim calcmode="lin" valueType="num">
                                      <p:cBhvr>
                                        <p:cTn id="27" dur="500" fill="hold"/>
                                        <p:tgtEl>
                                          <p:spTgt spid="48159"/>
                                        </p:tgtEl>
                                        <p:attrNameLst>
                                          <p:attrName>ppt_x</p:attrName>
                                        </p:attrNameLst>
                                      </p:cBhvr>
                                      <p:tavLst>
                                        <p:tav tm="0">
                                          <p:val>
                                            <p:strVal val="#ppt_x-#ppt_w/2"/>
                                          </p:val>
                                        </p:tav>
                                        <p:tav tm="100000">
                                          <p:val>
                                            <p:strVal val="#ppt_x"/>
                                          </p:val>
                                        </p:tav>
                                      </p:tavLst>
                                    </p:anim>
                                    <p:anim calcmode="lin" valueType="num">
                                      <p:cBhvr>
                                        <p:cTn id="28" dur="500" fill="hold"/>
                                        <p:tgtEl>
                                          <p:spTgt spid="48159"/>
                                        </p:tgtEl>
                                        <p:attrNameLst>
                                          <p:attrName>ppt_y</p:attrName>
                                        </p:attrNameLst>
                                      </p:cBhvr>
                                      <p:tavLst>
                                        <p:tav tm="0">
                                          <p:val>
                                            <p:strVal val="#ppt_y"/>
                                          </p:val>
                                        </p:tav>
                                        <p:tav tm="100000">
                                          <p:val>
                                            <p:strVal val="#ppt_y"/>
                                          </p:val>
                                        </p:tav>
                                      </p:tavLst>
                                    </p:anim>
                                    <p:anim calcmode="lin" valueType="num">
                                      <p:cBhvr>
                                        <p:cTn id="29" dur="500" fill="hold"/>
                                        <p:tgtEl>
                                          <p:spTgt spid="48159"/>
                                        </p:tgtEl>
                                        <p:attrNameLst>
                                          <p:attrName>ppt_w</p:attrName>
                                        </p:attrNameLst>
                                      </p:cBhvr>
                                      <p:tavLst>
                                        <p:tav tm="0">
                                          <p:val>
                                            <p:fltVal val="0"/>
                                          </p:val>
                                        </p:tav>
                                        <p:tav tm="100000">
                                          <p:val>
                                            <p:strVal val="#ppt_w"/>
                                          </p:val>
                                        </p:tav>
                                      </p:tavLst>
                                    </p:anim>
                                    <p:anim calcmode="lin" valueType="num">
                                      <p:cBhvr>
                                        <p:cTn id="30" dur="500" fill="hold"/>
                                        <p:tgtEl>
                                          <p:spTgt spid="48159"/>
                                        </p:tgtEl>
                                        <p:attrNameLst>
                                          <p:attrName>ppt_h</p:attrName>
                                        </p:attrNameLst>
                                      </p:cBhvr>
                                      <p:tavLst>
                                        <p:tav tm="0">
                                          <p:val>
                                            <p:strVal val="#ppt_h"/>
                                          </p:val>
                                        </p:tav>
                                        <p:tav tm="100000">
                                          <p:val>
                                            <p:strVal val="#ppt_h"/>
                                          </p:val>
                                        </p:tav>
                                      </p:tavLst>
                                    </p:anim>
                                  </p:childTnLst>
                                </p:cTn>
                              </p:par>
                            </p:childTnLst>
                          </p:cTn>
                        </p:par>
                        <p:par>
                          <p:cTn id="31" fill="hold" nodeType="afterGroup">
                            <p:stCondLst>
                              <p:cond delay="500"/>
                            </p:stCondLst>
                            <p:childTnLst>
                              <p:par>
                                <p:cTn id="32" presetID="22" presetClass="entr" presetSubtype="1"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childTnLst>
                          </p:cTn>
                        </p:par>
                        <p:par>
                          <p:cTn id="35" fill="hold" nodeType="afterGroup">
                            <p:stCondLst>
                              <p:cond delay="1000"/>
                            </p:stCondLst>
                            <p:childTnLst>
                              <p:par>
                                <p:cTn id="36" presetID="22" presetClass="entr" presetSubtype="8" fill="hold" nodeType="afterEffect">
                                  <p:stCondLst>
                                    <p:cond delay="0"/>
                                  </p:stCondLst>
                                  <p:childTnLst>
                                    <p:set>
                                      <p:cBhvr>
                                        <p:cTn id="37" dur="1" fill="hold">
                                          <p:stCondLst>
                                            <p:cond delay="0"/>
                                          </p:stCondLst>
                                        </p:cTn>
                                        <p:tgtEl>
                                          <p:spTgt spid="48161"/>
                                        </p:tgtEl>
                                        <p:attrNameLst>
                                          <p:attrName>style.visibility</p:attrName>
                                        </p:attrNameLst>
                                      </p:cBhvr>
                                      <p:to>
                                        <p:strVal val="visible"/>
                                      </p:to>
                                    </p:set>
                                    <p:animEffect transition="in" filter="wipe(left)">
                                      <p:cBhvr>
                                        <p:cTn id="38" dur="500"/>
                                        <p:tgtEl>
                                          <p:spTgt spid="4816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4" fill="hold" grpId="0" nodeType="clickEffect">
                                  <p:stCondLst>
                                    <p:cond delay="0"/>
                                  </p:stCondLst>
                                  <p:childTnLst>
                                    <p:set>
                                      <p:cBhvr>
                                        <p:cTn id="42" dur="1" fill="hold">
                                          <p:stCondLst>
                                            <p:cond delay="0"/>
                                          </p:stCondLst>
                                        </p:cTn>
                                        <p:tgtEl>
                                          <p:spTgt spid="48160"/>
                                        </p:tgtEl>
                                        <p:attrNameLst>
                                          <p:attrName>style.visibility</p:attrName>
                                        </p:attrNameLst>
                                      </p:cBhvr>
                                      <p:to>
                                        <p:strVal val="visible"/>
                                      </p:to>
                                    </p:set>
                                    <p:anim calcmode="lin" valueType="num">
                                      <p:cBhvr>
                                        <p:cTn id="43" dur="500" fill="hold"/>
                                        <p:tgtEl>
                                          <p:spTgt spid="48160"/>
                                        </p:tgtEl>
                                        <p:attrNameLst>
                                          <p:attrName>ppt_x</p:attrName>
                                        </p:attrNameLst>
                                      </p:cBhvr>
                                      <p:tavLst>
                                        <p:tav tm="0">
                                          <p:val>
                                            <p:strVal val="#ppt_x"/>
                                          </p:val>
                                        </p:tav>
                                        <p:tav tm="100000">
                                          <p:val>
                                            <p:strVal val="#ppt_x"/>
                                          </p:val>
                                        </p:tav>
                                      </p:tavLst>
                                    </p:anim>
                                    <p:anim calcmode="lin" valueType="num">
                                      <p:cBhvr>
                                        <p:cTn id="44" dur="500" fill="hold"/>
                                        <p:tgtEl>
                                          <p:spTgt spid="48160"/>
                                        </p:tgtEl>
                                        <p:attrNameLst>
                                          <p:attrName>ppt_y</p:attrName>
                                        </p:attrNameLst>
                                      </p:cBhvr>
                                      <p:tavLst>
                                        <p:tav tm="0">
                                          <p:val>
                                            <p:strVal val="#ppt_y+#ppt_h/2"/>
                                          </p:val>
                                        </p:tav>
                                        <p:tav tm="100000">
                                          <p:val>
                                            <p:strVal val="#ppt_y"/>
                                          </p:val>
                                        </p:tav>
                                      </p:tavLst>
                                    </p:anim>
                                    <p:anim calcmode="lin" valueType="num">
                                      <p:cBhvr>
                                        <p:cTn id="45" dur="500" fill="hold"/>
                                        <p:tgtEl>
                                          <p:spTgt spid="48160"/>
                                        </p:tgtEl>
                                        <p:attrNameLst>
                                          <p:attrName>ppt_w</p:attrName>
                                        </p:attrNameLst>
                                      </p:cBhvr>
                                      <p:tavLst>
                                        <p:tav tm="0">
                                          <p:val>
                                            <p:strVal val="#ppt_w"/>
                                          </p:val>
                                        </p:tav>
                                        <p:tav tm="100000">
                                          <p:val>
                                            <p:strVal val="#ppt_w"/>
                                          </p:val>
                                        </p:tav>
                                      </p:tavLst>
                                    </p:anim>
                                    <p:anim calcmode="lin" valueType="num">
                                      <p:cBhvr>
                                        <p:cTn id="46" dur="500" fill="hold"/>
                                        <p:tgtEl>
                                          <p:spTgt spid="48160"/>
                                        </p:tgtEl>
                                        <p:attrNameLst>
                                          <p:attrName>ppt_h</p:attrName>
                                        </p:attrNameLst>
                                      </p:cBhvr>
                                      <p:tavLst>
                                        <p:tav tm="0">
                                          <p:val>
                                            <p:fltVal val="0"/>
                                          </p:val>
                                        </p:tav>
                                        <p:tav tm="100000">
                                          <p:val>
                                            <p:strVal val="#ppt_h"/>
                                          </p:val>
                                        </p:tav>
                                      </p:tavLst>
                                    </p:anim>
                                  </p:childTnLst>
                                </p:cTn>
                              </p:par>
                            </p:childTnLst>
                          </p:cTn>
                        </p:par>
                        <p:par>
                          <p:cTn id="47" fill="hold" nodeType="afterGroup">
                            <p:stCondLst>
                              <p:cond delay="500"/>
                            </p:stCondLst>
                            <p:childTnLst>
                              <p:par>
                                <p:cTn id="48" presetID="22" presetClass="entr" presetSubtype="2"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right)">
                                      <p:cBhvr>
                                        <p:cTn id="50" dur="500"/>
                                        <p:tgtEl>
                                          <p:spTgt spid="9"/>
                                        </p:tgtEl>
                                      </p:cBhvr>
                                    </p:animEffect>
                                  </p:childTnLst>
                                </p:cTn>
                              </p:par>
                            </p:childTnLst>
                          </p:cTn>
                        </p:par>
                        <p:par>
                          <p:cTn id="51" fill="hold" nodeType="afterGroup">
                            <p:stCondLst>
                              <p:cond delay="1000"/>
                            </p:stCondLst>
                            <p:childTnLst>
                              <p:par>
                                <p:cTn id="52" presetID="22" presetClass="entr" presetSubtype="8" fill="hold" nodeType="afterEffect">
                                  <p:stCondLst>
                                    <p:cond delay="0"/>
                                  </p:stCondLst>
                                  <p:childTnLst>
                                    <p:set>
                                      <p:cBhvr>
                                        <p:cTn id="53" dur="1" fill="hold">
                                          <p:stCondLst>
                                            <p:cond delay="0"/>
                                          </p:stCondLst>
                                        </p:cTn>
                                        <p:tgtEl>
                                          <p:spTgt spid="48162"/>
                                        </p:tgtEl>
                                        <p:attrNameLst>
                                          <p:attrName>style.visibility</p:attrName>
                                        </p:attrNameLst>
                                      </p:cBhvr>
                                      <p:to>
                                        <p:strVal val="visible"/>
                                      </p:to>
                                    </p:set>
                                    <p:animEffect transition="in" filter="wipe(left)">
                                      <p:cBhvr>
                                        <p:cTn id="54" dur="500"/>
                                        <p:tgtEl>
                                          <p:spTgt spid="48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P spid="48158" grpId="0" build="p" autoUpdateAnimBg="0"/>
      <p:bldP spid="48159" grpId="0" animBg="1"/>
      <p:bldP spid="4816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09600" y="1404938"/>
            <a:ext cx="36385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50000"/>
              </a:spcBef>
              <a:buClr>
                <a:srgbClr val="008080"/>
              </a:buClr>
              <a:buSzPct val="120000"/>
              <a:buFont typeface="Wingdings" pitchFamily="2" charset="2"/>
              <a:buNone/>
            </a:pPr>
            <a:r>
              <a:rPr lang="en-US" sz="2500" dirty="0">
                <a:solidFill>
                  <a:srgbClr val="969696"/>
                </a:solidFill>
                <a:sym typeface="Symbol" pitchFamily="18" charset="2"/>
              </a:rPr>
              <a:t>If </a:t>
            </a:r>
            <a:r>
              <a:rPr lang="en-US" sz="2500" dirty="0" smtClean="0">
                <a:solidFill>
                  <a:srgbClr val="969696"/>
                </a:solidFill>
                <a:sym typeface="Symbol" pitchFamily="18" charset="2"/>
              </a:rPr>
              <a:t>government raises </a:t>
            </a:r>
            <a:r>
              <a:rPr lang="en-US" sz="2500" b="1" i="1" dirty="0">
                <a:solidFill>
                  <a:srgbClr val="969696"/>
                </a:solidFill>
                <a:sym typeface="Symbol" pitchFamily="18" charset="2"/>
              </a:rPr>
              <a:t>G</a:t>
            </a:r>
            <a:r>
              <a:rPr lang="en-US" sz="2500" dirty="0">
                <a:solidFill>
                  <a:srgbClr val="969696"/>
                </a:solidFill>
                <a:sym typeface="Symbol" pitchFamily="18" charset="2"/>
              </a:rPr>
              <a:t>, </a:t>
            </a:r>
            <a:br>
              <a:rPr lang="en-US" sz="2500" dirty="0">
                <a:solidFill>
                  <a:srgbClr val="969696"/>
                </a:solidFill>
                <a:sym typeface="Symbol" pitchFamily="18" charset="2"/>
              </a:rPr>
            </a:br>
            <a:r>
              <a:rPr lang="en-US" sz="2500" dirty="0">
                <a:solidFill>
                  <a:srgbClr val="969696"/>
                </a:solidFill>
                <a:sym typeface="Symbol" pitchFamily="18" charset="2"/>
              </a:rPr>
              <a:t>the </a:t>
            </a:r>
            <a:r>
              <a:rPr lang="en-US" sz="2500" i="1" dirty="0">
                <a:solidFill>
                  <a:srgbClr val="969696"/>
                </a:solidFill>
                <a:sym typeface="Symbol" pitchFamily="18" charset="2"/>
              </a:rPr>
              <a:t>IS</a:t>
            </a:r>
            <a:r>
              <a:rPr lang="en-US" sz="1100" dirty="0">
                <a:solidFill>
                  <a:srgbClr val="969696"/>
                </a:solidFill>
                <a:sym typeface="Symbol" pitchFamily="18" charset="2"/>
              </a:rPr>
              <a:t> </a:t>
            </a:r>
            <a:r>
              <a:rPr lang="en-US" sz="2500" dirty="0">
                <a:sym typeface="Symbol" pitchFamily="18" charset="2"/>
              </a:rPr>
              <a:t> </a:t>
            </a:r>
            <a:r>
              <a:rPr lang="en-US" sz="2500" dirty="0">
                <a:solidFill>
                  <a:srgbClr val="969696"/>
                </a:solidFill>
                <a:sym typeface="Symbol" pitchFamily="18" charset="2"/>
              </a:rPr>
              <a:t>curve shifts right.</a:t>
            </a:r>
          </a:p>
        </p:txBody>
      </p:sp>
      <p:grpSp>
        <p:nvGrpSpPr>
          <p:cNvPr id="26627" name="Group 3"/>
          <p:cNvGrpSpPr>
            <a:grpSpLocks/>
          </p:cNvGrpSpPr>
          <p:nvPr/>
        </p:nvGrpSpPr>
        <p:grpSpPr bwMode="auto">
          <a:xfrm>
            <a:off x="5272088" y="2359025"/>
            <a:ext cx="2625725" cy="2212975"/>
            <a:chOff x="3321" y="1486"/>
            <a:chExt cx="1654" cy="1394"/>
          </a:xfrm>
        </p:grpSpPr>
        <p:sp>
          <p:nvSpPr>
            <p:cNvPr id="26662" name="Line 4"/>
            <p:cNvSpPr>
              <a:spLocks noChangeShapeType="1"/>
            </p:cNvSpPr>
            <p:nvPr/>
          </p:nvSpPr>
          <p:spPr bwMode="auto">
            <a:xfrm>
              <a:off x="3321" y="1486"/>
              <a:ext cx="1257" cy="12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3" name="Text Box 5"/>
            <p:cNvSpPr txBox="1">
              <a:spLocks noChangeArrowheads="1"/>
            </p:cNvSpPr>
            <p:nvPr/>
          </p:nvSpPr>
          <p:spPr bwMode="auto">
            <a:xfrm>
              <a:off x="4542" y="2592"/>
              <a:ext cx="4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latin typeface="Tahoma" pitchFamily="34" charset="0"/>
                </a:rPr>
                <a:t>IS</a:t>
              </a:r>
              <a:r>
                <a:rPr lang="en-US" sz="2200" b="1" i="1" baseline="-25000">
                  <a:latin typeface="Tahoma" pitchFamily="34" charset="0"/>
                </a:rPr>
                <a:t>1</a:t>
              </a:r>
            </a:p>
          </p:txBody>
        </p:sp>
      </p:grpSp>
      <p:sp>
        <p:nvSpPr>
          <p:cNvPr id="50182" name="Rectangle 6"/>
          <p:cNvSpPr>
            <a:spLocks noGrp="1" noChangeArrowheads="1"/>
          </p:cNvSpPr>
          <p:nvPr>
            <p:ph type="title"/>
          </p:nvPr>
        </p:nvSpPr>
        <p:spPr>
          <a:xfrm>
            <a:off x="495300" y="257175"/>
            <a:ext cx="6294438" cy="838200"/>
          </a:xfrm>
        </p:spPr>
        <p:txBody>
          <a:bodyPr/>
          <a:lstStyle/>
          <a:p>
            <a:r>
              <a:rPr lang="en-US" sz="2900" dirty="0" smtClean="0"/>
              <a:t>Response 2:   Hold </a:t>
            </a:r>
            <a:r>
              <a:rPr lang="en-US" sz="2900" i="1" dirty="0" smtClean="0"/>
              <a:t>r</a:t>
            </a:r>
            <a:r>
              <a:rPr lang="en-US" sz="2900" dirty="0" smtClean="0"/>
              <a:t>  constant</a:t>
            </a:r>
            <a:endParaRPr lang="en-US" sz="2900" dirty="0" smtClean="0">
              <a:sym typeface="Symbol" pitchFamily="18" charset="2"/>
            </a:endParaRPr>
          </a:p>
        </p:txBody>
      </p:sp>
      <p:grpSp>
        <p:nvGrpSpPr>
          <p:cNvPr id="26629" name="Group 7"/>
          <p:cNvGrpSpPr>
            <a:grpSpLocks/>
          </p:cNvGrpSpPr>
          <p:nvPr/>
        </p:nvGrpSpPr>
        <p:grpSpPr bwMode="auto">
          <a:xfrm>
            <a:off x="4662488" y="1357313"/>
            <a:ext cx="3962400" cy="3616325"/>
            <a:chOff x="2976" y="1296"/>
            <a:chExt cx="2304" cy="2088"/>
          </a:xfrm>
        </p:grpSpPr>
        <p:grpSp>
          <p:nvGrpSpPr>
            <p:cNvPr id="26657" name="Group 8"/>
            <p:cNvGrpSpPr>
              <a:grpSpLocks/>
            </p:cNvGrpSpPr>
            <p:nvPr/>
          </p:nvGrpSpPr>
          <p:grpSpPr bwMode="auto">
            <a:xfrm>
              <a:off x="3120" y="1536"/>
              <a:ext cx="1968" cy="1728"/>
              <a:chOff x="2640" y="1056"/>
              <a:chExt cx="2496" cy="2112"/>
            </a:xfrm>
          </p:grpSpPr>
          <p:sp>
            <p:nvSpPr>
              <p:cNvPr id="26660" name="Line 9"/>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1" name="Line 10"/>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658" name="Text Box 11"/>
            <p:cNvSpPr txBox="1">
              <a:spLocks noChangeArrowheads="1"/>
            </p:cNvSpPr>
            <p:nvPr/>
          </p:nvSpPr>
          <p:spPr bwMode="auto">
            <a:xfrm>
              <a:off x="4944" y="3120"/>
              <a:ext cx="336"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i="1">
                  <a:latin typeface="Tahoma" pitchFamily="34" charset="0"/>
                </a:rPr>
                <a:t>Y</a:t>
              </a:r>
              <a:r>
                <a:rPr lang="en-US" sz="2400"/>
                <a:t> </a:t>
              </a:r>
              <a:endParaRPr lang="en-US" sz="2200"/>
            </a:p>
          </p:txBody>
        </p:sp>
        <p:sp>
          <p:nvSpPr>
            <p:cNvPr id="26659" name="Text Box 12"/>
            <p:cNvSpPr txBox="1">
              <a:spLocks noChangeArrowheads="1"/>
            </p:cNvSpPr>
            <p:nvPr/>
          </p:nvSpPr>
          <p:spPr bwMode="auto">
            <a:xfrm>
              <a:off x="2976" y="1296"/>
              <a:ext cx="24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82675" algn="r"/>
                  <a:tab pos="1830388" algn="r"/>
                </a:tabLst>
                <a:defRPr>
                  <a:solidFill>
                    <a:schemeClr val="tx1"/>
                  </a:solidFill>
                  <a:latin typeface="Arial" charset="0"/>
                  <a:cs typeface="Arial" charset="0"/>
                </a:defRPr>
              </a:lvl1pPr>
              <a:lvl2pPr marL="742950" indent="-285750" eaLnBrk="0" hangingPunct="0">
                <a:tabLst>
                  <a:tab pos="1082675" algn="r"/>
                  <a:tab pos="1830388" algn="r"/>
                </a:tabLst>
                <a:defRPr>
                  <a:solidFill>
                    <a:schemeClr val="tx1"/>
                  </a:solidFill>
                  <a:latin typeface="Arial" charset="0"/>
                  <a:cs typeface="Arial" charset="0"/>
                </a:defRPr>
              </a:lvl2pPr>
              <a:lvl3pPr marL="1143000" indent="-228600" eaLnBrk="0" hangingPunct="0">
                <a:tabLst>
                  <a:tab pos="1082675" algn="r"/>
                  <a:tab pos="1830388" algn="r"/>
                </a:tabLst>
                <a:defRPr>
                  <a:solidFill>
                    <a:schemeClr val="tx1"/>
                  </a:solidFill>
                  <a:latin typeface="Arial" charset="0"/>
                  <a:cs typeface="Arial" charset="0"/>
                </a:defRPr>
              </a:lvl3pPr>
              <a:lvl4pPr marL="1600200" indent="-228600" eaLnBrk="0" hangingPunct="0">
                <a:tabLst>
                  <a:tab pos="1082675" algn="r"/>
                  <a:tab pos="1830388" algn="r"/>
                </a:tabLst>
                <a:defRPr>
                  <a:solidFill>
                    <a:schemeClr val="tx1"/>
                  </a:solidFill>
                  <a:latin typeface="Arial" charset="0"/>
                  <a:cs typeface="Arial" charset="0"/>
                </a:defRPr>
              </a:lvl4pPr>
              <a:lvl5pPr marL="2057400" indent="-228600" eaLnBrk="0" hangingPunct="0">
                <a:tabLst>
                  <a:tab pos="1082675" algn="r"/>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9pPr>
            </a:lstStyle>
            <a:p>
              <a:pPr algn="ctr" eaLnBrk="1" hangingPunct="1"/>
              <a:r>
                <a:rPr lang="en-US" sz="2400" b="1" i="1">
                  <a:latin typeface="Tahoma" pitchFamily="34" charset="0"/>
                </a:rPr>
                <a:t>r</a:t>
              </a:r>
              <a:endParaRPr lang="en-US" sz="2200"/>
            </a:p>
          </p:txBody>
        </p:sp>
      </p:grpSp>
      <p:grpSp>
        <p:nvGrpSpPr>
          <p:cNvPr id="26630" name="Group 13"/>
          <p:cNvGrpSpPr>
            <a:grpSpLocks/>
          </p:cNvGrpSpPr>
          <p:nvPr/>
        </p:nvGrpSpPr>
        <p:grpSpPr bwMode="auto">
          <a:xfrm>
            <a:off x="5348288" y="1738313"/>
            <a:ext cx="2667000" cy="2590800"/>
            <a:chOff x="3504" y="1200"/>
            <a:chExt cx="1488" cy="1440"/>
          </a:xfrm>
        </p:grpSpPr>
        <p:sp>
          <p:nvSpPr>
            <p:cNvPr id="26655" name="Line 14"/>
            <p:cNvSpPr>
              <a:spLocks noChangeShapeType="1"/>
            </p:cNvSpPr>
            <p:nvPr/>
          </p:nvSpPr>
          <p:spPr bwMode="auto">
            <a:xfrm flipV="1">
              <a:off x="3504" y="1440"/>
              <a:ext cx="1200" cy="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6" name="Text Box 15"/>
            <p:cNvSpPr txBox="1">
              <a:spLocks noChangeArrowheads="1"/>
            </p:cNvSpPr>
            <p:nvPr/>
          </p:nvSpPr>
          <p:spPr bwMode="auto">
            <a:xfrm>
              <a:off x="4560" y="1200"/>
              <a:ext cx="432"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latin typeface="Tahoma" pitchFamily="34" charset="0"/>
                </a:rPr>
                <a:t>LM</a:t>
              </a:r>
              <a:r>
                <a:rPr lang="en-US" sz="2400" b="1" i="1" baseline="-25000">
                  <a:latin typeface="Tahoma" pitchFamily="34" charset="0"/>
                </a:rPr>
                <a:t>1</a:t>
              </a:r>
            </a:p>
          </p:txBody>
        </p:sp>
      </p:grpSp>
      <p:sp>
        <p:nvSpPr>
          <p:cNvPr id="26631" name="Line 16"/>
          <p:cNvSpPr>
            <a:spLocks noChangeShapeType="1"/>
          </p:cNvSpPr>
          <p:nvPr/>
        </p:nvSpPr>
        <p:spPr bwMode="auto">
          <a:xfrm flipH="1">
            <a:off x="4908550" y="3381375"/>
            <a:ext cx="1381125" cy="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6632" name="Text Box 17"/>
          <p:cNvSpPr txBox="1">
            <a:spLocks noChangeArrowheads="1"/>
          </p:cNvSpPr>
          <p:nvPr/>
        </p:nvSpPr>
        <p:spPr bwMode="auto">
          <a:xfrm>
            <a:off x="4495800" y="30956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solidFill>
                  <a:srgbClr val="FF0000"/>
                </a:solidFill>
                <a:latin typeface="Tahoma" pitchFamily="34" charset="0"/>
              </a:rPr>
              <a:t>r</a:t>
            </a:r>
            <a:r>
              <a:rPr lang="en-US" sz="2100" b="1" i="1" baseline="-25000">
                <a:solidFill>
                  <a:srgbClr val="FF0000"/>
                </a:solidFill>
                <a:latin typeface="Tahoma" pitchFamily="34" charset="0"/>
              </a:rPr>
              <a:t>1</a:t>
            </a:r>
            <a:endParaRPr lang="en-US" sz="2100" baseline="-25000">
              <a:solidFill>
                <a:srgbClr val="FF0000"/>
              </a:solidFill>
            </a:endParaRPr>
          </a:p>
        </p:txBody>
      </p:sp>
      <p:grpSp>
        <p:nvGrpSpPr>
          <p:cNvPr id="26633" name="Group 18"/>
          <p:cNvGrpSpPr>
            <a:grpSpLocks/>
          </p:cNvGrpSpPr>
          <p:nvPr/>
        </p:nvGrpSpPr>
        <p:grpSpPr bwMode="auto">
          <a:xfrm>
            <a:off x="6029325" y="3376613"/>
            <a:ext cx="533400" cy="1804987"/>
            <a:chOff x="3798" y="2127"/>
            <a:chExt cx="336" cy="1137"/>
          </a:xfrm>
        </p:grpSpPr>
        <p:sp>
          <p:nvSpPr>
            <p:cNvPr id="26653" name="Line 19"/>
            <p:cNvSpPr>
              <a:spLocks noChangeShapeType="1"/>
            </p:cNvSpPr>
            <p:nvPr/>
          </p:nvSpPr>
          <p:spPr bwMode="auto">
            <a:xfrm flipH="1">
              <a:off x="3966" y="2127"/>
              <a:ext cx="0" cy="87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6654" name="Text Box 20"/>
            <p:cNvSpPr txBox="1">
              <a:spLocks noChangeArrowheads="1"/>
            </p:cNvSpPr>
            <p:nvPr/>
          </p:nvSpPr>
          <p:spPr bwMode="auto">
            <a:xfrm>
              <a:off x="3798" y="2976"/>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latin typeface="Tahoma" pitchFamily="34" charset="0"/>
                </a:rPr>
                <a:t>Y</a:t>
              </a:r>
              <a:r>
                <a:rPr lang="en-US" sz="2100" b="1" i="1" baseline="-25000">
                  <a:latin typeface="Tahoma" pitchFamily="34" charset="0"/>
                </a:rPr>
                <a:t>1</a:t>
              </a:r>
              <a:endParaRPr lang="en-US" sz="2100" baseline="-25000"/>
            </a:p>
          </p:txBody>
        </p:sp>
      </p:grpSp>
      <p:grpSp>
        <p:nvGrpSpPr>
          <p:cNvPr id="26634" name="Group 21"/>
          <p:cNvGrpSpPr>
            <a:grpSpLocks/>
          </p:cNvGrpSpPr>
          <p:nvPr/>
        </p:nvGrpSpPr>
        <p:grpSpPr bwMode="auto">
          <a:xfrm>
            <a:off x="5573713" y="1966913"/>
            <a:ext cx="2617787" cy="2209800"/>
            <a:chOff x="3511" y="1239"/>
            <a:chExt cx="1649" cy="1392"/>
          </a:xfrm>
        </p:grpSpPr>
        <p:sp>
          <p:nvSpPr>
            <p:cNvPr id="26651" name="Line 22"/>
            <p:cNvSpPr>
              <a:spLocks noChangeShapeType="1"/>
            </p:cNvSpPr>
            <p:nvPr/>
          </p:nvSpPr>
          <p:spPr bwMode="auto">
            <a:xfrm>
              <a:off x="3511" y="1239"/>
              <a:ext cx="1257" cy="1253"/>
            </a:xfrm>
            <a:prstGeom prst="line">
              <a:avLst/>
            </a:prstGeom>
            <a:noFill/>
            <a:ln w="28575">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2" name="Text Box 23"/>
            <p:cNvSpPr txBox="1">
              <a:spLocks noChangeArrowheads="1"/>
            </p:cNvSpPr>
            <p:nvPr/>
          </p:nvSpPr>
          <p:spPr bwMode="auto">
            <a:xfrm>
              <a:off x="4727" y="2343"/>
              <a:ext cx="4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solidFill>
                    <a:srgbClr val="003399"/>
                  </a:solidFill>
                  <a:latin typeface="Tahoma" pitchFamily="34" charset="0"/>
                </a:rPr>
                <a:t>IS</a:t>
              </a:r>
              <a:r>
                <a:rPr lang="en-US" sz="2200" b="1" i="1" baseline="-25000">
                  <a:solidFill>
                    <a:srgbClr val="003399"/>
                  </a:solidFill>
                  <a:latin typeface="Tahoma" pitchFamily="34" charset="0"/>
                </a:rPr>
                <a:t>2</a:t>
              </a:r>
            </a:p>
          </p:txBody>
        </p:sp>
      </p:grpSp>
      <p:grpSp>
        <p:nvGrpSpPr>
          <p:cNvPr id="26635" name="Group 24"/>
          <p:cNvGrpSpPr>
            <a:grpSpLocks/>
          </p:cNvGrpSpPr>
          <p:nvPr/>
        </p:nvGrpSpPr>
        <p:grpSpPr bwMode="auto">
          <a:xfrm>
            <a:off x="6381750" y="3040063"/>
            <a:ext cx="533400" cy="2141537"/>
            <a:chOff x="4020" y="1915"/>
            <a:chExt cx="336" cy="1349"/>
          </a:xfrm>
        </p:grpSpPr>
        <p:sp>
          <p:nvSpPr>
            <p:cNvPr id="26649" name="Line 25"/>
            <p:cNvSpPr>
              <a:spLocks noChangeShapeType="1"/>
            </p:cNvSpPr>
            <p:nvPr/>
          </p:nvSpPr>
          <p:spPr bwMode="auto">
            <a:xfrm flipH="1">
              <a:off x="4185" y="1915"/>
              <a:ext cx="0" cy="109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6650" name="Text Box 26"/>
            <p:cNvSpPr txBox="1">
              <a:spLocks noChangeArrowheads="1"/>
            </p:cNvSpPr>
            <p:nvPr/>
          </p:nvSpPr>
          <p:spPr bwMode="auto">
            <a:xfrm>
              <a:off x="4020" y="2976"/>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solidFill>
                    <a:srgbClr val="969696"/>
                  </a:solidFill>
                  <a:latin typeface="Tahoma" pitchFamily="34" charset="0"/>
                </a:rPr>
                <a:t>Y</a:t>
              </a:r>
              <a:r>
                <a:rPr lang="en-US" sz="2100" b="1" i="1" baseline="-25000">
                  <a:solidFill>
                    <a:srgbClr val="969696"/>
                  </a:solidFill>
                  <a:latin typeface="Tahoma" pitchFamily="34" charset="0"/>
                </a:rPr>
                <a:t>2</a:t>
              </a:r>
              <a:endParaRPr lang="en-US" sz="2100" baseline="-25000">
                <a:solidFill>
                  <a:srgbClr val="969696"/>
                </a:solidFill>
              </a:endParaRPr>
            </a:p>
          </p:txBody>
        </p:sp>
      </p:grpSp>
      <p:sp>
        <p:nvSpPr>
          <p:cNvPr id="26636" name="Line 27"/>
          <p:cNvSpPr>
            <a:spLocks noChangeShapeType="1"/>
          </p:cNvSpPr>
          <p:nvPr/>
        </p:nvSpPr>
        <p:spPr bwMode="auto">
          <a:xfrm flipH="1" flipV="1">
            <a:off x="4911725" y="3027363"/>
            <a:ext cx="17176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6637" name="Text Box 28"/>
          <p:cNvSpPr txBox="1">
            <a:spLocks noChangeArrowheads="1"/>
          </p:cNvSpPr>
          <p:nvPr/>
        </p:nvSpPr>
        <p:spPr bwMode="auto">
          <a:xfrm>
            <a:off x="4495800" y="27479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solidFill>
                  <a:srgbClr val="969696"/>
                </a:solidFill>
                <a:latin typeface="Tahoma" pitchFamily="34" charset="0"/>
              </a:rPr>
              <a:t>r</a:t>
            </a:r>
            <a:r>
              <a:rPr lang="en-US" sz="2100" b="1" i="1" baseline="-25000">
                <a:solidFill>
                  <a:srgbClr val="969696"/>
                </a:solidFill>
                <a:latin typeface="Tahoma" pitchFamily="34" charset="0"/>
              </a:rPr>
              <a:t>2</a:t>
            </a:r>
            <a:endParaRPr lang="en-US" sz="2100" baseline="-25000">
              <a:solidFill>
                <a:srgbClr val="969696"/>
              </a:solidFill>
            </a:endParaRPr>
          </a:p>
        </p:txBody>
      </p:sp>
      <p:sp>
        <p:nvSpPr>
          <p:cNvPr id="50205" name="Rectangle 29"/>
          <p:cNvSpPr>
            <a:spLocks noChangeArrowheads="1"/>
          </p:cNvSpPr>
          <p:nvPr/>
        </p:nvSpPr>
        <p:spPr bwMode="auto">
          <a:xfrm>
            <a:off x="654050" y="2543175"/>
            <a:ext cx="35210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50000"/>
              </a:spcBef>
              <a:buClr>
                <a:srgbClr val="008080"/>
              </a:buClr>
              <a:buSzPct val="120000"/>
              <a:buFont typeface="Wingdings" pitchFamily="2" charset="2"/>
              <a:buNone/>
            </a:pPr>
            <a:r>
              <a:rPr lang="en-US" sz="2500">
                <a:sym typeface="Symbol" pitchFamily="18" charset="2"/>
              </a:rPr>
              <a:t>To keep </a:t>
            </a:r>
            <a:r>
              <a:rPr lang="en-US" sz="2500" b="1" i="1">
                <a:sym typeface="Symbol" pitchFamily="18" charset="2"/>
              </a:rPr>
              <a:t>r</a:t>
            </a:r>
            <a:r>
              <a:rPr lang="en-US" sz="1100">
                <a:sym typeface="Symbol" pitchFamily="18" charset="2"/>
              </a:rPr>
              <a:t> </a:t>
            </a:r>
            <a:r>
              <a:rPr lang="en-US" sz="2500">
                <a:sym typeface="Symbol" pitchFamily="18" charset="2"/>
              </a:rPr>
              <a:t> constant, Fed increases </a:t>
            </a:r>
            <a:r>
              <a:rPr lang="en-US" sz="2500" b="1" i="1">
                <a:sym typeface="Symbol" pitchFamily="18" charset="2"/>
              </a:rPr>
              <a:t>M</a:t>
            </a:r>
            <a:r>
              <a:rPr lang="en-US" sz="2500">
                <a:sym typeface="Symbol" pitchFamily="18" charset="2"/>
              </a:rPr>
              <a:t>  </a:t>
            </a:r>
            <a:br>
              <a:rPr lang="en-US" sz="2500">
                <a:sym typeface="Symbol" pitchFamily="18" charset="2"/>
              </a:rPr>
            </a:br>
            <a:r>
              <a:rPr lang="en-US" sz="2500">
                <a:sym typeface="Symbol" pitchFamily="18" charset="2"/>
              </a:rPr>
              <a:t>to shift </a:t>
            </a:r>
            <a:r>
              <a:rPr lang="en-US" sz="2500" i="1">
                <a:sym typeface="Symbol" pitchFamily="18" charset="2"/>
              </a:rPr>
              <a:t>LM</a:t>
            </a:r>
            <a:r>
              <a:rPr lang="en-US" sz="1100">
                <a:sym typeface="Symbol" pitchFamily="18" charset="2"/>
              </a:rPr>
              <a:t> </a:t>
            </a:r>
            <a:r>
              <a:rPr lang="en-US" sz="2500">
                <a:sym typeface="Symbol" pitchFamily="18" charset="2"/>
              </a:rPr>
              <a:t> curve right.</a:t>
            </a:r>
          </a:p>
        </p:txBody>
      </p:sp>
      <p:graphicFrame>
        <p:nvGraphicFramePr>
          <p:cNvPr id="50206" name="Object 2"/>
          <p:cNvGraphicFramePr>
            <a:graphicFrameLocks noChangeAspect="1"/>
          </p:cNvGraphicFramePr>
          <p:nvPr/>
        </p:nvGraphicFramePr>
        <p:xfrm>
          <a:off x="1219200" y="4610100"/>
          <a:ext cx="2465388" cy="592138"/>
        </p:xfrm>
        <a:graphic>
          <a:graphicData uri="http://schemas.openxmlformats.org/presentationml/2006/ole">
            <mc:AlternateContent xmlns:mc="http://schemas.openxmlformats.org/markup-compatibility/2006">
              <mc:Choice xmlns:v="urn:schemas-microsoft-com:vml" Requires="v">
                <p:oleObj spid="_x0000_s6301" name="Equation" r:id="rId4" imgW="952087" imgH="228501" progId="Equation.DSMT4">
                  <p:embed/>
                </p:oleObj>
              </mc:Choice>
              <mc:Fallback>
                <p:oleObj name="Equation" r:id="rId4" imgW="952087"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610100"/>
                        <a:ext cx="2465388"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207" name="Object 3"/>
          <p:cNvGraphicFramePr>
            <a:graphicFrameLocks noChangeAspect="1"/>
          </p:cNvGraphicFramePr>
          <p:nvPr/>
        </p:nvGraphicFramePr>
        <p:xfrm>
          <a:off x="1330325" y="5387975"/>
          <a:ext cx="1412875" cy="527050"/>
        </p:xfrm>
        <a:graphic>
          <a:graphicData uri="http://schemas.openxmlformats.org/presentationml/2006/ole">
            <mc:AlternateContent xmlns:mc="http://schemas.openxmlformats.org/markup-compatibility/2006">
              <mc:Choice xmlns:v="urn:schemas-microsoft-com:vml" Requires="v">
                <p:oleObj spid="_x0000_s6302" name="Equation" r:id="rId6" imgW="545626" imgH="203024" progId="Equation.DSMT4">
                  <p:embed/>
                </p:oleObj>
              </mc:Choice>
              <mc:Fallback>
                <p:oleObj name="Equation" r:id="rId6" imgW="545626" imgH="203024"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0325" y="5387975"/>
                        <a:ext cx="14128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9" name="Group 32"/>
          <p:cNvGrpSpPr>
            <a:grpSpLocks/>
          </p:cNvGrpSpPr>
          <p:nvPr/>
        </p:nvGrpSpPr>
        <p:grpSpPr bwMode="auto">
          <a:xfrm>
            <a:off x="5791200" y="2124075"/>
            <a:ext cx="2819400" cy="2443163"/>
            <a:chOff x="3648" y="1338"/>
            <a:chExt cx="1776" cy="1542"/>
          </a:xfrm>
        </p:grpSpPr>
        <p:sp>
          <p:nvSpPr>
            <p:cNvPr id="26647" name="Line 33"/>
            <p:cNvSpPr>
              <a:spLocks noChangeShapeType="1"/>
            </p:cNvSpPr>
            <p:nvPr/>
          </p:nvSpPr>
          <p:spPr bwMode="auto">
            <a:xfrm flipV="1">
              <a:off x="3648" y="1520"/>
              <a:ext cx="1355" cy="136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8" name="Text Box 34"/>
            <p:cNvSpPr txBox="1">
              <a:spLocks noChangeArrowheads="1"/>
            </p:cNvSpPr>
            <p:nvPr/>
          </p:nvSpPr>
          <p:spPr bwMode="auto">
            <a:xfrm>
              <a:off x="4936" y="1338"/>
              <a:ext cx="4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latin typeface="Tahoma" pitchFamily="34" charset="0"/>
                </a:rPr>
                <a:t>LM</a:t>
              </a:r>
              <a:r>
                <a:rPr lang="en-US" sz="2400" b="1" i="1" baseline="-25000">
                  <a:latin typeface="Tahoma" pitchFamily="34" charset="0"/>
                </a:rPr>
                <a:t>2</a:t>
              </a:r>
            </a:p>
          </p:txBody>
        </p:sp>
      </p:grpSp>
      <p:sp>
        <p:nvSpPr>
          <p:cNvPr id="26642" name="Line 35"/>
          <p:cNvSpPr>
            <a:spLocks noChangeShapeType="1"/>
          </p:cNvSpPr>
          <p:nvPr/>
        </p:nvSpPr>
        <p:spPr bwMode="auto">
          <a:xfrm>
            <a:off x="6291263" y="3381375"/>
            <a:ext cx="1508125" cy="635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 name="Group 36"/>
          <p:cNvGrpSpPr>
            <a:grpSpLocks/>
          </p:cNvGrpSpPr>
          <p:nvPr/>
        </p:nvGrpSpPr>
        <p:grpSpPr bwMode="auto">
          <a:xfrm>
            <a:off x="6696075" y="3376613"/>
            <a:ext cx="609600" cy="1795462"/>
            <a:chOff x="4218" y="2127"/>
            <a:chExt cx="384" cy="1131"/>
          </a:xfrm>
        </p:grpSpPr>
        <p:sp>
          <p:nvSpPr>
            <p:cNvPr id="26645" name="Text Box 37"/>
            <p:cNvSpPr txBox="1">
              <a:spLocks noChangeArrowheads="1"/>
            </p:cNvSpPr>
            <p:nvPr/>
          </p:nvSpPr>
          <p:spPr bwMode="auto">
            <a:xfrm>
              <a:off x="4218" y="2970"/>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solidFill>
                    <a:srgbClr val="FF0000"/>
                  </a:solidFill>
                  <a:latin typeface="Tahoma" pitchFamily="34" charset="0"/>
                </a:rPr>
                <a:t>Y</a:t>
              </a:r>
              <a:r>
                <a:rPr lang="en-US" sz="2100" b="1" i="1" baseline="-25000">
                  <a:solidFill>
                    <a:srgbClr val="FF0000"/>
                  </a:solidFill>
                  <a:latin typeface="Tahoma" pitchFamily="34" charset="0"/>
                </a:rPr>
                <a:t>3</a:t>
              </a:r>
              <a:endParaRPr lang="en-US" sz="2100">
                <a:solidFill>
                  <a:srgbClr val="FF0000"/>
                </a:solidFill>
              </a:endParaRPr>
            </a:p>
          </p:txBody>
        </p:sp>
        <p:sp>
          <p:nvSpPr>
            <p:cNvPr id="26646" name="Line 38"/>
            <p:cNvSpPr>
              <a:spLocks noChangeShapeType="1"/>
            </p:cNvSpPr>
            <p:nvPr/>
          </p:nvSpPr>
          <p:spPr bwMode="auto">
            <a:xfrm>
              <a:off x="4398" y="2127"/>
              <a:ext cx="3" cy="87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0215" name="Rectangle 39"/>
          <p:cNvSpPr>
            <a:spLocks noChangeArrowheads="1"/>
          </p:cNvSpPr>
          <p:nvPr/>
        </p:nvSpPr>
        <p:spPr bwMode="auto">
          <a:xfrm>
            <a:off x="687388" y="4014788"/>
            <a:ext cx="3048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50000"/>
              </a:spcBef>
              <a:buClr>
                <a:srgbClr val="008080"/>
              </a:buClr>
              <a:buSzPct val="120000"/>
              <a:buFont typeface="Wingdings" pitchFamily="2" charset="2"/>
              <a:buNone/>
            </a:pPr>
            <a:r>
              <a:rPr lang="en-US" sz="2500">
                <a:sym typeface="Symbol" pitchFamily="18" charset="2"/>
              </a:rPr>
              <a:t>Results:</a:t>
            </a:r>
          </a:p>
        </p:txBody>
      </p:sp>
    </p:spTree>
    <p:extLst>
      <p:ext uri="{BB962C8B-B14F-4D97-AF65-F5344CB8AC3E}">
        <p14:creationId xmlns:p14="http://schemas.microsoft.com/office/powerpoint/2010/main" val="99117160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182"/>
                                        </p:tgtEl>
                                        <p:attrNameLst>
                                          <p:attrName>style.visibility</p:attrName>
                                        </p:attrNameLst>
                                      </p:cBhvr>
                                      <p:to>
                                        <p:strVal val="visible"/>
                                      </p:to>
                                    </p:set>
                                    <p:animEffect transition="in" filter="fade">
                                      <p:cBhvr>
                                        <p:cTn id="7" dur="500"/>
                                        <p:tgtEl>
                                          <p:spTgt spid="5018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0205">
                                            <p:txEl>
                                              <p:charRg st="4294967295" end="4294967295"/>
                                            </p:txEl>
                                          </p:spTgt>
                                        </p:tgtEl>
                                        <p:attrNameLst>
                                          <p:attrName>style.visibility</p:attrName>
                                        </p:attrNameLst>
                                      </p:cBhvr>
                                      <p:to>
                                        <p:strVal val="visible"/>
                                      </p:to>
                                    </p:set>
                                    <p:animEffect transition="in" filter="strips(downRight)">
                                      <p:cBhvr>
                                        <p:cTn id="12" dur="500"/>
                                        <p:tgtEl>
                                          <p:spTgt spid="50205">
                                            <p:txEl>
                                              <p:charRg st="4294967295" end="429496729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upRigh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0215">
                                            <p:txEl>
                                              <p:charRg st="4294967295" end="4294967295"/>
                                            </p:txEl>
                                          </p:spTgt>
                                        </p:tgtEl>
                                        <p:attrNameLst>
                                          <p:attrName>style.visibility</p:attrName>
                                        </p:attrNameLst>
                                      </p:cBhvr>
                                      <p:to>
                                        <p:strVal val="visible"/>
                                      </p:to>
                                    </p:set>
                                    <p:animEffect transition="in" filter="strips(downRight)">
                                      <p:cBhvr>
                                        <p:cTn id="22" dur="500"/>
                                        <p:tgtEl>
                                          <p:spTgt spid="50215">
                                            <p:txEl>
                                              <p:charRg st="4294967295" end="429496729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par>
                          <p:cTn id="28" fill="hold" nodeType="afterGroup">
                            <p:stCondLst>
                              <p:cond delay="500"/>
                            </p:stCondLst>
                            <p:childTnLst>
                              <p:par>
                                <p:cTn id="29" presetID="22" presetClass="entr" presetSubtype="8" fill="hold" nodeType="afterEffect">
                                  <p:stCondLst>
                                    <p:cond delay="0"/>
                                  </p:stCondLst>
                                  <p:childTnLst>
                                    <p:set>
                                      <p:cBhvr>
                                        <p:cTn id="30" dur="1" fill="hold">
                                          <p:stCondLst>
                                            <p:cond delay="0"/>
                                          </p:stCondLst>
                                        </p:cTn>
                                        <p:tgtEl>
                                          <p:spTgt spid="50206"/>
                                        </p:tgtEl>
                                        <p:attrNameLst>
                                          <p:attrName>style.visibility</p:attrName>
                                        </p:attrNameLst>
                                      </p:cBhvr>
                                      <p:to>
                                        <p:strVal val="visible"/>
                                      </p:to>
                                    </p:set>
                                    <p:animEffect transition="in" filter="wipe(left)">
                                      <p:cBhvr>
                                        <p:cTn id="31" dur="500"/>
                                        <p:tgtEl>
                                          <p:spTgt spid="5020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50207"/>
                                        </p:tgtEl>
                                        <p:attrNameLst>
                                          <p:attrName>style.visibility</p:attrName>
                                        </p:attrNameLst>
                                      </p:cBhvr>
                                      <p:to>
                                        <p:strVal val="visible"/>
                                      </p:to>
                                    </p:set>
                                    <p:animEffect transition="in" filter="wipe(left)">
                                      <p:cBhvr>
                                        <p:cTn id="36" dur="500"/>
                                        <p:tgtEl>
                                          <p:spTgt spid="50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p:bldP spid="50205" grpId="0" autoUpdateAnimBg="0"/>
      <p:bldP spid="5021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7650" name="Group 3"/>
          <p:cNvGrpSpPr>
            <a:grpSpLocks/>
          </p:cNvGrpSpPr>
          <p:nvPr/>
        </p:nvGrpSpPr>
        <p:grpSpPr bwMode="auto">
          <a:xfrm>
            <a:off x="5272088" y="2359025"/>
            <a:ext cx="2625725" cy="2212975"/>
            <a:chOff x="3321" y="1486"/>
            <a:chExt cx="1654" cy="1394"/>
          </a:xfrm>
        </p:grpSpPr>
        <p:sp>
          <p:nvSpPr>
            <p:cNvPr id="27687" name="Line 4"/>
            <p:cNvSpPr>
              <a:spLocks noChangeShapeType="1"/>
            </p:cNvSpPr>
            <p:nvPr/>
          </p:nvSpPr>
          <p:spPr bwMode="auto">
            <a:xfrm>
              <a:off x="3321" y="1486"/>
              <a:ext cx="1257" cy="12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8" name="Text Box 5"/>
            <p:cNvSpPr txBox="1">
              <a:spLocks noChangeArrowheads="1"/>
            </p:cNvSpPr>
            <p:nvPr/>
          </p:nvSpPr>
          <p:spPr bwMode="auto">
            <a:xfrm>
              <a:off x="4542" y="2592"/>
              <a:ext cx="4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latin typeface="Tahoma" pitchFamily="34" charset="0"/>
                </a:rPr>
                <a:t>IS</a:t>
              </a:r>
              <a:r>
                <a:rPr lang="en-US" sz="2200" b="1" i="1" baseline="-25000">
                  <a:latin typeface="Tahoma" pitchFamily="34" charset="0"/>
                </a:rPr>
                <a:t>1</a:t>
              </a:r>
            </a:p>
          </p:txBody>
        </p:sp>
      </p:grpSp>
      <p:sp>
        <p:nvSpPr>
          <p:cNvPr id="52230" name="Rectangle 6"/>
          <p:cNvSpPr>
            <a:spLocks noGrp="1" noChangeArrowheads="1"/>
          </p:cNvSpPr>
          <p:nvPr>
            <p:ph type="title"/>
          </p:nvPr>
        </p:nvSpPr>
        <p:spPr>
          <a:xfrm>
            <a:off x="495300" y="257175"/>
            <a:ext cx="6496050" cy="838200"/>
          </a:xfrm>
        </p:spPr>
        <p:txBody>
          <a:bodyPr/>
          <a:lstStyle/>
          <a:p>
            <a:r>
              <a:rPr lang="en-US" sz="2900" dirty="0" smtClean="0"/>
              <a:t>Response 3:   Hold </a:t>
            </a:r>
            <a:r>
              <a:rPr lang="en-US" sz="2900" i="1" dirty="0" smtClean="0"/>
              <a:t>Y</a:t>
            </a:r>
            <a:r>
              <a:rPr lang="en-US" sz="2900" dirty="0" smtClean="0"/>
              <a:t>  constant</a:t>
            </a:r>
            <a:endParaRPr lang="en-US" sz="2900" dirty="0" smtClean="0">
              <a:sym typeface="Symbol" pitchFamily="18" charset="2"/>
            </a:endParaRPr>
          </a:p>
        </p:txBody>
      </p:sp>
      <p:grpSp>
        <p:nvGrpSpPr>
          <p:cNvPr id="27652" name="Group 7"/>
          <p:cNvGrpSpPr>
            <a:grpSpLocks/>
          </p:cNvGrpSpPr>
          <p:nvPr/>
        </p:nvGrpSpPr>
        <p:grpSpPr bwMode="auto">
          <a:xfrm>
            <a:off x="4662488" y="1357313"/>
            <a:ext cx="3962400" cy="3616325"/>
            <a:chOff x="2976" y="1296"/>
            <a:chExt cx="2304" cy="2088"/>
          </a:xfrm>
        </p:grpSpPr>
        <p:grpSp>
          <p:nvGrpSpPr>
            <p:cNvPr id="27682" name="Group 8"/>
            <p:cNvGrpSpPr>
              <a:grpSpLocks/>
            </p:cNvGrpSpPr>
            <p:nvPr/>
          </p:nvGrpSpPr>
          <p:grpSpPr bwMode="auto">
            <a:xfrm>
              <a:off x="3120" y="1536"/>
              <a:ext cx="1968" cy="1728"/>
              <a:chOff x="2640" y="1056"/>
              <a:chExt cx="2496" cy="2112"/>
            </a:xfrm>
          </p:grpSpPr>
          <p:sp>
            <p:nvSpPr>
              <p:cNvPr id="27685" name="Line 9"/>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6" name="Line 10"/>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7683" name="Text Box 11"/>
            <p:cNvSpPr txBox="1">
              <a:spLocks noChangeArrowheads="1"/>
            </p:cNvSpPr>
            <p:nvPr/>
          </p:nvSpPr>
          <p:spPr bwMode="auto">
            <a:xfrm>
              <a:off x="4944" y="3120"/>
              <a:ext cx="336"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i="1">
                  <a:latin typeface="Tahoma" pitchFamily="34" charset="0"/>
                </a:rPr>
                <a:t>Y</a:t>
              </a:r>
              <a:r>
                <a:rPr lang="en-US" sz="2400"/>
                <a:t> </a:t>
              </a:r>
              <a:endParaRPr lang="en-US" sz="2200"/>
            </a:p>
          </p:txBody>
        </p:sp>
        <p:sp>
          <p:nvSpPr>
            <p:cNvPr id="27684" name="Text Box 12"/>
            <p:cNvSpPr txBox="1">
              <a:spLocks noChangeArrowheads="1"/>
            </p:cNvSpPr>
            <p:nvPr/>
          </p:nvSpPr>
          <p:spPr bwMode="auto">
            <a:xfrm>
              <a:off x="2976" y="1296"/>
              <a:ext cx="24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82675" algn="r"/>
                  <a:tab pos="1830388" algn="r"/>
                </a:tabLst>
                <a:defRPr>
                  <a:solidFill>
                    <a:schemeClr val="tx1"/>
                  </a:solidFill>
                  <a:latin typeface="Arial" charset="0"/>
                  <a:cs typeface="Arial" charset="0"/>
                </a:defRPr>
              </a:lvl1pPr>
              <a:lvl2pPr marL="742950" indent="-285750" eaLnBrk="0" hangingPunct="0">
                <a:tabLst>
                  <a:tab pos="1082675" algn="r"/>
                  <a:tab pos="1830388" algn="r"/>
                </a:tabLst>
                <a:defRPr>
                  <a:solidFill>
                    <a:schemeClr val="tx1"/>
                  </a:solidFill>
                  <a:latin typeface="Arial" charset="0"/>
                  <a:cs typeface="Arial" charset="0"/>
                </a:defRPr>
              </a:lvl2pPr>
              <a:lvl3pPr marL="1143000" indent="-228600" eaLnBrk="0" hangingPunct="0">
                <a:tabLst>
                  <a:tab pos="1082675" algn="r"/>
                  <a:tab pos="1830388" algn="r"/>
                </a:tabLst>
                <a:defRPr>
                  <a:solidFill>
                    <a:schemeClr val="tx1"/>
                  </a:solidFill>
                  <a:latin typeface="Arial" charset="0"/>
                  <a:cs typeface="Arial" charset="0"/>
                </a:defRPr>
              </a:lvl3pPr>
              <a:lvl4pPr marL="1600200" indent="-228600" eaLnBrk="0" hangingPunct="0">
                <a:tabLst>
                  <a:tab pos="1082675" algn="r"/>
                  <a:tab pos="1830388" algn="r"/>
                </a:tabLst>
                <a:defRPr>
                  <a:solidFill>
                    <a:schemeClr val="tx1"/>
                  </a:solidFill>
                  <a:latin typeface="Arial" charset="0"/>
                  <a:cs typeface="Arial" charset="0"/>
                </a:defRPr>
              </a:lvl4pPr>
              <a:lvl5pPr marL="2057400" indent="-228600" eaLnBrk="0" hangingPunct="0">
                <a:tabLst>
                  <a:tab pos="1082675" algn="r"/>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9pPr>
            </a:lstStyle>
            <a:p>
              <a:pPr algn="ctr" eaLnBrk="1" hangingPunct="1"/>
              <a:r>
                <a:rPr lang="en-US" sz="2400" b="1" i="1">
                  <a:latin typeface="Tahoma" pitchFamily="34" charset="0"/>
                </a:rPr>
                <a:t>r</a:t>
              </a:r>
              <a:endParaRPr lang="en-US" sz="2200"/>
            </a:p>
          </p:txBody>
        </p:sp>
      </p:grpSp>
      <p:grpSp>
        <p:nvGrpSpPr>
          <p:cNvPr id="27653" name="Group 13"/>
          <p:cNvGrpSpPr>
            <a:grpSpLocks/>
          </p:cNvGrpSpPr>
          <p:nvPr/>
        </p:nvGrpSpPr>
        <p:grpSpPr bwMode="auto">
          <a:xfrm>
            <a:off x="5348288" y="1738313"/>
            <a:ext cx="2667000" cy="2590800"/>
            <a:chOff x="3504" y="1200"/>
            <a:chExt cx="1488" cy="1440"/>
          </a:xfrm>
        </p:grpSpPr>
        <p:sp>
          <p:nvSpPr>
            <p:cNvPr id="27680" name="Line 14"/>
            <p:cNvSpPr>
              <a:spLocks noChangeShapeType="1"/>
            </p:cNvSpPr>
            <p:nvPr/>
          </p:nvSpPr>
          <p:spPr bwMode="auto">
            <a:xfrm flipV="1">
              <a:off x="3504" y="1440"/>
              <a:ext cx="1200" cy="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1" name="Text Box 15"/>
            <p:cNvSpPr txBox="1">
              <a:spLocks noChangeArrowheads="1"/>
            </p:cNvSpPr>
            <p:nvPr/>
          </p:nvSpPr>
          <p:spPr bwMode="auto">
            <a:xfrm>
              <a:off x="4560" y="1200"/>
              <a:ext cx="432"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latin typeface="Tahoma" pitchFamily="34" charset="0"/>
                </a:rPr>
                <a:t>LM</a:t>
              </a:r>
              <a:r>
                <a:rPr lang="en-US" sz="2400" b="1" i="1" baseline="-25000">
                  <a:latin typeface="Tahoma" pitchFamily="34" charset="0"/>
                </a:rPr>
                <a:t>1</a:t>
              </a:r>
            </a:p>
          </p:txBody>
        </p:sp>
      </p:grpSp>
      <p:grpSp>
        <p:nvGrpSpPr>
          <p:cNvPr id="27654" name="Group 16"/>
          <p:cNvGrpSpPr>
            <a:grpSpLocks/>
          </p:cNvGrpSpPr>
          <p:nvPr/>
        </p:nvGrpSpPr>
        <p:grpSpPr bwMode="auto">
          <a:xfrm>
            <a:off x="4495800" y="3095625"/>
            <a:ext cx="1793875" cy="457200"/>
            <a:chOff x="2832" y="1950"/>
            <a:chExt cx="1130" cy="288"/>
          </a:xfrm>
        </p:grpSpPr>
        <p:sp>
          <p:nvSpPr>
            <p:cNvPr id="27678" name="Line 17"/>
            <p:cNvSpPr>
              <a:spLocks noChangeShapeType="1"/>
            </p:cNvSpPr>
            <p:nvPr/>
          </p:nvSpPr>
          <p:spPr bwMode="auto">
            <a:xfrm flipH="1">
              <a:off x="3092" y="2130"/>
              <a:ext cx="87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7679" name="Text Box 18"/>
            <p:cNvSpPr txBox="1">
              <a:spLocks noChangeArrowheads="1"/>
            </p:cNvSpPr>
            <p:nvPr/>
          </p:nvSpPr>
          <p:spPr bwMode="auto">
            <a:xfrm>
              <a:off x="2832" y="195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latin typeface="Tahoma" pitchFamily="34" charset="0"/>
                </a:rPr>
                <a:t>r</a:t>
              </a:r>
              <a:r>
                <a:rPr lang="en-US" sz="2100" b="1" i="1" baseline="-25000">
                  <a:latin typeface="Tahoma" pitchFamily="34" charset="0"/>
                </a:rPr>
                <a:t>1</a:t>
              </a:r>
              <a:endParaRPr lang="en-US" sz="2100" baseline="-25000"/>
            </a:p>
          </p:txBody>
        </p:sp>
      </p:grpSp>
      <p:grpSp>
        <p:nvGrpSpPr>
          <p:cNvPr id="27655" name="Group 19"/>
          <p:cNvGrpSpPr>
            <a:grpSpLocks/>
          </p:cNvGrpSpPr>
          <p:nvPr/>
        </p:nvGrpSpPr>
        <p:grpSpPr bwMode="auto">
          <a:xfrm>
            <a:off x="5573713" y="1966913"/>
            <a:ext cx="2617787" cy="2209800"/>
            <a:chOff x="3511" y="1239"/>
            <a:chExt cx="1649" cy="1392"/>
          </a:xfrm>
        </p:grpSpPr>
        <p:sp>
          <p:nvSpPr>
            <p:cNvPr id="27676" name="Line 20"/>
            <p:cNvSpPr>
              <a:spLocks noChangeShapeType="1"/>
            </p:cNvSpPr>
            <p:nvPr/>
          </p:nvSpPr>
          <p:spPr bwMode="auto">
            <a:xfrm>
              <a:off x="3511" y="1239"/>
              <a:ext cx="1257" cy="1253"/>
            </a:xfrm>
            <a:prstGeom prst="line">
              <a:avLst/>
            </a:prstGeom>
            <a:noFill/>
            <a:ln w="28575">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7" name="Text Box 21"/>
            <p:cNvSpPr txBox="1">
              <a:spLocks noChangeArrowheads="1"/>
            </p:cNvSpPr>
            <p:nvPr/>
          </p:nvSpPr>
          <p:spPr bwMode="auto">
            <a:xfrm>
              <a:off x="4727" y="2343"/>
              <a:ext cx="4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solidFill>
                    <a:srgbClr val="003399"/>
                  </a:solidFill>
                  <a:latin typeface="Tahoma" pitchFamily="34" charset="0"/>
                </a:rPr>
                <a:t>IS</a:t>
              </a:r>
              <a:r>
                <a:rPr lang="en-US" sz="2200" b="1" i="1" baseline="-25000">
                  <a:solidFill>
                    <a:srgbClr val="003399"/>
                  </a:solidFill>
                  <a:latin typeface="Tahoma" pitchFamily="34" charset="0"/>
                </a:rPr>
                <a:t>2</a:t>
              </a:r>
            </a:p>
          </p:txBody>
        </p:sp>
      </p:grpSp>
      <p:grpSp>
        <p:nvGrpSpPr>
          <p:cNvPr id="27656" name="Group 22"/>
          <p:cNvGrpSpPr>
            <a:grpSpLocks/>
          </p:cNvGrpSpPr>
          <p:nvPr/>
        </p:nvGrpSpPr>
        <p:grpSpPr bwMode="auto">
          <a:xfrm>
            <a:off x="6381750" y="3040063"/>
            <a:ext cx="533400" cy="2141537"/>
            <a:chOff x="4020" y="1915"/>
            <a:chExt cx="336" cy="1349"/>
          </a:xfrm>
        </p:grpSpPr>
        <p:sp>
          <p:nvSpPr>
            <p:cNvPr id="27674" name="Line 23"/>
            <p:cNvSpPr>
              <a:spLocks noChangeShapeType="1"/>
            </p:cNvSpPr>
            <p:nvPr/>
          </p:nvSpPr>
          <p:spPr bwMode="auto">
            <a:xfrm flipH="1">
              <a:off x="4185" y="1915"/>
              <a:ext cx="0" cy="109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7675" name="Text Box 24"/>
            <p:cNvSpPr txBox="1">
              <a:spLocks noChangeArrowheads="1"/>
            </p:cNvSpPr>
            <p:nvPr/>
          </p:nvSpPr>
          <p:spPr bwMode="auto">
            <a:xfrm>
              <a:off x="4020" y="2976"/>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solidFill>
                    <a:srgbClr val="969696"/>
                  </a:solidFill>
                  <a:latin typeface="Tahoma" pitchFamily="34" charset="0"/>
                </a:rPr>
                <a:t>Y</a:t>
              </a:r>
              <a:r>
                <a:rPr lang="en-US" sz="2100" b="1" i="1" baseline="-25000">
                  <a:solidFill>
                    <a:srgbClr val="969696"/>
                  </a:solidFill>
                  <a:latin typeface="Tahoma" pitchFamily="34" charset="0"/>
                </a:rPr>
                <a:t>2</a:t>
              </a:r>
              <a:endParaRPr lang="en-US" sz="2100" baseline="-25000">
                <a:solidFill>
                  <a:srgbClr val="969696"/>
                </a:solidFill>
              </a:endParaRPr>
            </a:p>
          </p:txBody>
        </p:sp>
      </p:grpSp>
      <p:sp>
        <p:nvSpPr>
          <p:cNvPr id="27657" name="Line 25"/>
          <p:cNvSpPr>
            <a:spLocks noChangeShapeType="1"/>
          </p:cNvSpPr>
          <p:nvPr/>
        </p:nvSpPr>
        <p:spPr bwMode="auto">
          <a:xfrm flipH="1" flipV="1">
            <a:off x="4911725" y="3027363"/>
            <a:ext cx="17176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7658" name="Text Box 26"/>
          <p:cNvSpPr txBox="1">
            <a:spLocks noChangeArrowheads="1"/>
          </p:cNvSpPr>
          <p:nvPr/>
        </p:nvSpPr>
        <p:spPr bwMode="auto">
          <a:xfrm>
            <a:off x="4495800" y="27479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solidFill>
                  <a:srgbClr val="969696"/>
                </a:solidFill>
                <a:latin typeface="Tahoma" pitchFamily="34" charset="0"/>
              </a:rPr>
              <a:t>r</a:t>
            </a:r>
            <a:r>
              <a:rPr lang="en-US" sz="2100" b="1" i="1" baseline="-25000">
                <a:solidFill>
                  <a:srgbClr val="969696"/>
                </a:solidFill>
                <a:latin typeface="Tahoma" pitchFamily="34" charset="0"/>
              </a:rPr>
              <a:t>2</a:t>
            </a:r>
            <a:endParaRPr lang="en-US" sz="2100" baseline="-25000">
              <a:solidFill>
                <a:srgbClr val="969696"/>
              </a:solidFill>
            </a:endParaRPr>
          </a:p>
        </p:txBody>
      </p:sp>
      <p:sp>
        <p:nvSpPr>
          <p:cNvPr id="52251" name="Rectangle 27"/>
          <p:cNvSpPr>
            <a:spLocks noChangeArrowheads="1"/>
          </p:cNvSpPr>
          <p:nvPr/>
        </p:nvSpPr>
        <p:spPr bwMode="auto">
          <a:xfrm>
            <a:off x="631825" y="2540000"/>
            <a:ext cx="3327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50000"/>
              </a:spcBef>
              <a:buClr>
                <a:srgbClr val="008080"/>
              </a:buClr>
              <a:buSzPct val="120000"/>
              <a:buFont typeface="Wingdings" pitchFamily="2" charset="2"/>
              <a:buNone/>
            </a:pPr>
            <a:r>
              <a:rPr lang="en-US" sz="2500">
                <a:sym typeface="Symbol" pitchFamily="18" charset="2"/>
              </a:rPr>
              <a:t>To keep </a:t>
            </a:r>
            <a:r>
              <a:rPr lang="en-US" sz="2500" b="1" i="1">
                <a:sym typeface="Symbol" pitchFamily="18" charset="2"/>
              </a:rPr>
              <a:t>Y</a:t>
            </a:r>
            <a:r>
              <a:rPr lang="en-US" sz="1100">
                <a:sym typeface="Symbol" pitchFamily="18" charset="2"/>
              </a:rPr>
              <a:t> </a:t>
            </a:r>
            <a:r>
              <a:rPr lang="en-US" sz="2500">
                <a:sym typeface="Symbol" pitchFamily="18" charset="2"/>
              </a:rPr>
              <a:t> constant, Fed reduces </a:t>
            </a:r>
            <a:r>
              <a:rPr lang="en-US" sz="2500" b="1" i="1">
                <a:sym typeface="Symbol" pitchFamily="18" charset="2"/>
              </a:rPr>
              <a:t>M</a:t>
            </a:r>
            <a:r>
              <a:rPr lang="en-US" sz="2500">
                <a:sym typeface="Symbol" pitchFamily="18" charset="2"/>
              </a:rPr>
              <a:t>  </a:t>
            </a:r>
            <a:br>
              <a:rPr lang="en-US" sz="2500">
                <a:sym typeface="Symbol" pitchFamily="18" charset="2"/>
              </a:rPr>
            </a:br>
            <a:r>
              <a:rPr lang="en-US" sz="2500">
                <a:sym typeface="Symbol" pitchFamily="18" charset="2"/>
              </a:rPr>
              <a:t>to shift </a:t>
            </a:r>
            <a:r>
              <a:rPr lang="en-US" sz="2500" i="1">
                <a:sym typeface="Symbol" pitchFamily="18" charset="2"/>
              </a:rPr>
              <a:t>LM</a:t>
            </a:r>
            <a:r>
              <a:rPr lang="en-US" sz="1100">
                <a:sym typeface="Symbol" pitchFamily="18" charset="2"/>
              </a:rPr>
              <a:t> </a:t>
            </a:r>
            <a:r>
              <a:rPr lang="en-US" sz="2500">
                <a:sym typeface="Symbol" pitchFamily="18" charset="2"/>
              </a:rPr>
              <a:t> curve left.</a:t>
            </a:r>
          </a:p>
        </p:txBody>
      </p:sp>
      <p:graphicFrame>
        <p:nvGraphicFramePr>
          <p:cNvPr id="52252" name="Object 2"/>
          <p:cNvGraphicFramePr>
            <a:graphicFrameLocks noChangeAspect="1"/>
          </p:cNvGraphicFramePr>
          <p:nvPr/>
        </p:nvGraphicFramePr>
        <p:xfrm>
          <a:off x="1327150" y="4625975"/>
          <a:ext cx="1479550" cy="527050"/>
        </p:xfrm>
        <a:graphic>
          <a:graphicData uri="http://schemas.openxmlformats.org/presentationml/2006/ole">
            <mc:AlternateContent xmlns:mc="http://schemas.openxmlformats.org/markup-compatibility/2006">
              <mc:Choice xmlns:v="urn:schemas-microsoft-com:vml" Requires="v">
                <p:oleObj spid="_x0000_s7325" name="Equation" r:id="rId4" imgW="571252" imgH="203112" progId="Equation.DSMT4">
                  <p:embed/>
                </p:oleObj>
              </mc:Choice>
              <mc:Fallback>
                <p:oleObj name="Equation" r:id="rId4" imgW="571252" imgH="203112"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7150" y="4625975"/>
                        <a:ext cx="14795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253" name="Object 3"/>
          <p:cNvGraphicFramePr>
            <a:graphicFrameLocks noChangeAspect="1"/>
          </p:cNvGraphicFramePr>
          <p:nvPr/>
        </p:nvGraphicFramePr>
        <p:xfrm>
          <a:off x="1327150" y="5235575"/>
          <a:ext cx="2366963" cy="592138"/>
        </p:xfrm>
        <a:graphic>
          <a:graphicData uri="http://schemas.openxmlformats.org/presentationml/2006/ole">
            <mc:AlternateContent xmlns:mc="http://schemas.openxmlformats.org/markup-compatibility/2006">
              <mc:Choice xmlns:v="urn:schemas-microsoft-com:vml" Requires="v">
                <p:oleObj spid="_x0000_s7326" name="Equation" r:id="rId6" imgW="914400" imgH="228600" progId="Equation.DSMT4">
                  <p:embed/>
                </p:oleObj>
              </mc:Choice>
              <mc:Fallback>
                <p:oleObj name="Equation" r:id="rId6" imgW="9144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7150" y="5235575"/>
                        <a:ext cx="2366963"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9" name="Group 30"/>
          <p:cNvGrpSpPr>
            <a:grpSpLocks/>
          </p:cNvGrpSpPr>
          <p:nvPr/>
        </p:nvGrpSpPr>
        <p:grpSpPr bwMode="auto">
          <a:xfrm>
            <a:off x="5137150" y="1295400"/>
            <a:ext cx="2482850" cy="2541588"/>
            <a:chOff x="3236" y="816"/>
            <a:chExt cx="1564" cy="1601"/>
          </a:xfrm>
        </p:grpSpPr>
        <p:sp>
          <p:nvSpPr>
            <p:cNvPr id="27672" name="Line 31"/>
            <p:cNvSpPr>
              <a:spLocks noChangeShapeType="1"/>
            </p:cNvSpPr>
            <p:nvPr/>
          </p:nvSpPr>
          <p:spPr bwMode="auto">
            <a:xfrm flipV="1">
              <a:off x="3236" y="1060"/>
              <a:ext cx="1355" cy="1357"/>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3" name="Text Box 32"/>
            <p:cNvSpPr txBox="1">
              <a:spLocks noChangeArrowheads="1"/>
            </p:cNvSpPr>
            <p:nvPr/>
          </p:nvSpPr>
          <p:spPr bwMode="auto">
            <a:xfrm>
              <a:off x="4312" y="816"/>
              <a:ext cx="48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latin typeface="Tahoma" pitchFamily="34" charset="0"/>
                </a:rPr>
                <a:t>LM</a:t>
              </a:r>
              <a:r>
                <a:rPr lang="en-US" sz="2400" b="1" i="1" baseline="-25000">
                  <a:latin typeface="Tahoma" pitchFamily="34" charset="0"/>
                </a:rPr>
                <a:t>2</a:t>
              </a:r>
            </a:p>
          </p:txBody>
        </p:sp>
      </p:grpSp>
      <p:sp>
        <p:nvSpPr>
          <p:cNvPr id="52257" name="Rectangle 33"/>
          <p:cNvSpPr>
            <a:spLocks noChangeArrowheads="1"/>
          </p:cNvSpPr>
          <p:nvPr/>
        </p:nvSpPr>
        <p:spPr bwMode="auto">
          <a:xfrm>
            <a:off x="665163" y="4025900"/>
            <a:ext cx="3048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50000"/>
              </a:spcBef>
              <a:buClr>
                <a:srgbClr val="008080"/>
              </a:buClr>
              <a:buSzPct val="120000"/>
              <a:buFont typeface="Wingdings" pitchFamily="2" charset="2"/>
              <a:buNone/>
            </a:pPr>
            <a:r>
              <a:rPr lang="en-US" sz="2500">
                <a:sym typeface="Symbol" pitchFamily="18" charset="2"/>
              </a:rPr>
              <a:t>Results:</a:t>
            </a:r>
          </a:p>
        </p:txBody>
      </p:sp>
      <p:grpSp>
        <p:nvGrpSpPr>
          <p:cNvPr id="27664" name="Group 34"/>
          <p:cNvGrpSpPr>
            <a:grpSpLocks/>
          </p:cNvGrpSpPr>
          <p:nvPr/>
        </p:nvGrpSpPr>
        <p:grpSpPr bwMode="auto">
          <a:xfrm>
            <a:off x="6029325" y="1852613"/>
            <a:ext cx="533400" cy="3328987"/>
            <a:chOff x="3798" y="1167"/>
            <a:chExt cx="336" cy="2097"/>
          </a:xfrm>
        </p:grpSpPr>
        <p:sp>
          <p:nvSpPr>
            <p:cNvPr id="27669" name="Line 35"/>
            <p:cNvSpPr>
              <a:spLocks noChangeShapeType="1"/>
            </p:cNvSpPr>
            <p:nvPr/>
          </p:nvSpPr>
          <p:spPr bwMode="auto">
            <a:xfrm flipH="1">
              <a:off x="3966" y="2127"/>
              <a:ext cx="0" cy="873"/>
            </a:xfrm>
            <a:prstGeom prst="line">
              <a:avLst/>
            </a:prstGeom>
            <a:noFill/>
            <a:ln w="9525">
              <a:solidFill>
                <a:srgbClr val="33CC33"/>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7670" name="Text Box 36"/>
            <p:cNvSpPr txBox="1">
              <a:spLocks noChangeArrowheads="1"/>
            </p:cNvSpPr>
            <p:nvPr/>
          </p:nvSpPr>
          <p:spPr bwMode="auto">
            <a:xfrm>
              <a:off x="3798" y="2976"/>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solidFill>
                    <a:srgbClr val="33CC33"/>
                  </a:solidFill>
                  <a:latin typeface="Tahoma" pitchFamily="34" charset="0"/>
                </a:rPr>
                <a:t>Y</a:t>
              </a:r>
              <a:r>
                <a:rPr lang="en-US" sz="2100" b="1" i="1" baseline="-25000">
                  <a:solidFill>
                    <a:srgbClr val="33CC33"/>
                  </a:solidFill>
                  <a:latin typeface="Tahoma" pitchFamily="34" charset="0"/>
                </a:rPr>
                <a:t>1</a:t>
              </a:r>
              <a:endParaRPr lang="en-US" sz="2100" baseline="-25000">
                <a:solidFill>
                  <a:srgbClr val="33CC33"/>
                </a:solidFill>
              </a:endParaRPr>
            </a:p>
          </p:txBody>
        </p:sp>
        <p:sp>
          <p:nvSpPr>
            <p:cNvPr id="27671" name="Line 37"/>
            <p:cNvSpPr>
              <a:spLocks noChangeShapeType="1"/>
            </p:cNvSpPr>
            <p:nvPr/>
          </p:nvSpPr>
          <p:spPr bwMode="auto">
            <a:xfrm flipV="1">
              <a:off x="3963" y="1167"/>
              <a:ext cx="0" cy="963"/>
            </a:xfrm>
            <a:prstGeom prst="line">
              <a:avLst/>
            </a:prstGeom>
            <a:noFill/>
            <a:ln w="9525">
              <a:solidFill>
                <a:srgbClr val="33CC33"/>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 name="Group 38"/>
          <p:cNvGrpSpPr>
            <a:grpSpLocks/>
          </p:cNvGrpSpPr>
          <p:nvPr/>
        </p:nvGrpSpPr>
        <p:grpSpPr bwMode="auto">
          <a:xfrm>
            <a:off x="4495800" y="2400300"/>
            <a:ext cx="1795463" cy="457200"/>
            <a:chOff x="2832" y="1512"/>
            <a:chExt cx="1131" cy="288"/>
          </a:xfrm>
        </p:grpSpPr>
        <p:sp>
          <p:nvSpPr>
            <p:cNvPr id="27667" name="Text Box 39"/>
            <p:cNvSpPr txBox="1">
              <a:spLocks noChangeArrowheads="1"/>
            </p:cNvSpPr>
            <p:nvPr/>
          </p:nvSpPr>
          <p:spPr bwMode="auto">
            <a:xfrm>
              <a:off x="2832" y="151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solidFill>
                    <a:srgbClr val="33CC33"/>
                  </a:solidFill>
                  <a:latin typeface="Tahoma" pitchFamily="34" charset="0"/>
                </a:rPr>
                <a:t>r</a:t>
              </a:r>
              <a:r>
                <a:rPr lang="en-US" sz="2100" b="1" i="1" baseline="-25000">
                  <a:solidFill>
                    <a:srgbClr val="33CC33"/>
                  </a:solidFill>
                  <a:latin typeface="Tahoma" pitchFamily="34" charset="0"/>
                </a:rPr>
                <a:t>3</a:t>
              </a:r>
              <a:endParaRPr lang="en-US" sz="2100" baseline="-25000">
                <a:solidFill>
                  <a:srgbClr val="33CC33"/>
                </a:solidFill>
              </a:endParaRPr>
            </a:p>
          </p:txBody>
        </p:sp>
        <p:sp>
          <p:nvSpPr>
            <p:cNvPr id="27668" name="Line 40"/>
            <p:cNvSpPr>
              <a:spLocks noChangeShapeType="1"/>
            </p:cNvSpPr>
            <p:nvPr/>
          </p:nvSpPr>
          <p:spPr bwMode="auto">
            <a:xfrm flipH="1">
              <a:off x="3090" y="1692"/>
              <a:ext cx="87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7666" name="Rectangle 41"/>
          <p:cNvSpPr>
            <a:spLocks noChangeArrowheads="1"/>
          </p:cNvSpPr>
          <p:nvPr/>
        </p:nvSpPr>
        <p:spPr bwMode="auto">
          <a:xfrm>
            <a:off x="609600" y="1404938"/>
            <a:ext cx="36830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50000"/>
              </a:spcBef>
              <a:buClr>
                <a:srgbClr val="008080"/>
              </a:buClr>
              <a:buSzPct val="120000"/>
              <a:buFont typeface="Wingdings" pitchFamily="2" charset="2"/>
              <a:buNone/>
            </a:pPr>
            <a:r>
              <a:rPr lang="en-US" sz="2500" dirty="0">
                <a:solidFill>
                  <a:srgbClr val="969696"/>
                </a:solidFill>
                <a:sym typeface="Symbol" pitchFamily="18" charset="2"/>
              </a:rPr>
              <a:t>If government raises </a:t>
            </a:r>
            <a:r>
              <a:rPr lang="en-US" sz="2500" b="1" i="1" dirty="0">
                <a:solidFill>
                  <a:srgbClr val="969696"/>
                </a:solidFill>
                <a:sym typeface="Symbol" pitchFamily="18" charset="2"/>
              </a:rPr>
              <a:t>G</a:t>
            </a:r>
            <a:r>
              <a:rPr lang="en-US" sz="2500" dirty="0">
                <a:solidFill>
                  <a:srgbClr val="969696"/>
                </a:solidFill>
                <a:sym typeface="Symbol" pitchFamily="18" charset="2"/>
              </a:rPr>
              <a:t>, </a:t>
            </a:r>
            <a:br>
              <a:rPr lang="en-US" sz="2500" dirty="0">
                <a:solidFill>
                  <a:srgbClr val="969696"/>
                </a:solidFill>
                <a:sym typeface="Symbol" pitchFamily="18" charset="2"/>
              </a:rPr>
            </a:br>
            <a:r>
              <a:rPr lang="en-US" sz="2500" dirty="0">
                <a:solidFill>
                  <a:srgbClr val="969696"/>
                </a:solidFill>
                <a:sym typeface="Symbol" pitchFamily="18" charset="2"/>
              </a:rPr>
              <a:t>the </a:t>
            </a:r>
            <a:r>
              <a:rPr lang="en-US" sz="2500" i="1" dirty="0">
                <a:solidFill>
                  <a:srgbClr val="969696"/>
                </a:solidFill>
                <a:sym typeface="Symbol" pitchFamily="18" charset="2"/>
              </a:rPr>
              <a:t>IS</a:t>
            </a:r>
            <a:r>
              <a:rPr lang="en-US" sz="1100" dirty="0">
                <a:solidFill>
                  <a:srgbClr val="969696"/>
                </a:solidFill>
                <a:sym typeface="Symbol" pitchFamily="18" charset="2"/>
              </a:rPr>
              <a:t> </a:t>
            </a:r>
            <a:r>
              <a:rPr lang="en-US" sz="2500" dirty="0">
                <a:sym typeface="Symbol" pitchFamily="18" charset="2"/>
              </a:rPr>
              <a:t> </a:t>
            </a:r>
            <a:r>
              <a:rPr lang="en-US" sz="2500" dirty="0">
                <a:solidFill>
                  <a:srgbClr val="969696"/>
                </a:solidFill>
                <a:sym typeface="Symbol" pitchFamily="18" charset="2"/>
              </a:rPr>
              <a:t>curve shifts right.</a:t>
            </a:r>
          </a:p>
        </p:txBody>
      </p:sp>
    </p:spTree>
    <p:extLst>
      <p:ext uri="{BB962C8B-B14F-4D97-AF65-F5344CB8AC3E}">
        <p14:creationId xmlns:p14="http://schemas.microsoft.com/office/powerpoint/2010/main" val="255333309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230"/>
                                        </p:tgtEl>
                                        <p:attrNameLst>
                                          <p:attrName>style.visibility</p:attrName>
                                        </p:attrNameLst>
                                      </p:cBhvr>
                                      <p:to>
                                        <p:strVal val="visible"/>
                                      </p:to>
                                    </p:set>
                                    <p:animEffect transition="in" filter="fade">
                                      <p:cBhvr>
                                        <p:cTn id="7" dur="500"/>
                                        <p:tgtEl>
                                          <p:spTgt spid="5223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2251">
                                            <p:txEl>
                                              <p:charRg st="4294967295" end="4294967295"/>
                                            </p:txEl>
                                          </p:spTgt>
                                        </p:tgtEl>
                                        <p:attrNameLst>
                                          <p:attrName>style.visibility</p:attrName>
                                        </p:attrNameLst>
                                      </p:cBhvr>
                                      <p:to>
                                        <p:strVal val="visible"/>
                                      </p:to>
                                    </p:set>
                                    <p:animEffect transition="in" filter="strips(downRight)">
                                      <p:cBhvr>
                                        <p:cTn id="12" dur="500"/>
                                        <p:tgtEl>
                                          <p:spTgt spid="52251">
                                            <p:txEl>
                                              <p:charRg st="4294967295" end="429496729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upRigh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2257">
                                            <p:txEl>
                                              <p:charRg st="4294967295" end="4294967295"/>
                                            </p:txEl>
                                          </p:spTgt>
                                        </p:tgtEl>
                                        <p:attrNameLst>
                                          <p:attrName>style.visibility</p:attrName>
                                        </p:attrNameLst>
                                      </p:cBhvr>
                                      <p:to>
                                        <p:strVal val="visible"/>
                                      </p:to>
                                    </p:set>
                                    <p:animEffect transition="in" filter="strips(downRight)">
                                      <p:cBhvr>
                                        <p:cTn id="22" dur="500"/>
                                        <p:tgtEl>
                                          <p:spTgt spid="52257">
                                            <p:txEl>
                                              <p:charRg st="4294967295" end="429496729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2252"/>
                                        </p:tgtEl>
                                        <p:attrNameLst>
                                          <p:attrName>style.visibility</p:attrName>
                                        </p:attrNameLst>
                                      </p:cBhvr>
                                      <p:to>
                                        <p:strVal val="visible"/>
                                      </p:to>
                                    </p:set>
                                    <p:animEffect transition="in" filter="wipe(left)">
                                      <p:cBhvr>
                                        <p:cTn id="27" dur="500"/>
                                        <p:tgtEl>
                                          <p:spTgt spid="5225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right)">
                                      <p:cBhvr>
                                        <p:cTn id="32" dur="500"/>
                                        <p:tgtEl>
                                          <p:spTgt spid="11"/>
                                        </p:tgtEl>
                                      </p:cBhvr>
                                    </p:animEffect>
                                  </p:childTnLst>
                                </p:cTn>
                              </p:par>
                            </p:childTnLst>
                          </p:cTn>
                        </p:par>
                        <p:par>
                          <p:cTn id="33" fill="hold" nodeType="afterGroup">
                            <p:stCondLst>
                              <p:cond delay="500"/>
                            </p:stCondLst>
                            <p:childTnLst>
                              <p:par>
                                <p:cTn id="34" presetID="22" presetClass="entr" presetSubtype="8" fill="hold" nodeType="afterEffect">
                                  <p:stCondLst>
                                    <p:cond delay="0"/>
                                  </p:stCondLst>
                                  <p:childTnLst>
                                    <p:set>
                                      <p:cBhvr>
                                        <p:cTn id="35" dur="1" fill="hold">
                                          <p:stCondLst>
                                            <p:cond delay="0"/>
                                          </p:stCondLst>
                                        </p:cTn>
                                        <p:tgtEl>
                                          <p:spTgt spid="52253"/>
                                        </p:tgtEl>
                                        <p:attrNameLst>
                                          <p:attrName>style.visibility</p:attrName>
                                        </p:attrNameLst>
                                      </p:cBhvr>
                                      <p:to>
                                        <p:strVal val="visible"/>
                                      </p:to>
                                    </p:set>
                                    <p:animEffect transition="in" filter="wipe(left)">
                                      <p:cBhvr>
                                        <p:cTn id="36" dur="500"/>
                                        <p:tgtEl>
                                          <p:spTgt spid="52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p:bldP spid="52251" grpId="0" autoUpdateAnimBg="0"/>
      <p:bldP spid="5225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236538"/>
            <a:ext cx="9144000" cy="977900"/>
          </a:xfrm>
        </p:spPr>
        <p:txBody>
          <a:bodyPr/>
          <a:lstStyle/>
          <a:p>
            <a:pPr algn="ctr">
              <a:lnSpc>
                <a:spcPct val="90000"/>
              </a:lnSpc>
            </a:pPr>
            <a:r>
              <a:rPr lang="en-US" sz="3100" smtClean="0"/>
              <a:t>Estimates of fiscal policy multipliers</a:t>
            </a:r>
          </a:p>
        </p:txBody>
      </p:sp>
      <p:sp>
        <p:nvSpPr>
          <p:cNvPr id="28675" name="Rectangle 3"/>
          <p:cNvSpPr>
            <a:spLocks noGrp="1" noChangeArrowheads="1"/>
          </p:cNvSpPr>
          <p:nvPr>
            <p:ph type="body" idx="1"/>
          </p:nvPr>
        </p:nvSpPr>
        <p:spPr>
          <a:xfrm>
            <a:off x="0" y="976313"/>
            <a:ext cx="9144000" cy="519112"/>
          </a:xfrm>
        </p:spPr>
        <p:txBody>
          <a:bodyPr/>
          <a:lstStyle/>
          <a:p>
            <a:pPr algn="ctr">
              <a:buFont typeface="Wingdings" pitchFamily="2" charset="2"/>
              <a:buNone/>
            </a:pPr>
            <a:r>
              <a:rPr lang="en-US" sz="2300" i="1" smtClean="0"/>
              <a:t>from the DRI macroeconometric model</a:t>
            </a:r>
          </a:p>
        </p:txBody>
      </p:sp>
      <p:sp>
        <p:nvSpPr>
          <p:cNvPr id="28676" name="Rectangle 4"/>
          <p:cNvSpPr>
            <a:spLocks noChangeArrowheads="1"/>
          </p:cNvSpPr>
          <p:nvPr/>
        </p:nvSpPr>
        <p:spPr bwMode="auto">
          <a:xfrm>
            <a:off x="881063" y="2249488"/>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45000"/>
              </a:spcBef>
              <a:buClr>
                <a:srgbClr val="008080"/>
              </a:buClr>
              <a:buSzPct val="120000"/>
              <a:buFont typeface="Wingdings" pitchFamily="2" charset="2"/>
              <a:buNone/>
            </a:pPr>
            <a:r>
              <a:rPr lang="en-US" sz="2600" i="1"/>
              <a:t>Assumption about monetary policy</a:t>
            </a:r>
          </a:p>
        </p:txBody>
      </p:sp>
      <p:sp>
        <p:nvSpPr>
          <p:cNvPr id="28677" name="Rectangle 5"/>
          <p:cNvSpPr>
            <a:spLocks noChangeArrowheads="1"/>
          </p:cNvSpPr>
          <p:nvPr/>
        </p:nvSpPr>
        <p:spPr bwMode="auto">
          <a:xfrm>
            <a:off x="4408488" y="1914525"/>
            <a:ext cx="2057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105000"/>
              </a:lnSpc>
              <a:spcBef>
                <a:spcPct val="45000"/>
              </a:spcBef>
              <a:buClr>
                <a:srgbClr val="008080"/>
              </a:buClr>
              <a:buSzPct val="120000"/>
              <a:buFont typeface="Wingdings" pitchFamily="2" charset="2"/>
              <a:buNone/>
            </a:pPr>
            <a:r>
              <a:rPr lang="en-US" sz="2600" i="1"/>
              <a:t>Estimated value of  </a:t>
            </a:r>
            <a:br>
              <a:rPr lang="en-US" sz="2600" i="1"/>
            </a:br>
            <a:r>
              <a:rPr lang="en-US" sz="2600" b="1">
                <a:sym typeface="Symbol" pitchFamily="18" charset="2"/>
              </a:rPr>
              <a:t></a:t>
            </a:r>
            <a:r>
              <a:rPr lang="en-US" sz="2600" b="1" i="1">
                <a:sym typeface="Symbol" pitchFamily="18" charset="2"/>
              </a:rPr>
              <a:t>Y</a:t>
            </a:r>
            <a:r>
              <a:rPr lang="en-US" sz="1100" b="1" i="1">
                <a:sym typeface="Symbol" pitchFamily="18" charset="2"/>
              </a:rPr>
              <a:t> </a:t>
            </a:r>
            <a:r>
              <a:rPr lang="en-US" sz="2600" i="1">
                <a:sym typeface="Symbol" pitchFamily="18" charset="2"/>
              </a:rPr>
              <a:t>/</a:t>
            </a:r>
            <a:r>
              <a:rPr lang="en-US" sz="1100" b="1" i="1">
                <a:sym typeface="Symbol" pitchFamily="18" charset="2"/>
              </a:rPr>
              <a:t> </a:t>
            </a:r>
            <a:r>
              <a:rPr lang="en-US" sz="2600" b="1">
                <a:sym typeface="Symbol" pitchFamily="18" charset="2"/>
              </a:rPr>
              <a:t></a:t>
            </a:r>
            <a:r>
              <a:rPr lang="en-US" sz="2600" b="1" i="1">
                <a:sym typeface="Symbol" pitchFamily="18" charset="2"/>
              </a:rPr>
              <a:t>G</a:t>
            </a:r>
            <a:r>
              <a:rPr lang="en-US" sz="2600">
                <a:sym typeface="Symbol" pitchFamily="18" charset="2"/>
              </a:rPr>
              <a:t> </a:t>
            </a:r>
          </a:p>
        </p:txBody>
      </p:sp>
      <p:sp>
        <p:nvSpPr>
          <p:cNvPr id="54278" name="Rectangle 6"/>
          <p:cNvSpPr>
            <a:spLocks noChangeArrowheads="1"/>
          </p:cNvSpPr>
          <p:nvPr/>
        </p:nvSpPr>
        <p:spPr bwMode="auto">
          <a:xfrm>
            <a:off x="903288" y="4506913"/>
            <a:ext cx="3429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45000"/>
              </a:spcBef>
              <a:buClr>
                <a:srgbClr val="008080"/>
              </a:buClr>
              <a:buSzPct val="120000"/>
              <a:buFont typeface="Wingdings" pitchFamily="2" charset="2"/>
              <a:buNone/>
            </a:pPr>
            <a:r>
              <a:rPr lang="en-US" sz="2600"/>
              <a:t>Fed holds nominal interest rate constant</a:t>
            </a:r>
          </a:p>
        </p:txBody>
      </p:sp>
      <p:sp>
        <p:nvSpPr>
          <p:cNvPr id="54279" name="Rectangle 7"/>
          <p:cNvSpPr>
            <a:spLocks noChangeArrowheads="1"/>
          </p:cNvSpPr>
          <p:nvPr/>
        </p:nvSpPr>
        <p:spPr bwMode="auto">
          <a:xfrm>
            <a:off x="947738" y="3482975"/>
            <a:ext cx="2819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45000"/>
              </a:spcBef>
              <a:buClr>
                <a:srgbClr val="008080"/>
              </a:buClr>
              <a:buSzPct val="120000"/>
              <a:buFont typeface="Wingdings" pitchFamily="2" charset="2"/>
              <a:buNone/>
            </a:pPr>
            <a:r>
              <a:rPr lang="en-US" sz="2600"/>
              <a:t>Fed holds money supply constant</a:t>
            </a:r>
          </a:p>
        </p:txBody>
      </p:sp>
      <p:sp>
        <p:nvSpPr>
          <p:cNvPr id="54280" name="Rectangle 8"/>
          <p:cNvSpPr>
            <a:spLocks noChangeArrowheads="1"/>
          </p:cNvSpPr>
          <p:nvPr/>
        </p:nvSpPr>
        <p:spPr bwMode="auto">
          <a:xfrm>
            <a:off x="5018088" y="4724400"/>
            <a:ext cx="99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45000"/>
              </a:spcBef>
              <a:buClr>
                <a:srgbClr val="008080"/>
              </a:buClr>
              <a:buSzPct val="120000"/>
              <a:buFont typeface="Wingdings" pitchFamily="2" charset="2"/>
              <a:buNone/>
            </a:pPr>
            <a:r>
              <a:rPr lang="en-US" sz="2600"/>
              <a:t>1.93</a:t>
            </a:r>
          </a:p>
        </p:txBody>
      </p:sp>
      <p:sp>
        <p:nvSpPr>
          <p:cNvPr id="54281" name="Rectangle 9"/>
          <p:cNvSpPr>
            <a:spLocks noChangeArrowheads="1"/>
          </p:cNvSpPr>
          <p:nvPr/>
        </p:nvSpPr>
        <p:spPr bwMode="auto">
          <a:xfrm>
            <a:off x="5018088" y="3711575"/>
            <a:ext cx="99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45000"/>
              </a:spcBef>
              <a:buClr>
                <a:srgbClr val="008080"/>
              </a:buClr>
              <a:buSzPct val="120000"/>
              <a:buFont typeface="Wingdings" pitchFamily="2" charset="2"/>
              <a:buNone/>
            </a:pPr>
            <a:r>
              <a:rPr lang="en-US" sz="2600"/>
              <a:t>0.60</a:t>
            </a:r>
          </a:p>
        </p:txBody>
      </p:sp>
      <p:sp>
        <p:nvSpPr>
          <p:cNvPr id="54282" name="Rectangle 10"/>
          <p:cNvSpPr>
            <a:spLocks noChangeArrowheads="1"/>
          </p:cNvSpPr>
          <p:nvPr/>
        </p:nvSpPr>
        <p:spPr bwMode="auto">
          <a:xfrm>
            <a:off x="6465888" y="1914525"/>
            <a:ext cx="2133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105000"/>
              </a:lnSpc>
              <a:spcBef>
                <a:spcPct val="45000"/>
              </a:spcBef>
              <a:buClr>
                <a:srgbClr val="008080"/>
              </a:buClr>
              <a:buSzPct val="120000"/>
              <a:buFont typeface="Wingdings" pitchFamily="2" charset="2"/>
              <a:buNone/>
            </a:pPr>
            <a:r>
              <a:rPr lang="en-US" sz="2600" i="1"/>
              <a:t>Estimated value of    </a:t>
            </a:r>
            <a:br>
              <a:rPr lang="en-US" sz="2600" i="1"/>
            </a:br>
            <a:r>
              <a:rPr lang="en-US" sz="2600" b="1">
                <a:sym typeface="Symbol" pitchFamily="18" charset="2"/>
              </a:rPr>
              <a:t></a:t>
            </a:r>
            <a:r>
              <a:rPr lang="en-US" sz="2600" b="1" i="1">
                <a:sym typeface="Symbol" pitchFamily="18" charset="2"/>
              </a:rPr>
              <a:t>Y</a:t>
            </a:r>
            <a:r>
              <a:rPr lang="en-US" sz="1100" b="1" i="1">
                <a:sym typeface="Symbol" pitchFamily="18" charset="2"/>
              </a:rPr>
              <a:t> </a:t>
            </a:r>
            <a:r>
              <a:rPr lang="en-US" sz="2600" i="1">
                <a:sym typeface="Symbol" pitchFamily="18" charset="2"/>
              </a:rPr>
              <a:t>/</a:t>
            </a:r>
            <a:r>
              <a:rPr lang="en-US" sz="1100" b="1" i="1">
                <a:sym typeface="Symbol" pitchFamily="18" charset="2"/>
              </a:rPr>
              <a:t> </a:t>
            </a:r>
            <a:r>
              <a:rPr lang="en-US" sz="2600" b="1">
                <a:sym typeface="Symbol" pitchFamily="18" charset="2"/>
              </a:rPr>
              <a:t></a:t>
            </a:r>
            <a:r>
              <a:rPr lang="en-US" sz="2600" b="1" i="1">
                <a:sym typeface="Symbol" pitchFamily="18" charset="2"/>
              </a:rPr>
              <a:t>T</a:t>
            </a:r>
            <a:r>
              <a:rPr lang="en-US" sz="2600">
                <a:sym typeface="Symbol" pitchFamily="18" charset="2"/>
              </a:rPr>
              <a:t> </a:t>
            </a:r>
          </a:p>
        </p:txBody>
      </p:sp>
      <p:sp>
        <p:nvSpPr>
          <p:cNvPr id="28683" name="Line 11"/>
          <p:cNvSpPr>
            <a:spLocks noChangeShapeType="1"/>
          </p:cNvSpPr>
          <p:nvPr/>
        </p:nvSpPr>
        <p:spPr bwMode="auto">
          <a:xfrm>
            <a:off x="903288" y="3321050"/>
            <a:ext cx="7543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4" name="Rectangle 12"/>
          <p:cNvSpPr>
            <a:spLocks noChangeArrowheads="1"/>
          </p:cNvSpPr>
          <p:nvPr/>
        </p:nvSpPr>
        <p:spPr bwMode="auto">
          <a:xfrm>
            <a:off x="7075488" y="4724400"/>
            <a:ext cx="114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45000"/>
              </a:spcBef>
              <a:buClr>
                <a:srgbClr val="008080"/>
              </a:buClr>
              <a:buSzPct val="120000"/>
              <a:buFont typeface="Wingdings" pitchFamily="2" charset="2"/>
              <a:buNone/>
            </a:pPr>
            <a:r>
              <a:rPr lang="en-US" sz="2600" b="1">
                <a:sym typeface="Symbol" pitchFamily="18" charset="2"/>
              </a:rPr>
              <a:t></a:t>
            </a:r>
            <a:r>
              <a:rPr lang="en-US" sz="2600"/>
              <a:t>1.19</a:t>
            </a:r>
          </a:p>
        </p:txBody>
      </p:sp>
      <p:sp>
        <p:nvSpPr>
          <p:cNvPr id="54285" name="Rectangle 13"/>
          <p:cNvSpPr>
            <a:spLocks noChangeArrowheads="1"/>
          </p:cNvSpPr>
          <p:nvPr/>
        </p:nvSpPr>
        <p:spPr bwMode="auto">
          <a:xfrm>
            <a:off x="7075488" y="3711575"/>
            <a:ext cx="106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45000"/>
              </a:spcBef>
              <a:buClr>
                <a:srgbClr val="008080"/>
              </a:buClr>
              <a:buSzPct val="120000"/>
              <a:buFont typeface="Wingdings" pitchFamily="2" charset="2"/>
              <a:buNone/>
            </a:pPr>
            <a:r>
              <a:rPr lang="en-US" sz="2600" b="1">
                <a:sym typeface="Symbol" pitchFamily="18" charset="2"/>
              </a:rPr>
              <a:t></a:t>
            </a:r>
            <a:r>
              <a:rPr lang="en-US" sz="2600"/>
              <a:t>0.26</a:t>
            </a:r>
          </a:p>
        </p:txBody>
      </p:sp>
    </p:spTree>
    <p:extLst>
      <p:ext uri="{BB962C8B-B14F-4D97-AF65-F5344CB8AC3E}">
        <p14:creationId xmlns:p14="http://schemas.microsoft.com/office/powerpoint/2010/main" val="17662376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4279"/>
                                        </p:tgtEl>
                                        <p:attrNameLst>
                                          <p:attrName>style.visibility</p:attrName>
                                        </p:attrNameLst>
                                      </p:cBhvr>
                                      <p:to>
                                        <p:strVal val="visible"/>
                                      </p:to>
                                    </p:set>
                                    <p:animEffect transition="in" filter="strips(downLeft)">
                                      <p:cBhvr>
                                        <p:cTn id="7" dur="500"/>
                                        <p:tgtEl>
                                          <p:spTgt spid="542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4281"/>
                                        </p:tgtEl>
                                        <p:attrNameLst>
                                          <p:attrName>style.visibility</p:attrName>
                                        </p:attrNameLst>
                                      </p:cBhvr>
                                      <p:to>
                                        <p:strVal val="visible"/>
                                      </p:to>
                                    </p:set>
                                    <p:animEffect transition="in" filter="strips(downRight)">
                                      <p:cBhvr>
                                        <p:cTn id="12" dur="500"/>
                                        <p:tgtEl>
                                          <p:spTgt spid="542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4278"/>
                                        </p:tgtEl>
                                        <p:attrNameLst>
                                          <p:attrName>style.visibility</p:attrName>
                                        </p:attrNameLst>
                                      </p:cBhvr>
                                      <p:to>
                                        <p:strVal val="visible"/>
                                      </p:to>
                                    </p:set>
                                    <p:animEffect transition="in" filter="strips(downLeft)">
                                      <p:cBhvr>
                                        <p:cTn id="17" dur="500"/>
                                        <p:tgtEl>
                                          <p:spTgt spid="542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4280"/>
                                        </p:tgtEl>
                                        <p:attrNameLst>
                                          <p:attrName>style.visibility</p:attrName>
                                        </p:attrNameLst>
                                      </p:cBhvr>
                                      <p:to>
                                        <p:strVal val="visible"/>
                                      </p:to>
                                    </p:set>
                                    <p:animEffect transition="in" filter="strips(downRight)">
                                      <p:cBhvr>
                                        <p:cTn id="22" dur="500"/>
                                        <p:tgtEl>
                                          <p:spTgt spid="5428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4282"/>
                                        </p:tgtEl>
                                        <p:attrNameLst>
                                          <p:attrName>style.visibility</p:attrName>
                                        </p:attrNameLst>
                                      </p:cBhvr>
                                      <p:to>
                                        <p:strVal val="visible"/>
                                      </p:to>
                                    </p:set>
                                    <p:animEffect transition="in" filter="strips(downRight)">
                                      <p:cBhvr>
                                        <p:cTn id="27" dur="500"/>
                                        <p:tgtEl>
                                          <p:spTgt spid="5428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54285"/>
                                        </p:tgtEl>
                                        <p:attrNameLst>
                                          <p:attrName>style.visibility</p:attrName>
                                        </p:attrNameLst>
                                      </p:cBhvr>
                                      <p:to>
                                        <p:strVal val="visible"/>
                                      </p:to>
                                    </p:set>
                                    <p:animEffect transition="in" filter="strips(downRight)">
                                      <p:cBhvr>
                                        <p:cTn id="32" dur="500"/>
                                        <p:tgtEl>
                                          <p:spTgt spid="5428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54284"/>
                                        </p:tgtEl>
                                        <p:attrNameLst>
                                          <p:attrName>style.visibility</p:attrName>
                                        </p:attrNameLst>
                                      </p:cBhvr>
                                      <p:to>
                                        <p:strVal val="visible"/>
                                      </p:to>
                                    </p:set>
                                    <p:animEffect transition="in" filter="strips(downRight)">
                                      <p:cBhvr>
                                        <p:cTn id="37" dur="500"/>
                                        <p:tgtEl>
                                          <p:spTgt spid="54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8" grpId="0" autoUpdateAnimBg="0"/>
      <p:bldP spid="54279" grpId="0" autoUpdateAnimBg="0"/>
      <p:bldP spid="54280" grpId="0" autoUpdateAnimBg="0"/>
      <p:bldP spid="54281" grpId="0" autoUpdateAnimBg="0"/>
      <p:bldP spid="54282" grpId="0" autoUpdateAnimBg="0"/>
      <p:bldP spid="54284" grpId="0" autoUpdateAnimBg="0"/>
      <p:bldP spid="5428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0" y="236538"/>
            <a:ext cx="9144000" cy="977900"/>
          </a:xfrm>
        </p:spPr>
        <p:txBody>
          <a:bodyPr/>
          <a:lstStyle/>
          <a:p>
            <a:pPr algn="ctr">
              <a:lnSpc>
                <a:spcPct val="90000"/>
              </a:lnSpc>
            </a:pPr>
            <a:r>
              <a:rPr lang="en-US" sz="3100">
                <a:latin typeface="Tahoma" charset="0"/>
              </a:rPr>
              <a:t>Estimates of gov. spending multiplier</a:t>
            </a:r>
          </a:p>
        </p:txBody>
      </p:sp>
      <p:sp>
        <p:nvSpPr>
          <p:cNvPr id="15" name="Rectangle 13"/>
          <p:cNvSpPr txBox="1">
            <a:spLocks noChangeArrowheads="1"/>
          </p:cNvSpPr>
          <p:nvPr/>
        </p:nvSpPr>
        <p:spPr bwMode="auto">
          <a:xfrm>
            <a:off x="360363" y="968375"/>
            <a:ext cx="8532812" cy="1223963"/>
          </a:xfrm>
          <a:prstGeom prst="rect">
            <a:avLst/>
          </a:prstGeom>
          <a:noFill/>
          <a:ln>
            <a:noFill/>
          </a:ln>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rgbClr val="CC0000"/>
                </a:solidFill>
                <a:miter lim="800000"/>
                <a:headEnd/>
                <a:tailEnd/>
              </a14:hiddenLine>
            </a:ext>
            <a:ext uri="{FAA26D3D-D897-4be2-8F04-BA451C77F1D7}">
              <ma14:placeholderFlag xmlns:ma14="http://schemas.microsoft.com/office/mac/drawingml/2011/main" xmlns="" val="1"/>
            </a:ext>
          </a:extLst>
        </p:spPr>
        <p:txBody>
          <a:bodyPr anchor="ctr"/>
          <a:lstStyle>
            <a:lvl1pPr marL="287338" indent="-287338"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05000"/>
              </a:lnSpc>
              <a:spcBef>
                <a:spcPct val="15000"/>
              </a:spcBef>
              <a:buClr>
                <a:schemeClr val="hlink"/>
              </a:buClr>
              <a:buSzPct val="120000"/>
              <a:buFont typeface="Wingdings" charset="0"/>
              <a:buNone/>
            </a:pPr>
            <a:r>
              <a:rPr lang="it-IT" sz="2700">
                <a:solidFill>
                  <a:srgbClr val="000000"/>
                </a:solidFill>
                <a:cs typeface="Arial" charset="0"/>
              </a:rPr>
              <a:t>Barro-Redlick (2009): 0.6-0.8 (U.S. defense spending)</a:t>
            </a:r>
          </a:p>
        </p:txBody>
      </p:sp>
      <p:graphicFrame>
        <p:nvGraphicFramePr>
          <p:cNvPr id="45059" name="Object 14"/>
          <p:cNvGraphicFramePr>
            <a:graphicFrameLocks noChangeAspect="1"/>
          </p:cNvGraphicFramePr>
          <p:nvPr/>
        </p:nvGraphicFramePr>
        <p:xfrm>
          <a:off x="4514850" y="3863975"/>
          <a:ext cx="114300" cy="215900"/>
        </p:xfrm>
        <a:graphic>
          <a:graphicData uri="http://schemas.openxmlformats.org/presentationml/2006/ole">
            <mc:AlternateContent xmlns:mc="http://schemas.openxmlformats.org/markup-compatibility/2006">
              <mc:Choice xmlns:v="urn:schemas-microsoft-com:vml" Requires="v">
                <p:oleObj spid="_x0000_s20519" name="Equation" r:id="rId4" imgW="114300" imgH="215900" progId="Equation.3">
                  <p:embed/>
                </p:oleObj>
              </mc:Choice>
              <mc:Fallback>
                <p:oleObj name="Equation" r:id="rId4" imgW="114300" imgH="215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863975"/>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7" name="Rectangle 15"/>
          <p:cNvSpPr>
            <a:spLocks noChangeArrowheads="1"/>
          </p:cNvSpPr>
          <p:nvPr/>
        </p:nvSpPr>
        <p:spPr bwMode="auto">
          <a:xfrm>
            <a:off x="395288" y="3997325"/>
            <a:ext cx="8532812" cy="2149475"/>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287338" indent="-287338">
              <a:lnSpc>
                <a:spcPct val="105000"/>
              </a:lnSpc>
              <a:spcBef>
                <a:spcPct val="15000"/>
              </a:spcBef>
              <a:buClr>
                <a:schemeClr val="hlink"/>
              </a:buClr>
              <a:buFont typeface="Wingdings" charset="0"/>
              <a:buNone/>
              <a:defRPr/>
            </a:pPr>
            <a:r>
              <a:rPr lang="it-IT" sz="2700" dirty="0" err="1">
                <a:solidFill>
                  <a:srgbClr val="000000"/>
                </a:solidFill>
              </a:rPr>
              <a:t>Auerbach-Gorodnichenko</a:t>
            </a:r>
            <a:r>
              <a:rPr lang="it-IT" sz="2700" dirty="0">
                <a:solidFill>
                  <a:srgbClr val="000000"/>
                </a:solidFill>
              </a:rPr>
              <a:t> (2010): </a:t>
            </a:r>
            <a:r>
              <a:rPr lang="it-IT" sz="2700" dirty="0" err="1">
                <a:solidFill>
                  <a:srgbClr val="000000"/>
                </a:solidFill>
              </a:rPr>
              <a:t>varies</a:t>
            </a:r>
            <a:r>
              <a:rPr lang="it-IT" sz="2700" dirty="0">
                <a:solidFill>
                  <a:srgbClr val="000000"/>
                </a:solidFill>
              </a:rPr>
              <a:t> with the </a:t>
            </a:r>
            <a:r>
              <a:rPr lang="it-IT" sz="2700" dirty="0" err="1">
                <a:solidFill>
                  <a:srgbClr val="000000"/>
                </a:solidFill>
              </a:rPr>
              <a:t>cycle</a:t>
            </a:r>
            <a:endParaRPr lang="it-IT" sz="2700" dirty="0">
              <a:solidFill>
                <a:srgbClr val="000000"/>
              </a:solidFill>
            </a:endParaRPr>
          </a:p>
          <a:p>
            <a:pPr marL="457200" indent="-457200">
              <a:lnSpc>
                <a:spcPct val="105000"/>
              </a:lnSpc>
              <a:spcBef>
                <a:spcPct val="15000"/>
              </a:spcBef>
              <a:buClr>
                <a:schemeClr val="hlink"/>
              </a:buClr>
              <a:buFont typeface="Arial"/>
              <a:buChar char="•"/>
              <a:defRPr/>
            </a:pPr>
            <a:r>
              <a:rPr lang="it-IT" sz="2700" dirty="0">
                <a:solidFill>
                  <a:srgbClr val="000000"/>
                </a:solidFill>
              </a:rPr>
              <a:t>0-0.5 in </a:t>
            </a:r>
            <a:r>
              <a:rPr lang="it-IT" sz="2700" dirty="0" err="1">
                <a:solidFill>
                  <a:srgbClr val="000000"/>
                </a:solidFill>
              </a:rPr>
              <a:t>booms</a:t>
            </a:r>
            <a:r>
              <a:rPr lang="it-IT" sz="2700" dirty="0">
                <a:solidFill>
                  <a:srgbClr val="000000"/>
                </a:solidFill>
              </a:rPr>
              <a:t>;</a:t>
            </a:r>
          </a:p>
          <a:p>
            <a:pPr marL="457200" indent="-457200">
              <a:lnSpc>
                <a:spcPct val="105000"/>
              </a:lnSpc>
              <a:spcBef>
                <a:spcPct val="15000"/>
              </a:spcBef>
              <a:buClr>
                <a:schemeClr val="hlink"/>
              </a:buClr>
              <a:buFont typeface="Arial"/>
              <a:buChar char="•"/>
              <a:defRPr/>
            </a:pPr>
            <a:r>
              <a:rPr lang="it-IT" sz="2700" dirty="0">
                <a:solidFill>
                  <a:srgbClr val="000000"/>
                </a:solidFill>
              </a:rPr>
              <a:t>0.5-1.5 in </a:t>
            </a:r>
            <a:r>
              <a:rPr lang="it-IT" sz="2700" dirty="0" err="1">
                <a:solidFill>
                  <a:srgbClr val="000000"/>
                </a:solidFill>
              </a:rPr>
              <a:t>recessions</a:t>
            </a:r>
            <a:r>
              <a:rPr lang="it-IT" sz="2700" dirty="0">
                <a:solidFill>
                  <a:srgbClr val="000000"/>
                </a:solidFill>
              </a:rPr>
              <a:t>  (up to 3.5 for defense </a:t>
            </a:r>
            <a:r>
              <a:rPr lang="it-IT" sz="2700" dirty="0" err="1">
                <a:solidFill>
                  <a:srgbClr val="000000"/>
                </a:solidFill>
              </a:rPr>
              <a:t>spend</a:t>
            </a:r>
            <a:r>
              <a:rPr lang="it-IT" sz="2700" dirty="0">
                <a:solidFill>
                  <a:srgbClr val="000000"/>
                </a:solidFill>
              </a:rPr>
              <a:t>.)</a:t>
            </a:r>
          </a:p>
          <a:p>
            <a:pPr marL="287338" indent="-287338">
              <a:lnSpc>
                <a:spcPct val="105000"/>
              </a:lnSpc>
              <a:spcBef>
                <a:spcPct val="15000"/>
              </a:spcBef>
              <a:buClr>
                <a:schemeClr val="hlink"/>
              </a:buClr>
              <a:buFont typeface="Wingdings" charset="0"/>
              <a:buNone/>
              <a:defRPr/>
            </a:pPr>
            <a:r>
              <a:rPr lang="it-IT" sz="2700" dirty="0">
                <a:solidFill>
                  <a:srgbClr val="000000"/>
                </a:solidFill>
              </a:rPr>
              <a:t>In </a:t>
            </a:r>
            <a:r>
              <a:rPr lang="it-IT" sz="2700" dirty="0" err="1">
                <a:solidFill>
                  <a:srgbClr val="000000"/>
                </a:solidFill>
              </a:rPr>
              <a:t>recessions</a:t>
            </a:r>
            <a:r>
              <a:rPr lang="it-IT" sz="2700" dirty="0">
                <a:solidFill>
                  <a:srgbClr val="000000"/>
                </a:solidFill>
              </a:rPr>
              <a:t> </a:t>
            </a:r>
            <a:r>
              <a:rPr lang="it-IT" sz="2700" dirty="0" err="1">
                <a:solidFill>
                  <a:srgbClr val="000000"/>
                </a:solidFill>
              </a:rPr>
              <a:t>interest</a:t>
            </a:r>
            <a:r>
              <a:rPr lang="it-IT" sz="2700" dirty="0">
                <a:solidFill>
                  <a:srgbClr val="000000"/>
                </a:solidFill>
              </a:rPr>
              <a:t> </a:t>
            </a:r>
            <a:r>
              <a:rPr lang="it-IT" sz="2700" dirty="0" err="1">
                <a:solidFill>
                  <a:srgbClr val="000000"/>
                </a:solidFill>
              </a:rPr>
              <a:t>rates</a:t>
            </a:r>
            <a:r>
              <a:rPr lang="it-IT" sz="2700" dirty="0">
                <a:solidFill>
                  <a:srgbClr val="000000"/>
                </a:solidFill>
              </a:rPr>
              <a:t> are </a:t>
            </a:r>
            <a:r>
              <a:rPr lang="it-IT" sz="2700" dirty="0" err="1">
                <a:solidFill>
                  <a:srgbClr val="000000"/>
                </a:solidFill>
              </a:rPr>
              <a:t>low</a:t>
            </a:r>
            <a:r>
              <a:rPr lang="it-IT" sz="2700" dirty="0">
                <a:solidFill>
                  <a:srgbClr val="000000"/>
                </a:solidFill>
              </a:rPr>
              <a:t> and </a:t>
            </a:r>
            <a:r>
              <a:rPr lang="it-IT" sz="2700" dirty="0" err="1">
                <a:solidFill>
                  <a:srgbClr val="000000"/>
                </a:solidFill>
              </a:rPr>
              <a:t>approximately</a:t>
            </a:r>
            <a:r>
              <a:rPr lang="it-IT" sz="2700" dirty="0">
                <a:solidFill>
                  <a:srgbClr val="000000"/>
                </a:solidFill>
              </a:rPr>
              <a:t> </a:t>
            </a:r>
            <a:r>
              <a:rPr lang="it-IT" sz="2700" dirty="0" err="1">
                <a:solidFill>
                  <a:srgbClr val="000000"/>
                </a:solidFill>
              </a:rPr>
              <a:t>constant</a:t>
            </a:r>
            <a:r>
              <a:rPr lang="it-IT" sz="2700" dirty="0">
                <a:solidFill>
                  <a:srgbClr val="000000"/>
                </a:solidFill>
              </a:rPr>
              <a:t> (U.S. data)</a:t>
            </a:r>
          </a:p>
        </p:txBody>
      </p:sp>
      <p:sp>
        <p:nvSpPr>
          <p:cNvPr id="18" name="Rectangle 16"/>
          <p:cNvSpPr>
            <a:spLocks noChangeArrowheads="1"/>
          </p:cNvSpPr>
          <p:nvPr/>
        </p:nvSpPr>
        <p:spPr bwMode="auto">
          <a:xfrm>
            <a:off x="323850" y="2263775"/>
            <a:ext cx="8532813" cy="1152525"/>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287338" indent="-287338">
              <a:lnSpc>
                <a:spcPct val="105000"/>
              </a:lnSpc>
              <a:spcBef>
                <a:spcPct val="15000"/>
              </a:spcBef>
              <a:buClr>
                <a:schemeClr val="hlink"/>
              </a:buClr>
              <a:buFont typeface="Wingdings" charset="0"/>
              <a:buNone/>
              <a:defRPr/>
            </a:pPr>
            <a:r>
              <a:rPr lang="it-IT" sz="2700" dirty="0" err="1">
                <a:solidFill>
                  <a:srgbClr val="000000"/>
                </a:solidFill>
              </a:rPr>
              <a:t>Almunia</a:t>
            </a:r>
            <a:r>
              <a:rPr lang="it-IT" sz="2700" dirty="0">
                <a:solidFill>
                  <a:srgbClr val="000000"/>
                </a:solidFill>
              </a:rPr>
              <a:t> et al. (2009): </a:t>
            </a:r>
            <a:r>
              <a:rPr lang="it-IT" sz="2700" dirty="0" err="1">
                <a:solidFill>
                  <a:srgbClr val="000000"/>
                </a:solidFill>
              </a:rPr>
              <a:t>around</a:t>
            </a:r>
            <a:r>
              <a:rPr lang="it-IT" sz="2700" dirty="0">
                <a:solidFill>
                  <a:srgbClr val="000000"/>
                </a:solidFill>
              </a:rPr>
              <a:t> 2 </a:t>
            </a:r>
            <a:r>
              <a:rPr lang="it-IT" sz="2700" dirty="0" err="1">
                <a:solidFill>
                  <a:srgbClr val="000000"/>
                </a:solidFill>
              </a:rPr>
              <a:t>during</a:t>
            </a:r>
            <a:r>
              <a:rPr lang="it-IT" sz="2700" dirty="0">
                <a:solidFill>
                  <a:srgbClr val="000000"/>
                </a:solidFill>
              </a:rPr>
              <a:t> the Great </a:t>
            </a:r>
            <a:r>
              <a:rPr lang="it-IT" sz="2700" dirty="0" err="1">
                <a:solidFill>
                  <a:srgbClr val="000000"/>
                </a:solidFill>
              </a:rPr>
              <a:t>Depression</a:t>
            </a:r>
            <a:r>
              <a:rPr lang="it-IT" sz="2700" dirty="0">
                <a:solidFill>
                  <a:srgbClr val="000000"/>
                </a:solidFill>
              </a:rPr>
              <a:t> (</a:t>
            </a:r>
            <a:r>
              <a:rPr lang="it-IT" sz="2700" b="1" dirty="0">
                <a:solidFill>
                  <a:srgbClr val="000000"/>
                </a:solidFill>
              </a:rPr>
              <a:t>G</a:t>
            </a:r>
            <a:r>
              <a:rPr lang="it-IT" sz="2700" dirty="0">
                <a:solidFill>
                  <a:srgbClr val="000000"/>
                </a:solidFill>
              </a:rPr>
              <a:t> in </a:t>
            </a:r>
            <a:r>
              <a:rPr lang="it-IT" sz="2700" dirty="0" err="1">
                <a:solidFill>
                  <a:srgbClr val="000000"/>
                </a:solidFill>
              </a:rPr>
              <a:t>different</a:t>
            </a:r>
            <a:r>
              <a:rPr lang="it-IT" sz="2700" dirty="0">
                <a:solidFill>
                  <a:srgbClr val="000000"/>
                </a:solidFill>
              </a:rPr>
              <a:t> </a:t>
            </a:r>
            <a:r>
              <a:rPr lang="it-IT" sz="2700" dirty="0" err="1">
                <a:solidFill>
                  <a:srgbClr val="000000"/>
                </a:solidFill>
              </a:rPr>
              <a:t>countries</a:t>
            </a:r>
            <a:r>
              <a:rPr lang="it-IT" sz="2700" dirty="0">
                <a:solidFill>
                  <a:srgbClr val="000000"/>
                </a:solidFill>
              </a:rPr>
              <a:t>)</a:t>
            </a:r>
            <a:endParaRPr lang="it-IT" sz="2400" b="1" dirty="0">
              <a:solidFill>
                <a:srgbClr val="000000"/>
              </a:solidFill>
            </a:endParaRPr>
          </a:p>
        </p:txBody>
      </p:sp>
    </p:spTree>
    <p:extLst>
      <p:ext uri="{BB962C8B-B14F-4D97-AF65-F5344CB8AC3E}">
        <p14:creationId xmlns:p14="http://schemas.microsoft.com/office/powerpoint/2010/main" val="38612022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strips(downRight)">
                                      <p:cBhvr>
                                        <p:cTn id="7" dur="500"/>
                                        <p:tgtEl>
                                          <p:spTgt spid="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strips(downRight)">
                                      <p:cBhvr>
                                        <p:cTn id="12" dur="500"/>
                                        <p:tgtEl>
                                          <p:spTgt spid="1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strips(downRight)">
                                      <p:cBhvr>
                                        <p:cTn id="17" dur="500"/>
                                        <p:tgtEl>
                                          <p:spTgt spid="1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strips(downRight)">
                                      <p:cBhvr>
                                        <p:cTn id="22" dur="500"/>
                                        <p:tgtEl>
                                          <p:spTgt spid="17">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animEffect transition="in" filter="strips(downRight)">
                                      <p:cBhvr>
                                        <p:cTn id="27" dur="500"/>
                                        <p:tgtEl>
                                          <p:spTgt spid="17">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7">
                                            <p:txEl>
                                              <p:pRg st="3" end="3"/>
                                            </p:txEl>
                                          </p:spTgt>
                                        </p:tgtEl>
                                        <p:attrNameLst>
                                          <p:attrName>style.visibility</p:attrName>
                                        </p:attrNameLst>
                                      </p:cBhvr>
                                      <p:to>
                                        <p:strVal val="visible"/>
                                      </p:to>
                                    </p:set>
                                    <p:animEffect transition="in" filter="strips(downRight)">
                                      <p:cBhvr>
                                        <p:cTn id="32"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7" grpId="0" build="p"/>
      <p:bldP spid="1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Shocks in the </a:t>
            </a:r>
            <a:r>
              <a:rPr lang="en-US" i="1" smtClean="0"/>
              <a:t>IS</a:t>
            </a:r>
            <a:r>
              <a:rPr lang="en-US" sz="1200" i="1" smtClean="0"/>
              <a:t> </a:t>
            </a:r>
            <a:r>
              <a:rPr lang="en-US" smtClean="0"/>
              <a:t>-</a:t>
            </a:r>
            <a:r>
              <a:rPr lang="en-US" i="1" smtClean="0"/>
              <a:t>LM</a:t>
            </a:r>
            <a:r>
              <a:rPr lang="en-US" sz="1200" i="1" smtClean="0"/>
              <a:t> </a:t>
            </a:r>
            <a:r>
              <a:rPr lang="en-US" smtClean="0"/>
              <a:t> model</a:t>
            </a:r>
          </a:p>
        </p:txBody>
      </p:sp>
      <p:sp>
        <p:nvSpPr>
          <p:cNvPr id="29699" name="Rectangle 3"/>
          <p:cNvSpPr>
            <a:spLocks noGrp="1" noChangeArrowheads="1"/>
          </p:cNvSpPr>
          <p:nvPr>
            <p:ph type="body" idx="1"/>
          </p:nvPr>
        </p:nvSpPr>
        <p:spPr>
          <a:xfrm>
            <a:off x="579438" y="1471613"/>
            <a:ext cx="7702550" cy="4608512"/>
          </a:xfrm>
        </p:spPr>
        <p:txBody>
          <a:bodyPr/>
          <a:lstStyle/>
          <a:p>
            <a:pPr marL="0" indent="0">
              <a:buFont typeface="Wingdings" pitchFamily="2" charset="2"/>
              <a:buNone/>
            </a:pPr>
            <a:r>
              <a:rPr lang="en-US" b="1" i="1" dirty="0" smtClean="0">
                <a:solidFill>
                  <a:srgbClr val="CC0000"/>
                </a:solidFill>
              </a:rPr>
              <a:t>IS</a:t>
            </a:r>
            <a:r>
              <a:rPr lang="en-US" sz="900" b="1" dirty="0" smtClean="0">
                <a:solidFill>
                  <a:srgbClr val="CC0000"/>
                </a:solidFill>
              </a:rPr>
              <a:t> </a:t>
            </a:r>
            <a:r>
              <a:rPr lang="en-US" b="1" dirty="0" smtClean="0">
                <a:solidFill>
                  <a:srgbClr val="CC0000"/>
                </a:solidFill>
              </a:rPr>
              <a:t> shocks</a:t>
            </a:r>
            <a:r>
              <a:rPr lang="en-US" dirty="0" smtClean="0"/>
              <a:t>:  exogenous changes in the demand for goods &amp; services.  </a:t>
            </a:r>
          </a:p>
          <a:p>
            <a:pPr marL="0" indent="0">
              <a:spcBef>
                <a:spcPct val="50000"/>
              </a:spcBef>
              <a:buFont typeface="Wingdings" pitchFamily="2" charset="2"/>
              <a:buNone/>
            </a:pPr>
            <a:r>
              <a:rPr lang="en-US" dirty="0" smtClean="0"/>
              <a:t>Examples: </a:t>
            </a:r>
          </a:p>
          <a:p>
            <a:pPr marL="571500" lvl="1" indent="-346075">
              <a:spcBef>
                <a:spcPct val="15000"/>
              </a:spcBef>
              <a:buSzPct val="115000"/>
            </a:pPr>
            <a:r>
              <a:rPr lang="en-US" sz="2800" dirty="0" smtClean="0"/>
              <a:t>stock market boom or crash</a:t>
            </a:r>
            <a:br>
              <a:rPr lang="en-US" sz="2800" dirty="0" smtClean="0"/>
            </a:br>
            <a:r>
              <a:rPr lang="en-US" sz="2800" dirty="0" smtClean="0"/>
              <a:t>	</a:t>
            </a:r>
            <a:r>
              <a:rPr lang="en-US" sz="2800" dirty="0" smtClean="0">
                <a:sym typeface="Symbol" pitchFamily="18" charset="2"/>
              </a:rPr>
              <a:t> change in households’ wealth</a:t>
            </a:r>
            <a:br>
              <a:rPr lang="en-US" sz="2800" dirty="0" smtClean="0">
                <a:sym typeface="Symbol" pitchFamily="18" charset="2"/>
              </a:rPr>
            </a:br>
            <a:r>
              <a:rPr lang="en-US" sz="2800" dirty="0" smtClean="0">
                <a:sym typeface="Symbol" pitchFamily="18" charset="2"/>
              </a:rPr>
              <a:t>	 </a:t>
            </a:r>
            <a:r>
              <a:rPr lang="en-US" sz="2800" b="1" dirty="0" smtClean="0">
                <a:sym typeface="Symbol" pitchFamily="18" charset="2"/>
              </a:rPr>
              <a:t></a:t>
            </a:r>
            <a:r>
              <a:rPr lang="en-US" sz="2800" b="1" i="1" dirty="0" smtClean="0">
                <a:sym typeface="Symbol" pitchFamily="18" charset="2"/>
              </a:rPr>
              <a:t>C</a:t>
            </a:r>
            <a:r>
              <a:rPr lang="en-US" sz="2800" dirty="0" smtClean="0">
                <a:sym typeface="Symbol" pitchFamily="18" charset="2"/>
              </a:rPr>
              <a:t>  </a:t>
            </a:r>
          </a:p>
          <a:p>
            <a:pPr marL="571500" lvl="1" indent="-346075">
              <a:buSzPct val="110000"/>
            </a:pPr>
            <a:r>
              <a:rPr lang="en-US" sz="2800" dirty="0" smtClean="0"/>
              <a:t>change in business or consumer </a:t>
            </a:r>
            <a:br>
              <a:rPr lang="en-US" sz="2800" dirty="0" smtClean="0"/>
            </a:br>
            <a:r>
              <a:rPr lang="en-US" sz="2800" dirty="0" smtClean="0"/>
              <a:t>confidence or expectations </a:t>
            </a:r>
            <a:br>
              <a:rPr lang="en-US" sz="2800" dirty="0" smtClean="0"/>
            </a:br>
            <a:r>
              <a:rPr lang="en-US" sz="2800" dirty="0" smtClean="0"/>
              <a:t> 	</a:t>
            </a:r>
            <a:r>
              <a:rPr lang="en-US" sz="2800" dirty="0" smtClean="0">
                <a:sym typeface="Symbol" pitchFamily="18" charset="2"/>
              </a:rPr>
              <a:t> </a:t>
            </a:r>
            <a:r>
              <a:rPr lang="en-US" sz="2800" b="1" dirty="0" smtClean="0">
                <a:sym typeface="Symbol" pitchFamily="18" charset="2"/>
              </a:rPr>
              <a:t></a:t>
            </a:r>
            <a:r>
              <a:rPr lang="en-US" b="1" i="1" dirty="0" smtClean="0">
                <a:latin typeface="Tahoma" pitchFamily="34" charset="0"/>
                <a:sym typeface="Symbol" pitchFamily="18" charset="2"/>
              </a:rPr>
              <a:t>I</a:t>
            </a:r>
            <a:r>
              <a:rPr lang="en-US" sz="2800" dirty="0" smtClean="0">
                <a:sym typeface="Symbol" pitchFamily="18" charset="2"/>
              </a:rPr>
              <a:t>  and/or </a:t>
            </a:r>
            <a:r>
              <a:rPr lang="en-US" sz="2800" b="1" dirty="0" smtClean="0">
                <a:sym typeface="Symbol" pitchFamily="18" charset="2"/>
              </a:rPr>
              <a:t></a:t>
            </a:r>
            <a:r>
              <a:rPr lang="en-US" sz="2800" b="1" i="1" dirty="0" smtClean="0">
                <a:sym typeface="Symbol" pitchFamily="18" charset="2"/>
              </a:rPr>
              <a:t>C</a:t>
            </a:r>
            <a:endParaRPr lang="en-US" sz="2800" dirty="0" smtClean="0"/>
          </a:p>
        </p:txBody>
      </p:sp>
    </p:spTree>
    <p:extLst>
      <p:ext uri="{BB962C8B-B14F-4D97-AF65-F5344CB8AC3E}">
        <p14:creationId xmlns:p14="http://schemas.microsoft.com/office/powerpoint/2010/main" val="4103703540"/>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Shocks in the </a:t>
            </a:r>
            <a:r>
              <a:rPr lang="en-US" i="1" smtClean="0"/>
              <a:t>IS</a:t>
            </a:r>
            <a:r>
              <a:rPr lang="en-US" sz="1200" i="1" smtClean="0"/>
              <a:t> </a:t>
            </a:r>
            <a:r>
              <a:rPr lang="en-US" smtClean="0"/>
              <a:t>-</a:t>
            </a:r>
            <a:r>
              <a:rPr lang="en-US" i="1" smtClean="0"/>
              <a:t>LM</a:t>
            </a:r>
            <a:r>
              <a:rPr lang="en-US" sz="1200" i="1" smtClean="0"/>
              <a:t> </a:t>
            </a:r>
            <a:r>
              <a:rPr lang="en-US" smtClean="0"/>
              <a:t> model</a:t>
            </a:r>
          </a:p>
        </p:txBody>
      </p:sp>
      <p:sp>
        <p:nvSpPr>
          <p:cNvPr id="30723" name="Rectangle 3"/>
          <p:cNvSpPr>
            <a:spLocks noGrp="1" noChangeArrowheads="1"/>
          </p:cNvSpPr>
          <p:nvPr>
            <p:ph type="body" idx="1"/>
          </p:nvPr>
        </p:nvSpPr>
        <p:spPr>
          <a:xfrm>
            <a:off x="581025" y="1473200"/>
            <a:ext cx="7543800" cy="4648200"/>
          </a:xfrm>
        </p:spPr>
        <p:txBody>
          <a:bodyPr/>
          <a:lstStyle/>
          <a:p>
            <a:pPr marL="0" indent="0">
              <a:spcBef>
                <a:spcPct val="15000"/>
              </a:spcBef>
              <a:buFont typeface="Wingdings" pitchFamily="2" charset="2"/>
              <a:buNone/>
            </a:pPr>
            <a:r>
              <a:rPr lang="en-US" b="1" i="1" dirty="0" smtClean="0">
                <a:solidFill>
                  <a:srgbClr val="CC0000"/>
                </a:solidFill>
              </a:rPr>
              <a:t>LM</a:t>
            </a:r>
            <a:r>
              <a:rPr lang="en-US" sz="1100" b="1" dirty="0" smtClean="0">
                <a:solidFill>
                  <a:srgbClr val="CC0000"/>
                </a:solidFill>
              </a:rPr>
              <a:t> </a:t>
            </a:r>
            <a:r>
              <a:rPr lang="en-US" b="1" dirty="0" smtClean="0">
                <a:solidFill>
                  <a:srgbClr val="CC0000"/>
                </a:solidFill>
              </a:rPr>
              <a:t> shocks</a:t>
            </a:r>
            <a:r>
              <a:rPr lang="en-US" dirty="0" smtClean="0"/>
              <a:t>:  exogenous changes in the demand for money.  </a:t>
            </a:r>
          </a:p>
          <a:p>
            <a:pPr marL="0" indent="0">
              <a:spcBef>
                <a:spcPct val="50000"/>
              </a:spcBef>
              <a:buFont typeface="Wingdings" pitchFamily="2" charset="2"/>
              <a:buNone/>
            </a:pPr>
            <a:r>
              <a:rPr lang="en-US" dirty="0" smtClean="0"/>
              <a:t>Examples:</a:t>
            </a:r>
          </a:p>
          <a:p>
            <a:pPr marL="571500" lvl="1" indent="-346075">
              <a:spcBef>
                <a:spcPct val="15000"/>
              </a:spcBef>
              <a:buSzPct val="110000"/>
            </a:pPr>
            <a:r>
              <a:rPr lang="en-US" sz="2800" dirty="0" smtClean="0"/>
              <a:t>A wave of credit card fraud increases demand for money.</a:t>
            </a:r>
          </a:p>
          <a:p>
            <a:pPr marL="571500" lvl="1" indent="-346075">
              <a:spcBef>
                <a:spcPct val="15000"/>
              </a:spcBef>
              <a:buSzPct val="110000"/>
            </a:pPr>
            <a:r>
              <a:rPr lang="en-US" sz="2800" dirty="0" smtClean="0"/>
              <a:t>More ATMs or the Internet reduce money demand.</a:t>
            </a:r>
          </a:p>
        </p:txBody>
      </p:sp>
    </p:spTree>
    <p:extLst>
      <p:ext uri="{BB962C8B-B14F-4D97-AF65-F5344CB8AC3E}">
        <p14:creationId xmlns:p14="http://schemas.microsoft.com/office/powerpoint/2010/main" val="1995703800"/>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EXERCISE</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Analyze shocks with the </a:t>
            </a:r>
            <a:r>
              <a:rPr lang="en-US" i="1" dirty="0" smtClean="0">
                <a:solidFill>
                  <a:schemeClr val="bg1"/>
                </a:solidFill>
                <a:effectLst>
                  <a:outerShdw blurRad="38100" dist="38100" dir="2700000" algn="tl">
                    <a:srgbClr val="000000">
                      <a:alpha val="43137"/>
                    </a:srgbClr>
                  </a:outerShdw>
                </a:effectLst>
              </a:rPr>
              <a:t>IS-LM</a:t>
            </a:r>
            <a:r>
              <a:rPr lang="en-US" dirty="0" smtClean="0">
                <a:solidFill>
                  <a:schemeClr val="bg1"/>
                </a:solidFill>
                <a:effectLst>
                  <a:outerShdw blurRad="38100" dist="38100" dir="2700000" algn="tl">
                    <a:srgbClr val="000000">
                      <a:alpha val="43137"/>
                    </a:srgbClr>
                  </a:outerShdw>
                </a:effectLst>
              </a:rPr>
              <a:t> </a:t>
            </a:r>
            <a:r>
              <a:rPr lang="en-US" sz="1600" dirty="0" smtClean="0">
                <a:solidFill>
                  <a:schemeClr val="bg1"/>
                </a:solidFill>
                <a:effectLst>
                  <a:outerShdw blurRad="38100" dist="38100" dir="2700000" algn="tl">
                    <a:srgbClr val="000000">
                      <a:alpha val="43137"/>
                    </a:srgbClr>
                  </a:outerShdw>
                </a:effectLst>
              </a:rPr>
              <a:t> </a:t>
            </a:r>
            <a:r>
              <a:rPr lang="en-US" dirty="0" smtClean="0">
                <a:solidFill>
                  <a:schemeClr val="bg1"/>
                </a:solidFill>
                <a:effectLst>
                  <a:outerShdw blurRad="38100" dist="38100" dir="2700000" algn="tl">
                    <a:srgbClr val="000000">
                      <a:alpha val="43137"/>
                    </a:srgbClr>
                  </a:outerShdw>
                </a:effectLst>
              </a:rPr>
              <a:t>model</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6250" y="1484416"/>
            <a:ext cx="8210550" cy="4641747"/>
          </a:xfrm>
        </p:spPr>
        <p:txBody>
          <a:bodyPr/>
          <a:lstStyle/>
          <a:p>
            <a:pPr marL="0" indent="0">
              <a:spcBef>
                <a:spcPct val="10000"/>
              </a:spcBef>
              <a:buNone/>
            </a:pPr>
            <a:r>
              <a:rPr lang="en-US" sz="2700" dirty="0"/>
              <a:t>Use the </a:t>
            </a:r>
            <a:r>
              <a:rPr lang="en-US" sz="2700" i="1" dirty="0"/>
              <a:t>IS-LM</a:t>
            </a:r>
            <a:r>
              <a:rPr lang="en-US" sz="2700" dirty="0"/>
              <a:t> model to analyze the effects of</a:t>
            </a:r>
          </a:p>
          <a:p>
            <a:pPr marL="692150" lvl="1" indent="-433388">
              <a:spcBef>
                <a:spcPct val="10000"/>
              </a:spcBef>
              <a:buClr>
                <a:schemeClr val="accent2"/>
              </a:buClr>
              <a:buFontTx/>
              <a:buNone/>
            </a:pPr>
            <a:r>
              <a:rPr lang="en-US" sz="2600" b="1" dirty="0">
                <a:solidFill>
                  <a:srgbClr val="203F15"/>
                </a:solidFill>
              </a:rPr>
              <a:t>1.</a:t>
            </a:r>
            <a:r>
              <a:rPr lang="en-US" sz="2600" b="1" dirty="0"/>
              <a:t>	</a:t>
            </a:r>
            <a:r>
              <a:rPr lang="en-US" sz="2600" dirty="0"/>
              <a:t>a housing market crash that reduces </a:t>
            </a:r>
            <a:br>
              <a:rPr lang="en-US" sz="2600" dirty="0"/>
            </a:br>
            <a:r>
              <a:rPr lang="en-US" sz="2600" dirty="0"/>
              <a:t>consumers’ wealth</a:t>
            </a:r>
          </a:p>
          <a:p>
            <a:pPr marL="692150" lvl="1" indent="-433388">
              <a:spcBef>
                <a:spcPct val="10000"/>
              </a:spcBef>
              <a:buClr>
                <a:schemeClr val="accent2"/>
              </a:buClr>
              <a:buFontTx/>
              <a:buNone/>
            </a:pPr>
            <a:r>
              <a:rPr lang="en-US" sz="2600" b="1" dirty="0">
                <a:solidFill>
                  <a:srgbClr val="203F15"/>
                </a:solidFill>
              </a:rPr>
              <a:t>2.</a:t>
            </a:r>
            <a:r>
              <a:rPr lang="en-US" sz="2600" b="1" dirty="0"/>
              <a:t>	</a:t>
            </a:r>
            <a:r>
              <a:rPr lang="en-US" sz="2600" dirty="0"/>
              <a:t>consumers using cash </a:t>
            </a:r>
            <a:r>
              <a:rPr lang="en-US" sz="2600" dirty="0" smtClean="0"/>
              <a:t>in </a:t>
            </a:r>
            <a:r>
              <a:rPr lang="en-US" sz="2600" dirty="0"/>
              <a:t>transactions more frequently </a:t>
            </a:r>
            <a:r>
              <a:rPr lang="en-US" sz="2600" dirty="0" smtClean="0"/>
              <a:t>in </a:t>
            </a:r>
            <a:r>
              <a:rPr lang="en-US" sz="2600" dirty="0"/>
              <a:t>response to an increase in identity theft</a:t>
            </a:r>
          </a:p>
          <a:p>
            <a:pPr marL="0" indent="0">
              <a:spcBef>
                <a:spcPct val="60000"/>
              </a:spcBef>
              <a:buNone/>
            </a:pPr>
            <a:r>
              <a:rPr lang="en-US" sz="2700" dirty="0"/>
              <a:t>For each shock, </a:t>
            </a:r>
          </a:p>
          <a:p>
            <a:pPr marL="692150" lvl="1" indent="-433388">
              <a:spcBef>
                <a:spcPct val="10000"/>
              </a:spcBef>
              <a:buClr>
                <a:srgbClr val="990099"/>
              </a:buClr>
              <a:buFontTx/>
              <a:buNone/>
            </a:pPr>
            <a:r>
              <a:rPr lang="en-US" sz="2400" b="1" dirty="0">
                <a:solidFill>
                  <a:srgbClr val="333333"/>
                </a:solidFill>
              </a:rPr>
              <a:t>a.</a:t>
            </a:r>
            <a:r>
              <a:rPr lang="en-US" sz="2400" b="1" dirty="0">
                <a:solidFill>
                  <a:srgbClr val="996633"/>
                </a:solidFill>
              </a:rPr>
              <a:t>	</a:t>
            </a:r>
            <a:r>
              <a:rPr lang="en-US" sz="2600" dirty="0"/>
              <a:t>use the </a:t>
            </a:r>
            <a:r>
              <a:rPr lang="en-US" sz="2600" i="1" dirty="0"/>
              <a:t>IS-LM</a:t>
            </a:r>
            <a:r>
              <a:rPr lang="en-US" sz="2600" dirty="0"/>
              <a:t> diagram to determine the effects </a:t>
            </a:r>
            <a:br>
              <a:rPr lang="en-US" sz="2600" dirty="0"/>
            </a:br>
            <a:r>
              <a:rPr lang="en-US" sz="2600" dirty="0"/>
              <a:t>on </a:t>
            </a:r>
            <a:r>
              <a:rPr lang="en-US" sz="2600" b="1" i="1" dirty="0"/>
              <a:t>Y</a:t>
            </a:r>
            <a:r>
              <a:rPr lang="en-US" sz="1100" b="1" i="1" dirty="0"/>
              <a:t> </a:t>
            </a:r>
            <a:r>
              <a:rPr lang="en-US" sz="2600" dirty="0"/>
              <a:t> and </a:t>
            </a:r>
            <a:r>
              <a:rPr lang="en-US" sz="2600" b="1" i="1" dirty="0"/>
              <a:t>r</a:t>
            </a:r>
            <a:r>
              <a:rPr lang="en-US" sz="2600" b="1" dirty="0"/>
              <a:t>.</a:t>
            </a:r>
            <a:endParaRPr lang="en-US" sz="2600" b="1" i="1" dirty="0"/>
          </a:p>
          <a:p>
            <a:pPr marL="692150" lvl="1" indent="-433388">
              <a:spcBef>
                <a:spcPct val="10000"/>
              </a:spcBef>
              <a:buClr>
                <a:srgbClr val="990099"/>
              </a:buClr>
              <a:buFontTx/>
              <a:buNone/>
            </a:pPr>
            <a:r>
              <a:rPr lang="en-US" sz="2400" b="1" dirty="0">
                <a:solidFill>
                  <a:srgbClr val="203F15"/>
                </a:solidFill>
              </a:rPr>
              <a:t>b.</a:t>
            </a:r>
            <a:r>
              <a:rPr lang="en-US" sz="2400" b="1" dirty="0">
                <a:solidFill>
                  <a:srgbClr val="996633"/>
                </a:solidFill>
              </a:rPr>
              <a:t>	</a:t>
            </a:r>
            <a:r>
              <a:rPr lang="en-US" sz="2600" dirty="0"/>
              <a:t>figure out what happens to </a:t>
            </a:r>
            <a:r>
              <a:rPr lang="en-US" sz="2600" b="1" i="1" dirty="0"/>
              <a:t>C</a:t>
            </a:r>
            <a:r>
              <a:rPr lang="en-US" sz="2600" dirty="0"/>
              <a:t>, </a:t>
            </a:r>
            <a:r>
              <a:rPr lang="en-US" sz="2600" b="1" i="1" dirty="0">
                <a:latin typeface="Tahoma" pitchFamily="34" charset="0"/>
              </a:rPr>
              <a:t>I</a:t>
            </a:r>
            <a:r>
              <a:rPr lang="en-US" sz="2600" dirty="0"/>
              <a:t>, and the unemployment rate.</a:t>
            </a:r>
            <a:endParaRPr lang="en-US" dirty="0"/>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17</a:t>
            </a:fld>
            <a:endParaRPr lang="en-US" sz="1600" dirty="0">
              <a:solidFill>
                <a:srgbClr val="006666"/>
              </a:solidFill>
              <a:cs typeface="Arial"/>
            </a:endParaRPr>
          </a:p>
        </p:txBody>
      </p:sp>
    </p:spTree>
    <p:extLst>
      <p:ext uri="{BB962C8B-B14F-4D97-AF65-F5344CB8AC3E}">
        <p14:creationId xmlns:p14="http://schemas.microsoft.com/office/powerpoint/2010/main" val="19335959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ANSWERS, PART 1</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Housing market crash</a:t>
            </a:r>
            <a:endParaRPr lang="en-US"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18</a:t>
            </a:fld>
            <a:endParaRPr lang="en-US" sz="1600" dirty="0">
              <a:solidFill>
                <a:srgbClr val="006666"/>
              </a:solidFill>
              <a:cs typeface="Arial"/>
            </a:endParaRPr>
          </a:p>
        </p:txBody>
      </p:sp>
      <p:grpSp>
        <p:nvGrpSpPr>
          <p:cNvPr id="6" name="Group 3"/>
          <p:cNvGrpSpPr>
            <a:grpSpLocks/>
          </p:cNvGrpSpPr>
          <p:nvPr/>
        </p:nvGrpSpPr>
        <p:grpSpPr bwMode="auto">
          <a:xfrm>
            <a:off x="5662613" y="2867025"/>
            <a:ext cx="2625725" cy="2212975"/>
            <a:chOff x="3321" y="1486"/>
            <a:chExt cx="1654" cy="1394"/>
          </a:xfrm>
        </p:grpSpPr>
        <p:sp>
          <p:nvSpPr>
            <p:cNvPr id="7" name="Line 4"/>
            <p:cNvSpPr>
              <a:spLocks noChangeShapeType="1"/>
            </p:cNvSpPr>
            <p:nvPr/>
          </p:nvSpPr>
          <p:spPr bwMode="auto">
            <a:xfrm>
              <a:off x="3321" y="1486"/>
              <a:ext cx="1257" cy="12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Text Box 5"/>
            <p:cNvSpPr txBox="1">
              <a:spLocks noChangeArrowheads="1"/>
            </p:cNvSpPr>
            <p:nvPr/>
          </p:nvSpPr>
          <p:spPr bwMode="auto">
            <a:xfrm>
              <a:off x="4542" y="2592"/>
              <a:ext cx="4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latin typeface="Tahoma" pitchFamily="34" charset="0"/>
                </a:rPr>
                <a:t>IS</a:t>
              </a:r>
              <a:r>
                <a:rPr lang="en-US" sz="2200" b="1" i="1" baseline="-25000">
                  <a:latin typeface="Tahoma" pitchFamily="34" charset="0"/>
                </a:rPr>
                <a:t>1</a:t>
              </a:r>
            </a:p>
          </p:txBody>
        </p:sp>
      </p:grpSp>
      <p:grpSp>
        <p:nvGrpSpPr>
          <p:cNvPr id="10" name="Group 34"/>
          <p:cNvGrpSpPr>
            <a:grpSpLocks/>
          </p:cNvGrpSpPr>
          <p:nvPr/>
        </p:nvGrpSpPr>
        <p:grpSpPr bwMode="auto">
          <a:xfrm>
            <a:off x="4703763" y="2043113"/>
            <a:ext cx="3962400" cy="3616325"/>
            <a:chOff x="1878345" y="2244418"/>
            <a:chExt cx="3962400" cy="3616325"/>
          </a:xfrm>
        </p:grpSpPr>
        <p:grpSp>
          <p:nvGrpSpPr>
            <p:cNvPr id="11" name="Group 8"/>
            <p:cNvGrpSpPr>
              <a:grpSpLocks/>
            </p:cNvGrpSpPr>
            <p:nvPr/>
          </p:nvGrpSpPr>
          <p:grpSpPr bwMode="auto">
            <a:xfrm>
              <a:off x="2089352" y="2619144"/>
              <a:ext cx="3397048" cy="2992821"/>
              <a:chOff x="2640" y="1056"/>
              <a:chExt cx="2496" cy="2112"/>
            </a:xfrm>
          </p:grpSpPr>
          <p:sp>
            <p:nvSpPr>
              <p:cNvPr id="14" name="Line 9"/>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0"/>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 name="Text Box 11"/>
            <p:cNvSpPr txBox="1">
              <a:spLocks noChangeArrowheads="1"/>
            </p:cNvSpPr>
            <p:nvPr/>
          </p:nvSpPr>
          <p:spPr bwMode="auto">
            <a:xfrm>
              <a:off x="5262895" y="5403507"/>
              <a:ext cx="577850" cy="45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i="1">
                  <a:latin typeface="Tahoma" pitchFamily="34" charset="0"/>
                </a:rPr>
                <a:t>Y</a:t>
              </a:r>
              <a:r>
                <a:rPr lang="en-US" sz="2400"/>
                <a:t> </a:t>
              </a:r>
              <a:endParaRPr lang="en-US" sz="2200"/>
            </a:p>
          </p:txBody>
        </p:sp>
        <p:sp>
          <p:nvSpPr>
            <p:cNvPr id="13" name="Text Box 12"/>
            <p:cNvSpPr txBox="1">
              <a:spLocks noChangeArrowheads="1"/>
            </p:cNvSpPr>
            <p:nvPr/>
          </p:nvSpPr>
          <p:spPr bwMode="auto">
            <a:xfrm>
              <a:off x="1878345" y="2244418"/>
              <a:ext cx="412750" cy="45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82675" algn="r"/>
                  <a:tab pos="1830388" algn="r"/>
                </a:tabLst>
                <a:defRPr>
                  <a:solidFill>
                    <a:schemeClr val="tx1"/>
                  </a:solidFill>
                  <a:latin typeface="Arial" charset="0"/>
                  <a:cs typeface="Arial" charset="0"/>
                </a:defRPr>
              </a:lvl1pPr>
              <a:lvl2pPr marL="742950" indent="-285750" eaLnBrk="0" hangingPunct="0">
                <a:tabLst>
                  <a:tab pos="1082675" algn="r"/>
                  <a:tab pos="1830388" algn="r"/>
                </a:tabLst>
                <a:defRPr>
                  <a:solidFill>
                    <a:schemeClr val="tx1"/>
                  </a:solidFill>
                  <a:latin typeface="Arial" charset="0"/>
                  <a:cs typeface="Arial" charset="0"/>
                </a:defRPr>
              </a:lvl2pPr>
              <a:lvl3pPr marL="1143000" indent="-228600" eaLnBrk="0" hangingPunct="0">
                <a:tabLst>
                  <a:tab pos="1082675" algn="r"/>
                  <a:tab pos="1830388" algn="r"/>
                </a:tabLst>
                <a:defRPr>
                  <a:solidFill>
                    <a:schemeClr val="tx1"/>
                  </a:solidFill>
                  <a:latin typeface="Arial" charset="0"/>
                  <a:cs typeface="Arial" charset="0"/>
                </a:defRPr>
              </a:lvl3pPr>
              <a:lvl4pPr marL="1600200" indent="-228600" eaLnBrk="0" hangingPunct="0">
                <a:tabLst>
                  <a:tab pos="1082675" algn="r"/>
                  <a:tab pos="1830388" algn="r"/>
                </a:tabLst>
                <a:defRPr>
                  <a:solidFill>
                    <a:schemeClr val="tx1"/>
                  </a:solidFill>
                  <a:latin typeface="Arial" charset="0"/>
                  <a:cs typeface="Arial" charset="0"/>
                </a:defRPr>
              </a:lvl4pPr>
              <a:lvl5pPr marL="2057400" indent="-228600" eaLnBrk="0" hangingPunct="0">
                <a:tabLst>
                  <a:tab pos="1082675" algn="r"/>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9pPr>
            </a:lstStyle>
            <a:p>
              <a:pPr algn="ctr" eaLnBrk="1" hangingPunct="1"/>
              <a:r>
                <a:rPr lang="en-US" sz="2400" b="1" i="1">
                  <a:latin typeface="Tahoma" pitchFamily="34" charset="0"/>
                </a:rPr>
                <a:t>r</a:t>
              </a:r>
              <a:endParaRPr lang="en-US" sz="2200"/>
            </a:p>
          </p:txBody>
        </p:sp>
      </p:grpSp>
      <p:grpSp>
        <p:nvGrpSpPr>
          <p:cNvPr id="16" name="Group 13"/>
          <p:cNvGrpSpPr>
            <a:grpSpLocks/>
          </p:cNvGrpSpPr>
          <p:nvPr/>
        </p:nvGrpSpPr>
        <p:grpSpPr bwMode="auto">
          <a:xfrm>
            <a:off x="5472113" y="2424113"/>
            <a:ext cx="2667000" cy="2590800"/>
            <a:chOff x="3504" y="1200"/>
            <a:chExt cx="1488" cy="1440"/>
          </a:xfrm>
        </p:grpSpPr>
        <p:sp>
          <p:nvSpPr>
            <p:cNvPr id="17" name="Line 14"/>
            <p:cNvSpPr>
              <a:spLocks noChangeShapeType="1"/>
            </p:cNvSpPr>
            <p:nvPr/>
          </p:nvSpPr>
          <p:spPr bwMode="auto">
            <a:xfrm flipV="1">
              <a:off x="3504" y="1440"/>
              <a:ext cx="1200" cy="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Text Box 15"/>
            <p:cNvSpPr txBox="1">
              <a:spLocks noChangeArrowheads="1"/>
            </p:cNvSpPr>
            <p:nvPr/>
          </p:nvSpPr>
          <p:spPr bwMode="auto">
            <a:xfrm>
              <a:off x="4560" y="1200"/>
              <a:ext cx="432"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latin typeface="Tahoma" pitchFamily="34" charset="0"/>
                </a:rPr>
                <a:t>LM</a:t>
              </a:r>
              <a:r>
                <a:rPr lang="en-US" sz="2400" b="1" i="1" baseline="-25000">
                  <a:latin typeface="Tahoma" pitchFamily="34" charset="0"/>
                </a:rPr>
                <a:t>1</a:t>
              </a:r>
            </a:p>
          </p:txBody>
        </p:sp>
      </p:grpSp>
      <p:grpSp>
        <p:nvGrpSpPr>
          <p:cNvPr id="19" name="Group 16"/>
          <p:cNvGrpSpPr>
            <a:grpSpLocks/>
          </p:cNvGrpSpPr>
          <p:nvPr/>
        </p:nvGrpSpPr>
        <p:grpSpPr bwMode="auto">
          <a:xfrm>
            <a:off x="4340225" y="3521075"/>
            <a:ext cx="2647950" cy="2351088"/>
            <a:chOff x="2832" y="1950"/>
            <a:chExt cx="1302" cy="1314"/>
          </a:xfrm>
        </p:grpSpPr>
        <p:sp>
          <p:nvSpPr>
            <p:cNvPr id="20" name="Line 17"/>
            <p:cNvSpPr>
              <a:spLocks noChangeShapeType="1"/>
            </p:cNvSpPr>
            <p:nvPr/>
          </p:nvSpPr>
          <p:spPr bwMode="auto">
            <a:xfrm flipH="1">
              <a:off x="3092" y="2130"/>
              <a:ext cx="87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8"/>
            <p:cNvSpPr>
              <a:spLocks noChangeShapeType="1"/>
            </p:cNvSpPr>
            <p:nvPr/>
          </p:nvSpPr>
          <p:spPr bwMode="auto">
            <a:xfrm flipH="1">
              <a:off x="3966" y="2127"/>
              <a:ext cx="0" cy="87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Text Box 19"/>
            <p:cNvSpPr txBox="1">
              <a:spLocks noChangeArrowheads="1"/>
            </p:cNvSpPr>
            <p:nvPr/>
          </p:nvSpPr>
          <p:spPr bwMode="auto">
            <a:xfrm>
              <a:off x="2832" y="195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latin typeface="Tahoma" pitchFamily="34" charset="0"/>
                </a:rPr>
                <a:t>r</a:t>
              </a:r>
              <a:r>
                <a:rPr lang="en-US" sz="2100" b="1" i="1" baseline="-25000">
                  <a:latin typeface="Tahoma" pitchFamily="34" charset="0"/>
                </a:rPr>
                <a:t>1</a:t>
              </a:r>
              <a:endParaRPr lang="en-US" sz="2100" baseline="-25000"/>
            </a:p>
          </p:txBody>
        </p:sp>
        <p:sp>
          <p:nvSpPr>
            <p:cNvPr id="23" name="Text Box 20"/>
            <p:cNvSpPr txBox="1">
              <a:spLocks noChangeArrowheads="1"/>
            </p:cNvSpPr>
            <p:nvPr/>
          </p:nvSpPr>
          <p:spPr bwMode="auto">
            <a:xfrm>
              <a:off x="3798" y="2976"/>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latin typeface="Tahoma" pitchFamily="34" charset="0"/>
                </a:rPr>
                <a:t>Y</a:t>
              </a:r>
              <a:r>
                <a:rPr lang="en-US" sz="2100" b="1" i="1" baseline="-25000">
                  <a:latin typeface="Tahoma" pitchFamily="34" charset="0"/>
                </a:rPr>
                <a:t>1</a:t>
              </a:r>
              <a:endParaRPr lang="en-US" sz="2100" baseline="-25000"/>
            </a:p>
          </p:txBody>
        </p:sp>
      </p:grpSp>
      <p:grpSp>
        <p:nvGrpSpPr>
          <p:cNvPr id="24" name="Group 21"/>
          <p:cNvGrpSpPr>
            <a:grpSpLocks/>
          </p:cNvGrpSpPr>
          <p:nvPr/>
        </p:nvGrpSpPr>
        <p:grpSpPr bwMode="auto">
          <a:xfrm>
            <a:off x="5146675" y="3265488"/>
            <a:ext cx="2549525" cy="2081212"/>
            <a:chOff x="3511" y="1239"/>
            <a:chExt cx="1649" cy="1392"/>
          </a:xfrm>
        </p:grpSpPr>
        <p:sp>
          <p:nvSpPr>
            <p:cNvPr id="25" name="Line 22"/>
            <p:cNvSpPr>
              <a:spLocks noChangeShapeType="1"/>
            </p:cNvSpPr>
            <p:nvPr/>
          </p:nvSpPr>
          <p:spPr bwMode="auto">
            <a:xfrm>
              <a:off x="3511" y="1239"/>
              <a:ext cx="1257" cy="125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Text Box 23"/>
            <p:cNvSpPr txBox="1">
              <a:spLocks noChangeArrowheads="1"/>
            </p:cNvSpPr>
            <p:nvPr/>
          </p:nvSpPr>
          <p:spPr bwMode="auto">
            <a:xfrm>
              <a:off x="4727" y="2343"/>
              <a:ext cx="4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latin typeface="Tahoma" pitchFamily="34" charset="0"/>
                </a:rPr>
                <a:t>IS</a:t>
              </a:r>
              <a:r>
                <a:rPr lang="en-US" sz="2200" b="1" i="1" baseline="-25000">
                  <a:latin typeface="Tahoma" pitchFamily="34" charset="0"/>
                </a:rPr>
                <a:t>2</a:t>
              </a:r>
            </a:p>
          </p:txBody>
        </p:sp>
      </p:grpSp>
      <p:grpSp>
        <p:nvGrpSpPr>
          <p:cNvPr id="27" name="Group 40"/>
          <p:cNvGrpSpPr>
            <a:grpSpLocks/>
          </p:cNvGrpSpPr>
          <p:nvPr/>
        </p:nvGrpSpPr>
        <p:grpSpPr bwMode="auto">
          <a:xfrm>
            <a:off x="4424363" y="4006850"/>
            <a:ext cx="2054225" cy="1822450"/>
            <a:chOff x="4424831" y="4006286"/>
            <a:chExt cx="2053590" cy="1823192"/>
          </a:xfrm>
        </p:grpSpPr>
        <p:grpSp>
          <p:nvGrpSpPr>
            <p:cNvPr id="28" name="Group 24"/>
            <p:cNvGrpSpPr>
              <a:grpSpLocks/>
            </p:cNvGrpSpPr>
            <p:nvPr/>
          </p:nvGrpSpPr>
          <p:grpSpPr bwMode="auto">
            <a:xfrm>
              <a:off x="5945021" y="4278491"/>
              <a:ext cx="533400" cy="1550987"/>
              <a:chOff x="4020" y="2287"/>
              <a:chExt cx="336" cy="977"/>
            </a:xfrm>
          </p:grpSpPr>
          <p:sp>
            <p:nvSpPr>
              <p:cNvPr id="32" name="Line 25"/>
              <p:cNvSpPr>
                <a:spLocks noChangeShapeType="1"/>
              </p:cNvSpPr>
              <p:nvPr/>
            </p:nvSpPr>
            <p:spPr bwMode="auto">
              <a:xfrm flipH="1">
                <a:off x="4181" y="2287"/>
                <a:ext cx="2" cy="7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Text Box 26"/>
              <p:cNvSpPr txBox="1">
                <a:spLocks noChangeArrowheads="1"/>
              </p:cNvSpPr>
              <p:nvPr/>
            </p:nvSpPr>
            <p:spPr bwMode="auto">
              <a:xfrm>
                <a:off x="4020" y="2976"/>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latin typeface="Tahoma" pitchFamily="34" charset="0"/>
                  </a:rPr>
                  <a:t>Y</a:t>
                </a:r>
                <a:r>
                  <a:rPr lang="en-US" sz="2100" b="1" i="1" baseline="-25000">
                    <a:latin typeface="Tahoma" pitchFamily="34" charset="0"/>
                  </a:rPr>
                  <a:t>2</a:t>
                </a:r>
                <a:endParaRPr lang="en-US" sz="2100" baseline="-25000"/>
              </a:p>
            </p:txBody>
          </p:sp>
        </p:grpSp>
        <p:grpSp>
          <p:nvGrpSpPr>
            <p:cNvPr id="29" name="Group 27"/>
            <p:cNvGrpSpPr>
              <a:grpSpLocks/>
            </p:cNvGrpSpPr>
            <p:nvPr/>
          </p:nvGrpSpPr>
          <p:grpSpPr bwMode="auto">
            <a:xfrm>
              <a:off x="4424831" y="4006286"/>
              <a:ext cx="1771651" cy="457200"/>
              <a:chOff x="2832" y="1731"/>
              <a:chExt cx="1116" cy="288"/>
            </a:xfrm>
          </p:grpSpPr>
          <p:sp>
            <p:nvSpPr>
              <p:cNvPr id="30" name="Line 28"/>
              <p:cNvSpPr>
                <a:spLocks noChangeShapeType="1"/>
              </p:cNvSpPr>
              <p:nvPr/>
            </p:nvSpPr>
            <p:spPr bwMode="auto">
              <a:xfrm flipH="1">
                <a:off x="3138" y="1907"/>
                <a:ext cx="81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Text Box 29"/>
              <p:cNvSpPr txBox="1">
                <a:spLocks noChangeArrowheads="1"/>
              </p:cNvSpPr>
              <p:nvPr/>
            </p:nvSpPr>
            <p:spPr bwMode="auto">
              <a:xfrm>
                <a:off x="2832" y="1731"/>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latin typeface="Tahoma" pitchFamily="34" charset="0"/>
                  </a:rPr>
                  <a:t>r</a:t>
                </a:r>
                <a:r>
                  <a:rPr lang="en-US" sz="2100" b="1" i="1" baseline="-25000">
                    <a:latin typeface="Tahoma" pitchFamily="34" charset="0"/>
                  </a:rPr>
                  <a:t>2</a:t>
                </a:r>
                <a:endParaRPr lang="en-US" sz="2100" baseline="-25000"/>
              </a:p>
            </p:txBody>
          </p:sp>
        </p:grpSp>
      </p:grpSp>
      <p:sp>
        <p:nvSpPr>
          <p:cNvPr id="34" name="Line 32"/>
          <p:cNvSpPr>
            <a:spLocks noChangeShapeType="1"/>
          </p:cNvSpPr>
          <p:nvPr/>
        </p:nvSpPr>
        <p:spPr bwMode="auto">
          <a:xfrm flipV="1">
            <a:off x="4991100" y="3902075"/>
            <a:ext cx="1588" cy="349250"/>
          </a:xfrm>
          <a:prstGeom prst="line">
            <a:avLst/>
          </a:prstGeom>
          <a:noFill/>
          <a:ln w="25400">
            <a:solidFill>
              <a:srgbClr val="C00000"/>
            </a:solidFill>
            <a:round/>
            <a:headEnd type="triangle" w="lg" len="med"/>
            <a:tailEnd type="none" w="lg" len="med"/>
          </a:ln>
          <a:extLst>
            <a:ext uri="{909E8E84-426E-40DD-AFC4-6F175D3DCCD1}">
              <a14:hiddenFill xmlns:a14="http://schemas.microsoft.com/office/drawing/2010/main">
                <a:noFill/>
              </a14:hiddenFill>
            </a:ext>
          </a:extLst>
        </p:spPr>
        <p:txBody>
          <a:bodyPr/>
          <a:lstStyle/>
          <a:p>
            <a:endParaRPr lang="en-US"/>
          </a:p>
        </p:txBody>
      </p:sp>
      <p:sp>
        <p:nvSpPr>
          <p:cNvPr id="35" name="Line 31"/>
          <p:cNvSpPr>
            <a:spLocks noChangeShapeType="1"/>
          </p:cNvSpPr>
          <p:nvPr/>
        </p:nvSpPr>
        <p:spPr bwMode="auto">
          <a:xfrm>
            <a:off x="6251575" y="5294313"/>
            <a:ext cx="333375" cy="0"/>
          </a:xfrm>
          <a:prstGeom prst="line">
            <a:avLst/>
          </a:prstGeom>
          <a:noFill/>
          <a:ln w="25400">
            <a:solidFill>
              <a:srgbClr val="C00000"/>
            </a:solidFill>
            <a:round/>
            <a:headEnd type="triangle" w="lg" len="med"/>
            <a:tailEnd type="none" w="lg" len="lg"/>
          </a:ln>
          <a:extLst>
            <a:ext uri="{909E8E84-426E-40DD-AFC4-6F175D3DCCD1}">
              <a14:hiddenFill xmlns:a14="http://schemas.microsoft.com/office/drawing/2010/main">
                <a:noFill/>
              </a14:hiddenFill>
            </a:ext>
          </a:extLst>
        </p:spPr>
        <p:txBody>
          <a:bodyPr/>
          <a:lstStyle/>
          <a:p>
            <a:endParaRPr lang="en-US"/>
          </a:p>
        </p:txBody>
      </p:sp>
      <p:sp>
        <p:nvSpPr>
          <p:cNvPr id="36" name="Rectangle 3"/>
          <p:cNvSpPr txBox="1">
            <a:spLocks noChangeArrowheads="1"/>
          </p:cNvSpPr>
          <p:nvPr/>
        </p:nvSpPr>
        <p:spPr>
          <a:xfrm>
            <a:off x="917575" y="1422400"/>
            <a:ext cx="3327400" cy="5181600"/>
          </a:xfrm>
          <a:prstGeom prst="rect">
            <a:avLst/>
          </a:prstGeom>
          <a:noFill/>
          <a:ln/>
        </p:spPr>
        <p:txBody>
          <a:bodyPr rIns="0"/>
          <a:lstStyle/>
          <a:p>
            <a:pPr marL="288925" indent="-288925" eaLnBrk="0" hangingPunct="0">
              <a:lnSpc>
                <a:spcPct val="105000"/>
              </a:lnSpc>
              <a:spcBef>
                <a:spcPct val="25000"/>
              </a:spcBef>
              <a:buClr>
                <a:srgbClr val="333399"/>
              </a:buClr>
              <a:buSzPct val="90000"/>
              <a:defRPr/>
            </a:pPr>
            <a:r>
              <a:rPr lang="en-US" sz="2600" i="1" kern="0" dirty="0">
                <a:solidFill>
                  <a:srgbClr val="000000"/>
                </a:solidFill>
                <a:latin typeface="Arial"/>
                <a:cs typeface="Arial"/>
              </a:rPr>
              <a:t>IS</a:t>
            </a:r>
            <a:r>
              <a:rPr lang="en-US" sz="2600" kern="0" dirty="0">
                <a:solidFill>
                  <a:srgbClr val="000000"/>
                </a:solidFill>
                <a:latin typeface="Arial"/>
                <a:cs typeface="Arial"/>
              </a:rPr>
              <a:t> shifts </a:t>
            </a:r>
            <a:r>
              <a:rPr lang="en-US" sz="2600" kern="0" dirty="0" smtClean="0">
                <a:solidFill>
                  <a:srgbClr val="000000"/>
                </a:solidFill>
                <a:latin typeface="Arial"/>
                <a:cs typeface="Arial"/>
              </a:rPr>
              <a:t>left, </a:t>
            </a:r>
            <a:r>
              <a:rPr lang="en-US" sz="2600" kern="0" dirty="0">
                <a:solidFill>
                  <a:srgbClr val="000000"/>
                </a:solidFill>
                <a:latin typeface="Arial"/>
                <a:cs typeface="Arial"/>
              </a:rPr>
              <a:t>causing</a:t>
            </a:r>
          </a:p>
          <a:p>
            <a:pPr marL="288925" indent="-288925" eaLnBrk="0" hangingPunct="0">
              <a:lnSpc>
                <a:spcPct val="105000"/>
              </a:lnSpc>
              <a:spcBef>
                <a:spcPct val="25000"/>
              </a:spcBef>
              <a:buClr>
                <a:srgbClr val="333399"/>
              </a:buClr>
              <a:buSzPct val="90000"/>
              <a:defRPr/>
            </a:pPr>
            <a:r>
              <a:rPr lang="en-US" sz="2600" b="1" i="1" kern="0" dirty="0">
                <a:solidFill>
                  <a:srgbClr val="000000"/>
                </a:solidFill>
                <a:latin typeface="Arial"/>
                <a:cs typeface="Arial"/>
              </a:rPr>
              <a:t>r</a:t>
            </a:r>
            <a:r>
              <a:rPr lang="en-US" sz="2600" kern="0" dirty="0">
                <a:solidFill>
                  <a:srgbClr val="000000"/>
                </a:solidFill>
                <a:latin typeface="Arial"/>
                <a:cs typeface="Arial"/>
              </a:rPr>
              <a:t>  and </a:t>
            </a:r>
            <a:r>
              <a:rPr lang="en-US" sz="2600" b="1" i="1" kern="0" dirty="0">
                <a:solidFill>
                  <a:srgbClr val="000000"/>
                </a:solidFill>
                <a:latin typeface="Arial"/>
                <a:cs typeface="Arial"/>
              </a:rPr>
              <a:t>Y</a:t>
            </a:r>
            <a:r>
              <a:rPr lang="en-US" sz="2600" kern="0" dirty="0">
                <a:solidFill>
                  <a:srgbClr val="000000"/>
                </a:solidFill>
                <a:latin typeface="Arial"/>
                <a:cs typeface="Arial"/>
              </a:rPr>
              <a:t>  to fall.</a:t>
            </a:r>
          </a:p>
          <a:p>
            <a:pPr marL="288925" indent="-288925" eaLnBrk="0" hangingPunct="0">
              <a:lnSpc>
                <a:spcPct val="105000"/>
              </a:lnSpc>
              <a:spcBef>
                <a:spcPct val="25000"/>
              </a:spcBef>
              <a:buClr>
                <a:srgbClr val="333399"/>
              </a:buClr>
              <a:buSzPct val="90000"/>
              <a:defRPr/>
            </a:pPr>
            <a:endParaRPr lang="en-US" sz="2600" kern="0" dirty="0">
              <a:solidFill>
                <a:srgbClr val="000000"/>
              </a:solidFill>
              <a:latin typeface="Arial"/>
              <a:cs typeface="Arial"/>
            </a:endParaRPr>
          </a:p>
          <a:p>
            <a:pPr marL="339725" indent="-339725" eaLnBrk="0" hangingPunct="0">
              <a:lnSpc>
                <a:spcPct val="105000"/>
              </a:lnSpc>
              <a:spcBef>
                <a:spcPct val="25000"/>
              </a:spcBef>
              <a:buClr>
                <a:srgbClr val="333399"/>
              </a:buClr>
              <a:buSzPct val="90000"/>
              <a:defRPr/>
            </a:pPr>
            <a:r>
              <a:rPr lang="en-US" sz="2600" b="1" i="1" kern="0" dirty="0">
                <a:solidFill>
                  <a:srgbClr val="000000"/>
                </a:solidFill>
                <a:latin typeface="Arial"/>
                <a:cs typeface="Arial"/>
              </a:rPr>
              <a:t>C</a:t>
            </a:r>
            <a:r>
              <a:rPr lang="en-US" sz="2600" kern="0" dirty="0">
                <a:solidFill>
                  <a:srgbClr val="000000"/>
                </a:solidFill>
                <a:latin typeface="Arial"/>
                <a:cs typeface="Arial"/>
              </a:rPr>
              <a:t> falls due to lower wealth and lower income, </a:t>
            </a:r>
          </a:p>
          <a:p>
            <a:pPr marL="339725" indent="-339725" eaLnBrk="0" hangingPunct="0">
              <a:lnSpc>
                <a:spcPct val="105000"/>
              </a:lnSpc>
              <a:spcBef>
                <a:spcPct val="25000"/>
              </a:spcBef>
              <a:buClr>
                <a:srgbClr val="333399"/>
              </a:buClr>
              <a:buSzPct val="90000"/>
              <a:defRPr/>
            </a:pPr>
            <a:r>
              <a:rPr lang="en-US" sz="2600" b="1" i="1" kern="0" dirty="0">
                <a:solidFill>
                  <a:srgbClr val="000000"/>
                </a:solidFill>
                <a:latin typeface="+mj-lt"/>
                <a:cs typeface="Arial"/>
              </a:rPr>
              <a:t>I</a:t>
            </a:r>
            <a:r>
              <a:rPr lang="en-US" sz="2600" kern="0" dirty="0">
                <a:solidFill>
                  <a:srgbClr val="000000"/>
                </a:solidFill>
                <a:latin typeface="Arial"/>
                <a:cs typeface="Arial"/>
              </a:rPr>
              <a:t> 	rises because </a:t>
            </a:r>
            <a:br>
              <a:rPr lang="en-US" sz="2600" kern="0" dirty="0">
                <a:solidFill>
                  <a:srgbClr val="000000"/>
                </a:solidFill>
                <a:latin typeface="Arial"/>
                <a:cs typeface="Arial"/>
              </a:rPr>
            </a:br>
            <a:r>
              <a:rPr lang="en-US" sz="2600" b="1" i="1" kern="0" dirty="0">
                <a:solidFill>
                  <a:srgbClr val="000000"/>
                </a:solidFill>
                <a:latin typeface="Arial"/>
                <a:cs typeface="Arial"/>
              </a:rPr>
              <a:t>r</a:t>
            </a:r>
            <a:r>
              <a:rPr lang="en-US" sz="1100" kern="0" dirty="0">
                <a:solidFill>
                  <a:srgbClr val="000000"/>
                </a:solidFill>
                <a:latin typeface="Arial"/>
                <a:cs typeface="Arial"/>
              </a:rPr>
              <a:t> </a:t>
            </a:r>
            <a:r>
              <a:rPr lang="en-US" sz="2600" kern="0" dirty="0">
                <a:solidFill>
                  <a:srgbClr val="000000"/>
                </a:solidFill>
                <a:latin typeface="Arial"/>
                <a:cs typeface="Arial"/>
              </a:rPr>
              <a:t> is lower</a:t>
            </a:r>
          </a:p>
          <a:p>
            <a:pPr marL="339725" indent="-339725" eaLnBrk="0" hangingPunct="0">
              <a:lnSpc>
                <a:spcPct val="105000"/>
              </a:lnSpc>
              <a:spcBef>
                <a:spcPct val="25000"/>
              </a:spcBef>
              <a:buClr>
                <a:srgbClr val="333399"/>
              </a:buClr>
              <a:buSzPct val="90000"/>
              <a:defRPr/>
            </a:pPr>
            <a:r>
              <a:rPr lang="en-US" sz="2600" b="1" i="1" kern="0" dirty="0">
                <a:solidFill>
                  <a:srgbClr val="000000"/>
                </a:solidFill>
                <a:latin typeface="Arial"/>
                <a:cs typeface="Arial"/>
              </a:rPr>
              <a:t>u</a:t>
            </a:r>
            <a:r>
              <a:rPr lang="en-US" sz="2600" kern="0" dirty="0">
                <a:solidFill>
                  <a:srgbClr val="000000"/>
                </a:solidFill>
                <a:latin typeface="Arial"/>
                <a:cs typeface="Arial"/>
              </a:rPr>
              <a:t> 	rises because </a:t>
            </a:r>
            <a:br>
              <a:rPr lang="en-US" sz="2600" kern="0" dirty="0">
                <a:solidFill>
                  <a:srgbClr val="000000"/>
                </a:solidFill>
                <a:latin typeface="Arial"/>
                <a:cs typeface="Arial"/>
              </a:rPr>
            </a:br>
            <a:r>
              <a:rPr lang="en-US" sz="2600" b="1" i="1" kern="0" dirty="0">
                <a:solidFill>
                  <a:srgbClr val="000000"/>
                </a:solidFill>
                <a:latin typeface="Arial"/>
                <a:cs typeface="Arial"/>
              </a:rPr>
              <a:t>Y</a:t>
            </a:r>
            <a:r>
              <a:rPr lang="en-US" sz="2600" kern="0" dirty="0">
                <a:solidFill>
                  <a:srgbClr val="000000"/>
                </a:solidFill>
                <a:latin typeface="Arial"/>
                <a:cs typeface="Arial"/>
              </a:rPr>
              <a:t> is lower </a:t>
            </a:r>
            <a:br>
              <a:rPr lang="en-US" sz="2600" kern="0" dirty="0">
                <a:solidFill>
                  <a:srgbClr val="000000"/>
                </a:solidFill>
                <a:latin typeface="Arial"/>
                <a:cs typeface="Arial"/>
              </a:rPr>
            </a:br>
            <a:r>
              <a:rPr lang="en-US" sz="2600" kern="0" dirty="0">
                <a:solidFill>
                  <a:srgbClr val="000000"/>
                </a:solidFill>
                <a:latin typeface="Arial"/>
                <a:cs typeface="Arial"/>
              </a:rPr>
              <a:t>(</a:t>
            </a:r>
            <a:r>
              <a:rPr lang="en-US" sz="2600" kern="0" dirty="0" err="1">
                <a:solidFill>
                  <a:srgbClr val="000000"/>
                </a:solidFill>
                <a:latin typeface="Arial"/>
                <a:cs typeface="Arial"/>
              </a:rPr>
              <a:t>Okun’s</a:t>
            </a:r>
            <a:r>
              <a:rPr lang="en-US" sz="2600" kern="0" dirty="0">
                <a:solidFill>
                  <a:srgbClr val="000000"/>
                </a:solidFill>
                <a:latin typeface="Arial"/>
                <a:cs typeface="Arial"/>
              </a:rPr>
              <a:t> </a:t>
            </a:r>
            <a:r>
              <a:rPr lang="en-US" sz="2600" kern="0" dirty="0" smtClean="0">
                <a:solidFill>
                  <a:srgbClr val="000000"/>
                </a:solidFill>
                <a:latin typeface="Arial"/>
                <a:cs typeface="Arial"/>
              </a:rPr>
              <a:t>law</a:t>
            </a:r>
            <a:r>
              <a:rPr lang="en-US" sz="2600" kern="0" dirty="0">
                <a:solidFill>
                  <a:srgbClr val="000000"/>
                </a:solidFill>
                <a:latin typeface="Arial"/>
                <a:cs typeface="Arial"/>
              </a:rPr>
              <a:t>)</a:t>
            </a:r>
          </a:p>
        </p:txBody>
      </p:sp>
    </p:spTree>
    <p:extLst>
      <p:ext uri="{BB962C8B-B14F-4D97-AF65-F5344CB8AC3E}">
        <p14:creationId xmlns:p14="http://schemas.microsoft.com/office/powerpoint/2010/main" val="9705022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left)">
                                      <p:cBhvr>
                                        <p:cTn id="7" dur="500"/>
                                        <p:tgtEl>
                                          <p:spTgt spid="36">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6">
                                            <p:txEl>
                                              <p:pRg st="1" end="1"/>
                                            </p:txEl>
                                          </p:spTgt>
                                        </p:tgtEl>
                                        <p:attrNameLst>
                                          <p:attrName>style.visibility</p:attrName>
                                        </p:attrNameLst>
                                      </p:cBhvr>
                                      <p:to>
                                        <p:strVal val="visible"/>
                                      </p:to>
                                    </p:set>
                                    <p:animEffect transition="in" filter="wipe(left)">
                                      <p:cBhvr>
                                        <p:cTn id="10" dur="500"/>
                                        <p:tgtEl>
                                          <p:spTgt spid="3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strips(downRight)">
                                      <p:cBhvr>
                                        <p:cTn id="15" dur="500"/>
                                        <p:tgtEl>
                                          <p:spTgt spid="24"/>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up)">
                                      <p:cBhvr>
                                        <p:cTn id="19" dur="500"/>
                                        <p:tgtEl>
                                          <p:spTgt spid="34"/>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500"/>
                                        <p:tgtEl>
                                          <p:spTgt spid="35"/>
                                        </p:tgtEl>
                                      </p:cBhvr>
                                    </p:animEffect>
                                  </p:childTnLst>
                                </p:cTn>
                              </p:par>
                            </p:childTnLst>
                          </p:cTn>
                        </p:par>
                        <p:par>
                          <p:cTn id="23" fill="hold">
                            <p:stCondLst>
                              <p:cond delay="1000"/>
                            </p:stCondLst>
                            <p:childTnLst>
                              <p:par>
                                <p:cTn id="24" presetID="18" presetClass="entr" presetSubtype="12"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strips(down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6">
                                            <p:txEl>
                                              <p:pRg st="3" end="3"/>
                                            </p:txEl>
                                          </p:spTgt>
                                        </p:tgtEl>
                                        <p:attrNameLst>
                                          <p:attrName>style.visibility</p:attrName>
                                        </p:attrNameLst>
                                      </p:cBhvr>
                                      <p:to>
                                        <p:strVal val="visible"/>
                                      </p:to>
                                    </p:set>
                                    <p:animEffect transition="in" filter="wipe(left)">
                                      <p:cBhvr>
                                        <p:cTn id="31" dur="500"/>
                                        <p:tgtEl>
                                          <p:spTgt spid="3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6">
                                            <p:txEl>
                                              <p:pRg st="4" end="4"/>
                                            </p:txEl>
                                          </p:spTgt>
                                        </p:tgtEl>
                                        <p:attrNameLst>
                                          <p:attrName>style.visibility</p:attrName>
                                        </p:attrNameLst>
                                      </p:cBhvr>
                                      <p:to>
                                        <p:strVal val="visible"/>
                                      </p:to>
                                    </p:set>
                                    <p:animEffect transition="in" filter="wipe(left)">
                                      <p:cBhvr>
                                        <p:cTn id="36" dur="500"/>
                                        <p:tgtEl>
                                          <p:spTgt spid="36">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6">
                                            <p:txEl>
                                              <p:pRg st="5" end="5"/>
                                            </p:txEl>
                                          </p:spTgt>
                                        </p:tgtEl>
                                        <p:attrNameLst>
                                          <p:attrName>style.visibility</p:attrName>
                                        </p:attrNameLst>
                                      </p:cBhvr>
                                      <p:to>
                                        <p:strVal val="visible"/>
                                      </p:to>
                                    </p:set>
                                    <p:animEffect transition="in" filter="wipe(left)">
                                      <p:cBhvr>
                                        <p:cTn id="41" dur="500"/>
                                        <p:tgtEl>
                                          <p:spTgt spid="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Context</a:t>
            </a:r>
          </a:p>
        </p:txBody>
      </p:sp>
      <p:sp>
        <p:nvSpPr>
          <p:cNvPr id="16387" name="Rectangle 3"/>
          <p:cNvSpPr>
            <a:spLocks noGrp="1" noChangeArrowheads="1"/>
          </p:cNvSpPr>
          <p:nvPr>
            <p:ph type="body" idx="1"/>
          </p:nvPr>
        </p:nvSpPr>
        <p:spPr>
          <a:xfrm>
            <a:off x="457200" y="1422400"/>
            <a:ext cx="8229600" cy="4921250"/>
          </a:xfrm>
        </p:spPr>
        <p:txBody>
          <a:bodyPr/>
          <a:lstStyle/>
          <a:p>
            <a:r>
              <a:rPr lang="en-US" sz="2700" dirty="0" smtClean="0"/>
              <a:t>Chapter 10 introduced the model of aggregate demand and supply.  </a:t>
            </a:r>
          </a:p>
          <a:p>
            <a:r>
              <a:rPr lang="en-US" sz="2700" dirty="0" smtClean="0"/>
              <a:t>Chapter 11 developed the </a:t>
            </a:r>
            <a:r>
              <a:rPr lang="en-US" sz="2700" i="1" dirty="0" smtClean="0"/>
              <a:t>IS-LM</a:t>
            </a:r>
            <a:r>
              <a:rPr lang="en-US" sz="2700" dirty="0" smtClean="0"/>
              <a:t> model, </a:t>
            </a:r>
            <a:br>
              <a:rPr lang="en-US" sz="2700" dirty="0" smtClean="0"/>
            </a:br>
            <a:r>
              <a:rPr lang="en-US" sz="2700" dirty="0" smtClean="0"/>
              <a:t>the basis of the aggregate demand curve.</a:t>
            </a:r>
          </a:p>
        </p:txBody>
      </p:sp>
    </p:spTree>
    <p:extLst>
      <p:ext uri="{BB962C8B-B14F-4D97-AF65-F5344CB8AC3E}">
        <p14:creationId xmlns:p14="http://schemas.microsoft.com/office/powerpoint/2010/main" val="79761569"/>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ANSWERS, PART 2</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Increase in money demand</a:t>
            </a:r>
            <a:endParaRPr lang="en-US"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19</a:t>
            </a:fld>
            <a:endParaRPr lang="en-US" sz="1600" dirty="0">
              <a:solidFill>
                <a:srgbClr val="006666"/>
              </a:solidFill>
              <a:cs typeface="Arial"/>
            </a:endParaRPr>
          </a:p>
        </p:txBody>
      </p:sp>
      <p:grpSp>
        <p:nvGrpSpPr>
          <p:cNvPr id="6" name="Group 3"/>
          <p:cNvGrpSpPr>
            <a:grpSpLocks/>
          </p:cNvGrpSpPr>
          <p:nvPr/>
        </p:nvGrpSpPr>
        <p:grpSpPr bwMode="auto">
          <a:xfrm>
            <a:off x="5662613" y="2867025"/>
            <a:ext cx="2625725" cy="2212975"/>
            <a:chOff x="3321" y="1486"/>
            <a:chExt cx="1654" cy="1394"/>
          </a:xfrm>
        </p:grpSpPr>
        <p:sp>
          <p:nvSpPr>
            <p:cNvPr id="7" name="Line 4"/>
            <p:cNvSpPr>
              <a:spLocks noChangeShapeType="1"/>
            </p:cNvSpPr>
            <p:nvPr/>
          </p:nvSpPr>
          <p:spPr bwMode="auto">
            <a:xfrm>
              <a:off x="3321" y="1486"/>
              <a:ext cx="1257" cy="12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Text Box 5"/>
            <p:cNvSpPr txBox="1">
              <a:spLocks noChangeArrowheads="1"/>
            </p:cNvSpPr>
            <p:nvPr/>
          </p:nvSpPr>
          <p:spPr bwMode="auto">
            <a:xfrm>
              <a:off x="4542" y="2592"/>
              <a:ext cx="4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solidFill>
                    <a:srgbClr val="000000"/>
                  </a:solidFill>
                  <a:latin typeface="Tahoma" pitchFamily="34" charset="0"/>
                </a:rPr>
                <a:t>IS</a:t>
              </a:r>
              <a:r>
                <a:rPr lang="en-US" sz="2200" b="1" i="1" baseline="-25000">
                  <a:solidFill>
                    <a:srgbClr val="000000"/>
                  </a:solidFill>
                  <a:latin typeface="Tahoma" pitchFamily="34" charset="0"/>
                </a:rPr>
                <a:t>1</a:t>
              </a:r>
            </a:p>
          </p:txBody>
        </p:sp>
      </p:grpSp>
      <p:grpSp>
        <p:nvGrpSpPr>
          <p:cNvPr id="10" name="Group 34"/>
          <p:cNvGrpSpPr>
            <a:grpSpLocks/>
          </p:cNvGrpSpPr>
          <p:nvPr/>
        </p:nvGrpSpPr>
        <p:grpSpPr bwMode="auto">
          <a:xfrm>
            <a:off x="4703763" y="2043113"/>
            <a:ext cx="3962400" cy="3616325"/>
            <a:chOff x="1878345" y="2244418"/>
            <a:chExt cx="3962400" cy="3616325"/>
          </a:xfrm>
        </p:grpSpPr>
        <p:grpSp>
          <p:nvGrpSpPr>
            <p:cNvPr id="11" name="Group 8"/>
            <p:cNvGrpSpPr>
              <a:grpSpLocks/>
            </p:cNvGrpSpPr>
            <p:nvPr/>
          </p:nvGrpSpPr>
          <p:grpSpPr bwMode="auto">
            <a:xfrm>
              <a:off x="2089352" y="2619144"/>
              <a:ext cx="3397048" cy="2992821"/>
              <a:chOff x="2640" y="1056"/>
              <a:chExt cx="2496" cy="2112"/>
            </a:xfrm>
          </p:grpSpPr>
          <p:sp>
            <p:nvSpPr>
              <p:cNvPr id="14" name="Line 9"/>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0"/>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 name="Text Box 11"/>
            <p:cNvSpPr txBox="1">
              <a:spLocks noChangeArrowheads="1"/>
            </p:cNvSpPr>
            <p:nvPr/>
          </p:nvSpPr>
          <p:spPr bwMode="auto">
            <a:xfrm>
              <a:off x="5262895" y="5403507"/>
              <a:ext cx="577850" cy="45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i="1">
                  <a:solidFill>
                    <a:srgbClr val="000000"/>
                  </a:solidFill>
                  <a:latin typeface="Tahoma" pitchFamily="34" charset="0"/>
                </a:rPr>
                <a:t>Y</a:t>
              </a:r>
              <a:r>
                <a:rPr lang="en-US" sz="2400">
                  <a:solidFill>
                    <a:srgbClr val="000000"/>
                  </a:solidFill>
                </a:rPr>
                <a:t> </a:t>
              </a:r>
              <a:endParaRPr lang="en-US" sz="2200">
                <a:solidFill>
                  <a:srgbClr val="000000"/>
                </a:solidFill>
              </a:endParaRPr>
            </a:p>
          </p:txBody>
        </p:sp>
        <p:sp>
          <p:nvSpPr>
            <p:cNvPr id="13" name="Text Box 12"/>
            <p:cNvSpPr txBox="1">
              <a:spLocks noChangeArrowheads="1"/>
            </p:cNvSpPr>
            <p:nvPr/>
          </p:nvSpPr>
          <p:spPr bwMode="auto">
            <a:xfrm>
              <a:off x="1878345" y="2244418"/>
              <a:ext cx="412750" cy="45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82675" algn="r"/>
                  <a:tab pos="1830388" algn="r"/>
                </a:tabLst>
                <a:defRPr>
                  <a:solidFill>
                    <a:schemeClr val="tx1"/>
                  </a:solidFill>
                  <a:latin typeface="Arial" charset="0"/>
                  <a:cs typeface="Arial" charset="0"/>
                </a:defRPr>
              </a:lvl1pPr>
              <a:lvl2pPr marL="742950" indent="-285750" eaLnBrk="0" hangingPunct="0">
                <a:tabLst>
                  <a:tab pos="1082675" algn="r"/>
                  <a:tab pos="1830388" algn="r"/>
                </a:tabLst>
                <a:defRPr>
                  <a:solidFill>
                    <a:schemeClr val="tx1"/>
                  </a:solidFill>
                  <a:latin typeface="Arial" charset="0"/>
                  <a:cs typeface="Arial" charset="0"/>
                </a:defRPr>
              </a:lvl2pPr>
              <a:lvl3pPr marL="1143000" indent="-228600" eaLnBrk="0" hangingPunct="0">
                <a:tabLst>
                  <a:tab pos="1082675" algn="r"/>
                  <a:tab pos="1830388" algn="r"/>
                </a:tabLst>
                <a:defRPr>
                  <a:solidFill>
                    <a:schemeClr val="tx1"/>
                  </a:solidFill>
                  <a:latin typeface="Arial" charset="0"/>
                  <a:cs typeface="Arial" charset="0"/>
                </a:defRPr>
              </a:lvl3pPr>
              <a:lvl4pPr marL="1600200" indent="-228600" eaLnBrk="0" hangingPunct="0">
                <a:tabLst>
                  <a:tab pos="1082675" algn="r"/>
                  <a:tab pos="1830388" algn="r"/>
                </a:tabLst>
                <a:defRPr>
                  <a:solidFill>
                    <a:schemeClr val="tx1"/>
                  </a:solidFill>
                  <a:latin typeface="Arial" charset="0"/>
                  <a:cs typeface="Arial" charset="0"/>
                </a:defRPr>
              </a:lvl4pPr>
              <a:lvl5pPr marL="2057400" indent="-228600" eaLnBrk="0" hangingPunct="0">
                <a:tabLst>
                  <a:tab pos="1082675" algn="r"/>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9pPr>
            </a:lstStyle>
            <a:p>
              <a:pPr algn="ctr" eaLnBrk="1" hangingPunct="1"/>
              <a:r>
                <a:rPr lang="en-US" sz="2400" b="1" i="1">
                  <a:solidFill>
                    <a:srgbClr val="000000"/>
                  </a:solidFill>
                  <a:latin typeface="Tahoma" pitchFamily="34" charset="0"/>
                </a:rPr>
                <a:t>r</a:t>
              </a:r>
              <a:endParaRPr lang="en-US" sz="2200">
                <a:solidFill>
                  <a:srgbClr val="000000"/>
                </a:solidFill>
              </a:endParaRPr>
            </a:p>
          </p:txBody>
        </p:sp>
      </p:grpSp>
      <p:grpSp>
        <p:nvGrpSpPr>
          <p:cNvPr id="16" name="Group 13"/>
          <p:cNvGrpSpPr>
            <a:grpSpLocks/>
          </p:cNvGrpSpPr>
          <p:nvPr/>
        </p:nvGrpSpPr>
        <p:grpSpPr bwMode="auto">
          <a:xfrm>
            <a:off x="5472113" y="2424113"/>
            <a:ext cx="2667000" cy="2590800"/>
            <a:chOff x="3504" y="1200"/>
            <a:chExt cx="1488" cy="1440"/>
          </a:xfrm>
        </p:grpSpPr>
        <p:sp>
          <p:nvSpPr>
            <p:cNvPr id="17" name="Line 14"/>
            <p:cNvSpPr>
              <a:spLocks noChangeShapeType="1"/>
            </p:cNvSpPr>
            <p:nvPr/>
          </p:nvSpPr>
          <p:spPr bwMode="auto">
            <a:xfrm flipV="1">
              <a:off x="3504" y="1440"/>
              <a:ext cx="1200" cy="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Text Box 15"/>
            <p:cNvSpPr txBox="1">
              <a:spLocks noChangeArrowheads="1"/>
            </p:cNvSpPr>
            <p:nvPr/>
          </p:nvSpPr>
          <p:spPr bwMode="auto">
            <a:xfrm>
              <a:off x="4560" y="1200"/>
              <a:ext cx="432"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solidFill>
                    <a:srgbClr val="000000"/>
                  </a:solidFill>
                  <a:latin typeface="Tahoma" pitchFamily="34" charset="0"/>
                </a:rPr>
                <a:t>LM</a:t>
              </a:r>
              <a:r>
                <a:rPr lang="en-US" sz="2400" b="1" i="1" baseline="-25000">
                  <a:solidFill>
                    <a:srgbClr val="000000"/>
                  </a:solidFill>
                  <a:latin typeface="Tahoma" pitchFamily="34" charset="0"/>
                </a:rPr>
                <a:t>1</a:t>
              </a:r>
            </a:p>
          </p:txBody>
        </p:sp>
      </p:grpSp>
      <p:grpSp>
        <p:nvGrpSpPr>
          <p:cNvPr id="19" name="Group 16"/>
          <p:cNvGrpSpPr>
            <a:grpSpLocks/>
          </p:cNvGrpSpPr>
          <p:nvPr/>
        </p:nvGrpSpPr>
        <p:grpSpPr bwMode="auto">
          <a:xfrm>
            <a:off x="4340225" y="3521075"/>
            <a:ext cx="2647950" cy="2351088"/>
            <a:chOff x="2832" y="1950"/>
            <a:chExt cx="1302" cy="1314"/>
          </a:xfrm>
        </p:grpSpPr>
        <p:sp>
          <p:nvSpPr>
            <p:cNvPr id="20" name="Line 17"/>
            <p:cNvSpPr>
              <a:spLocks noChangeShapeType="1"/>
            </p:cNvSpPr>
            <p:nvPr/>
          </p:nvSpPr>
          <p:spPr bwMode="auto">
            <a:xfrm flipH="1">
              <a:off x="3092" y="2130"/>
              <a:ext cx="87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8"/>
            <p:cNvSpPr>
              <a:spLocks noChangeShapeType="1"/>
            </p:cNvSpPr>
            <p:nvPr/>
          </p:nvSpPr>
          <p:spPr bwMode="auto">
            <a:xfrm flipH="1">
              <a:off x="3966" y="2127"/>
              <a:ext cx="0" cy="87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Text Box 19"/>
            <p:cNvSpPr txBox="1">
              <a:spLocks noChangeArrowheads="1"/>
            </p:cNvSpPr>
            <p:nvPr/>
          </p:nvSpPr>
          <p:spPr bwMode="auto">
            <a:xfrm>
              <a:off x="2832" y="195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solidFill>
                    <a:srgbClr val="000000"/>
                  </a:solidFill>
                  <a:latin typeface="Tahoma" pitchFamily="34" charset="0"/>
                </a:rPr>
                <a:t>r</a:t>
              </a:r>
              <a:r>
                <a:rPr lang="en-US" sz="2100" b="1" i="1" baseline="-25000">
                  <a:solidFill>
                    <a:srgbClr val="000000"/>
                  </a:solidFill>
                  <a:latin typeface="Tahoma" pitchFamily="34" charset="0"/>
                </a:rPr>
                <a:t>1</a:t>
              </a:r>
              <a:endParaRPr lang="en-US" sz="2100" baseline="-25000">
                <a:solidFill>
                  <a:srgbClr val="000000"/>
                </a:solidFill>
              </a:endParaRPr>
            </a:p>
          </p:txBody>
        </p:sp>
        <p:sp>
          <p:nvSpPr>
            <p:cNvPr id="23" name="Text Box 20"/>
            <p:cNvSpPr txBox="1">
              <a:spLocks noChangeArrowheads="1"/>
            </p:cNvSpPr>
            <p:nvPr/>
          </p:nvSpPr>
          <p:spPr bwMode="auto">
            <a:xfrm>
              <a:off x="3798" y="2976"/>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solidFill>
                    <a:srgbClr val="000000"/>
                  </a:solidFill>
                  <a:latin typeface="Tahoma" pitchFamily="34" charset="0"/>
                </a:rPr>
                <a:t>Y</a:t>
              </a:r>
              <a:r>
                <a:rPr lang="en-US" sz="2100" b="1" i="1" baseline="-25000">
                  <a:solidFill>
                    <a:srgbClr val="000000"/>
                  </a:solidFill>
                  <a:latin typeface="Tahoma" pitchFamily="34" charset="0"/>
                </a:rPr>
                <a:t>1</a:t>
              </a:r>
              <a:endParaRPr lang="en-US" sz="2100" baseline="-25000">
                <a:solidFill>
                  <a:srgbClr val="000000"/>
                </a:solidFill>
              </a:endParaRPr>
            </a:p>
          </p:txBody>
        </p:sp>
      </p:grpSp>
      <p:grpSp>
        <p:nvGrpSpPr>
          <p:cNvPr id="24" name="Group 38"/>
          <p:cNvGrpSpPr>
            <a:grpSpLocks/>
          </p:cNvGrpSpPr>
          <p:nvPr/>
        </p:nvGrpSpPr>
        <p:grpSpPr bwMode="auto">
          <a:xfrm>
            <a:off x="4433888" y="3095625"/>
            <a:ext cx="1997075" cy="2798763"/>
            <a:chOff x="4434082" y="3095039"/>
            <a:chExt cx="1997043" cy="2799678"/>
          </a:xfrm>
        </p:grpSpPr>
        <p:grpSp>
          <p:nvGrpSpPr>
            <p:cNvPr id="25" name="Group 24"/>
            <p:cNvGrpSpPr>
              <a:grpSpLocks/>
            </p:cNvGrpSpPr>
            <p:nvPr/>
          </p:nvGrpSpPr>
          <p:grpSpPr bwMode="auto">
            <a:xfrm>
              <a:off x="5897725" y="3431329"/>
              <a:ext cx="533400" cy="2463388"/>
              <a:chOff x="4020" y="1915"/>
              <a:chExt cx="336" cy="1349"/>
            </a:xfrm>
          </p:grpSpPr>
          <p:sp>
            <p:nvSpPr>
              <p:cNvPr id="29" name="Line 25"/>
              <p:cNvSpPr>
                <a:spLocks noChangeShapeType="1"/>
              </p:cNvSpPr>
              <p:nvPr/>
            </p:nvSpPr>
            <p:spPr bwMode="auto">
              <a:xfrm flipH="1">
                <a:off x="4185" y="1915"/>
                <a:ext cx="0" cy="109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Text Box 26"/>
              <p:cNvSpPr txBox="1">
                <a:spLocks noChangeArrowheads="1"/>
              </p:cNvSpPr>
              <p:nvPr/>
            </p:nvSpPr>
            <p:spPr bwMode="auto">
              <a:xfrm>
                <a:off x="4020" y="2976"/>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solidFill>
                      <a:srgbClr val="000000"/>
                    </a:solidFill>
                    <a:latin typeface="Tahoma" pitchFamily="34" charset="0"/>
                  </a:rPr>
                  <a:t>Y</a:t>
                </a:r>
                <a:r>
                  <a:rPr lang="en-US" sz="2100" b="1" i="1" baseline="-25000">
                    <a:solidFill>
                      <a:srgbClr val="000000"/>
                    </a:solidFill>
                    <a:latin typeface="Tahoma" pitchFamily="34" charset="0"/>
                  </a:rPr>
                  <a:t>2</a:t>
                </a:r>
                <a:endParaRPr lang="en-US" sz="2100" baseline="-25000">
                  <a:solidFill>
                    <a:srgbClr val="000000"/>
                  </a:solidFill>
                </a:endParaRPr>
              </a:p>
            </p:txBody>
          </p:sp>
        </p:grpSp>
        <p:grpSp>
          <p:nvGrpSpPr>
            <p:cNvPr id="26" name="Group 35"/>
            <p:cNvGrpSpPr>
              <a:grpSpLocks/>
            </p:cNvGrpSpPr>
            <p:nvPr/>
          </p:nvGrpSpPr>
          <p:grpSpPr bwMode="auto">
            <a:xfrm>
              <a:off x="4434082" y="3095039"/>
              <a:ext cx="1730929" cy="457200"/>
              <a:chOff x="4434082" y="3095039"/>
              <a:chExt cx="1730929" cy="457200"/>
            </a:xfrm>
          </p:grpSpPr>
          <p:sp>
            <p:nvSpPr>
              <p:cNvPr id="27" name="Line 28"/>
              <p:cNvSpPr>
                <a:spLocks noChangeShapeType="1"/>
              </p:cNvSpPr>
              <p:nvPr/>
            </p:nvSpPr>
            <p:spPr bwMode="auto">
              <a:xfrm flipH="1" flipV="1">
                <a:off x="4919019" y="3380189"/>
                <a:ext cx="1245992" cy="136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Text Box 29"/>
              <p:cNvSpPr txBox="1">
                <a:spLocks noChangeArrowheads="1"/>
              </p:cNvSpPr>
              <p:nvPr/>
            </p:nvSpPr>
            <p:spPr bwMode="auto">
              <a:xfrm>
                <a:off x="4434082" y="3095039"/>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solidFill>
                      <a:srgbClr val="000000"/>
                    </a:solidFill>
                    <a:latin typeface="Tahoma" pitchFamily="34" charset="0"/>
                  </a:rPr>
                  <a:t>r</a:t>
                </a:r>
                <a:r>
                  <a:rPr lang="en-US" sz="2100" b="1" i="1" baseline="-25000">
                    <a:solidFill>
                      <a:srgbClr val="000000"/>
                    </a:solidFill>
                    <a:latin typeface="Tahoma" pitchFamily="34" charset="0"/>
                  </a:rPr>
                  <a:t>2</a:t>
                </a:r>
                <a:endParaRPr lang="en-US" sz="2100" baseline="-25000">
                  <a:solidFill>
                    <a:srgbClr val="000000"/>
                  </a:solidFill>
                </a:endParaRPr>
              </a:p>
            </p:txBody>
          </p:sp>
        </p:grpSp>
      </p:grpSp>
      <p:sp>
        <p:nvSpPr>
          <p:cNvPr id="31" name="Line 31"/>
          <p:cNvSpPr>
            <a:spLocks noChangeShapeType="1"/>
          </p:cNvSpPr>
          <p:nvPr/>
        </p:nvSpPr>
        <p:spPr bwMode="auto">
          <a:xfrm>
            <a:off x="6251575" y="5294313"/>
            <a:ext cx="333375" cy="0"/>
          </a:xfrm>
          <a:prstGeom prst="line">
            <a:avLst/>
          </a:prstGeom>
          <a:noFill/>
          <a:ln w="25400">
            <a:solidFill>
              <a:srgbClr val="C00000"/>
            </a:solidFill>
            <a:round/>
            <a:headEnd type="triangle" w="lg" len="med"/>
            <a:tailEnd type="none" w="lg" len="lg"/>
          </a:ln>
          <a:extLst>
            <a:ext uri="{909E8E84-426E-40DD-AFC4-6F175D3DCCD1}">
              <a14:hiddenFill xmlns:a14="http://schemas.microsoft.com/office/drawing/2010/main">
                <a:noFill/>
              </a14:hiddenFill>
            </a:ext>
          </a:extLst>
        </p:spPr>
        <p:txBody>
          <a:bodyPr/>
          <a:lstStyle/>
          <a:p>
            <a:endParaRPr lang="en-US"/>
          </a:p>
        </p:txBody>
      </p:sp>
      <p:sp>
        <p:nvSpPr>
          <p:cNvPr id="32" name="Line 32"/>
          <p:cNvSpPr>
            <a:spLocks noChangeShapeType="1"/>
          </p:cNvSpPr>
          <p:nvPr/>
        </p:nvSpPr>
        <p:spPr bwMode="auto">
          <a:xfrm flipV="1">
            <a:off x="5019675" y="3438525"/>
            <a:ext cx="1588" cy="349250"/>
          </a:xfrm>
          <a:prstGeom prst="line">
            <a:avLst/>
          </a:prstGeom>
          <a:noFill/>
          <a:ln w="25400">
            <a:solidFill>
              <a:srgbClr val="C00000"/>
            </a:solidFill>
            <a:round/>
            <a:headEnd type="none" w="lg" len="med"/>
            <a:tailEnd type="triangle" w="lg" len="lg"/>
          </a:ln>
          <a:extLst>
            <a:ext uri="{909E8E84-426E-40DD-AFC4-6F175D3DCCD1}">
              <a14:hiddenFill xmlns:a14="http://schemas.microsoft.com/office/drawing/2010/main">
                <a:noFill/>
              </a14:hiddenFill>
            </a:ext>
          </a:extLst>
        </p:spPr>
        <p:txBody>
          <a:bodyPr/>
          <a:lstStyle/>
          <a:p>
            <a:endParaRPr lang="en-US"/>
          </a:p>
        </p:txBody>
      </p:sp>
      <p:grpSp>
        <p:nvGrpSpPr>
          <p:cNvPr id="33" name="Group 13"/>
          <p:cNvGrpSpPr>
            <a:grpSpLocks/>
          </p:cNvGrpSpPr>
          <p:nvPr/>
        </p:nvGrpSpPr>
        <p:grpSpPr bwMode="auto">
          <a:xfrm>
            <a:off x="5183188" y="1820863"/>
            <a:ext cx="2822575" cy="2525712"/>
            <a:chOff x="3504" y="1236"/>
            <a:chExt cx="1575" cy="1404"/>
          </a:xfrm>
        </p:grpSpPr>
        <p:sp>
          <p:nvSpPr>
            <p:cNvPr id="34" name="Line 14"/>
            <p:cNvSpPr>
              <a:spLocks noChangeShapeType="1"/>
            </p:cNvSpPr>
            <p:nvPr/>
          </p:nvSpPr>
          <p:spPr bwMode="auto">
            <a:xfrm flipV="1">
              <a:off x="3504" y="1440"/>
              <a:ext cx="1200" cy="12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Text Box 15"/>
            <p:cNvSpPr txBox="1">
              <a:spLocks noChangeArrowheads="1"/>
            </p:cNvSpPr>
            <p:nvPr/>
          </p:nvSpPr>
          <p:spPr bwMode="auto">
            <a:xfrm>
              <a:off x="4647" y="1236"/>
              <a:ext cx="432"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solidFill>
                    <a:srgbClr val="000000"/>
                  </a:solidFill>
                  <a:latin typeface="Tahoma" pitchFamily="34" charset="0"/>
                </a:rPr>
                <a:t>LM</a:t>
              </a:r>
              <a:r>
                <a:rPr lang="en-US" sz="2400" b="1" i="1" baseline="-25000">
                  <a:solidFill>
                    <a:srgbClr val="000000"/>
                  </a:solidFill>
                  <a:latin typeface="Tahoma" pitchFamily="34" charset="0"/>
                </a:rPr>
                <a:t>2</a:t>
              </a:r>
            </a:p>
          </p:txBody>
        </p:sp>
      </p:grpSp>
      <p:sp>
        <p:nvSpPr>
          <p:cNvPr id="36" name="Rectangle 3"/>
          <p:cNvSpPr txBox="1">
            <a:spLocks noChangeArrowheads="1"/>
          </p:cNvSpPr>
          <p:nvPr/>
        </p:nvSpPr>
        <p:spPr>
          <a:xfrm>
            <a:off x="917575" y="1447800"/>
            <a:ext cx="3327400" cy="5181600"/>
          </a:xfrm>
          <a:prstGeom prst="rect">
            <a:avLst/>
          </a:prstGeom>
          <a:noFill/>
          <a:ln/>
        </p:spPr>
        <p:txBody>
          <a:bodyPr rIns="0"/>
          <a:lstStyle/>
          <a:p>
            <a:pPr marL="288925" indent="-288925" eaLnBrk="0" hangingPunct="0">
              <a:lnSpc>
                <a:spcPct val="105000"/>
              </a:lnSpc>
              <a:spcBef>
                <a:spcPct val="25000"/>
              </a:spcBef>
              <a:buClr>
                <a:srgbClr val="333399"/>
              </a:buClr>
              <a:buSzPct val="90000"/>
              <a:defRPr/>
            </a:pPr>
            <a:r>
              <a:rPr lang="en-US" sz="2600" i="1" kern="0" dirty="0">
                <a:solidFill>
                  <a:srgbClr val="000000"/>
                </a:solidFill>
                <a:latin typeface="Arial"/>
                <a:cs typeface="Arial"/>
              </a:rPr>
              <a:t>LM</a:t>
            </a:r>
            <a:r>
              <a:rPr lang="en-US" sz="2600" kern="0" dirty="0">
                <a:solidFill>
                  <a:srgbClr val="000000"/>
                </a:solidFill>
                <a:latin typeface="Arial"/>
                <a:cs typeface="Arial"/>
              </a:rPr>
              <a:t> shifts </a:t>
            </a:r>
            <a:r>
              <a:rPr lang="en-US" sz="2600" kern="0" dirty="0" smtClean="0">
                <a:solidFill>
                  <a:srgbClr val="000000"/>
                </a:solidFill>
                <a:latin typeface="Arial"/>
                <a:cs typeface="Arial"/>
              </a:rPr>
              <a:t>left, </a:t>
            </a:r>
            <a:r>
              <a:rPr lang="en-US" sz="2600" kern="0" dirty="0">
                <a:solidFill>
                  <a:srgbClr val="000000"/>
                </a:solidFill>
                <a:latin typeface="Arial"/>
                <a:cs typeface="Arial"/>
              </a:rPr>
              <a:t>causing</a:t>
            </a:r>
          </a:p>
          <a:p>
            <a:pPr marL="288925" indent="-288925" eaLnBrk="0" hangingPunct="0">
              <a:lnSpc>
                <a:spcPct val="105000"/>
              </a:lnSpc>
              <a:spcBef>
                <a:spcPct val="25000"/>
              </a:spcBef>
              <a:buClr>
                <a:srgbClr val="333399"/>
              </a:buClr>
              <a:buSzPct val="90000"/>
              <a:defRPr/>
            </a:pPr>
            <a:r>
              <a:rPr lang="en-US" sz="2600" b="1" i="1" kern="0" dirty="0">
                <a:solidFill>
                  <a:srgbClr val="000000"/>
                </a:solidFill>
                <a:latin typeface="Arial"/>
                <a:cs typeface="Arial"/>
              </a:rPr>
              <a:t>r</a:t>
            </a:r>
            <a:r>
              <a:rPr lang="en-US" sz="2600" kern="0" dirty="0">
                <a:solidFill>
                  <a:srgbClr val="000000"/>
                </a:solidFill>
                <a:latin typeface="Arial"/>
                <a:cs typeface="Arial"/>
              </a:rPr>
              <a:t>  to rise and </a:t>
            </a:r>
            <a:r>
              <a:rPr lang="en-US" sz="2600" b="1" i="1" kern="0" dirty="0">
                <a:solidFill>
                  <a:srgbClr val="000000"/>
                </a:solidFill>
                <a:latin typeface="Arial"/>
                <a:cs typeface="Arial"/>
              </a:rPr>
              <a:t>Y</a:t>
            </a:r>
            <a:r>
              <a:rPr lang="en-US" sz="2600" kern="0" dirty="0">
                <a:solidFill>
                  <a:srgbClr val="000000"/>
                </a:solidFill>
                <a:latin typeface="Arial"/>
                <a:cs typeface="Arial"/>
              </a:rPr>
              <a:t> to fall.</a:t>
            </a:r>
          </a:p>
          <a:p>
            <a:pPr marL="288925" indent="-288925" eaLnBrk="0" hangingPunct="0">
              <a:lnSpc>
                <a:spcPct val="105000"/>
              </a:lnSpc>
              <a:spcBef>
                <a:spcPct val="25000"/>
              </a:spcBef>
              <a:buClr>
                <a:srgbClr val="333399"/>
              </a:buClr>
              <a:buSzPct val="90000"/>
              <a:defRPr/>
            </a:pPr>
            <a:endParaRPr lang="en-US" sz="2600" kern="0" dirty="0">
              <a:solidFill>
                <a:srgbClr val="000000"/>
              </a:solidFill>
              <a:latin typeface="Arial"/>
              <a:cs typeface="Arial"/>
            </a:endParaRPr>
          </a:p>
          <a:p>
            <a:pPr marL="339725" indent="-339725" eaLnBrk="0" hangingPunct="0">
              <a:lnSpc>
                <a:spcPct val="105000"/>
              </a:lnSpc>
              <a:spcBef>
                <a:spcPct val="25000"/>
              </a:spcBef>
              <a:buClr>
                <a:srgbClr val="333399"/>
              </a:buClr>
              <a:buSzPct val="90000"/>
              <a:defRPr/>
            </a:pPr>
            <a:r>
              <a:rPr lang="en-US" sz="2600" b="1" i="1" kern="0" dirty="0">
                <a:solidFill>
                  <a:srgbClr val="000000"/>
                </a:solidFill>
                <a:latin typeface="Arial"/>
                <a:cs typeface="Arial"/>
              </a:rPr>
              <a:t>C</a:t>
            </a:r>
            <a:r>
              <a:rPr lang="en-US" sz="2600" kern="0" dirty="0">
                <a:solidFill>
                  <a:srgbClr val="000000"/>
                </a:solidFill>
                <a:latin typeface="Arial"/>
                <a:cs typeface="Arial"/>
              </a:rPr>
              <a:t> falls due to lower income, </a:t>
            </a:r>
          </a:p>
          <a:p>
            <a:pPr marL="339725" indent="-339725" eaLnBrk="0" hangingPunct="0">
              <a:lnSpc>
                <a:spcPct val="105000"/>
              </a:lnSpc>
              <a:spcBef>
                <a:spcPct val="25000"/>
              </a:spcBef>
              <a:buClr>
                <a:srgbClr val="333399"/>
              </a:buClr>
              <a:buSzPct val="90000"/>
              <a:defRPr/>
            </a:pPr>
            <a:r>
              <a:rPr lang="en-US" sz="2600" b="1" i="1" kern="0" dirty="0">
                <a:solidFill>
                  <a:srgbClr val="000000"/>
                </a:solidFill>
                <a:latin typeface="+mj-lt"/>
                <a:cs typeface="Arial"/>
              </a:rPr>
              <a:t>I</a:t>
            </a:r>
            <a:r>
              <a:rPr lang="en-US" sz="2600" kern="0" dirty="0">
                <a:solidFill>
                  <a:srgbClr val="000000"/>
                </a:solidFill>
                <a:latin typeface="Arial"/>
                <a:cs typeface="Arial"/>
              </a:rPr>
              <a:t> 	falls because </a:t>
            </a:r>
            <a:br>
              <a:rPr lang="en-US" sz="2600" kern="0" dirty="0">
                <a:solidFill>
                  <a:srgbClr val="000000"/>
                </a:solidFill>
                <a:latin typeface="Arial"/>
                <a:cs typeface="Arial"/>
              </a:rPr>
            </a:br>
            <a:r>
              <a:rPr lang="en-US" sz="2600" b="1" i="1" kern="0" dirty="0">
                <a:solidFill>
                  <a:srgbClr val="000000"/>
                </a:solidFill>
                <a:latin typeface="Arial"/>
                <a:cs typeface="Arial"/>
              </a:rPr>
              <a:t>r</a:t>
            </a:r>
            <a:r>
              <a:rPr lang="en-US" sz="1100" kern="0" dirty="0">
                <a:solidFill>
                  <a:srgbClr val="000000"/>
                </a:solidFill>
                <a:latin typeface="Arial"/>
                <a:cs typeface="Arial"/>
              </a:rPr>
              <a:t> </a:t>
            </a:r>
            <a:r>
              <a:rPr lang="en-US" sz="2600" kern="0" dirty="0">
                <a:solidFill>
                  <a:srgbClr val="000000"/>
                </a:solidFill>
                <a:latin typeface="Arial"/>
                <a:cs typeface="Arial"/>
              </a:rPr>
              <a:t> is higher</a:t>
            </a:r>
          </a:p>
          <a:p>
            <a:pPr marL="339725" indent="-339725" eaLnBrk="0" hangingPunct="0">
              <a:lnSpc>
                <a:spcPct val="105000"/>
              </a:lnSpc>
              <a:spcBef>
                <a:spcPct val="25000"/>
              </a:spcBef>
              <a:buClr>
                <a:srgbClr val="333399"/>
              </a:buClr>
              <a:buSzPct val="90000"/>
              <a:defRPr/>
            </a:pPr>
            <a:r>
              <a:rPr lang="en-US" sz="2600" b="1" i="1" kern="0" dirty="0">
                <a:solidFill>
                  <a:srgbClr val="000000"/>
                </a:solidFill>
                <a:latin typeface="Arial"/>
                <a:cs typeface="Arial"/>
              </a:rPr>
              <a:t>u</a:t>
            </a:r>
            <a:r>
              <a:rPr lang="en-US" sz="2600" kern="0" dirty="0">
                <a:solidFill>
                  <a:srgbClr val="000000"/>
                </a:solidFill>
                <a:latin typeface="Arial"/>
                <a:cs typeface="Arial"/>
              </a:rPr>
              <a:t> 	rises because </a:t>
            </a:r>
            <a:br>
              <a:rPr lang="en-US" sz="2600" kern="0" dirty="0">
                <a:solidFill>
                  <a:srgbClr val="000000"/>
                </a:solidFill>
                <a:latin typeface="Arial"/>
                <a:cs typeface="Arial"/>
              </a:rPr>
            </a:br>
            <a:r>
              <a:rPr lang="en-US" sz="2600" b="1" i="1" kern="0" dirty="0">
                <a:solidFill>
                  <a:srgbClr val="000000"/>
                </a:solidFill>
                <a:latin typeface="Arial"/>
                <a:cs typeface="Arial"/>
              </a:rPr>
              <a:t>Y</a:t>
            </a:r>
            <a:r>
              <a:rPr lang="en-US" sz="2600" kern="0" dirty="0">
                <a:solidFill>
                  <a:srgbClr val="000000"/>
                </a:solidFill>
                <a:latin typeface="Arial"/>
                <a:cs typeface="Arial"/>
              </a:rPr>
              <a:t> is lower </a:t>
            </a:r>
            <a:br>
              <a:rPr lang="en-US" sz="2600" kern="0" dirty="0">
                <a:solidFill>
                  <a:srgbClr val="000000"/>
                </a:solidFill>
                <a:latin typeface="Arial"/>
                <a:cs typeface="Arial"/>
              </a:rPr>
            </a:br>
            <a:r>
              <a:rPr lang="en-US" sz="2600" kern="0" dirty="0">
                <a:solidFill>
                  <a:srgbClr val="000000"/>
                </a:solidFill>
                <a:latin typeface="Arial"/>
                <a:cs typeface="Arial"/>
              </a:rPr>
              <a:t>(</a:t>
            </a:r>
            <a:r>
              <a:rPr lang="en-US" sz="2600" kern="0" dirty="0" err="1">
                <a:solidFill>
                  <a:srgbClr val="000000"/>
                </a:solidFill>
                <a:latin typeface="Arial"/>
                <a:cs typeface="Arial"/>
              </a:rPr>
              <a:t>Okun’s</a:t>
            </a:r>
            <a:r>
              <a:rPr lang="en-US" sz="2600" kern="0" dirty="0">
                <a:solidFill>
                  <a:srgbClr val="000000"/>
                </a:solidFill>
                <a:latin typeface="Arial"/>
                <a:cs typeface="Arial"/>
              </a:rPr>
              <a:t> </a:t>
            </a:r>
            <a:r>
              <a:rPr lang="en-US" sz="2600" kern="0" dirty="0" smtClean="0">
                <a:solidFill>
                  <a:srgbClr val="000000"/>
                </a:solidFill>
                <a:latin typeface="Arial"/>
                <a:cs typeface="Arial"/>
              </a:rPr>
              <a:t>law</a:t>
            </a:r>
            <a:r>
              <a:rPr lang="en-US" sz="2600" kern="0" dirty="0">
                <a:solidFill>
                  <a:srgbClr val="000000"/>
                </a:solidFill>
                <a:latin typeface="Arial"/>
                <a:cs typeface="Arial"/>
              </a:rPr>
              <a:t>)</a:t>
            </a:r>
          </a:p>
        </p:txBody>
      </p:sp>
    </p:spTree>
    <p:extLst>
      <p:ext uri="{BB962C8B-B14F-4D97-AF65-F5344CB8AC3E}">
        <p14:creationId xmlns:p14="http://schemas.microsoft.com/office/powerpoint/2010/main" val="31296685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left)">
                                      <p:cBhvr>
                                        <p:cTn id="7" dur="500"/>
                                        <p:tgtEl>
                                          <p:spTgt spid="36">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6">
                                            <p:txEl>
                                              <p:pRg st="1" end="1"/>
                                            </p:txEl>
                                          </p:spTgt>
                                        </p:tgtEl>
                                        <p:attrNameLst>
                                          <p:attrName>style.visibility</p:attrName>
                                        </p:attrNameLst>
                                      </p:cBhvr>
                                      <p:to>
                                        <p:strVal val="visible"/>
                                      </p:to>
                                    </p:set>
                                    <p:animEffect transition="in" filter="wipe(left)">
                                      <p:cBhvr>
                                        <p:cTn id="10" dur="500"/>
                                        <p:tgtEl>
                                          <p:spTgt spid="3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3"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strips(upRight)">
                                      <p:cBhvr>
                                        <p:cTn id="15" dur="500"/>
                                        <p:tgtEl>
                                          <p:spTgt spid="33"/>
                                        </p:tgtEl>
                                      </p:cBhvr>
                                    </p:animEffect>
                                  </p:childTnLst>
                                </p:cTn>
                              </p:par>
                            </p:childTnLst>
                          </p:cTn>
                        </p:par>
                        <p:par>
                          <p:cTn id="16" fill="hold">
                            <p:stCondLst>
                              <p:cond delay="500"/>
                            </p:stCondLst>
                            <p:childTnLst>
                              <p:par>
                                <p:cTn id="17" presetID="22" presetClass="entr" presetSubtype="2"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right)">
                                      <p:cBhvr>
                                        <p:cTn id="19" dur="500"/>
                                        <p:tgtEl>
                                          <p:spTgt spid="3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par>
                          <p:cTn id="23" fill="hold">
                            <p:stCondLst>
                              <p:cond delay="1000"/>
                            </p:stCondLst>
                            <p:childTnLst>
                              <p:par>
                                <p:cTn id="24" presetID="18" presetClass="entr" presetSubtype="12"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strips(downLeft)">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6">
                                            <p:txEl>
                                              <p:pRg st="3" end="3"/>
                                            </p:txEl>
                                          </p:spTgt>
                                        </p:tgtEl>
                                        <p:attrNameLst>
                                          <p:attrName>style.visibility</p:attrName>
                                        </p:attrNameLst>
                                      </p:cBhvr>
                                      <p:to>
                                        <p:strVal val="visible"/>
                                      </p:to>
                                    </p:set>
                                    <p:animEffect transition="in" filter="wipe(left)">
                                      <p:cBhvr>
                                        <p:cTn id="31" dur="500"/>
                                        <p:tgtEl>
                                          <p:spTgt spid="3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6">
                                            <p:txEl>
                                              <p:pRg st="4" end="4"/>
                                            </p:txEl>
                                          </p:spTgt>
                                        </p:tgtEl>
                                        <p:attrNameLst>
                                          <p:attrName>style.visibility</p:attrName>
                                        </p:attrNameLst>
                                      </p:cBhvr>
                                      <p:to>
                                        <p:strVal val="visible"/>
                                      </p:to>
                                    </p:set>
                                    <p:animEffect transition="in" filter="wipe(left)">
                                      <p:cBhvr>
                                        <p:cTn id="36" dur="500"/>
                                        <p:tgtEl>
                                          <p:spTgt spid="36">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6">
                                            <p:txEl>
                                              <p:pRg st="5" end="5"/>
                                            </p:txEl>
                                          </p:spTgt>
                                        </p:tgtEl>
                                        <p:attrNameLst>
                                          <p:attrName>style.visibility</p:attrName>
                                        </p:attrNameLst>
                                      </p:cBhvr>
                                      <p:to>
                                        <p:strVal val="visible"/>
                                      </p:to>
                                    </p:set>
                                    <p:animEffect transition="in" filter="wipe(left)">
                                      <p:cBhvr>
                                        <p:cTn id="41" dur="500"/>
                                        <p:tgtEl>
                                          <p:spTgt spid="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6"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2800" smtClean="0"/>
              <a:t>CASE STUDY:  </a:t>
            </a:r>
            <a:br>
              <a:rPr lang="en-US" sz="2800" smtClean="0"/>
            </a:br>
            <a:r>
              <a:rPr lang="en-US" smtClean="0"/>
              <a:t>The U.S. recession of 2001</a:t>
            </a:r>
          </a:p>
        </p:txBody>
      </p:sp>
      <p:sp>
        <p:nvSpPr>
          <p:cNvPr id="149507" name="Rectangle 3"/>
          <p:cNvSpPr>
            <a:spLocks noGrp="1" noChangeArrowheads="1"/>
          </p:cNvSpPr>
          <p:nvPr>
            <p:ph type="body" idx="1"/>
          </p:nvPr>
        </p:nvSpPr>
        <p:spPr/>
        <p:txBody>
          <a:bodyPr/>
          <a:lstStyle/>
          <a:p>
            <a:pPr>
              <a:spcBef>
                <a:spcPct val="30000"/>
              </a:spcBef>
            </a:pPr>
            <a:r>
              <a:rPr lang="en-US" dirty="0" smtClean="0"/>
              <a:t>During 2001: </a:t>
            </a:r>
          </a:p>
          <a:p>
            <a:pPr lvl="1">
              <a:spcBef>
                <a:spcPct val="30000"/>
              </a:spcBef>
            </a:pPr>
            <a:r>
              <a:rPr lang="en-US" dirty="0" smtClean="0"/>
              <a:t>2.1 million jobs lost, </a:t>
            </a:r>
            <a:br>
              <a:rPr lang="en-US" dirty="0" smtClean="0"/>
            </a:br>
            <a:r>
              <a:rPr lang="en-US" dirty="0" smtClean="0"/>
              <a:t>unemployment rose from 3.9% to 5.8%.</a:t>
            </a:r>
          </a:p>
          <a:p>
            <a:pPr lvl="1">
              <a:spcBef>
                <a:spcPct val="30000"/>
              </a:spcBef>
            </a:pPr>
            <a:r>
              <a:rPr lang="en-US" dirty="0" smtClean="0"/>
              <a:t>GDP growth slowed to 0.8% </a:t>
            </a:r>
            <a:br>
              <a:rPr lang="en-US" dirty="0" smtClean="0"/>
            </a:br>
            <a:r>
              <a:rPr lang="en-US" dirty="0" smtClean="0"/>
              <a:t>(compared to 3.9% average annual growth during 1994–2000).  </a:t>
            </a:r>
          </a:p>
          <a:p>
            <a:pPr>
              <a:spcBef>
                <a:spcPct val="30000"/>
              </a:spcBef>
              <a:buFont typeface="Wingdings" pitchFamily="2" charset="2"/>
              <a:buNone/>
            </a:pPr>
            <a:endParaRPr lang="en-US" dirty="0" smtClean="0"/>
          </a:p>
        </p:txBody>
      </p:sp>
    </p:spTree>
    <p:extLst>
      <p:ext uri="{BB962C8B-B14F-4D97-AF65-F5344CB8AC3E}">
        <p14:creationId xmlns:p14="http://schemas.microsoft.com/office/powerpoint/2010/main" val="25184750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Effect transition="in" filter="wipe(left)">
                                      <p:cBhvr>
                                        <p:cTn id="7" dur="500"/>
                                        <p:tgtEl>
                                          <p:spTgt spid="14950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9507">
                                            <p:txEl>
                                              <p:pRg st="1" end="1"/>
                                            </p:txEl>
                                          </p:spTgt>
                                        </p:tgtEl>
                                        <p:attrNameLst>
                                          <p:attrName>style.visibility</p:attrName>
                                        </p:attrNameLst>
                                      </p:cBhvr>
                                      <p:to>
                                        <p:strVal val="visible"/>
                                      </p:to>
                                    </p:set>
                                    <p:animEffect transition="in" filter="wipe(left)">
                                      <p:cBhvr>
                                        <p:cTn id="10" dur="500"/>
                                        <p:tgtEl>
                                          <p:spTgt spid="14950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9507">
                                            <p:txEl>
                                              <p:pRg st="2" end="2"/>
                                            </p:txEl>
                                          </p:spTgt>
                                        </p:tgtEl>
                                        <p:attrNameLst>
                                          <p:attrName>style.visibility</p:attrName>
                                        </p:attrNameLst>
                                      </p:cBhvr>
                                      <p:to>
                                        <p:strVal val="visible"/>
                                      </p:to>
                                    </p:set>
                                    <p:animEffect transition="in" filter="wipe(left)">
                                      <p:cBhvr>
                                        <p:cTn id="15" dur="500"/>
                                        <p:tgtEl>
                                          <p:spTgt spid="149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bldLvl="5"/>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2800" smtClean="0"/>
              <a:t>CASE STUDY:  </a:t>
            </a:r>
            <a:br>
              <a:rPr lang="en-US" sz="2800" smtClean="0"/>
            </a:br>
            <a:r>
              <a:rPr lang="en-US" smtClean="0"/>
              <a:t>The U.S. recession of 2001</a:t>
            </a:r>
          </a:p>
        </p:txBody>
      </p:sp>
      <p:sp>
        <p:nvSpPr>
          <p:cNvPr id="36867" name="Rectangle 3"/>
          <p:cNvSpPr>
            <a:spLocks noGrp="1" noChangeArrowheads="1"/>
          </p:cNvSpPr>
          <p:nvPr>
            <p:ph type="body" idx="1"/>
          </p:nvPr>
        </p:nvSpPr>
        <p:spPr>
          <a:xfrm>
            <a:off x="457200" y="1477963"/>
            <a:ext cx="8229600" cy="644525"/>
          </a:xfrm>
        </p:spPr>
        <p:txBody>
          <a:bodyPr/>
          <a:lstStyle/>
          <a:p>
            <a:pPr>
              <a:buFont typeface="Wingdings" pitchFamily="2" charset="2"/>
              <a:buNone/>
            </a:pPr>
            <a:r>
              <a:rPr lang="en-US" sz="2700" smtClean="0"/>
              <a:t>Causes:  1)  Stock market decline  </a:t>
            </a:r>
            <a:r>
              <a:rPr lang="en-US" sz="2700" smtClean="0">
                <a:sym typeface="Symbol" pitchFamily="18" charset="2"/>
              </a:rPr>
              <a:t>  </a:t>
            </a:r>
            <a:r>
              <a:rPr lang="en-US" sz="2700" b="1" i="1" smtClean="0">
                <a:sym typeface="Symbol" pitchFamily="18" charset="2"/>
              </a:rPr>
              <a:t>C</a:t>
            </a:r>
          </a:p>
        </p:txBody>
      </p:sp>
      <p:grpSp>
        <p:nvGrpSpPr>
          <p:cNvPr id="2" name="Group 73"/>
          <p:cNvGrpSpPr>
            <a:grpSpLocks/>
          </p:cNvGrpSpPr>
          <p:nvPr/>
        </p:nvGrpSpPr>
        <p:grpSpPr bwMode="auto">
          <a:xfrm>
            <a:off x="390526" y="2154238"/>
            <a:ext cx="8485189" cy="4200525"/>
            <a:chOff x="246" y="1357"/>
            <a:chExt cx="5345" cy="2646"/>
          </a:xfrm>
        </p:grpSpPr>
        <p:grpSp>
          <p:nvGrpSpPr>
            <p:cNvPr id="36869" name="Group 41"/>
            <p:cNvGrpSpPr>
              <a:grpSpLocks noChangeAspect="1"/>
            </p:cNvGrpSpPr>
            <p:nvPr/>
          </p:nvGrpSpPr>
          <p:grpSpPr bwMode="auto">
            <a:xfrm>
              <a:off x="499" y="1357"/>
              <a:ext cx="5092" cy="2646"/>
              <a:chOff x="499" y="1357"/>
              <a:chExt cx="5092" cy="2646"/>
            </a:xfrm>
          </p:grpSpPr>
          <p:sp>
            <p:nvSpPr>
              <p:cNvPr id="36872" name="AutoShape 40"/>
              <p:cNvSpPr>
                <a:spLocks noChangeAspect="1" noChangeArrowheads="1" noTextEdit="1"/>
              </p:cNvSpPr>
              <p:nvPr/>
            </p:nvSpPr>
            <p:spPr bwMode="auto">
              <a:xfrm>
                <a:off x="499" y="1357"/>
                <a:ext cx="5092" cy="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73" name="Line 42"/>
              <p:cNvSpPr>
                <a:spLocks noChangeShapeType="1"/>
              </p:cNvSpPr>
              <p:nvPr/>
            </p:nvSpPr>
            <p:spPr bwMode="auto">
              <a:xfrm>
                <a:off x="1125" y="1530"/>
                <a:ext cx="1" cy="20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4" name="Line 43"/>
              <p:cNvSpPr>
                <a:spLocks noChangeShapeType="1"/>
              </p:cNvSpPr>
              <p:nvPr/>
            </p:nvSpPr>
            <p:spPr bwMode="auto">
              <a:xfrm>
                <a:off x="1072" y="3573"/>
                <a:ext cx="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5" name="Line 44"/>
              <p:cNvSpPr>
                <a:spLocks noChangeShapeType="1"/>
              </p:cNvSpPr>
              <p:nvPr/>
            </p:nvSpPr>
            <p:spPr bwMode="auto">
              <a:xfrm>
                <a:off x="1072" y="3098"/>
                <a:ext cx="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6" name="Line 45"/>
              <p:cNvSpPr>
                <a:spLocks noChangeShapeType="1"/>
              </p:cNvSpPr>
              <p:nvPr/>
            </p:nvSpPr>
            <p:spPr bwMode="auto">
              <a:xfrm>
                <a:off x="1072" y="2631"/>
                <a:ext cx="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7" name="Line 46"/>
              <p:cNvSpPr>
                <a:spLocks noChangeShapeType="1"/>
              </p:cNvSpPr>
              <p:nvPr/>
            </p:nvSpPr>
            <p:spPr bwMode="auto">
              <a:xfrm>
                <a:off x="1072" y="2156"/>
                <a:ext cx="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8" name="Line 47"/>
              <p:cNvSpPr>
                <a:spLocks noChangeShapeType="1"/>
              </p:cNvSpPr>
              <p:nvPr/>
            </p:nvSpPr>
            <p:spPr bwMode="auto">
              <a:xfrm>
                <a:off x="1072" y="1689"/>
                <a:ext cx="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9" name="Line 48"/>
              <p:cNvSpPr>
                <a:spLocks noChangeShapeType="1"/>
              </p:cNvSpPr>
              <p:nvPr/>
            </p:nvSpPr>
            <p:spPr bwMode="auto">
              <a:xfrm>
                <a:off x="1125" y="3573"/>
                <a:ext cx="42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0" name="Line 49"/>
              <p:cNvSpPr>
                <a:spLocks noChangeShapeType="1"/>
              </p:cNvSpPr>
              <p:nvPr/>
            </p:nvSpPr>
            <p:spPr bwMode="auto">
              <a:xfrm flipV="1">
                <a:off x="1125" y="3573"/>
                <a:ext cx="1" cy="5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1" name="Line 50"/>
              <p:cNvSpPr>
                <a:spLocks noChangeShapeType="1"/>
              </p:cNvSpPr>
              <p:nvPr/>
            </p:nvSpPr>
            <p:spPr bwMode="auto">
              <a:xfrm flipV="1">
                <a:off x="1653" y="3573"/>
                <a:ext cx="1" cy="5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2" name="Line 51"/>
              <p:cNvSpPr>
                <a:spLocks noChangeShapeType="1"/>
              </p:cNvSpPr>
              <p:nvPr/>
            </p:nvSpPr>
            <p:spPr bwMode="auto">
              <a:xfrm flipV="1">
                <a:off x="2181" y="3573"/>
                <a:ext cx="1" cy="5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3" name="Line 52"/>
              <p:cNvSpPr>
                <a:spLocks noChangeShapeType="1"/>
              </p:cNvSpPr>
              <p:nvPr/>
            </p:nvSpPr>
            <p:spPr bwMode="auto">
              <a:xfrm flipV="1">
                <a:off x="2709" y="3573"/>
                <a:ext cx="1" cy="5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4" name="Line 53"/>
              <p:cNvSpPr>
                <a:spLocks noChangeShapeType="1"/>
              </p:cNvSpPr>
              <p:nvPr/>
            </p:nvSpPr>
            <p:spPr bwMode="auto">
              <a:xfrm flipV="1">
                <a:off x="3237" y="3573"/>
                <a:ext cx="1" cy="5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5" name="Line 54"/>
              <p:cNvSpPr>
                <a:spLocks noChangeShapeType="1"/>
              </p:cNvSpPr>
              <p:nvPr/>
            </p:nvSpPr>
            <p:spPr bwMode="auto">
              <a:xfrm flipV="1">
                <a:off x="3765" y="3573"/>
                <a:ext cx="1" cy="5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6" name="Line 55"/>
              <p:cNvSpPr>
                <a:spLocks noChangeShapeType="1"/>
              </p:cNvSpPr>
              <p:nvPr/>
            </p:nvSpPr>
            <p:spPr bwMode="auto">
              <a:xfrm flipV="1">
                <a:off x="4293" y="3573"/>
                <a:ext cx="1" cy="5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7" name="Line 56"/>
              <p:cNvSpPr>
                <a:spLocks noChangeShapeType="1"/>
              </p:cNvSpPr>
              <p:nvPr/>
            </p:nvSpPr>
            <p:spPr bwMode="auto">
              <a:xfrm flipV="1">
                <a:off x="4821" y="3573"/>
                <a:ext cx="1" cy="5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8" name="Line 57"/>
              <p:cNvSpPr>
                <a:spLocks noChangeShapeType="1"/>
              </p:cNvSpPr>
              <p:nvPr/>
            </p:nvSpPr>
            <p:spPr bwMode="auto">
              <a:xfrm flipV="1">
                <a:off x="5349" y="3573"/>
                <a:ext cx="1" cy="5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9" name="Freeform 58"/>
              <p:cNvSpPr>
                <a:spLocks/>
              </p:cNvSpPr>
              <p:nvPr/>
            </p:nvSpPr>
            <p:spPr bwMode="auto">
              <a:xfrm>
                <a:off x="1125" y="1659"/>
                <a:ext cx="4224" cy="1643"/>
              </a:xfrm>
              <a:custGeom>
                <a:avLst/>
                <a:gdLst>
                  <a:gd name="T0" fmla="*/ 2147483647 w 560"/>
                  <a:gd name="T1" fmla="*/ 2147483647 h 218"/>
                  <a:gd name="T2" fmla="*/ 2147483647 w 560"/>
                  <a:gd name="T3" fmla="*/ 2147483647 h 218"/>
                  <a:gd name="T4" fmla="*/ 2147483647 w 560"/>
                  <a:gd name="T5" fmla="*/ 2147483647 h 218"/>
                  <a:gd name="T6" fmla="*/ 2147483647 w 560"/>
                  <a:gd name="T7" fmla="*/ 2147483647 h 218"/>
                  <a:gd name="T8" fmla="*/ 2147483647 w 560"/>
                  <a:gd name="T9" fmla="*/ 2147483647 h 218"/>
                  <a:gd name="T10" fmla="*/ 2147483647 w 560"/>
                  <a:gd name="T11" fmla="*/ 2147483647 h 218"/>
                  <a:gd name="T12" fmla="*/ 2147483647 w 560"/>
                  <a:gd name="T13" fmla="*/ 2147483647 h 218"/>
                  <a:gd name="T14" fmla="*/ 2147483647 w 560"/>
                  <a:gd name="T15" fmla="*/ 2147483647 h 218"/>
                  <a:gd name="T16" fmla="*/ 2147483647 w 560"/>
                  <a:gd name="T17" fmla="*/ 2147483647 h 218"/>
                  <a:gd name="T18" fmla="*/ 2147483647 w 560"/>
                  <a:gd name="T19" fmla="*/ 2147483647 h 218"/>
                  <a:gd name="T20" fmla="*/ 2147483647 w 560"/>
                  <a:gd name="T21" fmla="*/ 2147483647 h 218"/>
                  <a:gd name="T22" fmla="*/ 2147483647 w 560"/>
                  <a:gd name="T23" fmla="*/ 2147483647 h 218"/>
                  <a:gd name="T24" fmla="*/ 2147483647 w 560"/>
                  <a:gd name="T25" fmla="*/ 2147483647 h 218"/>
                  <a:gd name="T26" fmla="*/ 2147483647 w 560"/>
                  <a:gd name="T27" fmla="*/ 2147483647 h 218"/>
                  <a:gd name="T28" fmla="*/ 2147483647 w 560"/>
                  <a:gd name="T29" fmla="*/ 2147483647 h 218"/>
                  <a:gd name="T30" fmla="*/ 2147483647 w 560"/>
                  <a:gd name="T31" fmla="*/ 2147483647 h 218"/>
                  <a:gd name="T32" fmla="*/ 2147483647 w 560"/>
                  <a:gd name="T33" fmla="*/ 2147483647 h 218"/>
                  <a:gd name="T34" fmla="*/ 2147483647 w 560"/>
                  <a:gd name="T35" fmla="*/ 2147483647 h 218"/>
                  <a:gd name="T36" fmla="*/ 2147483647 w 560"/>
                  <a:gd name="T37" fmla="*/ 2147483647 h 218"/>
                  <a:gd name="T38" fmla="*/ 2147483647 w 560"/>
                  <a:gd name="T39" fmla="*/ 2147483647 h 218"/>
                  <a:gd name="T40" fmla="*/ 2147483647 w 560"/>
                  <a:gd name="T41" fmla="*/ 2147483647 h 218"/>
                  <a:gd name="T42" fmla="*/ 2147483647 w 560"/>
                  <a:gd name="T43" fmla="*/ 2147483647 h 218"/>
                  <a:gd name="T44" fmla="*/ 2147483647 w 560"/>
                  <a:gd name="T45" fmla="*/ 2147483647 h 218"/>
                  <a:gd name="T46" fmla="*/ 2147483647 w 560"/>
                  <a:gd name="T47" fmla="*/ 2147483647 h 218"/>
                  <a:gd name="T48" fmla="*/ 2147483647 w 560"/>
                  <a:gd name="T49" fmla="*/ 2147483647 h 218"/>
                  <a:gd name="T50" fmla="*/ 2147483647 w 560"/>
                  <a:gd name="T51" fmla="*/ 2147483647 h 218"/>
                  <a:gd name="T52" fmla="*/ 2147483647 w 560"/>
                  <a:gd name="T53" fmla="*/ 2147483647 h 218"/>
                  <a:gd name="T54" fmla="*/ 2147483647 w 560"/>
                  <a:gd name="T55" fmla="*/ 2147483647 h 218"/>
                  <a:gd name="T56" fmla="*/ 2147483647 w 560"/>
                  <a:gd name="T57" fmla="*/ 2147483647 h 218"/>
                  <a:gd name="T58" fmla="*/ 2147483647 w 560"/>
                  <a:gd name="T59" fmla="*/ 2147483647 h 218"/>
                  <a:gd name="T60" fmla="*/ 2147483647 w 560"/>
                  <a:gd name="T61" fmla="*/ 2147483647 h 218"/>
                  <a:gd name="T62" fmla="*/ 2147483647 w 560"/>
                  <a:gd name="T63" fmla="*/ 2147483647 h 218"/>
                  <a:gd name="T64" fmla="*/ 2147483647 w 560"/>
                  <a:gd name="T65" fmla="*/ 2147483647 h 218"/>
                  <a:gd name="T66" fmla="*/ 2147483647 w 560"/>
                  <a:gd name="T67" fmla="*/ 0 h 218"/>
                  <a:gd name="T68" fmla="*/ 2147483647 w 560"/>
                  <a:gd name="T69" fmla="*/ 2147483647 h 218"/>
                  <a:gd name="T70" fmla="*/ 2147483647 w 560"/>
                  <a:gd name="T71" fmla="*/ 2147483647 h 218"/>
                  <a:gd name="T72" fmla="*/ 2147483647 w 560"/>
                  <a:gd name="T73" fmla="*/ 2147483647 h 218"/>
                  <a:gd name="T74" fmla="*/ 2147483647 w 560"/>
                  <a:gd name="T75" fmla="*/ 2147483647 h 218"/>
                  <a:gd name="T76" fmla="*/ 2147483647 w 560"/>
                  <a:gd name="T77" fmla="*/ 2147483647 h 218"/>
                  <a:gd name="T78" fmla="*/ 2147483647 w 560"/>
                  <a:gd name="T79" fmla="*/ 2147483647 h 218"/>
                  <a:gd name="T80" fmla="*/ 2147483647 w 560"/>
                  <a:gd name="T81" fmla="*/ 2147483647 h 218"/>
                  <a:gd name="T82" fmla="*/ 2147483647 w 560"/>
                  <a:gd name="T83" fmla="*/ 2147483647 h 218"/>
                  <a:gd name="T84" fmla="*/ 2147483647 w 560"/>
                  <a:gd name="T85" fmla="*/ 2147483647 h 218"/>
                  <a:gd name="T86" fmla="*/ 2147483647 w 560"/>
                  <a:gd name="T87" fmla="*/ 2147483647 h 218"/>
                  <a:gd name="T88" fmla="*/ 2147483647 w 560"/>
                  <a:gd name="T89" fmla="*/ 2147483647 h 218"/>
                  <a:gd name="T90" fmla="*/ 2147483647 w 560"/>
                  <a:gd name="T91" fmla="*/ 2147483647 h 218"/>
                  <a:gd name="T92" fmla="*/ 2147483647 w 560"/>
                  <a:gd name="T93" fmla="*/ 2147483647 h 218"/>
                  <a:gd name="T94" fmla="*/ 2147483647 w 560"/>
                  <a:gd name="T95" fmla="*/ 2147483647 h 2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0"/>
                  <a:gd name="T145" fmla="*/ 0 h 218"/>
                  <a:gd name="T146" fmla="*/ 560 w 560"/>
                  <a:gd name="T147" fmla="*/ 218 h 2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0" h="218">
                    <a:moveTo>
                      <a:pt x="0" y="218"/>
                    </a:moveTo>
                    <a:lnTo>
                      <a:pt x="6" y="215"/>
                    </a:lnTo>
                    <a:lnTo>
                      <a:pt x="12" y="212"/>
                    </a:lnTo>
                    <a:lnTo>
                      <a:pt x="17" y="209"/>
                    </a:lnTo>
                    <a:lnTo>
                      <a:pt x="23" y="205"/>
                    </a:lnTo>
                    <a:lnTo>
                      <a:pt x="29" y="203"/>
                    </a:lnTo>
                    <a:lnTo>
                      <a:pt x="35" y="199"/>
                    </a:lnTo>
                    <a:lnTo>
                      <a:pt x="41" y="199"/>
                    </a:lnTo>
                    <a:lnTo>
                      <a:pt x="47" y="195"/>
                    </a:lnTo>
                    <a:lnTo>
                      <a:pt x="52" y="195"/>
                    </a:lnTo>
                    <a:lnTo>
                      <a:pt x="58" y="190"/>
                    </a:lnTo>
                    <a:lnTo>
                      <a:pt x="64" y="188"/>
                    </a:lnTo>
                    <a:lnTo>
                      <a:pt x="70" y="184"/>
                    </a:lnTo>
                    <a:lnTo>
                      <a:pt x="76" y="183"/>
                    </a:lnTo>
                    <a:lnTo>
                      <a:pt x="82" y="182"/>
                    </a:lnTo>
                    <a:lnTo>
                      <a:pt x="87" y="180"/>
                    </a:lnTo>
                    <a:lnTo>
                      <a:pt x="93" y="177"/>
                    </a:lnTo>
                    <a:lnTo>
                      <a:pt x="99" y="177"/>
                    </a:lnTo>
                    <a:lnTo>
                      <a:pt x="105" y="183"/>
                    </a:lnTo>
                    <a:lnTo>
                      <a:pt x="111" y="181"/>
                    </a:lnTo>
                    <a:lnTo>
                      <a:pt x="117" y="173"/>
                    </a:lnTo>
                    <a:lnTo>
                      <a:pt x="122" y="170"/>
                    </a:lnTo>
                    <a:lnTo>
                      <a:pt x="128" y="159"/>
                    </a:lnTo>
                    <a:lnTo>
                      <a:pt x="134" y="162"/>
                    </a:lnTo>
                    <a:lnTo>
                      <a:pt x="140" y="153"/>
                    </a:lnTo>
                    <a:lnTo>
                      <a:pt x="146" y="152"/>
                    </a:lnTo>
                    <a:lnTo>
                      <a:pt x="152" y="159"/>
                    </a:lnTo>
                    <a:lnTo>
                      <a:pt x="157" y="149"/>
                    </a:lnTo>
                    <a:lnTo>
                      <a:pt x="163" y="140"/>
                    </a:lnTo>
                    <a:lnTo>
                      <a:pt x="169" y="132"/>
                    </a:lnTo>
                    <a:lnTo>
                      <a:pt x="175" y="118"/>
                    </a:lnTo>
                    <a:lnTo>
                      <a:pt x="181" y="129"/>
                    </a:lnTo>
                    <a:lnTo>
                      <a:pt x="187" y="119"/>
                    </a:lnTo>
                    <a:lnTo>
                      <a:pt x="192" y="126"/>
                    </a:lnTo>
                    <a:lnTo>
                      <a:pt x="198" y="117"/>
                    </a:lnTo>
                    <a:lnTo>
                      <a:pt x="204" y="114"/>
                    </a:lnTo>
                    <a:lnTo>
                      <a:pt x="210" y="112"/>
                    </a:lnTo>
                    <a:lnTo>
                      <a:pt x="216" y="98"/>
                    </a:lnTo>
                    <a:lnTo>
                      <a:pt x="222" y="87"/>
                    </a:lnTo>
                    <a:lnTo>
                      <a:pt x="227" y="85"/>
                    </a:lnTo>
                    <a:lnTo>
                      <a:pt x="233" y="89"/>
                    </a:lnTo>
                    <a:lnTo>
                      <a:pt x="239" y="80"/>
                    </a:lnTo>
                    <a:lnTo>
                      <a:pt x="245" y="83"/>
                    </a:lnTo>
                    <a:lnTo>
                      <a:pt x="251" y="117"/>
                    </a:lnTo>
                    <a:lnTo>
                      <a:pt x="257" y="105"/>
                    </a:lnTo>
                    <a:lnTo>
                      <a:pt x="262" y="88"/>
                    </a:lnTo>
                    <a:lnTo>
                      <a:pt x="268" y="74"/>
                    </a:lnTo>
                    <a:lnTo>
                      <a:pt x="274" y="60"/>
                    </a:lnTo>
                    <a:lnTo>
                      <a:pt x="280" y="50"/>
                    </a:lnTo>
                    <a:lnTo>
                      <a:pt x="286" y="58"/>
                    </a:lnTo>
                    <a:lnTo>
                      <a:pt x="292" y="48"/>
                    </a:lnTo>
                    <a:lnTo>
                      <a:pt x="297" y="38"/>
                    </a:lnTo>
                    <a:lnTo>
                      <a:pt x="303" y="45"/>
                    </a:lnTo>
                    <a:lnTo>
                      <a:pt x="309" y="30"/>
                    </a:lnTo>
                    <a:lnTo>
                      <a:pt x="315" y="40"/>
                    </a:lnTo>
                    <a:lnTo>
                      <a:pt x="321" y="41"/>
                    </a:lnTo>
                    <a:lnTo>
                      <a:pt x="327" y="49"/>
                    </a:lnTo>
                    <a:lnTo>
                      <a:pt x="332" y="32"/>
                    </a:lnTo>
                    <a:lnTo>
                      <a:pt x="338" y="27"/>
                    </a:lnTo>
                    <a:lnTo>
                      <a:pt x="344" y="10"/>
                    </a:lnTo>
                    <a:lnTo>
                      <a:pt x="350" y="26"/>
                    </a:lnTo>
                    <a:lnTo>
                      <a:pt x="356" y="32"/>
                    </a:lnTo>
                    <a:lnTo>
                      <a:pt x="362" y="4"/>
                    </a:lnTo>
                    <a:lnTo>
                      <a:pt x="367" y="14"/>
                    </a:lnTo>
                    <a:lnTo>
                      <a:pt x="373" y="20"/>
                    </a:lnTo>
                    <a:lnTo>
                      <a:pt x="379" y="13"/>
                    </a:lnTo>
                    <a:lnTo>
                      <a:pt x="385" y="18"/>
                    </a:lnTo>
                    <a:lnTo>
                      <a:pt x="391" y="0"/>
                    </a:lnTo>
                    <a:lnTo>
                      <a:pt x="397" y="17"/>
                    </a:lnTo>
                    <a:lnTo>
                      <a:pt x="402" y="19"/>
                    </a:lnTo>
                    <a:lnTo>
                      <a:pt x="408" y="42"/>
                    </a:lnTo>
                    <a:lnTo>
                      <a:pt x="414" y="41"/>
                    </a:lnTo>
                    <a:lnTo>
                      <a:pt x="420" y="32"/>
                    </a:lnTo>
                    <a:lnTo>
                      <a:pt x="426" y="58"/>
                    </a:lnTo>
                    <a:lnTo>
                      <a:pt x="432" y="75"/>
                    </a:lnTo>
                    <a:lnTo>
                      <a:pt x="437" y="56"/>
                    </a:lnTo>
                    <a:lnTo>
                      <a:pt x="443" y="55"/>
                    </a:lnTo>
                    <a:lnTo>
                      <a:pt x="449" y="61"/>
                    </a:lnTo>
                    <a:lnTo>
                      <a:pt x="455" y="64"/>
                    </a:lnTo>
                    <a:lnTo>
                      <a:pt x="461" y="80"/>
                    </a:lnTo>
                    <a:lnTo>
                      <a:pt x="467" y="100"/>
                    </a:lnTo>
                    <a:lnTo>
                      <a:pt x="472" y="96"/>
                    </a:lnTo>
                    <a:lnTo>
                      <a:pt x="478" y="79"/>
                    </a:lnTo>
                    <a:lnTo>
                      <a:pt x="484" y="77"/>
                    </a:lnTo>
                    <a:lnTo>
                      <a:pt x="490" y="81"/>
                    </a:lnTo>
                    <a:lnTo>
                      <a:pt x="496" y="86"/>
                    </a:lnTo>
                    <a:lnTo>
                      <a:pt x="502" y="77"/>
                    </a:lnTo>
                    <a:lnTo>
                      <a:pt x="507" y="92"/>
                    </a:lnTo>
                    <a:lnTo>
                      <a:pt x="513" y="94"/>
                    </a:lnTo>
                    <a:lnTo>
                      <a:pt x="519" y="110"/>
                    </a:lnTo>
                    <a:lnTo>
                      <a:pt x="525" y="127"/>
                    </a:lnTo>
                    <a:lnTo>
                      <a:pt x="531" y="126"/>
                    </a:lnTo>
                    <a:lnTo>
                      <a:pt x="537" y="147"/>
                    </a:lnTo>
                    <a:lnTo>
                      <a:pt x="542" y="132"/>
                    </a:lnTo>
                    <a:lnTo>
                      <a:pt x="548" y="121"/>
                    </a:lnTo>
                    <a:lnTo>
                      <a:pt x="554" y="133"/>
                    </a:lnTo>
                    <a:lnTo>
                      <a:pt x="560" y="138"/>
                    </a:lnTo>
                  </a:path>
                </a:pathLst>
              </a:custGeom>
              <a:noFill/>
              <a:ln w="36513">
                <a:solidFill>
                  <a:srgbClr val="0000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90" name="Rectangle 59"/>
              <p:cNvSpPr>
                <a:spLocks noChangeArrowheads="1"/>
              </p:cNvSpPr>
              <p:nvPr/>
            </p:nvSpPr>
            <p:spPr bwMode="auto">
              <a:xfrm>
                <a:off x="725" y="3490"/>
                <a:ext cx="33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300</a:t>
                </a:r>
                <a:endParaRPr lang="en-US"/>
              </a:p>
            </p:txBody>
          </p:sp>
          <p:sp>
            <p:nvSpPr>
              <p:cNvPr id="36891" name="Rectangle 60"/>
              <p:cNvSpPr>
                <a:spLocks noChangeArrowheads="1"/>
              </p:cNvSpPr>
              <p:nvPr/>
            </p:nvSpPr>
            <p:spPr bwMode="auto">
              <a:xfrm>
                <a:off x="725" y="3015"/>
                <a:ext cx="33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600</a:t>
                </a:r>
                <a:endParaRPr lang="en-US"/>
              </a:p>
            </p:txBody>
          </p:sp>
          <p:sp>
            <p:nvSpPr>
              <p:cNvPr id="36892" name="Rectangle 61"/>
              <p:cNvSpPr>
                <a:spLocks noChangeArrowheads="1"/>
              </p:cNvSpPr>
              <p:nvPr/>
            </p:nvSpPr>
            <p:spPr bwMode="auto">
              <a:xfrm>
                <a:off x="725" y="2548"/>
                <a:ext cx="33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dirty="0">
                    <a:solidFill>
                      <a:srgbClr val="000000"/>
                    </a:solidFill>
                  </a:rPr>
                  <a:t>900</a:t>
                </a:r>
                <a:endParaRPr lang="en-US" dirty="0"/>
              </a:p>
            </p:txBody>
          </p:sp>
          <p:sp>
            <p:nvSpPr>
              <p:cNvPr id="36893" name="Rectangle 62"/>
              <p:cNvSpPr>
                <a:spLocks noChangeArrowheads="1"/>
              </p:cNvSpPr>
              <p:nvPr/>
            </p:nvSpPr>
            <p:spPr bwMode="auto">
              <a:xfrm>
                <a:off x="617" y="2073"/>
                <a:ext cx="40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dirty="0" smtClean="0">
                    <a:solidFill>
                      <a:srgbClr val="000000"/>
                    </a:solidFill>
                  </a:rPr>
                  <a:t>1,200</a:t>
                </a:r>
                <a:endParaRPr lang="en-US" dirty="0"/>
              </a:p>
            </p:txBody>
          </p:sp>
          <p:sp>
            <p:nvSpPr>
              <p:cNvPr id="36894" name="Rectangle 63"/>
              <p:cNvSpPr>
                <a:spLocks noChangeArrowheads="1"/>
              </p:cNvSpPr>
              <p:nvPr/>
            </p:nvSpPr>
            <p:spPr bwMode="auto">
              <a:xfrm>
                <a:off x="617" y="1606"/>
                <a:ext cx="40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dirty="0" smtClean="0">
                    <a:solidFill>
                      <a:srgbClr val="000000"/>
                    </a:solidFill>
                  </a:rPr>
                  <a:t>1,500</a:t>
                </a:r>
                <a:endParaRPr lang="en-US" dirty="0"/>
              </a:p>
            </p:txBody>
          </p:sp>
          <p:sp>
            <p:nvSpPr>
              <p:cNvPr id="36895" name="Rectangle 64"/>
              <p:cNvSpPr>
                <a:spLocks noChangeArrowheads="1"/>
              </p:cNvSpPr>
              <p:nvPr/>
            </p:nvSpPr>
            <p:spPr bwMode="auto">
              <a:xfrm>
                <a:off x="944" y="3732"/>
                <a:ext cx="42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1995</a:t>
                </a:r>
                <a:endParaRPr lang="en-US"/>
              </a:p>
            </p:txBody>
          </p:sp>
          <p:sp>
            <p:nvSpPr>
              <p:cNvPr id="36896" name="Rectangle 65"/>
              <p:cNvSpPr>
                <a:spLocks noChangeArrowheads="1"/>
              </p:cNvSpPr>
              <p:nvPr/>
            </p:nvSpPr>
            <p:spPr bwMode="auto">
              <a:xfrm>
                <a:off x="1472" y="3732"/>
                <a:ext cx="42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1996</a:t>
                </a:r>
                <a:endParaRPr lang="en-US"/>
              </a:p>
            </p:txBody>
          </p:sp>
          <p:sp>
            <p:nvSpPr>
              <p:cNvPr id="36897" name="Rectangle 66"/>
              <p:cNvSpPr>
                <a:spLocks noChangeArrowheads="1"/>
              </p:cNvSpPr>
              <p:nvPr/>
            </p:nvSpPr>
            <p:spPr bwMode="auto">
              <a:xfrm>
                <a:off x="2000" y="3732"/>
                <a:ext cx="42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1997</a:t>
                </a:r>
                <a:endParaRPr lang="en-US"/>
              </a:p>
            </p:txBody>
          </p:sp>
          <p:sp>
            <p:nvSpPr>
              <p:cNvPr id="36898" name="Rectangle 67"/>
              <p:cNvSpPr>
                <a:spLocks noChangeArrowheads="1"/>
              </p:cNvSpPr>
              <p:nvPr/>
            </p:nvSpPr>
            <p:spPr bwMode="auto">
              <a:xfrm>
                <a:off x="2528" y="3732"/>
                <a:ext cx="42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1998</a:t>
                </a:r>
                <a:endParaRPr lang="en-US"/>
              </a:p>
            </p:txBody>
          </p:sp>
          <p:sp>
            <p:nvSpPr>
              <p:cNvPr id="36899" name="Rectangle 68"/>
              <p:cNvSpPr>
                <a:spLocks noChangeArrowheads="1"/>
              </p:cNvSpPr>
              <p:nvPr/>
            </p:nvSpPr>
            <p:spPr bwMode="auto">
              <a:xfrm>
                <a:off x="3056" y="3732"/>
                <a:ext cx="42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1999</a:t>
                </a:r>
                <a:endParaRPr lang="en-US"/>
              </a:p>
            </p:txBody>
          </p:sp>
          <p:sp>
            <p:nvSpPr>
              <p:cNvPr id="36900" name="Rectangle 69"/>
              <p:cNvSpPr>
                <a:spLocks noChangeArrowheads="1"/>
              </p:cNvSpPr>
              <p:nvPr/>
            </p:nvSpPr>
            <p:spPr bwMode="auto">
              <a:xfrm>
                <a:off x="3584" y="3732"/>
                <a:ext cx="42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2000</a:t>
                </a:r>
                <a:endParaRPr lang="en-US"/>
              </a:p>
            </p:txBody>
          </p:sp>
          <p:sp>
            <p:nvSpPr>
              <p:cNvPr id="36901" name="Rectangle 70"/>
              <p:cNvSpPr>
                <a:spLocks noChangeArrowheads="1"/>
              </p:cNvSpPr>
              <p:nvPr/>
            </p:nvSpPr>
            <p:spPr bwMode="auto">
              <a:xfrm>
                <a:off x="4112" y="3732"/>
                <a:ext cx="42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2001</a:t>
                </a:r>
                <a:endParaRPr lang="en-US"/>
              </a:p>
            </p:txBody>
          </p:sp>
          <p:sp>
            <p:nvSpPr>
              <p:cNvPr id="36902" name="Rectangle 71"/>
              <p:cNvSpPr>
                <a:spLocks noChangeArrowheads="1"/>
              </p:cNvSpPr>
              <p:nvPr/>
            </p:nvSpPr>
            <p:spPr bwMode="auto">
              <a:xfrm>
                <a:off x="4640" y="3732"/>
                <a:ext cx="42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2002</a:t>
                </a:r>
                <a:endParaRPr lang="en-US"/>
              </a:p>
            </p:txBody>
          </p:sp>
          <p:sp>
            <p:nvSpPr>
              <p:cNvPr id="36903" name="Rectangle 72"/>
              <p:cNvSpPr>
                <a:spLocks noChangeArrowheads="1"/>
              </p:cNvSpPr>
              <p:nvPr/>
            </p:nvSpPr>
            <p:spPr bwMode="auto">
              <a:xfrm>
                <a:off x="5168" y="3732"/>
                <a:ext cx="42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rPr>
                  <a:t>2003</a:t>
                </a:r>
                <a:endParaRPr lang="en-US"/>
              </a:p>
            </p:txBody>
          </p:sp>
        </p:grpSp>
        <p:sp>
          <p:nvSpPr>
            <p:cNvPr id="36870" name="Text Box 5"/>
            <p:cNvSpPr txBox="1">
              <a:spLocks noChangeArrowheads="1"/>
            </p:cNvSpPr>
            <p:nvPr/>
          </p:nvSpPr>
          <p:spPr bwMode="auto">
            <a:xfrm rot="16200000">
              <a:off x="-532" y="2374"/>
              <a:ext cx="1835"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300" dirty="0"/>
                <a:t>Index (1942 = 100)</a:t>
              </a:r>
            </a:p>
          </p:txBody>
        </p:sp>
        <p:sp>
          <p:nvSpPr>
            <p:cNvPr id="36871" name="Text Box 6"/>
            <p:cNvSpPr txBox="1">
              <a:spLocks noChangeArrowheads="1"/>
            </p:cNvSpPr>
            <p:nvPr/>
          </p:nvSpPr>
          <p:spPr bwMode="auto">
            <a:xfrm>
              <a:off x="1604" y="1738"/>
              <a:ext cx="170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i="1" dirty="0"/>
                <a:t>Standard &amp; Poor’s 500</a:t>
              </a:r>
            </a:p>
          </p:txBody>
        </p:sp>
      </p:grpSp>
    </p:spTree>
    <p:extLst>
      <p:ext uri="{BB962C8B-B14F-4D97-AF65-F5344CB8AC3E}">
        <p14:creationId xmlns:p14="http://schemas.microsoft.com/office/powerpoint/2010/main" val="29431317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2800" smtClean="0"/>
              <a:t>CASE STUDY:  </a:t>
            </a:r>
            <a:br>
              <a:rPr lang="en-US" sz="2800" smtClean="0"/>
            </a:br>
            <a:r>
              <a:rPr lang="en-US" smtClean="0"/>
              <a:t>The U.S. recession of 2001</a:t>
            </a:r>
          </a:p>
        </p:txBody>
      </p:sp>
      <p:sp>
        <p:nvSpPr>
          <p:cNvPr id="37891" name="Rectangle 3"/>
          <p:cNvSpPr>
            <a:spLocks noGrp="1" noChangeArrowheads="1"/>
          </p:cNvSpPr>
          <p:nvPr>
            <p:ph type="body" idx="1"/>
          </p:nvPr>
        </p:nvSpPr>
        <p:spPr>
          <a:xfrm>
            <a:off x="476250" y="1292471"/>
            <a:ext cx="8210550" cy="4884738"/>
          </a:xfrm>
        </p:spPr>
        <p:txBody>
          <a:bodyPr/>
          <a:lstStyle/>
          <a:p>
            <a:pPr>
              <a:buFont typeface="Wingdings" pitchFamily="2" charset="2"/>
              <a:buNone/>
            </a:pPr>
            <a:r>
              <a:rPr lang="en-US" dirty="0" smtClean="0"/>
              <a:t>Causes:  2)  9/11</a:t>
            </a:r>
          </a:p>
          <a:p>
            <a:pPr lvl="1"/>
            <a:r>
              <a:rPr lang="en-US" dirty="0" smtClean="0"/>
              <a:t>increased uncertainty</a:t>
            </a:r>
          </a:p>
          <a:p>
            <a:pPr lvl="1"/>
            <a:r>
              <a:rPr lang="en-US" dirty="0" smtClean="0"/>
              <a:t>fall in consumer &amp; business confidence</a:t>
            </a:r>
          </a:p>
          <a:p>
            <a:pPr lvl="1"/>
            <a:r>
              <a:rPr lang="en-US" dirty="0" smtClean="0"/>
              <a:t>result:  lower spending, </a:t>
            </a:r>
            <a:r>
              <a:rPr lang="en-US" i="1" dirty="0" smtClean="0"/>
              <a:t>IS</a:t>
            </a:r>
            <a:r>
              <a:rPr lang="en-US" sz="1100" dirty="0" smtClean="0"/>
              <a:t> </a:t>
            </a:r>
            <a:r>
              <a:rPr lang="en-US" dirty="0" smtClean="0"/>
              <a:t> curve shifted left</a:t>
            </a:r>
          </a:p>
          <a:p>
            <a:pPr>
              <a:spcBef>
                <a:spcPts val="1800"/>
              </a:spcBef>
              <a:buFont typeface="Wingdings" pitchFamily="2" charset="2"/>
              <a:buNone/>
            </a:pPr>
            <a:r>
              <a:rPr lang="en-US" dirty="0" smtClean="0"/>
              <a:t>Causes:  3)  Corporate accounting scandals</a:t>
            </a:r>
          </a:p>
          <a:p>
            <a:pPr lvl="1"/>
            <a:r>
              <a:rPr lang="en-US" dirty="0" smtClean="0"/>
              <a:t>Enron, WorldCom, </a:t>
            </a:r>
            <a:r>
              <a:rPr lang="en-US" i="1" dirty="0" smtClean="0"/>
              <a:t>etc</a:t>
            </a:r>
            <a:r>
              <a:rPr lang="en-US" dirty="0" smtClean="0"/>
              <a:t>. </a:t>
            </a:r>
          </a:p>
          <a:p>
            <a:pPr lvl="1"/>
            <a:r>
              <a:rPr lang="en-US" dirty="0" smtClean="0"/>
              <a:t>reduced stock prices, discouraged investment</a:t>
            </a:r>
          </a:p>
          <a:p>
            <a:pPr>
              <a:buFont typeface="Wingdings" pitchFamily="2" charset="2"/>
              <a:buNone/>
            </a:pPr>
            <a:endParaRPr lang="en-US" dirty="0" smtClean="0"/>
          </a:p>
        </p:txBody>
      </p:sp>
    </p:spTree>
    <p:extLst>
      <p:ext uri="{BB962C8B-B14F-4D97-AF65-F5344CB8AC3E}">
        <p14:creationId xmlns:p14="http://schemas.microsoft.com/office/powerpoint/2010/main" val="2106564139"/>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2800" smtClean="0"/>
              <a:t>CASE STUDY:  </a:t>
            </a:r>
            <a:br>
              <a:rPr lang="en-US" sz="2800" smtClean="0"/>
            </a:br>
            <a:r>
              <a:rPr lang="en-US" smtClean="0"/>
              <a:t>The U.S. recession of 2001</a:t>
            </a:r>
          </a:p>
        </p:txBody>
      </p:sp>
      <p:sp>
        <p:nvSpPr>
          <p:cNvPr id="152579" name="Rectangle 3"/>
          <p:cNvSpPr>
            <a:spLocks noGrp="1" noChangeArrowheads="1"/>
          </p:cNvSpPr>
          <p:nvPr>
            <p:ph type="body" idx="1"/>
          </p:nvPr>
        </p:nvSpPr>
        <p:spPr>
          <a:xfrm>
            <a:off x="476250" y="1265175"/>
            <a:ext cx="8210550" cy="4884738"/>
          </a:xfrm>
        </p:spPr>
        <p:txBody>
          <a:bodyPr/>
          <a:lstStyle/>
          <a:p>
            <a:pPr marL="0" indent="0">
              <a:buNone/>
            </a:pPr>
            <a:r>
              <a:rPr lang="en-US" dirty="0" smtClean="0"/>
              <a:t>Fiscal policy response:   shifted </a:t>
            </a:r>
            <a:r>
              <a:rPr lang="en-US" i="1" dirty="0" smtClean="0"/>
              <a:t>IS</a:t>
            </a:r>
            <a:r>
              <a:rPr lang="en-US" sz="1100" dirty="0" smtClean="0"/>
              <a:t> </a:t>
            </a:r>
            <a:r>
              <a:rPr lang="en-US" dirty="0" smtClean="0"/>
              <a:t> curve right</a:t>
            </a:r>
          </a:p>
          <a:p>
            <a:pPr lvl="1"/>
            <a:r>
              <a:rPr lang="en-US" dirty="0" smtClean="0"/>
              <a:t>tax cuts in 2001 and 2003</a:t>
            </a:r>
          </a:p>
          <a:p>
            <a:pPr lvl="1"/>
            <a:r>
              <a:rPr lang="en-US" dirty="0" smtClean="0"/>
              <a:t>spending increases</a:t>
            </a:r>
          </a:p>
          <a:p>
            <a:pPr lvl="2"/>
            <a:r>
              <a:rPr lang="en-US" dirty="0" smtClean="0"/>
              <a:t>airline industry bailout</a:t>
            </a:r>
          </a:p>
          <a:p>
            <a:pPr lvl="2"/>
            <a:r>
              <a:rPr lang="en-US" dirty="0" smtClean="0"/>
              <a:t>NYC reconstruction </a:t>
            </a:r>
          </a:p>
          <a:p>
            <a:pPr lvl="2"/>
            <a:r>
              <a:rPr lang="en-US" dirty="0" smtClean="0"/>
              <a:t>Afghanistan war</a:t>
            </a:r>
          </a:p>
          <a:p>
            <a:pPr lvl="2"/>
            <a:r>
              <a:rPr lang="en-US" dirty="0" smtClean="0"/>
              <a:t>Iraq war</a:t>
            </a:r>
          </a:p>
          <a:p>
            <a:pPr>
              <a:buFont typeface="Wingdings" pitchFamily="2" charset="2"/>
              <a:buNone/>
            </a:pPr>
            <a:endParaRPr lang="en-US" dirty="0" smtClean="0"/>
          </a:p>
        </p:txBody>
      </p:sp>
    </p:spTree>
    <p:extLst>
      <p:ext uri="{BB962C8B-B14F-4D97-AF65-F5344CB8AC3E}">
        <p14:creationId xmlns:p14="http://schemas.microsoft.com/office/powerpoint/2010/main" val="22368851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animEffect transition="in" filter="wipe(left)">
                                      <p:cBhvr>
                                        <p:cTn id="7" dur="500"/>
                                        <p:tgtEl>
                                          <p:spTgt spid="152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2579">
                                            <p:txEl>
                                              <p:pRg st="1" end="1"/>
                                            </p:txEl>
                                          </p:spTgt>
                                        </p:tgtEl>
                                        <p:attrNameLst>
                                          <p:attrName>style.visibility</p:attrName>
                                        </p:attrNameLst>
                                      </p:cBhvr>
                                      <p:to>
                                        <p:strVal val="visible"/>
                                      </p:to>
                                    </p:set>
                                    <p:animEffect transition="in" filter="wipe(left)">
                                      <p:cBhvr>
                                        <p:cTn id="12" dur="500"/>
                                        <p:tgtEl>
                                          <p:spTgt spid="152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2579">
                                            <p:txEl>
                                              <p:pRg st="2" end="2"/>
                                            </p:txEl>
                                          </p:spTgt>
                                        </p:tgtEl>
                                        <p:attrNameLst>
                                          <p:attrName>style.visibility</p:attrName>
                                        </p:attrNameLst>
                                      </p:cBhvr>
                                      <p:to>
                                        <p:strVal val="visible"/>
                                      </p:to>
                                    </p:set>
                                    <p:animEffect transition="in" filter="wipe(left)">
                                      <p:cBhvr>
                                        <p:cTn id="17" dur="500"/>
                                        <p:tgtEl>
                                          <p:spTgt spid="152579">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52579">
                                            <p:txEl>
                                              <p:pRg st="3" end="3"/>
                                            </p:txEl>
                                          </p:spTgt>
                                        </p:tgtEl>
                                        <p:attrNameLst>
                                          <p:attrName>style.visibility</p:attrName>
                                        </p:attrNameLst>
                                      </p:cBhvr>
                                      <p:to>
                                        <p:strVal val="visible"/>
                                      </p:to>
                                    </p:set>
                                    <p:animEffect transition="in" filter="wipe(left)">
                                      <p:cBhvr>
                                        <p:cTn id="20" dur="500"/>
                                        <p:tgtEl>
                                          <p:spTgt spid="152579">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52579">
                                            <p:txEl>
                                              <p:pRg st="4" end="4"/>
                                            </p:txEl>
                                          </p:spTgt>
                                        </p:tgtEl>
                                        <p:attrNameLst>
                                          <p:attrName>style.visibility</p:attrName>
                                        </p:attrNameLst>
                                      </p:cBhvr>
                                      <p:to>
                                        <p:strVal val="visible"/>
                                      </p:to>
                                    </p:set>
                                    <p:animEffect transition="in" filter="wipe(left)">
                                      <p:cBhvr>
                                        <p:cTn id="23" dur="500"/>
                                        <p:tgtEl>
                                          <p:spTgt spid="152579">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52579">
                                            <p:txEl>
                                              <p:pRg st="5" end="5"/>
                                            </p:txEl>
                                          </p:spTgt>
                                        </p:tgtEl>
                                        <p:attrNameLst>
                                          <p:attrName>style.visibility</p:attrName>
                                        </p:attrNameLst>
                                      </p:cBhvr>
                                      <p:to>
                                        <p:strVal val="visible"/>
                                      </p:to>
                                    </p:set>
                                    <p:animEffect transition="in" filter="wipe(left)">
                                      <p:cBhvr>
                                        <p:cTn id="26" dur="500"/>
                                        <p:tgtEl>
                                          <p:spTgt spid="15257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2579">
                                            <p:txEl>
                                              <p:pRg st="6" end="6"/>
                                            </p:txEl>
                                          </p:spTgt>
                                        </p:tgtEl>
                                        <p:attrNameLst>
                                          <p:attrName>style.visibility</p:attrName>
                                        </p:attrNameLst>
                                      </p:cBhvr>
                                      <p:to>
                                        <p:strVal val="visible"/>
                                      </p:to>
                                    </p:set>
                                    <p:animEffect transition="in" filter="wipe(left)">
                                      <p:cBhvr>
                                        <p:cTn id="31" dur="500"/>
                                        <p:tgtEl>
                                          <p:spTgt spid="152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bldLvl="5"/>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2800" smtClean="0"/>
              <a:t>CASE STUDY:  </a:t>
            </a:r>
            <a:br>
              <a:rPr lang="en-US" sz="2800" smtClean="0"/>
            </a:br>
            <a:r>
              <a:rPr lang="en-US" smtClean="0"/>
              <a:t>The U.S. recession of 2001</a:t>
            </a:r>
          </a:p>
        </p:txBody>
      </p:sp>
      <p:sp>
        <p:nvSpPr>
          <p:cNvPr id="39939" name="Rectangle 3"/>
          <p:cNvSpPr>
            <a:spLocks noGrp="1" noChangeArrowheads="1"/>
          </p:cNvSpPr>
          <p:nvPr>
            <p:ph type="body" idx="1"/>
          </p:nvPr>
        </p:nvSpPr>
        <p:spPr>
          <a:xfrm>
            <a:off x="468313" y="1270660"/>
            <a:ext cx="8229600" cy="4487203"/>
          </a:xfrm>
        </p:spPr>
        <p:txBody>
          <a:bodyPr/>
          <a:lstStyle/>
          <a:p>
            <a:pPr marL="0" indent="0">
              <a:buNone/>
            </a:pPr>
            <a:r>
              <a:rPr lang="en-US" sz="2600" dirty="0" smtClean="0"/>
              <a:t>Monetary policy response:   shifted </a:t>
            </a:r>
            <a:r>
              <a:rPr lang="en-US" sz="2600" i="1" dirty="0" smtClean="0"/>
              <a:t>LM</a:t>
            </a:r>
            <a:r>
              <a:rPr lang="en-US" sz="1100" dirty="0" smtClean="0"/>
              <a:t> </a:t>
            </a:r>
            <a:r>
              <a:rPr lang="en-US" sz="2600" dirty="0" smtClean="0"/>
              <a:t> curve right</a:t>
            </a:r>
          </a:p>
        </p:txBody>
      </p:sp>
      <p:grpSp>
        <p:nvGrpSpPr>
          <p:cNvPr id="2" name="Group 56"/>
          <p:cNvGrpSpPr>
            <a:grpSpLocks/>
          </p:cNvGrpSpPr>
          <p:nvPr/>
        </p:nvGrpSpPr>
        <p:grpSpPr bwMode="auto">
          <a:xfrm>
            <a:off x="588963" y="1563688"/>
            <a:ext cx="8143875" cy="4911725"/>
            <a:chOff x="371" y="1028"/>
            <a:chExt cx="5130" cy="3094"/>
          </a:xfrm>
        </p:grpSpPr>
        <p:sp>
          <p:nvSpPr>
            <p:cNvPr id="39941" name="Text Box 5"/>
            <p:cNvSpPr txBox="1">
              <a:spLocks noChangeArrowheads="1"/>
            </p:cNvSpPr>
            <p:nvPr/>
          </p:nvSpPr>
          <p:spPr bwMode="auto">
            <a:xfrm>
              <a:off x="2966" y="1449"/>
              <a:ext cx="1294" cy="523"/>
            </a:xfrm>
            <a:prstGeom prst="rect">
              <a:avLst/>
            </a:prstGeom>
            <a:solidFill>
              <a:srgbClr val="FFCC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i="1" dirty="0"/>
                <a:t>Three-month T-Bill </a:t>
              </a:r>
              <a:r>
                <a:rPr lang="en-US" sz="2400" i="1" dirty="0" smtClean="0"/>
                <a:t>rate</a:t>
              </a:r>
              <a:endParaRPr lang="en-US" sz="2400" i="1" dirty="0"/>
            </a:p>
          </p:txBody>
        </p:sp>
        <p:sp>
          <p:nvSpPr>
            <p:cNvPr id="39942" name="AutoShape 6"/>
            <p:cNvSpPr>
              <a:spLocks noChangeAspect="1" noChangeArrowheads="1" noTextEdit="1"/>
            </p:cNvSpPr>
            <p:nvPr/>
          </p:nvSpPr>
          <p:spPr bwMode="auto">
            <a:xfrm>
              <a:off x="371" y="1028"/>
              <a:ext cx="5130" cy="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43" name="Line 8"/>
            <p:cNvSpPr>
              <a:spLocks noChangeShapeType="1"/>
            </p:cNvSpPr>
            <p:nvPr/>
          </p:nvSpPr>
          <p:spPr bwMode="auto">
            <a:xfrm>
              <a:off x="1068" y="1287"/>
              <a:ext cx="1" cy="178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4" name="Line 9"/>
            <p:cNvSpPr>
              <a:spLocks noChangeShapeType="1"/>
            </p:cNvSpPr>
            <p:nvPr/>
          </p:nvSpPr>
          <p:spPr bwMode="auto">
            <a:xfrm>
              <a:off x="1017" y="3070"/>
              <a:ext cx="5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5" name="Line 10"/>
            <p:cNvSpPr>
              <a:spLocks noChangeShapeType="1"/>
            </p:cNvSpPr>
            <p:nvPr/>
          </p:nvSpPr>
          <p:spPr bwMode="auto">
            <a:xfrm>
              <a:off x="1017" y="2812"/>
              <a:ext cx="5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6" name="Line 11"/>
            <p:cNvSpPr>
              <a:spLocks noChangeShapeType="1"/>
            </p:cNvSpPr>
            <p:nvPr/>
          </p:nvSpPr>
          <p:spPr bwMode="auto">
            <a:xfrm>
              <a:off x="1017" y="2562"/>
              <a:ext cx="5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7" name="Line 12"/>
            <p:cNvSpPr>
              <a:spLocks noChangeShapeType="1"/>
            </p:cNvSpPr>
            <p:nvPr/>
          </p:nvSpPr>
          <p:spPr bwMode="auto">
            <a:xfrm>
              <a:off x="1017" y="2303"/>
              <a:ext cx="5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8" name="Line 13"/>
            <p:cNvSpPr>
              <a:spLocks noChangeShapeType="1"/>
            </p:cNvSpPr>
            <p:nvPr/>
          </p:nvSpPr>
          <p:spPr bwMode="auto">
            <a:xfrm>
              <a:off x="1017" y="2054"/>
              <a:ext cx="5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9" name="Line 14"/>
            <p:cNvSpPr>
              <a:spLocks noChangeShapeType="1"/>
            </p:cNvSpPr>
            <p:nvPr/>
          </p:nvSpPr>
          <p:spPr bwMode="auto">
            <a:xfrm>
              <a:off x="1017" y="1795"/>
              <a:ext cx="5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0" name="Line 15"/>
            <p:cNvSpPr>
              <a:spLocks noChangeShapeType="1"/>
            </p:cNvSpPr>
            <p:nvPr/>
          </p:nvSpPr>
          <p:spPr bwMode="auto">
            <a:xfrm>
              <a:off x="1017" y="1545"/>
              <a:ext cx="5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1" name="Line 16"/>
            <p:cNvSpPr>
              <a:spLocks noChangeShapeType="1"/>
            </p:cNvSpPr>
            <p:nvPr/>
          </p:nvSpPr>
          <p:spPr bwMode="auto">
            <a:xfrm>
              <a:off x="1017" y="1287"/>
              <a:ext cx="5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2" name="Line 17"/>
            <p:cNvSpPr>
              <a:spLocks noChangeShapeType="1"/>
            </p:cNvSpPr>
            <p:nvPr/>
          </p:nvSpPr>
          <p:spPr bwMode="auto">
            <a:xfrm>
              <a:off x="1068" y="3070"/>
              <a:ext cx="429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3" name="Line 18"/>
            <p:cNvSpPr>
              <a:spLocks noChangeShapeType="1"/>
            </p:cNvSpPr>
            <p:nvPr/>
          </p:nvSpPr>
          <p:spPr bwMode="auto">
            <a:xfrm flipV="1">
              <a:off x="1068" y="3070"/>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4" name="Line 19"/>
            <p:cNvSpPr>
              <a:spLocks noChangeShapeType="1"/>
            </p:cNvSpPr>
            <p:nvPr/>
          </p:nvSpPr>
          <p:spPr bwMode="auto">
            <a:xfrm flipV="1">
              <a:off x="1395" y="3070"/>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5" name="Line 20"/>
            <p:cNvSpPr>
              <a:spLocks noChangeShapeType="1"/>
            </p:cNvSpPr>
            <p:nvPr/>
          </p:nvSpPr>
          <p:spPr bwMode="auto">
            <a:xfrm flipV="1">
              <a:off x="1714" y="3070"/>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6" name="Line 21"/>
            <p:cNvSpPr>
              <a:spLocks noChangeShapeType="1"/>
            </p:cNvSpPr>
            <p:nvPr/>
          </p:nvSpPr>
          <p:spPr bwMode="auto">
            <a:xfrm flipV="1">
              <a:off x="2041" y="3070"/>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7" name="Line 22"/>
            <p:cNvSpPr>
              <a:spLocks noChangeShapeType="1"/>
            </p:cNvSpPr>
            <p:nvPr/>
          </p:nvSpPr>
          <p:spPr bwMode="auto">
            <a:xfrm flipV="1">
              <a:off x="2359" y="3070"/>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8" name="Line 23"/>
            <p:cNvSpPr>
              <a:spLocks noChangeShapeType="1"/>
            </p:cNvSpPr>
            <p:nvPr/>
          </p:nvSpPr>
          <p:spPr bwMode="auto">
            <a:xfrm flipV="1">
              <a:off x="2686" y="3070"/>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59" name="Line 24"/>
            <p:cNvSpPr>
              <a:spLocks noChangeShapeType="1"/>
            </p:cNvSpPr>
            <p:nvPr/>
          </p:nvSpPr>
          <p:spPr bwMode="auto">
            <a:xfrm flipV="1">
              <a:off x="3005" y="3070"/>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0" name="Line 25"/>
            <p:cNvSpPr>
              <a:spLocks noChangeShapeType="1"/>
            </p:cNvSpPr>
            <p:nvPr/>
          </p:nvSpPr>
          <p:spPr bwMode="auto">
            <a:xfrm flipV="1">
              <a:off x="3332" y="3070"/>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1" name="Line 26"/>
            <p:cNvSpPr>
              <a:spLocks noChangeShapeType="1"/>
            </p:cNvSpPr>
            <p:nvPr/>
          </p:nvSpPr>
          <p:spPr bwMode="auto">
            <a:xfrm flipV="1">
              <a:off x="3650" y="3070"/>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2" name="Line 27"/>
            <p:cNvSpPr>
              <a:spLocks noChangeShapeType="1"/>
            </p:cNvSpPr>
            <p:nvPr/>
          </p:nvSpPr>
          <p:spPr bwMode="auto">
            <a:xfrm flipV="1">
              <a:off x="3977" y="3070"/>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3" name="Line 28"/>
            <p:cNvSpPr>
              <a:spLocks noChangeShapeType="1"/>
            </p:cNvSpPr>
            <p:nvPr/>
          </p:nvSpPr>
          <p:spPr bwMode="auto">
            <a:xfrm flipV="1">
              <a:off x="4296" y="3070"/>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4" name="Line 29"/>
            <p:cNvSpPr>
              <a:spLocks noChangeShapeType="1"/>
            </p:cNvSpPr>
            <p:nvPr/>
          </p:nvSpPr>
          <p:spPr bwMode="auto">
            <a:xfrm flipV="1">
              <a:off x="4623" y="3070"/>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5" name="Line 30"/>
            <p:cNvSpPr>
              <a:spLocks noChangeShapeType="1"/>
            </p:cNvSpPr>
            <p:nvPr/>
          </p:nvSpPr>
          <p:spPr bwMode="auto">
            <a:xfrm flipV="1">
              <a:off x="4941" y="3070"/>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6" name="Line 31"/>
            <p:cNvSpPr>
              <a:spLocks noChangeShapeType="1"/>
            </p:cNvSpPr>
            <p:nvPr/>
          </p:nvSpPr>
          <p:spPr bwMode="auto">
            <a:xfrm flipV="1">
              <a:off x="5269" y="3070"/>
              <a:ext cx="1"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67" name="Freeform 32"/>
            <p:cNvSpPr>
              <a:spLocks/>
            </p:cNvSpPr>
            <p:nvPr/>
          </p:nvSpPr>
          <p:spPr bwMode="auto">
            <a:xfrm>
              <a:off x="1085" y="1485"/>
              <a:ext cx="4227" cy="1310"/>
            </a:xfrm>
            <a:custGeom>
              <a:avLst/>
              <a:gdLst>
                <a:gd name="T0" fmla="*/ 2147483647 w 491"/>
                <a:gd name="T1" fmla="*/ 2147483647 h 152"/>
                <a:gd name="T2" fmla="*/ 2147483647 w 491"/>
                <a:gd name="T3" fmla="*/ 2147483647 h 152"/>
                <a:gd name="T4" fmla="*/ 2147483647 w 491"/>
                <a:gd name="T5" fmla="*/ 2147483647 h 152"/>
                <a:gd name="T6" fmla="*/ 2147483647 w 491"/>
                <a:gd name="T7" fmla="*/ 2147483647 h 152"/>
                <a:gd name="T8" fmla="*/ 2147483647 w 491"/>
                <a:gd name="T9" fmla="*/ 2147483647 h 152"/>
                <a:gd name="T10" fmla="*/ 2147483647 w 491"/>
                <a:gd name="T11" fmla="*/ 2147483647 h 152"/>
                <a:gd name="T12" fmla="*/ 2147483647 w 491"/>
                <a:gd name="T13" fmla="*/ 2147483647 h 152"/>
                <a:gd name="T14" fmla="*/ 2147483647 w 491"/>
                <a:gd name="T15" fmla="*/ 2147483647 h 152"/>
                <a:gd name="T16" fmla="*/ 2147483647 w 491"/>
                <a:gd name="T17" fmla="*/ 2147483647 h 152"/>
                <a:gd name="T18" fmla="*/ 2147483647 w 491"/>
                <a:gd name="T19" fmla="*/ 2147483647 h 152"/>
                <a:gd name="T20" fmla="*/ 2147483647 w 491"/>
                <a:gd name="T21" fmla="*/ 2147483647 h 152"/>
                <a:gd name="T22" fmla="*/ 2147483647 w 491"/>
                <a:gd name="T23" fmla="*/ 2147483647 h 152"/>
                <a:gd name="T24" fmla="*/ 2147483647 w 491"/>
                <a:gd name="T25" fmla="*/ 2147483647 h 152"/>
                <a:gd name="T26" fmla="*/ 2147483647 w 491"/>
                <a:gd name="T27" fmla="*/ 2147483647 h 152"/>
                <a:gd name="T28" fmla="*/ 2147483647 w 491"/>
                <a:gd name="T29" fmla="*/ 0 h 152"/>
                <a:gd name="T30" fmla="*/ 2147483647 w 491"/>
                <a:gd name="T31" fmla="*/ 2147483647 h 152"/>
                <a:gd name="T32" fmla="*/ 2147483647 w 491"/>
                <a:gd name="T33" fmla="*/ 2147483647 h 152"/>
                <a:gd name="T34" fmla="*/ 2147483647 w 491"/>
                <a:gd name="T35" fmla="*/ 2147483647 h 152"/>
                <a:gd name="T36" fmla="*/ 2147483647 w 491"/>
                <a:gd name="T37" fmla="*/ 2147483647 h 152"/>
                <a:gd name="T38" fmla="*/ 2147483647 w 491"/>
                <a:gd name="T39" fmla="*/ 2147483647 h 152"/>
                <a:gd name="T40" fmla="*/ 2147483647 w 491"/>
                <a:gd name="T41" fmla="*/ 2147483647 h 152"/>
                <a:gd name="T42" fmla="*/ 2147483647 w 491"/>
                <a:gd name="T43" fmla="*/ 2147483647 h 152"/>
                <a:gd name="T44" fmla="*/ 2147483647 w 491"/>
                <a:gd name="T45" fmla="*/ 2147483647 h 152"/>
                <a:gd name="T46" fmla="*/ 2147483647 w 491"/>
                <a:gd name="T47" fmla="*/ 2147483647 h 152"/>
                <a:gd name="T48" fmla="*/ 2147483647 w 491"/>
                <a:gd name="T49" fmla="*/ 2147483647 h 152"/>
                <a:gd name="T50" fmla="*/ 2147483647 w 491"/>
                <a:gd name="T51" fmla="*/ 2147483647 h 152"/>
                <a:gd name="T52" fmla="*/ 2147483647 w 491"/>
                <a:gd name="T53" fmla="*/ 2147483647 h 152"/>
                <a:gd name="T54" fmla="*/ 2147483647 w 491"/>
                <a:gd name="T55" fmla="*/ 2147483647 h 152"/>
                <a:gd name="T56" fmla="*/ 2147483647 w 491"/>
                <a:gd name="T57" fmla="*/ 2147483647 h 152"/>
                <a:gd name="T58" fmla="*/ 2147483647 w 491"/>
                <a:gd name="T59" fmla="*/ 2147483647 h 152"/>
                <a:gd name="T60" fmla="*/ 2147483647 w 491"/>
                <a:gd name="T61" fmla="*/ 2147483647 h 152"/>
                <a:gd name="T62" fmla="*/ 2147483647 w 491"/>
                <a:gd name="T63" fmla="*/ 2147483647 h 152"/>
                <a:gd name="T64" fmla="*/ 2147483647 w 491"/>
                <a:gd name="T65" fmla="*/ 2147483647 h 152"/>
                <a:gd name="T66" fmla="*/ 2147483647 w 491"/>
                <a:gd name="T67" fmla="*/ 2147483647 h 152"/>
                <a:gd name="T68" fmla="*/ 2147483647 w 491"/>
                <a:gd name="T69" fmla="*/ 2147483647 h 152"/>
                <a:gd name="T70" fmla="*/ 2147483647 w 491"/>
                <a:gd name="T71" fmla="*/ 2147483647 h 152"/>
                <a:gd name="T72" fmla="*/ 2147483647 w 491"/>
                <a:gd name="T73" fmla="*/ 2147483647 h 152"/>
                <a:gd name="T74" fmla="*/ 2147483647 w 491"/>
                <a:gd name="T75" fmla="*/ 2147483647 h 152"/>
                <a:gd name="T76" fmla="*/ 2147483647 w 491"/>
                <a:gd name="T77" fmla="*/ 2147483647 h 152"/>
                <a:gd name="T78" fmla="*/ 2147483647 w 491"/>
                <a:gd name="T79" fmla="*/ 2147483647 h 152"/>
                <a:gd name="T80" fmla="*/ 2147483647 w 491"/>
                <a:gd name="T81" fmla="*/ 2147483647 h 152"/>
                <a:gd name="T82" fmla="*/ 2147483647 w 491"/>
                <a:gd name="T83" fmla="*/ 2147483647 h 152"/>
                <a:gd name="T84" fmla="*/ 2147483647 w 491"/>
                <a:gd name="T85" fmla="*/ 2147483647 h 152"/>
                <a:gd name="T86" fmla="*/ 2147483647 w 491"/>
                <a:gd name="T87" fmla="*/ 2147483647 h 152"/>
                <a:gd name="T88" fmla="*/ 2147483647 w 491"/>
                <a:gd name="T89" fmla="*/ 2147483647 h 152"/>
                <a:gd name="T90" fmla="*/ 2147483647 w 491"/>
                <a:gd name="T91" fmla="*/ 2147483647 h 152"/>
                <a:gd name="T92" fmla="*/ 2147483647 w 491"/>
                <a:gd name="T93" fmla="*/ 2147483647 h 152"/>
                <a:gd name="T94" fmla="*/ 2147483647 w 491"/>
                <a:gd name="T95" fmla="*/ 2147483647 h 152"/>
                <a:gd name="T96" fmla="*/ 2147483647 w 491"/>
                <a:gd name="T97" fmla="*/ 2147483647 h 152"/>
                <a:gd name="T98" fmla="*/ 2147483647 w 491"/>
                <a:gd name="T99" fmla="*/ 2147483647 h 152"/>
                <a:gd name="T100" fmla="*/ 2147483647 w 491"/>
                <a:gd name="T101" fmla="*/ 2147483647 h 152"/>
                <a:gd name="T102" fmla="*/ 2147483647 w 491"/>
                <a:gd name="T103" fmla="*/ 2147483647 h 152"/>
                <a:gd name="T104" fmla="*/ 2147483647 w 491"/>
                <a:gd name="T105" fmla="*/ 2147483647 h 152"/>
                <a:gd name="T106" fmla="*/ 2147483647 w 491"/>
                <a:gd name="T107" fmla="*/ 2147483647 h 152"/>
                <a:gd name="T108" fmla="*/ 2147483647 w 491"/>
                <a:gd name="T109" fmla="*/ 2147483647 h 152"/>
                <a:gd name="T110" fmla="*/ 2147483647 w 491"/>
                <a:gd name="T111" fmla="*/ 2147483647 h 152"/>
                <a:gd name="T112" fmla="*/ 2147483647 w 491"/>
                <a:gd name="T113" fmla="*/ 2147483647 h 1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1"/>
                <a:gd name="T172" fmla="*/ 0 h 152"/>
                <a:gd name="T173" fmla="*/ 491 w 491"/>
                <a:gd name="T174" fmla="*/ 152 h 15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1" h="152">
                  <a:moveTo>
                    <a:pt x="0" y="28"/>
                  </a:moveTo>
                  <a:lnTo>
                    <a:pt x="3" y="28"/>
                  </a:lnTo>
                  <a:lnTo>
                    <a:pt x="6" y="27"/>
                  </a:lnTo>
                  <a:lnTo>
                    <a:pt x="9" y="24"/>
                  </a:lnTo>
                  <a:lnTo>
                    <a:pt x="12" y="21"/>
                  </a:lnTo>
                  <a:lnTo>
                    <a:pt x="15" y="22"/>
                  </a:lnTo>
                  <a:lnTo>
                    <a:pt x="18" y="20"/>
                  </a:lnTo>
                  <a:lnTo>
                    <a:pt x="20" y="18"/>
                  </a:lnTo>
                  <a:lnTo>
                    <a:pt x="23" y="18"/>
                  </a:lnTo>
                  <a:lnTo>
                    <a:pt x="26" y="16"/>
                  </a:lnTo>
                  <a:lnTo>
                    <a:pt x="29" y="15"/>
                  </a:lnTo>
                  <a:lnTo>
                    <a:pt x="32" y="14"/>
                  </a:lnTo>
                  <a:lnTo>
                    <a:pt x="35" y="15"/>
                  </a:lnTo>
                  <a:lnTo>
                    <a:pt x="38" y="15"/>
                  </a:lnTo>
                  <a:lnTo>
                    <a:pt x="40" y="16"/>
                  </a:lnTo>
                  <a:lnTo>
                    <a:pt x="43" y="17"/>
                  </a:lnTo>
                  <a:lnTo>
                    <a:pt x="46" y="18"/>
                  </a:lnTo>
                  <a:lnTo>
                    <a:pt x="49" y="14"/>
                  </a:lnTo>
                  <a:lnTo>
                    <a:pt x="52" y="8"/>
                  </a:lnTo>
                  <a:lnTo>
                    <a:pt x="55" y="11"/>
                  </a:lnTo>
                  <a:lnTo>
                    <a:pt x="58" y="15"/>
                  </a:lnTo>
                  <a:lnTo>
                    <a:pt x="60" y="19"/>
                  </a:lnTo>
                  <a:lnTo>
                    <a:pt x="63" y="14"/>
                  </a:lnTo>
                  <a:lnTo>
                    <a:pt x="66" y="16"/>
                  </a:lnTo>
                  <a:lnTo>
                    <a:pt x="69" y="17"/>
                  </a:lnTo>
                  <a:lnTo>
                    <a:pt x="72" y="16"/>
                  </a:lnTo>
                  <a:lnTo>
                    <a:pt x="75" y="12"/>
                  </a:lnTo>
                  <a:lnTo>
                    <a:pt x="77" y="8"/>
                  </a:lnTo>
                  <a:lnTo>
                    <a:pt x="80" y="7"/>
                  </a:lnTo>
                  <a:lnTo>
                    <a:pt x="83" y="6"/>
                  </a:lnTo>
                  <a:lnTo>
                    <a:pt x="86" y="5"/>
                  </a:lnTo>
                  <a:lnTo>
                    <a:pt x="89" y="4"/>
                  </a:lnTo>
                  <a:lnTo>
                    <a:pt x="92" y="4"/>
                  </a:lnTo>
                  <a:lnTo>
                    <a:pt x="95" y="3"/>
                  </a:lnTo>
                  <a:lnTo>
                    <a:pt x="97" y="3"/>
                  </a:lnTo>
                  <a:lnTo>
                    <a:pt x="100" y="6"/>
                  </a:lnTo>
                  <a:lnTo>
                    <a:pt x="103" y="8"/>
                  </a:lnTo>
                  <a:lnTo>
                    <a:pt x="106" y="7"/>
                  </a:lnTo>
                  <a:lnTo>
                    <a:pt x="109" y="6"/>
                  </a:lnTo>
                  <a:lnTo>
                    <a:pt x="112" y="5"/>
                  </a:lnTo>
                  <a:lnTo>
                    <a:pt x="115" y="6"/>
                  </a:lnTo>
                  <a:lnTo>
                    <a:pt x="117" y="3"/>
                  </a:lnTo>
                  <a:lnTo>
                    <a:pt x="120" y="1"/>
                  </a:lnTo>
                  <a:lnTo>
                    <a:pt x="123" y="1"/>
                  </a:lnTo>
                  <a:lnTo>
                    <a:pt x="126" y="0"/>
                  </a:lnTo>
                  <a:lnTo>
                    <a:pt x="129" y="1"/>
                  </a:lnTo>
                  <a:lnTo>
                    <a:pt x="132" y="1"/>
                  </a:lnTo>
                  <a:lnTo>
                    <a:pt x="135" y="4"/>
                  </a:lnTo>
                  <a:lnTo>
                    <a:pt x="137" y="8"/>
                  </a:lnTo>
                  <a:lnTo>
                    <a:pt x="140" y="10"/>
                  </a:lnTo>
                  <a:lnTo>
                    <a:pt x="143" y="21"/>
                  </a:lnTo>
                  <a:lnTo>
                    <a:pt x="146" y="17"/>
                  </a:lnTo>
                  <a:lnTo>
                    <a:pt x="149" y="25"/>
                  </a:lnTo>
                  <a:lnTo>
                    <a:pt x="152" y="32"/>
                  </a:lnTo>
                  <a:lnTo>
                    <a:pt x="155" y="31"/>
                  </a:lnTo>
                  <a:lnTo>
                    <a:pt x="157" y="33"/>
                  </a:lnTo>
                  <a:lnTo>
                    <a:pt x="160" y="39"/>
                  </a:lnTo>
                  <a:lnTo>
                    <a:pt x="163" y="38"/>
                  </a:lnTo>
                  <a:lnTo>
                    <a:pt x="166" y="38"/>
                  </a:lnTo>
                  <a:lnTo>
                    <a:pt x="169" y="40"/>
                  </a:lnTo>
                  <a:lnTo>
                    <a:pt x="172" y="44"/>
                  </a:lnTo>
                  <a:lnTo>
                    <a:pt x="175" y="47"/>
                  </a:lnTo>
                  <a:lnTo>
                    <a:pt x="177" y="52"/>
                  </a:lnTo>
                  <a:lnTo>
                    <a:pt x="180" y="58"/>
                  </a:lnTo>
                  <a:lnTo>
                    <a:pt x="183" y="59"/>
                  </a:lnTo>
                  <a:lnTo>
                    <a:pt x="186" y="65"/>
                  </a:lnTo>
                  <a:lnTo>
                    <a:pt x="189" y="69"/>
                  </a:lnTo>
                  <a:lnTo>
                    <a:pt x="192" y="70"/>
                  </a:lnTo>
                  <a:lnTo>
                    <a:pt x="195" y="74"/>
                  </a:lnTo>
                  <a:lnTo>
                    <a:pt x="197" y="72"/>
                  </a:lnTo>
                  <a:lnTo>
                    <a:pt x="200" y="76"/>
                  </a:lnTo>
                  <a:lnTo>
                    <a:pt x="203" y="79"/>
                  </a:lnTo>
                  <a:lnTo>
                    <a:pt x="206" y="78"/>
                  </a:lnTo>
                  <a:lnTo>
                    <a:pt x="209" y="78"/>
                  </a:lnTo>
                  <a:lnTo>
                    <a:pt x="212" y="79"/>
                  </a:lnTo>
                  <a:lnTo>
                    <a:pt x="214" y="81"/>
                  </a:lnTo>
                  <a:lnTo>
                    <a:pt x="217" y="83"/>
                  </a:lnTo>
                  <a:lnTo>
                    <a:pt x="220" y="81"/>
                  </a:lnTo>
                  <a:lnTo>
                    <a:pt x="223" y="78"/>
                  </a:lnTo>
                  <a:lnTo>
                    <a:pt x="226" y="79"/>
                  </a:lnTo>
                  <a:lnTo>
                    <a:pt x="229" y="81"/>
                  </a:lnTo>
                  <a:lnTo>
                    <a:pt x="232" y="81"/>
                  </a:lnTo>
                  <a:lnTo>
                    <a:pt x="234" y="82"/>
                  </a:lnTo>
                  <a:lnTo>
                    <a:pt x="237" y="83"/>
                  </a:lnTo>
                  <a:lnTo>
                    <a:pt x="240" y="85"/>
                  </a:lnTo>
                  <a:lnTo>
                    <a:pt x="243" y="86"/>
                  </a:lnTo>
                  <a:lnTo>
                    <a:pt x="246" y="86"/>
                  </a:lnTo>
                  <a:lnTo>
                    <a:pt x="249" y="87"/>
                  </a:lnTo>
                  <a:lnTo>
                    <a:pt x="252" y="101"/>
                  </a:lnTo>
                  <a:lnTo>
                    <a:pt x="254" y="116"/>
                  </a:lnTo>
                  <a:lnTo>
                    <a:pt x="257" y="115"/>
                  </a:lnTo>
                  <a:lnTo>
                    <a:pt x="260" y="119"/>
                  </a:lnTo>
                  <a:lnTo>
                    <a:pt x="263" y="119"/>
                  </a:lnTo>
                  <a:lnTo>
                    <a:pt x="266" y="120"/>
                  </a:lnTo>
                  <a:lnTo>
                    <a:pt x="269" y="121"/>
                  </a:lnTo>
                  <a:lnTo>
                    <a:pt x="272" y="125"/>
                  </a:lnTo>
                  <a:lnTo>
                    <a:pt x="274" y="130"/>
                  </a:lnTo>
                  <a:lnTo>
                    <a:pt x="277" y="129"/>
                  </a:lnTo>
                  <a:lnTo>
                    <a:pt x="280" y="128"/>
                  </a:lnTo>
                  <a:lnTo>
                    <a:pt x="283" y="130"/>
                  </a:lnTo>
                  <a:lnTo>
                    <a:pt x="286" y="133"/>
                  </a:lnTo>
                  <a:lnTo>
                    <a:pt x="289" y="135"/>
                  </a:lnTo>
                  <a:lnTo>
                    <a:pt x="292" y="134"/>
                  </a:lnTo>
                  <a:lnTo>
                    <a:pt x="294" y="134"/>
                  </a:lnTo>
                  <a:lnTo>
                    <a:pt x="297" y="134"/>
                  </a:lnTo>
                  <a:lnTo>
                    <a:pt x="300" y="136"/>
                  </a:lnTo>
                  <a:lnTo>
                    <a:pt x="303" y="137"/>
                  </a:lnTo>
                  <a:lnTo>
                    <a:pt x="306" y="134"/>
                  </a:lnTo>
                  <a:lnTo>
                    <a:pt x="309" y="133"/>
                  </a:lnTo>
                  <a:lnTo>
                    <a:pt x="312" y="133"/>
                  </a:lnTo>
                  <a:lnTo>
                    <a:pt x="314" y="133"/>
                  </a:lnTo>
                  <a:lnTo>
                    <a:pt x="317" y="133"/>
                  </a:lnTo>
                  <a:lnTo>
                    <a:pt x="320" y="133"/>
                  </a:lnTo>
                  <a:lnTo>
                    <a:pt x="323" y="132"/>
                  </a:lnTo>
                  <a:lnTo>
                    <a:pt x="326" y="130"/>
                  </a:lnTo>
                  <a:lnTo>
                    <a:pt x="329" y="130"/>
                  </a:lnTo>
                  <a:lnTo>
                    <a:pt x="331" y="131"/>
                  </a:lnTo>
                  <a:lnTo>
                    <a:pt x="334" y="132"/>
                  </a:lnTo>
                  <a:lnTo>
                    <a:pt x="337" y="134"/>
                  </a:lnTo>
                  <a:lnTo>
                    <a:pt x="340" y="134"/>
                  </a:lnTo>
                  <a:lnTo>
                    <a:pt x="343" y="134"/>
                  </a:lnTo>
                  <a:lnTo>
                    <a:pt x="346" y="133"/>
                  </a:lnTo>
                  <a:lnTo>
                    <a:pt x="349" y="133"/>
                  </a:lnTo>
                  <a:lnTo>
                    <a:pt x="351" y="133"/>
                  </a:lnTo>
                  <a:lnTo>
                    <a:pt x="354" y="133"/>
                  </a:lnTo>
                  <a:lnTo>
                    <a:pt x="357" y="133"/>
                  </a:lnTo>
                  <a:lnTo>
                    <a:pt x="360" y="133"/>
                  </a:lnTo>
                  <a:lnTo>
                    <a:pt x="363" y="133"/>
                  </a:lnTo>
                  <a:lnTo>
                    <a:pt x="366" y="134"/>
                  </a:lnTo>
                  <a:lnTo>
                    <a:pt x="369" y="134"/>
                  </a:lnTo>
                  <a:lnTo>
                    <a:pt x="371" y="134"/>
                  </a:lnTo>
                  <a:lnTo>
                    <a:pt x="374" y="134"/>
                  </a:lnTo>
                  <a:lnTo>
                    <a:pt x="377" y="134"/>
                  </a:lnTo>
                  <a:lnTo>
                    <a:pt x="380" y="135"/>
                  </a:lnTo>
                  <a:lnTo>
                    <a:pt x="383" y="135"/>
                  </a:lnTo>
                  <a:lnTo>
                    <a:pt x="386" y="137"/>
                  </a:lnTo>
                  <a:lnTo>
                    <a:pt x="389" y="136"/>
                  </a:lnTo>
                  <a:lnTo>
                    <a:pt x="391" y="136"/>
                  </a:lnTo>
                  <a:lnTo>
                    <a:pt x="394" y="135"/>
                  </a:lnTo>
                  <a:lnTo>
                    <a:pt x="397" y="136"/>
                  </a:lnTo>
                  <a:lnTo>
                    <a:pt x="400" y="135"/>
                  </a:lnTo>
                  <a:lnTo>
                    <a:pt x="403" y="135"/>
                  </a:lnTo>
                  <a:lnTo>
                    <a:pt x="406" y="136"/>
                  </a:lnTo>
                  <a:lnTo>
                    <a:pt x="409" y="138"/>
                  </a:lnTo>
                  <a:lnTo>
                    <a:pt x="411" y="138"/>
                  </a:lnTo>
                  <a:lnTo>
                    <a:pt x="414" y="136"/>
                  </a:lnTo>
                  <a:lnTo>
                    <a:pt x="417" y="136"/>
                  </a:lnTo>
                  <a:lnTo>
                    <a:pt x="420" y="141"/>
                  </a:lnTo>
                  <a:lnTo>
                    <a:pt x="423" y="146"/>
                  </a:lnTo>
                  <a:lnTo>
                    <a:pt x="426" y="149"/>
                  </a:lnTo>
                  <a:lnTo>
                    <a:pt x="429" y="149"/>
                  </a:lnTo>
                  <a:lnTo>
                    <a:pt x="431" y="148"/>
                  </a:lnTo>
                  <a:lnTo>
                    <a:pt x="434" y="149"/>
                  </a:lnTo>
                  <a:lnTo>
                    <a:pt x="437" y="149"/>
                  </a:lnTo>
                  <a:lnTo>
                    <a:pt x="440" y="149"/>
                  </a:lnTo>
                  <a:lnTo>
                    <a:pt x="443" y="150"/>
                  </a:lnTo>
                  <a:lnTo>
                    <a:pt x="446" y="149"/>
                  </a:lnTo>
                  <a:lnTo>
                    <a:pt x="448" y="149"/>
                  </a:lnTo>
                  <a:lnTo>
                    <a:pt x="451" y="149"/>
                  </a:lnTo>
                  <a:lnTo>
                    <a:pt x="454" y="150"/>
                  </a:lnTo>
                  <a:lnTo>
                    <a:pt x="457" y="150"/>
                  </a:lnTo>
                  <a:lnTo>
                    <a:pt x="460" y="150"/>
                  </a:lnTo>
                  <a:lnTo>
                    <a:pt x="463" y="150"/>
                  </a:lnTo>
                  <a:lnTo>
                    <a:pt x="466" y="149"/>
                  </a:lnTo>
                  <a:lnTo>
                    <a:pt x="468" y="149"/>
                  </a:lnTo>
                  <a:lnTo>
                    <a:pt x="471" y="150"/>
                  </a:lnTo>
                  <a:lnTo>
                    <a:pt x="474" y="152"/>
                  </a:lnTo>
                  <a:lnTo>
                    <a:pt x="477" y="150"/>
                  </a:lnTo>
                  <a:lnTo>
                    <a:pt x="480" y="150"/>
                  </a:lnTo>
                  <a:lnTo>
                    <a:pt x="483" y="151"/>
                  </a:lnTo>
                  <a:lnTo>
                    <a:pt x="486" y="151"/>
                  </a:lnTo>
                  <a:lnTo>
                    <a:pt x="488" y="150"/>
                  </a:lnTo>
                  <a:lnTo>
                    <a:pt x="491" y="150"/>
                  </a:lnTo>
                </a:path>
              </a:pathLst>
            </a:custGeom>
            <a:noFill/>
            <a:ln w="41275">
              <a:solidFill>
                <a:srgbClr val="3399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68" name="Rectangle 33"/>
            <p:cNvSpPr>
              <a:spLocks noChangeArrowheads="1"/>
            </p:cNvSpPr>
            <p:nvPr/>
          </p:nvSpPr>
          <p:spPr bwMode="auto">
            <a:xfrm>
              <a:off x="853" y="2984"/>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solidFill>
                    <a:srgbClr val="000000"/>
                  </a:solidFill>
                </a:rPr>
                <a:t>0</a:t>
              </a:r>
              <a:endParaRPr lang="en-US"/>
            </a:p>
          </p:txBody>
        </p:sp>
        <p:sp>
          <p:nvSpPr>
            <p:cNvPr id="39969" name="Rectangle 34"/>
            <p:cNvSpPr>
              <a:spLocks noChangeArrowheads="1"/>
            </p:cNvSpPr>
            <p:nvPr/>
          </p:nvSpPr>
          <p:spPr bwMode="auto">
            <a:xfrm>
              <a:off x="853" y="2726"/>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solidFill>
                    <a:srgbClr val="000000"/>
                  </a:solidFill>
                </a:rPr>
                <a:t>1</a:t>
              </a:r>
              <a:endParaRPr lang="en-US"/>
            </a:p>
          </p:txBody>
        </p:sp>
        <p:sp>
          <p:nvSpPr>
            <p:cNvPr id="39970" name="Rectangle 35"/>
            <p:cNvSpPr>
              <a:spLocks noChangeArrowheads="1"/>
            </p:cNvSpPr>
            <p:nvPr/>
          </p:nvSpPr>
          <p:spPr bwMode="auto">
            <a:xfrm>
              <a:off x="853" y="2476"/>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solidFill>
                    <a:srgbClr val="000000"/>
                  </a:solidFill>
                </a:rPr>
                <a:t>2</a:t>
              </a:r>
              <a:endParaRPr lang="en-US"/>
            </a:p>
          </p:txBody>
        </p:sp>
        <p:sp>
          <p:nvSpPr>
            <p:cNvPr id="39971" name="Rectangle 36"/>
            <p:cNvSpPr>
              <a:spLocks noChangeArrowheads="1"/>
            </p:cNvSpPr>
            <p:nvPr/>
          </p:nvSpPr>
          <p:spPr bwMode="auto">
            <a:xfrm>
              <a:off x="853" y="2217"/>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solidFill>
                    <a:srgbClr val="000000"/>
                  </a:solidFill>
                </a:rPr>
                <a:t>3</a:t>
              </a:r>
              <a:endParaRPr lang="en-US"/>
            </a:p>
          </p:txBody>
        </p:sp>
        <p:sp>
          <p:nvSpPr>
            <p:cNvPr id="39972" name="Rectangle 37"/>
            <p:cNvSpPr>
              <a:spLocks noChangeArrowheads="1"/>
            </p:cNvSpPr>
            <p:nvPr/>
          </p:nvSpPr>
          <p:spPr bwMode="auto">
            <a:xfrm>
              <a:off x="853" y="1967"/>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solidFill>
                    <a:srgbClr val="000000"/>
                  </a:solidFill>
                </a:rPr>
                <a:t>4</a:t>
              </a:r>
              <a:endParaRPr lang="en-US"/>
            </a:p>
          </p:txBody>
        </p:sp>
        <p:sp>
          <p:nvSpPr>
            <p:cNvPr id="39973" name="Rectangle 38"/>
            <p:cNvSpPr>
              <a:spLocks noChangeArrowheads="1"/>
            </p:cNvSpPr>
            <p:nvPr/>
          </p:nvSpPr>
          <p:spPr bwMode="auto">
            <a:xfrm>
              <a:off x="853" y="1709"/>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solidFill>
                    <a:srgbClr val="000000"/>
                  </a:solidFill>
                </a:rPr>
                <a:t>5</a:t>
              </a:r>
              <a:endParaRPr lang="en-US"/>
            </a:p>
          </p:txBody>
        </p:sp>
        <p:sp>
          <p:nvSpPr>
            <p:cNvPr id="39974" name="Rectangle 39"/>
            <p:cNvSpPr>
              <a:spLocks noChangeArrowheads="1"/>
            </p:cNvSpPr>
            <p:nvPr/>
          </p:nvSpPr>
          <p:spPr bwMode="auto">
            <a:xfrm>
              <a:off x="853" y="1459"/>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solidFill>
                    <a:srgbClr val="000000"/>
                  </a:solidFill>
                </a:rPr>
                <a:t>6</a:t>
              </a:r>
              <a:endParaRPr lang="en-US"/>
            </a:p>
          </p:txBody>
        </p:sp>
        <p:sp>
          <p:nvSpPr>
            <p:cNvPr id="39975" name="Rectangle 40"/>
            <p:cNvSpPr>
              <a:spLocks noChangeArrowheads="1"/>
            </p:cNvSpPr>
            <p:nvPr/>
          </p:nvSpPr>
          <p:spPr bwMode="auto">
            <a:xfrm>
              <a:off x="853" y="1200"/>
              <a:ext cx="8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900">
                  <a:solidFill>
                    <a:srgbClr val="000000"/>
                  </a:solidFill>
                </a:rPr>
                <a:t>7</a:t>
              </a:r>
              <a:endParaRPr lang="en-US"/>
            </a:p>
          </p:txBody>
        </p:sp>
        <p:grpSp>
          <p:nvGrpSpPr>
            <p:cNvPr id="39976" name="Group 55"/>
            <p:cNvGrpSpPr>
              <a:grpSpLocks/>
            </p:cNvGrpSpPr>
            <p:nvPr/>
          </p:nvGrpSpPr>
          <p:grpSpPr bwMode="auto">
            <a:xfrm>
              <a:off x="737" y="3147"/>
              <a:ext cx="4403" cy="839"/>
              <a:chOff x="709" y="3133"/>
              <a:chExt cx="4403" cy="839"/>
            </a:xfrm>
          </p:grpSpPr>
          <p:sp>
            <p:nvSpPr>
              <p:cNvPr id="39977" name="Rectangle 41"/>
              <p:cNvSpPr>
                <a:spLocks noChangeArrowheads="1"/>
              </p:cNvSpPr>
              <p:nvPr/>
            </p:nvSpPr>
            <p:spPr bwMode="auto">
              <a:xfrm rot="-3600000">
                <a:off x="391" y="3451"/>
                <a:ext cx="83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rPr>
                  <a:t>01/01/2000</a:t>
                </a:r>
                <a:endParaRPr lang="en-US"/>
              </a:p>
            </p:txBody>
          </p:sp>
          <p:sp>
            <p:nvSpPr>
              <p:cNvPr id="39978" name="Rectangle 42"/>
              <p:cNvSpPr>
                <a:spLocks noChangeArrowheads="1"/>
              </p:cNvSpPr>
              <p:nvPr/>
            </p:nvSpPr>
            <p:spPr bwMode="auto">
              <a:xfrm rot="-3600000">
                <a:off x="718" y="3451"/>
                <a:ext cx="83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rPr>
                  <a:t>04/02/2000</a:t>
                </a:r>
                <a:endParaRPr lang="en-US"/>
              </a:p>
            </p:txBody>
          </p:sp>
          <p:sp>
            <p:nvSpPr>
              <p:cNvPr id="39979" name="Rectangle 43"/>
              <p:cNvSpPr>
                <a:spLocks noChangeArrowheads="1"/>
              </p:cNvSpPr>
              <p:nvPr/>
            </p:nvSpPr>
            <p:spPr bwMode="auto">
              <a:xfrm rot="-3600000">
                <a:off x="1038" y="3452"/>
                <a:ext cx="83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rPr>
                  <a:t>07/03/2000</a:t>
                </a:r>
                <a:endParaRPr lang="en-US"/>
              </a:p>
            </p:txBody>
          </p:sp>
          <p:sp>
            <p:nvSpPr>
              <p:cNvPr id="39980" name="Rectangle 44"/>
              <p:cNvSpPr>
                <a:spLocks noChangeArrowheads="1"/>
              </p:cNvSpPr>
              <p:nvPr/>
            </p:nvSpPr>
            <p:spPr bwMode="auto">
              <a:xfrm rot="-3600000">
                <a:off x="1365" y="3452"/>
                <a:ext cx="83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rPr>
                  <a:t>10/03/2000</a:t>
                </a:r>
                <a:endParaRPr lang="en-US"/>
              </a:p>
            </p:txBody>
          </p:sp>
          <p:sp>
            <p:nvSpPr>
              <p:cNvPr id="39981" name="Rectangle 45"/>
              <p:cNvSpPr>
                <a:spLocks noChangeArrowheads="1"/>
              </p:cNvSpPr>
              <p:nvPr/>
            </p:nvSpPr>
            <p:spPr bwMode="auto">
              <a:xfrm rot="-3600000">
                <a:off x="1683" y="3451"/>
                <a:ext cx="83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rPr>
                  <a:t>01/03/2001</a:t>
                </a:r>
                <a:endParaRPr lang="en-US"/>
              </a:p>
            </p:txBody>
          </p:sp>
          <p:sp>
            <p:nvSpPr>
              <p:cNvPr id="39982" name="Rectangle 46"/>
              <p:cNvSpPr>
                <a:spLocks noChangeArrowheads="1"/>
              </p:cNvSpPr>
              <p:nvPr/>
            </p:nvSpPr>
            <p:spPr bwMode="auto">
              <a:xfrm rot="-3600000">
                <a:off x="2010" y="3451"/>
                <a:ext cx="83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rPr>
                  <a:t>04/05/2001</a:t>
                </a:r>
                <a:endParaRPr lang="en-US"/>
              </a:p>
            </p:txBody>
          </p:sp>
          <p:sp>
            <p:nvSpPr>
              <p:cNvPr id="39983" name="Rectangle 47"/>
              <p:cNvSpPr>
                <a:spLocks noChangeArrowheads="1"/>
              </p:cNvSpPr>
              <p:nvPr/>
            </p:nvSpPr>
            <p:spPr bwMode="auto">
              <a:xfrm rot="-3600000">
                <a:off x="2329" y="3451"/>
                <a:ext cx="83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rPr>
                  <a:t>07/06/2001</a:t>
                </a:r>
                <a:endParaRPr lang="en-US"/>
              </a:p>
            </p:txBody>
          </p:sp>
          <p:sp>
            <p:nvSpPr>
              <p:cNvPr id="39984" name="Rectangle 48"/>
              <p:cNvSpPr>
                <a:spLocks noChangeArrowheads="1"/>
              </p:cNvSpPr>
              <p:nvPr/>
            </p:nvSpPr>
            <p:spPr bwMode="auto">
              <a:xfrm rot="-3600000">
                <a:off x="2656" y="3451"/>
                <a:ext cx="83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rPr>
                  <a:t>10/06/2001</a:t>
                </a:r>
                <a:endParaRPr lang="en-US"/>
              </a:p>
            </p:txBody>
          </p:sp>
          <p:sp>
            <p:nvSpPr>
              <p:cNvPr id="39985" name="Rectangle 49"/>
              <p:cNvSpPr>
                <a:spLocks noChangeArrowheads="1"/>
              </p:cNvSpPr>
              <p:nvPr/>
            </p:nvSpPr>
            <p:spPr bwMode="auto">
              <a:xfrm rot="-3600000">
                <a:off x="2974" y="3451"/>
                <a:ext cx="83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rPr>
                  <a:t>01/06/2002</a:t>
                </a:r>
                <a:endParaRPr lang="en-US"/>
              </a:p>
            </p:txBody>
          </p:sp>
          <p:sp>
            <p:nvSpPr>
              <p:cNvPr id="39986" name="Rectangle 50"/>
              <p:cNvSpPr>
                <a:spLocks noChangeArrowheads="1"/>
              </p:cNvSpPr>
              <p:nvPr/>
            </p:nvSpPr>
            <p:spPr bwMode="auto">
              <a:xfrm rot="-3600000">
                <a:off x="3301" y="3451"/>
                <a:ext cx="83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rPr>
                  <a:t>04/08/2002</a:t>
                </a:r>
                <a:endParaRPr lang="en-US"/>
              </a:p>
            </p:txBody>
          </p:sp>
          <p:sp>
            <p:nvSpPr>
              <p:cNvPr id="39987" name="Rectangle 51"/>
              <p:cNvSpPr>
                <a:spLocks noChangeArrowheads="1"/>
              </p:cNvSpPr>
              <p:nvPr/>
            </p:nvSpPr>
            <p:spPr bwMode="auto">
              <a:xfrm rot="-3600000">
                <a:off x="3620" y="3451"/>
                <a:ext cx="83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rPr>
                  <a:t>07/09/2002</a:t>
                </a:r>
                <a:endParaRPr lang="en-US"/>
              </a:p>
            </p:txBody>
          </p:sp>
          <p:sp>
            <p:nvSpPr>
              <p:cNvPr id="39988" name="Rectangle 52"/>
              <p:cNvSpPr>
                <a:spLocks noChangeArrowheads="1"/>
              </p:cNvSpPr>
              <p:nvPr/>
            </p:nvSpPr>
            <p:spPr bwMode="auto">
              <a:xfrm rot="-3600000">
                <a:off x="3947" y="3452"/>
                <a:ext cx="83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rPr>
                  <a:t>10/09/2002</a:t>
                </a:r>
                <a:endParaRPr lang="en-US"/>
              </a:p>
            </p:txBody>
          </p:sp>
          <p:sp>
            <p:nvSpPr>
              <p:cNvPr id="39989" name="Rectangle 53"/>
              <p:cNvSpPr>
                <a:spLocks noChangeArrowheads="1"/>
              </p:cNvSpPr>
              <p:nvPr/>
            </p:nvSpPr>
            <p:spPr bwMode="auto">
              <a:xfrm rot="-3600000">
                <a:off x="4265" y="3451"/>
                <a:ext cx="83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rPr>
                  <a:t>01/09/2003</a:t>
                </a:r>
                <a:endParaRPr lang="en-US"/>
              </a:p>
            </p:txBody>
          </p:sp>
          <p:sp>
            <p:nvSpPr>
              <p:cNvPr id="39990" name="Rectangle 54"/>
              <p:cNvSpPr>
                <a:spLocks noChangeArrowheads="1"/>
              </p:cNvSpPr>
              <p:nvPr/>
            </p:nvSpPr>
            <p:spPr bwMode="auto">
              <a:xfrm rot="-3600000">
                <a:off x="4592" y="3451"/>
                <a:ext cx="83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rPr>
                  <a:t>04/11/2003</a:t>
                </a:r>
                <a:endParaRPr lang="en-US"/>
              </a:p>
            </p:txBody>
          </p:sp>
        </p:grpSp>
      </p:grpSp>
    </p:spTree>
    <p:extLst>
      <p:ext uri="{BB962C8B-B14F-4D97-AF65-F5344CB8AC3E}">
        <p14:creationId xmlns:p14="http://schemas.microsoft.com/office/powerpoint/2010/main" val="20623185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title"/>
          </p:nvPr>
        </p:nvSpPr>
        <p:spPr>
          <a:xfrm>
            <a:off x="482600" y="236538"/>
            <a:ext cx="8377238" cy="1195387"/>
          </a:xfrm>
        </p:spPr>
        <p:txBody>
          <a:bodyPr/>
          <a:lstStyle/>
          <a:p>
            <a:r>
              <a:rPr lang="en-US" sz="3100" smtClean="0"/>
              <a:t>What is the Fed’s policy instrument?</a:t>
            </a:r>
          </a:p>
        </p:txBody>
      </p:sp>
      <p:sp>
        <p:nvSpPr>
          <p:cNvPr id="40963" name="Rectangle 6"/>
          <p:cNvSpPr>
            <a:spLocks noGrp="1" noChangeArrowheads="1"/>
          </p:cNvSpPr>
          <p:nvPr>
            <p:ph type="body" idx="1"/>
          </p:nvPr>
        </p:nvSpPr>
        <p:spPr>
          <a:xfrm>
            <a:off x="457200" y="1258785"/>
            <a:ext cx="8229600" cy="5015016"/>
          </a:xfrm>
        </p:spPr>
        <p:txBody>
          <a:bodyPr/>
          <a:lstStyle/>
          <a:p>
            <a:pPr>
              <a:spcBef>
                <a:spcPct val="40000"/>
              </a:spcBef>
            </a:pPr>
            <a:r>
              <a:rPr lang="en-US" sz="2700" dirty="0" smtClean="0"/>
              <a:t>The news media commonly report the Fed’s policy changes as interest rate changes, as if the Fed has direct control over market interest rates.  </a:t>
            </a:r>
          </a:p>
          <a:p>
            <a:pPr>
              <a:spcBef>
                <a:spcPct val="40000"/>
              </a:spcBef>
            </a:pPr>
            <a:r>
              <a:rPr lang="en-US" sz="2700" dirty="0" smtClean="0"/>
              <a:t>In fact, the Fed </a:t>
            </a:r>
            <a:r>
              <a:rPr lang="en-US" sz="2700" b="1" dirty="0" smtClean="0">
                <a:solidFill>
                  <a:srgbClr val="CC0000"/>
                </a:solidFill>
              </a:rPr>
              <a:t>targets</a:t>
            </a:r>
            <a:r>
              <a:rPr lang="en-US" sz="2700" dirty="0" smtClean="0"/>
              <a:t> the </a:t>
            </a:r>
            <a:r>
              <a:rPr lang="en-US" sz="2700" i="1" dirty="0" smtClean="0"/>
              <a:t>federal funds rate</a:t>
            </a:r>
            <a:r>
              <a:rPr lang="en-US" sz="2700" i="1" dirty="0" smtClean="0">
                <a:latin typeface="Arial"/>
                <a:cs typeface="Arial"/>
              </a:rPr>
              <a:t>—</a:t>
            </a:r>
            <a:r>
              <a:rPr lang="en-US" sz="2700" dirty="0" smtClean="0"/>
              <a:t>the interest rate banks charge one another on overnight loans.  </a:t>
            </a:r>
          </a:p>
          <a:p>
            <a:pPr>
              <a:spcBef>
                <a:spcPct val="40000"/>
              </a:spcBef>
            </a:pPr>
            <a:r>
              <a:rPr lang="en-US" sz="2700" dirty="0" smtClean="0"/>
              <a:t>The Fed changes the money supply and shifts the </a:t>
            </a:r>
            <a:r>
              <a:rPr lang="en-US" sz="2700" i="1" dirty="0" smtClean="0"/>
              <a:t>LM </a:t>
            </a:r>
            <a:r>
              <a:rPr lang="en-US" sz="2700" dirty="0" smtClean="0"/>
              <a:t>curve to achieve its target.  </a:t>
            </a:r>
          </a:p>
          <a:p>
            <a:pPr>
              <a:spcBef>
                <a:spcPct val="40000"/>
              </a:spcBef>
            </a:pPr>
            <a:r>
              <a:rPr lang="en-US" sz="2700" dirty="0" smtClean="0"/>
              <a:t>Other short-term rates typically move with the federal funds rate.</a:t>
            </a:r>
          </a:p>
        </p:txBody>
      </p:sp>
    </p:spTree>
    <p:extLst>
      <p:ext uri="{BB962C8B-B14F-4D97-AF65-F5344CB8AC3E}">
        <p14:creationId xmlns:p14="http://schemas.microsoft.com/office/powerpoint/2010/main" val="944784609"/>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xfrm>
            <a:off x="482600" y="236538"/>
            <a:ext cx="8377238" cy="1195387"/>
          </a:xfrm>
        </p:spPr>
        <p:txBody>
          <a:bodyPr/>
          <a:lstStyle/>
          <a:p>
            <a:r>
              <a:rPr lang="en-US" sz="3100" smtClean="0"/>
              <a:t>What is the Fed’s policy instrument?</a:t>
            </a:r>
          </a:p>
        </p:txBody>
      </p:sp>
      <p:sp>
        <p:nvSpPr>
          <p:cNvPr id="41987" name="Rectangle 5"/>
          <p:cNvSpPr>
            <a:spLocks noGrp="1" noChangeArrowheads="1"/>
          </p:cNvSpPr>
          <p:nvPr>
            <p:ph type="body" idx="1"/>
          </p:nvPr>
        </p:nvSpPr>
        <p:spPr>
          <a:xfrm>
            <a:off x="479425" y="1489075"/>
            <a:ext cx="8229600" cy="4525963"/>
          </a:xfrm>
        </p:spPr>
        <p:txBody>
          <a:bodyPr/>
          <a:lstStyle/>
          <a:p>
            <a:pPr marL="0" indent="0">
              <a:spcBef>
                <a:spcPct val="30000"/>
              </a:spcBef>
              <a:buFont typeface="Wingdings" pitchFamily="2" charset="2"/>
              <a:buNone/>
            </a:pPr>
            <a:r>
              <a:rPr lang="en-US" dirty="0" smtClean="0"/>
              <a:t>Why does the Fed target interest rates instead of the money supply?</a:t>
            </a:r>
          </a:p>
          <a:p>
            <a:pPr marL="801688" lvl="1" indent="-514350">
              <a:lnSpc>
                <a:spcPct val="105000"/>
              </a:lnSpc>
              <a:spcBef>
                <a:spcPct val="30000"/>
              </a:spcBef>
              <a:buFont typeface="Wingdings" pitchFamily="2" charset="2"/>
              <a:buNone/>
            </a:pPr>
            <a:r>
              <a:rPr lang="en-US" sz="2400" dirty="0" smtClean="0"/>
              <a:t>1)</a:t>
            </a:r>
            <a:r>
              <a:rPr lang="en-US" dirty="0" smtClean="0"/>
              <a:t>	They are easier to measure than the money supply.</a:t>
            </a:r>
          </a:p>
          <a:p>
            <a:pPr marL="801688" lvl="1" indent="-514350">
              <a:lnSpc>
                <a:spcPct val="105000"/>
              </a:lnSpc>
              <a:spcBef>
                <a:spcPct val="30000"/>
              </a:spcBef>
              <a:buFont typeface="Wingdings" pitchFamily="2" charset="2"/>
              <a:buNone/>
            </a:pPr>
            <a:r>
              <a:rPr lang="en-US" sz="2400" dirty="0" smtClean="0"/>
              <a:t>2)</a:t>
            </a:r>
            <a:r>
              <a:rPr lang="en-US" dirty="0" smtClean="0"/>
              <a:t>	The Fed might believe that </a:t>
            </a:r>
            <a:r>
              <a:rPr lang="en-US" i="1" dirty="0" smtClean="0"/>
              <a:t>LM</a:t>
            </a:r>
            <a:r>
              <a:rPr lang="en-US" dirty="0" smtClean="0"/>
              <a:t> shocks are more prevalent than </a:t>
            </a:r>
            <a:r>
              <a:rPr lang="en-US" i="1" dirty="0" smtClean="0"/>
              <a:t>IS</a:t>
            </a:r>
            <a:r>
              <a:rPr lang="en-US" dirty="0" smtClean="0"/>
              <a:t> shocks.  If so, then targeting the interest rate stabilizes income better than targeting the money supply. </a:t>
            </a:r>
            <a:br>
              <a:rPr lang="en-US" dirty="0" smtClean="0"/>
            </a:br>
            <a:endParaRPr lang="en-US" sz="2500" i="1" dirty="0" smtClean="0"/>
          </a:p>
        </p:txBody>
      </p:sp>
    </p:spTree>
    <p:extLst>
      <p:ext uri="{BB962C8B-B14F-4D97-AF65-F5344CB8AC3E}">
        <p14:creationId xmlns:p14="http://schemas.microsoft.com/office/powerpoint/2010/main" val="1028077673"/>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i="1" smtClean="0"/>
              <a:t>IS-LM</a:t>
            </a:r>
            <a:r>
              <a:rPr lang="en-US" sz="1100" smtClean="0"/>
              <a:t> </a:t>
            </a:r>
            <a:r>
              <a:rPr lang="en-US" smtClean="0"/>
              <a:t> and aggregate demand</a:t>
            </a:r>
          </a:p>
        </p:txBody>
      </p:sp>
      <p:sp>
        <p:nvSpPr>
          <p:cNvPr id="74755" name="Rectangle 3"/>
          <p:cNvSpPr>
            <a:spLocks noGrp="1" noChangeArrowheads="1"/>
          </p:cNvSpPr>
          <p:nvPr>
            <p:ph type="body" idx="1"/>
          </p:nvPr>
        </p:nvSpPr>
        <p:spPr>
          <a:xfrm>
            <a:off x="484188" y="1370013"/>
            <a:ext cx="7812087" cy="4760912"/>
          </a:xfrm>
        </p:spPr>
        <p:txBody>
          <a:bodyPr/>
          <a:lstStyle/>
          <a:p>
            <a:pPr>
              <a:spcBef>
                <a:spcPct val="60000"/>
              </a:spcBef>
            </a:pPr>
            <a:r>
              <a:rPr lang="en-US" dirty="0" smtClean="0"/>
              <a:t>So far, we’ve been using the </a:t>
            </a:r>
            <a:r>
              <a:rPr lang="en-US" i="1" dirty="0" smtClean="0"/>
              <a:t>IS-LM</a:t>
            </a:r>
            <a:r>
              <a:rPr lang="en-US" dirty="0" smtClean="0"/>
              <a:t> </a:t>
            </a:r>
            <a:r>
              <a:rPr lang="en-US" dirty="0" smtClean="0">
                <a:sym typeface="Symbol" pitchFamily="18" charset="2"/>
              </a:rPr>
              <a:t> </a:t>
            </a:r>
            <a:r>
              <a:rPr lang="en-US" dirty="0" smtClean="0"/>
              <a:t>model to analyze the short run, when the price level is assumed fixed.  </a:t>
            </a:r>
          </a:p>
          <a:p>
            <a:pPr>
              <a:spcBef>
                <a:spcPct val="60000"/>
              </a:spcBef>
            </a:pPr>
            <a:r>
              <a:rPr lang="en-US" dirty="0" smtClean="0"/>
              <a:t>However, a change in </a:t>
            </a:r>
            <a:r>
              <a:rPr lang="en-US" b="1" i="1" dirty="0" smtClean="0"/>
              <a:t>P</a:t>
            </a:r>
            <a:r>
              <a:rPr lang="en-US" sz="1100" dirty="0" smtClean="0"/>
              <a:t> </a:t>
            </a:r>
            <a:r>
              <a:rPr lang="en-US" dirty="0" smtClean="0"/>
              <a:t> would shift </a:t>
            </a:r>
            <a:r>
              <a:rPr lang="en-US" i="1" dirty="0" smtClean="0"/>
              <a:t>LM </a:t>
            </a:r>
            <a:r>
              <a:rPr lang="en-US" dirty="0" smtClean="0"/>
              <a:t>and therefore affect </a:t>
            </a:r>
            <a:r>
              <a:rPr lang="en-US" b="1" i="1" dirty="0" smtClean="0"/>
              <a:t>Y</a:t>
            </a:r>
            <a:r>
              <a:rPr lang="en-US" b="1" dirty="0" smtClean="0"/>
              <a:t>.</a:t>
            </a:r>
            <a:r>
              <a:rPr lang="en-US" dirty="0" smtClean="0"/>
              <a:t>  </a:t>
            </a:r>
          </a:p>
          <a:p>
            <a:pPr>
              <a:spcBef>
                <a:spcPct val="60000"/>
              </a:spcBef>
            </a:pPr>
            <a:r>
              <a:rPr lang="en-US" dirty="0" smtClean="0"/>
              <a:t>The </a:t>
            </a:r>
            <a:r>
              <a:rPr lang="en-US" b="1" dirty="0" smtClean="0">
                <a:solidFill>
                  <a:srgbClr val="CC0000"/>
                </a:solidFill>
              </a:rPr>
              <a:t>aggregate demand curve</a:t>
            </a:r>
            <a:r>
              <a:rPr lang="en-US" dirty="0" smtClean="0">
                <a:solidFill>
                  <a:srgbClr val="CC0000"/>
                </a:solidFill>
              </a:rPr>
              <a:t> </a:t>
            </a:r>
            <a:r>
              <a:rPr lang="en-US" dirty="0" smtClean="0"/>
              <a:t/>
            </a:r>
            <a:br>
              <a:rPr lang="en-US" dirty="0" smtClean="0"/>
            </a:br>
            <a:r>
              <a:rPr lang="en-US" dirty="0" smtClean="0"/>
              <a:t>(</a:t>
            </a:r>
            <a:r>
              <a:rPr lang="en-US" i="1" dirty="0" smtClean="0"/>
              <a:t>introduced in Chap. 10</a:t>
            </a:r>
            <a:r>
              <a:rPr lang="en-US" dirty="0" smtClean="0"/>
              <a:t>) captures this </a:t>
            </a:r>
            <a:br>
              <a:rPr lang="en-US" dirty="0" smtClean="0"/>
            </a:br>
            <a:r>
              <a:rPr lang="en-US" dirty="0" smtClean="0"/>
              <a:t>relationship between </a:t>
            </a:r>
            <a:r>
              <a:rPr lang="en-US" b="1" i="1" dirty="0" smtClean="0"/>
              <a:t>P</a:t>
            </a:r>
            <a:r>
              <a:rPr lang="en-US" sz="1100" dirty="0" smtClean="0"/>
              <a:t> </a:t>
            </a:r>
            <a:r>
              <a:rPr lang="en-US" dirty="0" smtClean="0"/>
              <a:t> and </a:t>
            </a:r>
            <a:r>
              <a:rPr lang="en-US" b="1" i="1" dirty="0" smtClean="0"/>
              <a:t>Y.</a:t>
            </a:r>
          </a:p>
        </p:txBody>
      </p:sp>
    </p:spTree>
    <p:extLst>
      <p:ext uri="{BB962C8B-B14F-4D97-AF65-F5344CB8AC3E}">
        <p14:creationId xmlns:p14="http://schemas.microsoft.com/office/powerpoint/2010/main" val="28205206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wipe(left)">
                                      <p:cBhvr>
                                        <p:cTn id="7" dur="500"/>
                                        <p:tgtEl>
                                          <p:spTgt spid="747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Effect transition="in" filter="wipe(left)">
                                      <p:cBhvr>
                                        <p:cTn id="12" dur="500"/>
                                        <p:tgtEl>
                                          <p:spTgt spid="747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4755">
                                            <p:txEl>
                                              <p:pRg st="2" end="2"/>
                                            </p:txEl>
                                          </p:spTgt>
                                        </p:tgtEl>
                                        <p:attrNameLst>
                                          <p:attrName>style.visibility</p:attrName>
                                        </p:attrNameLst>
                                      </p:cBhvr>
                                      <p:to>
                                        <p:strVal val="visible"/>
                                      </p:to>
                                    </p:set>
                                    <p:animEffect transition="in" filter="wipe(left)">
                                      <p:cBhvr>
                                        <p:cTn id="17" dur="500"/>
                                        <p:tgtEl>
                                          <p:spTgt spid="747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Line 2"/>
          <p:cNvSpPr>
            <a:spLocks noChangeShapeType="1"/>
          </p:cNvSpPr>
          <p:nvPr/>
        </p:nvSpPr>
        <p:spPr bwMode="auto">
          <a:xfrm>
            <a:off x="6731000" y="2584450"/>
            <a:ext cx="0" cy="3140075"/>
          </a:xfrm>
          <a:prstGeom prst="line">
            <a:avLst/>
          </a:prstGeom>
          <a:noFill/>
          <a:ln w="9525">
            <a:solidFill>
              <a:srgbClr val="003399"/>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6803" name="Line 3"/>
          <p:cNvSpPr>
            <a:spLocks noChangeShapeType="1"/>
          </p:cNvSpPr>
          <p:nvPr/>
        </p:nvSpPr>
        <p:spPr bwMode="auto">
          <a:xfrm>
            <a:off x="6000750" y="2124075"/>
            <a:ext cx="0" cy="3600450"/>
          </a:xfrm>
          <a:prstGeom prst="line">
            <a:avLst/>
          </a:prstGeom>
          <a:noFill/>
          <a:ln w="9525">
            <a:solidFill>
              <a:srgbClr val="FF66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6804" name="Text Box 4"/>
          <p:cNvSpPr txBox="1">
            <a:spLocks noChangeArrowheads="1"/>
          </p:cNvSpPr>
          <p:nvPr/>
        </p:nvSpPr>
        <p:spPr bwMode="auto">
          <a:xfrm>
            <a:off x="6629400" y="3397250"/>
            <a:ext cx="381000" cy="442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solidFill>
                  <a:srgbClr val="003399"/>
                </a:solidFill>
              </a:rPr>
              <a:t>Y</a:t>
            </a:r>
            <a:r>
              <a:rPr lang="en-US" sz="2300" b="1" baseline="-25000">
                <a:solidFill>
                  <a:srgbClr val="003399"/>
                </a:solidFill>
                <a:latin typeface="Tahoma" pitchFamily="34" charset="0"/>
              </a:rPr>
              <a:t>1</a:t>
            </a:r>
          </a:p>
        </p:txBody>
      </p:sp>
      <p:sp>
        <p:nvSpPr>
          <p:cNvPr id="76805" name="Text Box 5"/>
          <p:cNvSpPr txBox="1">
            <a:spLocks noChangeArrowheads="1"/>
          </p:cNvSpPr>
          <p:nvPr/>
        </p:nvSpPr>
        <p:spPr bwMode="auto">
          <a:xfrm>
            <a:off x="5880100" y="3400425"/>
            <a:ext cx="381000" cy="442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solidFill>
                  <a:srgbClr val="FF6600"/>
                </a:solidFill>
              </a:rPr>
              <a:t>Y</a:t>
            </a:r>
            <a:r>
              <a:rPr lang="en-US" sz="2300" b="1" baseline="-25000">
                <a:solidFill>
                  <a:srgbClr val="FF6600"/>
                </a:solidFill>
                <a:latin typeface="Tahoma" pitchFamily="34" charset="0"/>
              </a:rPr>
              <a:t>2</a:t>
            </a:r>
          </a:p>
        </p:txBody>
      </p:sp>
      <p:sp>
        <p:nvSpPr>
          <p:cNvPr id="44038" name="Rectangle 6"/>
          <p:cNvSpPr>
            <a:spLocks noGrp="1" noChangeArrowheads="1"/>
          </p:cNvSpPr>
          <p:nvPr>
            <p:ph type="title"/>
          </p:nvPr>
        </p:nvSpPr>
        <p:spPr/>
        <p:txBody>
          <a:bodyPr/>
          <a:lstStyle/>
          <a:p>
            <a:r>
              <a:rPr lang="en-US" smtClean="0"/>
              <a:t>Deriving the </a:t>
            </a:r>
            <a:r>
              <a:rPr lang="en-US" i="1" smtClean="0"/>
              <a:t>AD</a:t>
            </a:r>
            <a:r>
              <a:rPr lang="en-US" sz="1100" i="1" smtClean="0"/>
              <a:t> </a:t>
            </a:r>
            <a:r>
              <a:rPr lang="en-US" smtClean="0"/>
              <a:t> curve</a:t>
            </a:r>
          </a:p>
        </p:txBody>
      </p:sp>
      <p:grpSp>
        <p:nvGrpSpPr>
          <p:cNvPr id="2" name="Group 7"/>
          <p:cNvGrpSpPr>
            <a:grpSpLocks/>
          </p:cNvGrpSpPr>
          <p:nvPr/>
        </p:nvGrpSpPr>
        <p:grpSpPr bwMode="auto">
          <a:xfrm>
            <a:off x="4572000" y="1279525"/>
            <a:ext cx="3657600" cy="2500313"/>
            <a:chOff x="2256" y="806"/>
            <a:chExt cx="2304" cy="1575"/>
          </a:xfrm>
        </p:grpSpPr>
        <p:grpSp>
          <p:nvGrpSpPr>
            <p:cNvPr id="44074" name="Group 8"/>
            <p:cNvGrpSpPr>
              <a:grpSpLocks/>
            </p:cNvGrpSpPr>
            <p:nvPr/>
          </p:nvGrpSpPr>
          <p:grpSpPr bwMode="auto">
            <a:xfrm>
              <a:off x="2496" y="960"/>
              <a:ext cx="1824" cy="1188"/>
              <a:chOff x="2640" y="1056"/>
              <a:chExt cx="2496" cy="2112"/>
            </a:xfrm>
          </p:grpSpPr>
          <p:sp>
            <p:nvSpPr>
              <p:cNvPr id="44077" name="Line 9"/>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78" name="Line 10"/>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4075" name="Text Box 11"/>
            <p:cNvSpPr txBox="1">
              <a:spLocks noChangeArrowheads="1"/>
            </p:cNvSpPr>
            <p:nvPr/>
          </p:nvSpPr>
          <p:spPr bwMode="auto">
            <a:xfrm>
              <a:off x="4224" y="2112"/>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i="1">
                  <a:latin typeface="Tahoma" pitchFamily="34" charset="0"/>
                </a:rPr>
                <a:t>Y</a:t>
              </a:r>
              <a:r>
                <a:rPr lang="en-US" sz="2200"/>
                <a:t> </a:t>
              </a:r>
            </a:p>
          </p:txBody>
        </p:sp>
        <p:sp>
          <p:nvSpPr>
            <p:cNvPr id="44076" name="Text Box 12"/>
            <p:cNvSpPr txBox="1">
              <a:spLocks noChangeArrowheads="1"/>
            </p:cNvSpPr>
            <p:nvPr/>
          </p:nvSpPr>
          <p:spPr bwMode="auto">
            <a:xfrm>
              <a:off x="2256" y="806"/>
              <a:ext cx="24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200" b="1" i="1">
                  <a:latin typeface="Tahoma" pitchFamily="34" charset="0"/>
                </a:rPr>
                <a:t>r</a:t>
              </a:r>
              <a:endParaRPr lang="en-US" sz="2200"/>
            </a:p>
          </p:txBody>
        </p:sp>
      </p:grpSp>
      <p:grpSp>
        <p:nvGrpSpPr>
          <p:cNvPr id="4" name="Group 13"/>
          <p:cNvGrpSpPr>
            <a:grpSpLocks/>
          </p:cNvGrpSpPr>
          <p:nvPr/>
        </p:nvGrpSpPr>
        <p:grpSpPr bwMode="auto">
          <a:xfrm>
            <a:off x="4572000" y="3595688"/>
            <a:ext cx="3657600" cy="2500312"/>
            <a:chOff x="2256" y="806"/>
            <a:chExt cx="2304" cy="1575"/>
          </a:xfrm>
        </p:grpSpPr>
        <p:grpSp>
          <p:nvGrpSpPr>
            <p:cNvPr id="44069" name="Group 14"/>
            <p:cNvGrpSpPr>
              <a:grpSpLocks/>
            </p:cNvGrpSpPr>
            <p:nvPr/>
          </p:nvGrpSpPr>
          <p:grpSpPr bwMode="auto">
            <a:xfrm>
              <a:off x="2496" y="960"/>
              <a:ext cx="1824" cy="1188"/>
              <a:chOff x="2640" y="1056"/>
              <a:chExt cx="2496" cy="2112"/>
            </a:xfrm>
          </p:grpSpPr>
          <p:sp>
            <p:nvSpPr>
              <p:cNvPr id="44072" name="Line 15"/>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73" name="Line 16"/>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4070" name="Text Box 17"/>
            <p:cNvSpPr txBox="1">
              <a:spLocks noChangeArrowheads="1"/>
            </p:cNvSpPr>
            <p:nvPr/>
          </p:nvSpPr>
          <p:spPr bwMode="auto">
            <a:xfrm>
              <a:off x="4224" y="2112"/>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i="1">
                  <a:latin typeface="Tahoma" pitchFamily="34" charset="0"/>
                </a:rPr>
                <a:t>Y</a:t>
              </a:r>
              <a:r>
                <a:rPr lang="en-US" sz="2200"/>
                <a:t> </a:t>
              </a:r>
            </a:p>
          </p:txBody>
        </p:sp>
        <p:sp>
          <p:nvSpPr>
            <p:cNvPr id="44071" name="Text Box 18"/>
            <p:cNvSpPr txBox="1">
              <a:spLocks noChangeArrowheads="1"/>
            </p:cNvSpPr>
            <p:nvPr/>
          </p:nvSpPr>
          <p:spPr bwMode="auto">
            <a:xfrm>
              <a:off x="2256" y="806"/>
              <a:ext cx="24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200" b="1" i="1">
                  <a:latin typeface="Tahoma" pitchFamily="34" charset="0"/>
                </a:rPr>
                <a:t>P</a:t>
              </a:r>
              <a:endParaRPr lang="en-US" sz="2200"/>
            </a:p>
          </p:txBody>
        </p:sp>
      </p:grpSp>
      <p:grpSp>
        <p:nvGrpSpPr>
          <p:cNvPr id="6" name="Group 19"/>
          <p:cNvGrpSpPr>
            <a:grpSpLocks/>
          </p:cNvGrpSpPr>
          <p:nvPr/>
        </p:nvGrpSpPr>
        <p:grpSpPr bwMode="auto">
          <a:xfrm>
            <a:off x="5181600" y="1600200"/>
            <a:ext cx="2590800" cy="1646238"/>
            <a:chOff x="3264" y="1008"/>
            <a:chExt cx="1632" cy="1037"/>
          </a:xfrm>
        </p:grpSpPr>
        <p:sp>
          <p:nvSpPr>
            <p:cNvPr id="44067" name="Line 20"/>
            <p:cNvSpPr>
              <a:spLocks noChangeShapeType="1"/>
            </p:cNvSpPr>
            <p:nvPr/>
          </p:nvSpPr>
          <p:spPr bwMode="auto">
            <a:xfrm>
              <a:off x="3264" y="1008"/>
              <a:ext cx="1440" cy="9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8" name="Text Box 21"/>
            <p:cNvSpPr txBox="1">
              <a:spLocks noChangeArrowheads="1"/>
            </p:cNvSpPr>
            <p:nvPr/>
          </p:nvSpPr>
          <p:spPr bwMode="auto">
            <a:xfrm>
              <a:off x="4704" y="182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t>IS</a:t>
              </a:r>
              <a:endParaRPr lang="en-US" sz="2300" b="1"/>
            </a:p>
          </p:txBody>
        </p:sp>
      </p:grpSp>
      <p:grpSp>
        <p:nvGrpSpPr>
          <p:cNvPr id="7" name="Group 22"/>
          <p:cNvGrpSpPr>
            <a:grpSpLocks/>
          </p:cNvGrpSpPr>
          <p:nvPr/>
        </p:nvGrpSpPr>
        <p:grpSpPr bwMode="auto">
          <a:xfrm>
            <a:off x="5638800" y="1752600"/>
            <a:ext cx="3048000" cy="1524000"/>
            <a:chOff x="3552" y="1104"/>
            <a:chExt cx="1920" cy="960"/>
          </a:xfrm>
        </p:grpSpPr>
        <p:sp>
          <p:nvSpPr>
            <p:cNvPr id="44065" name="Text Box 23"/>
            <p:cNvSpPr txBox="1">
              <a:spLocks noChangeArrowheads="1"/>
            </p:cNvSpPr>
            <p:nvPr/>
          </p:nvSpPr>
          <p:spPr bwMode="auto">
            <a:xfrm>
              <a:off x="4848" y="1104"/>
              <a:ext cx="62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t>LM</a:t>
              </a:r>
              <a:r>
                <a:rPr lang="en-US" sz="2300" b="1"/>
                <a:t>(</a:t>
              </a:r>
              <a:r>
                <a:rPr lang="en-US" sz="2300" b="1" i="1">
                  <a:solidFill>
                    <a:srgbClr val="003399"/>
                  </a:solidFill>
                </a:rPr>
                <a:t>P</a:t>
              </a:r>
              <a:r>
                <a:rPr lang="en-US" sz="2300" b="1" baseline="-25000">
                  <a:solidFill>
                    <a:srgbClr val="003399"/>
                  </a:solidFill>
                  <a:latin typeface="Tahoma" pitchFamily="34" charset="0"/>
                </a:rPr>
                <a:t>1</a:t>
              </a:r>
              <a:r>
                <a:rPr lang="en-US" sz="2300" b="1"/>
                <a:t>)</a:t>
              </a:r>
            </a:p>
          </p:txBody>
        </p:sp>
        <p:sp>
          <p:nvSpPr>
            <p:cNvPr id="44066" name="Line 24"/>
            <p:cNvSpPr>
              <a:spLocks noChangeShapeType="1"/>
            </p:cNvSpPr>
            <p:nvPr/>
          </p:nvSpPr>
          <p:spPr bwMode="auto">
            <a:xfrm flipV="1">
              <a:off x="3552" y="1248"/>
              <a:ext cx="1296" cy="816"/>
            </a:xfrm>
            <a:prstGeom prst="line">
              <a:avLst/>
            </a:prstGeom>
            <a:noFill/>
            <a:ln w="1905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25"/>
          <p:cNvGrpSpPr>
            <a:grpSpLocks/>
          </p:cNvGrpSpPr>
          <p:nvPr/>
        </p:nvGrpSpPr>
        <p:grpSpPr bwMode="auto">
          <a:xfrm>
            <a:off x="5181600" y="1295400"/>
            <a:ext cx="2438400" cy="1371600"/>
            <a:chOff x="3264" y="816"/>
            <a:chExt cx="1536" cy="864"/>
          </a:xfrm>
        </p:grpSpPr>
        <p:sp>
          <p:nvSpPr>
            <p:cNvPr id="44063" name="Text Box 26"/>
            <p:cNvSpPr txBox="1">
              <a:spLocks noChangeArrowheads="1"/>
            </p:cNvSpPr>
            <p:nvPr/>
          </p:nvSpPr>
          <p:spPr bwMode="auto">
            <a:xfrm>
              <a:off x="4176" y="816"/>
              <a:ext cx="62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t>LM</a:t>
              </a:r>
              <a:r>
                <a:rPr lang="en-US" sz="2300" b="1"/>
                <a:t>(</a:t>
              </a:r>
              <a:r>
                <a:rPr lang="en-US" sz="2300" b="1" i="1">
                  <a:solidFill>
                    <a:srgbClr val="FF6600"/>
                  </a:solidFill>
                </a:rPr>
                <a:t>P</a:t>
              </a:r>
              <a:r>
                <a:rPr lang="en-US" sz="2300" b="1" baseline="-25000">
                  <a:solidFill>
                    <a:srgbClr val="FF6600"/>
                  </a:solidFill>
                  <a:latin typeface="Tahoma" pitchFamily="34" charset="0"/>
                </a:rPr>
                <a:t>2</a:t>
              </a:r>
              <a:r>
                <a:rPr lang="en-US" sz="2300" b="1"/>
                <a:t>)</a:t>
              </a:r>
            </a:p>
          </p:txBody>
        </p:sp>
        <p:sp>
          <p:nvSpPr>
            <p:cNvPr id="44064" name="Line 27"/>
            <p:cNvSpPr>
              <a:spLocks noChangeShapeType="1"/>
            </p:cNvSpPr>
            <p:nvPr/>
          </p:nvSpPr>
          <p:spPr bwMode="auto">
            <a:xfrm flipV="1">
              <a:off x="3264" y="1008"/>
              <a:ext cx="1008" cy="672"/>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6828" name="Line 28"/>
          <p:cNvSpPr>
            <a:spLocks noChangeShapeType="1"/>
          </p:cNvSpPr>
          <p:nvPr/>
        </p:nvSpPr>
        <p:spPr bwMode="auto">
          <a:xfrm>
            <a:off x="5257800" y="3886200"/>
            <a:ext cx="2286000" cy="1524000"/>
          </a:xfrm>
          <a:prstGeom prst="line">
            <a:avLst/>
          </a:prstGeom>
          <a:noFill/>
          <a:ln w="19050">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9" name="Text Box 29"/>
          <p:cNvSpPr txBox="1">
            <a:spLocks noChangeArrowheads="1"/>
          </p:cNvSpPr>
          <p:nvPr/>
        </p:nvSpPr>
        <p:spPr bwMode="auto">
          <a:xfrm>
            <a:off x="7543800" y="5257800"/>
            <a:ext cx="4572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solidFill>
                  <a:srgbClr val="990033"/>
                </a:solidFill>
              </a:rPr>
              <a:t>AD</a:t>
            </a:r>
            <a:endParaRPr lang="en-US" sz="2300" b="1">
              <a:solidFill>
                <a:srgbClr val="990033"/>
              </a:solidFill>
            </a:endParaRPr>
          </a:p>
        </p:txBody>
      </p:sp>
      <p:grpSp>
        <p:nvGrpSpPr>
          <p:cNvPr id="9" name="Group 30"/>
          <p:cNvGrpSpPr>
            <a:grpSpLocks/>
          </p:cNvGrpSpPr>
          <p:nvPr/>
        </p:nvGrpSpPr>
        <p:grpSpPr bwMode="auto">
          <a:xfrm>
            <a:off x="4594225" y="4678363"/>
            <a:ext cx="2932113" cy="442912"/>
            <a:chOff x="2894" y="2947"/>
            <a:chExt cx="1847" cy="279"/>
          </a:xfrm>
        </p:grpSpPr>
        <p:sp>
          <p:nvSpPr>
            <p:cNvPr id="44061" name="Line 31"/>
            <p:cNvSpPr>
              <a:spLocks noChangeShapeType="1"/>
            </p:cNvSpPr>
            <p:nvPr/>
          </p:nvSpPr>
          <p:spPr bwMode="auto">
            <a:xfrm flipV="1">
              <a:off x="3120" y="3067"/>
              <a:ext cx="1621" cy="1"/>
            </a:xfrm>
            <a:prstGeom prst="line">
              <a:avLst/>
            </a:prstGeom>
            <a:noFill/>
            <a:ln w="9525">
              <a:solidFill>
                <a:srgbClr val="003399"/>
              </a:solidFill>
              <a:prstDash val="dash"/>
              <a:round/>
              <a:headEnd/>
              <a:tailEnd/>
            </a:ln>
            <a:extLst>
              <a:ext uri="{909E8E84-426E-40DD-AFC4-6F175D3DCCD1}">
                <a14:hiddenFill xmlns:a14="http://schemas.microsoft.com/office/drawing/2010/main">
                  <a:noFill/>
                </a14:hiddenFill>
              </a:ext>
            </a:extLst>
          </p:spPr>
          <p:txBody>
            <a:bodyPr bIns="91440"/>
            <a:lstStyle/>
            <a:p>
              <a:endParaRPr lang="en-US"/>
            </a:p>
          </p:txBody>
        </p:sp>
        <p:sp>
          <p:nvSpPr>
            <p:cNvPr id="44062" name="Text Box 32"/>
            <p:cNvSpPr txBox="1">
              <a:spLocks noChangeArrowheads="1"/>
            </p:cNvSpPr>
            <p:nvPr/>
          </p:nvSpPr>
          <p:spPr bwMode="auto">
            <a:xfrm>
              <a:off x="2894" y="2947"/>
              <a:ext cx="240"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solidFill>
                    <a:srgbClr val="003399"/>
                  </a:solidFill>
                </a:rPr>
                <a:t>P</a:t>
              </a:r>
              <a:r>
                <a:rPr lang="en-US" sz="2300" b="1" baseline="-25000">
                  <a:solidFill>
                    <a:srgbClr val="003399"/>
                  </a:solidFill>
                  <a:latin typeface="Tahoma" pitchFamily="34" charset="0"/>
                </a:rPr>
                <a:t>1</a:t>
              </a:r>
            </a:p>
          </p:txBody>
        </p:sp>
      </p:grpSp>
      <p:grpSp>
        <p:nvGrpSpPr>
          <p:cNvPr id="10" name="Group 33"/>
          <p:cNvGrpSpPr>
            <a:grpSpLocks/>
          </p:cNvGrpSpPr>
          <p:nvPr/>
        </p:nvGrpSpPr>
        <p:grpSpPr bwMode="auto">
          <a:xfrm>
            <a:off x="4592638" y="4191000"/>
            <a:ext cx="2947987" cy="442913"/>
            <a:chOff x="2893" y="2640"/>
            <a:chExt cx="1857" cy="279"/>
          </a:xfrm>
        </p:grpSpPr>
        <p:sp>
          <p:nvSpPr>
            <p:cNvPr id="44059" name="Line 34"/>
            <p:cNvSpPr>
              <a:spLocks noChangeShapeType="1"/>
            </p:cNvSpPr>
            <p:nvPr/>
          </p:nvSpPr>
          <p:spPr bwMode="auto">
            <a:xfrm>
              <a:off x="3118" y="2761"/>
              <a:ext cx="1632" cy="0"/>
            </a:xfrm>
            <a:prstGeom prst="line">
              <a:avLst/>
            </a:prstGeom>
            <a:noFill/>
            <a:ln w="9525">
              <a:solidFill>
                <a:srgbClr val="FF6600"/>
              </a:solidFill>
              <a:prstDash val="dash"/>
              <a:round/>
              <a:headEnd/>
              <a:tailEnd/>
            </a:ln>
            <a:extLst>
              <a:ext uri="{909E8E84-426E-40DD-AFC4-6F175D3DCCD1}">
                <a14:hiddenFill xmlns:a14="http://schemas.microsoft.com/office/drawing/2010/main">
                  <a:noFill/>
                </a14:hiddenFill>
              </a:ext>
            </a:extLst>
          </p:spPr>
          <p:txBody>
            <a:bodyPr bIns="91440"/>
            <a:lstStyle/>
            <a:p>
              <a:endParaRPr lang="en-US"/>
            </a:p>
          </p:txBody>
        </p:sp>
        <p:sp>
          <p:nvSpPr>
            <p:cNvPr id="44060" name="Text Box 35"/>
            <p:cNvSpPr txBox="1">
              <a:spLocks noChangeArrowheads="1"/>
            </p:cNvSpPr>
            <p:nvPr/>
          </p:nvSpPr>
          <p:spPr bwMode="auto">
            <a:xfrm>
              <a:off x="2893" y="2640"/>
              <a:ext cx="240"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solidFill>
                    <a:srgbClr val="FF6600"/>
                  </a:solidFill>
                </a:rPr>
                <a:t>P</a:t>
              </a:r>
              <a:r>
                <a:rPr lang="en-US" sz="2300" b="1" baseline="-25000">
                  <a:solidFill>
                    <a:srgbClr val="FF6600"/>
                  </a:solidFill>
                  <a:latin typeface="Tahoma" pitchFamily="34" charset="0"/>
                </a:rPr>
                <a:t>2</a:t>
              </a:r>
            </a:p>
          </p:txBody>
        </p:sp>
      </p:grpSp>
      <p:sp>
        <p:nvSpPr>
          <p:cNvPr id="76836" name="Text Box 36"/>
          <p:cNvSpPr txBox="1">
            <a:spLocks noChangeArrowheads="1"/>
          </p:cNvSpPr>
          <p:nvPr/>
        </p:nvSpPr>
        <p:spPr bwMode="auto">
          <a:xfrm>
            <a:off x="5867400" y="5730875"/>
            <a:ext cx="381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solidFill>
                  <a:srgbClr val="FF6600"/>
                </a:solidFill>
              </a:rPr>
              <a:t>Y</a:t>
            </a:r>
            <a:r>
              <a:rPr lang="en-US" sz="2300" b="1" baseline="-25000">
                <a:solidFill>
                  <a:srgbClr val="FF6600"/>
                </a:solidFill>
                <a:latin typeface="Tahoma" pitchFamily="34" charset="0"/>
              </a:rPr>
              <a:t>2</a:t>
            </a:r>
          </a:p>
        </p:txBody>
      </p:sp>
      <p:sp>
        <p:nvSpPr>
          <p:cNvPr id="76837" name="Text Box 37"/>
          <p:cNvSpPr txBox="1">
            <a:spLocks noChangeArrowheads="1"/>
          </p:cNvSpPr>
          <p:nvPr/>
        </p:nvSpPr>
        <p:spPr bwMode="auto">
          <a:xfrm>
            <a:off x="6629400" y="5732463"/>
            <a:ext cx="3810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solidFill>
                  <a:srgbClr val="003399"/>
                </a:solidFill>
              </a:rPr>
              <a:t>Y</a:t>
            </a:r>
            <a:r>
              <a:rPr lang="en-US" sz="2300" b="1" baseline="-25000">
                <a:solidFill>
                  <a:srgbClr val="003399"/>
                </a:solidFill>
                <a:latin typeface="Tahoma" pitchFamily="34" charset="0"/>
              </a:rPr>
              <a:t>1</a:t>
            </a:r>
          </a:p>
        </p:txBody>
      </p:sp>
      <p:grpSp>
        <p:nvGrpSpPr>
          <p:cNvPr id="11" name="Group 38"/>
          <p:cNvGrpSpPr>
            <a:grpSpLocks/>
          </p:cNvGrpSpPr>
          <p:nvPr/>
        </p:nvGrpSpPr>
        <p:grpSpPr bwMode="auto">
          <a:xfrm>
            <a:off x="4648200" y="1905000"/>
            <a:ext cx="1352550" cy="350838"/>
            <a:chOff x="2928" y="1200"/>
            <a:chExt cx="852" cy="221"/>
          </a:xfrm>
        </p:grpSpPr>
        <p:sp>
          <p:nvSpPr>
            <p:cNvPr id="44057" name="Line 39"/>
            <p:cNvSpPr>
              <a:spLocks noChangeShapeType="1"/>
            </p:cNvSpPr>
            <p:nvPr/>
          </p:nvSpPr>
          <p:spPr bwMode="auto">
            <a:xfrm flipH="1">
              <a:off x="3116" y="1336"/>
              <a:ext cx="664" cy="0"/>
            </a:xfrm>
            <a:prstGeom prst="line">
              <a:avLst/>
            </a:prstGeom>
            <a:noFill/>
            <a:ln w="9525">
              <a:solidFill>
                <a:srgbClr val="FF66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58" name="Text Box 40"/>
            <p:cNvSpPr txBox="1">
              <a:spLocks noChangeArrowheads="1"/>
            </p:cNvSpPr>
            <p:nvPr/>
          </p:nvSpPr>
          <p:spPr bwMode="auto">
            <a:xfrm>
              <a:off x="2928" y="1200"/>
              <a:ext cx="24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solidFill>
                    <a:srgbClr val="FF6600"/>
                  </a:solidFill>
                  <a:latin typeface="Tahoma" pitchFamily="34" charset="0"/>
                </a:rPr>
                <a:t>r</a:t>
              </a:r>
              <a:r>
                <a:rPr lang="en-US" sz="2100" b="1" baseline="-25000">
                  <a:solidFill>
                    <a:srgbClr val="FF6600"/>
                  </a:solidFill>
                  <a:latin typeface="Tahoma" pitchFamily="34" charset="0"/>
                </a:rPr>
                <a:t>2</a:t>
              </a:r>
            </a:p>
          </p:txBody>
        </p:sp>
      </p:grpSp>
      <p:grpSp>
        <p:nvGrpSpPr>
          <p:cNvPr id="12" name="Group 41"/>
          <p:cNvGrpSpPr>
            <a:grpSpLocks/>
          </p:cNvGrpSpPr>
          <p:nvPr/>
        </p:nvGrpSpPr>
        <p:grpSpPr bwMode="auto">
          <a:xfrm>
            <a:off x="4648200" y="2362200"/>
            <a:ext cx="2089150" cy="350838"/>
            <a:chOff x="2928" y="1488"/>
            <a:chExt cx="1316" cy="221"/>
          </a:xfrm>
        </p:grpSpPr>
        <p:sp>
          <p:nvSpPr>
            <p:cNvPr id="44055" name="Line 42"/>
            <p:cNvSpPr>
              <a:spLocks noChangeShapeType="1"/>
            </p:cNvSpPr>
            <p:nvPr/>
          </p:nvSpPr>
          <p:spPr bwMode="auto">
            <a:xfrm flipH="1">
              <a:off x="3116" y="1632"/>
              <a:ext cx="1128" cy="0"/>
            </a:xfrm>
            <a:prstGeom prst="line">
              <a:avLst/>
            </a:prstGeom>
            <a:noFill/>
            <a:ln w="9525">
              <a:solidFill>
                <a:srgbClr val="003399"/>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56" name="Text Box 43"/>
            <p:cNvSpPr txBox="1">
              <a:spLocks noChangeArrowheads="1"/>
            </p:cNvSpPr>
            <p:nvPr/>
          </p:nvSpPr>
          <p:spPr bwMode="auto">
            <a:xfrm>
              <a:off x="2928" y="1488"/>
              <a:ext cx="24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solidFill>
                    <a:srgbClr val="003399"/>
                  </a:solidFill>
                  <a:latin typeface="Tahoma" pitchFamily="34" charset="0"/>
                </a:rPr>
                <a:t>r</a:t>
              </a:r>
              <a:r>
                <a:rPr lang="en-US" sz="2100" b="1" baseline="-25000">
                  <a:solidFill>
                    <a:srgbClr val="003399"/>
                  </a:solidFill>
                  <a:latin typeface="Tahoma" pitchFamily="34" charset="0"/>
                </a:rPr>
                <a:t>1</a:t>
              </a:r>
            </a:p>
          </p:txBody>
        </p:sp>
      </p:grpSp>
      <p:sp>
        <p:nvSpPr>
          <p:cNvPr id="76844" name="Oval 44"/>
          <p:cNvSpPr>
            <a:spLocks noChangeArrowheads="1"/>
          </p:cNvSpPr>
          <p:nvPr/>
        </p:nvSpPr>
        <p:spPr bwMode="auto">
          <a:xfrm>
            <a:off x="6686550" y="4833938"/>
            <a:ext cx="76200" cy="76200"/>
          </a:xfrm>
          <a:prstGeom prst="ellipse">
            <a:avLst/>
          </a:prstGeom>
          <a:solidFill>
            <a:srgbClr val="000000"/>
          </a:solidFill>
          <a:ln w="9525">
            <a:solidFill>
              <a:schemeClr val="tx1"/>
            </a:solidFill>
            <a:round/>
            <a:headEnd/>
            <a:tailEnd/>
          </a:ln>
        </p:spPr>
        <p:txBody>
          <a:bodyPr wrap="none" anchor="ctr"/>
          <a:lstStyle/>
          <a:p>
            <a:endParaRPr lang="en-US"/>
          </a:p>
        </p:txBody>
      </p:sp>
      <p:sp>
        <p:nvSpPr>
          <p:cNvPr id="76845" name="Oval 45"/>
          <p:cNvSpPr>
            <a:spLocks noChangeArrowheads="1"/>
          </p:cNvSpPr>
          <p:nvPr/>
        </p:nvSpPr>
        <p:spPr bwMode="auto">
          <a:xfrm>
            <a:off x="5962650" y="4348163"/>
            <a:ext cx="76200" cy="76200"/>
          </a:xfrm>
          <a:prstGeom prst="ellipse">
            <a:avLst/>
          </a:prstGeom>
          <a:solidFill>
            <a:srgbClr val="000000"/>
          </a:solidFill>
          <a:ln w="9525">
            <a:solidFill>
              <a:schemeClr val="tx1"/>
            </a:solidFill>
            <a:round/>
            <a:headEnd/>
            <a:tailEnd/>
          </a:ln>
        </p:spPr>
        <p:txBody>
          <a:bodyPr wrap="none" anchor="ctr"/>
          <a:lstStyle/>
          <a:p>
            <a:endParaRPr lang="en-US"/>
          </a:p>
        </p:txBody>
      </p:sp>
      <p:sp>
        <p:nvSpPr>
          <p:cNvPr id="76846" name="Rectangle 46"/>
          <p:cNvSpPr>
            <a:spLocks noChangeArrowheads="1"/>
          </p:cNvSpPr>
          <p:nvPr/>
        </p:nvSpPr>
        <p:spPr bwMode="auto">
          <a:xfrm>
            <a:off x="714375" y="1600200"/>
            <a:ext cx="3276600" cy="4038600"/>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10000"/>
              </a:lnSpc>
              <a:spcBef>
                <a:spcPct val="45000"/>
              </a:spcBef>
              <a:buClr>
                <a:srgbClr val="008080"/>
              </a:buClr>
              <a:buSzPct val="120000"/>
              <a:buFont typeface="Wingdings" pitchFamily="2" charset="2"/>
              <a:buNone/>
              <a:tabLst>
                <a:tab pos="635000" algn="l"/>
              </a:tabLst>
            </a:pPr>
            <a:r>
              <a:rPr lang="en-US" sz="2500">
                <a:sym typeface="Symbol" pitchFamily="18" charset="2"/>
              </a:rPr>
              <a:t>Intuition for slope </a:t>
            </a:r>
            <a:br>
              <a:rPr lang="en-US" sz="2500">
                <a:sym typeface="Symbol" pitchFamily="18" charset="2"/>
              </a:rPr>
            </a:br>
            <a:r>
              <a:rPr lang="en-US" sz="2500">
                <a:sym typeface="Symbol" pitchFamily="18" charset="2"/>
              </a:rPr>
              <a:t>of </a:t>
            </a:r>
            <a:r>
              <a:rPr lang="en-US" sz="2500" i="1">
                <a:sym typeface="Symbol" pitchFamily="18" charset="2"/>
              </a:rPr>
              <a:t>AD</a:t>
            </a:r>
            <a:r>
              <a:rPr lang="en-US" sz="900">
                <a:sym typeface="Symbol" pitchFamily="18" charset="2"/>
              </a:rPr>
              <a:t> </a:t>
            </a:r>
            <a:r>
              <a:rPr lang="en-US" sz="2500">
                <a:sym typeface="Symbol" pitchFamily="18" charset="2"/>
              </a:rPr>
              <a:t> curve:</a:t>
            </a:r>
          </a:p>
          <a:p>
            <a:pPr>
              <a:lnSpc>
                <a:spcPct val="110000"/>
              </a:lnSpc>
              <a:spcBef>
                <a:spcPct val="45000"/>
              </a:spcBef>
              <a:buClr>
                <a:srgbClr val="008080"/>
              </a:buClr>
              <a:buSzPct val="120000"/>
              <a:buFont typeface="Wingdings" pitchFamily="2" charset="2"/>
              <a:buNone/>
              <a:tabLst>
                <a:tab pos="635000" algn="l"/>
              </a:tabLst>
            </a:pPr>
            <a:r>
              <a:rPr lang="en-US" sz="2500">
                <a:sym typeface="Symbol" pitchFamily="18" charset="2"/>
              </a:rPr>
              <a:t></a:t>
            </a:r>
            <a:r>
              <a:rPr lang="en-US" sz="2500" b="1" i="1">
                <a:sym typeface="Symbol" pitchFamily="18" charset="2"/>
              </a:rPr>
              <a:t>P</a:t>
            </a:r>
            <a:r>
              <a:rPr lang="en-US" sz="2500">
                <a:sym typeface="Symbol" pitchFamily="18" charset="2"/>
              </a:rPr>
              <a:t>  	 (</a:t>
            </a:r>
            <a:r>
              <a:rPr lang="en-US" sz="2500" b="1" i="1">
                <a:sym typeface="Symbol" pitchFamily="18" charset="2"/>
              </a:rPr>
              <a:t>M</a:t>
            </a:r>
            <a:r>
              <a:rPr lang="en-US" sz="2500" i="1">
                <a:sym typeface="Symbol" pitchFamily="18" charset="2"/>
              </a:rPr>
              <a:t>/</a:t>
            </a:r>
            <a:r>
              <a:rPr lang="en-US" sz="2500" b="1" i="1">
                <a:sym typeface="Symbol" pitchFamily="18" charset="2"/>
              </a:rPr>
              <a:t>P</a:t>
            </a:r>
            <a:r>
              <a:rPr lang="en-US" sz="1000" b="1" i="1">
                <a:sym typeface="Symbol" pitchFamily="18" charset="2"/>
              </a:rPr>
              <a:t> </a:t>
            </a:r>
            <a:r>
              <a:rPr lang="en-US" sz="2500">
                <a:sym typeface="Symbol" pitchFamily="18" charset="2"/>
              </a:rPr>
              <a:t>)</a:t>
            </a:r>
          </a:p>
          <a:p>
            <a:pPr>
              <a:lnSpc>
                <a:spcPct val="110000"/>
              </a:lnSpc>
              <a:spcBef>
                <a:spcPct val="45000"/>
              </a:spcBef>
              <a:buClr>
                <a:srgbClr val="008080"/>
              </a:buClr>
              <a:buSzPct val="120000"/>
              <a:buFont typeface="Wingdings" pitchFamily="2" charset="2"/>
              <a:buNone/>
              <a:tabLst>
                <a:tab pos="635000" algn="l"/>
              </a:tabLst>
            </a:pPr>
            <a:r>
              <a:rPr lang="en-US" sz="2500">
                <a:sym typeface="Symbol" pitchFamily="18" charset="2"/>
              </a:rPr>
              <a:t>	 </a:t>
            </a:r>
            <a:r>
              <a:rPr lang="en-US" sz="2500" i="1">
                <a:sym typeface="Symbol" pitchFamily="18" charset="2"/>
              </a:rPr>
              <a:t>LM</a:t>
            </a:r>
            <a:r>
              <a:rPr lang="en-US" sz="900">
                <a:sym typeface="Symbol" pitchFamily="18" charset="2"/>
              </a:rPr>
              <a:t> </a:t>
            </a:r>
            <a:r>
              <a:rPr lang="en-US" sz="2500">
                <a:sym typeface="Symbol" pitchFamily="18" charset="2"/>
              </a:rPr>
              <a:t> shifts left</a:t>
            </a:r>
            <a:endParaRPr lang="en-US" sz="2500" b="1" i="1">
              <a:sym typeface="Symbol" pitchFamily="18" charset="2"/>
            </a:endParaRPr>
          </a:p>
          <a:p>
            <a:pPr>
              <a:lnSpc>
                <a:spcPct val="110000"/>
              </a:lnSpc>
              <a:spcBef>
                <a:spcPct val="45000"/>
              </a:spcBef>
              <a:buClr>
                <a:srgbClr val="008080"/>
              </a:buClr>
              <a:buSzPct val="120000"/>
              <a:buFont typeface="Wingdings" pitchFamily="2" charset="2"/>
              <a:buNone/>
              <a:tabLst>
                <a:tab pos="635000" algn="l"/>
              </a:tabLst>
            </a:pPr>
            <a:r>
              <a:rPr lang="en-US" sz="2500">
                <a:sym typeface="Symbol" pitchFamily="18" charset="2"/>
              </a:rPr>
              <a:t>	 </a:t>
            </a:r>
            <a:r>
              <a:rPr lang="en-US" sz="2500" b="1" i="1">
                <a:sym typeface="Symbol" pitchFamily="18" charset="2"/>
              </a:rPr>
              <a:t>r</a:t>
            </a:r>
          </a:p>
          <a:p>
            <a:pPr>
              <a:lnSpc>
                <a:spcPct val="110000"/>
              </a:lnSpc>
              <a:spcBef>
                <a:spcPct val="45000"/>
              </a:spcBef>
              <a:buClr>
                <a:srgbClr val="008080"/>
              </a:buClr>
              <a:buSzPct val="120000"/>
              <a:buFont typeface="Wingdings" pitchFamily="2" charset="2"/>
              <a:buNone/>
              <a:tabLst>
                <a:tab pos="635000" algn="l"/>
              </a:tabLst>
            </a:pPr>
            <a:r>
              <a:rPr lang="en-US" sz="2500">
                <a:sym typeface="Symbol" pitchFamily="18" charset="2"/>
              </a:rPr>
              <a:t>	 </a:t>
            </a:r>
            <a:r>
              <a:rPr lang="en-US" sz="2400" b="1" i="1">
                <a:latin typeface="Tahoma" pitchFamily="34" charset="0"/>
                <a:sym typeface="Symbol" pitchFamily="18" charset="2"/>
              </a:rPr>
              <a:t>I</a:t>
            </a:r>
          </a:p>
          <a:p>
            <a:pPr>
              <a:lnSpc>
                <a:spcPct val="110000"/>
              </a:lnSpc>
              <a:spcBef>
                <a:spcPct val="45000"/>
              </a:spcBef>
              <a:buClr>
                <a:srgbClr val="008080"/>
              </a:buClr>
              <a:buSzPct val="120000"/>
              <a:buFont typeface="Wingdings" pitchFamily="2" charset="2"/>
              <a:buNone/>
              <a:tabLst>
                <a:tab pos="635000" algn="l"/>
              </a:tabLst>
            </a:pPr>
            <a:r>
              <a:rPr lang="en-US" sz="2500">
                <a:sym typeface="Symbol" pitchFamily="18" charset="2"/>
              </a:rPr>
              <a:t>	 </a:t>
            </a:r>
            <a:r>
              <a:rPr lang="en-US" sz="2500" b="1" i="1">
                <a:sym typeface="Symbol" pitchFamily="18" charset="2"/>
              </a:rPr>
              <a:t>Y</a:t>
            </a:r>
            <a:r>
              <a:rPr lang="en-US" sz="2500">
                <a:sym typeface="Symbol" pitchFamily="18" charset="2"/>
              </a:rPr>
              <a:t> </a:t>
            </a:r>
          </a:p>
        </p:txBody>
      </p:sp>
    </p:spTree>
    <p:extLst>
      <p:ext uri="{BB962C8B-B14F-4D97-AF65-F5344CB8AC3E}">
        <p14:creationId xmlns:p14="http://schemas.microsoft.com/office/powerpoint/2010/main" val="5790803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Right)">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3"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upRight)">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6802"/>
                                        </p:tgtEl>
                                        <p:attrNameLst>
                                          <p:attrName>style.visibility</p:attrName>
                                        </p:attrNameLst>
                                      </p:cBhvr>
                                      <p:to>
                                        <p:strVal val="visible"/>
                                      </p:to>
                                    </p:set>
                                    <p:animEffect transition="in" filter="wipe(up)">
                                      <p:cBhvr>
                                        <p:cTn id="37" dur="500"/>
                                        <p:tgtEl>
                                          <p:spTgt spid="76802"/>
                                        </p:tgtEl>
                                      </p:cBhvr>
                                    </p:animEffect>
                                  </p:childTnLst>
                                </p:cTn>
                              </p:par>
                            </p:childTnLst>
                          </p:cTn>
                        </p:par>
                        <p:par>
                          <p:cTn id="38" fill="hold" nodeType="afterGroup">
                            <p:stCondLst>
                              <p:cond delay="500"/>
                            </p:stCondLst>
                            <p:childTnLst>
                              <p:par>
                                <p:cTn id="39" presetID="18" presetClass="entr" presetSubtype="12" fill="hold" grpId="0" nodeType="afterEffect">
                                  <p:stCondLst>
                                    <p:cond delay="0"/>
                                  </p:stCondLst>
                                  <p:childTnLst>
                                    <p:set>
                                      <p:cBhvr>
                                        <p:cTn id="40" dur="1" fill="hold">
                                          <p:stCondLst>
                                            <p:cond delay="0"/>
                                          </p:stCondLst>
                                        </p:cTn>
                                        <p:tgtEl>
                                          <p:spTgt spid="76804"/>
                                        </p:tgtEl>
                                        <p:attrNameLst>
                                          <p:attrName>style.visibility</p:attrName>
                                        </p:attrNameLst>
                                      </p:cBhvr>
                                      <p:to>
                                        <p:strVal val="visible"/>
                                      </p:to>
                                    </p:set>
                                    <p:animEffect transition="in" filter="strips(downLeft)">
                                      <p:cBhvr>
                                        <p:cTn id="41" dur="500"/>
                                        <p:tgtEl>
                                          <p:spTgt spid="76804"/>
                                        </p:tgtEl>
                                      </p:cBhvr>
                                    </p:animEffect>
                                  </p:childTnLst>
                                </p:cTn>
                              </p:par>
                            </p:childTnLst>
                          </p:cTn>
                        </p:par>
                        <p:par>
                          <p:cTn id="42" fill="hold" nodeType="afterGroup">
                            <p:stCondLst>
                              <p:cond delay="1000"/>
                            </p:stCondLst>
                            <p:childTnLst>
                              <p:par>
                                <p:cTn id="43" presetID="18" presetClass="entr" presetSubtype="12" fill="hold" grpId="0" nodeType="afterEffect">
                                  <p:stCondLst>
                                    <p:cond delay="0"/>
                                  </p:stCondLst>
                                  <p:childTnLst>
                                    <p:set>
                                      <p:cBhvr>
                                        <p:cTn id="44" dur="1" fill="hold">
                                          <p:stCondLst>
                                            <p:cond delay="0"/>
                                          </p:stCondLst>
                                        </p:cTn>
                                        <p:tgtEl>
                                          <p:spTgt spid="76837"/>
                                        </p:tgtEl>
                                        <p:attrNameLst>
                                          <p:attrName>style.visibility</p:attrName>
                                        </p:attrNameLst>
                                      </p:cBhvr>
                                      <p:to>
                                        <p:strVal val="visible"/>
                                      </p:to>
                                    </p:set>
                                    <p:animEffect transition="in" filter="strips(downLeft)">
                                      <p:cBhvr>
                                        <p:cTn id="45" dur="500"/>
                                        <p:tgtEl>
                                          <p:spTgt spid="76837"/>
                                        </p:tgtEl>
                                      </p:cBhvr>
                                    </p:animEffect>
                                  </p:childTnLst>
                                </p:cTn>
                              </p:par>
                            </p:childTnLst>
                          </p:cTn>
                        </p:par>
                        <p:par>
                          <p:cTn id="46" fill="hold" nodeType="afterGroup">
                            <p:stCondLst>
                              <p:cond delay="1500"/>
                            </p:stCondLst>
                            <p:childTnLst>
                              <p:par>
                                <p:cTn id="47" presetID="18" presetClass="entr" presetSubtype="12" fill="hold" grpId="0" nodeType="afterEffect">
                                  <p:stCondLst>
                                    <p:cond delay="0"/>
                                  </p:stCondLst>
                                  <p:childTnLst>
                                    <p:set>
                                      <p:cBhvr>
                                        <p:cTn id="48" dur="1" fill="hold">
                                          <p:stCondLst>
                                            <p:cond delay="0"/>
                                          </p:stCondLst>
                                        </p:cTn>
                                        <p:tgtEl>
                                          <p:spTgt spid="76844"/>
                                        </p:tgtEl>
                                        <p:attrNameLst>
                                          <p:attrName>style.visibility</p:attrName>
                                        </p:attrNameLst>
                                      </p:cBhvr>
                                      <p:to>
                                        <p:strVal val="visible"/>
                                      </p:to>
                                    </p:set>
                                    <p:animEffect transition="in" filter="strips(downLeft)">
                                      <p:cBhvr>
                                        <p:cTn id="49" dur="500"/>
                                        <p:tgtEl>
                                          <p:spTgt spid="7684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8" presetClass="entr" presetSubtype="3"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strips(upRight)">
                                      <p:cBhvr>
                                        <p:cTn id="59" dur="500"/>
                                        <p:tgtEl>
                                          <p:spTgt spid="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2"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right)">
                                      <p:cBhvr>
                                        <p:cTn id="64" dur="500"/>
                                        <p:tgtEl>
                                          <p:spTgt spid="1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76803"/>
                                        </p:tgtEl>
                                        <p:attrNameLst>
                                          <p:attrName>style.visibility</p:attrName>
                                        </p:attrNameLst>
                                      </p:cBhvr>
                                      <p:to>
                                        <p:strVal val="visible"/>
                                      </p:to>
                                    </p:set>
                                    <p:animEffect transition="in" filter="wipe(up)">
                                      <p:cBhvr>
                                        <p:cTn id="69" dur="500"/>
                                        <p:tgtEl>
                                          <p:spTgt spid="76803"/>
                                        </p:tgtEl>
                                      </p:cBhvr>
                                    </p:animEffect>
                                  </p:childTnLst>
                                </p:cTn>
                              </p:par>
                            </p:childTnLst>
                          </p:cTn>
                        </p:par>
                        <p:par>
                          <p:cTn id="70" fill="hold" nodeType="afterGroup">
                            <p:stCondLst>
                              <p:cond delay="500"/>
                            </p:stCondLst>
                            <p:childTnLst>
                              <p:par>
                                <p:cTn id="71" presetID="18" presetClass="entr" presetSubtype="12" fill="hold" grpId="0" nodeType="afterEffect">
                                  <p:stCondLst>
                                    <p:cond delay="0"/>
                                  </p:stCondLst>
                                  <p:childTnLst>
                                    <p:set>
                                      <p:cBhvr>
                                        <p:cTn id="72" dur="1" fill="hold">
                                          <p:stCondLst>
                                            <p:cond delay="0"/>
                                          </p:stCondLst>
                                        </p:cTn>
                                        <p:tgtEl>
                                          <p:spTgt spid="76805"/>
                                        </p:tgtEl>
                                        <p:attrNameLst>
                                          <p:attrName>style.visibility</p:attrName>
                                        </p:attrNameLst>
                                      </p:cBhvr>
                                      <p:to>
                                        <p:strVal val="visible"/>
                                      </p:to>
                                    </p:set>
                                    <p:animEffect transition="in" filter="strips(downLeft)">
                                      <p:cBhvr>
                                        <p:cTn id="73" dur="500"/>
                                        <p:tgtEl>
                                          <p:spTgt spid="76805"/>
                                        </p:tgtEl>
                                      </p:cBhvr>
                                    </p:animEffect>
                                  </p:childTnLst>
                                </p:cTn>
                              </p:par>
                            </p:childTnLst>
                          </p:cTn>
                        </p:par>
                        <p:par>
                          <p:cTn id="74" fill="hold" nodeType="afterGroup">
                            <p:stCondLst>
                              <p:cond delay="1000"/>
                            </p:stCondLst>
                            <p:childTnLst>
                              <p:par>
                                <p:cTn id="75" presetID="18" presetClass="entr" presetSubtype="12" fill="hold" grpId="0" nodeType="afterEffect">
                                  <p:stCondLst>
                                    <p:cond delay="0"/>
                                  </p:stCondLst>
                                  <p:childTnLst>
                                    <p:set>
                                      <p:cBhvr>
                                        <p:cTn id="76" dur="1" fill="hold">
                                          <p:stCondLst>
                                            <p:cond delay="0"/>
                                          </p:stCondLst>
                                        </p:cTn>
                                        <p:tgtEl>
                                          <p:spTgt spid="76836"/>
                                        </p:tgtEl>
                                        <p:attrNameLst>
                                          <p:attrName>style.visibility</p:attrName>
                                        </p:attrNameLst>
                                      </p:cBhvr>
                                      <p:to>
                                        <p:strVal val="visible"/>
                                      </p:to>
                                    </p:set>
                                    <p:animEffect transition="in" filter="strips(downLeft)">
                                      <p:cBhvr>
                                        <p:cTn id="77" dur="500"/>
                                        <p:tgtEl>
                                          <p:spTgt spid="76836"/>
                                        </p:tgtEl>
                                      </p:cBhvr>
                                    </p:animEffect>
                                  </p:childTnLst>
                                </p:cTn>
                              </p:par>
                            </p:childTnLst>
                          </p:cTn>
                        </p:par>
                        <p:par>
                          <p:cTn id="78" fill="hold" nodeType="afterGroup">
                            <p:stCondLst>
                              <p:cond delay="1500"/>
                            </p:stCondLst>
                            <p:childTnLst>
                              <p:par>
                                <p:cTn id="79" presetID="18" presetClass="entr" presetSubtype="12" fill="hold" grpId="0" nodeType="afterEffect">
                                  <p:stCondLst>
                                    <p:cond delay="0"/>
                                  </p:stCondLst>
                                  <p:childTnLst>
                                    <p:set>
                                      <p:cBhvr>
                                        <p:cTn id="80" dur="1" fill="hold">
                                          <p:stCondLst>
                                            <p:cond delay="0"/>
                                          </p:stCondLst>
                                        </p:cTn>
                                        <p:tgtEl>
                                          <p:spTgt spid="76845"/>
                                        </p:tgtEl>
                                        <p:attrNameLst>
                                          <p:attrName>style.visibility</p:attrName>
                                        </p:attrNameLst>
                                      </p:cBhvr>
                                      <p:to>
                                        <p:strVal val="visible"/>
                                      </p:to>
                                    </p:set>
                                    <p:animEffect transition="in" filter="strips(downLeft)">
                                      <p:cBhvr>
                                        <p:cTn id="81" dur="500"/>
                                        <p:tgtEl>
                                          <p:spTgt spid="76845"/>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8" presetClass="entr" presetSubtype="6" fill="hold" grpId="0" nodeType="clickEffect">
                                  <p:stCondLst>
                                    <p:cond delay="0"/>
                                  </p:stCondLst>
                                  <p:childTnLst>
                                    <p:set>
                                      <p:cBhvr>
                                        <p:cTn id="85" dur="1" fill="hold">
                                          <p:stCondLst>
                                            <p:cond delay="0"/>
                                          </p:stCondLst>
                                        </p:cTn>
                                        <p:tgtEl>
                                          <p:spTgt spid="76828"/>
                                        </p:tgtEl>
                                        <p:attrNameLst>
                                          <p:attrName>style.visibility</p:attrName>
                                        </p:attrNameLst>
                                      </p:cBhvr>
                                      <p:to>
                                        <p:strVal val="visible"/>
                                      </p:to>
                                    </p:set>
                                    <p:animEffect transition="in" filter="strips(downRight)">
                                      <p:cBhvr>
                                        <p:cTn id="86" dur="500"/>
                                        <p:tgtEl>
                                          <p:spTgt spid="76828"/>
                                        </p:tgtEl>
                                      </p:cBhvr>
                                    </p:animEffect>
                                  </p:childTnLst>
                                </p:cTn>
                              </p:par>
                            </p:childTnLst>
                          </p:cTn>
                        </p:par>
                        <p:par>
                          <p:cTn id="87" fill="hold" nodeType="afterGroup">
                            <p:stCondLst>
                              <p:cond delay="500"/>
                            </p:stCondLst>
                            <p:childTnLst>
                              <p:par>
                                <p:cTn id="88" presetID="9" presetClass="entr" presetSubtype="0" fill="hold" grpId="0" nodeType="afterEffect">
                                  <p:stCondLst>
                                    <p:cond delay="0"/>
                                  </p:stCondLst>
                                  <p:childTnLst>
                                    <p:set>
                                      <p:cBhvr>
                                        <p:cTn id="89" dur="1" fill="hold">
                                          <p:stCondLst>
                                            <p:cond delay="0"/>
                                          </p:stCondLst>
                                        </p:cTn>
                                        <p:tgtEl>
                                          <p:spTgt spid="76829"/>
                                        </p:tgtEl>
                                        <p:attrNameLst>
                                          <p:attrName>style.visibility</p:attrName>
                                        </p:attrNameLst>
                                      </p:cBhvr>
                                      <p:to>
                                        <p:strVal val="visible"/>
                                      </p:to>
                                    </p:set>
                                    <p:animEffect transition="in" filter="dissolve">
                                      <p:cBhvr>
                                        <p:cTn id="90" dur="500"/>
                                        <p:tgtEl>
                                          <p:spTgt spid="76829"/>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76846">
                                            <p:txEl>
                                              <p:pRg st="0" end="0"/>
                                            </p:txEl>
                                          </p:spTgt>
                                        </p:tgtEl>
                                        <p:attrNameLst>
                                          <p:attrName>style.visibility</p:attrName>
                                        </p:attrNameLst>
                                      </p:cBhvr>
                                      <p:to>
                                        <p:strVal val="visible"/>
                                      </p:to>
                                    </p:set>
                                    <p:animEffect transition="in" filter="wipe(left)">
                                      <p:cBhvr>
                                        <p:cTn id="95" dur="500"/>
                                        <p:tgtEl>
                                          <p:spTgt spid="76846">
                                            <p:txEl>
                                              <p:pRg st="0" end="0"/>
                                            </p:txEl>
                                          </p:spTgt>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76846">
                                            <p:txEl>
                                              <p:pRg st="1" end="1"/>
                                            </p:txEl>
                                          </p:spTgt>
                                        </p:tgtEl>
                                        <p:attrNameLst>
                                          <p:attrName>style.visibility</p:attrName>
                                        </p:attrNameLst>
                                      </p:cBhvr>
                                      <p:to>
                                        <p:strVal val="visible"/>
                                      </p:to>
                                    </p:set>
                                    <p:animEffect transition="in" filter="wipe(left)">
                                      <p:cBhvr>
                                        <p:cTn id="100" dur="500"/>
                                        <p:tgtEl>
                                          <p:spTgt spid="76846">
                                            <p:txEl>
                                              <p:pRg st="1" end="1"/>
                                            </p:txEl>
                                          </p:spTgt>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76846">
                                            <p:txEl>
                                              <p:pRg st="2" end="2"/>
                                            </p:txEl>
                                          </p:spTgt>
                                        </p:tgtEl>
                                        <p:attrNameLst>
                                          <p:attrName>style.visibility</p:attrName>
                                        </p:attrNameLst>
                                      </p:cBhvr>
                                      <p:to>
                                        <p:strVal val="visible"/>
                                      </p:to>
                                    </p:set>
                                    <p:animEffect transition="in" filter="wipe(left)">
                                      <p:cBhvr>
                                        <p:cTn id="105" dur="500"/>
                                        <p:tgtEl>
                                          <p:spTgt spid="76846">
                                            <p:txEl>
                                              <p:pRg st="2" end="2"/>
                                            </p:txEl>
                                          </p:spTgt>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6846">
                                            <p:txEl>
                                              <p:pRg st="3" end="3"/>
                                            </p:txEl>
                                          </p:spTgt>
                                        </p:tgtEl>
                                        <p:attrNameLst>
                                          <p:attrName>style.visibility</p:attrName>
                                        </p:attrNameLst>
                                      </p:cBhvr>
                                      <p:to>
                                        <p:strVal val="visible"/>
                                      </p:to>
                                    </p:set>
                                    <p:animEffect transition="in" filter="wipe(left)">
                                      <p:cBhvr>
                                        <p:cTn id="110" dur="500"/>
                                        <p:tgtEl>
                                          <p:spTgt spid="76846">
                                            <p:txEl>
                                              <p:pRg st="3" end="3"/>
                                            </p:txEl>
                                          </p:spTgt>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76846">
                                            <p:txEl>
                                              <p:pRg st="4" end="4"/>
                                            </p:txEl>
                                          </p:spTgt>
                                        </p:tgtEl>
                                        <p:attrNameLst>
                                          <p:attrName>style.visibility</p:attrName>
                                        </p:attrNameLst>
                                      </p:cBhvr>
                                      <p:to>
                                        <p:strVal val="visible"/>
                                      </p:to>
                                    </p:set>
                                    <p:animEffect transition="in" filter="wipe(left)">
                                      <p:cBhvr>
                                        <p:cTn id="115" dur="500"/>
                                        <p:tgtEl>
                                          <p:spTgt spid="76846">
                                            <p:txEl>
                                              <p:pRg st="4" end="4"/>
                                            </p:txEl>
                                          </p:spTgt>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76846">
                                            <p:txEl>
                                              <p:pRg st="5" end="5"/>
                                            </p:txEl>
                                          </p:spTgt>
                                        </p:tgtEl>
                                        <p:attrNameLst>
                                          <p:attrName>style.visibility</p:attrName>
                                        </p:attrNameLst>
                                      </p:cBhvr>
                                      <p:to>
                                        <p:strVal val="visible"/>
                                      </p:to>
                                    </p:set>
                                    <p:animEffect transition="in" filter="wipe(left)">
                                      <p:cBhvr>
                                        <p:cTn id="120" dur="500"/>
                                        <p:tgtEl>
                                          <p:spTgt spid="768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animBg="1"/>
      <p:bldP spid="76803" grpId="0" animBg="1"/>
      <p:bldP spid="76804" grpId="0" animBg="1" autoUpdateAnimBg="0"/>
      <p:bldP spid="76805" grpId="0" animBg="1" autoUpdateAnimBg="0"/>
      <p:bldP spid="76828" grpId="0" animBg="1"/>
      <p:bldP spid="76829" grpId="0" autoUpdateAnimBg="0"/>
      <p:bldP spid="76836" grpId="0" autoUpdateAnimBg="0"/>
      <p:bldP spid="76837" grpId="0" autoUpdateAnimBg="0"/>
      <p:bldP spid="76844" grpId="0" animBg="1"/>
      <p:bldP spid="76845" grpId="0" animBg="1"/>
      <p:bldP spid="76846"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307788"/>
            <a:ext cx="8245475" cy="559109"/>
          </a:xfrm>
        </p:spPr>
        <p:txBody>
          <a:bodyPr/>
          <a:lstStyle/>
          <a:p>
            <a:pPr algn="ctr"/>
            <a:r>
              <a:rPr lang="en-US" sz="2800" spc="200" dirty="0" smtClean="0">
                <a:solidFill>
                  <a:srgbClr val="D52B6C"/>
                </a:solidFill>
                <a:latin typeface="Tahoma" pitchFamily="34" charset="0"/>
                <a:ea typeface="Tahoma" pitchFamily="34" charset="0"/>
                <a:cs typeface="Tahoma" pitchFamily="34" charset="0"/>
              </a:rPr>
              <a:t>IN THIS CHAPTER, YOU WILL LEARN:</a:t>
            </a:r>
            <a:endParaRPr lang="en-US" sz="2800" spc="200" dirty="0">
              <a:solidFill>
                <a:srgbClr val="D52B6C"/>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140030"/>
            <a:ext cx="8210550" cy="5153891"/>
          </a:xfrm>
        </p:spPr>
        <p:txBody>
          <a:bodyPr/>
          <a:lstStyle/>
          <a:p>
            <a:pPr>
              <a:buClr>
                <a:schemeClr val="tx1">
                  <a:lumMod val="50000"/>
                  <a:lumOff val="50000"/>
                </a:schemeClr>
              </a:buClr>
            </a:pPr>
            <a:r>
              <a:rPr lang="en-US" sz="2700" dirty="0"/>
              <a:t>how to use the </a:t>
            </a:r>
            <a:r>
              <a:rPr lang="en-US" sz="2700" i="1" dirty="0"/>
              <a:t>IS</a:t>
            </a:r>
            <a:r>
              <a:rPr lang="en-US" sz="2700" dirty="0"/>
              <a:t>-</a:t>
            </a:r>
            <a:r>
              <a:rPr lang="en-US" sz="2700" i="1" dirty="0"/>
              <a:t>LM</a:t>
            </a:r>
            <a:r>
              <a:rPr lang="en-US" sz="2700" dirty="0"/>
              <a:t> model to analyze the effects of shocks, fiscal policy, and monetary policy</a:t>
            </a:r>
          </a:p>
          <a:p>
            <a:pPr>
              <a:buClr>
                <a:schemeClr val="tx1">
                  <a:lumMod val="50000"/>
                  <a:lumOff val="50000"/>
                </a:schemeClr>
              </a:buClr>
            </a:pPr>
            <a:r>
              <a:rPr lang="en-US" sz="2700" dirty="0"/>
              <a:t>how to derive the aggregate demand curve from the </a:t>
            </a:r>
            <a:r>
              <a:rPr lang="en-US" sz="2700" i="1" dirty="0"/>
              <a:t>IS</a:t>
            </a:r>
            <a:r>
              <a:rPr lang="en-US" sz="2700" dirty="0"/>
              <a:t>-</a:t>
            </a:r>
            <a:r>
              <a:rPr lang="en-US" sz="2700" i="1" dirty="0"/>
              <a:t>LM</a:t>
            </a:r>
            <a:r>
              <a:rPr lang="en-US" sz="2700" dirty="0"/>
              <a:t> model</a:t>
            </a:r>
          </a:p>
          <a:p>
            <a:pPr>
              <a:buClr>
                <a:schemeClr val="tx1">
                  <a:lumMod val="50000"/>
                  <a:lumOff val="50000"/>
                </a:schemeClr>
              </a:buClr>
            </a:pPr>
            <a:r>
              <a:rPr lang="en-US" sz="2700" dirty="0"/>
              <a:t>several theories about what caused the </a:t>
            </a:r>
            <a:br>
              <a:rPr lang="en-US" sz="2700" dirty="0"/>
            </a:br>
            <a:r>
              <a:rPr lang="en-US" sz="2700" dirty="0"/>
              <a:t>Great Depression</a:t>
            </a:r>
          </a:p>
        </p:txBody>
      </p:sp>
      <p:sp>
        <p:nvSpPr>
          <p:cNvPr id="4" name="Rectangle 3"/>
          <p:cNvSpPr/>
          <p:nvPr/>
        </p:nvSpPr>
        <p:spPr>
          <a:xfrm>
            <a:off x="449283" y="929175"/>
            <a:ext cx="8195954" cy="45719"/>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mn-cs"/>
              </a:rPr>
              <a:pPr algn="r">
                <a:defRPr/>
              </a:pPr>
              <a:t>2</a:t>
            </a:fld>
            <a:endParaRPr lang="en-US" sz="1600" dirty="0">
              <a:solidFill>
                <a:srgbClr val="006666"/>
              </a:solidFill>
              <a:cs typeface="+mn-cs"/>
            </a:endParaRPr>
          </a:p>
        </p:txBody>
      </p:sp>
    </p:spTree>
    <p:extLst>
      <p:ext uri="{BB962C8B-B14F-4D97-AF65-F5344CB8AC3E}">
        <p14:creationId xmlns:p14="http://schemas.microsoft.com/office/powerpoint/2010/main" val="2094967261"/>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Monetary policy and the </a:t>
            </a:r>
            <a:r>
              <a:rPr lang="en-US" i="1" smtClean="0"/>
              <a:t>AD</a:t>
            </a:r>
            <a:r>
              <a:rPr lang="en-US" sz="1100" i="1" smtClean="0"/>
              <a:t> </a:t>
            </a:r>
            <a:r>
              <a:rPr lang="en-US" smtClean="0"/>
              <a:t> curve</a:t>
            </a:r>
          </a:p>
        </p:txBody>
      </p:sp>
      <p:grpSp>
        <p:nvGrpSpPr>
          <p:cNvPr id="45059" name="Group 3"/>
          <p:cNvGrpSpPr>
            <a:grpSpLocks/>
          </p:cNvGrpSpPr>
          <p:nvPr/>
        </p:nvGrpSpPr>
        <p:grpSpPr bwMode="auto">
          <a:xfrm>
            <a:off x="4572000" y="3595688"/>
            <a:ext cx="3657600" cy="2500312"/>
            <a:chOff x="2256" y="806"/>
            <a:chExt cx="2304" cy="1575"/>
          </a:xfrm>
        </p:grpSpPr>
        <p:grpSp>
          <p:nvGrpSpPr>
            <p:cNvPr id="45101" name="Group 4"/>
            <p:cNvGrpSpPr>
              <a:grpSpLocks/>
            </p:cNvGrpSpPr>
            <p:nvPr/>
          </p:nvGrpSpPr>
          <p:grpSpPr bwMode="auto">
            <a:xfrm>
              <a:off x="2496" y="960"/>
              <a:ext cx="1824" cy="1188"/>
              <a:chOff x="2640" y="1056"/>
              <a:chExt cx="2496" cy="2112"/>
            </a:xfrm>
          </p:grpSpPr>
          <p:sp>
            <p:nvSpPr>
              <p:cNvPr id="45104" name="Line 5"/>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5" name="Line 6"/>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5102" name="Text Box 7"/>
            <p:cNvSpPr txBox="1">
              <a:spLocks noChangeArrowheads="1"/>
            </p:cNvSpPr>
            <p:nvPr/>
          </p:nvSpPr>
          <p:spPr bwMode="auto">
            <a:xfrm>
              <a:off x="4224" y="2112"/>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i="1">
                  <a:latin typeface="Tahoma" pitchFamily="34" charset="0"/>
                </a:rPr>
                <a:t>Y</a:t>
              </a:r>
              <a:r>
                <a:rPr lang="en-US" sz="2200"/>
                <a:t> </a:t>
              </a:r>
            </a:p>
          </p:txBody>
        </p:sp>
        <p:sp>
          <p:nvSpPr>
            <p:cNvPr id="45103" name="Text Box 8"/>
            <p:cNvSpPr txBox="1">
              <a:spLocks noChangeArrowheads="1"/>
            </p:cNvSpPr>
            <p:nvPr/>
          </p:nvSpPr>
          <p:spPr bwMode="auto">
            <a:xfrm>
              <a:off x="2256" y="806"/>
              <a:ext cx="24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200" b="1" i="1">
                  <a:latin typeface="Tahoma" pitchFamily="34" charset="0"/>
                </a:rPr>
                <a:t>P</a:t>
              </a:r>
              <a:endParaRPr lang="en-US" sz="2200"/>
            </a:p>
          </p:txBody>
        </p:sp>
      </p:grpSp>
      <p:grpSp>
        <p:nvGrpSpPr>
          <p:cNvPr id="45060" name="Group 9"/>
          <p:cNvGrpSpPr>
            <a:grpSpLocks/>
          </p:cNvGrpSpPr>
          <p:nvPr/>
        </p:nvGrpSpPr>
        <p:grpSpPr bwMode="auto">
          <a:xfrm>
            <a:off x="5181600" y="1600200"/>
            <a:ext cx="2590800" cy="1646238"/>
            <a:chOff x="3264" y="1008"/>
            <a:chExt cx="1632" cy="1037"/>
          </a:xfrm>
        </p:grpSpPr>
        <p:sp>
          <p:nvSpPr>
            <p:cNvPr id="45099" name="Line 10"/>
            <p:cNvSpPr>
              <a:spLocks noChangeShapeType="1"/>
            </p:cNvSpPr>
            <p:nvPr/>
          </p:nvSpPr>
          <p:spPr bwMode="auto">
            <a:xfrm>
              <a:off x="3264" y="1008"/>
              <a:ext cx="1440" cy="9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100" name="Text Box 11"/>
            <p:cNvSpPr txBox="1">
              <a:spLocks noChangeArrowheads="1"/>
            </p:cNvSpPr>
            <p:nvPr/>
          </p:nvSpPr>
          <p:spPr bwMode="auto">
            <a:xfrm>
              <a:off x="4704" y="182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t>IS</a:t>
              </a:r>
              <a:endParaRPr lang="en-US" sz="2300" b="1"/>
            </a:p>
          </p:txBody>
        </p:sp>
      </p:grpSp>
      <p:grpSp>
        <p:nvGrpSpPr>
          <p:cNvPr id="5" name="Group 12"/>
          <p:cNvGrpSpPr>
            <a:grpSpLocks/>
          </p:cNvGrpSpPr>
          <p:nvPr/>
        </p:nvGrpSpPr>
        <p:grpSpPr bwMode="auto">
          <a:xfrm>
            <a:off x="5638800" y="1782763"/>
            <a:ext cx="3200400" cy="1493837"/>
            <a:chOff x="3552" y="1123"/>
            <a:chExt cx="2016" cy="941"/>
          </a:xfrm>
        </p:grpSpPr>
        <p:sp useBgFill="1">
          <p:nvSpPr>
            <p:cNvPr id="45097" name="Text Box 13"/>
            <p:cNvSpPr txBox="1">
              <a:spLocks noChangeArrowheads="1"/>
            </p:cNvSpPr>
            <p:nvPr/>
          </p:nvSpPr>
          <p:spPr bwMode="auto">
            <a:xfrm>
              <a:off x="4656" y="1123"/>
              <a:ext cx="912" cy="221"/>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t>LM</a:t>
              </a:r>
              <a:r>
                <a:rPr lang="en-US" sz="2300" b="1"/>
                <a:t>(</a:t>
              </a:r>
              <a:r>
                <a:rPr lang="en-US" sz="2300" b="1" i="1">
                  <a:solidFill>
                    <a:srgbClr val="339933"/>
                  </a:solidFill>
                </a:rPr>
                <a:t>M</a:t>
              </a:r>
              <a:r>
                <a:rPr lang="en-US" sz="2300" b="1" baseline="-25000">
                  <a:solidFill>
                    <a:srgbClr val="339933"/>
                  </a:solidFill>
                  <a:latin typeface="Tahoma" pitchFamily="34" charset="0"/>
                </a:rPr>
                <a:t>2</a:t>
              </a:r>
              <a:r>
                <a:rPr lang="en-US" sz="2300" b="1"/>
                <a:t>/</a:t>
              </a:r>
              <a:r>
                <a:rPr lang="en-US" sz="2300" b="1" i="1"/>
                <a:t>P</a:t>
              </a:r>
              <a:r>
                <a:rPr lang="en-US" sz="2300" b="1" baseline="-25000">
                  <a:latin typeface="Tahoma" pitchFamily="34" charset="0"/>
                </a:rPr>
                <a:t>1</a:t>
              </a:r>
              <a:r>
                <a:rPr lang="en-US" sz="2300" b="1"/>
                <a:t>)</a:t>
              </a:r>
            </a:p>
          </p:txBody>
        </p:sp>
        <p:sp>
          <p:nvSpPr>
            <p:cNvPr id="45098" name="Line 14"/>
            <p:cNvSpPr>
              <a:spLocks noChangeShapeType="1"/>
            </p:cNvSpPr>
            <p:nvPr/>
          </p:nvSpPr>
          <p:spPr bwMode="auto">
            <a:xfrm flipV="1">
              <a:off x="3552" y="1318"/>
              <a:ext cx="1184" cy="746"/>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5062" name="Group 15"/>
          <p:cNvGrpSpPr>
            <a:grpSpLocks/>
          </p:cNvGrpSpPr>
          <p:nvPr/>
        </p:nvGrpSpPr>
        <p:grpSpPr bwMode="auto">
          <a:xfrm>
            <a:off x="5181600" y="1295400"/>
            <a:ext cx="2971800" cy="1371600"/>
            <a:chOff x="3264" y="816"/>
            <a:chExt cx="1872" cy="864"/>
          </a:xfrm>
        </p:grpSpPr>
        <p:sp>
          <p:nvSpPr>
            <p:cNvPr id="45095" name="Text Box 16"/>
            <p:cNvSpPr txBox="1">
              <a:spLocks noChangeArrowheads="1"/>
            </p:cNvSpPr>
            <p:nvPr/>
          </p:nvSpPr>
          <p:spPr bwMode="auto">
            <a:xfrm>
              <a:off x="4080" y="816"/>
              <a:ext cx="105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t>LM</a:t>
              </a:r>
              <a:r>
                <a:rPr lang="en-US" sz="2300" b="1"/>
                <a:t>(</a:t>
              </a:r>
              <a:r>
                <a:rPr lang="en-US" sz="2300" b="1" i="1"/>
                <a:t>M</a:t>
              </a:r>
              <a:r>
                <a:rPr lang="en-US" sz="2300" b="1" baseline="-25000">
                  <a:latin typeface="Tahoma" pitchFamily="34" charset="0"/>
                </a:rPr>
                <a:t>1</a:t>
              </a:r>
              <a:r>
                <a:rPr lang="en-US" sz="2300" b="1"/>
                <a:t>/</a:t>
              </a:r>
              <a:r>
                <a:rPr lang="en-US" sz="2300" b="1" i="1"/>
                <a:t>P</a:t>
              </a:r>
              <a:r>
                <a:rPr lang="en-US" sz="2300" b="1" baseline="-25000">
                  <a:latin typeface="Tahoma" pitchFamily="34" charset="0"/>
                </a:rPr>
                <a:t>1</a:t>
              </a:r>
              <a:r>
                <a:rPr lang="en-US" sz="2300" b="1"/>
                <a:t>)</a:t>
              </a:r>
            </a:p>
          </p:txBody>
        </p:sp>
        <p:sp>
          <p:nvSpPr>
            <p:cNvPr id="45096" name="Line 17"/>
            <p:cNvSpPr>
              <a:spLocks noChangeShapeType="1"/>
            </p:cNvSpPr>
            <p:nvPr/>
          </p:nvSpPr>
          <p:spPr bwMode="auto">
            <a:xfrm flipV="1">
              <a:off x="3264" y="1008"/>
              <a:ext cx="1008"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5063" name="Group 18"/>
          <p:cNvGrpSpPr>
            <a:grpSpLocks/>
          </p:cNvGrpSpPr>
          <p:nvPr/>
        </p:nvGrpSpPr>
        <p:grpSpPr bwMode="auto">
          <a:xfrm>
            <a:off x="5029200" y="3962400"/>
            <a:ext cx="2971800" cy="1814513"/>
            <a:chOff x="3168" y="2496"/>
            <a:chExt cx="1872" cy="1143"/>
          </a:xfrm>
        </p:grpSpPr>
        <p:sp>
          <p:nvSpPr>
            <p:cNvPr id="45093" name="Line 19"/>
            <p:cNvSpPr>
              <a:spLocks noChangeShapeType="1"/>
            </p:cNvSpPr>
            <p:nvPr/>
          </p:nvSpPr>
          <p:spPr bwMode="auto">
            <a:xfrm>
              <a:off x="3168" y="2496"/>
              <a:ext cx="1440" cy="9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4" name="Text Box 20"/>
            <p:cNvSpPr txBox="1">
              <a:spLocks noChangeArrowheads="1"/>
            </p:cNvSpPr>
            <p:nvPr/>
          </p:nvSpPr>
          <p:spPr bwMode="auto">
            <a:xfrm>
              <a:off x="4608" y="3360"/>
              <a:ext cx="43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t>AD</a:t>
              </a:r>
              <a:r>
                <a:rPr lang="en-US" sz="2300" b="1" baseline="-25000">
                  <a:latin typeface="Tahoma" pitchFamily="34" charset="0"/>
                </a:rPr>
                <a:t>1</a:t>
              </a:r>
            </a:p>
          </p:txBody>
        </p:sp>
      </p:grpSp>
      <p:grpSp>
        <p:nvGrpSpPr>
          <p:cNvPr id="45064" name="Group 21"/>
          <p:cNvGrpSpPr>
            <a:grpSpLocks/>
          </p:cNvGrpSpPr>
          <p:nvPr/>
        </p:nvGrpSpPr>
        <p:grpSpPr bwMode="auto">
          <a:xfrm>
            <a:off x="4592638" y="4416425"/>
            <a:ext cx="2947987" cy="442913"/>
            <a:chOff x="2893" y="2793"/>
            <a:chExt cx="1857" cy="279"/>
          </a:xfrm>
        </p:grpSpPr>
        <p:sp>
          <p:nvSpPr>
            <p:cNvPr id="45091" name="Line 22"/>
            <p:cNvSpPr>
              <a:spLocks noChangeShapeType="1"/>
            </p:cNvSpPr>
            <p:nvPr/>
          </p:nvSpPr>
          <p:spPr bwMode="auto">
            <a:xfrm>
              <a:off x="3118" y="2914"/>
              <a:ext cx="163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bIns="91440"/>
            <a:lstStyle/>
            <a:p>
              <a:endParaRPr lang="en-US"/>
            </a:p>
          </p:txBody>
        </p:sp>
        <p:sp>
          <p:nvSpPr>
            <p:cNvPr id="45092" name="Text Box 23"/>
            <p:cNvSpPr txBox="1">
              <a:spLocks noChangeArrowheads="1"/>
            </p:cNvSpPr>
            <p:nvPr/>
          </p:nvSpPr>
          <p:spPr bwMode="auto">
            <a:xfrm>
              <a:off x="2893" y="2793"/>
              <a:ext cx="240"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t>P</a:t>
              </a:r>
              <a:r>
                <a:rPr lang="en-US" sz="2300" b="1" baseline="-25000">
                  <a:latin typeface="Tahoma" pitchFamily="34" charset="0"/>
                </a:rPr>
                <a:t>1</a:t>
              </a:r>
            </a:p>
          </p:txBody>
        </p:sp>
      </p:grpSp>
      <p:grpSp>
        <p:nvGrpSpPr>
          <p:cNvPr id="45065" name="Group 24"/>
          <p:cNvGrpSpPr>
            <a:grpSpLocks/>
          </p:cNvGrpSpPr>
          <p:nvPr/>
        </p:nvGrpSpPr>
        <p:grpSpPr bwMode="auto">
          <a:xfrm>
            <a:off x="5867400" y="2124075"/>
            <a:ext cx="393700" cy="3957638"/>
            <a:chOff x="3696" y="1338"/>
            <a:chExt cx="248" cy="2493"/>
          </a:xfrm>
        </p:grpSpPr>
        <p:sp>
          <p:nvSpPr>
            <p:cNvPr id="45088" name="Line 25"/>
            <p:cNvSpPr>
              <a:spLocks noChangeShapeType="1"/>
            </p:cNvSpPr>
            <p:nvPr/>
          </p:nvSpPr>
          <p:spPr bwMode="auto">
            <a:xfrm>
              <a:off x="3780" y="1338"/>
              <a:ext cx="0" cy="226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5089" name="Text Box 26"/>
            <p:cNvSpPr txBox="1">
              <a:spLocks noChangeArrowheads="1"/>
            </p:cNvSpPr>
            <p:nvPr/>
          </p:nvSpPr>
          <p:spPr bwMode="auto">
            <a:xfrm>
              <a:off x="3704" y="2142"/>
              <a:ext cx="240" cy="2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9144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t>Y</a:t>
              </a:r>
              <a:r>
                <a:rPr lang="en-US" sz="2300" b="1" baseline="-25000">
                  <a:latin typeface="Tahoma" pitchFamily="34" charset="0"/>
                </a:rPr>
                <a:t>1</a:t>
              </a:r>
            </a:p>
          </p:txBody>
        </p:sp>
        <p:sp>
          <p:nvSpPr>
            <p:cNvPr id="45090" name="Text Box 27"/>
            <p:cNvSpPr txBox="1">
              <a:spLocks noChangeArrowheads="1"/>
            </p:cNvSpPr>
            <p:nvPr/>
          </p:nvSpPr>
          <p:spPr bwMode="auto">
            <a:xfrm>
              <a:off x="3696" y="3610"/>
              <a:ext cx="24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t>Y</a:t>
              </a:r>
              <a:r>
                <a:rPr lang="en-US" sz="2300" b="1" baseline="-25000">
                  <a:latin typeface="Tahoma" pitchFamily="34" charset="0"/>
                </a:rPr>
                <a:t>1</a:t>
              </a:r>
            </a:p>
          </p:txBody>
        </p:sp>
      </p:grpSp>
      <p:grpSp>
        <p:nvGrpSpPr>
          <p:cNvPr id="10" name="Group 28"/>
          <p:cNvGrpSpPr>
            <a:grpSpLocks/>
          </p:cNvGrpSpPr>
          <p:nvPr/>
        </p:nvGrpSpPr>
        <p:grpSpPr bwMode="auto">
          <a:xfrm>
            <a:off x="6629400" y="2584450"/>
            <a:ext cx="381000" cy="3590925"/>
            <a:chOff x="4176" y="1628"/>
            <a:chExt cx="240" cy="2262"/>
          </a:xfrm>
        </p:grpSpPr>
        <p:sp>
          <p:nvSpPr>
            <p:cNvPr id="45085" name="Line 29"/>
            <p:cNvSpPr>
              <a:spLocks noChangeShapeType="1"/>
            </p:cNvSpPr>
            <p:nvPr/>
          </p:nvSpPr>
          <p:spPr bwMode="auto">
            <a:xfrm>
              <a:off x="4240" y="1628"/>
              <a:ext cx="0" cy="1978"/>
            </a:xfrm>
            <a:prstGeom prst="line">
              <a:avLst/>
            </a:prstGeom>
            <a:noFill/>
            <a:ln w="9525">
              <a:solidFill>
                <a:srgbClr val="009900"/>
              </a:solidFill>
              <a:prstDash val="dash"/>
              <a:round/>
              <a:headEnd/>
              <a:tailEnd/>
            </a:ln>
            <a:extLst>
              <a:ext uri="{909E8E84-426E-40DD-AFC4-6F175D3DCCD1}">
                <a14:hiddenFill xmlns:a14="http://schemas.microsoft.com/office/drawing/2010/main">
                  <a:noFill/>
                </a14:hiddenFill>
              </a:ext>
            </a:extLst>
          </p:spPr>
          <p:txBody>
            <a:bodyPr bIns="91440"/>
            <a:lstStyle/>
            <a:p>
              <a:endParaRPr lang="en-US"/>
            </a:p>
          </p:txBody>
        </p:sp>
        <p:sp>
          <p:nvSpPr>
            <p:cNvPr id="45086" name="Text Box 30"/>
            <p:cNvSpPr txBox="1">
              <a:spLocks noChangeArrowheads="1"/>
            </p:cNvSpPr>
            <p:nvPr/>
          </p:nvSpPr>
          <p:spPr bwMode="auto">
            <a:xfrm>
              <a:off x="4176" y="2140"/>
              <a:ext cx="240" cy="2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solidFill>
                    <a:srgbClr val="339933"/>
                  </a:solidFill>
                </a:rPr>
                <a:t>Y</a:t>
              </a:r>
              <a:r>
                <a:rPr lang="en-US" sz="2300" b="1" baseline="-25000">
                  <a:solidFill>
                    <a:srgbClr val="339933"/>
                  </a:solidFill>
                  <a:latin typeface="Tahoma" pitchFamily="34" charset="0"/>
                </a:rPr>
                <a:t>2</a:t>
              </a:r>
            </a:p>
          </p:txBody>
        </p:sp>
        <p:sp>
          <p:nvSpPr>
            <p:cNvPr id="45087" name="Text Box 31"/>
            <p:cNvSpPr txBox="1">
              <a:spLocks noChangeArrowheads="1"/>
            </p:cNvSpPr>
            <p:nvPr/>
          </p:nvSpPr>
          <p:spPr bwMode="auto">
            <a:xfrm>
              <a:off x="4176" y="3611"/>
              <a:ext cx="240"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solidFill>
                    <a:srgbClr val="339933"/>
                  </a:solidFill>
                </a:rPr>
                <a:t>Y</a:t>
              </a:r>
              <a:r>
                <a:rPr lang="en-US" sz="2300" b="1" baseline="-25000">
                  <a:solidFill>
                    <a:srgbClr val="339933"/>
                  </a:solidFill>
                  <a:latin typeface="Tahoma" pitchFamily="34" charset="0"/>
                </a:rPr>
                <a:t>2</a:t>
              </a:r>
            </a:p>
          </p:txBody>
        </p:sp>
      </p:grpSp>
      <p:grpSp>
        <p:nvGrpSpPr>
          <p:cNvPr id="45067" name="Group 32"/>
          <p:cNvGrpSpPr>
            <a:grpSpLocks/>
          </p:cNvGrpSpPr>
          <p:nvPr/>
        </p:nvGrpSpPr>
        <p:grpSpPr bwMode="auto">
          <a:xfrm>
            <a:off x="4648200" y="1905000"/>
            <a:ext cx="1352550" cy="350838"/>
            <a:chOff x="2928" y="1200"/>
            <a:chExt cx="852" cy="221"/>
          </a:xfrm>
        </p:grpSpPr>
        <p:sp>
          <p:nvSpPr>
            <p:cNvPr id="45083" name="Line 33"/>
            <p:cNvSpPr>
              <a:spLocks noChangeShapeType="1"/>
            </p:cNvSpPr>
            <p:nvPr/>
          </p:nvSpPr>
          <p:spPr bwMode="auto">
            <a:xfrm flipH="1">
              <a:off x="3116" y="1336"/>
              <a:ext cx="66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084" name="Text Box 34"/>
            <p:cNvSpPr txBox="1">
              <a:spLocks noChangeArrowheads="1"/>
            </p:cNvSpPr>
            <p:nvPr/>
          </p:nvSpPr>
          <p:spPr bwMode="auto">
            <a:xfrm>
              <a:off x="2928" y="1200"/>
              <a:ext cx="24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latin typeface="Tahoma" pitchFamily="34" charset="0"/>
                </a:rPr>
                <a:t>r</a:t>
              </a:r>
              <a:r>
                <a:rPr lang="en-US" sz="2100" b="1" baseline="-25000">
                  <a:latin typeface="Tahoma" pitchFamily="34" charset="0"/>
                </a:rPr>
                <a:t>1</a:t>
              </a:r>
            </a:p>
          </p:txBody>
        </p:sp>
      </p:grpSp>
      <p:grpSp>
        <p:nvGrpSpPr>
          <p:cNvPr id="12" name="Group 35"/>
          <p:cNvGrpSpPr>
            <a:grpSpLocks/>
          </p:cNvGrpSpPr>
          <p:nvPr/>
        </p:nvGrpSpPr>
        <p:grpSpPr bwMode="auto">
          <a:xfrm>
            <a:off x="4648200" y="2362200"/>
            <a:ext cx="2089150" cy="350838"/>
            <a:chOff x="2928" y="1488"/>
            <a:chExt cx="1316" cy="221"/>
          </a:xfrm>
        </p:grpSpPr>
        <p:sp>
          <p:nvSpPr>
            <p:cNvPr id="45081" name="Line 36"/>
            <p:cNvSpPr>
              <a:spLocks noChangeShapeType="1"/>
            </p:cNvSpPr>
            <p:nvPr/>
          </p:nvSpPr>
          <p:spPr bwMode="auto">
            <a:xfrm flipH="1">
              <a:off x="3116" y="1632"/>
              <a:ext cx="1128" cy="0"/>
            </a:xfrm>
            <a:prstGeom prst="line">
              <a:avLst/>
            </a:prstGeom>
            <a:noFill/>
            <a:ln w="9525">
              <a:solidFill>
                <a:srgbClr val="0099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082" name="Text Box 37"/>
            <p:cNvSpPr txBox="1">
              <a:spLocks noChangeArrowheads="1"/>
            </p:cNvSpPr>
            <p:nvPr/>
          </p:nvSpPr>
          <p:spPr bwMode="auto">
            <a:xfrm>
              <a:off x="2928" y="1488"/>
              <a:ext cx="24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solidFill>
                    <a:srgbClr val="339933"/>
                  </a:solidFill>
                  <a:latin typeface="Tahoma" pitchFamily="34" charset="0"/>
                </a:rPr>
                <a:t>r</a:t>
              </a:r>
              <a:r>
                <a:rPr lang="en-US" sz="2100" b="1" baseline="-25000">
                  <a:solidFill>
                    <a:srgbClr val="339933"/>
                  </a:solidFill>
                  <a:latin typeface="Tahoma" pitchFamily="34" charset="0"/>
                </a:rPr>
                <a:t>2</a:t>
              </a:r>
            </a:p>
          </p:txBody>
        </p:sp>
      </p:grpSp>
      <p:sp>
        <p:nvSpPr>
          <p:cNvPr id="78886" name="Rectangle 38"/>
          <p:cNvSpPr>
            <a:spLocks noChangeArrowheads="1"/>
          </p:cNvSpPr>
          <p:nvPr/>
        </p:nvSpPr>
        <p:spPr bwMode="auto">
          <a:xfrm>
            <a:off x="609600" y="1525588"/>
            <a:ext cx="37338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0000"/>
              </a:lnSpc>
              <a:spcBef>
                <a:spcPct val="45000"/>
              </a:spcBef>
              <a:buClr>
                <a:srgbClr val="008080"/>
              </a:buClr>
              <a:buSzPct val="120000"/>
              <a:buFont typeface="Wingdings" pitchFamily="2" charset="2"/>
              <a:buNone/>
              <a:tabLst>
                <a:tab pos="635000" algn="l"/>
              </a:tabLst>
            </a:pPr>
            <a:r>
              <a:rPr lang="en-US" sz="2500" dirty="0">
                <a:sym typeface="Symbol" pitchFamily="18" charset="2"/>
              </a:rPr>
              <a:t>The </a:t>
            </a:r>
            <a:r>
              <a:rPr lang="en-US" sz="2500" dirty="0" smtClean="0">
                <a:sym typeface="Symbol" pitchFamily="18" charset="2"/>
              </a:rPr>
              <a:t>CB can </a:t>
            </a:r>
            <a:r>
              <a:rPr lang="en-US" sz="2500" dirty="0">
                <a:sym typeface="Symbol" pitchFamily="18" charset="2"/>
              </a:rPr>
              <a:t>increase aggregate demand:</a:t>
            </a:r>
          </a:p>
          <a:p>
            <a:pPr>
              <a:lnSpc>
                <a:spcPct val="110000"/>
              </a:lnSpc>
              <a:spcBef>
                <a:spcPct val="45000"/>
              </a:spcBef>
              <a:buClr>
                <a:srgbClr val="008080"/>
              </a:buClr>
              <a:buSzPct val="120000"/>
              <a:buFont typeface="Wingdings" pitchFamily="2" charset="2"/>
              <a:buNone/>
              <a:tabLst>
                <a:tab pos="635000" algn="l"/>
              </a:tabLst>
            </a:pPr>
            <a:r>
              <a:rPr lang="en-US" sz="2500" dirty="0">
                <a:sym typeface="Symbol" pitchFamily="18" charset="2"/>
              </a:rPr>
              <a:t></a:t>
            </a:r>
            <a:r>
              <a:rPr lang="en-US" sz="2500" b="1" i="1" dirty="0">
                <a:sym typeface="Symbol" pitchFamily="18" charset="2"/>
              </a:rPr>
              <a:t>M</a:t>
            </a:r>
            <a:r>
              <a:rPr lang="en-US" sz="2500" dirty="0">
                <a:sym typeface="Symbol" pitchFamily="18" charset="2"/>
              </a:rPr>
              <a:t>   </a:t>
            </a:r>
            <a:r>
              <a:rPr lang="en-US" sz="2500" i="1" dirty="0">
                <a:sym typeface="Symbol" pitchFamily="18" charset="2"/>
              </a:rPr>
              <a:t>LM</a:t>
            </a:r>
            <a:r>
              <a:rPr lang="en-US" sz="900" dirty="0">
                <a:sym typeface="Symbol" pitchFamily="18" charset="2"/>
              </a:rPr>
              <a:t> </a:t>
            </a:r>
            <a:r>
              <a:rPr lang="en-US" sz="2500" dirty="0">
                <a:sym typeface="Symbol" pitchFamily="18" charset="2"/>
              </a:rPr>
              <a:t> shifts right</a:t>
            </a:r>
          </a:p>
        </p:txBody>
      </p:sp>
      <p:grpSp>
        <p:nvGrpSpPr>
          <p:cNvPr id="13" name="Group 39"/>
          <p:cNvGrpSpPr>
            <a:grpSpLocks/>
          </p:cNvGrpSpPr>
          <p:nvPr/>
        </p:nvGrpSpPr>
        <p:grpSpPr bwMode="auto">
          <a:xfrm>
            <a:off x="5410200" y="3733800"/>
            <a:ext cx="2971800" cy="1738313"/>
            <a:chOff x="3408" y="2352"/>
            <a:chExt cx="1872" cy="1095"/>
          </a:xfrm>
        </p:grpSpPr>
        <p:sp>
          <p:nvSpPr>
            <p:cNvPr id="45079" name="Line 40"/>
            <p:cNvSpPr>
              <a:spLocks noChangeShapeType="1"/>
            </p:cNvSpPr>
            <p:nvPr/>
          </p:nvSpPr>
          <p:spPr bwMode="auto">
            <a:xfrm>
              <a:off x="3408" y="2352"/>
              <a:ext cx="1440" cy="96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0" name="Text Box 41"/>
            <p:cNvSpPr txBox="1">
              <a:spLocks noChangeArrowheads="1"/>
            </p:cNvSpPr>
            <p:nvPr/>
          </p:nvSpPr>
          <p:spPr bwMode="auto">
            <a:xfrm>
              <a:off x="4848" y="3168"/>
              <a:ext cx="43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solidFill>
                    <a:srgbClr val="339933"/>
                  </a:solidFill>
                </a:rPr>
                <a:t>AD</a:t>
              </a:r>
              <a:r>
                <a:rPr lang="en-US" sz="2300" b="1" baseline="-25000">
                  <a:solidFill>
                    <a:srgbClr val="339933"/>
                  </a:solidFill>
                  <a:latin typeface="Tahoma" pitchFamily="34" charset="0"/>
                </a:rPr>
                <a:t>2</a:t>
              </a:r>
            </a:p>
          </p:txBody>
        </p:sp>
      </p:grpSp>
      <p:grpSp>
        <p:nvGrpSpPr>
          <p:cNvPr id="45071" name="Group 42"/>
          <p:cNvGrpSpPr>
            <a:grpSpLocks/>
          </p:cNvGrpSpPr>
          <p:nvPr/>
        </p:nvGrpSpPr>
        <p:grpSpPr bwMode="auto">
          <a:xfrm>
            <a:off x="4572000" y="1279525"/>
            <a:ext cx="3657600" cy="2500313"/>
            <a:chOff x="2256" y="806"/>
            <a:chExt cx="2304" cy="1575"/>
          </a:xfrm>
        </p:grpSpPr>
        <p:grpSp>
          <p:nvGrpSpPr>
            <p:cNvPr id="45074" name="Group 43"/>
            <p:cNvGrpSpPr>
              <a:grpSpLocks/>
            </p:cNvGrpSpPr>
            <p:nvPr/>
          </p:nvGrpSpPr>
          <p:grpSpPr bwMode="auto">
            <a:xfrm>
              <a:off x="2496" y="960"/>
              <a:ext cx="1824" cy="1188"/>
              <a:chOff x="2640" y="1056"/>
              <a:chExt cx="2496" cy="2112"/>
            </a:xfrm>
          </p:grpSpPr>
          <p:sp>
            <p:nvSpPr>
              <p:cNvPr id="45077" name="Line 44"/>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8" name="Line 45"/>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5075" name="Text Box 46"/>
            <p:cNvSpPr txBox="1">
              <a:spLocks noChangeArrowheads="1"/>
            </p:cNvSpPr>
            <p:nvPr/>
          </p:nvSpPr>
          <p:spPr bwMode="auto">
            <a:xfrm>
              <a:off x="4224" y="2112"/>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i="1">
                  <a:latin typeface="Tahoma" pitchFamily="34" charset="0"/>
                </a:rPr>
                <a:t>Y</a:t>
              </a:r>
              <a:r>
                <a:rPr lang="en-US" sz="2200"/>
                <a:t> </a:t>
              </a:r>
            </a:p>
          </p:txBody>
        </p:sp>
        <p:sp>
          <p:nvSpPr>
            <p:cNvPr id="45076" name="Text Box 47"/>
            <p:cNvSpPr txBox="1">
              <a:spLocks noChangeArrowheads="1"/>
            </p:cNvSpPr>
            <p:nvPr/>
          </p:nvSpPr>
          <p:spPr bwMode="auto">
            <a:xfrm>
              <a:off x="2256" y="806"/>
              <a:ext cx="24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200" b="1" i="1">
                  <a:latin typeface="Tahoma" pitchFamily="34" charset="0"/>
                </a:rPr>
                <a:t>r</a:t>
              </a:r>
              <a:endParaRPr lang="en-US" sz="2200"/>
            </a:p>
          </p:txBody>
        </p:sp>
      </p:grpSp>
      <p:sp>
        <p:nvSpPr>
          <p:cNvPr id="78896" name="Rectangle 48"/>
          <p:cNvSpPr>
            <a:spLocks noChangeArrowheads="1"/>
          </p:cNvSpPr>
          <p:nvPr/>
        </p:nvSpPr>
        <p:spPr bwMode="auto">
          <a:xfrm>
            <a:off x="641350" y="3116263"/>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0000"/>
              </a:lnSpc>
              <a:spcBef>
                <a:spcPct val="45000"/>
              </a:spcBef>
              <a:buClr>
                <a:srgbClr val="008080"/>
              </a:buClr>
              <a:buSzPct val="120000"/>
              <a:buFont typeface="Wingdings" pitchFamily="2" charset="2"/>
              <a:buNone/>
              <a:tabLst>
                <a:tab pos="635000" algn="l"/>
              </a:tabLst>
            </a:pPr>
            <a:r>
              <a:rPr lang="en-US" sz="2500">
                <a:sym typeface="Symbol" pitchFamily="18" charset="2"/>
              </a:rPr>
              <a:t>	 </a:t>
            </a:r>
            <a:r>
              <a:rPr lang="en-US" sz="2500" b="1" i="1">
                <a:sym typeface="Symbol" pitchFamily="18" charset="2"/>
              </a:rPr>
              <a:t>r</a:t>
            </a:r>
          </a:p>
        </p:txBody>
      </p:sp>
      <p:sp>
        <p:nvSpPr>
          <p:cNvPr id="78897" name="Rectangle 49"/>
          <p:cNvSpPr>
            <a:spLocks noChangeArrowheads="1"/>
          </p:cNvSpPr>
          <p:nvPr/>
        </p:nvSpPr>
        <p:spPr bwMode="auto">
          <a:xfrm>
            <a:off x="641350" y="3714750"/>
            <a:ext cx="3733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0000"/>
              </a:lnSpc>
              <a:spcBef>
                <a:spcPct val="45000"/>
              </a:spcBef>
              <a:buClr>
                <a:srgbClr val="008080"/>
              </a:buClr>
              <a:buSzPct val="120000"/>
              <a:buFont typeface="Wingdings" pitchFamily="2" charset="2"/>
              <a:buNone/>
              <a:tabLst>
                <a:tab pos="635000" algn="l"/>
              </a:tabLst>
            </a:pPr>
            <a:r>
              <a:rPr lang="en-US" sz="2500">
                <a:sym typeface="Symbol" pitchFamily="18" charset="2"/>
              </a:rPr>
              <a:t>	 </a:t>
            </a:r>
            <a:r>
              <a:rPr lang="en-US" sz="2400" b="1" i="1">
                <a:latin typeface="Tahoma" pitchFamily="34" charset="0"/>
                <a:sym typeface="Symbol" pitchFamily="18" charset="2"/>
              </a:rPr>
              <a:t>I</a:t>
            </a:r>
            <a:endParaRPr lang="en-US" sz="2500" b="1" i="1">
              <a:sym typeface="Symbol" pitchFamily="18" charset="2"/>
            </a:endParaRPr>
          </a:p>
          <a:p>
            <a:pPr>
              <a:lnSpc>
                <a:spcPct val="110000"/>
              </a:lnSpc>
              <a:spcBef>
                <a:spcPct val="45000"/>
              </a:spcBef>
              <a:buClr>
                <a:srgbClr val="008080"/>
              </a:buClr>
              <a:buSzPct val="120000"/>
              <a:buFont typeface="Wingdings" pitchFamily="2" charset="2"/>
              <a:buNone/>
              <a:tabLst>
                <a:tab pos="635000" algn="l"/>
              </a:tabLst>
            </a:pPr>
            <a:r>
              <a:rPr lang="en-US" sz="2500">
                <a:sym typeface="Symbol" pitchFamily="18" charset="2"/>
              </a:rPr>
              <a:t>	 </a:t>
            </a:r>
            <a:r>
              <a:rPr lang="en-US" sz="2500" b="1" i="1">
                <a:sym typeface="Symbol" pitchFamily="18" charset="2"/>
              </a:rPr>
              <a:t>Y</a:t>
            </a:r>
            <a:r>
              <a:rPr lang="en-US" sz="2500">
                <a:sym typeface="Symbol" pitchFamily="18" charset="2"/>
              </a:rPr>
              <a:t>  at each 		        value of </a:t>
            </a:r>
            <a:r>
              <a:rPr lang="en-US" sz="2500" b="1" i="1">
                <a:sym typeface="Symbol" pitchFamily="18" charset="2"/>
              </a:rPr>
              <a:t>P</a:t>
            </a:r>
          </a:p>
        </p:txBody>
      </p:sp>
    </p:spTree>
    <p:extLst>
      <p:ext uri="{BB962C8B-B14F-4D97-AF65-F5344CB8AC3E}">
        <p14:creationId xmlns:p14="http://schemas.microsoft.com/office/powerpoint/2010/main" val="18196879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886">
                                            <p:txEl>
                                              <p:pRg st="0" end="0"/>
                                            </p:txEl>
                                          </p:spTgt>
                                        </p:tgtEl>
                                        <p:attrNameLst>
                                          <p:attrName>style.visibility</p:attrName>
                                        </p:attrNameLst>
                                      </p:cBhvr>
                                      <p:to>
                                        <p:strVal val="visible"/>
                                      </p:to>
                                    </p:set>
                                    <p:animEffect transition="in" filter="wipe(left)">
                                      <p:cBhvr>
                                        <p:cTn id="7" dur="500"/>
                                        <p:tgtEl>
                                          <p:spTgt spid="788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886">
                                            <p:txEl>
                                              <p:pRg st="1" end="1"/>
                                            </p:txEl>
                                          </p:spTgt>
                                        </p:tgtEl>
                                        <p:attrNameLst>
                                          <p:attrName>style.visibility</p:attrName>
                                        </p:attrNameLst>
                                      </p:cBhvr>
                                      <p:to>
                                        <p:strVal val="visible"/>
                                      </p:to>
                                    </p:set>
                                    <p:animEffect transition="in" filter="wipe(left)">
                                      <p:cBhvr>
                                        <p:cTn id="12" dur="500"/>
                                        <p:tgtEl>
                                          <p:spTgt spid="788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upRigh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8896"/>
                                        </p:tgtEl>
                                        <p:attrNameLst>
                                          <p:attrName>style.visibility</p:attrName>
                                        </p:attrNameLst>
                                      </p:cBhvr>
                                      <p:to>
                                        <p:strVal val="visible"/>
                                      </p:to>
                                    </p:set>
                                    <p:animEffect transition="in" filter="wipe(left)">
                                      <p:cBhvr>
                                        <p:cTn id="22" dur="500"/>
                                        <p:tgtEl>
                                          <p:spTgt spid="7889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8897">
                                            <p:txEl>
                                              <p:pRg st="0" end="0"/>
                                            </p:txEl>
                                          </p:spTgt>
                                        </p:tgtEl>
                                        <p:attrNameLst>
                                          <p:attrName>style.visibility</p:attrName>
                                        </p:attrNameLst>
                                      </p:cBhvr>
                                      <p:to>
                                        <p:strVal val="visible"/>
                                      </p:to>
                                    </p:set>
                                    <p:animEffect transition="in" filter="wipe(left)">
                                      <p:cBhvr>
                                        <p:cTn id="32" dur="500"/>
                                        <p:tgtEl>
                                          <p:spTgt spid="78897">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8897">
                                            <p:txEl>
                                              <p:pRg st="1" end="1"/>
                                            </p:txEl>
                                          </p:spTgt>
                                        </p:tgtEl>
                                        <p:attrNameLst>
                                          <p:attrName>style.visibility</p:attrName>
                                        </p:attrNameLst>
                                      </p:cBhvr>
                                      <p:to>
                                        <p:strVal val="visible"/>
                                      </p:to>
                                    </p:set>
                                    <p:animEffect transition="in" filter="wipe(left)">
                                      <p:cBhvr>
                                        <p:cTn id="37" dur="500"/>
                                        <p:tgtEl>
                                          <p:spTgt spid="78897">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strips(downRight)">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86" grpId="0" build="p" autoUpdateAnimBg="0"/>
      <p:bldP spid="78896" grpId="0" autoUpdateAnimBg="0"/>
      <p:bldP spid="78897"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648200" y="1905000"/>
            <a:ext cx="2362200" cy="4178300"/>
            <a:chOff x="2928" y="1200"/>
            <a:chExt cx="1488" cy="2632"/>
          </a:xfrm>
        </p:grpSpPr>
        <p:sp>
          <p:nvSpPr>
            <p:cNvPr id="46121" name="Line 3"/>
            <p:cNvSpPr>
              <a:spLocks noChangeShapeType="1"/>
            </p:cNvSpPr>
            <p:nvPr/>
          </p:nvSpPr>
          <p:spPr bwMode="auto">
            <a:xfrm>
              <a:off x="4240" y="1352"/>
              <a:ext cx="0" cy="2254"/>
            </a:xfrm>
            <a:prstGeom prst="line">
              <a:avLst/>
            </a:prstGeom>
            <a:noFill/>
            <a:ln w="9525">
              <a:solidFill>
                <a:srgbClr val="CC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6122" name="Text Box 4"/>
            <p:cNvSpPr txBox="1">
              <a:spLocks noChangeArrowheads="1"/>
            </p:cNvSpPr>
            <p:nvPr/>
          </p:nvSpPr>
          <p:spPr bwMode="auto">
            <a:xfrm>
              <a:off x="4176" y="2140"/>
              <a:ext cx="240" cy="2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solidFill>
                    <a:srgbClr val="990000"/>
                  </a:solidFill>
                </a:rPr>
                <a:t>Y</a:t>
              </a:r>
              <a:r>
                <a:rPr lang="en-US" sz="2300" b="1" baseline="-25000">
                  <a:solidFill>
                    <a:srgbClr val="990000"/>
                  </a:solidFill>
                  <a:latin typeface="Tahoma" pitchFamily="34" charset="0"/>
                </a:rPr>
                <a:t>2</a:t>
              </a:r>
            </a:p>
          </p:txBody>
        </p:sp>
        <p:sp>
          <p:nvSpPr>
            <p:cNvPr id="46123" name="Text Box 5"/>
            <p:cNvSpPr txBox="1">
              <a:spLocks noChangeArrowheads="1"/>
            </p:cNvSpPr>
            <p:nvPr/>
          </p:nvSpPr>
          <p:spPr bwMode="auto">
            <a:xfrm>
              <a:off x="4176" y="3611"/>
              <a:ext cx="24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solidFill>
                    <a:srgbClr val="990000"/>
                  </a:solidFill>
                </a:rPr>
                <a:t>Y</a:t>
              </a:r>
              <a:r>
                <a:rPr lang="en-US" sz="2300" b="1" baseline="-25000">
                  <a:solidFill>
                    <a:srgbClr val="990000"/>
                  </a:solidFill>
                  <a:latin typeface="Tahoma" pitchFamily="34" charset="0"/>
                </a:rPr>
                <a:t>2</a:t>
              </a:r>
            </a:p>
          </p:txBody>
        </p:sp>
        <p:sp>
          <p:nvSpPr>
            <p:cNvPr id="46124" name="Line 6"/>
            <p:cNvSpPr>
              <a:spLocks noChangeShapeType="1"/>
            </p:cNvSpPr>
            <p:nvPr/>
          </p:nvSpPr>
          <p:spPr bwMode="auto">
            <a:xfrm flipH="1" flipV="1">
              <a:off x="3119" y="1350"/>
              <a:ext cx="1125" cy="6"/>
            </a:xfrm>
            <a:prstGeom prst="line">
              <a:avLst/>
            </a:prstGeom>
            <a:noFill/>
            <a:ln w="9525">
              <a:solidFill>
                <a:srgbClr val="CC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6125" name="Text Box 7"/>
            <p:cNvSpPr txBox="1">
              <a:spLocks noChangeArrowheads="1"/>
            </p:cNvSpPr>
            <p:nvPr/>
          </p:nvSpPr>
          <p:spPr bwMode="auto">
            <a:xfrm>
              <a:off x="2928" y="1200"/>
              <a:ext cx="24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solidFill>
                    <a:srgbClr val="990000"/>
                  </a:solidFill>
                  <a:latin typeface="Tahoma" pitchFamily="34" charset="0"/>
                </a:rPr>
                <a:t>r</a:t>
              </a:r>
              <a:r>
                <a:rPr lang="en-US" sz="2100" b="1" baseline="-25000">
                  <a:solidFill>
                    <a:srgbClr val="990000"/>
                  </a:solidFill>
                  <a:latin typeface="Tahoma" pitchFamily="34" charset="0"/>
                </a:rPr>
                <a:t>2</a:t>
              </a:r>
            </a:p>
          </p:txBody>
        </p:sp>
      </p:grpSp>
      <p:grpSp>
        <p:nvGrpSpPr>
          <p:cNvPr id="46083" name="Group 8"/>
          <p:cNvGrpSpPr>
            <a:grpSpLocks/>
          </p:cNvGrpSpPr>
          <p:nvPr/>
        </p:nvGrpSpPr>
        <p:grpSpPr bwMode="auto">
          <a:xfrm>
            <a:off x="4648200" y="2411413"/>
            <a:ext cx="1612900" cy="3670300"/>
            <a:chOff x="2928" y="1519"/>
            <a:chExt cx="1016" cy="2312"/>
          </a:xfrm>
        </p:grpSpPr>
        <p:sp>
          <p:nvSpPr>
            <p:cNvPr id="46116" name="Line 9"/>
            <p:cNvSpPr>
              <a:spLocks noChangeShapeType="1"/>
            </p:cNvSpPr>
            <p:nvPr/>
          </p:nvSpPr>
          <p:spPr bwMode="auto">
            <a:xfrm>
              <a:off x="3780" y="1662"/>
              <a:ext cx="0" cy="194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6117" name="Text Box 10"/>
            <p:cNvSpPr txBox="1">
              <a:spLocks noChangeArrowheads="1"/>
            </p:cNvSpPr>
            <p:nvPr/>
          </p:nvSpPr>
          <p:spPr bwMode="auto">
            <a:xfrm>
              <a:off x="3704" y="2142"/>
              <a:ext cx="240" cy="2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t>Y</a:t>
              </a:r>
              <a:r>
                <a:rPr lang="en-US" sz="2300" b="1" baseline="-25000">
                  <a:latin typeface="Tahoma" pitchFamily="34" charset="0"/>
                </a:rPr>
                <a:t>1</a:t>
              </a:r>
            </a:p>
          </p:txBody>
        </p:sp>
        <p:sp>
          <p:nvSpPr>
            <p:cNvPr id="46118" name="Text Box 11"/>
            <p:cNvSpPr txBox="1">
              <a:spLocks noChangeArrowheads="1"/>
            </p:cNvSpPr>
            <p:nvPr/>
          </p:nvSpPr>
          <p:spPr bwMode="auto">
            <a:xfrm>
              <a:off x="3696" y="3610"/>
              <a:ext cx="24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t>Y</a:t>
              </a:r>
              <a:r>
                <a:rPr lang="en-US" sz="2300" b="1" baseline="-25000">
                  <a:latin typeface="Tahoma" pitchFamily="34" charset="0"/>
                </a:rPr>
                <a:t>1</a:t>
              </a:r>
            </a:p>
          </p:txBody>
        </p:sp>
        <p:sp>
          <p:nvSpPr>
            <p:cNvPr id="46119" name="Line 12"/>
            <p:cNvSpPr>
              <a:spLocks noChangeShapeType="1"/>
            </p:cNvSpPr>
            <p:nvPr/>
          </p:nvSpPr>
          <p:spPr bwMode="auto">
            <a:xfrm flipH="1">
              <a:off x="3116" y="1663"/>
              <a:ext cx="66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6120" name="Text Box 13"/>
            <p:cNvSpPr txBox="1">
              <a:spLocks noChangeArrowheads="1"/>
            </p:cNvSpPr>
            <p:nvPr/>
          </p:nvSpPr>
          <p:spPr bwMode="auto">
            <a:xfrm>
              <a:off x="2928" y="1519"/>
              <a:ext cx="24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latin typeface="Tahoma" pitchFamily="34" charset="0"/>
                </a:rPr>
                <a:t>r</a:t>
              </a:r>
              <a:r>
                <a:rPr lang="en-US" sz="2100" b="1" baseline="-25000">
                  <a:latin typeface="Tahoma" pitchFamily="34" charset="0"/>
                </a:rPr>
                <a:t>1</a:t>
              </a:r>
            </a:p>
          </p:txBody>
        </p:sp>
      </p:grpSp>
      <p:sp>
        <p:nvSpPr>
          <p:cNvPr id="46084" name="Rectangle 14"/>
          <p:cNvSpPr>
            <a:spLocks noGrp="1" noChangeArrowheads="1"/>
          </p:cNvSpPr>
          <p:nvPr>
            <p:ph type="title"/>
          </p:nvPr>
        </p:nvSpPr>
        <p:spPr/>
        <p:txBody>
          <a:bodyPr/>
          <a:lstStyle/>
          <a:p>
            <a:r>
              <a:rPr lang="en-US" smtClean="0"/>
              <a:t>Fiscal policy and the </a:t>
            </a:r>
            <a:r>
              <a:rPr lang="en-US" i="1" smtClean="0"/>
              <a:t>AD</a:t>
            </a:r>
            <a:r>
              <a:rPr lang="en-US" sz="1100" i="1" smtClean="0"/>
              <a:t> </a:t>
            </a:r>
            <a:r>
              <a:rPr lang="en-US" smtClean="0"/>
              <a:t> curve</a:t>
            </a:r>
          </a:p>
        </p:txBody>
      </p:sp>
      <p:grpSp>
        <p:nvGrpSpPr>
          <p:cNvPr id="46085" name="Group 15"/>
          <p:cNvGrpSpPr>
            <a:grpSpLocks/>
          </p:cNvGrpSpPr>
          <p:nvPr/>
        </p:nvGrpSpPr>
        <p:grpSpPr bwMode="auto">
          <a:xfrm>
            <a:off x="4572000" y="1279525"/>
            <a:ext cx="3657600" cy="2500313"/>
            <a:chOff x="2256" y="806"/>
            <a:chExt cx="2304" cy="1575"/>
          </a:xfrm>
        </p:grpSpPr>
        <p:grpSp>
          <p:nvGrpSpPr>
            <p:cNvPr id="46111" name="Group 16"/>
            <p:cNvGrpSpPr>
              <a:grpSpLocks/>
            </p:cNvGrpSpPr>
            <p:nvPr/>
          </p:nvGrpSpPr>
          <p:grpSpPr bwMode="auto">
            <a:xfrm>
              <a:off x="2496" y="960"/>
              <a:ext cx="1824" cy="1188"/>
              <a:chOff x="2640" y="1056"/>
              <a:chExt cx="2496" cy="2112"/>
            </a:xfrm>
          </p:grpSpPr>
          <p:sp>
            <p:nvSpPr>
              <p:cNvPr id="46114" name="Line 17"/>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5" name="Line 18"/>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6112" name="Text Box 19"/>
            <p:cNvSpPr txBox="1">
              <a:spLocks noChangeArrowheads="1"/>
            </p:cNvSpPr>
            <p:nvPr/>
          </p:nvSpPr>
          <p:spPr bwMode="auto">
            <a:xfrm>
              <a:off x="4224" y="2112"/>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i="1">
                  <a:latin typeface="Tahoma" pitchFamily="34" charset="0"/>
                </a:rPr>
                <a:t>Y</a:t>
              </a:r>
              <a:r>
                <a:rPr lang="en-US" sz="2200"/>
                <a:t> </a:t>
              </a:r>
            </a:p>
          </p:txBody>
        </p:sp>
        <p:sp>
          <p:nvSpPr>
            <p:cNvPr id="46113" name="Text Box 20"/>
            <p:cNvSpPr txBox="1">
              <a:spLocks noChangeArrowheads="1"/>
            </p:cNvSpPr>
            <p:nvPr/>
          </p:nvSpPr>
          <p:spPr bwMode="auto">
            <a:xfrm>
              <a:off x="2256" y="806"/>
              <a:ext cx="24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200" b="1" i="1">
                  <a:latin typeface="Tahoma" pitchFamily="34" charset="0"/>
                </a:rPr>
                <a:t>r</a:t>
              </a:r>
              <a:endParaRPr lang="en-US" sz="2200"/>
            </a:p>
          </p:txBody>
        </p:sp>
      </p:grpSp>
      <p:grpSp>
        <p:nvGrpSpPr>
          <p:cNvPr id="46086" name="Group 21"/>
          <p:cNvGrpSpPr>
            <a:grpSpLocks/>
          </p:cNvGrpSpPr>
          <p:nvPr/>
        </p:nvGrpSpPr>
        <p:grpSpPr bwMode="auto">
          <a:xfrm>
            <a:off x="4572000" y="3595688"/>
            <a:ext cx="3657600" cy="2500312"/>
            <a:chOff x="2256" y="806"/>
            <a:chExt cx="2304" cy="1575"/>
          </a:xfrm>
        </p:grpSpPr>
        <p:grpSp>
          <p:nvGrpSpPr>
            <p:cNvPr id="46106" name="Group 22"/>
            <p:cNvGrpSpPr>
              <a:grpSpLocks/>
            </p:cNvGrpSpPr>
            <p:nvPr/>
          </p:nvGrpSpPr>
          <p:grpSpPr bwMode="auto">
            <a:xfrm>
              <a:off x="2496" y="960"/>
              <a:ext cx="1824" cy="1188"/>
              <a:chOff x="2640" y="1056"/>
              <a:chExt cx="2496" cy="2112"/>
            </a:xfrm>
          </p:grpSpPr>
          <p:sp>
            <p:nvSpPr>
              <p:cNvPr id="46109" name="Line 23"/>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0" name="Line 24"/>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6107" name="Text Box 25"/>
            <p:cNvSpPr txBox="1">
              <a:spLocks noChangeArrowheads="1"/>
            </p:cNvSpPr>
            <p:nvPr/>
          </p:nvSpPr>
          <p:spPr bwMode="auto">
            <a:xfrm>
              <a:off x="4224" y="2112"/>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i="1">
                  <a:latin typeface="Tahoma" pitchFamily="34" charset="0"/>
                </a:rPr>
                <a:t>Y</a:t>
              </a:r>
              <a:r>
                <a:rPr lang="en-US" sz="2200"/>
                <a:t> </a:t>
              </a:r>
            </a:p>
          </p:txBody>
        </p:sp>
        <p:sp>
          <p:nvSpPr>
            <p:cNvPr id="46108" name="Text Box 26"/>
            <p:cNvSpPr txBox="1">
              <a:spLocks noChangeArrowheads="1"/>
            </p:cNvSpPr>
            <p:nvPr/>
          </p:nvSpPr>
          <p:spPr bwMode="auto">
            <a:xfrm>
              <a:off x="2256" y="806"/>
              <a:ext cx="24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200" b="1" i="1">
                  <a:latin typeface="Tahoma" pitchFamily="34" charset="0"/>
                </a:rPr>
                <a:t>P</a:t>
              </a:r>
              <a:endParaRPr lang="en-US" sz="2200"/>
            </a:p>
          </p:txBody>
        </p:sp>
      </p:grpSp>
      <p:grpSp>
        <p:nvGrpSpPr>
          <p:cNvPr id="46087" name="Group 27"/>
          <p:cNvGrpSpPr>
            <a:grpSpLocks/>
          </p:cNvGrpSpPr>
          <p:nvPr/>
        </p:nvGrpSpPr>
        <p:grpSpPr bwMode="auto">
          <a:xfrm>
            <a:off x="5076825" y="2062163"/>
            <a:ext cx="2314575" cy="1352550"/>
            <a:chOff x="3198" y="1299"/>
            <a:chExt cx="1458" cy="852"/>
          </a:xfrm>
        </p:grpSpPr>
        <p:sp>
          <p:nvSpPr>
            <p:cNvPr id="46104" name="Line 28"/>
            <p:cNvSpPr>
              <a:spLocks noChangeShapeType="1"/>
            </p:cNvSpPr>
            <p:nvPr/>
          </p:nvSpPr>
          <p:spPr bwMode="auto">
            <a:xfrm>
              <a:off x="3198" y="1299"/>
              <a:ext cx="1103" cy="69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5" name="Text Box 29"/>
            <p:cNvSpPr txBox="1">
              <a:spLocks noChangeArrowheads="1"/>
            </p:cNvSpPr>
            <p:nvPr/>
          </p:nvSpPr>
          <p:spPr bwMode="auto">
            <a:xfrm>
              <a:off x="4320" y="1872"/>
              <a:ext cx="33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t>IS</a:t>
              </a:r>
              <a:r>
                <a:rPr lang="en-US" sz="2300" b="1" baseline="-25000">
                  <a:latin typeface="Tahoma" pitchFamily="34" charset="0"/>
                </a:rPr>
                <a:t>1</a:t>
              </a:r>
            </a:p>
          </p:txBody>
        </p:sp>
      </p:grpSp>
      <p:grpSp>
        <p:nvGrpSpPr>
          <p:cNvPr id="46088" name="Group 30"/>
          <p:cNvGrpSpPr>
            <a:grpSpLocks/>
          </p:cNvGrpSpPr>
          <p:nvPr/>
        </p:nvGrpSpPr>
        <p:grpSpPr bwMode="auto">
          <a:xfrm>
            <a:off x="5181600" y="1414463"/>
            <a:ext cx="2652713" cy="1782762"/>
            <a:chOff x="3264" y="891"/>
            <a:chExt cx="1671" cy="1123"/>
          </a:xfrm>
        </p:grpSpPr>
        <p:sp>
          <p:nvSpPr>
            <p:cNvPr id="46102" name="Text Box 31"/>
            <p:cNvSpPr txBox="1">
              <a:spLocks noChangeArrowheads="1"/>
            </p:cNvSpPr>
            <p:nvPr/>
          </p:nvSpPr>
          <p:spPr bwMode="auto">
            <a:xfrm>
              <a:off x="4551" y="891"/>
              <a:ext cx="38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t>LM</a:t>
              </a:r>
              <a:endParaRPr lang="en-US" sz="2300" b="1"/>
            </a:p>
          </p:txBody>
        </p:sp>
        <p:sp>
          <p:nvSpPr>
            <p:cNvPr id="46103" name="Line 32"/>
            <p:cNvSpPr>
              <a:spLocks noChangeShapeType="1"/>
            </p:cNvSpPr>
            <p:nvPr/>
          </p:nvSpPr>
          <p:spPr bwMode="auto">
            <a:xfrm flipV="1">
              <a:off x="3264" y="1095"/>
              <a:ext cx="1351" cy="9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6089" name="Group 33"/>
          <p:cNvGrpSpPr>
            <a:grpSpLocks/>
          </p:cNvGrpSpPr>
          <p:nvPr/>
        </p:nvGrpSpPr>
        <p:grpSpPr bwMode="auto">
          <a:xfrm>
            <a:off x="5029200" y="3962400"/>
            <a:ext cx="2971800" cy="1814513"/>
            <a:chOff x="3168" y="2496"/>
            <a:chExt cx="1872" cy="1143"/>
          </a:xfrm>
        </p:grpSpPr>
        <p:sp>
          <p:nvSpPr>
            <p:cNvPr id="46100" name="Line 34"/>
            <p:cNvSpPr>
              <a:spLocks noChangeShapeType="1"/>
            </p:cNvSpPr>
            <p:nvPr/>
          </p:nvSpPr>
          <p:spPr bwMode="auto">
            <a:xfrm>
              <a:off x="3168" y="2496"/>
              <a:ext cx="1440" cy="9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1" name="Text Box 35"/>
            <p:cNvSpPr txBox="1">
              <a:spLocks noChangeArrowheads="1"/>
            </p:cNvSpPr>
            <p:nvPr/>
          </p:nvSpPr>
          <p:spPr bwMode="auto">
            <a:xfrm>
              <a:off x="4608" y="3360"/>
              <a:ext cx="43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t>AD</a:t>
              </a:r>
              <a:r>
                <a:rPr lang="en-US" sz="2300" b="1" baseline="-25000">
                  <a:latin typeface="Tahoma" pitchFamily="34" charset="0"/>
                </a:rPr>
                <a:t>1</a:t>
              </a:r>
            </a:p>
          </p:txBody>
        </p:sp>
      </p:grpSp>
      <p:grpSp>
        <p:nvGrpSpPr>
          <p:cNvPr id="46090" name="Group 36"/>
          <p:cNvGrpSpPr>
            <a:grpSpLocks/>
          </p:cNvGrpSpPr>
          <p:nvPr/>
        </p:nvGrpSpPr>
        <p:grpSpPr bwMode="auto">
          <a:xfrm>
            <a:off x="4592638" y="4416425"/>
            <a:ext cx="2947987" cy="442913"/>
            <a:chOff x="2893" y="2793"/>
            <a:chExt cx="1857" cy="279"/>
          </a:xfrm>
        </p:grpSpPr>
        <p:sp>
          <p:nvSpPr>
            <p:cNvPr id="46098" name="Line 37"/>
            <p:cNvSpPr>
              <a:spLocks noChangeShapeType="1"/>
            </p:cNvSpPr>
            <p:nvPr/>
          </p:nvSpPr>
          <p:spPr bwMode="auto">
            <a:xfrm>
              <a:off x="3118" y="2914"/>
              <a:ext cx="163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bIns="91440"/>
            <a:lstStyle/>
            <a:p>
              <a:endParaRPr lang="en-US"/>
            </a:p>
          </p:txBody>
        </p:sp>
        <p:sp>
          <p:nvSpPr>
            <p:cNvPr id="46099" name="Text Box 38"/>
            <p:cNvSpPr txBox="1">
              <a:spLocks noChangeArrowheads="1"/>
            </p:cNvSpPr>
            <p:nvPr/>
          </p:nvSpPr>
          <p:spPr bwMode="auto">
            <a:xfrm>
              <a:off x="2893" y="2793"/>
              <a:ext cx="240"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t>P</a:t>
              </a:r>
              <a:r>
                <a:rPr lang="en-US" sz="2300" b="1" baseline="-25000">
                  <a:latin typeface="Tahoma" pitchFamily="34" charset="0"/>
                </a:rPr>
                <a:t>1</a:t>
              </a:r>
            </a:p>
          </p:txBody>
        </p:sp>
      </p:grpSp>
      <p:sp>
        <p:nvSpPr>
          <p:cNvPr id="80935" name="Rectangle 39"/>
          <p:cNvSpPr>
            <a:spLocks noChangeArrowheads="1"/>
          </p:cNvSpPr>
          <p:nvPr/>
        </p:nvSpPr>
        <p:spPr bwMode="auto">
          <a:xfrm>
            <a:off x="457200" y="1447800"/>
            <a:ext cx="3810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0000"/>
              </a:lnSpc>
              <a:spcBef>
                <a:spcPct val="45000"/>
              </a:spcBef>
              <a:buClr>
                <a:srgbClr val="008080"/>
              </a:buClr>
              <a:buSzPct val="120000"/>
              <a:buFont typeface="Wingdings" pitchFamily="2" charset="2"/>
              <a:buNone/>
              <a:tabLst>
                <a:tab pos="635000" algn="l"/>
              </a:tabLst>
            </a:pPr>
            <a:r>
              <a:rPr lang="en-US" sz="2500">
                <a:sym typeface="Symbol" pitchFamily="18" charset="2"/>
              </a:rPr>
              <a:t>Expansionary fiscal policy (</a:t>
            </a:r>
            <a:r>
              <a:rPr lang="en-US" sz="2500" b="1" i="1">
                <a:sym typeface="Symbol" pitchFamily="18" charset="2"/>
              </a:rPr>
              <a:t>G</a:t>
            </a:r>
            <a:r>
              <a:rPr lang="en-US" sz="2500">
                <a:sym typeface="Symbol" pitchFamily="18" charset="2"/>
              </a:rPr>
              <a:t>  and/or </a:t>
            </a:r>
            <a:r>
              <a:rPr lang="en-US" sz="2500" b="1" i="1">
                <a:sym typeface="Symbol" pitchFamily="18" charset="2"/>
              </a:rPr>
              <a:t>T</a:t>
            </a:r>
            <a:r>
              <a:rPr lang="en-US" sz="900" b="1" i="1">
                <a:sym typeface="Symbol" pitchFamily="18" charset="2"/>
              </a:rPr>
              <a:t> </a:t>
            </a:r>
            <a:r>
              <a:rPr lang="en-US" sz="2500">
                <a:sym typeface="Symbol" pitchFamily="18" charset="2"/>
              </a:rPr>
              <a:t>) increases agg. demand:</a:t>
            </a:r>
          </a:p>
          <a:p>
            <a:pPr>
              <a:lnSpc>
                <a:spcPct val="110000"/>
              </a:lnSpc>
              <a:spcBef>
                <a:spcPct val="45000"/>
              </a:spcBef>
              <a:buClr>
                <a:srgbClr val="008080"/>
              </a:buClr>
              <a:buSzPct val="120000"/>
              <a:buFont typeface="Wingdings" pitchFamily="2" charset="2"/>
              <a:buNone/>
              <a:tabLst>
                <a:tab pos="635000" algn="l"/>
              </a:tabLst>
            </a:pPr>
            <a:r>
              <a:rPr lang="en-US" sz="2500">
                <a:sym typeface="Symbol" pitchFamily="18" charset="2"/>
              </a:rPr>
              <a:t></a:t>
            </a:r>
            <a:r>
              <a:rPr lang="en-US" sz="2500" b="1" i="1">
                <a:sym typeface="Symbol" pitchFamily="18" charset="2"/>
              </a:rPr>
              <a:t>T</a:t>
            </a:r>
            <a:r>
              <a:rPr lang="en-US" sz="2500">
                <a:sym typeface="Symbol" pitchFamily="18" charset="2"/>
              </a:rPr>
              <a:t>   </a:t>
            </a:r>
            <a:r>
              <a:rPr lang="en-US" sz="2500" b="1" i="1">
                <a:sym typeface="Symbol" pitchFamily="18" charset="2"/>
              </a:rPr>
              <a:t>C</a:t>
            </a:r>
          </a:p>
          <a:p>
            <a:pPr>
              <a:lnSpc>
                <a:spcPct val="110000"/>
              </a:lnSpc>
              <a:spcBef>
                <a:spcPct val="45000"/>
              </a:spcBef>
              <a:buClr>
                <a:srgbClr val="008080"/>
              </a:buClr>
              <a:buSzPct val="120000"/>
              <a:buFont typeface="Wingdings" pitchFamily="2" charset="2"/>
              <a:buNone/>
              <a:tabLst>
                <a:tab pos="635000" algn="l"/>
              </a:tabLst>
            </a:pPr>
            <a:r>
              <a:rPr lang="en-US" sz="2500">
                <a:sym typeface="Symbol" pitchFamily="18" charset="2"/>
              </a:rPr>
              <a:t>	 </a:t>
            </a:r>
            <a:r>
              <a:rPr lang="en-US" sz="2500" i="1">
                <a:sym typeface="Symbol" pitchFamily="18" charset="2"/>
              </a:rPr>
              <a:t>IS</a:t>
            </a:r>
            <a:r>
              <a:rPr lang="en-US" sz="900" i="1">
                <a:sym typeface="Symbol" pitchFamily="18" charset="2"/>
              </a:rPr>
              <a:t> </a:t>
            </a:r>
            <a:r>
              <a:rPr lang="en-US" sz="2500">
                <a:sym typeface="Symbol" pitchFamily="18" charset="2"/>
              </a:rPr>
              <a:t> shifts right</a:t>
            </a:r>
            <a:endParaRPr lang="en-US" sz="2500" b="1" i="1">
              <a:sym typeface="Symbol" pitchFamily="18" charset="2"/>
            </a:endParaRPr>
          </a:p>
          <a:p>
            <a:pPr>
              <a:lnSpc>
                <a:spcPct val="110000"/>
              </a:lnSpc>
              <a:spcBef>
                <a:spcPct val="45000"/>
              </a:spcBef>
              <a:buClr>
                <a:srgbClr val="008080"/>
              </a:buClr>
              <a:buSzPct val="120000"/>
              <a:buFont typeface="Wingdings" pitchFamily="2" charset="2"/>
              <a:buNone/>
              <a:tabLst>
                <a:tab pos="635000" algn="l"/>
              </a:tabLst>
            </a:pPr>
            <a:r>
              <a:rPr lang="en-US" sz="2500">
                <a:sym typeface="Symbol" pitchFamily="18" charset="2"/>
              </a:rPr>
              <a:t>	 </a:t>
            </a:r>
            <a:r>
              <a:rPr lang="en-US" sz="2500" b="1" i="1">
                <a:sym typeface="Symbol" pitchFamily="18" charset="2"/>
              </a:rPr>
              <a:t>Y</a:t>
            </a:r>
            <a:r>
              <a:rPr lang="en-US" sz="2500">
                <a:sym typeface="Symbol" pitchFamily="18" charset="2"/>
              </a:rPr>
              <a:t>  at each 			value of </a:t>
            </a:r>
            <a:r>
              <a:rPr lang="en-US" sz="2500" b="1" i="1">
                <a:sym typeface="Symbol" pitchFamily="18" charset="2"/>
              </a:rPr>
              <a:t>P</a:t>
            </a:r>
          </a:p>
        </p:txBody>
      </p:sp>
      <p:grpSp>
        <p:nvGrpSpPr>
          <p:cNvPr id="12" name="Group 40"/>
          <p:cNvGrpSpPr>
            <a:grpSpLocks/>
          </p:cNvGrpSpPr>
          <p:nvPr/>
        </p:nvGrpSpPr>
        <p:grpSpPr bwMode="auto">
          <a:xfrm>
            <a:off x="5410200" y="3733800"/>
            <a:ext cx="2971800" cy="1738313"/>
            <a:chOff x="3408" y="2352"/>
            <a:chExt cx="1872" cy="1095"/>
          </a:xfrm>
        </p:grpSpPr>
        <p:sp>
          <p:nvSpPr>
            <p:cNvPr id="46096" name="Line 41"/>
            <p:cNvSpPr>
              <a:spLocks noChangeShapeType="1"/>
            </p:cNvSpPr>
            <p:nvPr/>
          </p:nvSpPr>
          <p:spPr bwMode="auto">
            <a:xfrm>
              <a:off x="3408" y="2352"/>
              <a:ext cx="1440" cy="96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7" name="Text Box 42"/>
            <p:cNvSpPr txBox="1">
              <a:spLocks noChangeArrowheads="1"/>
            </p:cNvSpPr>
            <p:nvPr/>
          </p:nvSpPr>
          <p:spPr bwMode="auto">
            <a:xfrm>
              <a:off x="4848" y="3168"/>
              <a:ext cx="43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solidFill>
                    <a:srgbClr val="990000"/>
                  </a:solidFill>
                </a:rPr>
                <a:t>AD</a:t>
              </a:r>
              <a:r>
                <a:rPr lang="en-US" sz="2300" b="1" baseline="-25000">
                  <a:solidFill>
                    <a:srgbClr val="990000"/>
                  </a:solidFill>
                  <a:latin typeface="Tahoma" pitchFamily="34" charset="0"/>
                </a:rPr>
                <a:t>2</a:t>
              </a:r>
            </a:p>
          </p:txBody>
        </p:sp>
      </p:grpSp>
      <p:grpSp>
        <p:nvGrpSpPr>
          <p:cNvPr id="13" name="Group 43"/>
          <p:cNvGrpSpPr>
            <a:grpSpLocks/>
          </p:cNvGrpSpPr>
          <p:nvPr/>
        </p:nvGrpSpPr>
        <p:grpSpPr bwMode="auto">
          <a:xfrm>
            <a:off x="5619750" y="1443038"/>
            <a:ext cx="2266950" cy="1452562"/>
            <a:chOff x="3540" y="909"/>
            <a:chExt cx="1428" cy="915"/>
          </a:xfrm>
        </p:grpSpPr>
        <p:sp>
          <p:nvSpPr>
            <p:cNvPr id="46094" name="Line 44"/>
            <p:cNvSpPr>
              <a:spLocks noChangeShapeType="1"/>
            </p:cNvSpPr>
            <p:nvPr/>
          </p:nvSpPr>
          <p:spPr bwMode="auto">
            <a:xfrm>
              <a:off x="3540" y="909"/>
              <a:ext cx="1103" cy="697"/>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5" name="Text Box 45"/>
            <p:cNvSpPr txBox="1">
              <a:spLocks noChangeArrowheads="1"/>
            </p:cNvSpPr>
            <p:nvPr/>
          </p:nvSpPr>
          <p:spPr bwMode="auto">
            <a:xfrm>
              <a:off x="4632" y="1545"/>
              <a:ext cx="33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solidFill>
                    <a:srgbClr val="990000"/>
                  </a:solidFill>
                </a:rPr>
                <a:t>IS</a:t>
              </a:r>
              <a:r>
                <a:rPr lang="en-US" sz="2300" b="1" baseline="-25000">
                  <a:solidFill>
                    <a:srgbClr val="990000"/>
                  </a:solidFill>
                </a:rPr>
                <a:t>2</a:t>
              </a:r>
            </a:p>
          </p:txBody>
        </p:sp>
      </p:grpSp>
    </p:spTree>
    <p:extLst>
      <p:ext uri="{BB962C8B-B14F-4D97-AF65-F5344CB8AC3E}">
        <p14:creationId xmlns:p14="http://schemas.microsoft.com/office/powerpoint/2010/main" val="14992342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0935">
                                            <p:txEl>
                                              <p:pRg st="0" end="0"/>
                                            </p:txEl>
                                          </p:spTgt>
                                        </p:tgtEl>
                                        <p:attrNameLst>
                                          <p:attrName>style.visibility</p:attrName>
                                        </p:attrNameLst>
                                      </p:cBhvr>
                                      <p:to>
                                        <p:strVal val="visible"/>
                                      </p:to>
                                    </p:set>
                                    <p:animEffect transition="in" filter="strips(downRight)">
                                      <p:cBhvr>
                                        <p:cTn id="7" dur="500"/>
                                        <p:tgtEl>
                                          <p:spTgt spid="809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0935">
                                            <p:txEl>
                                              <p:pRg st="1" end="1"/>
                                            </p:txEl>
                                          </p:spTgt>
                                        </p:tgtEl>
                                        <p:attrNameLst>
                                          <p:attrName>style.visibility</p:attrName>
                                        </p:attrNameLst>
                                      </p:cBhvr>
                                      <p:to>
                                        <p:strVal val="visible"/>
                                      </p:to>
                                    </p:set>
                                    <p:animEffect transition="in" filter="strips(downRight)">
                                      <p:cBhvr>
                                        <p:cTn id="12" dur="500"/>
                                        <p:tgtEl>
                                          <p:spTgt spid="809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0935">
                                            <p:txEl>
                                              <p:pRg st="2" end="2"/>
                                            </p:txEl>
                                          </p:spTgt>
                                        </p:tgtEl>
                                        <p:attrNameLst>
                                          <p:attrName>style.visibility</p:attrName>
                                        </p:attrNameLst>
                                      </p:cBhvr>
                                      <p:to>
                                        <p:strVal val="visible"/>
                                      </p:to>
                                    </p:set>
                                    <p:animEffect transition="in" filter="strips(downRight)">
                                      <p:cBhvr>
                                        <p:cTn id="17" dur="500"/>
                                        <p:tgtEl>
                                          <p:spTgt spid="809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80935">
                                            <p:txEl>
                                              <p:pRg st="3" end="3"/>
                                            </p:txEl>
                                          </p:spTgt>
                                        </p:tgtEl>
                                        <p:attrNameLst>
                                          <p:attrName>style.visibility</p:attrName>
                                        </p:attrNameLst>
                                      </p:cBhvr>
                                      <p:to>
                                        <p:strVal val="visible"/>
                                      </p:to>
                                    </p:set>
                                    <p:animEffect transition="in" filter="strips(downRight)">
                                      <p:cBhvr>
                                        <p:cTn id="22" dur="500"/>
                                        <p:tgtEl>
                                          <p:spTgt spid="809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Right)">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strips(downRight)">
                                      <p:cBhvr>
                                        <p:cTn id="32" dur="500"/>
                                        <p:tgtEl>
                                          <p:spTgt spid="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trips(downRight)">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3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82600" y="220663"/>
            <a:ext cx="8229600" cy="1195387"/>
          </a:xfrm>
        </p:spPr>
        <p:txBody>
          <a:bodyPr/>
          <a:lstStyle/>
          <a:p>
            <a:pPr>
              <a:lnSpc>
                <a:spcPct val="100000"/>
              </a:lnSpc>
            </a:pPr>
            <a:r>
              <a:rPr lang="en-US" sz="3200" i="1" smtClean="0"/>
              <a:t>IS-LM</a:t>
            </a:r>
            <a:r>
              <a:rPr lang="en-US" sz="1100" i="1" smtClean="0"/>
              <a:t> </a:t>
            </a:r>
            <a:r>
              <a:rPr lang="en-US" sz="3200" smtClean="0"/>
              <a:t> and </a:t>
            </a:r>
            <a:r>
              <a:rPr lang="en-US" sz="3200" i="1" smtClean="0"/>
              <a:t>AD-AS </a:t>
            </a:r>
            <a:r>
              <a:rPr lang="en-US" sz="3200" smtClean="0"/>
              <a:t/>
            </a:r>
            <a:br>
              <a:rPr lang="en-US" sz="3200" smtClean="0"/>
            </a:br>
            <a:r>
              <a:rPr lang="en-US" sz="3200" smtClean="0"/>
              <a:t>in the short run &amp; long run</a:t>
            </a:r>
          </a:p>
        </p:txBody>
      </p:sp>
      <p:sp>
        <p:nvSpPr>
          <p:cNvPr id="47107" name="Rectangle 3"/>
          <p:cNvSpPr>
            <a:spLocks noGrp="1" noChangeArrowheads="1"/>
          </p:cNvSpPr>
          <p:nvPr>
            <p:ph type="body" idx="1"/>
          </p:nvPr>
        </p:nvSpPr>
        <p:spPr>
          <a:xfrm>
            <a:off x="622300" y="1489075"/>
            <a:ext cx="7543800" cy="1447800"/>
          </a:xfrm>
        </p:spPr>
        <p:txBody>
          <a:bodyPr/>
          <a:lstStyle/>
          <a:p>
            <a:pPr marL="0" indent="0">
              <a:lnSpc>
                <a:spcPct val="110000"/>
              </a:lnSpc>
              <a:spcBef>
                <a:spcPct val="30000"/>
              </a:spcBef>
              <a:buFont typeface="Wingdings" pitchFamily="2" charset="2"/>
              <a:buNone/>
            </a:pPr>
            <a:r>
              <a:rPr lang="en-US" sz="2600" i="1" u="sng" dirty="0" smtClean="0">
                <a:solidFill>
                  <a:srgbClr val="800080"/>
                </a:solidFill>
              </a:rPr>
              <a:t>Recall from Chapter 10</a:t>
            </a:r>
            <a:r>
              <a:rPr lang="en-US" sz="2600" i="1" dirty="0" smtClean="0"/>
              <a:t>:    </a:t>
            </a:r>
            <a:r>
              <a:rPr lang="en-US" sz="2600" dirty="0" smtClean="0"/>
              <a:t>The force that moves the economy from the short run to the long run </a:t>
            </a:r>
            <a:br>
              <a:rPr lang="en-US" sz="2600" dirty="0" smtClean="0"/>
            </a:br>
            <a:r>
              <a:rPr lang="en-US" sz="2600" dirty="0" smtClean="0"/>
              <a:t>is the gradual adjustment of prices.</a:t>
            </a:r>
          </a:p>
        </p:txBody>
      </p:sp>
      <p:graphicFrame>
        <p:nvGraphicFramePr>
          <p:cNvPr id="82993" name="Group 49"/>
          <p:cNvGraphicFramePr>
            <a:graphicFrameLocks noGrp="1"/>
          </p:cNvGraphicFramePr>
          <p:nvPr>
            <p:extLst>
              <p:ext uri="{D42A27DB-BD31-4B8C-83A1-F6EECF244321}">
                <p14:modId xmlns:p14="http://schemas.microsoft.com/office/powerpoint/2010/main" val="2311880785"/>
              </p:ext>
            </p:extLst>
          </p:nvPr>
        </p:nvGraphicFramePr>
        <p:xfrm>
          <a:off x="1600200" y="3140075"/>
          <a:ext cx="6400800" cy="2895601"/>
        </p:xfrm>
        <a:graphic>
          <a:graphicData uri="http://schemas.openxmlformats.org/drawingml/2006/table">
            <a:tbl>
              <a:tblPr/>
              <a:tblGrid>
                <a:gridCol w="3200400"/>
                <a:gridCol w="3200400"/>
              </a:tblGrid>
              <a:tr h="966788">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r>
              <a:tr h="622300">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r>
              <a:tr h="622300">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r>
              <a:tr h="684213">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c>
                  <a:txBody>
                    <a:bodyPr/>
                    <a:lstStyle/>
                    <a:p>
                      <a:pPr marL="0" marR="0" lvl="0" indent="0" algn="l"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r>
            </a:tbl>
          </a:graphicData>
        </a:graphic>
      </p:graphicFrame>
      <p:graphicFrame>
        <p:nvGraphicFramePr>
          <p:cNvPr id="82965" name="Object 2"/>
          <p:cNvGraphicFramePr>
            <a:graphicFrameLocks noChangeAspect="1"/>
          </p:cNvGraphicFramePr>
          <p:nvPr/>
        </p:nvGraphicFramePr>
        <p:xfrm>
          <a:off x="2514600" y="4133850"/>
          <a:ext cx="1371600" cy="606425"/>
        </p:xfrm>
        <a:graphic>
          <a:graphicData uri="http://schemas.openxmlformats.org/presentationml/2006/ole">
            <mc:AlternateContent xmlns:mc="http://schemas.openxmlformats.org/markup-compatibility/2006">
              <mc:Choice xmlns:v="urn:schemas-microsoft-com:vml" Requires="v">
                <p:oleObj spid="_x0000_s8428" name="Equation" r:id="rId4" imgW="545863" imgH="241195" progId="Equation.DSMT4">
                  <p:embed/>
                </p:oleObj>
              </mc:Choice>
              <mc:Fallback>
                <p:oleObj name="Equation" r:id="rId4" imgW="545863" imgH="241195"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4133850"/>
                        <a:ext cx="1371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966" name="Object 3"/>
          <p:cNvGraphicFramePr>
            <a:graphicFrameLocks noChangeAspect="1"/>
          </p:cNvGraphicFramePr>
          <p:nvPr/>
        </p:nvGraphicFramePr>
        <p:xfrm>
          <a:off x="2514600" y="4743450"/>
          <a:ext cx="1371600" cy="606425"/>
        </p:xfrm>
        <a:graphic>
          <a:graphicData uri="http://schemas.openxmlformats.org/presentationml/2006/ole">
            <mc:AlternateContent xmlns:mc="http://schemas.openxmlformats.org/markup-compatibility/2006">
              <mc:Choice xmlns:v="urn:schemas-microsoft-com:vml" Requires="v">
                <p:oleObj spid="_x0000_s8429" name="Equation" r:id="rId6" imgW="545863" imgH="241195" progId="Equation.DSMT4">
                  <p:embed/>
                </p:oleObj>
              </mc:Choice>
              <mc:Fallback>
                <p:oleObj name="Equation" r:id="rId6" imgW="545863" imgH="241195"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743450"/>
                        <a:ext cx="1371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967" name="Object 4"/>
          <p:cNvGraphicFramePr>
            <a:graphicFrameLocks noChangeAspect="1"/>
          </p:cNvGraphicFramePr>
          <p:nvPr/>
        </p:nvGraphicFramePr>
        <p:xfrm>
          <a:off x="2514600" y="5426075"/>
          <a:ext cx="1371600" cy="606425"/>
        </p:xfrm>
        <a:graphic>
          <a:graphicData uri="http://schemas.openxmlformats.org/presentationml/2006/ole">
            <mc:AlternateContent xmlns:mc="http://schemas.openxmlformats.org/markup-compatibility/2006">
              <mc:Choice xmlns:v="urn:schemas-microsoft-com:vml" Requires="v">
                <p:oleObj spid="_x0000_s8430" name="Equation" r:id="rId8" imgW="545863" imgH="241195" progId="Equation.DSMT4">
                  <p:embed/>
                </p:oleObj>
              </mc:Choice>
              <mc:Fallback>
                <p:oleObj name="Equation" r:id="rId8" imgW="545863" imgH="241195"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5426075"/>
                        <a:ext cx="13716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968" name="Text Box 24"/>
          <p:cNvSpPr txBox="1">
            <a:spLocks noChangeArrowheads="1"/>
          </p:cNvSpPr>
          <p:nvPr/>
        </p:nvSpPr>
        <p:spPr bwMode="auto">
          <a:xfrm>
            <a:off x="5791200" y="4175125"/>
            <a:ext cx="1219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600"/>
              <a:t>rise</a:t>
            </a:r>
          </a:p>
        </p:txBody>
      </p:sp>
      <p:sp>
        <p:nvSpPr>
          <p:cNvPr id="82969" name="Text Box 25"/>
          <p:cNvSpPr txBox="1">
            <a:spLocks noChangeArrowheads="1"/>
          </p:cNvSpPr>
          <p:nvPr/>
        </p:nvSpPr>
        <p:spPr bwMode="auto">
          <a:xfrm>
            <a:off x="5867400" y="4784725"/>
            <a:ext cx="1219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600"/>
              <a:t>fall</a:t>
            </a:r>
          </a:p>
        </p:txBody>
      </p:sp>
      <p:sp>
        <p:nvSpPr>
          <p:cNvPr id="82970" name="Text Box 26"/>
          <p:cNvSpPr txBox="1">
            <a:spLocks noChangeArrowheads="1"/>
          </p:cNvSpPr>
          <p:nvPr/>
        </p:nvSpPr>
        <p:spPr bwMode="auto">
          <a:xfrm>
            <a:off x="4913313" y="5470525"/>
            <a:ext cx="2971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600"/>
              <a:t>remain constant</a:t>
            </a:r>
          </a:p>
        </p:txBody>
      </p:sp>
      <p:sp>
        <p:nvSpPr>
          <p:cNvPr id="82971" name="Text Box 27"/>
          <p:cNvSpPr txBox="1">
            <a:spLocks noChangeArrowheads="1"/>
          </p:cNvSpPr>
          <p:nvPr/>
        </p:nvSpPr>
        <p:spPr bwMode="auto">
          <a:xfrm>
            <a:off x="1752600" y="3168650"/>
            <a:ext cx="2971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600"/>
              <a:t>In the short-run equilibrium, if</a:t>
            </a:r>
          </a:p>
        </p:txBody>
      </p:sp>
      <p:sp>
        <p:nvSpPr>
          <p:cNvPr id="82972" name="Text Box 28"/>
          <p:cNvSpPr txBox="1">
            <a:spLocks noChangeArrowheads="1"/>
          </p:cNvSpPr>
          <p:nvPr/>
        </p:nvSpPr>
        <p:spPr bwMode="auto">
          <a:xfrm>
            <a:off x="4876800" y="3168650"/>
            <a:ext cx="2971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600"/>
              <a:t>then over time, the price level will</a:t>
            </a:r>
          </a:p>
        </p:txBody>
      </p:sp>
    </p:spTree>
    <p:extLst>
      <p:ext uri="{BB962C8B-B14F-4D97-AF65-F5344CB8AC3E}">
        <p14:creationId xmlns:p14="http://schemas.microsoft.com/office/powerpoint/2010/main" val="3608312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2971"/>
                                        </p:tgtEl>
                                        <p:attrNameLst>
                                          <p:attrName>style.visibility</p:attrName>
                                        </p:attrNameLst>
                                      </p:cBhvr>
                                      <p:to>
                                        <p:strVal val="visible"/>
                                      </p:to>
                                    </p:set>
                                    <p:animEffect transition="in" filter="strips(downLeft)">
                                      <p:cBhvr>
                                        <p:cTn id="7" dur="500"/>
                                        <p:tgtEl>
                                          <p:spTgt spid="829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82965"/>
                                        </p:tgtEl>
                                        <p:attrNameLst>
                                          <p:attrName>style.visibility</p:attrName>
                                        </p:attrNameLst>
                                      </p:cBhvr>
                                      <p:to>
                                        <p:strVal val="visible"/>
                                      </p:to>
                                    </p:set>
                                    <p:animEffect transition="in" filter="strips(downLeft)">
                                      <p:cBhvr>
                                        <p:cTn id="12" dur="500"/>
                                        <p:tgtEl>
                                          <p:spTgt spid="829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2972"/>
                                        </p:tgtEl>
                                        <p:attrNameLst>
                                          <p:attrName>style.visibility</p:attrName>
                                        </p:attrNameLst>
                                      </p:cBhvr>
                                      <p:to>
                                        <p:strVal val="visible"/>
                                      </p:to>
                                    </p:set>
                                    <p:animEffect transition="in" filter="strips(downRight)">
                                      <p:cBhvr>
                                        <p:cTn id="17" dur="500"/>
                                        <p:tgtEl>
                                          <p:spTgt spid="829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82968"/>
                                        </p:tgtEl>
                                        <p:attrNameLst>
                                          <p:attrName>style.visibility</p:attrName>
                                        </p:attrNameLst>
                                      </p:cBhvr>
                                      <p:to>
                                        <p:strVal val="visible"/>
                                      </p:to>
                                    </p:set>
                                    <p:animEffect transition="in" filter="strips(downRight)">
                                      <p:cBhvr>
                                        <p:cTn id="22" dur="500"/>
                                        <p:tgtEl>
                                          <p:spTgt spid="829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82966"/>
                                        </p:tgtEl>
                                        <p:attrNameLst>
                                          <p:attrName>style.visibility</p:attrName>
                                        </p:attrNameLst>
                                      </p:cBhvr>
                                      <p:to>
                                        <p:strVal val="visible"/>
                                      </p:to>
                                    </p:set>
                                    <p:animEffect transition="in" filter="strips(downLeft)">
                                      <p:cBhvr>
                                        <p:cTn id="27" dur="500"/>
                                        <p:tgtEl>
                                          <p:spTgt spid="8296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82969"/>
                                        </p:tgtEl>
                                        <p:attrNameLst>
                                          <p:attrName>style.visibility</p:attrName>
                                        </p:attrNameLst>
                                      </p:cBhvr>
                                      <p:to>
                                        <p:strVal val="visible"/>
                                      </p:to>
                                    </p:set>
                                    <p:animEffect transition="in" filter="strips(downRight)">
                                      <p:cBhvr>
                                        <p:cTn id="32" dur="500"/>
                                        <p:tgtEl>
                                          <p:spTgt spid="829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nodeType="clickEffect">
                                  <p:stCondLst>
                                    <p:cond delay="0"/>
                                  </p:stCondLst>
                                  <p:childTnLst>
                                    <p:set>
                                      <p:cBhvr>
                                        <p:cTn id="36" dur="1" fill="hold">
                                          <p:stCondLst>
                                            <p:cond delay="0"/>
                                          </p:stCondLst>
                                        </p:cTn>
                                        <p:tgtEl>
                                          <p:spTgt spid="82967"/>
                                        </p:tgtEl>
                                        <p:attrNameLst>
                                          <p:attrName>style.visibility</p:attrName>
                                        </p:attrNameLst>
                                      </p:cBhvr>
                                      <p:to>
                                        <p:strVal val="visible"/>
                                      </p:to>
                                    </p:set>
                                    <p:animEffect transition="in" filter="strips(downLeft)">
                                      <p:cBhvr>
                                        <p:cTn id="37" dur="500"/>
                                        <p:tgtEl>
                                          <p:spTgt spid="8296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82970"/>
                                        </p:tgtEl>
                                        <p:attrNameLst>
                                          <p:attrName>style.visibility</p:attrName>
                                        </p:attrNameLst>
                                      </p:cBhvr>
                                      <p:to>
                                        <p:strVal val="visible"/>
                                      </p:to>
                                    </p:set>
                                    <p:animEffect transition="in" filter="strips(downRight)">
                                      <p:cBhvr>
                                        <p:cTn id="42" dur="500"/>
                                        <p:tgtEl>
                                          <p:spTgt spid="82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8" grpId="0" autoUpdateAnimBg="0"/>
      <p:bldP spid="82969" grpId="0" autoUpdateAnimBg="0"/>
      <p:bldP spid="82970" grpId="0" autoUpdateAnimBg="0"/>
      <p:bldP spid="82971" grpId="0" autoUpdateAnimBg="0"/>
      <p:bldP spid="82972"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2800" smtClean="0"/>
              <a:t>The SR and LR effects of an </a:t>
            </a:r>
            <a:r>
              <a:rPr lang="en-US" sz="2800" i="1" smtClean="0"/>
              <a:t>IS</a:t>
            </a:r>
            <a:r>
              <a:rPr lang="en-US" sz="1100" i="1" smtClean="0"/>
              <a:t> </a:t>
            </a:r>
            <a:r>
              <a:rPr lang="en-US" sz="2800" smtClean="0"/>
              <a:t> shock</a:t>
            </a:r>
          </a:p>
        </p:txBody>
      </p:sp>
      <p:sp>
        <p:nvSpPr>
          <p:cNvPr id="84995" name="Rectangle 3"/>
          <p:cNvSpPr>
            <a:spLocks noGrp="1" noChangeArrowheads="1"/>
          </p:cNvSpPr>
          <p:nvPr>
            <p:ph type="body" idx="1"/>
          </p:nvPr>
        </p:nvSpPr>
        <p:spPr>
          <a:xfrm>
            <a:off x="842963" y="1530350"/>
            <a:ext cx="3155950" cy="1335088"/>
          </a:xfrm>
          <a:solidFill>
            <a:srgbClr val="FFCCCC"/>
          </a:solidFill>
          <a:effectLst>
            <a:outerShdw blurRad="50800" dist="38100" dir="2700000" algn="tl" rotWithShape="0">
              <a:prstClr val="black">
                <a:alpha val="40000"/>
              </a:prstClr>
            </a:outerShdw>
          </a:effectLst>
        </p:spPr>
        <p:txBody>
          <a:bodyPr/>
          <a:lstStyle/>
          <a:p>
            <a:pPr marL="0" indent="0">
              <a:buFont typeface="Wingdings" pitchFamily="2" charset="2"/>
              <a:buNone/>
            </a:pPr>
            <a:r>
              <a:rPr lang="en-US" sz="2500" dirty="0" smtClean="0"/>
              <a:t>A negative </a:t>
            </a:r>
            <a:r>
              <a:rPr lang="en-US" sz="2500" i="1" dirty="0" smtClean="0"/>
              <a:t>IS</a:t>
            </a:r>
            <a:r>
              <a:rPr lang="en-US" sz="2500" dirty="0" smtClean="0"/>
              <a:t> shock shifts </a:t>
            </a:r>
            <a:r>
              <a:rPr lang="en-US" sz="2500" i="1" dirty="0" smtClean="0"/>
              <a:t>IS</a:t>
            </a:r>
            <a:r>
              <a:rPr lang="en-US" sz="2500" dirty="0" smtClean="0"/>
              <a:t> and </a:t>
            </a:r>
            <a:r>
              <a:rPr lang="en-US" sz="2500" i="1" dirty="0" smtClean="0"/>
              <a:t>AD</a:t>
            </a:r>
            <a:r>
              <a:rPr lang="en-US" sz="2500" dirty="0" smtClean="0"/>
              <a:t> left, causing </a:t>
            </a:r>
            <a:r>
              <a:rPr lang="en-US" sz="2500" b="1" i="1" dirty="0" smtClean="0"/>
              <a:t>Y</a:t>
            </a:r>
            <a:r>
              <a:rPr lang="en-US" sz="2500" dirty="0" smtClean="0"/>
              <a:t>  to fall</a:t>
            </a:r>
            <a:r>
              <a:rPr lang="en-US" sz="2500" b="1" dirty="0" smtClean="0"/>
              <a:t>.</a:t>
            </a:r>
            <a:r>
              <a:rPr lang="en-US" sz="2500" dirty="0" smtClean="0"/>
              <a:t>  </a:t>
            </a:r>
          </a:p>
        </p:txBody>
      </p:sp>
      <p:grpSp>
        <p:nvGrpSpPr>
          <p:cNvPr id="2" name="Group 4"/>
          <p:cNvGrpSpPr>
            <a:grpSpLocks/>
          </p:cNvGrpSpPr>
          <p:nvPr/>
        </p:nvGrpSpPr>
        <p:grpSpPr bwMode="auto">
          <a:xfrm>
            <a:off x="4572000" y="1143000"/>
            <a:ext cx="3657600" cy="2500313"/>
            <a:chOff x="2256" y="806"/>
            <a:chExt cx="2304" cy="1575"/>
          </a:xfrm>
        </p:grpSpPr>
        <p:grpSp>
          <p:nvGrpSpPr>
            <p:cNvPr id="48171" name="Group 5"/>
            <p:cNvGrpSpPr>
              <a:grpSpLocks/>
            </p:cNvGrpSpPr>
            <p:nvPr/>
          </p:nvGrpSpPr>
          <p:grpSpPr bwMode="auto">
            <a:xfrm>
              <a:off x="2496" y="960"/>
              <a:ext cx="1824" cy="1188"/>
              <a:chOff x="2640" y="1056"/>
              <a:chExt cx="2496" cy="2112"/>
            </a:xfrm>
          </p:grpSpPr>
          <p:sp>
            <p:nvSpPr>
              <p:cNvPr id="48174" name="Line 6"/>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75" name="Line 7"/>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8172" name="Text Box 8"/>
            <p:cNvSpPr txBox="1">
              <a:spLocks noChangeArrowheads="1"/>
            </p:cNvSpPr>
            <p:nvPr/>
          </p:nvSpPr>
          <p:spPr bwMode="auto">
            <a:xfrm>
              <a:off x="4224" y="2112"/>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i="1">
                  <a:latin typeface="Tahoma" pitchFamily="34" charset="0"/>
                </a:rPr>
                <a:t>Y</a:t>
              </a:r>
              <a:r>
                <a:rPr lang="en-US" sz="2200"/>
                <a:t> </a:t>
              </a:r>
            </a:p>
          </p:txBody>
        </p:sp>
        <p:sp>
          <p:nvSpPr>
            <p:cNvPr id="48173" name="Text Box 9"/>
            <p:cNvSpPr txBox="1">
              <a:spLocks noChangeArrowheads="1"/>
            </p:cNvSpPr>
            <p:nvPr/>
          </p:nvSpPr>
          <p:spPr bwMode="auto">
            <a:xfrm>
              <a:off x="2256" y="806"/>
              <a:ext cx="24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200" b="1" i="1">
                  <a:latin typeface="Tahoma" pitchFamily="34" charset="0"/>
                </a:rPr>
                <a:t>r</a:t>
              </a:r>
              <a:endParaRPr lang="en-US" sz="2200"/>
            </a:p>
          </p:txBody>
        </p:sp>
      </p:grpSp>
      <p:grpSp>
        <p:nvGrpSpPr>
          <p:cNvPr id="4" name="Group 10"/>
          <p:cNvGrpSpPr>
            <a:grpSpLocks/>
          </p:cNvGrpSpPr>
          <p:nvPr/>
        </p:nvGrpSpPr>
        <p:grpSpPr bwMode="auto">
          <a:xfrm>
            <a:off x="4572000" y="3767138"/>
            <a:ext cx="3657600" cy="2500312"/>
            <a:chOff x="2256" y="806"/>
            <a:chExt cx="2304" cy="1575"/>
          </a:xfrm>
        </p:grpSpPr>
        <p:grpSp>
          <p:nvGrpSpPr>
            <p:cNvPr id="48166" name="Group 11"/>
            <p:cNvGrpSpPr>
              <a:grpSpLocks/>
            </p:cNvGrpSpPr>
            <p:nvPr/>
          </p:nvGrpSpPr>
          <p:grpSpPr bwMode="auto">
            <a:xfrm>
              <a:off x="2496" y="960"/>
              <a:ext cx="1824" cy="1188"/>
              <a:chOff x="2640" y="1056"/>
              <a:chExt cx="2496" cy="2112"/>
            </a:xfrm>
          </p:grpSpPr>
          <p:sp>
            <p:nvSpPr>
              <p:cNvPr id="48169" name="Line 12"/>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70" name="Line 13"/>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8167" name="Text Box 14"/>
            <p:cNvSpPr txBox="1">
              <a:spLocks noChangeArrowheads="1"/>
            </p:cNvSpPr>
            <p:nvPr/>
          </p:nvSpPr>
          <p:spPr bwMode="auto">
            <a:xfrm>
              <a:off x="4224" y="2112"/>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i="1">
                  <a:latin typeface="Tahoma" pitchFamily="34" charset="0"/>
                </a:rPr>
                <a:t>Y</a:t>
              </a:r>
              <a:r>
                <a:rPr lang="en-US" sz="2200"/>
                <a:t> </a:t>
              </a:r>
            </a:p>
          </p:txBody>
        </p:sp>
        <p:sp>
          <p:nvSpPr>
            <p:cNvPr id="48168" name="Text Box 15"/>
            <p:cNvSpPr txBox="1">
              <a:spLocks noChangeArrowheads="1"/>
            </p:cNvSpPr>
            <p:nvPr/>
          </p:nvSpPr>
          <p:spPr bwMode="auto">
            <a:xfrm>
              <a:off x="2256" y="806"/>
              <a:ext cx="24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200" b="1" i="1">
                  <a:latin typeface="Tahoma" pitchFamily="34" charset="0"/>
                </a:rPr>
                <a:t>P</a:t>
              </a:r>
              <a:endParaRPr lang="en-US" sz="2200"/>
            </a:p>
          </p:txBody>
        </p:sp>
      </p:grpSp>
      <p:grpSp>
        <p:nvGrpSpPr>
          <p:cNvPr id="6" name="Group 16"/>
          <p:cNvGrpSpPr>
            <a:grpSpLocks/>
          </p:cNvGrpSpPr>
          <p:nvPr/>
        </p:nvGrpSpPr>
        <p:grpSpPr bwMode="auto">
          <a:xfrm>
            <a:off x="6400800" y="3829050"/>
            <a:ext cx="762000" cy="2495550"/>
            <a:chOff x="4032" y="2412"/>
            <a:chExt cx="480" cy="1572"/>
          </a:xfrm>
        </p:grpSpPr>
        <p:sp>
          <p:nvSpPr>
            <p:cNvPr id="48163" name="Line 17"/>
            <p:cNvSpPr>
              <a:spLocks noChangeShapeType="1"/>
            </p:cNvSpPr>
            <p:nvPr/>
          </p:nvSpPr>
          <p:spPr bwMode="auto">
            <a:xfrm>
              <a:off x="4227" y="2610"/>
              <a:ext cx="0" cy="1104"/>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64" name="Text Box 18"/>
            <p:cNvSpPr txBox="1">
              <a:spLocks noChangeArrowheads="1"/>
            </p:cNvSpPr>
            <p:nvPr/>
          </p:nvSpPr>
          <p:spPr bwMode="auto">
            <a:xfrm>
              <a:off x="4032" y="2412"/>
              <a:ext cx="4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100" i="1"/>
                <a:t>LRAS</a:t>
              </a:r>
            </a:p>
          </p:txBody>
        </p:sp>
        <p:graphicFrame>
          <p:nvGraphicFramePr>
            <p:cNvPr id="48165" name="Object 3"/>
            <p:cNvGraphicFramePr>
              <a:graphicFrameLocks noChangeAspect="1"/>
            </p:cNvGraphicFramePr>
            <p:nvPr/>
          </p:nvGraphicFramePr>
          <p:xfrm>
            <a:off x="4145" y="3708"/>
            <a:ext cx="211" cy="276"/>
          </p:xfrm>
          <a:graphic>
            <a:graphicData uri="http://schemas.openxmlformats.org/presentationml/2006/ole">
              <mc:AlternateContent xmlns:mc="http://schemas.openxmlformats.org/markup-compatibility/2006">
                <mc:Choice xmlns:v="urn:schemas-microsoft-com:vml" Requires="v">
                  <p:oleObj spid="_x0000_s9373" name="Equation" r:id="rId4" imgW="164885" imgH="215619" progId="Equation.DSMT4">
                    <p:embed/>
                  </p:oleObj>
                </mc:Choice>
                <mc:Fallback>
                  <p:oleObj name="Equation" r:id="rId4" imgW="164885" imgH="21561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5" y="3708"/>
                          <a:ext cx="211"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7" name="Group 20"/>
          <p:cNvGrpSpPr>
            <a:grpSpLocks/>
          </p:cNvGrpSpPr>
          <p:nvPr/>
        </p:nvGrpSpPr>
        <p:grpSpPr bwMode="auto">
          <a:xfrm>
            <a:off x="6400800" y="1219200"/>
            <a:ext cx="762000" cy="2495550"/>
            <a:chOff x="4032" y="768"/>
            <a:chExt cx="480" cy="1572"/>
          </a:xfrm>
        </p:grpSpPr>
        <p:sp>
          <p:nvSpPr>
            <p:cNvPr id="48160" name="Line 21"/>
            <p:cNvSpPr>
              <a:spLocks noChangeShapeType="1"/>
            </p:cNvSpPr>
            <p:nvPr/>
          </p:nvSpPr>
          <p:spPr bwMode="auto">
            <a:xfrm>
              <a:off x="4227" y="966"/>
              <a:ext cx="0" cy="1104"/>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61" name="Text Box 22"/>
            <p:cNvSpPr txBox="1">
              <a:spLocks noChangeArrowheads="1"/>
            </p:cNvSpPr>
            <p:nvPr/>
          </p:nvSpPr>
          <p:spPr bwMode="auto">
            <a:xfrm>
              <a:off x="4032" y="768"/>
              <a:ext cx="4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100" i="1"/>
                <a:t>LRAS</a:t>
              </a:r>
            </a:p>
          </p:txBody>
        </p:sp>
        <p:graphicFrame>
          <p:nvGraphicFramePr>
            <p:cNvPr id="48162" name="Object 2"/>
            <p:cNvGraphicFramePr>
              <a:graphicFrameLocks noChangeAspect="1"/>
            </p:cNvGraphicFramePr>
            <p:nvPr/>
          </p:nvGraphicFramePr>
          <p:xfrm>
            <a:off x="4145" y="2064"/>
            <a:ext cx="211" cy="276"/>
          </p:xfrm>
          <a:graphic>
            <a:graphicData uri="http://schemas.openxmlformats.org/presentationml/2006/ole">
              <mc:AlternateContent xmlns:mc="http://schemas.openxmlformats.org/markup-compatibility/2006">
                <mc:Choice xmlns:v="urn:schemas-microsoft-com:vml" Requires="v">
                  <p:oleObj spid="_x0000_s9374" name="Equation" r:id="rId6" imgW="164885" imgH="215619" progId="Equation.DSMT4">
                    <p:embed/>
                  </p:oleObj>
                </mc:Choice>
                <mc:Fallback>
                  <p:oleObj name="Equation" r:id="rId6" imgW="164885" imgH="21561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5" y="2064"/>
                          <a:ext cx="211"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8" name="Group 24"/>
          <p:cNvGrpSpPr>
            <a:grpSpLocks/>
          </p:cNvGrpSpPr>
          <p:nvPr/>
        </p:nvGrpSpPr>
        <p:grpSpPr bwMode="auto">
          <a:xfrm>
            <a:off x="5715000" y="1371600"/>
            <a:ext cx="2514600" cy="1600200"/>
            <a:chOff x="3600" y="864"/>
            <a:chExt cx="1584" cy="1008"/>
          </a:xfrm>
        </p:grpSpPr>
        <p:sp>
          <p:nvSpPr>
            <p:cNvPr id="48158" name="Line 25"/>
            <p:cNvSpPr>
              <a:spLocks noChangeShapeType="1"/>
            </p:cNvSpPr>
            <p:nvPr/>
          </p:nvSpPr>
          <p:spPr bwMode="auto">
            <a:xfrm>
              <a:off x="3600" y="864"/>
              <a:ext cx="1296" cy="816"/>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9" name="Text Box 26"/>
            <p:cNvSpPr txBox="1">
              <a:spLocks noChangeArrowheads="1"/>
            </p:cNvSpPr>
            <p:nvPr/>
          </p:nvSpPr>
          <p:spPr bwMode="auto">
            <a:xfrm>
              <a:off x="4914" y="1593"/>
              <a:ext cx="270"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i="1">
                  <a:latin typeface="Tahoma" pitchFamily="34" charset="0"/>
                </a:rPr>
                <a:t>IS</a:t>
              </a:r>
              <a:r>
                <a:rPr lang="en-US" sz="2300" baseline="-25000">
                  <a:latin typeface="Tahoma" pitchFamily="34" charset="0"/>
                </a:rPr>
                <a:t>1</a:t>
              </a:r>
            </a:p>
          </p:txBody>
        </p:sp>
      </p:grpSp>
      <p:grpSp>
        <p:nvGrpSpPr>
          <p:cNvPr id="9" name="Group 27"/>
          <p:cNvGrpSpPr>
            <a:grpSpLocks/>
          </p:cNvGrpSpPr>
          <p:nvPr/>
        </p:nvGrpSpPr>
        <p:grpSpPr bwMode="auto">
          <a:xfrm>
            <a:off x="4572000" y="4267200"/>
            <a:ext cx="3962400" cy="533400"/>
            <a:chOff x="2880" y="2688"/>
            <a:chExt cx="2496" cy="336"/>
          </a:xfrm>
        </p:grpSpPr>
        <p:sp>
          <p:nvSpPr>
            <p:cNvPr id="48155" name="Line 28"/>
            <p:cNvSpPr>
              <a:spLocks noChangeShapeType="1"/>
            </p:cNvSpPr>
            <p:nvPr/>
          </p:nvSpPr>
          <p:spPr bwMode="auto">
            <a:xfrm>
              <a:off x="3120" y="2880"/>
              <a:ext cx="1872"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6" name="Text Box 29"/>
            <p:cNvSpPr txBox="1">
              <a:spLocks noChangeArrowheads="1"/>
            </p:cNvSpPr>
            <p:nvPr/>
          </p:nvSpPr>
          <p:spPr bwMode="auto">
            <a:xfrm>
              <a:off x="4800" y="2688"/>
              <a:ext cx="57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100" i="1"/>
                <a:t>SRAS</a:t>
              </a:r>
              <a:r>
                <a:rPr lang="en-US" sz="2300" baseline="-25000">
                  <a:latin typeface="Tahoma" pitchFamily="34" charset="0"/>
                </a:rPr>
                <a:t>1</a:t>
              </a:r>
            </a:p>
          </p:txBody>
        </p:sp>
        <p:sp>
          <p:nvSpPr>
            <p:cNvPr id="48157" name="Text Box 30"/>
            <p:cNvSpPr txBox="1">
              <a:spLocks noChangeArrowheads="1"/>
            </p:cNvSpPr>
            <p:nvPr/>
          </p:nvSpPr>
          <p:spPr bwMode="auto">
            <a:xfrm>
              <a:off x="2880" y="2736"/>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i="1">
                  <a:latin typeface="Tahoma" pitchFamily="34" charset="0"/>
                </a:rPr>
                <a:t>P</a:t>
              </a:r>
              <a:r>
                <a:rPr lang="en-US" sz="2200" baseline="-25000">
                  <a:latin typeface="Tahoma" pitchFamily="34" charset="0"/>
                </a:rPr>
                <a:t>1</a:t>
              </a:r>
            </a:p>
          </p:txBody>
        </p:sp>
      </p:grpSp>
      <p:grpSp>
        <p:nvGrpSpPr>
          <p:cNvPr id="10" name="Group 31"/>
          <p:cNvGrpSpPr>
            <a:grpSpLocks/>
          </p:cNvGrpSpPr>
          <p:nvPr/>
        </p:nvGrpSpPr>
        <p:grpSpPr bwMode="auto">
          <a:xfrm>
            <a:off x="5486400" y="1292225"/>
            <a:ext cx="2771775" cy="1527175"/>
            <a:chOff x="3456" y="814"/>
            <a:chExt cx="1746" cy="962"/>
          </a:xfrm>
        </p:grpSpPr>
        <p:sp>
          <p:nvSpPr>
            <p:cNvPr id="48153" name="Text Box 32"/>
            <p:cNvSpPr txBox="1">
              <a:spLocks noChangeArrowheads="1"/>
            </p:cNvSpPr>
            <p:nvPr/>
          </p:nvSpPr>
          <p:spPr bwMode="auto">
            <a:xfrm>
              <a:off x="4608" y="814"/>
              <a:ext cx="59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i="1"/>
                <a:t>LM</a:t>
              </a:r>
              <a:r>
                <a:rPr lang="en-US" sz="2300"/>
                <a:t>(</a:t>
              </a:r>
              <a:r>
                <a:rPr lang="en-US" sz="2300" b="1" i="1"/>
                <a:t>P</a:t>
              </a:r>
              <a:r>
                <a:rPr lang="en-US" sz="2300" baseline="-25000">
                  <a:latin typeface="Tahoma" pitchFamily="34" charset="0"/>
                </a:rPr>
                <a:t>1</a:t>
              </a:r>
              <a:r>
                <a:rPr lang="en-US" sz="2300"/>
                <a:t>)</a:t>
              </a:r>
            </a:p>
          </p:txBody>
        </p:sp>
        <p:sp>
          <p:nvSpPr>
            <p:cNvPr id="48154" name="Line 33"/>
            <p:cNvSpPr>
              <a:spLocks noChangeShapeType="1"/>
            </p:cNvSpPr>
            <p:nvPr/>
          </p:nvSpPr>
          <p:spPr bwMode="auto">
            <a:xfrm flipV="1">
              <a:off x="3456" y="1008"/>
              <a:ext cx="1152" cy="76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5026" name="Line 34"/>
          <p:cNvSpPr>
            <a:spLocks noChangeShapeType="1"/>
          </p:cNvSpPr>
          <p:nvPr/>
        </p:nvSpPr>
        <p:spPr bwMode="auto">
          <a:xfrm>
            <a:off x="6124575" y="2395538"/>
            <a:ext cx="0" cy="3497262"/>
          </a:xfrm>
          <a:prstGeom prst="line">
            <a:avLst/>
          </a:prstGeom>
          <a:noFill/>
          <a:ln w="12700">
            <a:solidFill>
              <a:srgbClr val="CC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 name="Group 35"/>
          <p:cNvGrpSpPr>
            <a:grpSpLocks/>
          </p:cNvGrpSpPr>
          <p:nvPr/>
        </p:nvGrpSpPr>
        <p:grpSpPr bwMode="auto">
          <a:xfrm>
            <a:off x="5105400" y="1752600"/>
            <a:ext cx="2971800" cy="4125913"/>
            <a:chOff x="3216" y="1104"/>
            <a:chExt cx="1872" cy="2599"/>
          </a:xfrm>
        </p:grpSpPr>
        <p:grpSp>
          <p:nvGrpSpPr>
            <p:cNvPr id="48147" name="Group 36"/>
            <p:cNvGrpSpPr>
              <a:grpSpLocks/>
            </p:cNvGrpSpPr>
            <p:nvPr/>
          </p:nvGrpSpPr>
          <p:grpSpPr bwMode="auto">
            <a:xfrm>
              <a:off x="3216" y="1104"/>
              <a:ext cx="1623" cy="960"/>
              <a:chOff x="3216" y="1104"/>
              <a:chExt cx="1623" cy="960"/>
            </a:xfrm>
          </p:grpSpPr>
          <p:sp>
            <p:nvSpPr>
              <p:cNvPr id="48151" name="Line 37"/>
              <p:cNvSpPr>
                <a:spLocks noChangeShapeType="1"/>
              </p:cNvSpPr>
              <p:nvPr/>
            </p:nvSpPr>
            <p:spPr bwMode="auto">
              <a:xfrm>
                <a:off x="3216" y="1104"/>
                <a:ext cx="1296" cy="816"/>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2" name="Text Box 38"/>
              <p:cNvSpPr txBox="1">
                <a:spLocks noChangeArrowheads="1"/>
              </p:cNvSpPr>
              <p:nvPr/>
            </p:nvSpPr>
            <p:spPr bwMode="auto">
              <a:xfrm>
                <a:off x="4512" y="1785"/>
                <a:ext cx="327"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i="1">
                    <a:latin typeface="Tahoma" pitchFamily="34" charset="0"/>
                  </a:rPr>
                  <a:t>IS</a:t>
                </a:r>
                <a:r>
                  <a:rPr lang="en-US" sz="2300" baseline="-25000">
                    <a:latin typeface="Tahoma" pitchFamily="34" charset="0"/>
                  </a:rPr>
                  <a:t>2</a:t>
                </a:r>
              </a:p>
            </p:txBody>
          </p:sp>
        </p:grpSp>
        <p:grpSp>
          <p:nvGrpSpPr>
            <p:cNvPr id="48148" name="Group 39"/>
            <p:cNvGrpSpPr>
              <a:grpSpLocks/>
            </p:cNvGrpSpPr>
            <p:nvPr/>
          </p:nvGrpSpPr>
          <p:grpSpPr bwMode="auto">
            <a:xfrm>
              <a:off x="3415" y="2517"/>
              <a:ext cx="1673" cy="1186"/>
              <a:chOff x="3415" y="2517"/>
              <a:chExt cx="1673" cy="1186"/>
            </a:xfrm>
          </p:grpSpPr>
          <p:sp>
            <p:nvSpPr>
              <p:cNvPr id="48149" name="Line 40"/>
              <p:cNvSpPr>
                <a:spLocks noChangeShapeType="1"/>
              </p:cNvSpPr>
              <p:nvPr/>
            </p:nvSpPr>
            <p:spPr bwMode="auto">
              <a:xfrm>
                <a:off x="3415" y="2517"/>
                <a:ext cx="1315" cy="1082"/>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50" name="Text Box 41"/>
              <p:cNvSpPr txBox="1">
                <a:spLocks noChangeArrowheads="1"/>
              </p:cNvSpPr>
              <p:nvPr/>
            </p:nvSpPr>
            <p:spPr bwMode="auto">
              <a:xfrm>
                <a:off x="4733" y="3453"/>
                <a:ext cx="3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i="1"/>
                  <a:t>AD</a:t>
                </a:r>
                <a:r>
                  <a:rPr lang="en-US" sz="2300" baseline="-25000">
                    <a:latin typeface="Tahoma" pitchFamily="34" charset="0"/>
                  </a:rPr>
                  <a:t>2</a:t>
                </a:r>
              </a:p>
            </p:txBody>
          </p:sp>
        </p:grpSp>
      </p:grpSp>
      <p:grpSp>
        <p:nvGrpSpPr>
          <p:cNvPr id="14" name="Group 42"/>
          <p:cNvGrpSpPr>
            <a:grpSpLocks/>
          </p:cNvGrpSpPr>
          <p:nvPr/>
        </p:nvGrpSpPr>
        <p:grpSpPr bwMode="auto">
          <a:xfrm>
            <a:off x="5653088" y="3702050"/>
            <a:ext cx="2663825" cy="1912938"/>
            <a:chOff x="3561" y="2332"/>
            <a:chExt cx="1678" cy="1205"/>
          </a:xfrm>
        </p:grpSpPr>
        <p:sp>
          <p:nvSpPr>
            <p:cNvPr id="48145" name="Text Box 43"/>
            <p:cNvSpPr txBox="1">
              <a:spLocks noChangeArrowheads="1"/>
            </p:cNvSpPr>
            <p:nvPr/>
          </p:nvSpPr>
          <p:spPr bwMode="auto">
            <a:xfrm>
              <a:off x="4884" y="3287"/>
              <a:ext cx="3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i="1"/>
                <a:t>AD</a:t>
              </a:r>
              <a:r>
                <a:rPr lang="en-US" sz="2300" baseline="-25000">
                  <a:latin typeface="Tahoma" pitchFamily="34" charset="0"/>
                </a:rPr>
                <a:t>1</a:t>
              </a:r>
            </a:p>
          </p:txBody>
        </p:sp>
        <p:sp>
          <p:nvSpPr>
            <p:cNvPr id="48146" name="Line 44"/>
            <p:cNvSpPr>
              <a:spLocks noChangeShapeType="1"/>
            </p:cNvSpPr>
            <p:nvPr/>
          </p:nvSpPr>
          <p:spPr bwMode="auto">
            <a:xfrm>
              <a:off x="3561" y="2332"/>
              <a:ext cx="1315" cy="1082"/>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 name="Group 45"/>
          <p:cNvGrpSpPr>
            <a:grpSpLocks/>
          </p:cNvGrpSpPr>
          <p:nvPr/>
        </p:nvGrpSpPr>
        <p:grpSpPr bwMode="auto">
          <a:xfrm>
            <a:off x="6119813" y="3114675"/>
            <a:ext cx="576262" cy="2619375"/>
            <a:chOff x="3855" y="1962"/>
            <a:chExt cx="363" cy="1650"/>
          </a:xfrm>
        </p:grpSpPr>
        <p:sp>
          <p:nvSpPr>
            <p:cNvPr id="48143" name="Line 46"/>
            <p:cNvSpPr>
              <a:spLocks noChangeShapeType="1"/>
            </p:cNvSpPr>
            <p:nvPr/>
          </p:nvSpPr>
          <p:spPr bwMode="auto">
            <a:xfrm flipH="1">
              <a:off x="3855" y="1962"/>
              <a:ext cx="360" cy="0"/>
            </a:xfrm>
            <a:prstGeom prst="line">
              <a:avLst/>
            </a:prstGeom>
            <a:noFill/>
            <a:ln w="4445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44" name="Line 47"/>
            <p:cNvSpPr>
              <a:spLocks noChangeShapeType="1"/>
            </p:cNvSpPr>
            <p:nvPr/>
          </p:nvSpPr>
          <p:spPr bwMode="auto">
            <a:xfrm flipH="1">
              <a:off x="3858" y="3612"/>
              <a:ext cx="360" cy="0"/>
            </a:xfrm>
            <a:prstGeom prst="line">
              <a:avLst/>
            </a:prstGeom>
            <a:noFill/>
            <a:ln w="4445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6832168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Right)">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Right)">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4995"/>
                                        </p:tgtEl>
                                        <p:attrNameLst>
                                          <p:attrName>style.visibility</p:attrName>
                                        </p:attrNameLst>
                                      </p:cBhvr>
                                      <p:to>
                                        <p:strVal val="visible"/>
                                      </p:to>
                                    </p:set>
                                    <p:animEffect transition="in" filter="fade">
                                      <p:cBhvr>
                                        <p:cTn id="47" dur="500"/>
                                        <p:tgtEl>
                                          <p:spTgt spid="8499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right)">
                                      <p:cBhvr>
                                        <p:cTn id="52" dur="500"/>
                                        <p:tgtEl>
                                          <p:spTgt spid="1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7" presetClass="entr" presetSubtype="2"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ppt_x</p:attrName>
                                        </p:attrNameLst>
                                      </p:cBhvr>
                                      <p:tavLst>
                                        <p:tav tm="0">
                                          <p:val>
                                            <p:strVal val="#ppt_x+#ppt_w/2"/>
                                          </p:val>
                                        </p:tav>
                                        <p:tav tm="100000">
                                          <p:val>
                                            <p:strVal val="#ppt_x"/>
                                          </p:val>
                                        </p:tav>
                                      </p:tavLst>
                                    </p:anim>
                                    <p:anim calcmode="lin" valueType="num">
                                      <p:cBhvr>
                                        <p:cTn id="58" dur="500" fill="hold"/>
                                        <p:tgtEl>
                                          <p:spTgt spid="15"/>
                                        </p:tgtEl>
                                        <p:attrNameLst>
                                          <p:attrName>ppt_y</p:attrName>
                                        </p:attrNameLst>
                                      </p:cBhvr>
                                      <p:tavLst>
                                        <p:tav tm="0">
                                          <p:val>
                                            <p:strVal val="#ppt_y"/>
                                          </p:val>
                                        </p:tav>
                                        <p:tav tm="100000">
                                          <p:val>
                                            <p:strVal val="#ppt_y"/>
                                          </p:val>
                                        </p:tav>
                                      </p:tavLst>
                                    </p:anim>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strVal val="#ppt_h"/>
                                          </p:val>
                                        </p:tav>
                                        <p:tav tm="100000">
                                          <p:val>
                                            <p:strVal val="#ppt_h"/>
                                          </p:val>
                                        </p:tav>
                                      </p:tavLst>
                                    </p:anim>
                                  </p:childTnLst>
                                </p:cTn>
                              </p:par>
                            </p:childTnLst>
                          </p:cTn>
                        </p:par>
                        <p:par>
                          <p:cTn id="61" fill="hold" nodeType="afterGroup">
                            <p:stCondLst>
                              <p:cond delay="500"/>
                            </p:stCondLst>
                            <p:childTnLst>
                              <p:par>
                                <p:cTn id="62" presetID="18" presetClass="entr" presetSubtype="6" fill="hold" grpId="0" nodeType="afterEffect">
                                  <p:stCondLst>
                                    <p:cond delay="0"/>
                                  </p:stCondLst>
                                  <p:childTnLst>
                                    <p:set>
                                      <p:cBhvr>
                                        <p:cTn id="63" dur="1" fill="hold">
                                          <p:stCondLst>
                                            <p:cond delay="0"/>
                                          </p:stCondLst>
                                        </p:cTn>
                                        <p:tgtEl>
                                          <p:spTgt spid="85026"/>
                                        </p:tgtEl>
                                        <p:attrNameLst>
                                          <p:attrName>style.visibility</p:attrName>
                                        </p:attrNameLst>
                                      </p:cBhvr>
                                      <p:to>
                                        <p:strVal val="visible"/>
                                      </p:to>
                                    </p:set>
                                    <p:animEffect transition="in" filter="strips(downRight)">
                                      <p:cBhvr>
                                        <p:cTn id="64" dur="500"/>
                                        <p:tgtEl>
                                          <p:spTgt spid="85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animBg="1" autoUpdateAnimBg="0"/>
      <p:bldP spid="8502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2800" smtClean="0"/>
              <a:t>The SR and LR effects of an </a:t>
            </a:r>
            <a:r>
              <a:rPr lang="en-US" sz="2800" i="1" smtClean="0"/>
              <a:t>IS</a:t>
            </a:r>
            <a:r>
              <a:rPr lang="en-US" sz="1100" i="1" smtClean="0"/>
              <a:t> </a:t>
            </a:r>
            <a:r>
              <a:rPr lang="en-US" sz="2800" smtClean="0"/>
              <a:t> shock</a:t>
            </a:r>
          </a:p>
        </p:txBody>
      </p:sp>
      <p:grpSp>
        <p:nvGrpSpPr>
          <p:cNvPr id="49155" name="Group 3"/>
          <p:cNvGrpSpPr>
            <a:grpSpLocks/>
          </p:cNvGrpSpPr>
          <p:nvPr/>
        </p:nvGrpSpPr>
        <p:grpSpPr bwMode="auto">
          <a:xfrm>
            <a:off x="4572000" y="1143000"/>
            <a:ext cx="3657600" cy="2500313"/>
            <a:chOff x="2256" y="806"/>
            <a:chExt cx="2304" cy="1575"/>
          </a:xfrm>
        </p:grpSpPr>
        <p:grpSp>
          <p:nvGrpSpPr>
            <p:cNvPr id="49192" name="Group 4"/>
            <p:cNvGrpSpPr>
              <a:grpSpLocks/>
            </p:cNvGrpSpPr>
            <p:nvPr/>
          </p:nvGrpSpPr>
          <p:grpSpPr bwMode="auto">
            <a:xfrm>
              <a:off x="2496" y="960"/>
              <a:ext cx="1824" cy="1188"/>
              <a:chOff x="2640" y="1056"/>
              <a:chExt cx="2496" cy="2112"/>
            </a:xfrm>
          </p:grpSpPr>
          <p:sp>
            <p:nvSpPr>
              <p:cNvPr id="49195" name="Line 5"/>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96" name="Line 6"/>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9193" name="Text Box 7"/>
            <p:cNvSpPr txBox="1">
              <a:spLocks noChangeArrowheads="1"/>
            </p:cNvSpPr>
            <p:nvPr/>
          </p:nvSpPr>
          <p:spPr bwMode="auto">
            <a:xfrm>
              <a:off x="4224" y="2112"/>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i="1">
                  <a:latin typeface="Tahoma" pitchFamily="34" charset="0"/>
                </a:rPr>
                <a:t>Y</a:t>
              </a:r>
              <a:r>
                <a:rPr lang="en-US" sz="2200"/>
                <a:t> </a:t>
              </a:r>
            </a:p>
          </p:txBody>
        </p:sp>
        <p:sp>
          <p:nvSpPr>
            <p:cNvPr id="49194" name="Text Box 8"/>
            <p:cNvSpPr txBox="1">
              <a:spLocks noChangeArrowheads="1"/>
            </p:cNvSpPr>
            <p:nvPr/>
          </p:nvSpPr>
          <p:spPr bwMode="auto">
            <a:xfrm>
              <a:off x="2256" y="806"/>
              <a:ext cx="24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200" b="1" i="1">
                  <a:latin typeface="Tahoma" pitchFamily="34" charset="0"/>
                </a:rPr>
                <a:t>r</a:t>
              </a:r>
              <a:endParaRPr lang="en-US" sz="2200"/>
            </a:p>
          </p:txBody>
        </p:sp>
      </p:grpSp>
      <p:grpSp>
        <p:nvGrpSpPr>
          <p:cNvPr id="49156" name="Group 9"/>
          <p:cNvGrpSpPr>
            <a:grpSpLocks/>
          </p:cNvGrpSpPr>
          <p:nvPr/>
        </p:nvGrpSpPr>
        <p:grpSpPr bwMode="auto">
          <a:xfrm>
            <a:off x="4572000" y="3767138"/>
            <a:ext cx="3657600" cy="2500312"/>
            <a:chOff x="2256" y="806"/>
            <a:chExt cx="2304" cy="1575"/>
          </a:xfrm>
        </p:grpSpPr>
        <p:grpSp>
          <p:nvGrpSpPr>
            <p:cNvPr id="49187" name="Group 10"/>
            <p:cNvGrpSpPr>
              <a:grpSpLocks/>
            </p:cNvGrpSpPr>
            <p:nvPr/>
          </p:nvGrpSpPr>
          <p:grpSpPr bwMode="auto">
            <a:xfrm>
              <a:off x="2496" y="960"/>
              <a:ext cx="1824" cy="1188"/>
              <a:chOff x="2640" y="1056"/>
              <a:chExt cx="2496" cy="2112"/>
            </a:xfrm>
          </p:grpSpPr>
          <p:sp>
            <p:nvSpPr>
              <p:cNvPr id="49190" name="Line 11"/>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91" name="Line 12"/>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9188" name="Text Box 13"/>
            <p:cNvSpPr txBox="1">
              <a:spLocks noChangeArrowheads="1"/>
            </p:cNvSpPr>
            <p:nvPr/>
          </p:nvSpPr>
          <p:spPr bwMode="auto">
            <a:xfrm>
              <a:off x="4224" y="2112"/>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i="1">
                  <a:latin typeface="Tahoma" pitchFamily="34" charset="0"/>
                </a:rPr>
                <a:t>Y</a:t>
              </a:r>
              <a:r>
                <a:rPr lang="en-US" sz="2200"/>
                <a:t> </a:t>
              </a:r>
            </a:p>
          </p:txBody>
        </p:sp>
        <p:sp>
          <p:nvSpPr>
            <p:cNvPr id="49189" name="Text Box 14"/>
            <p:cNvSpPr txBox="1">
              <a:spLocks noChangeArrowheads="1"/>
            </p:cNvSpPr>
            <p:nvPr/>
          </p:nvSpPr>
          <p:spPr bwMode="auto">
            <a:xfrm>
              <a:off x="2256" y="806"/>
              <a:ext cx="24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200" b="1" i="1">
                  <a:latin typeface="Tahoma" pitchFamily="34" charset="0"/>
                </a:rPr>
                <a:t>P</a:t>
              </a:r>
              <a:endParaRPr lang="en-US" sz="2200"/>
            </a:p>
          </p:txBody>
        </p:sp>
      </p:grpSp>
      <p:sp>
        <p:nvSpPr>
          <p:cNvPr id="49157" name="Line 15"/>
          <p:cNvSpPr>
            <a:spLocks noChangeShapeType="1"/>
          </p:cNvSpPr>
          <p:nvPr/>
        </p:nvSpPr>
        <p:spPr bwMode="auto">
          <a:xfrm>
            <a:off x="6710363" y="4143375"/>
            <a:ext cx="0" cy="175260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58" name="Text Box 16"/>
          <p:cNvSpPr txBox="1">
            <a:spLocks noChangeArrowheads="1"/>
          </p:cNvSpPr>
          <p:nvPr/>
        </p:nvSpPr>
        <p:spPr bwMode="auto">
          <a:xfrm>
            <a:off x="6400800" y="382905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100" i="1"/>
              <a:t>LRAS</a:t>
            </a:r>
          </a:p>
        </p:txBody>
      </p:sp>
      <p:graphicFrame>
        <p:nvGraphicFramePr>
          <p:cNvPr id="49159" name="Object 2"/>
          <p:cNvGraphicFramePr>
            <a:graphicFrameLocks noChangeAspect="1"/>
          </p:cNvGraphicFramePr>
          <p:nvPr/>
        </p:nvGraphicFramePr>
        <p:xfrm>
          <a:off x="6580188" y="5886450"/>
          <a:ext cx="334962" cy="438150"/>
        </p:xfrm>
        <a:graphic>
          <a:graphicData uri="http://schemas.openxmlformats.org/presentationml/2006/ole">
            <mc:AlternateContent xmlns:mc="http://schemas.openxmlformats.org/markup-compatibility/2006">
              <mc:Choice xmlns:v="urn:schemas-microsoft-com:vml" Requires="v">
                <p:oleObj spid="_x0000_s10473" name="Equation" r:id="rId4" imgW="164885" imgH="215619" progId="Equation.DSMT4">
                  <p:embed/>
                </p:oleObj>
              </mc:Choice>
              <mc:Fallback>
                <p:oleObj name="Equation" r:id="rId4" imgW="164885" imgH="21561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0188" y="5886450"/>
                        <a:ext cx="33496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9160" name="Group 18"/>
          <p:cNvGrpSpPr>
            <a:grpSpLocks/>
          </p:cNvGrpSpPr>
          <p:nvPr/>
        </p:nvGrpSpPr>
        <p:grpSpPr bwMode="auto">
          <a:xfrm>
            <a:off x="6400800" y="1219200"/>
            <a:ext cx="762000" cy="2495550"/>
            <a:chOff x="4032" y="768"/>
            <a:chExt cx="480" cy="1572"/>
          </a:xfrm>
        </p:grpSpPr>
        <p:sp>
          <p:nvSpPr>
            <p:cNvPr id="49184" name="Line 19"/>
            <p:cNvSpPr>
              <a:spLocks noChangeShapeType="1"/>
            </p:cNvSpPr>
            <p:nvPr/>
          </p:nvSpPr>
          <p:spPr bwMode="auto">
            <a:xfrm>
              <a:off x="4227" y="966"/>
              <a:ext cx="0" cy="1104"/>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5" name="Text Box 20"/>
            <p:cNvSpPr txBox="1">
              <a:spLocks noChangeArrowheads="1"/>
            </p:cNvSpPr>
            <p:nvPr/>
          </p:nvSpPr>
          <p:spPr bwMode="auto">
            <a:xfrm>
              <a:off x="4032" y="768"/>
              <a:ext cx="4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100" i="1"/>
                <a:t>LRAS</a:t>
              </a:r>
            </a:p>
          </p:txBody>
        </p:sp>
        <p:graphicFrame>
          <p:nvGraphicFramePr>
            <p:cNvPr id="49186" name="Object 4"/>
            <p:cNvGraphicFramePr>
              <a:graphicFrameLocks noChangeAspect="1"/>
            </p:cNvGraphicFramePr>
            <p:nvPr/>
          </p:nvGraphicFramePr>
          <p:xfrm>
            <a:off x="4145" y="2064"/>
            <a:ext cx="211" cy="276"/>
          </p:xfrm>
          <a:graphic>
            <a:graphicData uri="http://schemas.openxmlformats.org/presentationml/2006/ole">
              <mc:AlternateContent xmlns:mc="http://schemas.openxmlformats.org/markup-compatibility/2006">
                <mc:Choice xmlns:v="urn:schemas-microsoft-com:vml" Requires="v">
                  <p:oleObj spid="_x0000_s10474" name="Equation" r:id="rId6" imgW="164885" imgH="215619" progId="Equation.DSMT4">
                    <p:embed/>
                  </p:oleObj>
                </mc:Choice>
                <mc:Fallback>
                  <p:oleObj name="Equation" r:id="rId6" imgW="164885" imgH="21561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5" y="2064"/>
                          <a:ext cx="211"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49161" name="Line 22"/>
          <p:cNvSpPr>
            <a:spLocks noChangeShapeType="1"/>
          </p:cNvSpPr>
          <p:nvPr/>
        </p:nvSpPr>
        <p:spPr bwMode="auto">
          <a:xfrm>
            <a:off x="5715000" y="1371600"/>
            <a:ext cx="2057400" cy="1295400"/>
          </a:xfrm>
          <a:prstGeom prst="line">
            <a:avLst/>
          </a:prstGeom>
          <a:noFill/>
          <a:ln w="2857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2" name="Text Box 23"/>
          <p:cNvSpPr txBox="1">
            <a:spLocks noChangeArrowheads="1"/>
          </p:cNvSpPr>
          <p:nvPr/>
        </p:nvSpPr>
        <p:spPr bwMode="auto">
          <a:xfrm>
            <a:off x="7800975" y="2528888"/>
            <a:ext cx="4286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i="1">
                <a:solidFill>
                  <a:srgbClr val="DDDDDD"/>
                </a:solidFill>
                <a:latin typeface="Tahoma" pitchFamily="34" charset="0"/>
              </a:rPr>
              <a:t>IS</a:t>
            </a:r>
            <a:r>
              <a:rPr lang="en-US" sz="2300" baseline="-25000">
                <a:solidFill>
                  <a:srgbClr val="DDDDDD"/>
                </a:solidFill>
                <a:latin typeface="Tahoma" pitchFamily="34" charset="0"/>
              </a:rPr>
              <a:t>1</a:t>
            </a:r>
          </a:p>
        </p:txBody>
      </p:sp>
      <p:grpSp>
        <p:nvGrpSpPr>
          <p:cNvPr id="49163" name="Group 24"/>
          <p:cNvGrpSpPr>
            <a:grpSpLocks/>
          </p:cNvGrpSpPr>
          <p:nvPr/>
        </p:nvGrpSpPr>
        <p:grpSpPr bwMode="auto">
          <a:xfrm>
            <a:off x="4572000" y="4267200"/>
            <a:ext cx="3962400" cy="533400"/>
            <a:chOff x="2880" y="2688"/>
            <a:chExt cx="2496" cy="336"/>
          </a:xfrm>
        </p:grpSpPr>
        <p:sp>
          <p:nvSpPr>
            <p:cNvPr id="49181" name="Line 25"/>
            <p:cNvSpPr>
              <a:spLocks noChangeShapeType="1"/>
            </p:cNvSpPr>
            <p:nvPr/>
          </p:nvSpPr>
          <p:spPr bwMode="auto">
            <a:xfrm>
              <a:off x="3120" y="2880"/>
              <a:ext cx="1872"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2" name="Text Box 26"/>
            <p:cNvSpPr txBox="1">
              <a:spLocks noChangeArrowheads="1"/>
            </p:cNvSpPr>
            <p:nvPr/>
          </p:nvSpPr>
          <p:spPr bwMode="auto">
            <a:xfrm>
              <a:off x="4800" y="2688"/>
              <a:ext cx="57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100" i="1"/>
                <a:t>SRAS</a:t>
              </a:r>
              <a:r>
                <a:rPr lang="en-US" sz="2300" baseline="-25000">
                  <a:latin typeface="Tahoma" pitchFamily="34" charset="0"/>
                </a:rPr>
                <a:t>1</a:t>
              </a:r>
            </a:p>
          </p:txBody>
        </p:sp>
        <p:sp>
          <p:nvSpPr>
            <p:cNvPr id="49183" name="Text Box 27"/>
            <p:cNvSpPr txBox="1">
              <a:spLocks noChangeArrowheads="1"/>
            </p:cNvSpPr>
            <p:nvPr/>
          </p:nvSpPr>
          <p:spPr bwMode="auto">
            <a:xfrm>
              <a:off x="2880" y="2736"/>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i="1">
                  <a:latin typeface="Tahoma" pitchFamily="34" charset="0"/>
                </a:rPr>
                <a:t>P</a:t>
              </a:r>
              <a:r>
                <a:rPr lang="en-US" sz="2200" baseline="-25000">
                  <a:latin typeface="Tahoma" pitchFamily="34" charset="0"/>
                </a:rPr>
                <a:t>1</a:t>
              </a:r>
            </a:p>
          </p:txBody>
        </p:sp>
      </p:grpSp>
      <p:grpSp>
        <p:nvGrpSpPr>
          <p:cNvPr id="49164" name="Group 28"/>
          <p:cNvGrpSpPr>
            <a:grpSpLocks/>
          </p:cNvGrpSpPr>
          <p:nvPr/>
        </p:nvGrpSpPr>
        <p:grpSpPr bwMode="auto">
          <a:xfrm>
            <a:off x="5486400" y="1292225"/>
            <a:ext cx="2771775" cy="1527175"/>
            <a:chOff x="3456" y="814"/>
            <a:chExt cx="1746" cy="962"/>
          </a:xfrm>
        </p:grpSpPr>
        <p:sp>
          <p:nvSpPr>
            <p:cNvPr id="49179" name="Text Box 29"/>
            <p:cNvSpPr txBox="1">
              <a:spLocks noChangeArrowheads="1"/>
            </p:cNvSpPr>
            <p:nvPr/>
          </p:nvSpPr>
          <p:spPr bwMode="auto">
            <a:xfrm>
              <a:off x="4608" y="814"/>
              <a:ext cx="59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i="1"/>
                <a:t>LM</a:t>
              </a:r>
              <a:r>
                <a:rPr lang="en-US" sz="2300"/>
                <a:t>(</a:t>
              </a:r>
              <a:r>
                <a:rPr lang="en-US" sz="2300" b="1" i="1"/>
                <a:t>P</a:t>
              </a:r>
              <a:r>
                <a:rPr lang="en-US" sz="2300" baseline="-25000">
                  <a:latin typeface="Tahoma" pitchFamily="34" charset="0"/>
                </a:rPr>
                <a:t>1</a:t>
              </a:r>
              <a:r>
                <a:rPr lang="en-US" sz="2300"/>
                <a:t>)</a:t>
              </a:r>
            </a:p>
          </p:txBody>
        </p:sp>
        <p:sp>
          <p:nvSpPr>
            <p:cNvPr id="49180" name="Line 30"/>
            <p:cNvSpPr>
              <a:spLocks noChangeShapeType="1"/>
            </p:cNvSpPr>
            <p:nvPr/>
          </p:nvSpPr>
          <p:spPr bwMode="auto">
            <a:xfrm flipV="1">
              <a:off x="3456" y="1008"/>
              <a:ext cx="1152" cy="76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165" name="Group 31"/>
          <p:cNvGrpSpPr>
            <a:grpSpLocks/>
          </p:cNvGrpSpPr>
          <p:nvPr/>
        </p:nvGrpSpPr>
        <p:grpSpPr bwMode="auto">
          <a:xfrm>
            <a:off x="5105400" y="1752600"/>
            <a:ext cx="2576513" cy="1524000"/>
            <a:chOff x="3216" y="1104"/>
            <a:chExt cx="1623" cy="960"/>
          </a:xfrm>
        </p:grpSpPr>
        <p:sp>
          <p:nvSpPr>
            <p:cNvPr id="49177" name="Line 32"/>
            <p:cNvSpPr>
              <a:spLocks noChangeShapeType="1"/>
            </p:cNvSpPr>
            <p:nvPr/>
          </p:nvSpPr>
          <p:spPr bwMode="auto">
            <a:xfrm>
              <a:off x="3216" y="1104"/>
              <a:ext cx="1296" cy="816"/>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8" name="Text Box 33"/>
            <p:cNvSpPr txBox="1">
              <a:spLocks noChangeArrowheads="1"/>
            </p:cNvSpPr>
            <p:nvPr/>
          </p:nvSpPr>
          <p:spPr bwMode="auto">
            <a:xfrm>
              <a:off x="4512" y="1785"/>
              <a:ext cx="327"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i="1">
                  <a:latin typeface="Tahoma" pitchFamily="34" charset="0"/>
                </a:rPr>
                <a:t>IS</a:t>
              </a:r>
              <a:r>
                <a:rPr lang="en-US" sz="2300" baseline="-25000">
                  <a:latin typeface="Tahoma" pitchFamily="34" charset="0"/>
                </a:rPr>
                <a:t>2</a:t>
              </a:r>
            </a:p>
          </p:txBody>
        </p:sp>
      </p:grpSp>
      <p:sp>
        <p:nvSpPr>
          <p:cNvPr id="49166" name="Line 34"/>
          <p:cNvSpPr>
            <a:spLocks noChangeShapeType="1"/>
          </p:cNvSpPr>
          <p:nvPr/>
        </p:nvSpPr>
        <p:spPr bwMode="auto">
          <a:xfrm>
            <a:off x="6124575" y="2395538"/>
            <a:ext cx="0" cy="3497262"/>
          </a:xfrm>
          <a:prstGeom prst="line">
            <a:avLst/>
          </a:prstGeom>
          <a:noFill/>
          <a:ln w="12700">
            <a:solidFill>
              <a:srgbClr val="CC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9167" name="Group 35"/>
          <p:cNvGrpSpPr>
            <a:grpSpLocks/>
          </p:cNvGrpSpPr>
          <p:nvPr/>
        </p:nvGrpSpPr>
        <p:grpSpPr bwMode="auto">
          <a:xfrm>
            <a:off x="5421313" y="3995738"/>
            <a:ext cx="2655887" cy="1882775"/>
            <a:chOff x="3415" y="2517"/>
            <a:chExt cx="1673" cy="1186"/>
          </a:xfrm>
        </p:grpSpPr>
        <p:sp>
          <p:nvSpPr>
            <p:cNvPr id="49175" name="Line 36"/>
            <p:cNvSpPr>
              <a:spLocks noChangeShapeType="1"/>
            </p:cNvSpPr>
            <p:nvPr/>
          </p:nvSpPr>
          <p:spPr bwMode="auto">
            <a:xfrm>
              <a:off x="3415" y="2517"/>
              <a:ext cx="1315" cy="1082"/>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6" name="Text Box 37"/>
            <p:cNvSpPr txBox="1">
              <a:spLocks noChangeArrowheads="1"/>
            </p:cNvSpPr>
            <p:nvPr/>
          </p:nvSpPr>
          <p:spPr bwMode="auto">
            <a:xfrm>
              <a:off x="4733" y="3453"/>
              <a:ext cx="3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i="1"/>
                <a:t>AD</a:t>
              </a:r>
              <a:r>
                <a:rPr lang="en-US" sz="2300" baseline="-25000">
                  <a:latin typeface="Tahoma" pitchFamily="34" charset="0"/>
                </a:rPr>
                <a:t>2</a:t>
              </a:r>
            </a:p>
          </p:txBody>
        </p:sp>
      </p:grpSp>
      <p:sp>
        <p:nvSpPr>
          <p:cNvPr id="49168" name="Text Box 38"/>
          <p:cNvSpPr txBox="1">
            <a:spLocks noChangeArrowheads="1"/>
          </p:cNvSpPr>
          <p:nvPr/>
        </p:nvSpPr>
        <p:spPr bwMode="auto">
          <a:xfrm>
            <a:off x="7753350" y="5218113"/>
            <a:ext cx="563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i="1">
                <a:solidFill>
                  <a:srgbClr val="DDDDDD"/>
                </a:solidFill>
              </a:rPr>
              <a:t>AD</a:t>
            </a:r>
            <a:r>
              <a:rPr lang="en-US" sz="2300" baseline="-25000">
                <a:solidFill>
                  <a:srgbClr val="DDDDDD"/>
                </a:solidFill>
                <a:latin typeface="Tahoma" pitchFamily="34" charset="0"/>
              </a:rPr>
              <a:t>1</a:t>
            </a:r>
          </a:p>
        </p:txBody>
      </p:sp>
      <p:sp>
        <p:nvSpPr>
          <p:cNvPr id="49169" name="Line 39"/>
          <p:cNvSpPr>
            <a:spLocks noChangeShapeType="1"/>
          </p:cNvSpPr>
          <p:nvPr/>
        </p:nvSpPr>
        <p:spPr bwMode="auto">
          <a:xfrm>
            <a:off x="5653088" y="3702050"/>
            <a:ext cx="2087562" cy="1717675"/>
          </a:xfrm>
          <a:prstGeom prst="line">
            <a:avLst/>
          </a:prstGeom>
          <a:noFill/>
          <a:ln w="2857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9170" name="Group 40"/>
          <p:cNvGrpSpPr>
            <a:grpSpLocks/>
          </p:cNvGrpSpPr>
          <p:nvPr/>
        </p:nvGrpSpPr>
        <p:grpSpPr bwMode="auto">
          <a:xfrm>
            <a:off x="6119813" y="3114675"/>
            <a:ext cx="576262" cy="2619375"/>
            <a:chOff x="3855" y="1962"/>
            <a:chExt cx="363" cy="1650"/>
          </a:xfrm>
        </p:grpSpPr>
        <p:sp>
          <p:nvSpPr>
            <p:cNvPr id="49173" name="Line 41"/>
            <p:cNvSpPr>
              <a:spLocks noChangeShapeType="1"/>
            </p:cNvSpPr>
            <p:nvPr/>
          </p:nvSpPr>
          <p:spPr bwMode="auto">
            <a:xfrm flipH="1">
              <a:off x="3855" y="1962"/>
              <a:ext cx="360" cy="0"/>
            </a:xfrm>
            <a:prstGeom prst="line">
              <a:avLst/>
            </a:prstGeom>
            <a:noFill/>
            <a:ln w="44450">
              <a:solidFill>
                <a:srgbClr val="DDDDDD"/>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74" name="Line 42"/>
            <p:cNvSpPr>
              <a:spLocks noChangeShapeType="1"/>
            </p:cNvSpPr>
            <p:nvPr/>
          </p:nvSpPr>
          <p:spPr bwMode="auto">
            <a:xfrm flipH="1">
              <a:off x="3858" y="3612"/>
              <a:ext cx="360" cy="0"/>
            </a:xfrm>
            <a:prstGeom prst="line">
              <a:avLst/>
            </a:prstGeom>
            <a:noFill/>
            <a:ln w="44450">
              <a:solidFill>
                <a:srgbClr val="DDDDDD"/>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9171" name="Rectangle 45"/>
          <p:cNvSpPr>
            <a:spLocks noChangeArrowheads="1"/>
          </p:cNvSpPr>
          <p:nvPr/>
        </p:nvSpPr>
        <p:spPr bwMode="auto">
          <a:xfrm>
            <a:off x="1052513" y="1930400"/>
            <a:ext cx="3200400" cy="990600"/>
          </a:xfrm>
          <a:prstGeom prst="rect">
            <a:avLst/>
          </a:prstGeom>
          <a:solidFill>
            <a:srgbClr val="FFCC99"/>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45000"/>
              </a:spcBef>
              <a:buClr>
                <a:srgbClr val="008080"/>
              </a:buClr>
              <a:buSzPct val="120000"/>
              <a:buFont typeface="Wingdings" pitchFamily="2" charset="2"/>
              <a:buNone/>
            </a:pPr>
            <a:r>
              <a:rPr lang="en-US" sz="2500" dirty="0"/>
              <a:t>In the new short-run equilibrium, </a:t>
            </a:r>
          </a:p>
        </p:txBody>
      </p:sp>
      <p:graphicFrame>
        <p:nvGraphicFramePr>
          <p:cNvPr id="49172" name="Object 3"/>
          <p:cNvGraphicFramePr>
            <a:graphicFrameLocks noChangeAspect="1"/>
          </p:cNvGraphicFramePr>
          <p:nvPr/>
        </p:nvGraphicFramePr>
        <p:xfrm>
          <a:off x="2947988" y="2301875"/>
          <a:ext cx="923925" cy="542925"/>
        </p:xfrm>
        <a:graphic>
          <a:graphicData uri="http://schemas.openxmlformats.org/presentationml/2006/ole">
            <mc:AlternateContent xmlns:mc="http://schemas.openxmlformats.org/markup-compatibility/2006">
              <mc:Choice xmlns:v="urn:schemas-microsoft-com:vml" Requires="v">
                <p:oleObj spid="_x0000_s10475" name="Equation" r:id="rId7" imgW="431613" imgH="253890" progId="Equation.DSMT4">
                  <p:embed/>
                </p:oleObj>
              </mc:Choice>
              <mc:Fallback>
                <p:oleObj name="Equation" r:id="rId7" imgW="431613" imgH="25389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7988" y="2301875"/>
                        <a:ext cx="923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2032377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2800" smtClean="0"/>
              <a:t>The SR and LR effects of an </a:t>
            </a:r>
            <a:r>
              <a:rPr lang="en-US" sz="2800" i="1" smtClean="0"/>
              <a:t>IS</a:t>
            </a:r>
            <a:r>
              <a:rPr lang="en-US" sz="1100" i="1" smtClean="0"/>
              <a:t> </a:t>
            </a:r>
            <a:r>
              <a:rPr lang="en-US" sz="2800" smtClean="0"/>
              <a:t> shock</a:t>
            </a:r>
          </a:p>
        </p:txBody>
      </p:sp>
      <p:grpSp>
        <p:nvGrpSpPr>
          <p:cNvPr id="50179" name="Group 3"/>
          <p:cNvGrpSpPr>
            <a:grpSpLocks/>
          </p:cNvGrpSpPr>
          <p:nvPr/>
        </p:nvGrpSpPr>
        <p:grpSpPr bwMode="auto">
          <a:xfrm>
            <a:off x="4572000" y="1143000"/>
            <a:ext cx="3657600" cy="2500313"/>
            <a:chOff x="2256" y="806"/>
            <a:chExt cx="2304" cy="1575"/>
          </a:xfrm>
        </p:grpSpPr>
        <p:grpSp>
          <p:nvGrpSpPr>
            <p:cNvPr id="50214" name="Group 4"/>
            <p:cNvGrpSpPr>
              <a:grpSpLocks/>
            </p:cNvGrpSpPr>
            <p:nvPr/>
          </p:nvGrpSpPr>
          <p:grpSpPr bwMode="auto">
            <a:xfrm>
              <a:off x="2496" y="960"/>
              <a:ext cx="1824" cy="1188"/>
              <a:chOff x="2640" y="1056"/>
              <a:chExt cx="2496" cy="2112"/>
            </a:xfrm>
          </p:grpSpPr>
          <p:sp>
            <p:nvSpPr>
              <p:cNvPr id="50217" name="Line 5"/>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8" name="Line 6"/>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0215" name="Text Box 7"/>
            <p:cNvSpPr txBox="1">
              <a:spLocks noChangeArrowheads="1"/>
            </p:cNvSpPr>
            <p:nvPr/>
          </p:nvSpPr>
          <p:spPr bwMode="auto">
            <a:xfrm>
              <a:off x="4224" y="2112"/>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i="1">
                  <a:latin typeface="Tahoma" pitchFamily="34" charset="0"/>
                </a:rPr>
                <a:t>Y</a:t>
              </a:r>
              <a:r>
                <a:rPr lang="en-US" sz="2200"/>
                <a:t> </a:t>
              </a:r>
            </a:p>
          </p:txBody>
        </p:sp>
        <p:sp>
          <p:nvSpPr>
            <p:cNvPr id="50216" name="Text Box 8"/>
            <p:cNvSpPr txBox="1">
              <a:spLocks noChangeArrowheads="1"/>
            </p:cNvSpPr>
            <p:nvPr/>
          </p:nvSpPr>
          <p:spPr bwMode="auto">
            <a:xfrm>
              <a:off x="2256" y="806"/>
              <a:ext cx="24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200" b="1" i="1">
                  <a:latin typeface="Tahoma" pitchFamily="34" charset="0"/>
                </a:rPr>
                <a:t>r</a:t>
              </a:r>
              <a:endParaRPr lang="en-US" sz="2200"/>
            </a:p>
          </p:txBody>
        </p:sp>
      </p:grpSp>
      <p:grpSp>
        <p:nvGrpSpPr>
          <p:cNvPr id="50180" name="Group 9"/>
          <p:cNvGrpSpPr>
            <a:grpSpLocks/>
          </p:cNvGrpSpPr>
          <p:nvPr/>
        </p:nvGrpSpPr>
        <p:grpSpPr bwMode="auto">
          <a:xfrm>
            <a:off x="4572000" y="3767138"/>
            <a:ext cx="3657600" cy="2500312"/>
            <a:chOff x="2256" y="806"/>
            <a:chExt cx="2304" cy="1575"/>
          </a:xfrm>
        </p:grpSpPr>
        <p:grpSp>
          <p:nvGrpSpPr>
            <p:cNvPr id="50209" name="Group 10"/>
            <p:cNvGrpSpPr>
              <a:grpSpLocks/>
            </p:cNvGrpSpPr>
            <p:nvPr/>
          </p:nvGrpSpPr>
          <p:grpSpPr bwMode="auto">
            <a:xfrm>
              <a:off x="2496" y="960"/>
              <a:ext cx="1824" cy="1188"/>
              <a:chOff x="2640" y="1056"/>
              <a:chExt cx="2496" cy="2112"/>
            </a:xfrm>
          </p:grpSpPr>
          <p:sp>
            <p:nvSpPr>
              <p:cNvPr id="50212" name="Line 11"/>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13" name="Line 12"/>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0210" name="Text Box 13"/>
            <p:cNvSpPr txBox="1">
              <a:spLocks noChangeArrowheads="1"/>
            </p:cNvSpPr>
            <p:nvPr/>
          </p:nvSpPr>
          <p:spPr bwMode="auto">
            <a:xfrm>
              <a:off x="4224" y="2112"/>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i="1">
                  <a:latin typeface="Tahoma" pitchFamily="34" charset="0"/>
                </a:rPr>
                <a:t>Y</a:t>
              </a:r>
              <a:r>
                <a:rPr lang="en-US" sz="2200"/>
                <a:t> </a:t>
              </a:r>
            </a:p>
          </p:txBody>
        </p:sp>
        <p:sp>
          <p:nvSpPr>
            <p:cNvPr id="50211" name="Text Box 14"/>
            <p:cNvSpPr txBox="1">
              <a:spLocks noChangeArrowheads="1"/>
            </p:cNvSpPr>
            <p:nvPr/>
          </p:nvSpPr>
          <p:spPr bwMode="auto">
            <a:xfrm>
              <a:off x="2256" y="806"/>
              <a:ext cx="24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200" b="1" i="1">
                  <a:latin typeface="Tahoma" pitchFamily="34" charset="0"/>
                </a:rPr>
                <a:t>P</a:t>
              </a:r>
              <a:endParaRPr lang="en-US" sz="2200"/>
            </a:p>
          </p:txBody>
        </p:sp>
      </p:grpSp>
      <p:sp>
        <p:nvSpPr>
          <p:cNvPr id="50181" name="Line 15"/>
          <p:cNvSpPr>
            <a:spLocks noChangeShapeType="1"/>
          </p:cNvSpPr>
          <p:nvPr/>
        </p:nvSpPr>
        <p:spPr bwMode="auto">
          <a:xfrm>
            <a:off x="6710363" y="4143375"/>
            <a:ext cx="0" cy="175260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2" name="Text Box 16"/>
          <p:cNvSpPr txBox="1">
            <a:spLocks noChangeArrowheads="1"/>
          </p:cNvSpPr>
          <p:nvPr/>
        </p:nvSpPr>
        <p:spPr bwMode="auto">
          <a:xfrm>
            <a:off x="6400800" y="382905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100" i="1"/>
              <a:t>LRAS</a:t>
            </a:r>
          </a:p>
        </p:txBody>
      </p:sp>
      <p:graphicFrame>
        <p:nvGraphicFramePr>
          <p:cNvPr id="50183" name="Object 2"/>
          <p:cNvGraphicFramePr>
            <a:graphicFrameLocks noChangeAspect="1"/>
          </p:cNvGraphicFramePr>
          <p:nvPr/>
        </p:nvGraphicFramePr>
        <p:xfrm>
          <a:off x="6580188" y="5886450"/>
          <a:ext cx="334962" cy="438150"/>
        </p:xfrm>
        <a:graphic>
          <a:graphicData uri="http://schemas.openxmlformats.org/presentationml/2006/ole">
            <mc:AlternateContent xmlns:mc="http://schemas.openxmlformats.org/markup-compatibility/2006">
              <mc:Choice xmlns:v="urn:schemas-microsoft-com:vml" Requires="v">
                <p:oleObj spid="_x0000_s11497" name="Equation" r:id="rId4" imgW="164885" imgH="215619" progId="Equation.DSMT4">
                  <p:embed/>
                </p:oleObj>
              </mc:Choice>
              <mc:Fallback>
                <p:oleObj name="Equation" r:id="rId4" imgW="164885" imgH="21561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0188" y="5886450"/>
                        <a:ext cx="33496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0184" name="Group 18"/>
          <p:cNvGrpSpPr>
            <a:grpSpLocks/>
          </p:cNvGrpSpPr>
          <p:nvPr/>
        </p:nvGrpSpPr>
        <p:grpSpPr bwMode="auto">
          <a:xfrm>
            <a:off x="6400800" y="1219200"/>
            <a:ext cx="762000" cy="2495550"/>
            <a:chOff x="4032" y="768"/>
            <a:chExt cx="480" cy="1572"/>
          </a:xfrm>
        </p:grpSpPr>
        <p:sp>
          <p:nvSpPr>
            <p:cNvPr id="50206" name="Line 19"/>
            <p:cNvSpPr>
              <a:spLocks noChangeShapeType="1"/>
            </p:cNvSpPr>
            <p:nvPr/>
          </p:nvSpPr>
          <p:spPr bwMode="auto">
            <a:xfrm>
              <a:off x="4227" y="966"/>
              <a:ext cx="0" cy="1104"/>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7" name="Text Box 20"/>
            <p:cNvSpPr txBox="1">
              <a:spLocks noChangeArrowheads="1"/>
            </p:cNvSpPr>
            <p:nvPr/>
          </p:nvSpPr>
          <p:spPr bwMode="auto">
            <a:xfrm>
              <a:off x="4032" y="768"/>
              <a:ext cx="4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100" i="1"/>
                <a:t>LRAS</a:t>
              </a:r>
            </a:p>
          </p:txBody>
        </p:sp>
        <p:graphicFrame>
          <p:nvGraphicFramePr>
            <p:cNvPr id="50208" name="Object 4"/>
            <p:cNvGraphicFramePr>
              <a:graphicFrameLocks noChangeAspect="1"/>
            </p:cNvGraphicFramePr>
            <p:nvPr/>
          </p:nvGraphicFramePr>
          <p:xfrm>
            <a:off x="4145" y="2064"/>
            <a:ext cx="211" cy="276"/>
          </p:xfrm>
          <a:graphic>
            <a:graphicData uri="http://schemas.openxmlformats.org/presentationml/2006/ole">
              <mc:AlternateContent xmlns:mc="http://schemas.openxmlformats.org/markup-compatibility/2006">
                <mc:Choice xmlns:v="urn:schemas-microsoft-com:vml" Requires="v">
                  <p:oleObj spid="_x0000_s11498" name="Equation" r:id="rId6" imgW="164885" imgH="215619" progId="Equation.DSMT4">
                    <p:embed/>
                  </p:oleObj>
                </mc:Choice>
                <mc:Fallback>
                  <p:oleObj name="Equation" r:id="rId6" imgW="164885" imgH="21561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5" y="2064"/>
                          <a:ext cx="211"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50185" name="Line 22"/>
          <p:cNvSpPr>
            <a:spLocks noChangeShapeType="1"/>
          </p:cNvSpPr>
          <p:nvPr/>
        </p:nvSpPr>
        <p:spPr bwMode="auto">
          <a:xfrm>
            <a:off x="5715000" y="1371600"/>
            <a:ext cx="2057400" cy="1295400"/>
          </a:xfrm>
          <a:prstGeom prst="line">
            <a:avLst/>
          </a:prstGeom>
          <a:noFill/>
          <a:ln w="2857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86" name="Text Box 23"/>
          <p:cNvSpPr txBox="1">
            <a:spLocks noChangeArrowheads="1"/>
          </p:cNvSpPr>
          <p:nvPr/>
        </p:nvSpPr>
        <p:spPr bwMode="auto">
          <a:xfrm>
            <a:off x="7800975" y="2528888"/>
            <a:ext cx="4286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i="1">
                <a:solidFill>
                  <a:srgbClr val="DDDDDD"/>
                </a:solidFill>
                <a:latin typeface="Tahoma" pitchFamily="34" charset="0"/>
              </a:rPr>
              <a:t>IS</a:t>
            </a:r>
            <a:r>
              <a:rPr lang="en-US" sz="2300" baseline="-25000">
                <a:solidFill>
                  <a:srgbClr val="DDDDDD"/>
                </a:solidFill>
                <a:latin typeface="Tahoma" pitchFamily="34" charset="0"/>
              </a:rPr>
              <a:t>1</a:t>
            </a:r>
          </a:p>
        </p:txBody>
      </p:sp>
      <p:grpSp>
        <p:nvGrpSpPr>
          <p:cNvPr id="50187" name="Group 24"/>
          <p:cNvGrpSpPr>
            <a:grpSpLocks/>
          </p:cNvGrpSpPr>
          <p:nvPr/>
        </p:nvGrpSpPr>
        <p:grpSpPr bwMode="auto">
          <a:xfrm>
            <a:off x="4572000" y="4267200"/>
            <a:ext cx="3962400" cy="533400"/>
            <a:chOff x="2880" y="2688"/>
            <a:chExt cx="2496" cy="336"/>
          </a:xfrm>
        </p:grpSpPr>
        <p:sp>
          <p:nvSpPr>
            <p:cNvPr id="50203" name="Line 25"/>
            <p:cNvSpPr>
              <a:spLocks noChangeShapeType="1"/>
            </p:cNvSpPr>
            <p:nvPr/>
          </p:nvSpPr>
          <p:spPr bwMode="auto">
            <a:xfrm>
              <a:off x="3120" y="2880"/>
              <a:ext cx="1872"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4" name="Text Box 26"/>
            <p:cNvSpPr txBox="1">
              <a:spLocks noChangeArrowheads="1"/>
            </p:cNvSpPr>
            <p:nvPr/>
          </p:nvSpPr>
          <p:spPr bwMode="auto">
            <a:xfrm>
              <a:off x="4800" y="2688"/>
              <a:ext cx="57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100" i="1"/>
                <a:t>SRAS</a:t>
              </a:r>
              <a:r>
                <a:rPr lang="en-US" sz="2300" baseline="-25000">
                  <a:latin typeface="Tahoma" pitchFamily="34" charset="0"/>
                </a:rPr>
                <a:t>1</a:t>
              </a:r>
            </a:p>
          </p:txBody>
        </p:sp>
        <p:sp>
          <p:nvSpPr>
            <p:cNvPr id="50205" name="Text Box 27"/>
            <p:cNvSpPr txBox="1">
              <a:spLocks noChangeArrowheads="1"/>
            </p:cNvSpPr>
            <p:nvPr/>
          </p:nvSpPr>
          <p:spPr bwMode="auto">
            <a:xfrm>
              <a:off x="2880" y="2736"/>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i="1">
                  <a:latin typeface="Tahoma" pitchFamily="34" charset="0"/>
                </a:rPr>
                <a:t>P</a:t>
              </a:r>
              <a:r>
                <a:rPr lang="en-US" sz="2200" baseline="-25000">
                  <a:latin typeface="Tahoma" pitchFamily="34" charset="0"/>
                </a:rPr>
                <a:t>1</a:t>
              </a:r>
            </a:p>
          </p:txBody>
        </p:sp>
      </p:grpSp>
      <p:grpSp>
        <p:nvGrpSpPr>
          <p:cNvPr id="50188" name="Group 28"/>
          <p:cNvGrpSpPr>
            <a:grpSpLocks/>
          </p:cNvGrpSpPr>
          <p:nvPr/>
        </p:nvGrpSpPr>
        <p:grpSpPr bwMode="auto">
          <a:xfrm>
            <a:off x="5486400" y="1292225"/>
            <a:ext cx="2771775" cy="1527175"/>
            <a:chOff x="3456" y="814"/>
            <a:chExt cx="1746" cy="962"/>
          </a:xfrm>
        </p:grpSpPr>
        <p:sp>
          <p:nvSpPr>
            <p:cNvPr id="50201" name="Text Box 29"/>
            <p:cNvSpPr txBox="1">
              <a:spLocks noChangeArrowheads="1"/>
            </p:cNvSpPr>
            <p:nvPr/>
          </p:nvSpPr>
          <p:spPr bwMode="auto">
            <a:xfrm>
              <a:off x="4608" y="814"/>
              <a:ext cx="59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i="1"/>
                <a:t>LM</a:t>
              </a:r>
              <a:r>
                <a:rPr lang="en-US" sz="2300"/>
                <a:t>(</a:t>
              </a:r>
              <a:r>
                <a:rPr lang="en-US" sz="2300" b="1" i="1"/>
                <a:t>P</a:t>
              </a:r>
              <a:r>
                <a:rPr lang="en-US" sz="2300" baseline="-25000">
                  <a:latin typeface="Tahoma" pitchFamily="34" charset="0"/>
                </a:rPr>
                <a:t>1</a:t>
              </a:r>
              <a:r>
                <a:rPr lang="en-US" sz="2300"/>
                <a:t>)</a:t>
              </a:r>
            </a:p>
          </p:txBody>
        </p:sp>
        <p:sp>
          <p:nvSpPr>
            <p:cNvPr id="50202" name="Line 30"/>
            <p:cNvSpPr>
              <a:spLocks noChangeShapeType="1"/>
            </p:cNvSpPr>
            <p:nvPr/>
          </p:nvSpPr>
          <p:spPr bwMode="auto">
            <a:xfrm flipV="1">
              <a:off x="3456" y="1008"/>
              <a:ext cx="1152" cy="768"/>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0189" name="Group 31"/>
          <p:cNvGrpSpPr>
            <a:grpSpLocks/>
          </p:cNvGrpSpPr>
          <p:nvPr/>
        </p:nvGrpSpPr>
        <p:grpSpPr bwMode="auto">
          <a:xfrm>
            <a:off x="5105400" y="1752600"/>
            <a:ext cx="2576513" cy="1524000"/>
            <a:chOff x="3216" y="1104"/>
            <a:chExt cx="1623" cy="960"/>
          </a:xfrm>
        </p:grpSpPr>
        <p:sp>
          <p:nvSpPr>
            <p:cNvPr id="50199" name="Line 32"/>
            <p:cNvSpPr>
              <a:spLocks noChangeShapeType="1"/>
            </p:cNvSpPr>
            <p:nvPr/>
          </p:nvSpPr>
          <p:spPr bwMode="auto">
            <a:xfrm>
              <a:off x="3216" y="1104"/>
              <a:ext cx="1296" cy="816"/>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00" name="Text Box 33"/>
            <p:cNvSpPr txBox="1">
              <a:spLocks noChangeArrowheads="1"/>
            </p:cNvSpPr>
            <p:nvPr/>
          </p:nvSpPr>
          <p:spPr bwMode="auto">
            <a:xfrm>
              <a:off x="4512" y="1785"/>
              <a:ext cx="327"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i="1">
                  <a:latin typeface="Tahoma" pitchFamily="34" charset="0"/>
                </a:rPr>
                <a:t>IS</a:t>
              </a:r>
              <a:r>
                <a:rPr lang="en-US" sz="2300" baseline="-25000">
                  <a:latin typeface="Tahoma" pitchFamily="34" charset="0"/>
                </a:rPr>
                <a:t>2</a:t>
              </a:r>
            </a:p>
          </p:txBody>
        </p:sp>
      </p:grpSp>
      <p:sp>
        <p:nvSpPr>
          <p:cNvPr id="50190" name="Line 34"/>
          <p:cNvSpPr>
            <a:spLocks noChangeShapeType="1"/>
          </p:cNvSpPr>
          <p:nvPr/>
        </p:nvSpPr>
        <p:spPr bwMode="auto">
          <a:xfrm>
            <a:off x="6124575" y="2395538"/>
            <a:ext cx="0" cy="3497262"/>
          </a:xfrm>
          <a:prstGeom prst="line">
            <a:avLst/>
          </a:prstGeom>
          <a:noFill/>
          <a:ln w="12700">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0191" name="Group 35"/>
          <p:cNvGrpSpPr>
            <a:grpSpLocks/>
          </p:cNvGrpSpPr>
          <p:nvPr/>
        </p:nvGrpSpPr>
        <p:grpSpPr bwMode="auto">
          <a:xfrm>
            <a:off x="5421313" y="3995738"/>
            <a:ext cx="2655887" cy="1882775"/>
            <a:chOff x="3415" y="2517"/>
            <a:chExt cx="1673" cy="1186"/>
          </a:xfrm>
        </p:grpSpPr>
        <p:sp>
          <p:nvSpPr>
            <p:cNvPr id="50197" name="Line 36"/>
            <p:cNvSpPr>
              <a:spLocks noChangeShapeType="1"/>
            </p:cNvSpPr>
            <p:nvPr/>
          </p:nvSpPr>
          <p:spPr bwMode="auto">
            <a:xfrm>
              <a:off x="3415" y="2517"/>
              <a:ext cx="1315" cy="1082"/>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8" name="Text Box 37"/>
            <p:cNvSpPr txBox="1">
              <a:spLocks noChangeArrowheads="1"/>
            </p:cNvSpPr>
            <p:nvPr/>
          </p:nvSpPr>
          <p:spPr bwMode="auto">
            <a:xfrm>
              <a:off x="4733" y="3453"/>
              <a:ext cx="3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i="1"/>
                <a:t>AD</a:t>
              </a:r>
              <a:r>
                <a:rPr lang="en-US" sz="2300" baseline="-25000">
                  <a:latin typeface="Tahoma" pitchFamily="34" charset="0"/>
                </a:rPr>
                <a:t>2</a:t>
              </a:r>
            </a:p>
          </p:txBody>
        </p:sp>
      </p:grpSp>
      <p:sp>
        <p:nvSpPr>
          <p:cNvPr id="50192" name="Text Box 38"/>
          <p:cNvSpPr txBox="1">
            <a:spLocks noChangeArrowheads="1"/>
          </p:cNvSpPr>
          <p:nvPr/>
        </p:nvSpPr>
        <p:spPr bwMode="auto">
          <a:xfrm>
            <a:off x="7753350" y="5218113"/>
            <a:ext cx="563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i="1">
                <a:solidFill>
                  <a:srgbClr val="DDDDDD"/>
                </a:solidFill>
              </a:rPr>
              <a:t>AD</a:t>
            </a:r>
            <a:r>
              <a:rPr lang="en-US" sz="2300" baseline="-25000">
                <a:solidFill>
                  <a:srgbClr val="DDDDDD"/>
                </a:solidFill>
                <a:latin typeface="Tahoma" pitchFamily="34" charset="0"/>
              </a:rPr>
              <a:t>1</a:t>
            </a:r>
          </a:p>
        </p:txBody>
      </p:sp>
      <p:sp>
        <p:nvSpPr>
          <p:cNvPr id="50193" name="Line 39"/>
          <p:cNvSpPr>
            <a:spLocks noChangeShapeType="1"/>
          </p:cNvSpPr>
          <p:nvPr/>
        </p:nvSpPr>
        <p:spPr bwMode="auto">
          <a:xfrm>
            <a:off x="5653088" y="3702050"/>
            <a:ext cx="2087562" cy="1717675"/>
          </a:xfrm>
          <a:prstGeom prst="line">
            <a:avLst/>
          </a:prstGeom>
          <a:noFill/>
          <a:ln w="2857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4" name="Rectangle 40"/>
          <p:cNvSpPr>
            <a:spLocks noChangeArrowheads="1"/>
          </p:cNvSpPr>
          <p:nvPr/>
        </p:nvSpPr>
        <p:spPr bwMode="auto">
          <a:xfrm>
            <a:off x="1052513" y="1930400"/>
            <a:ext cx="3200400" cy="990600"/>
          </a:xfrm>
          <a:prstGeom prst="rect">
            <a:avLst/>
          </a:prstGeom>
          <a:solidFill>
            <a:srgbClr val="FFCC99"/>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45000"/>
              </a:spcBef>
              <a:buClr>
                <a:srgbClr val="008080"/>
              </a:buClr>
              <a:buSzPct val="120000"/>
              <a:buFont typeface="Wingdings" pitchFamily="2" charset="2"/>
              <a:buNone/>
            </a:pPr>
            <a:r>
              <a:rPr lang="en-US" sz="2500" dirty="0"/>
              <a:t>In the new short-run equilibrium, </a:t>
            </a:r>
          </a:p>
        </p:txBody>
      </p:sp>
      <p:graphicFrame>
        <p:nvGraphicFramePr>
          <p:cNvPr id="50195" name="Object 3"/>
          <p:cNvGraphicFramePr>
            <a:graphicFrameLocks noChangeAspect="1"/>
          </p:cNvGraphicFramePr>
          <p:nvPr/>
        </p:nvGraphicFramePr>
        <p:xfrm>
          <a:off x="2947988" y="2301875"/>
          <a:ext cx="923925" cy="542925"/>
        </p:xfrm>
        <a:graphic>
          <a:graphicData uri="http://schemas.openxmlformats.org/presentationml/2006/ole">
            <mc:AlternateContent xmlns:mc="http://schemas.openxmlformats.org/markup-compatibility/2006">
              <mc:Choice xmlns:v="urn:schemas-microsoft-com:vml" Requires="v">
                <p:oleObj spid="_x0000_s11499" name="Equation" r:id="rId7" imgW="431613" imgH="253890" progId="Equation.DSMT4">
                  <p:embed/>
                </p:oleObj>
              </mc:Choice>
              <mc:Fallback>
                <p:oleObj name="Equation" r:id="rId7" imgW="431613" imgH="25389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7988" y="2301875"/>
                        <a:ext cx="923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96" name="Rectangle 42"/>
          <p:cNvSpPr>
            <a:spLocks noChangeArrowheads="1"/>
          </p:cNvSpPr>
          <p:nvPr/>
        </p:nvSpPr>
        <p:spPr bwMode="auto">
          <a:xfrm>
            <a:off x="476250" y="3378200"/>
            <a:ext cx="3697288" cy="2681288"/>
          </a:xfrm>
          <a:prstGeom prst="rect">
            <a:avLst/>
          </a:prstGeom>
          <a:solidFill>
            <a:srgbClr val="FFFF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45000"/>
              </a:spcBef>
              <a:buClr>
                <a:srgbClr val="008080"/>
              </a:buClr>
              <a:buSzPct val="120000"/>
              <a:buFont typeface="Wingdings" pitchFamily="2" charset="2"/>
              <a:buNone/>
            </a:pPr>
            <a:r>
              <a:rPr lang="en-US" sz="2500" dirty="0"/>
              <a:t>Over time, </a:t>
            </a:r>
            <a:r>
              <a:rPr lang="en-US" sz="2500" b="1" i="1" dirty="0"/>
              <a:t>P</a:t>
            </a:r>
            <a:r>
              <a:rPr lang="en-US" sz="2500" dirty="0"/>
              <a:t> gradually falls, </a:t>
            </a:r>
            <a:r>
              <a:rPr lang="en-US" sz="2500" dirty="0" smtClean="0"/>
              <a:t>causing:</a:t>
            </a:r>
            <a:endParaRPr lang="en-US" sz="2500" dirty="0"/>
          </a:p>
          <a:p>
            <a:pPr marL="346075" lvl="1" indent="-231775">
              <a:lnSpc>
                <a:spcPct val="105000"/>
              </a:lnSpc>
              <a:spcBef>
                <a:spcPct val="20000"/>
              </a:spcBef>
              <a:buClr>
                <a:schemeClr val="folHlink"/>
              </a:buClr>
              <a:buSzPct val="120000"/>
              <a:buFontTx/>
              <a:buChar char="•"/>
            </a:pPr>
            <a:r>
              <a:rPr lang="en-US" sz="2500" i="1" dirty="0"/>
              <a:t>SRAS</a:t>
            </a:r>
            <a:r>
              <a:rPr lang="en-US" sz="2500" dirty="0"/>
              <a:t>  to move down</a:t>
            </a:r>
          </a:p>
          <a:p>
            <a:pPr marL="346075" lvl="1" indent="-231775">
              <a:lnSpc>
                <a:spcPct val="105000"/>
              </a:lnSpc>
              <a:spcBef>
                <a:spcPct val="20000"/>
              </a:spcBef>
              <a:buClr>
                <a:schemeClr val="folHlink"/>
              </a:buClr>
              <a:buSzPct val="120000"/>
              <a:buFontTx/>
              <a:buChar char="•"/>
            </a:pPr>
            <a:r>
              <a:rPr lang="en-US" sz="2500" b="1" i="1" dirty="0"/>
              <a:t>M</a:t>
            </a:r>
            <a:r>
              <a:rPr lang="en-US" sz="2500" i="1" dirty="0"/>
              <a:t>/</a:t>
            </a:r>
            <a:r>
              <a:rPr lang="en-US" sz="2500" b="1" i="1" dirty="0"/>
              <a:t>P</a:t>
            </a:r>
            <a:r>
              <a:rPr lang="en-US" sz="2500" dirty="0"/>
              <a:t>  to increase, which causes </a:t>
            </a:r>
            <a:r>
              <a:rPr lang="en-US" sz="2500" i="1" dirty="0"/>
              <a:t>LM</a:t>
            </a:r>
            <a:r>
              <a:rPr lang="en-US" sz="2500" dirty="0"/>
              <a:t> </a:t>
            </a:r>
            <a:br>
              <a:rPr lang="en-US" sz="2500" dirty="0"/>
            </a:br>
            <a:r>
              <a:rPr lang="en-US" sz="2500" dirty="0"/>
              <a:t>to move down </a:t>
            </a:r>
          </a:p>
        </p:txBody>
      </p:sp>
    </p:spTree>
    <p:extLst>
      <p:ext uri="{BB962C8B-B14F-4D97-AF65-F5344CB8AC3E}">
        <p14:creationId xmlns:p14="http://schemas.microsoft.com/office/powerpoint/2010/main" val="400861175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Line 2"/>
          <p:cNvSpPr>
            <a:spLocks noChangeShapeType="1"/>
          </p:cNvSpPr>
          <p:nvPr/>
        </p:nvSpPr>
        <p:spPr bwMode="auto">
          <a:xfrm flipV="1">
            <a:off x="5486400" y="1600200"/>
            <a:ext cx="1828800" cy="1219200"/>
          </a:xfrm>
          <a:prstGeom prst="line">
            <a:avLst/>
          </a:prstGeom>
          <a:noFill/>
          <a:ln w="2857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03" name="Line 3"/>
          <p:cNvSpPr>
            <a:spLocks noChangeShapeType="1"/>
          </p:cNvSpPr>
          <p:nvPr/>
        </p:nvSpPr>
        <p:spPr bwMode="auto">
          <a:xfrm>
            <a:off x="5715000" y="1371600"/>
            <a:ext cx="2057400" cy="1295400"/>
          </a:xfrm>
          <a:prstGeom prst="line">
            <a:avLst/>
          </a:prstGeom>
          <a:noFill/>
          <a:ln w="2857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04" name="Line 4"/>
          <p:cNvSpPr>
            <a:spLocks noChangeShapeType="1"/>
          </p:cNvSpPr>
          <p:nvPr/>
        </p:nvSpPr>
        <p:spPr bwMode="auto">
          <a:xfrm>
            <a:off x="4953000" y="4572000"/>
            <a:ext cx="2971800" cy="0"/>
          </a:xfrm>
          <a:prstGeom prst="line">
            <a:avLst/>
          </a:prstGeom>
          <a:noFill/>
          <a:ln w="2857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05" name="Line 5"/>
          <p:cNvSpPr>
            <a:spLocks noChangeShapeType="1"/>
          </p:cNvSpPr>
          <p:nvPr/>
        </p:nvSpPr>
        <p:spPr bwMode="auto">
          <a:xfrm>
            <a:off x="5653088" y="3702050"/>
            <a:ext cx="2087562" cy="1717675"/>
          </a:xfrm>
          <a:prstGeom prst="line">
            <a:avLst/>
          </a:prstGeom>
          <a:noFill/>
          <a:ln w="2857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1206" name="Group 6"/>
          <p:cNvGrpSpPr>
            <a:grpSpLocks/>
          </p:cNvGrpSpPr>
          <p:nvPr/>
        </p:nvGrpSpPr>
        <p:grpSpPr bwMode="auto">
          <a:xfrm>
            <a:off x="5421313" y="3995738"/>
            <a:ext cx="2655887" cy="1882775"/>
            <a:chOff x="3415" y="2517"/>
            <a:chExt cx="1673" cy="1186"/>
          </a:xfrm>
        </p:grpSpPr>
        <p:sp>
          <p:nvSpPr>
            <p:cNvPr id="51253" name="Line 7"/>
            <p:cNvSpPr>
              <a:spLocks noChangeShapeType="1"/>
            </p:cNvSpPr>
            <p:nvPr/>
          </p:nvSpPr>
          <p:spPr bwMode="auto">
            <a:xfrm>
              <a:off x="3415" y="2517"/>
              <a:ext cx="1315" cy="1082"/>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54" name="Text Box 8"/>
            <p:cNvSpPr txBox="1">
              <a:spLocks noChangeArrowheads="1"/>
            </p:cNvSpPr>
            <p:nvPr/>
          </p:nvSpPr>
          <p:spPr bwMode="auto">
            <a:xfrm>
              <a:off x="4733" y="3453"/>
              <a:ext cx="3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i="1"/>
                <a:t>AD</a:t>
              </a:r>
              <a:r>
                <a:rPr lang="en-US" sz="2300" baseline="-25000">
                  <a:latin typeface="Tahoma" pitchFamily="34" charset="0"/>
                </a:rPr>
                <a:t>2</a:t>
              </a:r>
            </a:p>
          </p:txBody>
        </p:sp>
      </p:grpSp>
      <p:grpSp>
        <p:nvGrpSpPr>
          <p:cNvPr id="3" name="Group 9"/>
          <p:cNvGrpSpPr>
            <a:grpSpLocks/>
          </p:cNvGrpSpPr>
          <p:nvPr/>
        </p:nvGrpSpPr>
        <p:grpSpPr bwMode="auto">
          <a:xfrm>
            <a:off x="4962525" y="1716088"/>
            <a:ext cx="2971800" cy="4171950"/>
            <a:chOff x="3126" y="1081"/>
            <a:chExt cx="1872" cy="2628"/>
          </a:xfrm>
        </p:grpSpPr>
        <p:sp>
          <p:nvSpPr>
            <p:cNvPr id="51250" name="Line 10"/>
            <p:cNvSpPr>
              <a:spLocks noChangeShapeType="1"/>
            </p:cNvSpPr>
            <p:nvPr/>
          </p:nvSpPr>
          <p:spPr bwMode="auto">
            <a:xfrm flipH="1">
              <a:off x="3981" y="1578"/>
              <a:ext cx="3" cy="2131"/>
            </a:xfrm>
            <a:prstGeom prst="line">
              <a:avLst/>
            </a:prstGeom>
            <a:noFill/>
            <a:ln w="12700">
              <a:solidFill>
                <a:srgbClr val="3399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1251" name="Line 11"/>
            <p:cNvSpPr>
              <a:spLocks noChangeShapeType="1"/>
            </p:cNvSpPr>
            <p:nvPr/>
          </p:nvSpPr>
          <p:spPr bwMode="auto">
            <a:xfrm>
              <a:off x="3126" y="2984"/>
              <a:ext cx="1872" cy="0"/>
            </a:xfrm>
            <a:prstGeom prst="line">
              <a:avLst/>
            </a:prstGeom>
            <a:noFill/>
            <a:ln w="28575">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52" name="Line 12"/>
            <p:cNvSpPr>
              <a:spLocks noChangeShapeType="1"/>
            </p:cNvSpPr>
            <p:nvPr/>
          </p:nvSpPr>
          <p:spPr bwMode="auto">
            <a:xfrm flipV="1">
              <a:off x="3587" y="1081"/>
              <a:ext cx="1152" cy="768"/>
            </a:xfrm>
            <a:prstGeom prst="line">
              <a:avLst/>
            </a:prstGeom>
            <a:noFill/>
            <a:ln w="28575">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13"/>
          <p:cNvGrpSpPr>
            <a:grpSpLocks/>
          </p:cNvGrpSpPr>
          <p:nvPr/>
        </p:nvGrpSpPr>
        <p:grpSpPr bwMode="auto">
          <a:xfrm>
            <a:off x="4956175" y="1849438"/>
            <a:ext cx="2971800" cy="4046537"/>
            <a:chOff x="3122" y="1165"/>
            <a:chExt cx="1872" cy="2549"/>
          </a:xfrm>
        </p:grpSpPr>
        <p:sp>
          <p:nvSpPr>
            <p:cNvPr id="51247" name="Line 14"/>
            <p:cNvSpPr>
              <a:spLocks noChangeShapeType="1"/>
            </p:cNvSpPr>
            <p:nvPr/>
          </p:nvSpPr>
          <p:spPr bwMode="auto">
            <a:xfrm>
              <a:off x="3122" y="3083"/>
              <a:ext cx="1872" cy="0"/>
            </a:xfrm>
            <a:prstGeom prst="line">
              <a:avLst/>
            </a:prstGeom>
            <a:noFill/>
            <a:ln w="28575">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48" name="Line 15"/>
            <p:cNvSpPr>
              <a:spLocks noChangeShapeType="1"/>
            </p:cNvSpPr>
            <p:nvPr/>
          </p:nvSpPr>
          <p:spPr bwMode="auto">
            <a:xfrm flipV="1">
              <a:off x="3696" y="1165"/>
              <a:ext cx="1152" cy="768"/>
            </a:xfrm>
            <a:prstGeom prst="line">
              <a:avLst/>
            </a:prstGeom>
            <a:noFill/>
            <a:ln w="28575">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49" name="Line 16"/>
            <p:cNvSpPr>
              <a:spLocks noChangeShapeType="1"/>
            </p:cNvSpPr>
            <p:nvPr/>
          </p:nvSpPr>
          <p:spPr bwMode="auto">
            <a:xfrm>
              <a:off x="4106" y="1657"/>
              <a:ext cx="1" cy="2057"/>
            </a:xfrm>
            <a:prstGeom prst="line">
              <a:avLst/>
            </a:prstGeom>
            <a:noFill/>
            <a:ln w="12700">
              <a:solidFill>
                <a:srgbClr val="3399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209" name="Rectangle 17"/>
          <p:cNvSpPr>
            <a:spLocks noGrp="1" noChangeArrowheads="1"/>
          </p:cNvSpPr>
          <p:nvPr>
            <p:ph type="title"/>
          </p:nvPr>
        </p:nvSpPr>
        <p:spPr/>
        <p:txBody>
          <a:bodyPr/>
          <a:lstStyle/>
          <a:p>
            <a:r>
              <a:rPr lang="en-US" sz="2800" smtClean="0"/>
              <a:t>The SR and LR effects of an </a:t>
            </a:r>
            <a:r>
              <a:rPr lang="en-US" sz="2800" i="1" smtClean="0"/>
              <a:t>IS</a:t>
            </a:r>
            <a:r>
              <a:rPr lang="en-US" sz="1100" i="1" smtClean="0"/>
              <a:t> </a:t>
            </a:r>
            <a:r>
              <a:rPr lang="en-US" sz="2800" smtClean="0"/>
              <a:t> shock</a:t>
            </a:r>
          </a:p>
        </p:txBody>
      </p:sp>
      <p:grpSp>
        <p:nvGrpSpPr>
          <p:cNvPr id="51210" name="Group 18"/>
          <p:cNvGrpSpPr>
            <a:grpSpLocks/>
          </p:cNvGrpSpPr>
          <p:nvPr/>
        </p:nvGrpSpPr>
        <p:grpSpPr bwMode="auto">
          <a:xfrm>
            <a:off x="4572000" y="1143000"/>
            <a:ext cx="3657600" cy="2500313"/>
            <a:chOff x="2256" y="806"/>
            <a:chExt cx="2304" cy="1575"/>
          </a:xfrm>
        </p:grpSpPr>
        <p:grpSp>
          <p:nvGrpSpPr>
            <p:cNvPr id="51242" name="Group 19"/>
            <p:cNvGrpSpPr>
              <a:grpSpLocks/>
            </p:cNvGrpSpPr>
            <p:nvPr/>
          </p:nvGrpSpPr>
          <p:grpSpPr bwMode="auto">
            <a:xfrm>
              <a:off x="2496" y="960"/>
              <a:ext cx="1824" cy="1188"/>
              <a:chOff x="2640" y="1056"/>
              <a:chExt cx="2496" cy="2112"/>
            </a:xfrm>
          </p:grpSpPr>
          <p:sp>
            <p:nvSpPr>
              <p:cNvPr id="51245" name="Line 20"/>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46" name="Line 21"/>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243" name="Text Box 22"/>
            <p:cNvSpPr txBox="1">
              <a:spLocks noChangeArrowheads="1"/>
            </p:cNvSpPr>
            <p:nvPr/>
          </p:nvSpPr>
          <p:spPr bwMode="auto">
            <a:xfrm>
              <a:off x="4224" y="2112"/>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i="1">
                  <a:latin typeface="Tahoma" pitchFamily="34" charset="0"/>
                </a:rPr>
                <a:t>Y</a:t>
              </a:r>
              <a:r>
                <a:rPr lang="en-US" sz="2200"/>
                <a:t> </a:t>
              </a:r>
            </a:p>
          </p:txBody>
        </p:sp>
        <p:sp>
          <p:nvSpPr>
            <p:cNvPr id="51244" name="Text Box 23"/>
            <p:cNvSpPr txBox="1">
              <a:spLocks noChangeArrowheads="1"/>
            </p:cNvSpPr>
            <p:nvPr/>
          </p:nvSpPr>
          <p:spPr bwMode="auto">
            <a:xfrm>
              <a:off x="2256" y="806"/>
              <a:ext cx="24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200" b="1" i="1">
                  <a:latin typeface="Tahoma" pitchFamily="34" charset="0"/>
                </a:rPr>
                <a:t>r</a:t>
              </a:r>
              <a:endParaRPr lang="en-US" sz="2200"/>
            </a:p>
          </p:txBody>
        </p:sp>
      </p:grpSp>
      <p:grpSp>
        <p:nvGrpSpPr>
          <p:cNvPr id="51211" name="Group 24"/>
          <p:cNvGrpSpPr>
            <a:grpSpLocks/>
          </p:cNvGrpSpPr>
          <p:nvPr/>
        </p:nvGrpSpPr>
        <p:grpSpPr bwMode="auto">
          <a:xfrm>
            <a:off x="4572000" y="3767138"/>
            <a:ext cx="3657600" cy="2500312"/>
            <a:chOff x="2256" y="806"/>
            <a:chExt cx="2304" cy="1575"/>
          </a:xfrm>
        </p:grpSpPr>
        <p:grpSp>
          <p:nvGrpSpPr>
            <p:cNvPr id="51237" name="Group 25"/>
            <p:cNvGrpSpPr>
              <a:grpSpLocks/>
            </p:cNvGrpSpPr>
            <p:nvPr/>
          </p:nvGrpSpPr>
          <p:grpSpPr bwMode="auto">
            <a:xfrm>
              <a:off x="2496" y="960"/>
              <a:ext cx="1824" cy="1188"/>
              <a:chOff x="2640" y="1056"/>
              <a:chExt cx="2496" cy="2112"/>
            </a:xfrm>
          </p:grpSpPr>
          <p:sp>
            <p:nvSpPr>
              <p:cNvPr id="51240" name="Line 26"/>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41" name="Line 27"/>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238" name="Text Box 28"/>
            <p:cNvSpPr txBox="1">
              <a:spLocks noChangeArrowheads="1"/>
            </p:cNvSpPr>
            <p:nvPr/>
          </p:nvSpPr>
          <p:spPr bwMode="auto">
            <a:xfrm>
              <a:off x="4224" y="2112"/>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i="1">
                  <a:latin typeface="Tahoma" pitchFamily="34" charset="0"/>
                </a:rPr>
                <a:t>Y</a:t>
              </a:r>
              <a:r>
                <a:rPr lang="en-US" sz="2200"/>
                <a:t> </a:t>
              </a:r>
            </a:p>
          </p:txBody>
        </p:sp>
        <p:sp>
          <p:nvSpPr>
            <p:cNvPr id="51239" name="Text Box 29"/>
            <p:cNvSpPr txBox="1">
              <a:spLocks noChangeArrowheads="1"/>
            </p:cNvSpPr>
            <p:nvPr/>
          </p:nvSpPr>
          <p:spPr bwMode="auto">
            <a:xfrm>
              <a:off x="2256" y="806"/>
              <a:ext cx="24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200" b="1" i="1">
                  <a:latin typeface="Tahoma" pitchFamily="34" charset="0"/>
                </a:rPr>
                <a:t>P</a:t>
              </a:r>
              <a:endParaRPr lang="en-US" sz="2200"/>
            </a:p>
          </p:txBody>
        </p:sp>
      </p:grpSp>
      <p:sp>
        <p:nvSpPr>
          <p:cNvPr id="51212" name="Line 30"/>
          <p:cNvSpPr>
            <a:spLocks noChangeShapeType="1"/>
          </p:cNvSpPr>
          <p:nvPr/>
        </p:nvSpPr>
        <p:spPr bwMode="auto">
          <a:xfrm>
            <a:off x="6710363" y="4143375"/>
            <a:ext cx="0" cy="175260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3" name="Text Box 31"/>
          <p:cNvSpPr txBox="1">
            <a:spLocks noChangeArrowheads="1"/>
          </p:cNvSpPr>
          <p:nvPr/>
        </p:nvSpPr>
        <p:spPr bwMode="auto">
          <a:xfrm>
            <a:off x="6400800" y="382905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100" i="1"/>
              <a:t>LRAS</a:t>
            </a:r>
          </a:p>
        </p:txBody>
      </p:sp>
      <p:graphicFrame>
        <p:nvGraphicFramePr>
          <p:cNvPr id="51214" name="Object 2"/>
          <p:cNvGraphicFramePr>
            <a:graphicFrameLocks noChangeAspect="1"/>
          </p:cNvGraphicFramePr>
          <p:nvPr/>
        </p:nvGraphicFramePr>
        <p:xfrm>
          <a:off x="6580188" y="5886450"/>
          <a:ext cx="334962" cy="438150"/>
        </p:xfrm>
        <a:graphic>
          <a:graphicData uri="http://schemas.openxmlformats.org/presentationml/2006/ole">
            <mc:AlternateContent xmlns:mc="http://schemas.openxmlformats.org/markup-compatibility/2006">
              <mc:Choice xmlns:v="urn:schemas-microsoft-com:vml" Requires="v">
                <p:oleObj spid="_x0000_s12445" name="Equation" r:id="rId4" imgW="164885" imgH="215619" progId="Equation.DSMT4">
                  <p:embed/>
                </p:oleObj>
              </mc:Choice>
              <mc:Fallback>
                <p:oleObj name="Equation" r:id="rId4" imgW="164885" imgH="21561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0188" y="5886450"/>
                        <a:ext cx="33496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1215" name="Group 33"/>
          <p:cNvGrpSpPr>
            <a:grpSpLocks/>
          </p:cNvGrpSpPr>
          <p:nvPr/>
        </p:nvGrpSpPr>
        <p:grpSpPr bwMode="auto">
          <a:xfrm>
            <a:off x="6400800" y="1219200"/>
            <a:ext cx="762000" cy="2495550"/>
            <a:chOff x="4032" y="768"/>
            <a:chExt cx="480" cy="1572"/>
          </a:xfrm>
        </p:grpSpPr>
        <p:sp>
          <p:nvSpPr>
            <p:cNvPr id="51234" name="Line 34"/>
            <p:cNvSpPr>
              <a:spLocks noChangeShapeType="1"/>
            </p:cNvSpPr>
            <p:nvPr/>
          </p:nvSpPr>
          <p:spPr bwMode="auto">
            <a:xfrm>
              <a:off x="4227" y="966"/>
              <a:ext cx="0" cy="1104"/>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35" name="Text Box 35"/>
            <p:cNvSpPr txBox="1">
              <a:spLocks noChangeArrowheads="1"/>
            </p:cNvSpPr>
            <p:nvPr/>
          </p:nvSpPr>
          <p:spPr bwMode="auto">
            <a:xfrm>
              <a:off x="4032" y="768"/>
              <a:ext cx="4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100" i="1"/>
                <a:t>LRAS</a:t>
              </a:r>
            </a:p>
          </p:txBody>
        </p:sp>
        <p:graphicFrame>
          <p:nvGraphicFramePr>
            <p:cNvPr id="51236" name="Object 3"/>
            <p:cNvGraphicFramePr>
              <a:graphicFrameLocks noChangeAspect="1"/>
            </p:cNvGraphicFramePr>
            <p:nvPr/>
          </p:nvGraphicFramePr>
          <p:xfrm>
            <a:off x="4145" y="2064"/>
            <a:ext cx="211" cy="276"/>
          </p:xfrm>
          <a:graphic>
            <a:graphicData uri="http://schemas.openxmlformats.org/presentationml/2006/ole">
              <mc:AlternateContent xmlns:mc="http://schemas.openxmlformats.org/markup-compatibility/2006">
                <mc:Choice xmlns:v="urn:schemas-microsoft-com:vml" Requires="v">
                  <p:oleObj spid="_x0000_s12446" name="Equation" r:id="rId6" imgW="164885" imgH="215619" progId="Equation.DSMT4">
                    <p:embed/>
                  </p:oleObj>
                </mc:Choice>
                <mc:Fallback>
                  <p:oleObj name="Equation" r:id="rId6" imgW="164885" imgH="21561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5" y="2064"/>
                          <a:ext cx="211"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51216" name="Text Box 37"/>
          <p:cNvSpPr txBox="1">
            <a:spLocks noChangeArrowheads="1"/>
          </p:cNvSpPr>
          <p:nvPr/>
        </p:nvSpPr>
        <p:spPr bwMode="auto">
          <a:xfrm>
            <a:off x="7800975" y="2528888"/>
            <a:ext cx="4286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i="1">
                <a:solidFill>
                  <a:srgbClr val="DDDDDD"/>
                </a:solidFill>
                <a:latin typeface="Tahoma" pitchFamily="34" charset="0"/>
              </a:rPr>
              <a:t>IS</a:t>
            </a:r>
            <a:r>
              <a:rPr lang="en-US" sz="2300" baseline="-25000">
                <a:solidFill>
                  <a:srgbClr val="DDDDDD"/>
                </a:solidFill>
                <a:latin typeface="Tahoma" pitchFamily="34" charset="0"/>
              </a:rPr>
              <a:t>1</a:t>
            </a:r>
          </a:p>
        </p:txBody>
      </p:sp>
      <p:sp>
        <p:nvSpPr>
          <p:cNvPr id="51217" name="Text Box 38"/>
          <p:cNvSpPr txBox="1">
            <a:spLocks noChangeArrowheads="1"/>
          </p:cNvSpPr>
          <p:nvPr/>
        </p:nvSpPr>
        <p:spPr bwMode="auto">
          <a:xfrm>
            <a:off x="7620000" y="42672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100" i="1">
                <a:solidFill>
                  <a:srgbClr val="DDDDDD"/>
                </a:solidFill>
              </a:rPr>
              <a:t>SRAS</a:t>
            </a:r>
            <a:r>
              <a:rPr lang="en-US" sz="2300" baseline="-25000">
                <a:solidFill>
                  <a:srgbClr val="DDDDDD"/>
                </a:solidFill>
                <a:latin typeface="Tahoma" pitchFamily="34" charset="0"/>
              </a:rPr>
              <a:t>1</a:t>
            </a:r>
          </a:p>
        </p:txBody>
      </p:sp>
      <p:sp>
        <p:nvSpPr>
          <p:cNvPr id="51218" name="Text Box 39"/>
          <p:cNvSpPr txBox="1">
            <a:spLocks noChangeArrowheads="1"/>
          </p:cNvSpPr>
          <p:nvPr/>
        </p:nvSpPr>
        <p:spPr bwMode="auto">
          <a:xfrm>
            <a:off x="4572000" y="43434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i="1">
                <a:solidFill>
                  <a:srgbClr val="DDDDDD"/>
                </a:solidFill>
                <a:latin typeface="Tahoma" pitchFamily="34" charset="0"/>
              </a:rPr>
              <a:t>P</a:t>
            </a:r>
            <a:r>
              <a:rPr lang="en-US" sz="2200" baseline="-25000">
                <a:solidFill>
                  <a:srgbClr val="DDDDDD"/>
                </a:solidFill>
                <a:latin typeface="Tahoma" pitchFamily="34" charset="0"/>
              </a:rPr>
              <a:t>1</a:t>
            </a:r>
          </a:p>
        </p:txBody>
      </p:sp>
      <p:sp>
        <p:nvSpPr>
          <p:cNvPr id="51219" name="Text Box 40"/>
          <p:cNvSpPr txBox="1">
            <a:spLocks noChangeArrowheads="1"/>
          </p:cNvSpPr>
          <p:nvPr/>
        </p:nvSpPr>
        <p:spPr bwMode="auto">
          <a:xfrm>
            <a:off x="7315200" y="1292225"/>
            <a:ext cx="9429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i="1">
                <a:solidFill>
                  <a:srgbClr val="DDDDDD"/>
                </a:solidFill>
              </a:rPr>
              <a:t>LM</a:t>
            </a:r>
            <a:r>
              <a:rPr lang="en-US" sz="2300">
                <a:solidFill>
                  <a:srgbClr val="DDDDDD"/>
                </a:solidFill>
              </a:rPr>
              <a:t>(</a:t>
            </a:r>
            <a:r>
              <a:rPr lang="en-US" sz="2300" b="1" i="1">
                <a:solidFill>
                  <a:srgbClr val="DDDDDD"/>
                </a:solidFill>
              </a:rPr>
              <a:t>P</a:t>
            </a:r>
            <a:r>
              <a:rPr lang="en-US" sz="2300" baseline="-25000">
                <a:solidFill>
                  <a:srgbClr val="DDDDDD"/>
                </a:solidFill>
                <a:latin typeface="Tahoma" pitchFamily="34" charset="0"/>
              </a:rPr>
              <a:t>1</a:t>
            </a:r>
            <a:r>
              <a:rPr lang="en-US" sz="2300">
                <a:solidFill>
                  <a:srgbClr val="DDDDDD"/>
                </a:solidFill>
              </a:rPr>
              <a:t>)</a:t>
            </a:r>
          </a:p>
        </p:txBody>
      </p:sp>
      <p:grpSp>
        <p:nvGrpSpPr>
          <p:cNvPr id="51220" name="Group 41"/>
          <p:cNvGrpSpPr>
            <a:grpSpLocks/>
          </p:cNvGrpSpPr>
          <p:nvPr/>
        </p:nvGrpSpPr>
        <p:grpSpPr bwMode="auto">
          <a:xfrm>
            <a:off x="5105400" y="1752600"/>
            <a:ext cx="2576513" cy="1524000"/>
            <a:chOff x="3216" y="1104"/>
            <a:chExt cx="1623" cy="960"/>
          </a:xfrm>
        </p:grpSpPr>
        <p:sp>
          <p:nvSpPr>
            <p:cNvPr id="51232" name="Line 42"/>
            <p:cNvSpPr>
              <a:spLocks noChangeShapeType="1"/>
            </p:cNvSpPr>
            <p:nvPr/>
          </p:nvSpPr>
          <p:spPr bwMode="auto">
            <a:xfrm>
              <a:off x="3216" y="1104"/>
              <a:ext cx="1296" cy="816"/>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33" name="Text Box 43"/>
            <p:cNvSpPr txBox="1">
              <a:spLocks noChangeArrowheads="1"/>
            </p:cNvSpPr>
            <p:nvPr/>
          </p:nvSpPr>
          <p:spPr bwMode="auto">
            <a:xfrm>
              <a:off x="4512" y="1785"/>
              <a:ext cx="327"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i="1">
                  <a:latin typeface="Tahoma" pitchFamily="34" charset="0"/>
                </a:rPr>
                <a:t>IS</a:t>
              </a:r>
              <a:r>
                <a:rPr lang="en-US" sz="2300" baseline="-25000">
                  <a:latin typeface="Tahoma" pitchFamily="34" charset="0"/>
                </a:rPr>
                <a:t>2</a:t>
              </a:r>
            </a:p>
          </p:txBody>
        </p:sp>
      </p:grpSp>
      <p:sp>
        <p:nvSpPr>
          <p:cNvPr id="51221" name="Line 44"/>
          <p:cNvSpPr>
            <a:spLocks noChangeShapeType="1"/>
          </p:cNvSpPr>
          <p:nvPr/>
        </p:nvSpPr>
        <p:spPr bwMode="auto">
          <a:xfrm>
            <a:off x="6124575" y="2395538"/>
            <a:ext cx="0" cy="3497262"/>
          </a:xfrm>
          <a:prstGeom prst="line">
            <a:avLst/>
          </a:prstGeom>
          <a:noFill/>
          <a:ln w="12700">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1222" name="Text Box 45"/>
          <p:cNvSpPr txBox="1">
            <a:spLocks noChangeArrowheads="1"/>
          </p:cNvSpPr>
          <p:nvPr/>
        </p:nvSpPr>
        <p:spPr bwMode="auto">
          <a:xfrm>
            <a:off x="7753350" y="5218113"/>
            <a:ext cx="563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i="1">
                <a:solidFill>
                  <a:srgbClr val="DDDDDD"/>
                </a:solidFill>
              </a:rPr>
              <a:t>AD</a:t>
            </a:r>
            <a:r>
              <a:rPr lang="en-US" sz="2300" baseline="-25000">
                <a:solidFill>
                  <a:srgbClr val="DDDDDD"/>
                </a:solidFill>
                <a:latin typeface="Tahoma" pitchFamily="34" charset="0"/>
              </a:rPr>
              <a:t>1</a:t>
            </a:r>
          </a:p>
        </p:txBody>
      </p:sp>
      <p:grpSp>
        <p:nvGrpSpPr>
          <p:cNvPr id="11" name="Group 47"/>
          <p:cNvGrpSpPr>
            <a:grpSpLocks/>
          </p:cNvGrpSpPr>
          <p:nvPr/>
        </p:nvGrpSpPr>
        <p:grpSpPr bwMode="auto">
          <a:xfrm>
            <a:off x="4572000" y="1695450"/>
            <a:ext cx="4222750" cy="3567113"/>
            <a:chOff x="2880" y="1068"/>
            <a:chExt cx="2660" cy="2247"/>
          </a:xfrm>
        </p:grpSpPr>
        <p:grpSp>
          <p:nvGrpSpPr>
            <p:cNvPr id="51225" name="Group 48"/>
            <p:cNvGrpSpPr>
              <a:grpSpLocks/>
            </p:cNvGrpSpPr>
            <p:nvPr/>
          </p:nvGrpSpPr>
          <p:grpSpPr bwMode="auto">
            <a:xfrm>
              <a:off x="2880" y="2979"/>
              <a:ext cx="2496" cy="336"/>
              <a:chOff x="2880" y="2979"/>
              <a:chExt cx="2496" cy="336"/>
            </a:xfrm>
          </p:grpSpPr>
          <p:sp>
            <p:nvSpPr>
              <p:cNvPr id="51229" name="Line 49"/>
              <p:cNvSpPr>
                <a:spLocks noChangeShapeType="1"/>
              </p:cNvSpPr>
              <p:nvPr/>
            </p:nvSpPr>
            <p:spPr bwMode="auto">
              <a:xfrm>
                <a:off x="3120" y="3171"/>
                <a:ext cx="1872" cy="0"/>
              </a:xfrm>
              <a:prstGeom prst="line">
                <a:avLst/>
              </a:prstGeom>
              <a:noFill/>
              <a:ln w="28575">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30" name="Text Box 50"/>
              <p:cNvSpPr txBox="1">
                <a:spLocks noChangeArrowheads="1"/>
              </p:cNvSpPr>
              <p:nvPr/>
            </p:nvSpPr>
            <p:spPr bwMode="auto">
              <a:xfrm>
                <a:off x="4800" y="2979"/>
                <a:ext cx="57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100" i="1"/>
                  <a:t>SRAS</a:t>
                </a:r>
                <a:r>
                  <a:rPr lang="en-US" sz="2300" baseline="-25000">
                    <a:latin typeface="Tahoma" pitchFamily="34" charset="0"/>
                  </a:rPr>
                  <a:t>2</a:t>
                </a:r>
              </a:p>
            </p:txBody>
          </p:sp>
          <p:sp>
            <p:nvSpPr>
              <p:cNvPr id="51231" name="Text Box 51"/>
              <p:cNvSpPr txBox="1">
                <a:spLocks noChangeArrowheads="1"/>
              </p:cNvSpPr>
              <p:nvPr/>
            </p:nvSpPr>
            <p:spPr bwMode="auto">
              <a:xfrm>
                <a:off x="2880" y="3027"/>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i="1">
                    <a:latin typeface="Tahoma" pitchFamily="34" charset="0"/>
                  </a:rPr>
                  <a:t>P</a:t>
                </a:r>
                <a:r>
                  <a:rPr lang="en-US" sz="2200" baseline="-25000">
                    <a:latin typeface="Tahoma" pitchFamily="34" charset="0"/>
                  </a:rPr>
                  <a:t>2</a:t>
                </a:r>
              </a:p>
            </p:txBody>
          </p:sp>
        </p:grpSp>
        <p:grpSp>
          <p:nvGrpSpPr>
            <p:cNvPr id="51226" name="Group 52"/>
            <p:cNvGrpSpPr>
              <a:grpSpLocks/>
            </p:cNvGrpSpPr>
            <p:nvPr/>
          </p:nvGrpSpPr>
          <p:grpSpPr bwMode="auto">
            <a:xfrm>
              <a:off x="3825" y="1068"/>
              <a:ext cx="1715" cy="945"/>
              <a:chOff x="3825" y="1068"/>
              <a:chExt cx="1715" cy="945"/>
            </a:xfrm>
          </p:grpSpPr>
          <p:sp>
            <p:nvSpPr>
              <p:cNvPr id="51227" name="Line 53"/>
              <p:cNvSpPr>
                <a:spLocks noChangeShapeType="1"/>
              </p:cNvSpPr>
              <p:nvPr/>
            </p:nvSpPr>
            <p:spPr bwMode="auto">
              <a:xfrm flipV="1">
                <a:off x="3825" y="1245"/>
                <a:ext cx="1152" cy="768"/>
              </a:xfrm>
              <a:prstGeom prst="line">
                <a:avLst/>
              </a:prstGeom>
              <a:noFill/>
              <a:ln w="28575">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8" name="Text Box 54"/>
              <p:cNvSpPr txBox="1">
                <a:spLocks noChangeArrowheads="1"/>
              </p:cNvSpPr>
              <p:nvPr/>
            </p:nvSpPr>
            <p:spPr bwMode="auto">
              <a:xfrm>
                <a:off x="4946" y="1068"/>
                <a:ext cx="59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i="1"/>
                  <a:t>LM</a:t>
                </a:r>
                <a:r>
                  <a:rPr lang="en-US" sz="2300"/>
                  <a:t>(</a:t>
                </a:r>
                <a:r>
                  <a:rPr lang="en-US" sz="2300" b="1" i="1"/>
                  <a:t>P</a:t>
                </a:r>
                <a:r>
                  <a:rPr lang="en-US" sz="2300" baseline="-25000">
                    <a:latin typeface="Tahoma" pitchFamily="34" charset="0"/>
                  </a:rPr>
                  <a:t>2</a:t>
                </a:r>
                <a:r>
                  <a:rPr lang="en-US" sz="2300"/>
                  <a:t>)</a:t>
                </a:r>
              </a:p>
            </p:txBody>
          </p:sp>
        </p:grpSp>
      </p:grpSp>
      <p:sp>
        <p:nvSpPr>
          <p:cNvPr id="51224" name="Rectangle 55"/>
          <p:cNvSpPr>
            <a:spLocks noChangeArrowheads="1"/>
          </p:cNvSpPr>
          <p:nvPr/>
        </p:nvSpPr>
        <p:spPr bwMode="auto">
          <a:xfrm>
            <a:off x="476250" y="3378200"/>
            <a:ext cx="3697288" cy="2681288"/>
          </a:xfrm>
          <a:prstGeom prst="rect">
            <a:avLst/>
          </a:prstGeom>
          <a:solidFill>
            <a:srgbClr val="FFFFC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45000"/>
              </a:spcBef>
              <a:buClr>
                <a:srgbClr val="008080"/>
              </a:buClr>
              <a:buSzPct val="120000"/>
              <a:buFont typeface="Wingdings" pitchFamily="2" charset="2"/>
              <a:buNone/>
            </a:pPr>
            <a:r>
              <a:rPr lang="en-US" sz="2500" dirty="0"/>
              <a:t>Over time, </a:t>
            </a:r>
            <a:r>
              <a:rPr lang="en-US" sz="2500" b="1" i="1" dirty="0"/>
              <a:t>P</a:t>
            </a:r>
            <a:r>
              <a:rPr lang="en-US" sz="2500" dirty="0"/>
              <a:t> gradually falls, </a:t>
            </a:r>
            <a:r>
              <a:rPr lang="en-US" sz="2500" dirty="0" smtClean="0"/>
              <a:t>causing:</a:t>
            </a:r>
            <a:endParaRPr lang="en-US" sz="2500" dirty="0"/>
          </a:p>
          <a:p>
            <a:pPr marL="346075" lvl="1" indent="-231775">
              <a:lnSpc>
                <a:spcPct val="105000"/>
              </a:lnSpc>
              <a:spcBef>
                <a:spcPct val="20000"/>
              </a:spcBef>
              <a:buClr>
                <a:schemeClr val="folHlink"/>
              </a:buClr>
              <a:buSzPct val="120000"/>
              <a:buFontTx/>
              <a:buChar char="•"/>
            </a:pPr>
            <a:r>
              <a:rPr lang="en-US" sz="2500" i="1" dirty="0"/>
              <a:t>SRAS</a:t>
            </a:r>
            <a:r>
              <a:rPr lang="en-US" sz="2500" dirty="0"/>
              <a:t>  to move down</a:t>
            </a:r>
          </a:p>
          <a:p>
            <a:pPr marL="346075" lvl="1" indent="-231775">
              <a:lnSpc>
                <a:spcPct val="105000"/>
              </a:lnSpc>
              <a:spcBef>
                <a:spcPct val="20000"/>
              </a:spcBef>
              <a:buClr>
                <a:schemeClr val="folHlink"/>
              </a:buClr>
              <a:buSzPct val="120000"/>
              <a:buFontTx/>
              <a:buChar char="•"/>
            </a:pPr>
            <a:r>
              <a:rPr lang="en-US" sz="2500" b="1" i="1" dirty="0"/>
              <a:t>M</a:t>
            </a:r>
            <a:r>
              <a:rPr lang="en-US" sz="2500" i="1" dirty="0"/>
              <a:t>/</a:t>
            </a:r>
            <a:r>
              <a:rPr lang="en-US" sz="2500" b="1" i="1" dirty="0"/>
              <a:t>P</a:t>
            </a:r>
            <a:r>
              <a:rPr lang="en-US" sz="2500" dirty="0"/>
              <a:t>  to increase, which causes </a:t>
            </a:r>
            <a:r>
              <a:rPr lang="en-US" sz="2500" i="1" dirty="0"/>
              <a:t>LM</a:t>
            </a:r>
            <a:r>
              <a:rPr lang="en-US" sz="2500" dirty="0"/>
              <a:t> </a:t>
            </a:r>
            <a:br>
              <a:rPr lang="en-US" sz="2500" dirty="0"/>
            </a:br>
            <a:r>
              <a:rPr lang="en-US" sz="2500" dirty="0"/>
              <a:t>to move down </a:t>
            </a:r>
          </a:p>
        </p:txBody>
      </p:sp>
    </p:spTree>
    <p:extLst>
      <p:ext uri="{BB962C8B-B14F-4D97-AF65-F5344CB8AC3E}">
        <p14:creationId xmlns:p14="http://schemas.microsoft.com/office/powerpoint/2010/main" val="231294497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nimClr clrSpc="rgb" dir="cw">
                                      <p:cBhvr override="childStyle">
                                        <p:cTn dur="1" fill="hold" display="0" masterRel="nextClick" afterEffect="1"/>
                                        <p:tgtEl>
                                          <p:spTgt spid="3"/>
                                        </p:tgtEl>
                                        <p:attrNameLst>
                                          <p:attrName>ppt_c</p:attrName>
                                        </p:attrNameLst>
                                      </p:cBhvr>
                                      <p:to>
                                        <a:srgbClr val="DDDDDD"/>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nimClr clrSpc="rgb" dir="cw">
                                      <p:cBhvr override="childStyle">
                                        <p:cTn dur="1" fill="hold" display="0" masterRel="nextClick" afterEffect="1"/>
                                        <p:tgtEl>
                                          <p:spTgt spid="4"/>
                                        </p:tgtEl>
                                        <p:attrNameLst>
                                          <p:attrName>ppt_c</p:attrName>
                                        </p:attrNameLst>
                                      </p:cBhvr>
                                      <p:to>
                                        <a:srgbClr val="DDDDDD"/>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Line 2"/>
          <p:cNvSpPr>
            <a:spLocks noChangeShapeType="1"/>
          </p:cNvSpPr>
          <p:nvPr/>
        </p:nvSpPr>
        <p:spPr bwMode="auto">
          <a:xfrm flipV="1">
            <a:off x="5486400" y="1600200"/>
            <a:ext cx="1828800" cy="1219200"/>
          </a:xfrm>
          <a:prstGeom prst="line">
            <a:avLst/>
          </a:prstGeom>
          <a:noFill/>
          <a:ln w="2857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27" name="Line 3"/>
          <p:cNvSpPr>
            <a:spLocks noChangeShapeType="1"/>
          </p:cNvSpPr>
          <p:nvPr/>
        </p:nvSpPr>
        <p:spPr bwMode="auto">
          <a:xfrm>
            <a:off x="5715000" y="1371600"/>
            <a:ext cx="2057400" cy="1295400"/>
          </a:xfrm>
          <a:prstGeom prst="line">
            <a:avLst/>
          </a:prstGeom>
          <a:noFill/>
          <a:ln w="2857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28" name="Line 4"/>
          <p:cNvSpPr>
            <a:spLocks noChangeShapeType="1"/>
          </p:cNvSpPr>
          <p:nvPr/>
        </p:nvSpPr>
        <p:spPr bwMode="auto">
          <a:xfrm>
            <a:off x="4953000" y="4572000"/>
            <a:ext cx="2971800" cy="0"/>
          </a:xfrm>
          <a:prstGeom prst="line">
            <a:avLst/>
          </a:prstGeom>
          <a:noFill/>
          <a:ln w="2857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29" name="Line 5"/>
          <p:cNvSpPr>
            <a:spLocks noChangeShapeType="1"/>
          </p:cNvSpPr>
          <p:nvPr/>
        </p:nvSpPr>
        <p:spPr bwMode="auto">
          <a:xfrm>
            <a:off x="5653088" y="3702050"/>
            <a:ext cx="2087562" cy="1717675"/>
          </a:xfrm>
          <a:prstGeom prst="line">
            <a:avLst/>
          </a:prstGeom>
          <a:noFill/>
          <a:ln w="2857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2230" name="Group 6"/>
          <p:cNvGrpSpPr>
            <a:grpSpLocks/>
          </p:cNvGrpSpPr>
          <p:nvPr/>
        </p:nvGrpSpPr>
        <p:grpSpPr bwMode="auto">
          <a:xfrm>
            <a:off x="5421313" y="3995738"/>
            <a:ext cx="2655887" cy="1882775"/>
            <a:chOff x="3415" y="2517"/>
            <a:chExt cx="1673" cy="1186"/>
          </a:xfrm>
        </p:grpSpPr>
        <p:sp>
          <p:nvSpPr>
            <p:cNvPr id="52269" name="Line 7"/>
            <p:cNvSpPr>
              <a:spLocks noChangeShapeType="1"/>
            </p:cNvSpPr>
            <p:nvPr/>
          </p:nvSpPr>
          <p:spPr bwMode="auto">
            <a:xfrm>
              <a:off x="3415" y="2517"/>
              <a:ext cx="1315" cy="1082"/>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70" name="Text Box 8"/>
            <p:cNvSpPr txBox="1">
              <a:spLocks noChangeArrowheads="1"/>
            </p:cNvSpPr>
            <p:nvPr/>
          </p:nvSpPr>
          <p:spPr bwMode="auto">
            <a:xfrm>
              <a:off x="4733" y="3453"/>
              <a:ext cx="3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i="1"/>
                <a:t>AD</a:t>
              </a:r>
              <a:r>
                <a:rPr lang="en-US" sz="2300" baseline="-25000">
                  <a:latin typeface="Tahoma" pitchFamily="34" charset="0"/>
                </a:rPr>
                <a:t>2</a:t>
              </a:r>
            </a:p>
          </p:txBody>
        </p:sp>
      </p:grpSp>
      <p:grpSp>
        <p:nvGrpSpPr>
          <p:cNvPr id="52231" name="Group 9"/>
          <p:cNvGrpSpPr>
            <a:grpSpLocks/>
          </p:cNvGrpSpPr>
          <p:nvPr/>
        </p:nvGrpSpPr>
        <p:grpSpPr bwMode="auto">
          <a:xfrm>
            <a:off x="4572000" y="1695450"/>
            <a:ext cx="4222750" cy="3567113"/>
            <a:chOff x="2880" y="1068"/>
            <a:chExt cx="2660" cy="2247"/>
          </a:xfrm>
        </p:grpSpPr>
        <p:grpSp>
          <p:nvGrpSpPr>
            <p:cNvPr id="52262" name="Group 10"/>
            <p:cNvGrpSpPr>
              <a:grpSpLocks/>
            </p:cNvGrpSpPr>
            <p:nvPr/>
          </p:nvGrpSpPr>
          <p:grpSpPr bwMode="auto">
            <a:xfrm>
              <a:off x="2880" y="2979"/>
              <a:ext cx="2496" cy="336"/>
              <a:chOff x="2880" y="2979"/>
              <a:chExt cx="2496" cy="336"/>
            </a:xfrm>
          </p:grpSpPr>
          <p:sp>
            <p:nvSpPr>
              <p:cNvPr id="52266" name="Line 11"/>
              <p:cNvSpPr>
                <a:spLocks noChangeShapeType="1"/>
              </p:cNvSpPr>
              <p:nvPr/>
            </p:nvSpPr>
            <p:spPr bwMode="auto">
              <a:xfrm>
                <a:off x="3120" y="3171"/>
                <a:ext cx="1872" cy="0"/>
              </a:xfrm>
              <a:prstGeom prst="line">
                <a:avLst/>
              </a:prstGeom>
              <a:noFill/>
              <a:ln w="28575">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7" name="Text Box 12"/>
              <p:cNvSpPr txBox="1">
                <a:spLocks noChangeArrowheads="1"/>
              </p:cNvSpPr>
              <p:nvPr/>
            </p:nvSpPr>
            <p:spPr bwMode="auto">
              <a:xfrm>
                <a:off x="4800" y="2979"/>
                <a:ext cx="57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100" i="1"/>
                  <a:t>SRAS</a:t>
                </a:r>
                <a:r>
                  <a:rPr lang="en-US" sz="2300" baseline="-25000">
                    <a:latin typeface="Tahoma" pitchFamily="34" charset="0"/>
                  </a:rPr>
                  <a:t>2</a:t>
                </a:r>
              </a:p>
            </p:txBody>
          </p:sp>
          <p:sp>
            <p:nvSpPr>
              <p:cNvPr id="52268" name="Text Box 13"/>
              <p:cNvSpPr txBox="1">
                <a:spLocks noChangeArrowheads="1"/>
              </p:cNvSpPr>
              <p:nvPr/>
            </p:nvSpPr>
            <p:spPr bwMode="auto">
              <a:xfrm>
                <a:off x="2880" y="3027"/>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i="1">
                    <a:latin typeface="Tahoma" pitchFamily="34" charset="0"/>
                  </a:rPr>
                  <a:t>P</a:t>
                </a:r>
                <a:r>
                  <a:rPr lang="en-US" sz="2200" baseline="-25000">
                    <a:latin typeface="Tahoma" pitchFamily="34" charset="0"/>
                  </a:rPr>
                  <a:t>2</a:t>
                </a:r>
              </a:p>
            </p:txBody>
          </p:sp>
        </p:grpSp>
        <p:grpSp>
          <p:nvGrpSpPr>
            <p:cNvPr id="52263" name="Group 14"/>
            <p:cNvGrpSpPr>
              <a:grpSpLocks/>
            </p:cNvGrpSpPr>
            <p:nvPr/>
          </p:nvGrpSpPr>
          <p:grpSpPr bwMode="auto">
            <a:xfrm>
              <a:off x="3825" y="1068"/>
              <a:ext cx="1715" cy="945"/>
              <a:chOff x="3825" y="1068"/>
              <a:chExt cx="1715" cy="945"/>
            </a:xfrm>
          </p:grpSpPr>
          <p:sp>
            <p:nvSpPr>
              <p:cNvPr id="52264" name="Line 15"/>
              <p:cNvSpPr>
                <a:spLocks noChangeShapeType="1"/>
              </p:cNvSpPr>
              <p:nvPr/>
            </p:nvSpPr>
            <p:spPr bwMode="auto">
              <a:xfrm flipV="1">
                <a:off x="3825" y="1245"/>
                <a:ext cx="1152" cy="768"/>
              </a:xfrm>
              <a:prstGeom prst="line">
                <a:avLst/>
              </a:prstGeom>
              <a:noFill/>
              <a:ln w="28575">
                <a:solidFill>
                  <a:srgbClr val="3399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5" name="Text Box 16"/>
              <p:cNvSpPr txBox="1">
                <a:spLocks noChangeArrowheads="1"/>
              </p:cNvSpPr>
              <p:nvPr/>
            </p:nvSpPr>
            <p:spPr bwMode="auto">
              <a:xfrm>
                <a:off x="4946" y="1068"/>
                <a:ext cx="59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i="1"/>
                  <a:t>LM</a:t>
                </a:r>
                <a:r>
                  <a:rPr lang="en-US" sz="2300"/>
                  <a:t>(</a:t>
                </a:r>
                <a:r>
                  <a:rPr lang="en-US" sz="2300" b="1" i="1"/>
                  <a:t>P</a:t>
                </a:r>
                <a:r>
                  <a:rPr lang="en-US" sz="2300" baseline="-25000">
                    <a:latin typeface="Tahoma" pitchFamily="34" charset="0"/>
                  </a:rPr>
                  <a:t>2</a:t>
                </a:r>
                <a:r>
                  <a:rPr lang="en-US" sz="2300"/>
                  <a:t>)</a:t>
                </a:r>
              </a:p>
            </p:txBody>
          </p:sp>
        </p:grpSp>
      </p:grpSp>
      <p:sp>
        <p:nvSpPr>
          <p:cNvPr id="52232" name="Rectangle 17"/>
          <p:cNvSpPr>
            <a:spLocks noGrp="1" noChangeArrowheads="1"/>
          </p:cNvSpPr>
          <p:nvPr>
            <p:ph type="title"/>
          </p:nvPr>
        </p:nvSpPr>
        <p:spPr/>
        <p:txBody>
          <a:bodyPr/>
          <a:lstStyle/>
          <a:p>
            <a:r>
              <a:rPr lang="en-US" sz="2800" smtClean="0"/>
              <a:t>The SR and LR effects of an </a:t>
            </a:r>
            <a:r>
              <a:rPr lang="en-US" sz="2800" i="1" smtClean="0"/>
              <a:t>IS</a:t>
            </a:r>
            <a:r>
              <a:rPr lang="en-US" sz="1100" i="1" smtClean="0"/>
              <a:t> </a:t>
            </a:r>
            <a:r>
              <a:rPr lang="en-US" sz="2800" smtClean="0"/>
              <a:t> shock</a:t>
            </a:r>
          </a:p>
        </p:txBody>
      </p:sp>
      <p:grpSp>
        <p:nvGrpSpPr>
          <p:cNvPr id="52233" name="Group 18"/>
          <p:cNvGrpSpPr>
            <a:grpSpLocks/>
          </p:cNvGrpSpPr>
          <p:nvPr/>
        </p:nvGrpSpPr>
        <p:grpSpPr bwMode="auto">
          <a:xfrm>
            <a:off x="4572000" y="1143000"/>
            <a:ext cx="3657600" cy="2500313"/>
            <a:chOff x="2256" y="806"/>
            <a:chExt cx="2304" cy="1575"/>
          </a:xfrm>
        </p:grpSpPr>
        <p:grpSp>
          <p:nvGrpSpPr>
            <p:cNvPr id="52257" name="Group 19"/>
            <p:cNvGrpSpPr>
              <a:grpSpLocks/>
            </p:cNvGrpSpPr>
            <p:nvPr/>
          </p:nvGrpSpPr>
          <p:grpSpPr bwMode="auto">
            <a:xfrm>
              <a:off x="2496" y="960"/>
              <a:ext cx="1824" cy="1188"/>
              <a:chOff x="2640" y="1056"/>
              <a:chExt cx="2496" cy="2112"/>
            </a:xfrm>
          </p:grpSpPr>
          <p:sp>
            <p:nvSpPr>
              <p:cNvPr id="52260" name="Line 20"/>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61" name="Line 21"/>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2258" name="Text Box 22"/>
            <p:cNvSpPr txBox="1">
              <a:spLocks noChangeArrowheads="1"/>
            </p:cNvSpPr>
            <p:nvPr/>
          </p:nvSpPr>
          <p:spPr bwMode="auto">
            <a:xfrm>
              <a:off x="4224" y="2112"/>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i="1">
                  <a:latin typeface="Tahoma" pitchFamily="34" charset="0"/>
                </a:rPr>
                <a:t>Y</a:t>
              </a:r>
              <a:r>
                <a:rPr lang="en-US" sz="2200"/>
                <a:t> </a:t>
              </a:r>
            </a:p>
          </p:txBody>
        </p:sp>
        <p:sp>
          <p:nvSpPr>
            <p:cNvPr id="52259" name="Text Box 23"/>
            <p:cNvSpPr txBox="1">
              <a:spLocks noChangeArrowheads="1"/>
            </p:cNvSpPr>
            <p:nvPr/>
          </p:nvSpPr>
          <p:spPr bwMode="auto">
            <a:xfrm>
              <a:off x="2256" y="806"/>
              <a:ext cx="24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200" b="1" i="1">
                  <a:latin typeface="Tahoma" pitchFamily="34" charset="0"/>
                </a:rPr>
                <a:t>r</a:t>
              </a:r>
              <a:endParaRPr lang="en-US" sz="2200"/>
            </a:p>
          </p:txBody>
        </p:sp>
      </p:grpSp>
      <p:grpSp>
        <p:nvGrpSpPr>
          <p:cNvPr id="52234" name="Group 24"/>
          <p:cNvGrpSpPr>
            <a:grpSpLocks/>
          </p:cNvGrpSpPr>
          <p:nvPr/>
        </p:nvGrpSpPr>
        <p:grpSpPr bwMode="auto">
          <a:xfrm>
            <a:off x="4572000" y="3767138"/>
            <a:ext cx="3657600" cy="2500312"/>
            <a:chOff x="2256" y="806"/>
            <a:chExt cx="2304" cy="1575"/>
          </a:xfrm>
        </p:grpSpPr>
        <p:grpSp>
          <p:nvGrpSpPr>
            <p:cNvPr id="52252" name="Group 25"/>
            <p:cNvGrpSpPr>
              <a:grpSpLocks/>
            </p:cNvGrpSpPr>
            <p:nvPr/>
          </p:nvGrpSpPr>
          <p:grpSpPr bwMode="auto">
            <a:xfrm>
              <a:off x="2496" y="960"/>
              <a:ext cx="1824" cy="1188"/>
              <a:chOff x="2640" y="1056"/>
              <a:chExt cx="2496" cy="2112"/>
            </a:xfrm>
          </p:grpSpPr>
          <p:sp>
            <p:nvSpPr>
              <p:cNvPr id="52255" name="Line 26"/>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6" name="Line 27"/>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2253" name="Text Box 28"/>
            <p:cNvSpPr txBox="1">
              <a:spLocks noChangeArrowheads="1"/>
            </p:cNvSpPr>
            <p:nvPr/>
          </p:nvSpPr>
          <p:spPr bwMode="auto">
            <a:xfrm>
              <a:off x="4224" y="2112"/>
              <a:ext cx="3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i="1">
                  <a:latin typeface="Tahoma" pitchFamily="34" charset="0"/>
                </a:rPr>
                <a:t>Y</a:t>
              </a:r>
              <a:r>
                <a:rPr lang="en-US" sz="2200"/>
                <a:t> </a:t>
              </a:r>
            </a:p>
          </p:txBody>
        </p:sp>
        <p:sp>
          <p:nvSpPr>
            <p:cNvPr id="52254" name="Text Box 29"/>
            <p:cNvSpPr txBox="1">
              <a:spLocks noChangeArrowheads="1"/>
            </p:cNvSpPr>
            <p:nvPr/>
          </p:nvSpPr>
          <p:spPr bwMode="auto">
            <a:xfrm>
              <a:off x="2256" y="806"/>
              <a:ext cx="24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200" b="1" i="1">
                  <a:latin typeface="Tahoma" pitchFamily="34" charset="0"/>
                </a:rPr>
                <a:t>P</a:t>
              </a:r>
              <a:endParaRPr lang="en-US" sz="2200"/>
            </a:p>
          </p:txBody>
        </p:sp>
      </p:grpSp>
      <p:sp>
        <p:nvSpPr>
          <p:cNvPr id="52235" name="Line 30"/>
          <p:cNvSpPr>
            <a:spLocks noChangeShapeType="1"/>
          </p:cNvSpPr>
          <p:nvPr/>
        </p:nvSpPr>
        <p:spPr bwMode="auto">
          <a:xfrm>
            <a:off x="6710363" y="4143375"/>
            <a:ext cx="0" cy="175260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6" name="Text Box 31"/>
          <p:cNvSpPr txBox="1">
            <a:spLocks noChangeArrowheads="1"/>
          </p:cNvSpPr>
          <p:nvPr/>
        </p:nvSpPr>
        <p:spPr bwMode="auto">
          <a:xfrm>
            <a:off x="6400800" y="382905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100" i="1"/>
              <a:t>LRAS</a:t>
            </a:r>
          </a:p>
        </p:txBody>
      </p:sp>
      <p:graphicFrame>
        <p:nvGraphicFramePr>
          <p:cNvPr id="52237" name="Object 2"/>
          <p:cNvGraphicFramePr>
            <a:graphicFrameLocks noChangeAspect="1"/>
          </p:cNvGraphicFramePr>
          <p:nvPr/>
        </p:nvGraphicFramePr>
        <p:xfrm>
          <a:off x="6580188" y="5886450"/>
          <a:ext cx="334962" cy="438150"/>
        </p:xfrm>
        <a:graphic>
          <a:graphicData uri="http://schemas.openxmlformats.org/presentationml/2006/ole">
            <mc:AlternateContent xmlns:mc="http://schemas.openxmlformats.org/markup-compatibility/2006">
              <mc:Choice xmlns:v="urn:schemas-microsoft-com:vml" Requires="v">
                <p:oleObj spid="_x0000_s13545" name="Equation" r:id="rId4" imgW="164885" imgH="215619" progId="Equation.DSMT4">
                  <p:embed/>
                </p:oleObj>
              </mc:Choice>
              <mc:Fallback>
                <p:oleObj name="Equation" r:id="rId4" imgW="164885" imgH="21561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0188" y="5886450"/>
                        <a:ext cx="33496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2238" name="Group 33"/>
          <p:cNvGrpSpPr>
            <a:grpSpLocks/>
          </p:cNvGrpSpPr>
          <p:nvPr/>
        </p:nvGrpSpPr>
        <p:grpSpPr bwMode="auto">
          <a:xfrm>
            <a:off x="6400800" y="1219200"/>
            <a:ext cx="762000" cy="2495550"/>
            <a:chOff x="4032" y="768"/>
            <a:chExt cx="480" cy="1572"/>
          </a:xfrm>
        </p:grpSpPr>
        <p:sp>
          <p:nvSpPr>
            <p:cNvPr id="52249" name="Line 34"/>
            <p:cNvSpPr>
              <a:spLocks noChangeShapeType="1"/>
            </p:cNvSpPr>
            <p:nvPr/>
          </p:nvSpPr>
          <p:spPr bwMode="auto">
            <a:xfrm>
              <a:off x="4227" y="966"/>
              <a:ext cx="0" cy="1104"/>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50" name="Text Box 35"/>
            <p:cNvSpPr txBox="1">
              <a:spLocks noChangeArrowheads="1"/>
            </p:cNvSpPr>
            <p:nvPr/>
          </p:nvSpPr>
          <p:spPr bwMode="auto">
            <a:xfrm>
              <a:off x="4032" y="768"/>
              <a:ext cx="4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100" i="1"/>
                <a:t>LRAS</a:t>
              </a:r>
            </a:p>
          </p:txBody>
        </p:sp>
        <p:graphicFrame>
          <p:nvGraphicFramePr>
            <p:cNvPr id="52251" name="Object 4"/>
            <p:cNvGraphicFramePr>
              <a:graphicFrameLocks noChangeAspect="1"/>
            </p:cNvGraphicFramePr>
            <p:nvPr/>
          </p:nvGraphicFramePr>
          <p:xfrm>
            <a:off x="4145" y="2064"/>
            <a:ext cx="211" cy="276"/>
          </p:xfrm>
          <a:graphic>
            <a:graphicData uri="http://schemas.openxmlformats.org/presentationml/2006/ole">
              <mc:AlternateContent xmlns:mc="http://schemas.openxmlformats.org/markup-compatibility/2006">
                <mc:Choice xmlns:v="urn:schemas-microsoft-com:vml" Requires="v">
                  <p:oleObj spid="_x0000_s13546" name="Equation" r:id="rId6" imgW="164885" imgH="215619" progId="Equation.DSMT4">
                    <p:embed/>
                  </p:oleObj>
                </mc:Choice>
                <mc:Fallback>
                  <p:oleObj name="Equation" r:id="rId6" imgW="164885" imgH="21561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5" y="2064"/>
                          <a:ext cx="211"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52239" name="Text Box 37"/>
          <p:cNvSpPr txBox="1">
            <a:spLocks noChangeArrowheads="1"/>
          </p:cNvSpPr>
          <p:nvPr/>
        </p:nvSpPr>
        <p:spPr bwMode="auto">
          <a:xfrm>
            <a:off x="7800975" y="2528888"/>
            <a:ext cx="4286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i="1">
                <a:solidFill>
                  <a:srgbClr val="DDDDDD"/>
                </a:solidFill>
                <a:latin typeface="Tahoma" pitchFamily="34" charset="0"/>
              </a:rPr>
              <a:t>IS</a:t>
            </a:r>
            <a:r>
              <a:rPr lang="en-US" sz="2300" baseline="-25000">
                <a:solidFill>
                  <a:srgbClr val="DDDDDD"/>
                </a:solidFill>
                <a:latin typeface="Tahoma" pitchFamily="34" charset="0"/>
              </a:rPr>
              <a:t>1</a:t>
            </a:r>
          </a:p>
        </p:txBody>
      </p:sp>
      <p:sp>
        <p:nvSpPr>
          <p:cNvPr id="52240" name="Text Box 38"/>
          <p:cNvSpPr txBox="1">
            <a:spLocks noChangeArrowheads="1"/>
          </p:cNvSpPr>
          <p:nvPr/>
        </p:nvSpPr>
        <p:spPr bwMode="auto">
          <a:xfrm>
            <a:off x="7620000" y="426720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100" i="1">
                <a:solidFill>
                  <a:srgbClr val="DDDDDD"/>
                </a:solidFill>
              </a:rPr>
              <a:t>SRAS</a:t>
            </a:r>
            <a:r>
              <a:rPr lang="en-US" sz="2300" baseline="-25000">
                <a:solidFill>
                  <a:srgbClr val="DDDDDD"/>
                </a:solidFill>
                <a:latin typeface="Tahoma" pitchFamily="34" charset="0"/>
              </a:rPr>
              <a:t>1</a:t>
            </a:r>
          </a:p>
        </p:txBody>
      </p:sp>
      <p:sp>
        <p:nvSpPr>
          <p:cNvPr id="52241" name="Text Box 39"/>
          <p:cNvSpPr txBox="1">
            <a:spLocks noChangeArrowheads="1"/>
          </p:cNvSpPr>
          <p:nvPr/>
        </p:nvSpPr>
        <p:spPr bwMode="auto">
          <a:xfrm>
            <a:off x="4572000" y="43434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00" b="1" i="1">
                <a:solidFill>
                  <a:srgbClr val="DDDDDD"/>
                </a:solidFill>
                <a:latin typeface="Tahoma" pitchFamily="34" charset="0"/>
              </a:rPr>
              <a:t>P</a:t>
            </a:r>
            <a:r>
              <a:rPr lang="en-US" sz="2200" baseline="-25000">
                <a:solidFill>
                  <a:srgbClr val="DDDDDD"/>
                </a:solidFill>
                <a:latin typeface="Tahoma" pitchFamily="34" charset="0"/>
              </a:rPr>
              <a:t>1</a:t>
            </a:r>
          </a:p>
        </p:txBody>
      </p:sp>
      <p:sp>
        <p:nvSpPr>
          <p:cNvPr id="52242" name="Text Box 40"/>
          <p:cNvSpPr txBox="1">
            <a:spLocks noChangeArrowheads="1"/>
          </p:cNvSpPr>
          <p:nvPr/>
        </p:nvSpPr>
        <p:spPr bwMode="auto">
          <a:xfrm>
            <a:off x="7315200" y="1292225"/>
            <a:ext cx="9429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i="1">
                <a:solidFill>
                  <a:srgbClr val="DDDDDD"/>
                </a:solidFill>
              </a:rPr>
              <a:t>LM</a:t>
            </a:r>
            <a:r>
              <a:rPr lang="en-US" sz="2300">
                <a:solidFill>
                  <a:srgbClr val="DDDDDD"/>
                </a:solidFill>
              </a:rPr>
              <a:t>(</a:t>
            </a:r>
            <a:r>
              <a:rPr lang="en-US" sz="2300" b="1" i="1">
                <a:solidFill>
                  <a:srgbClr val="DDDDDD"/>
                </a:solidFill>
              </a:rPr>
              <a:t>P</a:t>
            </a:r>
            <a:r>
              <a:rPr lang="en-US" sz="2300" baseline="-25000">
                <a:solidFill>
                  <a:srgbClr val="DDDDDD"/>
                </a:solidFill>
                <a:latin typeface="Tahoma" pitchFamily="34" charset="0"/>
              </a:rPr>
              <a:t>1</a:t>
            </a:r>
            <a:r>
              <a:rPr lang="en-US" sz="2300">
                <a:solidFill>
                  <a:srgbClr val="DDDDDD"/>
                </a:solidFill>
              </a:rPr>
              <a:t>)</a:t>
            </a:r>
          </a:p>
        </p:txBody>
      </p:sp>
      <p:grpSp>
        <p:nvGrpSpPr>
          <p:cNvPr id="52243" name="Group 41"/>
          <p:cNvGrpSpPr>
            <a:grpSpLocks/>
          </p:cNvGrpSpPr>
          <p:nvPr/>
        </p:nvGrpSpPr>
        <p:grpSpPr bwMode="auto">
          <a:xfrm>
            <a:off x="5105400" y="1752600"/>
            <a:ext cx="2576513" cy="1524000"/>
            <a:chOff x="3216" y="1104"/>
            <a:chExt cx="1623" cy="960"/>
          </a:xfrm>
        </p:grpSpPr>
        <p:sp>
          <p:nvSpPr>
            <p:cNvPr id="52247" name="Line 42"/>
            <p:cNvSpPr>
              <a:spLocks noChangeShapeType="1"/>
            </p:cNvSpPr>
            <p:nvPr/>
          </p:nvSpPr>
          <p:spPr bwMode="auto">
            <a:xfrm>
              <a:off x="3216" y="1104"/>
              <a:ext cx="1296" cy="816"/>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48" name="Text Box 43"/>
            <p:cNvSpPr txBox="1">
              <a:spLocks noChangeArrowheads="1"/>
            </p:cNvSpPr>
            <p:nvPr/>
          </p:nvSpPr>
          <p:spPr bwMode="auto">
            <a:xfrm>
              <a:off x="4512" y="1785"/>
              <a:ext cx="327"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i="1">
                  <a:latin typeface="Tahoma" pitchFamily="34" charset="0"/>
                </a:rPr>
                <a:t>IS</a:t>
              </a:r>
              <a:r>
                <a:rPr lang="en-US" sz="2300" baseline="-25000">
                  <a:latin typeface="Tahoma" pitchFamily="34" charset="0"/>
                </a:rPr>
                <a:t>2</a:t>
              </a:r>
            </a:p>
          </p:txBody>
        </p:sp>
      </p:grpSp>
      <p:sp>
        <p:nvSpPr>
          <p:cNvPr id="52244" name="Text Box 44"/>
          <p:cNvSpPr txBox="1">
            <a:spLocks noChangeArrowheads="1"/>
          </p:cNvSpPr>
          <p:nvPr/>
        </p:nvSpPr>
        <p:spPr bwMode="auto">
          <a:xfrm>
            <a:off x="7753350" y="5218113"/>
            <a:ext cx="563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i="1">
                <a:solidFill>
                  <a:srgbClr val="DDDDDD"/>
                </a:solidFill>
              </a:rPr>
              <a:t>AD</a:t>
            </a:r>
            <a:r>
              <a:rPr lang="en-US" sz="2300" baseline="-25000">
                <a:solidFill>
                  <a:srgbClr val="DDDDDD"/>
                </a:solidFill>
                <a:latin typeface="Tahoma" pitchFamily="34" charset="0"/>
              </a:rPr>
              <a:t>1</a:t>
            </a:r>
          </a:p>
        </p:txBody>
      </p:sp>
      <p:sp>
        <p:nvSpPr>
          <p:cNvPr id="52245" name="Rectangle 45"/>
          <p:cNvSpPr>
            <a:spLocks noChangeArrowheads="1"/>
          </p:cNvSpPr>
          <p:nvPr/>
        </p:nvSpPr>
        <p:spPr bwMode="auto">
          <a:xfrm>
            <a:off x="373063" y="2336800"/>
            <a:ext cx="3787775" cy="1752600"/>
          </a:xfrm>
          <a:prstGeom prst="rect">
            <a:avLst/>
          </a:prstGeom>
          <a:solidFill>
            <a:srgbClr val="CCFFCC"/>
          </a:solidFill>
          <a:ln>
            <a:noFill/>
          </a:ln>
          <a:effectLst>
            <a:outerShdw blurRad="50800" dist="38100" dir="2700000" algn="tl" rotWithShape="0">
              <a:prstClr val="black">
                <a:alpha val="40000"/>
              </a:prstClr>
            </a:outerShdw>
          </a:effectLst>
          <a:extLst/>
        </p:spPr>
        <p:txBody>
          <a:bodyPr/>
          <a:lstStyle/>
          <a:p>
            <a:pPr>
              <a:lnSpc>
                <a:spcPct val="105000"/>
              </a:lnSpc>
              <a:spcBef>
                <a:spcPct val="45000"/>
              </a:spcBef>
              <a:buClr>
                <a:srgbClr val="008080"/>
              </a:buClr>
              <a:buSzPct val="120000"/>
              <a:buFont typeface="Wingdings" pitchFamily="2" charset="2"/>
              <a:buNone/>
            </a:pPr>
            <a:r>
              <a:rPr lang="en-US" sz="2500" dirty="0"/>
              <a:t>This process continues until economy reaches a long-run equilibrium with </a:t>
            </a:r>
          </a:p>
        </p:txBody>
      </p:sp>
      <p:graphicFrame>
        <p:nvGraphicFramePr>
          <p:cNvPr id="52246" name="Object 3"/>
          <p:cNvGraphicFramePr>
            <a:graphicFrameLocks noChangeAspect="1"/>
          </p:cNvGraphicFramePr>
          <p:nvPr/>
        </p:nvGraphicFramePr>
        <p:xfrm>
          <a:off x="1800225" y="3557588"/>
          <a:ext cx="923925" cy="542925"/>
        </p:xfrm>
        <a:graphic>
          <a:graphicData uri="http://schemas.openxmlformats.org/presentationml/2006/ole">
            <mc:AlternateContent xmlns:mc="http://schemas.openxmlformats.org/markup-compatibility/2006">
              <mc:Choice xmlns:v="urn:schemas-microsoft-com:vml" Requires="v">
                <p:oleObj spid="_x0000_s13547" name="Equation" r:id="rId7" imgW="431613" imgH="253890" progId="Equation.DSMT4">
                  <p:embed/>
                </p:oleObj>
              </mc:Choice>
              <mc:Fallback>
                <p:oleObj name="Equation" r:id="rId7" imgW="431613" imgH="25389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0225" y="3557588"/>
                        <a:ext cx="923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8172873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EXERCISE</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Analyze SR &amp; LR effects of </a:t>
            </a:r>
            <a:r>
              <a:rPr lang="en-US" dirty="0">
                <a:solidFill>
                  <a:schemeClr val="bg1"/>
                </a:solidFill>
                <a:effectLst>
                  <a:outerShdw blurRad="38100" dist="38100" dir="2700000" algn="tl">
                    <a:srgbClr val="000000">
                      <a:alpha val="43137"/>
                    </a:srgbClr>
                  </a:outerShdw>
                </a:effectLst>
                <a:sym typeface="Symbol" pitchFamily="18" charset="2"/>
              </a:rPr>
              <a:t></a:t>
            </a:r>
            <a:r>
              <a:rPr lang="en-US" i="1" dirty="0">
                <a:solidFill>
                  <a:schemeClr val="bg1"/>
                </a:solidFill>
                <a:effectLst>
                  <a:outerShdw blurRad="38100" dist="38100" dir="2700000" algn="tl">
                    <a:srgbClr val="000000">
                      <a:alpha val="43137"/>
                    </a:srgbClr>
                  </a:outerShdw>
                </a:effectLst>
                <a:sym typeface="Symbol" pitchFamily="18" charset="2"/>
              </a:rPr>
              <a:t>M</a:t>
            </a:r>
            <a:endParaRPr lang="en-US"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37</a:t>
            </a:fld>
            <a:endParaRPr lang="en-US" sz="1600" dirty="0">
              <a:solidFill>
                <a:srgbClr val="006666"/>
              </a:solidFill>
              <a:cs typeface="Arial"/>
            </a:endParaRPr>
          </a:p>
        </p:txBody>
      </p:sp>
      <p:sp>
        <p:nvSpPr>
          <p:cNvPr id="6" name="Rectangle 3"/>
          <p:cNvSpPr txBox="1">
            <a:spLocks noChangeArrowheads="1"/>
          </p:cNvSpPr>
          <p:nvPr/>
        </p:nvSpPr>
        <p:spPr>
          <a:xfrm>
            <a:off x="473075" y="1447800"/>
            <a:ext cx="4114800" cy="5181600"/>
          </a:xfrm>
          <a:prstGeom prst="rect">
            <a:avLst/>
          </a:prstGeom>
          <a:noFill/>
          <a:ln/>
        </p:spPr>
        <p:txBody>
          <a:bodyPr rIns="0"/>
          <a:lstStyle/>
          <a:p>
            <a:pPr marL="288925" indent="-288925" eaLnBrk="0" hangingPunct="0">
              <a:lnSpc>
                <a:spcPct val="105000"/>
              </a:lnSpc>
              <a:spcBef>
                <a:spcPct val="25000"/>
              </a:spcBef>
              <a:buClr>
                <a:schemeClr val="accent2"/>
              </a:buClr>
              <a:buSzPct val="90000"/>
              <a:buFont typeface="Wingdings" pitchFamily="2" charset="2"/>
              <a:buAutoNum type="alphaLcPeriod"/>
              <a:defRPr/>
            </a:pPr>
            <a:r>
              <a:rPr lang="en-US" sz="2300" kern="0" dirty="0">
                <a:latin typeface="+mn-lt"/>
                <a:cs typeface="+mn-cs"/>
              </a:rPr>
              <a:t>Draw the </a:t>
            </a:r>
            <a:r>
              <a:rPr lang="en-US" sz="2300" i="1" kern="0" dirty="0">
                <a:latin typeface="+mn-lt"/>
                <a:cs typeface="+mn-cs"/>
              </a:rPr>
              <a:t>IS-LM</a:t>
            </a:r>
            <a:r>
              <a:rPr lang="en-US" sz="2300" kern="0" dirty="0">
                <a:latin typeface="+mn-lt"/>
                <a:cs typeface="+mn-cs"/>
              </a:rPr>
              <a:t> and </a:t>
            </a:r>
            <a:r>
              <a:rPr lang="en-US" sz="2300" i="1" kern="0" dirty="0">
                <a:latin typeface="+mn-lt"/>
                <a:cs typeface="+mn-cs"/>
              </a:rPr>
              <a:t>AD-AS</a:t>
            </a:r>
            <a:r>
              <a:rPr lang="en-US" sz="2300" kern="0" dirty="0">
                <a:latin typeface="+mn-lt"/>
                <a:cs typeface="+mn-cs"/>
              </a:rPr>
              <a:t> diagrams as shown here.  </a:t>
            </a:r>
          </a:p>
          <a:p>
            <a:pPr marL="288925" indent="-288925" eaLnBrk="0" hangingPunct="0">
              <a:lnSpc>
                <a:spcPct val="105000"/>
              </a:lnSpc>
              <a:spcBef>
                <a:spcPct val="25000"/>
              </a:spcBef>
              <a:buClr>
                <a:schemeClr val="accent2"/>
              </a:buClr>
              <a:buSzPct val="90000"/>
              <a:buFont typeface="Wingdings" pitchFamily="2" charset="2"/>
              <a:buAutoNum type="alphaLcPeriod"/>
              <a:defRPr/>
            </a:pPr>
            <a:r>
              <a:rPr lang="en-US" sz="2300" kern="0" dirty="0">
                <a:latin typeface="+mn-lt"/>
                <a:cs typeface="+mn-cs"/>
              </a:rPr>
              <a:t>Suppose </a:t>
            </a:r>
            <a:r>
              <a:rPr lang="en-US" sz="2300" kern="0" dirty="0" smtClean="0">
                <a:latin typeface="+mn-lt"/>
                <a:cs typeface="+mn-cs"/>
              </a:rPr>
              <a:t>CB increases </a:t>
            </a:r>
            <a:r>
              <a:rPr lang="en-US" sz="2300" b="1" i="1" kern="0" dirty="0">
                <a:latin typeface="+mn-lt"/>
                <a:cs typeface="+mn-cs"/>
              </a:rPr>
              <a:t>M</a:t>
            </a:r>
            <a:r>
              <a:rPr lang="en-US" sz="2300" b="1" kern="0" dirty="0">
                <a:latin typeface="+mn-lt"/>
                <a:cs typeface="+mn-cs"/>
              </a:rPr>
              <a:t>.</a:t>
            </a:r>
            <a:r>
              <a:rPr lang="en-US" sz="2300" kern="0" dirty="0">
                <a:latin typeface="+mn-lt"/>
                <a:cs typeface="+mn-cs"/>
              </a:rPr>
              <a:t>  Show the short-run effects on your graphs.  </a:t>
            </a:r>
          </a:p>
          <a:p>
            <a:pPr marL="288925" indent="-288925" eaLnBrk="0" hangingPunct="0">
              <a:lnSpc>
                <a:spcPct val="105000"/>
              </a:lnSpc>
              <a:spcBef>
                <a:spcPct val="25000"/>
              </a:spcBef>
              <a:buClr>
                <a:schemeClr val="accent2"/>
              </a:buClr>
              <a:buSzPct val="90000"/>
              <a:buFont typeface="Wingdings" pitchFamily="2" charset="2"/>
              <a:buAutoNum type="alphaLcPeriod"/>
              <a:defRPr/>
            </a:pPr>
            <a:r>
              <a:rPr lang="en-US" sz="2300" kern="0" dirty="0">
                <a:latin typeface="+mn-lt"/>
                <a:cs typeface="+mn-cs"/>
              </a:rPr>
              <a:t>Show what happens in the transition from the short run to the long run. </a:t>
            </a:r>
          </a:p>
          <a:p>
            <a:pPr marL="288925" indent="-288925" eaLnBrk="0" hangingPunct="0">
              <a:lnSpc>
                <a:spcPct val="105000"/>
              </a:lnSpc>
              <a:spcBef>
                <a:spcPct val="25000"/>
              </a:spcBef>
              <a:buClr>
                <a:schemeClr val="accent2"/>
              </a:buClr>
              <a:buSzPct val="90000"/>
              <a:buFont typeface="Wingdings" pitchFamily="2" charset="2"/>
              <a:buAutoNum type="alphaLcPeriod"/>
              <a:defRPr/>
            </a:pPr>
            <a:r>
              <a:rPr lang="en-US" sz="2300" kern="0" dirty="0">
                <a:latin typeface="+mn-lt"/>
                <a:cs typeface="+mn-cs"/>
              </a:rPr>
              <a:t>How do the new long-run equilibrium values of the endogenous variables compare to their initial values?  </a:t>
            </a:r>
          </a:p>
        </p:txBody>
      </p:sp>
      <p:grpSp>
        <p:nvGrpSpPr>
          <p:cNvPr id="7" name="Group 4"/>
          <p:cNvGrpSpPr>
            <a:grpSpLocks/>
          </p:cNvGrpSpPr>
          <p:nvPr/>
        </p:nvGrpSpPr>
        <p:grpSpPr bwMode="auto">
          <a:xfrm>
            <a:off x="4794250" y="1346200"/>
            <a:ext cx="3657600" cy="2500313"/>
            <a:chOff x="2256" y="806"/>
            <a:chExt cx="2304" cy="1575"/>
          </a:xfrm>
        </p:grpSpPr>
        <p:grpSp>
          <p:nvGrpSpPr>
            <p:cNvPr id="8" name="Group 5"/>
            <p:cNvGrpSpPr>
              <a:grpSpLocks/>
            </p:cNvGrpSpPr>
            <p:nvPr/>
          </p:nvGrpSpPr>
          <p:grpSpPr bwMode="auto">
            <a:xfrm>
              <a:off x="2489" y="960"/>
              <a:ext cx="1912" cy="1190"/>
              <a:chOff x="1922" y="1056"/>
              <a:chExt cx="1912" cy="2116"/>
            </a:xfrm>
          </p:grpSpPr>
          <p:sp>
            <p:nvSpPr>
              <p:cNvPr id="12" name="Line 6"/>
              <p:cNvSpPr>
                <a:spLocks noChangeShapeType="1"/>
              </p:cNvSpPr>
              <p:nvPr/>
            </p:nvSpPr>
            <p:spPr bwMode="auto">
              <a:xfrm>
                <a:off x="1922" y="1056"/>
                <a:ext cx="0" cy="2112"/>
              </a:xfrm>
              <a:prstGeom prst="line">
                <a:avLst/>
              </a:prstGeom>
              <a:noFill/>
              <a:ln w="127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endParaRPr>
              </a:p>
            </p:txBody>
          </p:sp>
          <p:sp>
            <p:nvSpPr>
              <p:cNvPr id="13" name="Line 7"/>
              <p:cNvSpPr>
                <a:spLocks noChangeShapeType="1"/>
              </p:cNvSpPr>
              <p:nvPr/>
            </p:nvSpPr>
            <p:spPr bwMode="auto">
              <a:xfrm>
                <a:off x="1922" y="3168"/>
                <a:ext cx="1912" cy="4"/>
              </a:xfrm>
              <a:prstGeom prst="line">
                <a:avLst/>
              </a:prstGeom>
              <a:noFill/>
              <a:ln w="127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endParaRPr>
              </a:p>
            </p:txBody>
          </p:sp>
        </p:grpSp>
        <p:sp>
          <p:nvSpPr>
            <p:cNvPr id="10" name="Text Box 8"/>
            <p:cNvSpPr txBox="1">
              <a:spLocks noChangeArrowheads="1"/>
            </p:cNvSpPr>
            <p:nvPr/>
          </p:nvSpPr>
          <p:spPr bwMode="auto">
            <a:xfrm>
              <a:off x="4224" y="2112"/>
              <a:ext cx="336" cy="269"/>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200" b="1" i="1" kern="0">
                  <a:solidFill>
                    <a:sysClr val="windowText" lastClr="000000"/>
                  </a:solidFill>
                  <a:latin typeface="Tahoma" pitchFamily="34" charset="0"/>
                </a:rPr>
                <a:t>Y</a:t>
              </a:r>
              <a:r>
                <a:rPr lang="en-US" sz="2200" kern="0">
                  <a:solidFill>
                    <a:sysClr val="windowText" lastClr="000000"/>
                  </a:solidFill>
                </a:rPr>
                <a:t> </a:t>
              </a:r>
            </a:p>
          </p:txBody>
        </p:sp>
        <p:sp>
          <p:nvSpPr>
            <p:cNvPr id="11" name="Text Box 9"/>
            <p:cNvSpPr txBox="1">
              <a:spLocks noChangeArrowheads="1"/>
            </p:cNvSpPr>
            <p:nvPr/>
          </p:nvSpPr>
          <p:spPr bwMode="auto">
            <a:xfrm>
              <a:off x="2256" y="806"/>
              <a:ext cx="240" cy="269"/>
            </a:xfrm>
            <a:prstGeom prst="rect">
              <a:avLst/>
            </a:prstGeom>
            <a:noFill/>
            <a:ln w="9525">
              <a:noFill/>
              <a:miter lim="800000"/>
              <a:headEnd/>
              <a:tailEnd/>
            </a:ln>
            <a:effectLst/>
          </p:spPr>
          <p:txBody>
            <a:bodyPr>
              <a:spAutoFit/>
            </a:bodyPr>
            <a:lstStyle/>
            <a:p>
              <a:pPr algn="ctr" fontAlgn="auto">
                <a:spcBef>
                  <a:spcPct val="5000"/>
                </a:spcBef>
                <a:spcAft>
                  <a:spcPts val="0"/>
                </a:spcAft>
                <a:tabLst>
                  <a:tab pos="1830388" algn="r"/>
                </a:tabLst>
                <a:defRPr/>
              </a:pPr>
              <a:r>
                <a:rPr lang="en-US" sz="2200" b="1" i="1" kern="0">
                  <a:solidFill>
                    <a:sysClr val="windowText" lastClr="000000"/>
                  </a:solidFill>
                  <a:latin typeface="Tahoma" pitchFamily="34" charset="0"/>
                </a:rPr>
                <a:t>r</a:t>
              </a:r>
              <a:endParaRPr lang="en-US" sz="2200" kern="0">
                <a:solidFill>
                  <a:sysClr val="windowText" lastClr="000000"/>
                </a:solidFill>
              </a:endParaRPr>
            </a:p>
          </p:txBody>
        </p:sp>
      </p:grpSp>
      <p:grpSp>
        <p:nvGrpSpPr>
          <p:cNvPr id="14" name="Group 10"/>
          <p:cNvGrpSpPr>
            <a:grpSpLocks/>
          </p:cNvGrpSpPr>
          <p:nvPr/>
        </p:nvGrpSpPr>
        <p:grpSpPr bwMode="auto">
          <a:xfrm>
            <a:off x="4794250" y="3970338"/>
            <a:ext cx="3657600" cy="2500312"/>
            <a:chOff x="2256" y="806"/>
            <a:chExt cx="2304" cy="1575"/>
          </a:xfrm>
        </p:grpSpPr>
        <p:grpSp>
          <p:nvGrpSpPr>
            <p:cNvPr id="15" name="Group 11"/>
            <p:cNvGrpSpPr>
              <a:grpSpLocks/>
            </p:cNvGrpSpPr>
            <p:nvPr/>
          </p:nvGrpSpPr>
          <p:grpSpPr bwMode="auto">
            <a:xfrm>
              <a:off x="2489" y="960"/>
              <a:ext cx="1978" cy="1190"/>
              <a:chOff x="1922" y="1056"/>
              <a:chExt cx="1978" cy="2115"/>
            </a:xfrm>
          </p:grpSpPr>
          <p:sp>
            <p:nvSpPr>
              <p:cNvPr id="18" name="Line 12"/>
              <p:cNvSpPr>
                <a:spLocks noChangeShapeType="1"/>
              </p:cNvSpPr>
              <p:nvPr/>
            </p:nvSpPr>
            <p:spPr bwMode="auto">
              <a:xfrm>
                <a:off x="1922" y="1056"/>
                <a:ext cx="0" cy="2111"/>
              </a:xfrm>
              <a:prstGeom prst="line">
                <a:avLst/>
              </a:prstGeom>
              <a:noFill/>
              <a:ln w="127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endParaRPr>
              </a:p>
            </p:txBody>
          </p:sp>
          <p:sp>
            <p:nvSpPr>
              <p:cNvPr id="19" name="Line 13"/>
              <p:cNvSpPr>
                <a:spLocks noChangeShapeType="1"/>
              </p:cNvSpPr>
              <p:nvPr/>
            </p:nvSpPr>
            <p:spPr bwMode="auto">
              <a:xfrm>
                <a:off x="1922" y="3167"/>
                <a:ext cx="1978" cy="4"/>
              </a:xfrm>
              <a:prstGeom prst="line">
                <a:avLst/>
              </a:prstGeom>
              <a:noFill/>
              <a:ln w="127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endParaRPr>
              </a:p>
            </p:txBody>
          </p:sp>
        </p:grpSp>
        <p:sp>
          <p:nvSpPr>
            <p:cNvPr id="16" name="Text Box 14"/>
            <p:cNvSpPr txBox="1">
              <a:spLocks noChangeArrowheads="1"/>
            </p:cNvSpPr>
            <p:nvPr/>
          </p:nvSpPr>
          <p:spPr bwMode="auto">
            <a:xfrm>
              <a:off x="4224" y="2112"/>
              <a:ext cx="336" cy="269"/>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200" b="1" i="1" kern="0">
                  <a:solidFill>
                    <a:sysClr val="windowText" lastClr="000000"/>
                  </a:solidFill>
                  <a:latin typeface="Tahoma" pitchFamily="34" charset="0"/>
                </a:rPr>
                <a:t>Y</a:t>
              </a:r>
              <a:r>
                <a:rPr lang="en-US" sz="2200" kern="0">
                  <a:solidFill>
                    <a:sysClr val="windowText" lastClr="000000"/>
                  </a:solidFill>
                </a:rPr>
                <a:t> </a:t>
              </a:r>
            </a:p>
          </p:txBody>
        </p:sp>
        <p:sp>
          <p:nvSpPr>
            <p:cNvPr id="17" name="Text Box 15"/>
            <p:cNvSpPr txBox="1">
              <a:spLocks noChangeArrowheads="1"/>
            </p:cNvSpPr>
            <p:nvPr/>
          </p:nvSpPr>
          <p:spPr bwMode="auto">
            <a:xfrm>
              <a:off x="2256" y="806"/>
              <a:ext cx="240" cy="269"/>
            </a:xfrm>
            <a:prstGeom prst="rect">
              <a:avLst/>
            </a:prstGeom>
            <a:noFill/>
            <a:ln w="9525">
              <a:noFill/>
              <a:miter lim="800000"/>
              <a:headEnd/>
              <a:tailEnd/>
            </a:ln>
            <a:effectLst/>
          </p:spPr>
          <p:txBody>
            <a:bodyPr>
              <a:spAutoFit/>
            </a:bodyPr>
            <a:lstStyle/>
            <a:p>
              <a:pPr algn="ctr" fontAlgn="auto">
                <a:spcBef>
                  <a:spcPct val="5000"/>
                </a:spcBef>
                <a:spcAft>
                  <a:spcPts val="0"/>
                </a:spcAft>
                <a:tabLst>
                  <a:tab pos="1830388" algn="r"/>
                </a:tabLst>
                <a:defRPr/>
              </a:pPr>
              <a:r>
                <a:rPr lang="en-US" sz="2200" b="1" i="1" kern="0">
                  <a:solidFill>
                    <a:sysClr val="windowText" lastClr="000000"/>
                  </a:solidFill>
                  <a:latin typeface="Tahoma" pitchFamily="34" charset="0"/>
                </a:rPr>
                <a:t>P</a:t>
              </a:r>
              <a:endParaRPr lang="en-US" sz="2200" kern="0">
                <a:solidFill>
                  <a:sysClr val="windowText" lastClr="000000"/>
                </a:solidFill>
              </a:endParaRPr>
            </a:p>
          </p:txBody>
        </p:sp>
      </p:grpSp>
      <p:grpSp>
        <p:nvGrpSpPr>
          <p:cNvPr id="20" name="Group 16"/>
          <p:cNvGrpSpPr>
            <a:grpSpLocks/>
          </p:cNvGrpSpPr>
          <p:nvPr/>
        </p:nvGrpSpPr>
        <p:grpSpPr bwMode="auto">
          <a:xfrm>
            <a:off x="6623050" y="4032250"/>
            <a:ext cx="762000" cy="2495550"/>
            <a:chOff x="4032" y="2412"/>
            <a:chExt cx="480" cy="1572"/>
          </a:xfrm>
        </p:grpSpPr>
        <p:sp>
          <p:nvSpPr>
            <p:cNvPr id="21" name="Line 17"/>
            <p:cNvSpPr>
              <a:spLocks noChangeShapeType="1"/>
            </p:cNvSpPr>
            <p:nvPr/>
          </p:nvSpPr>
          <p:spPr bwMode="auto">
            <a:xfrm>
              <a:off x="4227" y="2610"/>
              <a:ext cx="0" cy="1104"/>
            </a:xfrm>
            <a:prstGeom prst="line">
              <a:avLst/>
            </a:prstGeom>
            <a:noFill/>
            <a:ln w="28575">
              <a:solidFill>
                <a:srgbClr val="000099"/>
              </a:solidFill>
              <a:round/>
              <a:headEnd/>
              <a:tailEnd/>
            </a:ln>
            <a:effectLst/>
          </p:spPr>
          <p:txBody>
            <a:bodyPr/>
            <a:lstStyle/>
            <a:p>
              <a:pPr fontAlgn="auto">
                <a:spcBef>
                  <a:spcPts val="0"/>
                </a:spcBef>
                <a:spcAft>
                  <a:spcPts val="0"/>
                </a:spcAft>
                <a:defRPr/>
              </a:pPr>
              <a:endParaRPr lang="en-US" kern="0">
                <a:solidFill>
                  <a:sysClr val="windowText" lastClr="000000"/>
                </a:solidFill>
              </a:endParaRPr>
            </a:p>
          </p:txBody>
        </p:sp>
        <p:sp>
          <p:nvSpPr>
            <p:cNvPr id="22" name="Text Box 18"/>
            <p:cNvSpPr txBox="1">
              <a:spLocks noChangeArrowheads="1"/>
            </p:cNvSpPr>
            <p:nvPr/>
          </p:nvSpPr>
          <p:spPr bwMode="auto">
            <a:xfrm>
              <a:off x="4032" y="2412"/>
              <a:ext cx="480" cy="192"/>
            </a:xfrm>
            <a:prstGeom prst="rect">
              <a:avLst/>
            </a:prstGeom>
            <a:noFill/>
            <a:ln w="9525">
              <a:noFill/>
              <a:miter lim="800000"/>
              <a:headEnd/>
              <a:tailEnd/>
            </a:ln>
            <a:effectLst/>
          </p:spPr>
          <p:txBody>
            <a:bodyPr lIns="0" tIns="0" rIns="0" bIns="0"/>
            <a:lstStyle/>
            <a:p>
              <a:pPr fontAlgn="auto">
                <a:spcBef>
                  <a:spcPct val="50000"/>
                </a:spcBef>
                <a:spcAft>
                  <a:spcPts val="0"/>
                </a:spcAft>
                <a:defRPr/>
              </a:pPr>
              <a:r>
                <a:rPr lang="en-US" sz="2100" i="1" kern="0">
                  <a:solidFill>
                    <a:sysClr val="windowText" lastClr="000000"/>
                  </a:solidFill>
                </a:rPr>
                <a:t>LRAS</a:t>
              </a:r>
            </a:p>
          </p:txBody>
        </p:sp>
        <p:graphicFrame>
          <p:nvGraphicFramePr>
            <p:cNvPr id="23" name="Object 14"/>
            <p:cNvGraphicFramePr>
              <a:graphicFrameLocks noChangeAspect="1"/>
            </p:cNvGraphicFramePr>
            <p:nvPr/>
          </p:nvGraphicFramePr>
          <p:xfrm>
            <a:off x="4145" y="3708"/>
            <a:ext cx="211" cy="276"/>
          </p:xfrm>
          <a:graphic>
            <a:graphicData uri="http://schemas.openxmlformats.org/presentationml/2006/ole">
              <mc:AlternateContent xmlns:mc="http://schemas.openxmlformats.org/markup-compatibility/2006">
                <mc:Choice xmlns:v="urn:schemas-microsoft-com:vml" Requires="v">
                  <p:oleObj spid="_x0000_s17557" name="Equation" r:id="rId4" imgW="164885" imgH="215619" progId="Equation.DSMT4">
                    <p:embed/>
                  </p:oleObj>
                </mc:Choice>
                <mc:Fallback>
                  <p:oleObj name="Equation" r:id="rId4" imgW="164885" imgH="21561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5" y="3708"/>
                          <a:ext cx="211"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4" name="Group 20"/>
          <p:cNvGrpSpPr>
            <a:grpSpLocks/>
          </p:cNvGrpSpPr>
          <p:nvPr/>
        </p:nvGrpSpPr>
        <p:grpSpPr bwMode="auto">
          <a:xfrm>
            <a:off x="6623050" y="1422400"/>
            <a:ext cx="762000" cy="2495550"/>
            <a:chOff x="4032" y="768"/>
            <a:chExt cx="480" cy="1572"/>
          </a:xfrm>
        </p:grpSpPr>
        <p:sp>
          <p:nvSpPr>
            <p:cNvPr id="25" name="Line 21"/>
            <p:cNvSpPr>
              <a:spLocks noChangeShapeType="1"/>
            </p:cNvSpPr>
            <p:nvPr/>
          </p:nvSpPr>
          <p:spPr bwMode="auto">
            <a:xfrm>
              <a:off x="4227" y="966"/>
              <a:ext cx="0" cy="1104"/>
            </a:xfrm>
            <a:prstGeom prst="line">
              <a:avLst/>
            </a:prstGeom>
            <a:noFill/>
            <a:ln w="28575">
              <a:solidFill>
                <a:srgbClr val="000099"/>
              </a:solidFill>
              <a:round/>
              <a:headEnd/>
              <a:tailEnd/>
            </a:ln>
            <a:effectLst/>
          </p:spPr>
          <p:txBody>
            <a:bodyPr/>
            <a:lstStyle/>
            <a:p>
              <a:pPr fontAlgn="auto">
                <a:spcBef>
                  <a:spcPts val="0"/>
                </a:spcBef>
                <a:spcAft>
                  <a:spcPts val="0"/>
                </a:spcAft>
                <a:defRPr/>
              </a:pPr>
              <a:endParaRPr lang="en-US" kern="0">
                <a:solidFill>
                  <a:sysClr val="windowText" lastClr="000000"/>
                </a:solidFill>
              </a:endParaRPr>
            </a:p>
          </p:txBody>
        </p:sp>
        <p:sp>
          <p:nvSpPr>
            <p:cNvPr id="26" name="Text Box 22"/>
            <p:cNvSpPr txBox="1">
              <a:spLocks noChangeArrowheads="1"/>
            </p:cNvSpPr>
            <p:nvPr/>
          </p:nvSpPr>
          <p:spPr bwMode="auto">
            <a:xfrm>
              <a:off x="4032" y="768"/>
              <a:ext cx="480" cy="192"/>
            </a:xfrm>
            <a:prstGeom prst="rect">
              <a:avLst/>
            </a:prstGeom>
            <a:noFill/>
            <a:ln w="9525">
              <a:noFill/>
              <a:miter lim="800000"/>
              <a:headEnd/>
              <a:tailEnd/>
            </a:ln>
            <a:effectLst/>
          </p:spPr>
          <p:txBody>
            <a:bodyPr lIns="0" tIns="0" rIns="0" bIns="0"/>
            <a:lstStyle/>
            <a:p>
              <a:pPr fontAlgn="auto">
                <a:spcBef>
                  <a:spcPct val="50000"/>
                </a:spcBef>
                <a:spcAft>
                  <a:spcPts val="0"/>
                </a:spcAft>
                <a:defRPr/>
              </a:pPr>
              <a:r>
                <a:rPr lang="en-US" sz="2100" i="1" kern="0">
                  <a:solidFill>
                    <a:sysClr val="windowText" lastClr="000000"/>
                  </a:solidFill>
                </a:rPr>
                <a:t>LRAS</a:t>
              </a:r>
            </a:p>
          </p:txBody>
        </p:sp>
        <p:graphicFrame>
          <p:nvGraphicFramePr>
            <p:cNvPr id="27" name="Object 15"/>
            <p:cNvGraphicFramePr>
              <a:graphicFrameLocks noChangeAspect="1"/>
            </p:cNvGraphicFramePr>
            <p:nvPr/>
          </p:nvGraphicFramePr>
          <p:xfrm>
            <a:off x="4145" y="2064"/>
            <a:ext cx="211" cy="276"/>
          </p:xfrm>
          <a:graphic>
            <a:graphicData uri="http://schemas.openxmlformats.org/presentationml/2006/ole">
              <mc:AlternateContent xmlns:mc="http://schemas.openxmlformats.org/markup-compatibility/2006">
                <mc:Choice xmlns:v="urn:schemas-microsoft-com:vml" Requires="v">
                  <p:oleObj spid="_x0000_s17558" name="Equation" r:id="rId6" imgW="164885" imgH="215619" progId="Equation.DSMT4">
                    <p:embed/>
                  </p:oleObj>
                </mc:Choice>
                <mc:Fallback>
                  <p:oleObj name="Equation" r:id="rId6" imgW="164885" imgH="21561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5" y="2064"/>
                          <a:ext cx="211"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8" name="Group 24"/>
          <p:cNvGrpSpPr>
            <a:grpSpLocks/>
          </p:cNvGrpSpPr>
          <p:nvPr/>
        </p:nvGrpSpPr>
        <p:grpSpPr bwMode="auto">
          <a:xfrm>
            <a:off x="5937250" y="1574800"/>
            <a:ext cx="2514600" cy="1600200"/>
            <a:chOff x="3600" y="864"/>
            <a:chExt cx="1584" cy="1008"/>
          </a:xfrm>
        </p:grpSpPr>
        <p:sp>
          <p:nvSpPr>
            <p:cNvPr id="29" name="Line 25"/>
            <p:cNvSpPr>
              <a:spLocks noChangeShapeType="1"/>
            </p:cNvSpPr>
            <p:nvPr/>
          </p:nvSpPr>
          <p:spPr bwMode="auto">
            <a:xfrm>
              <a:off x="3600" y="864"/>
              <a:ext cx="1296" cy="816"/>
            </a:xfrm>
            <a:prstGeom prst="line">
              <a:avLst/>
            </a:prstGeom>
            <a:noFill/>
            <a:ln w="28575">
              <a:solidFill>
                <a:srgbClr val="000099"/>
              </a:solidFill>
              <a:round/>
              <a:headEnd/>
              <a:tailEnd/>
            </a:ln>
            <a:effectLst/>
          </p:spPr>
          <p:txBody>
            <a:bodyPr/>
            <a:lstStyle/>
            <a:p>
              <a:pPr fontAlgn="auto">
                <a:spcBef>
                  <a:spcPts val="0"/>
                </a:spcBef>
                <a:spcAft>
                  <a:spcPts val="0"/>
                </a:spcAft>
                <a:defRPr/>
              </a:pPr>
              <a:endParaRPr lang="en-US" kern="0">
                <a:solidFill>
                  <a:sysClr val="windowText" lastClr="000000"/>
                </a:solidFill>
              </a:endParaRPr>
            </a:p>
          </p:txBody>
        </p:sp>
        <p:sp>
          <p:nvSpPr>
            <p:cNvPr id="30" name="Text Box 26"/>
            <p:cNvSpPr txBox="1">
              <a:spLocks noChangeArrowheads="1"/>
            </p:cNvSpPr>
            <p:nvPr/>
          </p:nvSpPr>
          <p:spPr bwMode="auto">
            <a:xfrm>
              <a:off x="4914" y="1593"/>
              <a:ext cx="270" cy="279"/>
            </a:xfrm>
            <a:prstGeom prst="rect">
              <a:avLst/>
            </a:prstGeom>
            <a:noFill/>
            <a:ln w="9525">
              <a:noFill/>
              <a:miter lim="800000"/>
              <a:headEnd/>
              <a:tailEnd/>
            </a:ln>
            <a:effectLst/>
          </p:spPr>
          <p:txBody>
            <a:bodyPr lIns="0" tIns="0" rIns="0" bIns="91440">
              <a:spAutoFit/>
            </a:bodyPr>
            <a:lstStyle/>
            <a:p>
              <a:pPr fontAlgn="auto">
                <a:spcBef>
                  <a:spcPct val="50000"/>
                </a:spcBef>
                <a:spcAft>
                  <a:spcPts val="0"/>
                </a:spcAft>
                <a:defRPr/>
              </a:pPr>
              <a:r>
                <a:rPr lang="en-US" sz="2300" i="1" kern="0">
                  <a:solidFill>
                    <a:sysClr val="windowText" lastClr="000000"/>
                  </a:solidFill>
                  <a:latin typeface="Tahoma" pitchFamily="34" charset="0"/>
                </a:rPr>
                <a:t>IS</a:t>
              </a:r>
              <a:endParaRPr lang="en-US" sz="2300" kern="0" baseline="-25000">
                <a:solidFill>
                  <a:sysClr val="windowText" lastClr="000000"/>
                </a:solidFill>
                <a:latin typeface="Tahoma" pitchFamily="34" charset="0"/>
              </a:endParaRPr>
            </a:p>
          </p:txBody>
        </p:sp>
      </p:grpSp>
      <p:grpSp>
        <p:nvGrpSpPr>
          <p:cNvPr id="31" name="Group 27"/>
          <p:cNvGrpSpPr>
            <a:grpSpLocks/>
          </p:cNvGrpSpPr>
          <p:nvPr/>
        </p:nvGrpSpPr>
        <p:grpSpPr bwMode="auto">
          <a:xfrm>
            <a:off x="4794250" y="4775200"/>
            <a:ext cx="3962400" cy="533400"/>
            <a:chOff x="2880" y="2688"/>
            <a:chExt cx="2496" cy="336"/>
          </a:xfrm>
        </p:grpSpPr>
        <p:sp>
          <p:nvSpPr>
            <p:cNvPr id="32" name="Line 28"/>
            <p:cNvSpPr>
              <a:spLocks noChangeShapeType="1"/>
            </p:cNvSpPr>
            <p:nvPr/>
          </p:nvSpPr>
          <p:spPr bwMode="auto">
            <a:xfrm>
              <a:off x="3120" y="2880"/>
              <a:ext cx="1872" cy="0"/>
            </a:xfrm>
            <a:prstGeom prst="line">
              <a:avLst/>
            </a:prstGeom>
            <a:noFill/>
            <a:ln w="28575">
              <a:solidFill>
                <a:srgbClr val="000099"/>
              </a:solidFill>
              <a:round/>
              <a:headEnd/>
              <a:tailEnd/>
            </a:ln>
            <a:effectLst/>
          </p:spPr>
          <p:txBody>
            <a:bodyPr/>
            <a:lstStyle/>
            <a:p>
              <a:pPr fontAlgn="auto">
                <a:spcBef>
                  <a:spcPts val="0"/>
                </a:spcBef>
                <a:spcAft>
                  <a:spcPts val="0"/>
                </a:spcAft>
                <a:defRPr/>
              </a:pPr>
              <a:endParaRPr lang="en-US" kern="0">
                <a:solidFill>
                  <a:sysClr val="windowText" lastClr="000000"/>
                </a:solidFill>
              </a:endParaRPr>
            </a:p>
          </p:txBody>
        </p:sp>
        <p:sp>
          <p:nvSpPr>
            <p:cNvPr id="33" name="Text Box 29"/>
            <p:cNvSpPr txBox="1">
              <a:spLocks noChangeArrowheads="1"/>
            </p:cNvSpPr>
            <p:nvPr/>
          </p:nvSpPr>
          <p:spPr bwMode="auto">
            <a:xfrm>
              <a:off x="4800" y="2688"/>
              <a:ext cx="576" cy="240"/>
            </a:xfrm>
            <a:prstGeom prst="rect">
              <a:avLst/>
            </a:prstGeom>
            <a:noFill/>
            <a:ln w="9525">
              <a:noFill/>
              <a:miter lim="800000"/>
              <a:headEnd/>
              <a:tailEnd/>
            </a:ln>
            <a:effectLst/>
          </p:spPr>
          <p:txBody>
            <a:bodyPr lIns="0" tIns="0" rIns="0" bIns="0"/>
            <a:lstStyle/>
            <a:p>
              <a:pPr fontAlgn="auto">
                <a:spcBef>
                  <a:spcPct val="50000"/>
                </a:spcBef>
                <a:spcAft>
                  <a:spcPts val="0"/>
                </a:spcAft>
                <a:defRPr/>
              </a:pPr>
              <a:r>
                <a:rPr lang="en-US" sz="2100" i="1" kern="0">
                  <a:solidFill>
                    <a:sysClr val="windowText" lastClr="000000"/>
                  </a:solidFill>
                </a:rPr>
                <a:t>SRAS</a:t>
              </a:r>
              <a:r>
                <a:rPr lang="en-US" sz="2300" kern="0" baseline="-25000">
                  <a:solidFill>
                    <a:sysClr val="windowText" lastClr="000000"/>
                  </a:solidFill>
                  <a:latin typeface="Tahoma" pitchFamily="34" charset="0"/>
                </a:rPr>
                <a:t>1</a:t>
              </a:r>
            </a:p>
          </p:txBody>
        </p:sp>
        <p:sp>
          <p:nvSpPr>
            <p:cNvPr id="34" name="Text Box 30"/>
            <p:cNvSpPr txBox="1">
              <a:spLocks noChangeArrowheads="1"/>
            </p:cNvSpPr>
            <p:nvPr/>
          </p:nvSpPr>
          <p:spPr bwMode="auto">
            <a:xfrm>
              <a:off x="2880" y="2736"/>
              <a:ext cx="240" cy="288"/>
            </a:xfrm>
            <a:prstGeom prst="rect">
              <a:avLst/>
            </a:prstGeom>
            <a:noFill/>
            <a:ln w="9525">
              <a:noFill/>
              <a:miter lim="800000"/>
              <a:headEnd/>
              <a:tailEnd/>
            </a:ln>
            <a:effectLst/>
          </p:spPr>
          <p:txBody>
            <a:bodyPr lIns="0" tIns="0" rIns="0" bIns="0"/>
            <a:lstStyle/>
            <a:p>
              <a:pPr fontAlgn="auto">
                <a:spcBef>
                  <a:spcPct val="50000"/>
                </a:spcBef>
                <a:spcAft>
                  <a:spcPts val="0"/>
                </a:spcAft>
                <a:defRPr/>
              </a:pPr>
              <a:r>
                <a:rPr lang="en-US" sz="2200" b="1" i="1" kern="0">
                  <a:solidFill>
                    <a:sysClr val="windowText" lastClr="000000"/>
                  </a:solidFill>
                  <a:latin typeface="Tahoma" pitchFamily="34" charset="0"/>
                </a:rPr>
                <a:t>P</a:t>
              </a:r>
              <a:r>
                <a:rPr lang="en-US" sz="2200" kern="0" baseline="-25000">
                  <a:solidFill>
                    <a:sysClr val="windowText" lastClr="000000"/>
                  </a:solidFill>
                  <a:latin typeface="Tahoma" pitchFamily="34" charset="0"/>
                </a:rPr>
                <a:t>1</a:t>
              </a:r>
            </a:p>
          </p:txBody>
        </p:sp>
      </p:grpSp>
      <p:sp>
        <p:nvSpPr>
          <p:cNvPr id="35" name="Text Box 31"/>
          <p:cNvSpPr txBox="1">
            <a:spLocks noChangeArrowheads="1"/>
          </p:cNvSpPr>
          <p:nvPr/>
        </p:nvSpPr>
        <p:spPr bwMode="auto">
          <a:xfrm>
            <a:off x="7542213" y="1495425"/>
            <a:ext cx="1443037" cy="350838"/>
          </a:xfrm>
          <a:prstGeom prst="rect">
            <a:avLst/>
          </a:prstGeom>
          <a:noFill/>
          <a:ln w="9525">
            <a:noFill/>
            <a:miter lim="800000"/>
            <a:headEnd/>
            <a:tailEnd/>
          </a:ln>
          <a:effectLst/>
        </p:spPr>
        <p:txBody>
          <a:bodyPr lIns="0" tIns="0" rIns="0" bIns="0">
            <a:spAutoFit/>
          </a:bodyPr>
          <a:lstStyle/>
          <a:p>
            <a:pPr fontAlgn="auto">
              <a:spcBef>
                <a:spcPct val="50000"/>
              </a:spcBef>
              <a:spcAft>
                <a:spcPts val="0"/>
              </a:spcAft>
              <a:defRPr/>
            </a:pPr>
            <a:r>
              <a:rPr lang="en-US" sz="2300" i="1" kern="0">
                <a:solidFill>
                  <a:sysClr val="windowText" lastClr="000000"/>
                </a:solidFill>
              </a:rPr>
              <a:t>LM</a:t>
            </a:r>
            <a:r>
              <a:rPr lang="en-US" sz="2300" kern="0">
                <a:solidFill>
                  <a:sysClr val="windowText" lastClr="000000"/>
                </a:solidFill>
              </a:rPr>
              <a:t>(</a:t>
            </a:r>
            <a:r>
              <a:rPr lang="en-US" sz="2300" b="1" i="1" kern="0">
                <a:solidFill>
                  <a:sysClr val="windowText" lastClr="000000"/>
                </a:solidFill>
                <a:latin typeface="Tahoma" pitchFamily="34" charset="0"/>
              </a:rPr>
              <a:t>M</a:t>
            </a:r>
            <a:r>
              <a:rPr lang="en-US" sz="2300" kern="0" baseline="-25000">
                <a:solidFill>
                  <a:sysClr val="windowText" lastClr="000000"/>
                </a:solidFill>
                <a:latin typeface="Tahoma" pitchFamily="34" charset="0"/>
              </a:rPr>
              <a:t>1</a:t>
            </a:r>
            <a:r>
              <a:rPr lang="en-US" sz="2300" kern="0">
                <a:solidFill>
                  <a:sysClr val="windowText" lastClr="000000"/>
                </a:solidFill>
                <a:latin typeface="Tahoma" pitchFamily="34" charset="0"/>
              </a:rPr>
              <a:t>/</a:t>
            </a:r>
            <a:r>
              <a:rPr lang="en-US" sz="2300" b="1" i="1" kern="0">
                <a:solidFill>
                  <a:sysClr val="windowText" lastClr="000000"/>
                </a:solidFill>
                <a:latin typeface="Tahoma" pitchFamily="34" charset="0"/>
              </a:rPr>
              <a:t>P</a:t>
            </a:r>
            <a:r>
              <a:rPr lang="en-US" sz="2300" kern="0" baseline="-25000">
                <a:solidFill>
                  <a:sysClr val="windowText" lastClr="000000"/>
                </a:solidFill>
                <a:latin typeface="Tahoma" pitchFamily="34" charset="0"/>
              </a:rPr>
              <a:t>1</a:t>
            </a:r>
            <a:r>
              <a:rPr lang="en-US" sz="2300" kern="0">
                <a:solidFill>
                  <a:sysClr val="windowText" lastClr="000000"/>
                </a:solidFill>
              </a:rPr>
              <a:t>)</a:t>
            </a:r>
          </a:p>
        </p:txBody>
      </p:sp>
      <p:sp>
        <p:nvSpPr>
          <p:cNvPr id="36" name="Line 32"/>
          <p:cNvSpPr>
            <a:spLocks noChangeShapeType="1"/>
          </p:cNvSpPr>
          <p:nvPr/>
        </p:nvSpPr>
        <p:spPr bwMode="auto">
          <a:xfrm flipV="1">
            <a:off x="5632450" y="1803400"/>
            <a:ext cx="1909763" cy="1219200"/>
          </a:xfrm>
          <a:prstGeom prst="line">
            <a:avLst/>
          </a:prstGeom>
          <a:noFill/>
          <a:ln w="28575">
            <a:solidFill>
              <a:srgbClr val="000099"/>
            </a:solidFill>
            <a:round/>
            <a:headEnd/>
            <a:tailEnd/>
          </a:ln>
          <a:effectLst/>
        </p:spPr>
        <p:txBody>
          <a:bodyPr/>
          <a:lstStyle/>
          <a:p>
            <a:pPr fontAlgn="auto">
              <a:spcBef>
                <a:spcPts val="0"/>
              </a:spcBef>
              <a:spcAft>
                <a:spcPts val="0"/>
              </a:spcAft>
              <a:defRPr/>
            </a:pPr>
            <a:endParaRPr lang="en-US" kern="0">
              <a:solidFill>
                <a:sysClr val="windowText" lastClr="000000"/>
              </a:solidFill>
            </a:endParaRPr>
          </a:p>
        </p:txBody>
      </p:sp>
      <p:grpSp>
        <p:nvGrpSpPr>
          <p:cNvPr id="37" name="Group 33"/>
          <p:cNvGrpSpPr>
            <a:grpSpLocks/>
          </p:cNvGrpSpPr>
          <p:nvPr/>
        </p:nvGrpSpPr>
        <p:grpSpPr bwMode="auto">
          <a:xfrm>
            <a:off x="5708650" y="4081463"/>
            <a:ext cx="2663825" cy="1912937"/>
            <a:chOff x="3561" y="2332"/>
            <a:chExt cx="1678" cy="1205"/>
          </a:xfrm>
        </p:grpSpPr>
        <p:sp>
          <p:nvSpPr>
            <p:cNvPr id="38" name="Text Box 34"/>
            <p:cNvSpPr txBox="1">
              <a:spLocks noChangeArrowheads="1"/>
            </p:cNvSpPr>
            <p:nvPr/>
          </p:nvSpPr>
          <p:spPr bwMode="auto">
            <a:xfrm>
              <a:off x="4884" y="3287"/>
              <a:ext cx="355" cy="250"/>
            </a:xfrm>
            <a:prstGeom prst="rect">
              <a:avLst/>
            </a:prstGeom>
            <a:noFill/>
            <a:ln w="9525">
              <a:noFill/>
              <a:miter lim="800000"/>
              <a:headEnd/>
              <a:tailEnd/>
            </a:ln>
            <a:effectLst/>
          </p:spPr>
          <p:txBody>
            <a:bodyPr lIns="0" tIns="0" rIns="0">
              <a:spAutoFit/>
            </a:bodyPr>
            <a:lstStyle/>
            <a:p>
              <a:pPr fontAlgn="auto">
                <a:spcBef>
                  <a:spcPct val="50000"/>
                </a:spcBef>
                <a:spcAft>
                  <a:spcPts val="0"/>
                </a:spcAft>
                <a:defRPr/>
              </a:pPr>
              <a:r>
                <a:rPr lang="en-US" sz="2300" i="1" kern="0">
                  <a:solidFill>
                    <a:sysClr val="windowText" lastClr="000000"/>
                  </a:solidFill>
                </a:rPr>
                <a:t>AD</a:t>
              </a:r>
              <a:r>
                <a:rPr lang="en-US" sz="2300" kern="0" baseline="-25000">
                  <a:solidFill>
                    <a:sysClr val="windowText" lastClr="000000"/>
                  </a:solidFill>
                  <a:latin typeface="Tahoma" pitchFamily="34" charset="0"/>
                </a:rPr>
                <a:t>1</a:t>
              </a:r>
            </a:p>
          </p:txBody>
        </p:sp>
        <p:sp>
          <p:nvSpPr>
            <p:cNvPr id="39" name="Line 35"/>
            <p:cNvSpPr>
              <a:spLocks noChangeShapeType="1"/>
            </p:cNvSpPr>
            <p:nvPr/>
          </p:nvSpPr>
          <p:spPr bwMode="auto">
            <a:xfrm>
              <a:off x="3561" y="2332"/>
              <a:ext cx="1315" cy="1082"/>
            </a:xfrm>
            <a:prstGeom prst="line">
              <a:avLst/>
            </a:prstGeom>
            <a:noFill/>
            <a:ln w="28575">
              <a:solidFill>
                <a:srgbClr val="333399"/>
              </a:solidFill>
              <a:round/>
              <a:headEnd/>
              <a:tailEnd/>
            </a:ln>
            <a:effectLst/>
          </p:spPr>
          <p:txBody>
            <a:bodyPr/>
            <a:lstStyle/>
            <a:p>
              <a:pPr fontAlgn="auto">
                <a:spcBef>
                  <a:spcPts val="0"/>
                </a:spcBef>
                <a:spcAft>
                  <a:spcPts val="0"/>
                </a:spcAft>
                <a:defRPr/>
              </a:pPr>
              <a:endParaRPr lang="en-US" kern="0">
                <a:solidFill>
                  <a:sysClr val="windowText" lastClr="000000"/>
                </a:solidFill>
              </a:endParaRPr>
            </a:p>
          </p:txBody>
        </p:sp>
      </p:grpSp>
    </p:spTree>
    <p:extLst>
      <p:ext uri="{BB962C8B-B14F-4D97-AF65-F5344CB8AC3E}">
        <p14:creationId xmlns:p14="http://schemas.microsoft.com/office/powerpoint/2010/main" val="3361202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smtClean="0">
                <a:solidFill>
                  <a:srgbClr val="203F15"/>
                </a:solidFill>
              </a:rPr>
              <a:t>ANSWERS, PART 1</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a:solidFill>
                  <a:schemeClr val="bg1"/>
                </a:solidFill>
                <a:effectLst>
                  <a:outerShdw blurRad="38100" dist="38100" dir="2700000" algn="tl">
                    <a:srgbClr val="000000">
                      <a:alpha val="43137"/>
                    </a:srgbClr>
                  </a:outerShdw>
                </a:effectLst>
              </a:rPr>
              <a:t>Short-run effects of </a:t>
            </a:r>
            <a:r>
              <a:rPr lang="en-US" dirty="0">
                <a:solidFill>
                  <a:schemeClr val="bg1"/>
                </a:solidFill>
                <a:effectLst>
                  <a:outerShdw blurRad="38100" dist="38100" dir="2700000" algn="tl">
                    <a:srgbClr val="000000">
                      <a:alpha val="43137"/>
                    </a:srgbClr>
                  </a:outerShdw>
                </a:effectLst>
                <a:sym typeface="Symbol" pitchFamily="18" charset="2"/>
              </a:rPr>
              <a:t></a:t>
            </a:r>
            <a:r>
              <a:rPr lang="en-US" i="1" dirty="0">
                <a:solidFill>
                  <a:schemeClr val="bg1"/>
                </a:solidFill>
                <a:effectLst>
                  <a:outerShdw blurRad="38100" dist="38100" dir="2700000" algn="tl">
                    <a:srgbClr val="000000">
                      <a:alpha val="43137"/>
                    </a:srgbClr>
                  </a:outerShdw>
                </a:effectLst>
              </a:rPr>
              <a:t>M</a:t>
            </a:r>
            <a:r>
              <a:rPr lang="en-US" dirty="0">
                <a:solidFill>
                  <a:schemeClr val="bg1"/>
                </a:solidFill>
                <a:effectLst>
                  <a:outerShdw blurRad="38100" dist="38100" dir="2700000" algn="tl">
                    <a:srgbClr val="000000">
                      <a:alpha val="43137"/>
                    </a:srgbClr>
                  </a:outerShdw>
                </a:effectLst>
              </a:rPr>
              <a:t> </a:t>
            </a: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38</a:t>
            </a:fld>
            <a:endParaRPr lang="en-US" sz="1600" dirty="0">
              <a:solidFill>
                <a:srgbClr val="006666"/>
              </a:solidFill>
              <a:cs typeface="Arial"/>
            </a:endParaRPr>
          </a:p>
        </p:txBody>
      </p:sp>
      <p:sp>
        <p:nvSpPr>
          <p:cNvPr id="6" name="Rectangle 3"/>
          <p:cNvSpPr txBox="1">
            <a:spLocks noChangeArrowheads="1"/>
          </p:cNvSpPr>
          <p:nvPr/>
        </p:nvSpPr>
        <p:spPr>
          <a:xfrm>
            <a:off x="473075" y="1447800"/>
            <a:ext cx="4114800" cy="5181600"/>
          </a:xfrm>
          <a:prstGeom prst="rect">
            <a:avLst/>
          </a:prstGeom>
          <a:noFill/>
          <a:ln/>
        </p:spPr>
        <p:txBody>
          <a:bodyPr rIns="0"/>
          <a:lstStyle/>
          <a:p>
            <a:pPr marL="288925" indent="-288925" eaLnBrk="0" hangingPunct="0">
              <a:lnSpc>
                <a:spcPct val="105000"/>
              </a:lnSpc>
              <a:spcBef>
                <a:spcPct val="25000"/>
              </a:spcBef>
              <a:buClr>
                <a:srgbClr val="333399"/>
              </a:buClr>
              <a:buSzPct val="90000"/>
              <a:defRPr/>
            </a:pPr>
            <a:r>
              <a:rPr lang="en-US" sz="2600" i="1" kern="0" dirty="0">
                <a:solidFill>
                  <a:srgbClr val="000000"/>
                </a:solidFill>
                <a:latin typeface="Arial"/>
                <a:cs typeface="Arial"/>
              </a:rPr>
              <a:t>LM</a:t>
            </a:r>
            <a:r>
              <a:rPr lang="en-US" sz="2600" kern="0" dirty="0">
                <a:solidFill>
                  <a:srgbClr val="000000"/>
                </a:solidFill>
                <a:latin typeface="Arial"/>
                <a:cs typeface="Arial"/>
              </a:rPr>
              <a:t> and </a:t>
            </a:r>
            <a:r>
              <a:rPr lang="en-US" sz="2600" i="1" kern="0" dirty="0">
                <a:solidFill>
                  <a:srgbClr val="000000"/>
                </a:solidFill>
                <a:latin typeface="Arial"/>
                <a:cs typeface="Arial"/>
              </a:rPr>
              <a:t>AD</a:t>
            </a:r>
            <a:r>
              <a:rPr lang="en-US" sz="2600" kern="0" dirty="0">
                <a:solidFill>
                  <a:srgbClr val="000000"/>
                </a:solidFill>
                <a:latin typeface="Arial"/>
                <a:cs typeface="Arial"/>
              </a:rPr>
              <a:t> shift right.</a:t>
            </a:r>
          </a:p>
          <a:p>
            <a:pPr marL="288925" indent="-288925" eaLnBrk="0" hangingPunct="0">
              <a:lnSpc>
                <a:spcPct val="105000"/>
              </a:lnSpc>
              <a:spcBef>
                <a:spcPct val="25000"/>
              </a:spcBef>
              <a:buClr>
                <a:srgbClr val="333399"/>
              </a:buClr>
              <a:buSzPct val="90000"/>
              <a:defRPr/>
            </a:pPr>
            <a:endParaRPr lang="en-US" sz="2600" kern="0" dirty="0">
              <a:solidFill>
                <a:srgbClr val="000000"/>
              </a:solidFill>
              <a:latin typeface="Arial"/>
              <a:cs typeface="Arial"/>
            </a:endParaRPr>
          </a:p>
          <a:p>
            <a:pPr marL="288925" indent="-288925" eaLnBrk="0" hangingPunct="0">
              <a:lnSpc>
                <a:spcPct val="105000"/>
              </a:lnSpc>
              <a:spcBef>
                <a:spcPct val="25000"/>
              </a:spcBef>
              <a:buClr>
                <a:srgbClr val="333399"/>
              </a:buClr>
              <a:buSzPct val="90000"/>
              <a:defRPr/>
            </a:pPr>
            <a:r>
              <a:rPr lang="en-US" sz="2600" b="1" i="1" kern="0" dirty="0">
                <a:solidFill>
                  <a:srgbClr val="000000"/>
                </a:solidFill>
                <a:latin typeface="Arial"/>
                <a:cs typeface="Arial"/>
              </a:rPr>
              <a:t>r</a:t>
            </a:r>
            <a:r>
              <a:rPr lang="en-US" sz="2600" kern="0" dirty="0">
                <a:solidFill>
                  <a:srgbClr val="000000"/>
                </a:solidFill>
                <a:latin typeface="Arial"/>
                <a:cs typeface="Arial"/>
              </a:rPr>
              <a:t>  falls, </a:t>
            </a:r>
            <a:r>
              <a:rPr lang="en-US" sz="2600" b="1" i="1" kern="0" dirty="0">
                <a:solidFill>
                  <a:srgbClr val="000000"/>
                </a:solidFill>
                <a:latin typeface="Arial"/>
                <a:cs typeface="Arial"/>
              </a:rPr>
              <a:t>Y</a:t>
            </a:r>
            <a:r>
              <a:rPr lang="en-US" sz="2600" kern="0" dirty="0">
                <a:solidFill>
                  <a:srgbClr val="000000"/>
                </a:solidFill>
                <a:latin typeface="Arial"/>
                <a:cs typeface="Arial"/>
              </a:rPr>
              <a:t>  rises above </a:t>
            </a:r>
          </a:p>
        </p:txBody>
      </p:sp>
      <p:grpSp>
        <p:nvGrpSpPr>
          <p:cNvPr id="7" name="Group 4"/>
          <p:cNvGrpSpPr>
            <a:grpSpLocks/>
          </p:cNvGrpSpPr>
          <p:nvPr/>
        </p:nvGrpSpPr>
        <p:grpSpPr bwMode="auto">
          <a:xfrm>
            <a:off x="4640263" y="1346200"/>
            <a:ext cx="3657600" cy="2500313"/>
            <a:chOff x="2256" y="806"/>
            <a:chExt cx="2304" cy="1575"/>
          </a:xfrm>
        </p:grpSpPr>
        <p:grpSp>
          <p:nvGrpSpPr>
            <p:cNvPr id="8" name="Group 5"/>
            <p:cNvGrpSpPr>
              <a:grpSpLocks/>
            </p:cNvGrpSpPr>
            <p:nvPr/>
          </p:nvGrpSpPr>
          <p:grpSpPr bwMode="auto">
            <a:xfrm>
              <a:off x="2489" y="960"/>
              <a:ext cx="1912" cy="1190"/>
              <a:chOff x="1922" y="1056"/>
              <a:chExt cx="1912" cy="2116"/>
            </a:xfrm>
          </p:grpSpPr>
          <p:sp>
            <p:nvSpPr>
              <p:cNvPr id="12" name="Line 6"/>
              <p:cNvSpPr>
                <a:spLocks noChangeShapeType="1"/>
              </p:cNvSpPr>
              <p:nvPr/>
            </p:nvSpPr>
            <p:spPr bwMode="auto">
              <a:xfrm>
                <a:off x="1922" y="1056"/>
                <a:ext cx="0" cy="2112"/>
              </a:xfrm>
              <a:prstGeom prst="line">
                <a:avLst/>
              </a:prstGeom>
              <a:noFill/>
              <a:ln w="127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34" charset="0"/>
                  <a:cs typeface="Arial" pitchFamily="34" charset="0"/>
                </a:endParaRPr>
              </a:p>
            </p:txBody>
          </p:sp>
          <p:sp>
            <p:nvSpPr>
              <p:cNvPr id="13" name="Line 7"/>
              <p:cNvSpPr>
                <a:spLocks noChangeShapeType="1"/>
              </p:cNvSpPr>
              <p:nvPr/>
            </p:nvSpPr>
            <p:spPr bwMode="auto">
              <a:xfrm>
                <a:off x="1922" y="3168"/>
                <a:ext cx="1912" cy="4"/>
              </a:xfrm>
              <a:prstGeom prst="line">
                <a:avLst/>
              </a:prstGeom>
              <a:noFill/>
              <a:ln w="127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34" charset="0"/>
                  <a:cs typeface="Arial" pitchFamily="34" charset="0"/>
                </a:endParaRPr>
              </a:p>
            </p:txBody>
          </p:sp>
        </p:grpSp>
        <p:sp>
          <p:nvSpPr>
            <p:cNvPr id="10" name="Text Box 8"/>
            <p:cNvSpPr txBox="1">
              <a:spLocks noChangeArrowheads="1"/>
            </p:cNvSpPr>
            <p:nvPr/>
          </p:nvSpPr>
          <p:spPr bwMode="auto">
            <a:xfrm>
              <a:off x="4224" y="2112"/>
              <a:ext cx="336" cy="269"/>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200" b="1" i="1" kern="0">
                  <a:solidFill>
                    <a:sysClr val="windowText" lastClr="000000"/>
                  </a:solidFill>
                  <a:latin typeface="Tahoma" pitchFamily="34" charset="0"/>
                  <a:cs typeface="Arial" pitchFamily="34" charset="0"/>
                </a:rPr>
                <a:t>Y</a:t>
              </a:r>
              <a:r>
                <a:rPr lang="en-US" sz="2200" kern="0">
                  <a:solidFill>
                    <a:sysClr val="windowText" lastClr="000000"/>
                  </a:solidFill>
                  <a:latin typeface="Arial" pitchFamily="34" charset="0"/>
                  <a:cs typeface="Arial" pitchFamily="34" charset="0"/>
                </a:rPr>
                <a:t> </a:t>
              </a:r>
            </a:p>
          </p:txBody>
        </p:sp>
        <p:sp>
          <p:nvSpPr>
            <p:cNvPr id="11" name="Text Box 9"/>
            <p:cNvSpPr txBox="1">
              <a:spLocks noChangeArrowheads="1"/>
            </p:cNvSpPr>
            <p:nvPr/>
          </p:nvSpPr>
          <p:spPr bwMode="auto">
            <a:xfrm>
              <a:off x="2256" y="806"/>
              <a:ext cx="240" cy="269"/>
            </a:xfrm>
            <a:prstGeom prst="rect">
              <a:avLst/>
            </a:prstGeom>
            <a:noFill/>
            <a:ln w="9525">
              <a:noFill/>
              <a:miter lim="800000"/>
              <a:headEnd/>
              <a:tailEnd/>
            </a:ln>
            <a:effectLst/>
          </p:spPr>
          <p:txBody>
            <a:bodyPr>
              <a:spAutoFit/>
            </a:bodyPr>
            <a:lstStyle/>
            <a:p>
              <a:pPr algn="ctr" fontAlgn="auto">
                <a:spcBef>
                  <a:spcPct val="5000"/>
                </a:spcBef>
                <a:spcAft>
                  <a:spcPts val="0"/>
                </a:spcAft>
                <a:tabLst>
                  <a:tab pos="1830388" algn="r"/>
                </a:tabLst>
                <a:defRPr/>
              </a:pPr>
              <a:r>
                <a:rPr lang="en-US" sz="2200" b="1" i="1" kern="0">
                  <a:solidFill>
                    <a:sysClr val="windowText" lastClr="000000"/>
                  </a:solidFill>
                  <a:latin typeface="Tahoma" pitchFamily="34" charset="0"/>
                  <a:cs typeface="Arial" pitchFamily="34" charset="0"/>
                </a:rPr>
                <a:t>r</a:t>
              </a:r>
              <a:endParaRPr lang="en-US" sz="2200" kern="0">
                <a:solidFill>
                  <a:sysClr val="windowText" lastClr="000000"/>
                </a:solidFill>
                <a:latin typeface="Arial" pitchFamily="34" charset="0"/>
                <a:cs typeface="Arial" pitchFamily="34" charset="0"/>
              </a:endParaRPr>
            </a:p>
          </p:txBody>
        </p:sp>
      </p:grpSp>
      <p:grpSp>
        <p:nvGrpSpPr>
          <p:cNvPr id="14" name="Group 10"/>
          <p:cNvGrpSpPr>
            <a:grpSpLocks/>
          </p:cNvGrpSpPr>
          <p:nvPr/>
        </p:nvGrpSpPr>
        <p:grpSpPr bwMode="auto">
          <a:xfrm>
            <a:off x="4640263" y="3970338"/>
            <a:ext cx="3657600" cy="2500312"/>
            <a:chOff x="2256" y="806"/>
            <a:chExt cx="2304" cy="1575"/>
          </a:xfrm>
        </p:grpSpPr>
        <p:grpSp>
          <p:nvGrpSpPr>
            <p:cNvPr id="15" name="Group 11"/>
            <p:cNvGrpSpPr>
              <a:grpSpLocks/>
            </p:cNvGrpSpPr>
            <p:nvPr/>
          </p:nvGrpSpPr>
          <p:grpSpPr bwMode="auto">
            <a:xfrm>
              <a:off x="2489" y="960"/>
              <a:ext cx="1978" cy="1190"/>
              <a:chOff x="1922" y="1056"/>
              <a:chExt cx="1978" cy="2115"/>
            </a:xfrm>
          </p:grpSpPr>
          <p:sp>
            <p:nvSpPr>
              <p:cNvPr id="18" name="Line 12"/>
              <p:cNvSpPr>
                <a:spLocks noChangeShapeType="1"/>
              </p:cNvSpPr>
              <p:nvPr/>
            </p:nvSpPr>
            <p:spPr bwMode="auto">
              <a:xfrm>
                <a:off x="1922" y="1056"/>
                <a:ext cx="0" cy="2111"/>
              </a:xfrm>
              <a:prstGeom prst="line">
                <a:avLst/>
              </a:prstGeom>
              <a:noFill/>
              <a:ln w="127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34" charset="0"/>
                  <a:cs typeface="Arial" pitchFamily="34" charset="0"/>
                </a:endParaRPr>
              </a:p>
            </p:txBody>
          </p:sp>
          <p:sp>
            <p:nvSpPr>
              <p:cNvPr id="19" name="Line 13"/>
              <p:cNvSpPr>
                <a:spLocks noChangeShapeType="1"/>
              </p:cNvSpPr>
              <p:nvPr/>
            </p:nvSpPr>
            <p:spPr bwMode="auto">
              <a:xfrm>
                <a:off x="1922" y="3167"/>
                <a:ext cx="1978" cy="4"/>
              </a:xfrm>
              <a:prstGeom prst="line">
                <a:avLst/>
              </a:prstGeom>
              <a:noFill/>
              <a:ln w="127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34" charset="0"/>
                  <a:cs typeface="Arial" pitchFamily="34" charset="0"/>
                </a:endParaRPr>
              </a:p>
            </p:txBody>
          </p:sp>
        </p:grpSp>
        <p:sp>
          <p:nvSpPr>
            <p:cNvPr id="16" name="Text Box 14"/>
            <p:cNvSpPr txBox="1">
              <a:spLocks noChangeArrowheads="1"/>
            </p:cNvSpPr>
            <p:nvPr/>
          </p:nvSpPr>
          <p:spPr bwMode="auto">
            <a:xfrm>
              <a:off x="4224" y="2112"/>
              <a:ext cx="336" cy="269"/>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200" b="1" i="1" kern="0">
                  <a:solidFill>
                    <a:sysClr val="windowText" lastClr="000000"/>
                  </a:solidFill>
                  <a:latin typeface="Tahoma" pitchFamily="34" charset="0"/>
                  <a:cs typeface="Arial" pitchFamily="34" charset="0"/>
                </a:rPr>
                <a:t>Y</a:t>
              </a:r>
              <a:r>
                <a:rPr lang="en-US" sz="2200" kern="0">
                  <a:solidFill>
                    <a:sysClr val="windowText" lastClr="000000"/>
                  </a:solidFill>
                  <a:latin typeface="Arial" pitchFamily="34" charset="0"/>
                  <a:cs typeface="Arial" pitchFamily="34" charset="0"/>
                </a:rPr>
                <a:t> </a:t>
              </a:r>
            </a:p>
          </p:txBody>
        </p:sp>
        <p:sp>
          <p:nvSpPr>
            <p:cNvPr id="17" name="Text Box 15"/>
            <p:cNvSpPr txBox="1">
              <a:spLocks noChangeArrowheads="1"/>
            </p:cNvSpPr>
            <p:nvPr/>
          </p:nvSpPr>
          <p:spPr bwMode="auto">
            <a:xfrm>
              <a:off x="2256" y="806"/>
              <a:ext cx="240" cy="269"/>
            </a:xfrm>
            <a:prstGeom prst="rect">
              <a:avLst/>
            </a:prstGeom>
            <a:noFill/>
            <a:ln w="9525">
              <a:noFill/>
              <a:miter lim="800000"/>
              <a:headEnd/>
              <a:tailEnd/>
            </a:ln>
            <a:effectLst/>
          </p:spPr>
          <p:txBody>
            <a:bodyPr>
              <a:spAutoFit/>
            </a:bodyPr>
            <a:lstStyle/>
            <a:p>
              <a:pPr algn="ctr" fontAlgn="auto">
                <a:spcBef>
                  <a:spcPct val="5000"/>
                </a:spcBef>
                <a:spcAft>
                  <a:spcPts val="0"/>
                </a:spcAft>
                <a:tabLst>
                  <a:tab pos="1830388" algn="r"/>
                </a:tabLst>
                <a:defRPr/>
              </a:pPr>
              <a:r>
                <a:rPr lang="en-US" sz="2200" b="1" i="1" kern="0">
                  <a:solidFill>
                    <a:sysClr val="windowText" lastClr="000000"/>
                  </a:solidFill>
                  <a:latin typeface="Tahoma" pitchFamily="34" charset="0"/>
                  <a:cs typeface="Arial" pitchFamily="34" charset="0"/>
                </a:rPr>
                <a:t>P</a:t>
              </a:r>
              <a:endParaRPr lang="en-US" sz="2200" kern="0">
                <a:solidFill>
                  <a:sysClr val="windowText" lastClr="000000"/>
                </a:solidFill>
                <a:latin typeface="Arial" pitchFamily="34" charset="0"/>
                <a:cs typeface="Arial" pitchFamily="34" charset="0"/>
              </a:endParaRPr>
            </a:p>
          </p:txBody>
        </p:sp>
      </p:grpSp>
      <p:grpSp>
        <p:nvGrpSpPr>
          <p:cNvPr id="20" name="Group 16"/>
          <p:cNvGrpSpPr>
            <a:grpSpLocks/>
          </p:cNvGrpSpPr>
          <p:nvPr/>
        </p:nvGrpSpPr>
        <p:grpSpPr bwMode="auto">
          <a:xfrm>
            <a:off x="6469063" y="4032250"/>
            <a:ext cx="762000" cy="2495550"/>
            <a:chOff x="4032" y="2412"/>
            <a:chExt cx="480" cy="1572"/>
          </a:xfrm>
        </p:grpSpPr>
        <p:sp>
          <p:nvSpPr>
            <p:cNvPr id="21" name="Line 17"/>
            <p:cNvSpPr>
              <a:spLocks noChangeShapeType="1"/>
            </p:cNvSpPr>
            <p:nvPr/>
          </p:nvSpPr>
          <p:spPr bwMode="auto">
            <a:xfrm>
              <a:off x="4227" y="2610"/>
              <a:ext cx="0" cy="1104"/>
            </a:xfrm>
            <a:prstGeom prst="line">
              <a:avLst/>
            </a:prstGeom>
            <a:noFill/>
            <a:ln w="28575">
              <a:solidFill>
                <a:schemeClr val="bg1">
                  <a:lumMod val="50000"/>
                </a:schemeClr>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34" charset="0"/>
                <a:cs typeface="Arial" pitchFamily="34" charset="0"/>
              </a:endParaRPr>
            </a:p>
          </p:txBody>
        </p:sp>
        <p:sp>
          <p:nvSpPr>
            <p:cNvPr id="22" name="Text Box 18"/>
            <p:cNvSpPr txBox="1">
              <a:spLocks noChangeArrowheads="1"/>
            </p:cNvSpPr>
            <p:nvPr/>
          </p:nvSpPr>
          <p:spPr bwMode="auto">
            <a:xfrm>
              <a:off x="4032" y="2412"/>
              <a:ext cx="480" cy="192"/>
            </a:xfrm>
            <a:prstGeom prst="rect">
              <a:avLst/>
            </a:prstGeom>
            <a:noFill/>
            <a:ln w="9525">
              <a:noFill/>
              <a:miter lim="800000"/>
              <a:headEnd/>
              <a:tailEnd/>
            </a:ln>
            <a:effectLst/>
          </p:spPr>
          <p:txBody>
            <a:bodyPr lIns="0" tIns="0" rIns="0" bIns="0"/>
            <a:lstStyle/>
            <a:p>
              <a:pPr fontAlgn="auto">
                <a:spcBef>
                  <a:spcPct val="50000"/>
                </a:spcBef>
                <a:spcAft>
                  <a:spcPts val="0"/>
                </a:spcAft>
                <a:defRPr/>
              </a:pPr>
              <a:r>
                <a:rPr lang="en-US" sz="2100" i="1" kern="0">
                  <a:solidFill>
                    <a:sysClr val="windowText" lastClr="000000"/>
                  </a:solidFill>
                  <a:latin typeface="Arial" pitchFamily="34" charset="0"/>
                  <a:cs typeface="Arial" pitchFamily="34" charset="0"/>
                </a:rPr>
                <a:t>LRAS</a:t>
              </a:r>
            </a:p>
          </p:txBody>
        </p:sp>
        <p:graphicFrame>
          <p:nvGraphicFramePr>
            <p:cNvPr id="23" name="Object 14"/>
            <p:cNvGraphicFramePr>
              <a:graphicFrameLocks noChangeAspect="1"/>
            </p:cNvGraphicFramePr>
            <p:nvPr/>
          </p:nvGraphicFramePr>
          <p:xfrm>
            <a:off x="4145" y="3708"/>
            <a:ext cx="211" cy="276"/>
          </p:xfrm>
          <a:graphic>
            <a:graphicData uri="http://schemas.openxmlformats.org/presentationml/2006/ole">
              <mc:AlternateContent xmlns:mc="http://schemas.openxmlformats.org/markup-compatibility/2006">
                <mc:Choice xmlns:v="urn:schemas-microsoft-com:vml" Requires="v">
                  <p:oleObj spid="_x0000_s18650" name="Equation" r:id="rId4" imgW="164885" imgH="215619" progId="Equation.DSMT4">
                    <p:embed/>
                  </p:oleObj>
                </mc:Choice>
                <mc:Fallback>
                  <p:oleObj name="Equation" r:id="rId4" imgW="164885" imgH="21561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5" y="3708"/>
                          <a:ext cx="211"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4" name="Group 20"/>
          <p:cNvGrpSpPr>
            <a:grpSpLocks/>
          </p:cNvGrpSpPr>
          <p:nvPr/>
        </p:nvGrpSpPr>
        <p:grpSpPr bwMode="auto">
          <a:xfrm>
            <a:off x="6469063" y="1422400"/>
            <a:ext cx="762000" cy="2495550"/>
            <a:chOff x="4032" y="768"/>
            <a:chExt cx="480" cy="1572"/>
          </a:xfrm>
        </p:grpSpPr>
        <p:sp>
          <p:nvSpPr>
            <p:cNvPr id="25" name="Line 21"/>
            <p:cNvSpPr>
              <a:spLocks noChangeShapeType="1"/>
            </p:cNvSpPr>
            <p:nvPr/>
          </p:nvSpPr>
          <p:spPr bwMode="auto">
            <a:xfrm>
              <a:off x="4227" y="966"/>
              <a:ext cx="0" cy="1104"/>
            </a:xfrm>
            <a:prstGeom prst="line">
              <a:avLst/>
            </a:prstGeom>
            <a:noFill/>
            <a:ln w="28575">
              <a:solidFill>
                <a:schemeClr val="bg1">
                  <a:lumMod val="50000"/>
                </a:schemeClr>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34" charset="0"/>
                <a:cs typeface="Arial" pitchFamily="34" charset="0"/>
              </a:endParaRPr>
            </a:p>
          </p:txBody>
        </p:sp>
        <p:sp>
          <p:nvSpPr>
            <p:cNvPr id="26" name="Text Box 22"/>
            <p:cNvSpPr txBox="1">
              <a:spLocks noChangeArrowheads="1"/>
            </p:cNvSpPr>
            <p:nvPr/>
          </p:nvSpPr>
          <p:spPr bwMode="auto">
            <a:xfrm>
              <a:off x="4032" y="768"/>
              <a:ext cx="480" cy="192"/>
            </a:xfrm>
            <a:prstGeom prst="rect">
              <a:avLst/>
            </a:prstGeom>
            <a:noFill/>
            <a:ln w="9525">
              <a:noFill/>
              <a:miter lim="800000"/>
              <a:headEnd/>
              <a:tailEnd/>
            </a:ln>
            <a:effectLst/>
          </p:spPr>
          <p:txBody>
            <a:bodyPr lIns="0" tIns="0" rIns="0" bIns="0"/>
            <a:lstStyle/>
            <a:p>
              <a:pPr fontAlgn="auto">
                <a:spcBef>
                  <a:spcPct val="50000"/>
                </a:spcBef>
                <a:spcAft>
                  <a:spcPts val="0"/>
                </a:spcAft>
                <a:defRPr/>
              </a:pPr>
              <a:r>
                <a:rPr lang="en-US" sz="2100" i="1" kern="0">
                  <a:solidFill>
                    <a:sysClr val="windowText" lastClr="000000"/>
                  </a:solidFill>
                  <a:latin typeface="Arial" pitchFamily="34" charset="0"/>
                  <a:cs typeface="Arial" pitchFamily="34" charset="0"/>
                </a:rPr>
                <a:t>LRAS</a:t>
              </a:r>
            </a:p>
          </p:txBody>
        </p:sp>
        <p:graphicFrame>
          <p:nvGraphicFramePr>
            <p:cNvPr id="27" name="Object 15"/>
            <p:cNvGraphicFramePr>
              <a:graphicFrameLocks noChangeAspect="1"/>
            </p:cNvGraphicFramePr>
            <p:nvPr/>
          </p:nvGraphicFramePr>
          <p:xfrm>
            <a:off x="4145" y="2064"/>
            <a:ext cx="211" cy="276"/>
          </p:xfrm>
          <a:graphic>
            <a:graphicData uri="http://schemas.openxmlformats.org/presentationml/2006/ole">
              <mc:AlternateContent xmlns:mc="http://schemas.openxmlformats.org/markup-compatibility/2006">
                <mc:Choice xmlns:v="urn:schemas-microsoft-com:vml" Requires="v">
                  <p:oleObj spid="_x0000_s18651" name="Equation" r:id="rId6" imgW="164885" imgH="215619" progId="Equation.DSMT4">
                    <p:embed/>
                  </p:oleObj>
                </mc:Choice>
                <mc:Fallback>
                  <p:oleObj name="Equation" r:id="rId6" imgW="164885" imgH="21561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5" y="2064"/>
                          <a:ext cx="211"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8" name="Group 24"/>
          <p:cNvGrpSpPr>
            <a:grpSpLocks/>
          </p:cNvGrpSpPr>
          <p:nvPr/>
        </p:nvGrpSpPr>
        <p:grpSpPr bwMode="auto">
          <a:xfrm>
            <a:off x="5783263" y="1574800"/>
            <a:ext cx="2514600" cy="1600200"/>
            <a:chOff x="3600" y="864"/>
            <a:chExt cx="1584" cy="1008"/>
          </a:xfrm>
        </p:grpSpPr>
        <p:sp>
          <p:nvSpPr>
            <p:cNvPr id="29" name="Line 25"/>
            <p:cNvSpPr>
              <a:spLocks noChangeShapeType="1"/>
            </p:cNvSpPr>
            <p:nvPr/>
          </p:nvSpPr>
          <p:spPr bwMode="auto">
            <a:xfrm>
              <a:off x="3600" y="864"/>
              <a:ext cx="1296" cy="816"/>
            </a:xfrm>
            <a:prstGeom prst="line">
              <a:avLst/>
            </a:prstGeom>
            <a:noFill/>
            <a:ln w="28575">
              <a:solidFill>
                <a:schemeClr val="tx1"/>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34" charset="0"/>
                <a:cs typeface="Arial" pitchFamily="34" charset="0"/>
              </a:endParaRPr>
            </a:p>
          </p:txBody>
        </p:sp>
        <p:sp>
          <p:nvSpPr>
            <p:cNvPr id="30" name="Text Box 26"/>
            <p:cNvSpPr txBox="1">
              <a:spLocks noChangeArrowheads="1"/>
            </p:cNvSpPr>
            <p:nvPr/>
          </p:nvSpPr>
          <p:spPr bwMode="auto">
            <a:xfrm>
              <a:off x="4914" y="1593"/>
              <a:ext cx="270" cy="279"/>
            </a:xfrm>
            <a:prstGeom prst="rect">
              <a:avLst/>
            </a:prstGeom>
            <a:noFill/>
            <a:ln w="9525">
              <a:noFill/>
              <a:miter lim="800000"/>
              <a:headEnd/>
              <a:tailEnd/>
            </a:ln>
            <a:effectLst/>
          </p:spPr>
          <p:txBody>
            <a:bodyPr lIns="0" tIns="0" rIns="0" bIns="91440">
              <a:spAutoFit/>
            </a:bodyPr>
            <a:lstStyle/>
            <a:p>
              <a:pPr fontAlgn="auto">
                <a:spcBef>
                  <a:spcPct val="50000"/>
                </a:spcBef>
                <a:spcAft>
                  <a:spcPts val="0"/>
                </a:spcAft>
                <a:defRPr/>
              </a:pPr>
              <a:r>
                <a:rPr lang="en-US" sz="2300" i="1" kern="0">
                  <a:solidFill>
                    <a:sysClr val="windowText" lastClr="000000"/>
                  </a:solidFill>
                  <a:latin typeface="Tahoma" pitchFamily="34" charset="0"/>
                  <a:cs typeface="Arial" pitchFamily="34" charset="0"/>
                </a:rPr>
                <a:t>IS</a:t>
              </a:r>
              <a:endParaRPr lang="en-US" sz="2300" kern="0" baseline="-25000">
                <a:solidFill>
                  <a:sysClr val="windowText" lastClr="000000"/>
                </a:solidFill>
                <a:latin typeface="Tahoma" pitchFamily="34" charset="0"/>
                <a:cs typeface="Arial" pitchFamily="34" charset="0"/>
              </a:endParaRPr>
            </a:p>
          </p:txBody>
        </p:sp>
      </p:grpSp>
      <p:grpSp>
        <p:nvGrpSpPr>
          <p:cNvPr id="31" name="Group 27"/>
          <p:cNvGrpSpPr>
            <a:grpSpLocks/>
          </p:cNvGrpSpPr>
          <p:nvPr/>
        </p:nvGrpSpPr>
        <p:grpSpPr bwMode="auto">
          <a:xfrm>
            <a:off x="4640263" y="4851400"/>
            <a:ext cx="4305300" cy="457200"/>
            <a:chOff x="2880" y="2736"/>
            <a:chExt cx="2712" cy="288"/>
          </a:xfrm>
        </p:grpSpPr>
        <p:sp>
          <p:nvSpPr>
            <p:cNvPr id="32" name="Line 28"/>
            <p:cNvSpPr>
              <a:spLocks noChangeShapeType="1"/>
            </p:cNvSpPr>
            <p:nvPr/>
          </p:nvSpPr>
          <p:spPr bwMode="auto">
            <a:xfrm>
              <a:off x="3120" y="2880"/>
              <a:ext cx="1872" cy="0"/>
            </a:xfrm>
            <a:prstGeom prst="line">
              <a:avLst/>
            </a:prstGeom>
            <a:noFill/>
            <a:ln w="28575">
              <a:solidFill>
                <a:schemeClr val="tx1"/>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34" charset="0"/>
                <a:cs typeface="Arial" pitchFamily="34" charset="0"/>
              </a:endParaRPr>
            </a:p>
          </p:txBody>
        </p:sp>
        <p:sp>
          <p:nvSpPr>
            <p:cNvPr id="33" name="Text Box 29"/>
            <p:cNvSpPr txBox="1">
              <a:spLocks noChangeArrowheads="1"/>
            </p:cNvSpPr>
            <p:nvPr/>
          </p:nvSpPr>
          <p:spPr bwMode="auto">
            <a:xfrm>
              <a:off x="5016" y="2772"/>
              <a:ext cx="576" cy="220"/>
            </a:xfrm>
            <a:prstGeom prst="rect">
              <a:avLst/>
            </a:prstGeom>
            <a:noFill/>
            <a:ln w="9525">
              <a:noFill/>
              <a:miter lim="800000"/>
              <a:headEnd/>
              <a:tailEnd/>
            </a:ln>
            <a:effectLst/>
          </p:spPr>
          <p:txBody>
            <a:bodyPr lIns="0" tIns="0" rIns="0" bIns="0"/>
            <a:lstStyle/>
            <a:p>
              <a:pPr fontAlgn="auto">
                <a:spcBef>
                  <a:spcPct val="50000"/>
                </a:spcBef>
                <a:spcAft>
                  <a:spcPts val="0"/>
                </a:spcAft>
                <a:defRPr/>
              </a:pPr>
              <a:r>
                <a:rPr lang="en-US" sz="2100" i="1" kern="0" dirty="0">
                  <a:solidFill>
                    <a:sysClr val="windowText" lastClr="000000"/>
                  </a:solidFill>
                  <a:latin typeface="Arial" pitchFamily="34" charset="0"/>
                  <a:cs typeface="Arial" pitchFamily="34" charset="0"/>
                </a:rPr>
                <a:t>SRAS</a:t>
              </a:r>
              <a:endParaRPr lang="en-US" sz="2300" kern="0" baseline="-25000" dirty="0">
                <a:solidFill>
                  <a:sysClr val="windowText" lastClr="000000"/>
                </a:solidFill>
                <a:latin typeface="Tahoma" pitchFamily="34" charset="0"/>
                <a:cs typeface="Arial" pitchFamily="34" charset="0"/>
              </a:endParaRPr>
            </a:p>
          </p:txBody>
        </p:sp>
        <p:sp>
          <p:nvSpPr>
            <p:cNvPr id="34" name="Text Box 30"/>
            <p:cNvSpPr txBox="1">
              <a:spLocks noChangeArrowheads="1"/>
            </p:cNvSpPr>
            <p:nvPr/>
          </p:nvSpPr>
          <p:spPr bwMode="auto">
            <a:xfrm>
              <a:off x="2880" y="2736"/>
              <a:ext cx="240" cy="288"/>
            </a:xfrm>
            <a:prstGeom prst="rect">
              <a:avLst/>
            </a:prstGeom>
            <a:noFill/>
            <a:ln w="9525">
              <a:noFill/>
              <a:miter lim="800000"/>
              <a:headEnd/>
              <a:tailEnd/>
            </a:ln>
            <a:effectLst/>
          </p:spPr>
          <p:txBody>
            <a:bodyPr lIns="0" tIns="0" rIns="0" bIns="0"/>
            <a:lstStyle/>
            <a:p>
              <a:pPr fontAlgn="auto">
                <a:spcBef>
                  <a:spcPct val="50000"/>
                </a:spcBef>
                <a:spcAft>
                  <a:spcPts val="0"/>
                </a:spcAft>
                <a:defRPr/>
              </a:pPr>
              <a:r>
                <a:rPr lang="en-US" sz="2200" b="1" i="1" kern="0">
                  <a:solidFill>
                    <a:sysClr val="windowText" lastClr="000000"/>
                  </a:solidFill>
                  <a:latin typeface="Tahoma" pitchFamily="34" charset="0"/>
                  <a:cs typeface="Arial" pitchFamily="34" charset="0"/>
                </a:rPr>
                <a:t>P</a:t>
              </a:r>
              <a:r>
                <a:rPr lang="en-US" sz="2200" kern="0" baseline="-25000">
                  <a:solidFill>
                    <a:sysClr val="windowText" lastClr="000000"/>
                  </a:solidFill>
                  <a:latin typeface="Tahoma" pitchFamily="34" charset="0"/>
                  <a:cs typeface="Arial" pitchFamily="34" charset="0"/>
                </a:rPr>
                <a:t>1</a:t>
              </a:r>
            </a:p>
          </p:txBody>
        </p:sp>
      </p:grpSp>
      <p:sp>
        <p:nvSpPr>
          <p:cNvPr id="35" name="Text Box 31"/>
          <p:cNvSpPr txBox="1">
            <a:spLocks noChangeArrowheads="1"/>
          </p:cNvSpPr>
          <p:nvPr/>
        </p:nvSpPr>
        <p:spPr bwMode="auto">
          <a:xfrm>
            <a:off x="7280275" y="1471613"/>
            <a:ext cx="1443038" cy="350837"/>
          </a:xfrm>
          <a:prstGeom prst="rect">
            <a:avLst/>
          </a:prstGeom>
          <a:noFill/>
          <a:ln w="9525">
            <a:noFill/>
            <a:miter lim="800000"/>
            <a:headEnd/>
            <a:tailEnd/>
          </a:ln>
          <a:effectLst/>
        </p:spPr>
        <p:txBody>
          <a:bodyPr lIns="0" tIns="0" rIns="0" bIns="0">
            <a:spAutoFit/>
          </a:bodyPr>
          <a:lstStyle/>
          <a:p>
            <a:pPr fontAlgn="auto">
              <a:spcBef>
                <a:spcPct val="50000"/>
              </a:spcBef>
              <a:spcAft>
                <a:spcPts val="0"/>
              </a:spcAft>
              <a:defRPr/>
            </a:pPr>
            <a:r>
              <a:rPr lang="en-US" sz="2300" i="1" kern="0" dirty="0">
                <a:solidFill>
                  <a:sysClr val="windowText" lastClr="000000"/>
                </a:solidFill>
                <a:latin typeface="Arial" pitchFamily="34" charset="0"/>
                <a:cs typeface="Arial" pitchFamily="34" charset="0"/>
              </a:rPr>
              <a:t>LM</a:t>
            </a:r>
            <a:r>
              <a:rPr lang="en-US" sz="2300" kern="0" dirty="0">
                <a:solidFill>
                  <a:sysClr val="windowText" lastClr="000000"/>
                </a:solidFill>
                <a:latin typeface="Arial" pitchFamily="34" charset="0"/>
                <a:cs typeface="Arial" pitchFamily="34" charset="0"/>
              </a:rPr>
              <a:t>(</a:t>
            </a:r>
            <a:r>
              <a:rPr lang="en-US" sz="2300" b="1" i="1" kern="0" dirty="0">
                <a:solidFill>
                  <a:sysClr val="windowText" lastClr="000000"/>
                </a:solidFill>
                <a:latin typeface="Tahoma" pitchFamily="34" charset="0"/>
                <a:cs typeface="Arial" pitchFamily="34" charset="0"/>
              </a:rPr>
              <a:t>M</a:t>
            </a:r>
            <a:r>
              <a:rPr lang="en-US" sz="2300" kern="0" baseline="-25000" dirty="0">
                <a:solidFill>
                  <a:sysClr val="windowText" lastClr="000000"/>
                </a:solidFill>
                <a:latin typeface="Tahoma" pitchFamily="34" charset="0"/>
                <a:cs typeface="Arial" pitchFamily="34" charset="0"/>
              </a:rPr>
              <a:t>1</a:t>
            </a:r>
            <a:r>
              <a:rPr lang="en-US" sz="2300" kern="0" dirty="0">
                <a:solidFill>
                  <a:sysClr val="windowText" lastClr="000000"/>
                </a:solidFill>
                <a:latin typeface="Tahoma" pitchFamily="34" charset="0"/>
                <a:cs typeface="Arial" pitchFamily="34" charset="0"/>
              </a:rPr>
              <a:t>/</a:t>
            </a:r>
            <a:r>
              <a:rPr lang="en-US" sz="2300" b="1" i="1" kern="0" dirty="0">
                <a:solidFill>
                  <a:sysClr val="windowText" lastClr="000000"/>
                </a:solidFill>
                <a:latin typeface="Tahoma" pitchFamily="34" charset="0"/>
                <a:cs typeface="Arial" pitchFamily="34" charset="0"/>
              </a:rPr>
              <a:t>P</a:t>
            </a:r>
            <a:r>
              <a:rPr lang="en-US" sz="2300" kern="0" baseline="-25000" dirty="0">
                <a:solidFill>
                  <a:sysClr val="windowText" lastClr="000000"/>
                </a:solidFill>
                <a:latin typeface="Tahoma" pitchFamily="34" charset="0"/>
                <a:cs typeface="Arial" pitchFamily="34" charset="0"/>
              </a:rPr>
              <a:t>1</a:t>
            </a:r>
            <a:r>
              <a:rPr lang="en-US" sz="2300" kern="0" dirty="0">
                <a:solidFill>
                  <a:sysClr val="windowText" lastClr="000000"/>
                </a:solidFill>
                <a:latin typeface="Arial" pitchFamily="34" charset="0"/>
                <a:cs typeface="Arial" pitchFamily="34" charset="0"/>
              </a:rPr>
              <a:t>)</a:t>
            </a:r>
          </a:p>
        </p:txBody>
      </p:sp>
      <p:sp>
        <p:nvSpPr>
          <p:cNvPr id="36" name="Line 32"/>
          <p:cNvSpPr>
            <a:spLocks noChangeShapeType="1"/>
          </p:cNvSpPr>
          <p:nvPr/>
        </p:nvSpPr>
        <p:spPr bwMode="auto">
          <a:xfrm flipV="1">
            <a:off x="5478463" y="1803400"/>
            <a:ext cx="1909762" cy="1219200"/>
          </a:xfrm>
          <a:prstGeom prst="line">
            <a:avLst/>
          </a:prstGeom>
          <a:noFill/>
          <a:ln w="28575">
            <a:solidFill>
              <a:schemeClr val="tx1"/>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34" charset="0"/>
              <a:cs typeface="Arial" pitchFamily="34" charset="0"/>
            </a:endParaRPr>
          </a:p>
        </p:txBody>
      </p:sp>
      <p:grpSp>
        <p:nvGrpSpPr>
          <p:cNvPr id="37" name="Group 33"/>
          <p:cNvGrpSpPr>
            <a:grpSpLocks/>
          </p:cNvGrpSpPr>
          <p:nvPr/>
        </p:nvGrpSpPr>
        <p:grpSpPr bwMode="auto">
          <a:xfrm>
            <a:off x="5554663" y="4081463"/>
            <a:ext cx="2609850" cy="2008187"/>
            <a:chOff x="3561" y="2332"/>
            <a:chExt cx="1644" cy="1265"/>
          </a:xfrm>
        </p:grpSpPr>
        <p:sp>
          <p:nvSpPr>
            <p:cNvPr id="38" name="Text Box 34"/>
            <p:cNvSpPr txBox="1">
              <a:spLocks noChangeArrowheads="1"/>
            </p:cNvSpPr>
            <p:nvPr/>
          </p:nvSpPr>
          <p:spPr bwMode="auto">
            <a:xfrm>
              <a:off x="4850" y="3347"/>
              <a:ext cx="355" cy="250"/>
            </a:xfrm>
            <a:prstGeom prst="rect">
              <a:avLst/>
            </a:prstGeom>
            <a:noFill/>
            <a:ln w="9525">
              <a:noFill/>
              <a:miter lim="800000"/>
              <a:headEnd/>
              <a:tailEnd/>
            </a:ln>
            <a:effectLst/>
          </p:spPr>
          <p:txBody>
            <a:bodyPr lIns="0" tIns="0" rIns="0">
              <a:spAutoFit/>
            </a:bodyPr>
            <a:lstStyle/>
            <a:p>
              <a:pPr fontAlgn="auto">
                <a:spcBef>
                  <a:spcPct val="50000"/>
                </a:spcBef>
                <a:spcAft>
                  <a:spcPts val="0"/>
                </a:spcAft>
                <a:defRPr/>
              </a:pPr>
              <a:r>
                <a:rPr lang="en-US" sz="2300" i="1" kern="0" dirty="0">
                  <a:solidFill>
                    <a:sysClr val="windowText" lastClr="000000"/>
                  </a:solidFill>
                  <a:latin typeface="Arial" pitchFamily="34" charset="0"/>
                  <a:cs typeface="Arial" pitchFamily="34" charset="0"/>
                </a:rPr>
                <a:t>AD</a:t>
              </a:r>
              <a:r>
                <a:rPr lang="en-US" sz="2300" kern="0" baseline="-25000" dirty="0">
                  <a:solidFill>
                    <a:sysClr val="windowText" lastClr="000000"/>
                  </a:solidFill>
                  <a:latin typeface="Tahoma" pitchFamily="34" charset="0"/>
                  <a:cs typeface="Arial" pitchFamily="34" charset="0"/>
                </a:rPr>
                <a:t>1</a:t>
              </a:r>
            </a:p>
          </p:txBody>
        </p:sp>
        <p:sp>
          <p:nvSpPr>
            <p:cNvPr id="39" name="Line 35"/>
            <p:cNvSpPr>
              <a:spLocks noChangeShapeType="1"/>
            </p:cNvSpPr>
            <p:nvPr/>
          </p:nvSpPr>
          <p:spPr bwMode="auto">
            <a:xfrm>
              <a:off x="3561" y="2332"/>
              <a:ext cx="1315" cy="1082"/>
            </a:xfrm>
            <a:prstGeom prst="line">
              <a:avLst/>
            </a:prstGeom>
            <a:noFill/>
            <a:ln w="28575">
              <a:solidFill>
                <a:schemeClr val="tx1"/>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34" charset="0"/>
                <a:cs typeface="Arial" pitchFamily="34" charset="0"/>
              </a:endParaRPr>
            </a:p>
          </p:txBody>
        </p:sp>
      </p:grpSp>
      <p:sp>
        <p:nvSpPr>
          <p:cNvPr id="40" name="Line 32"/>
          <p:cNvSpPr>
            <a:spLocks noChangeShapeType="1"/>
          </p:cNvSpPr>
          <p:nvPr/>
        </p:nvSpPr>
        <p:spPr bwMode="auto">
          <a:xfrm flipV="1">
            <a:off x="5962650" y="2157413"/>
            <a:ext cx="1909763" cy="1219200"/>
          </a:xfrm>
          <a:prstGeom prst="line">
            <a:avLst/>
          </a:prstGeom>
          <a:noFill/>
          <a:ln w="28575">
            <a:solidFill>
              <a:srgbClr val="FF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34" charset="0"/>
              <a:cs typeface="Arial" pitchFamily="34" charset="0"/>
            </a:endParaRPr>
          </a:p>
        </p:txBody>
      </p:sp>
      <p:sp>
        <p:nvSpPr>
          <p:cNvPr id="41" name="Text Box 31"/>
          <p:cNvSpPr txBox="1">
            <a:spLocks noChangeArrowheads="1"/>
          </p:cNvSpPr>
          <p:nvPr/>
        </p:nvSpPr>
        <p:spPr bwMode="auto">
          <a:xfrm>
            <a:off x="7588250" y="1849438"/>
            <a:ext cx="1443038" cy="350837"/>
          </a:xfrm>
          <a:prstGeom prst="rect">
            <a:avLst/>
          </a:prstGeom>
          <a:noFill/>
          <a:ln w="9525">
            <a:noFill/>
            <a:miter lim="800000"/>
            <a:headEnd/>
            <a:tailEnd/>
          </a:ln>
          <a:effectLst/>
        </p:spPr>
        <p:txBody>
          <a:bodyPr lIns="0" tIns="0" rIns="0" bIns="0">
            <a:spAutoFit/>
          </a:bodyPr>
          <a:lstStyle/>
          <a:p>
            <a:pPr fontAlgn="auto">
              <a:spcBef>
                <a:spcPct val="50000"/>
              </a:spcBef>
              <a:spcAft>
                <a:spcPts val="0"/>
              </a:spcAft>
              <a:defRPr/>
            </a:pPr>
            <a:r>
              <a:rPr lang="en-US" sz="2300" i="1" kern="0" dirty="0">
                <a:solidFill>
                  <a:sysClr val="windowText" lastClr="000000"/>
                </a:solidFill>
                <a:latin typeface="Arial" pitchFamily="34" charset="0"/>
                <a:cs typeface="Arial" pitchFamily="34" charset="0"/>
              </a:rPr>
              <a:t>LM</a:t>
            </a:r>
            <a:r>
              <a:rPr lang="en-US" sz="2300" kern="0" dirty="0">
                <a:solidFill>
                  <a:sysClr val="windowText" lastClr="000000"/>
                </a:solidFill>
                <a:latin typeface="Arial" pitchFamily="34" charset="0"/>
                <a:cs typeface="Arial" pitchFamily="34" charset="0"/>
              </a:rPr>
              <a:t>(</a:t>
            </a:r>
            <a:r>
              <a:rPr lang="en-US" sz="2300" b="1" i="1" kern="0" dirty="0">
                <a:solidFill>
                  <a:srgbClr val="C00000"/>
                </a:solidFill>
                <a:latin typeface="Tahoma" pitchFamily="34" charset="0"/>
                <a:cs typeface="Arial" pitchFamily="34" charset="0"/>
              </a:rPr>
              <a:t>M</a:t>
            </a:r>
            <a:r>
              <a:rPr lang="en-US" sz="2300" kern="0" baseline="-25000" dirty="0">
                <a:solidFill>
                  <a:srgbClr val="C00000"/>
                </a:solidFill>
                <a:latin typeface="Tahoma" pitchFamily="34" charset="0"/>
                <a:cs typeface="Arial" pitchFamily="34" charset="0"/>
              </a:rPr>
              <a:t>2</a:t>
            </a:r>
            <a:r>
              <a:rPr lang="en-US" sz="2300" kern="0" dirty="0">
                <a:solidFill>
                  <a:sysClr val="windowText" lastClr="000000"/>
                </a:solidFill>
                <a:latin typeface="Tahoma" pitchFamily="34" charset="0"/>
                <a:cs typeface="Arial" pitchFamily="34" charset="0"/>
              </a:rPr>
              <a:t>/</a:t>
            </a:r>
            <a:r>
              <a:rPr lang="en-US" sz="2300" b="1" i="1" kern="0" dirty="0">
                <a:solidFill>
                  <a:sysClr val="windowText" lastClr="000000"/>
                </a:solidFill>
                <a:latin typeface="Tahoma" pitchFamily="34" charset="0"/>
                <a:cs typeface="Arial" pitchFamily="34" charset="0"/>
              </a:rPr>
              <a:t>P</a:t>
            </a:r>
            <a:r>
              <a:rPr lang="en-US" sz="2300" kern="0" baseline="-25000" dirty="0">
                <a:solidFill>
                  <a:sysClr val="windowText" lastClr="000000"/>
                </a:solidFill>
                <a:latin typeface="Tahoma" pitchFamily="34" charset="0"/>
                <a:cs typeface="Arial" pitchFamily="34" charset="0"/>
              </a:rPr>
              <a:t>1</a:t>
            </a:r>
            <a:r>
              <a:rPr lang="en-US" sz="2300" kern="0" dirty="0">
                <a:solidFill>
                  <a:sysClr val="windowText" lastClr="000000"/>
                </a:solidFill>
                <a:latin typeface="Arial" pitchFamily="34" charset="0"/>
                <a:cs typeface="Arial" pitchFamily="34" charset="0"/>
              </a:rPr>
              <a:t>)</a:t>
            </a:r>
          </a:p>
        </p:txBody>
      </p:sp>
      <p:sp>
        <p:nvSpPr>
          <p:cNvPr id="42" name="Line 34"/>
          <p:cNvSpPr>
            <a:spLocks noChangeShapeType="1"/>
          </p:cNvSpPr>
          <p:nvPr/>
        </p:nvSpPr>
        <p:spPr bwMode="auto">
          <a:xfrm>
            <a:off x="7300913" y="2525713"/>
            <a:ext cx="0" cy="3560762"/>
          </a:xfrm>
          <a:prstGeom prst="line">
            <a:avLst/>
          </a:prstGeom>
          <a:noFill/>
          <a:ln w="9525">
            <a:solidFill>
              <a:srgbClr val="CC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3" name="Group 33"/>
          <p:cNvGrpSpPr>
            <a:grpSpLocks/>
          </p:cNvGrpSpPr>
          <p:nvPr/>
        </p:nvGrpSpPr>
        <p:grpSpPr bwMode="auto">
          <a:xfrm>
            <a:off x="5767388" y="3810000"/>
            <a:ext cx="2663825" cy="1954213"/>
            <a:chOff x="3561" y="2332"/>
            <a:chExt cx="1678" cy="1231"/>
          </a:xfrm>
        </p:grpSpPr>
        <p:sp>
          <p:nvSpPr>
            <p:cNvPr id="44" name="Text Box 34"/>
            <p:cNvSpPr txBox="1">
              <a:spLocks noChangeArrowheads="1"/>
            </p:cNvSpPr>
            <p:nvPr/>
          </p:nvSpPr>
          <p:spPr bwMode="auto">
            <a:xfrm>
              <a:off x="4884" y="3313"/>
              <a:ext cx="355" cy="250"/>
            </a:xfrm>
            <a:prstGeom prst="rect">
              <a:avLst/>
            </a:prstGeom>
            <a:noFill/>
            <a:ln w="9525">
              <a:noFill/>
              <a:miter lim="800000"/>
              <a:headEnd/>
              <a:tailEnd/>
            </a:ln>
            <a:effectLst/>
          </p:spPr>
          <p:txBody>
            <a:bodyPr lIns="0" tIns="0" rIns="0">
              <a:spAutoFit/>
            </a:bodyPr>
            <a:lstStyle/>
            <a:p>
              <a:pPr fontAlgn="auto">
                <a:spcBef>
                  <a:spcPct val="50000"/>
                </a:spcBef>
                <a:spcAft>
                  <a:spcPts val="0"/>
                </a:spcAft>
                <a:defRPr/>
              </a:pPr>
              <a:r>
                <a:rPr lang="en-US" sz="2300" i="1" kern="0" dirty="0">
                  <a:solidFill>
                    <a:sysClr val="windowText" lastClr="000000"/>
                  </a:solidFill>
                  <a:latin typeface="Arial" pitchFamily="34" charset="0"/>
                  <a:cs typeface="Arial" pitchFamily="34" charset="0"/>
                </a:rPr>
                <a:t>AD</a:t>
              </a:r>
              <a:r>
                <a:rPr lang="en-US" sz="2300" kern="0" baseline="-25000" dirty="0">
                  <a:solidFill>
                    <a:sysClr val="windowText" lastClr="000000"/>
                  </a:solidFill>
                  <a:latin typeface="Tahoma" pitchFamily="34" charset="0"/>
                  <a:cs typeface="Arial" pitchFamily="34" charset="0"/>
                </a:rPr>
                <a:t>2</a:t>
              </a:r>
            </a:p>
          </p:txBody>
        </p:sp>
        <p:sp>
          <p:nvSpPr>
            <p:cNvPr id="45" name="Line 35"/>
            <p:cNvSpPr>
              <a:spLocks noChangeShapeType="1"/>
            </p:cNvSpPr>
            <p:nvPr/>
          </p:nvSpPr>
          <p:spPr bwMode="auto">
            <a:xfrm>
              <a:off x="3561" y="2332"/>
              <a:ext cx="1315" cy="1082"/>
            </a:xfrm>
            <a:prstGeom prst="line">
              <a:avLst/>
            </a:prstGeom>
            <a:noFill/>
            <a:ln w="28575">
              <a:solidFill>
                <a:srgbClr val="FF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34" charset="0"/>
                <a:cs typeface="Arial" pitchFamily="34" charset="0"/>
              </a:endParaRPr>
            </a:p>
          </p:txBody>
        </p:sp>
      </p:grpSp>
      <p:sp>
        <p:nvSpPr>
          <p:cNvPr id="46" name="Line 46"/>
          <p:cNvSpPr>
            <a:spLocks noChangeShapeType="1"/>
          </p:cNvSpPr>
          <p:nvPr/>
        </p:nvSpPr>
        <p:spPr bwMode="auto">
          <a:xfrm>
            <a:off x="5729288" y="2951163"/>
            <a:ext cx="752475" cy="0"/>
          </a:xfrm>
          <a:prstGeom prst="line">
            <a:avLst/>
          </a:prstGeom>
          <a:noFill/>
          <a:ln w="4445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 name="Line 47"/>
          <p:cNvSpPr>
            <a:spLocks noChangeShapeType="1"/>
          </p:cNvSpPr>
          <p:nvPr/>
        </p:nvSpPr>
        <p:spPr bwMode="auto">
          <a:xfrm>
            <a:off x="6815138" y="5086350"/>
            <a:ext cx="492125" cy="0"/>
          </a:xfrm>
          <a:prstGeom prst="line">
            <a:avLst/>
          </a:prstGeom>
          <a:noFill/>
          <a:ln w="4445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 name="Text Box 4"/>
          <p:cNvSpPr txBox="1">
            <a:spLocks noChangeArrowheads="1"/>
          </p:cNvSpPr>
          <p:nvPr/>
        </p:nvSpPr>
        <p:spPr bwMode="auto">
          <a:xfrm>
            <a:off x="7153275" y="3492500"/>
            <a:ext cx="381000" cy="446088"/>
          </a:xfrm>
          <a:prstGeom prst="rect">
            <a:avLst/>
          </a:prstGeom>
          <a:noFill/>
          <a:ln w="9525">
            <a:noFill/>
            <a:miter lim="800000"/>
            <a:headEnd/>
            <a:tailEnd/>
          </a:ln>
        </p:spPr>
        <p:txBody>
          <a:bodyPr lIns="0" tIns="0" rIns="0" bIns="91440">
            <a:spAutoFit/>
          </a:bodyPr>
          <a:lstStyle/>
          <a:p>
            <a:pPr>
              <a:spcBef>
                <a:spcPct val="50000"/>
              </a:spcBef>
              <a:defRPr/>
            </a:pPr>
            <a:r>
              <a:rPr lang="en-US" sz="2300" b="1" i="1" dirty="0">
                <a:solidFill>
                  <a:srgbClr val="990000"/>
                </a:solidFill>
                <a:latin typeface="+mj-lt"/>
                <a:cs typeface="Arial" pitchFamily="34" charset="0"/>
              </a:rPr>
              <a:t>Y</a:t>
            </a:r>
            <a:r>
              <a:rPr lang="en-US" sz="2300" b="1" baseline="-25000" dirty="0">
                <a:solidFill>
                  <a:srgbClr val="990000"/>
                </a:solidFill>
                <a:latin typeface="+mj-lt"/>
                <a:cs typeface="Arial" pitchFamily="34" charset="0"/>
              </a:rPr>
              <a:t>2</a:t>
            </a:r>
          </a:p>
        </p:txBody>
      </p:sp>
      <p:sp>
        <p:nvSpPr>
          <p:cNvPr id="49" name="Text Box 4"/>
          <p:cNvSpPr txBox="1">
            <a:spLocks noChangeArrowheads="1"/>
          </p:cNvSpPr>
          <p:nvPr/>
        </p:nvSpPr>
        <p:spPr bwMode="auto">
          <a:xfrm>
            <a:off x="7162800" y="6111875"/>
            <a:ext cx="381000" cy="446088"/>
          </a:xfrm>
          <a:prstGeom prst="rect">
            <a:avLst/>
          </a:prstGeom>
          <a:noFill/>
          <a:ln w="9525">
            <a:noFill/>
            <a:miter lim="800000"/>
            <a:headEnd/>
            <a:tailEnd/>
          </a:ln>
        </p:spPr>
        <p:txBody>
          <a:bodyPr lIns="0" tIns="0" rIns="0" bIns="91440">
            <a:spAutoFit/>
          </a:bodyPr>
          <a:lstStyle/>
          <a:p>
            <a:pPr>
              <a:spcBef>
                <a:spcPct val="50000"/>
              </a:spcBef>
              <a:defRPr/>
            </a:pPr>
            <a:r>
              <a:rPr lang="en-US" sz="2300" b="1" i="1" dirty="0">
                <a:solidFill>
                  <a:srgbClr val="990000"/>
                </a:solidFill>
                <a:latin typeface="+mj-lt"/>
                <a:cs typeface="Arial" pitchFamily="34" charset="0"/>
              </a:rPr>
              <a:t>Y</a:t>
            </a:r>
            <a:r>
              <a:rPr lang="en-US" sz="2300" b="1" baseline="-25000" dirty="0">
                <a:solidFill>
                  <a:srgbClr val="990000"/>
                </a:solidFill>
                <a:latin typeface="+mj-lt"/>
                <a:cs typeface="Arial" pitchFamily="34" charset="0"/>
              </a:rPr>
              <a:t>2</a:t>
            </a:r>
          </a:p>
        </p:txBody>
      </p:sp>
      <p:sp>
        <p:nvSpPr>
          <p:cNvPr id="50" name="Line 6"/>
          <p:cNvSpPr>
            <a:spLocks noChangeShapeType="1"/>
          </p:cNvSpPr>
          <p:nvPr/>
        </p:nvSpPr>
        <p:spPr bwMode="auto">
          <a:xfrm flipH="1">
            <a:off x="5010150" y="2533650"/>
            <a:ext cx="2284413" cy="0"/>
          </a:xfrm>
          <a:prstGeom prst="line">
            <a:avLst/>
          </a:prstGeom>
          <a:noFill/>
          <a:ln w="9525">
            <a:solidFill>
              <a:srgbClr val="CC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Text Box 7"/>
          <p:cNvSpPr txBox="1">
            <a:spLocks noChangeArrowheads="1"/>
          </p:cNvSpPr>
          <p:nvPr/>
        </p:nvSpPr>
        <p:spPr bwMode="auto">
          <a:xfrm>
            <a:off x="4681538" y="2311400"/>
            <a:ext cx="381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solidFill>
                  <a:srgbClr val="990000"/>
                </a:solidFill>
                <a:latin typeface="Tahoma" pitchFamily="34" charset="0"/>
              </a:rPr>
              <a:t>r</a:t>
            </a:r>
            <a:r>
              <a:rPr lang="en-US" sz="2100" b="1" baseline="-25000">
                <a:solidFill>
                  <a:srgbClr val="990000"/>
                </a:solidFill>
                <a:latin typeface="Tahoma" pitchFamily="34" charset="0"/>
              </a:rPr>
              <a:t>2</a:t>
            </a:r>
          </a:p>
        </p:txBody>
      </p:sp>
      <p:sp>
        <p:nvSpPr>
          <p:cNvPr id="52" name="Line 6"/>
          <p:cNvSpPr>
            <a:spLocks noChangeShapeType="1"/>
          </p:cNvSpPr>
          <p:nvPr/>
        </p:nvSpPr>
        <p:spPr bwMode="auto">
          <a:xfrm flipH="1" flipV="1">
            <a:off x="5010150" y="2203450"/>
            <a:ext cx="17526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Text Box 7"/>
          <p:cNvSpPr txBox="1">
            <a:spLocks noChangeArrowheads="1"/>
          </p:cNvSpPr>
          <p:nvPr/>
        </p:nvSpPr>
        <p:spPr bwMode="auto">
          <a:xfrm>
            <a:off x="4681538" y="1981200"/>
            <a:ext cx="381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latin typeface="Tahoma" pitchFamily="34" charset="0"/>
              </a:rPr>
              <a:t>r</a:t>
            </a:r>
            <a:r>
              <a:rPr lang="en-US" sz="2100" b="1" baseline="-25000">
                <a:latin typeface="Tahoma" pitchFamily="34" charset="0"/>
              </a:rPr>
              <a:t>1</a:t>
            </a:r>
          </a:p>
        </p:txBody>
      </p:sp>
      <p:graphicFrame>
        <p:nvGraphicFramePr>
          <p:cNvPr id="54" name="Object 4"/>
          <p:cNvGraphicFramePr>
            <a:graphicFrameLocks noChangeAspect="1"/>
          </p:cNvGraphicFramePr>
          <p:nvPr/>
        </p:nvGraphicFramePr>
        <p:xfrm>
          <a:off x="3803650" y="2443163"/>
          <a:ext cx="344488" cy="452437"/>
        </p:xfrm>
        <a:graphic>
          <a:graphicData uri="http://schemas.openxmlformats.org/presentationml/2006/ole">
            <mc:AlternateContent xmlns:mc="http://schemas.openxmlformats.org/markup-compatibility/2006">
              <mc:Choice xmlns:v="urn:schemas-microsoft-com:vml" Requires="v">
                <p:oleObj spid="_x0000_s18652" name="Equation" r:id="rId7" imgW="164885" imgH="215619" progId="Equation.DSMT4">
                  <p:embed/>
                </p:oleObj>
              </mc:Choice>
              <mc:Fallback>
                <p:oleObj name="Equation" r:id="rId7" imgW="164885" imgH="21561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3650" y="2443163"/>
                        <a:ext cx="344488"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50423642"/>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490538" y="4876800"/>
            <a:ext cx="6553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50000"/>
              </a:spcBef>
              <a:buClr>
                <a:srgbClr val="008080"/>
              </a:buClr>
              <a:buSzPct val="120000"/>
              <a:buFont typeface="Wingdings" pitchFamily="2" charset="2"/>
              <a:buNone/>
            </a:pPr>
            <a:r>
              <a:rPr lang="en-US" sz="2400"/>
              <a:t>The intersection determines </a:t>
            </a:r>
            <a:br>
              <a:rPr lang="en-US" sz="2400"/>
            </a:br>
            <a:r>
              <a:rPr lang="en-US" sz="2400"/>
              <a:t>the unique combination of </a:t>
            </a:r>
            <a:r>
              <a:rPr lang="en-US" sz="2400" b="1" i="1"/>
              <a:t>Y</a:t>
            </a:r>
            <a:r>
              <a:rPr lang="en-US" sz="900"/>
              <a:t> </a:t>
            </a:r>
            <a:r>
              <a:rPr lang="en-US" sz="2400"/>
              <a:t> and </a:t>
            </a:r>
            <a:r>
              <a:rPr lang="en-US" sz="2400" b="1" i="1"/>
              <a:t>r</a:t>
            </a:r>
            <a:r>
              <a:rPr lang="en-US" sz="2400"/>
              <a:t> </a:t>
            </a:r>
            <a:br>
              <a:rPr lang="en-US" sz="2400"/>
            </a:br>
            <a:r>
              <a:rPr lang="en-US" sz="2400"/>
              <a:t>that satisfies equilibrium in both markets.</a:t>
            </a:r>
          </a:p>
        </p:txBody>
      </p:sp>
      <p:sp>
        <p:nvSpPr>
          <p:cNvPr id="33795" name="Rectangle 3"/>
          <p:cNvSpPr>
            <a:spLocks noChangeArrowheads="1"/>
          </p:cNvSpPr>
          <p:nvPr/>
        </p:nvSpPr>
        <p:spPr bwMode="auto">
          <a:xfrm>
            <a:off x="479425" y="3300413"/>
            <a:ext cx="4191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50000"/>
              </a:spcBef>
              <a:buClr>
                <a:srgbClr val="008080"/>
              </a:buClr>
              <a:buSzPct val="120000"/>
              <a:buFont typeface="Wingdings" pitchFamily="2" charset="2"/>
              <a:buNone/>
            </a:pPr>
            <a:r>
              <a:rPr lang="en-US" sz="2400"/>
              <a:t>The </a:t>
            </a:r>
            <a:r>
              <a:rPr lang="en-US" sz="2400" i="1"/>
              <a:t>LM</a:t>
            </a:r>
            <a:r>
              <a:rPr lang="en-US" sz="2400"/>
              <a:t> </a:t>
            </a:r>
            <a:r>
              <a:rPr lang="en-US" sz="1100">
                <a:sym typeface="Symbol" pitchFamily="18" charset="2"/>
              </a:rPr>
              <a:t> </a:t>
            </a:r>
            <a:r>
              <a:rPr lang="en-US" sz="2400"/>
              <a:t>curve represents money market equilibrium.</a:t>
            </a:r>
          </a:p>
        </p:txBody>
      </p:sp>
      <p:sp>
        <p:nvSpPr>
          <p:cNvPr id="18436" name="Rectangle 4"/>
          <p:cNvSpPr>
            <a:spLocks noGrp="1" noChangeArrowheads="1"/>
          </p:cNvSpPr>
          <p:nvPr>
            <p:ph type="title"/>
          </p:nvPr>
        </p:nvSpPr>
        <p:spPr/>
        <p:txBody>
          <a:bodyPr/>
          <a:lstStyle/>
          <a:p>
            <a:r>
              <a:rPr lang="en-US" sz="3100" smtClean="0"/>
              <a:t>Equilibrium in the </a:t>
            </a:r>
            <a:r>
              <a:rPr lang="en-US" sz="3100" i="1" smtClean="0"/>
              <a:t>IS</a:t>
            </a:r>
            <a:r>
              <a:rPr lang="en-US" sz="1100" i="1" smtClean="0"/>
              <a:t> </a:t>
            </a:r>
            <a:r>
              <a:rPr lang="en-US" sz="3100" smtClean="0"/>
              <a:t>-</a:t>
            </a:r>
            <a:r>
              <a:rPr lang="en-US" sz="3100" i="1" smtClean="0"/>
              <a:t>LM</a:t>
            </a:r>
            <a:r>
              <a:rPr lang="en-US" sz="3100" smtClean="0"/>
              <a:t> </a:t>
            </a:r>
            <a:r>
              <a:rPr lang="en-US" sz="1200" smtClean="0"/>
              <a:t> </a:t>
            </a:r>
            <a:r>
              <a:rPr lang="en-US" sz="3100" smtClean="0"/>
              <a:t>model</a:t>
            </a:r>
          </a:p>
        </p:txBody>
      </p:sp>
      <p:sp>
        <p:nvSpPr>
          <p:cNvPr id="33797" name="Rectangle 5"/>
          <p:cNvSpPr>
            <a:spLocks noGrp="1" noChangeArrowheads="1"/>
          </p:cNvSpPr>
          <p:nvPr>
            <p:ph type="body" idx="1"/>
          </p:nvPr>
        </p:nvSpPr>
        <p:spPr>
          <a:xfrm>
            <a:off x="479425" y="1385888"/>
            <a:ext cx="3962400" cy="1295400"/>
          </a:xfrm>
        </p:spPr>
        <p:txBody>
          <a:bodyPr/>
          <a:lstStyle/>
          <a:p>
            <a:pPr marL="0" indent="0">
              <a:spcBef>
                <a:spcPct val="50000"/>
              </a:spcBef>
              <a:buFont typeface="Wingdings" pitchFamily="2" charset="2"/>
              <a:buNone/>
            </a:pPr>
            <a:r>
              <a:rPr lang="en-US" sz="2400" smtClean="0"/>
              <a:t>The </a:t>
            </a:r>
            <a:r>
              <a:rPr lang="en-US" sz="2400" i="1" smtClean="0"/>
              <a:t>IS</a:t>
            </a:r>
            <a:r>
              <a:rPr lang="en-US" sz="2400" smtClean="0"/>
              <a:t> </a:t>
            </a:r>
            <a:r>
              <a:rPr lang="en-US" sz="900" smtClean="0">
                <a:sym typeface="Symbol" pitchFamily="18" charset="2"/>
              </a:rPr>
              <a:t> </a:t>
            </a:r>
            <a:r>
              <a:rPr lang="en-US" sz="2400" smtClean="0"/>
              <a:t>curve represents equilibrium in the goods market.</a:t>
            </a:r>
          </a:p>
        </p:txBody>
      </p:sp>
      <p:graphicFrame>
        <p:nvGraphicFramePr>
          <p:cNvPr id="33798" name="Object 2"/>
          <p:cNvGraphicFramePr>
            <a:graphicFrameLocks noChangeAspect="1"/>
          </p:cNvGraphicFramePr>
          <p:nvPr>
            <p:extLst>
              <p:ext uri="{D42A27DB-BD31-4B8C-83A1-F6EECF244321}">
                <p14:modId xmlns:p14="http://schemas.microsoft.com/office/powerpoint/2010/main" val="3074611384"/>
              </p:ext>
            </p:extLst>
          </p:nvPr>
        </p:nvGraphicFramePr>
        <p:xfrm>
          <a:off x="647700" y="2681288"/>
          <a:ext cx="3581400" cy="482600"/>
        </p:xfrm>
        <a:graphic>
          <a:graphicData uri="http://schemas.openxmlformats.org/presentationml/2006/ole">
            <mc:AlternateContent xmlns:mc="http://schemas.openxmlformats.org/markup-compatibility/2006">
              <mc:Choice xmlns:v="urn:schemas-microsoft-com:vml" Requires="v">
                <p:oleObj spid="_x0000_s1183" name="Equation" r:id="rId4" imgW="1790640" imgH="241200" progId="Equation.DSMT4">
                  <p:embed/>
                </p:oleObj>
              </mc:Choice>
              <mc:Fallback>
                <p:oleObj name="Equation" r:id="rId4" imgW="1790640" imgH="241200" progId="Equation.DSMT4">
                  <p:embed/>
                  <p:pic>
                    <p:nvPicPr>
                      <p:cNvPr id="0" name=""/>
                      <p:cNvPicPr>
                        <a:picLocks noChangeAspect="1" noChangeArrowheads="1"/>
                      </p:cNvPicPr>
                      <p:nvPr/>
                    </p:nvPicPr>
                    <p:blipFill>
                      <a:blip r:embed="rId5"/>
                      <a:srcRect/>
                      <a:stretch>
                        <a:fillRect/>
                      </a:stretch>
                    </p:blipFill>
                    <p:spPr bwMode="auto">
                      <a:xfrm>
                        <a:off x="647700" y="2681288"/>
                        <a:ext cx="3581400" cy="482600"/>
                      </a:xfrm>
                      <a:prstGeom prst="rect">
                        <a:avLst/>
                      </a:prstGeom>
                      <a:noFill/>
                      <a:ln>
                        <a:noFill/>
                      </a:ln>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799" name="Object 3"/>
          <p:cNvGraphicFramePr>
            <a:graphicFrameLocks noChangeAspect="1"/>
          </p:cNvGraphicFramePr>
          <p:nvPr/>
        </p:nvGraphicFramePr>
        <p:xfrm>
          <a:off x="979488" y="4214813"/>
          <a:ext cx="2346325" cy="525462"/>
        </p:xfrm>
        <a:graphic>
          <a:graphicData uri="http://schemas.openxmlformats.org/presentationml/2006/ole">
            <mc:AlternateContent xmlns:mc="http://schemas.openxmlformats.org/markup-compatibility/2006">
              <mc:Choice xmlns:v="urn:schemas-microsoft-com:vml" Requires="v">
                <p:oleObj spid="_x0000_s1184" name="Equation" r:id="rId6" imgW="1079032" imgH="241195" progId="Equation.DSMT4">
                  <p:embed/>
                </p:oleObj>
              </mc:Choice>
              <mc:Fallback>
                <p:oleObj name="Equation" r:id="rId6" imgW="1079032" imgH="241195"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9488" y="4214813"/>
                        <a:ext cx="2346325" cy="525462"/>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8"/>
          <p:cNvGrpSpPr>
            <a:grpSpLocks/>
          </p:cNvGrpSpPr>
          <p:nvPr/>
        </p:nvGrpSpPr>
        <p:grpSpPr bwMode="auto">
          <a:xfrm>
            <a:off x="5272088" y="2359025"/>
            <a:ext cx="2592387" cy="2198688"/>
            <a:chOff x="3321" y="1486"/>
            <a:chExt cx="1633" cy="1385"/>
          </a:xfrm>
        </p:grpSpPr>
        <p:sp>
          <p:nvSpPr>
            <p:cNvPr id="18454" name="Line 9"/>
            <p:cNvSpPr>
              <a:spLocks noChangeShapeType="1"/>
            </p:cNvSpPr>
            <p:nvPr/>
          </p:nvSpPr>
          <p:spPr bwMode="auto">
            <a:xfrm>
              <a:off x="3321" y="1486"/>
              <a:ext cx="1257" cy="12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5" name="Text Box 10"/>
            <p:cNvSpPr txBox="1">
              <a:spLocks noChangeArrowheads="1"/>
            </p:cNvSpPr>
            <p:nvPr/>
          </p:nvSpPr>
          <p:spPr bwMode="auto">
            <a:xfrm>
              <a:off x="4521" y="2583"/>
              <a:ext cx="4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latin typeface="Tahoma" pitchFamily="34" charset="0"/>
                </a:rPr>
                <a:t>IS</a:t>
              </a:r>
              <a:endParaRPr lang="en-US" sz="2200" b="1" i="1" baseline="-25000">
                <a:latin typeface="Tahoma" pitchFamily="34" charset="0"/>
              </a:endParaRPr>
            </a:p>
          </p:txBody>
        </p:sp>
      </p:grpSp>
      <p:grpSp>
        <p:nvGrpSpPr>
          <p:cNvPr id="3" name="Group 11"/>
          <p:cNvGrpSpPr>
            <a:grpSpLocks/>
          </p:cNvGrpSpPr>
          <p:nvPr/>
        </p:nvGrpSpPr>
        <p:grpSpPr bwMode="auto">
          <a:xfrm>
            <a:off x="4662488" y="1357313"/>
            <a:ext cx="3962400" cy="3616325"/>
            <a:chOff x="2976" y="1296"/>
            <a:chExt cx="2304" cy="2088"/>
          </a:xfrm>
        </p:grpSpPr>
        <p:grpSp>
          <p:nvGrpSpPr>
            <p:cNvPr id="18449" name="Group 12"/>
            <p:cNvGrpSpPr>
              <a:grpSpLocks/>
            </p:cNvGrpSpPr>
            <p:nvPr/>
          </p:nvGrpSpPr>
          <p:grpSpPr bwMode="auto">
            <a:xfrm>
              <a:off x="3120" y="1536"/>
              <a:ext cx="1968" cy="1728"/>
              <a:chOff x="2640" y="1056"/>
              <a:chExt cx="2496" cy="2112"/>
            </a:xfrm>
          </p:grpSpPr>
          <p:sp>
            <p:nvSpPr>
              <p:cNvPr id="18452" name="Line 13"/>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3" name="Line 14"/>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450" name="Text Box 15"/>
            <p:cNvSpPr txBox="1">
              <a:spLocks noChangeArrowheads="1"/>
            </p:cNvSpPr>
            <p:nvPr/>
          </p:nvSpPr>
          <p:spPr bwMode="auto">
            <a:xfrm>
              <a:off x="4944" y="3120"/>
              <a:ext cx="336"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i="1">
                  <a:latin typeface="Tahoma" pitchFamily="34" charset="0"/>
                </a:rPr>
                <a:t>Y</a:t>
              </a:r>
              <a:r>
                <a:rPr lang="en-US" sz="2400"/>
                <a:t> </a:t>
              </a:r>
              <a:endParaRPr lang="en-US" sz="2200"/>
            </a:p>
          </p:txBody>
        </p:sp>
        <p:sp>
          <p:nvSpPr>
            <p:cNvPr id="18451" name="Text Box 16"/>
            <p:cNvSpPr txBox="1">
              <a:spLocks noChangeArrowheads="1"/>
            </p:cNvSpPr>
            <p:nvPr/>
          </p:nvSpPr>
          <p:spPr bwMode="auto">
            <a:xfrm>
              <a:off x="2976" y="1296"/>
              <a:ext cx="24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82675" algn="r"/>
                  <a:tab pos="1830388" algn="r"/>
                </a:tabLst>
                <a:defRPr>
                  <a:solidFill>
                    <a:schemeClr val="tx1"/>
                  </a:solidFill>
                  <a:latin typeface="Arial" charset="0"/>
                  <a:cs typeface="Arial" charset="0"/>
                </a:defRPr>
              </a:lvl1pPr>
              <a:lvl2pPr marL="742950" indent="-285750" eaLnBrk="0" hangingPunct="0">
                <a:tabLst>
                  <a:tab pos="1082675" algn="r"/>
                  <a:tab pos="1830388" algn="r"/>
                </a:tabLst>
                <a:defRPr>
                  <a:solidFill>
                    <a:schemeClr val="tx1"/>
                  </a:solidFill>
                  <a:latin typeface="Arial" charset="0"/>
                  <a:cs typeface="Arial" charset="0"/>
                </a:defRPr>
              </a:lvl2pPr>
              <a:lvl3pPr marL="1143000" indent="-228600" eaLnBrk="0" hangingPunct="0">
                <a:tabLst>
                  <a:tab pos="1082675" algn="r"/>
                  <a:tab pos="1830388" algn="r"/>
                </a:tabLst>
                <a:defRPr>
                  <a:solidFill>
                    <a:schemeClr val="tx1"/>
                  </a:solidFill>
                  <a:latin typeface="Arial" charset="0"/>
                  <a:cs typeface="Arial" charset="0"/>
                </a:defRPr>
              </a:lvl3pPr>
              <a:lvl4pPr marL="1600200" indent="-228600" eaLnBrk="0" hangingPunct="0">
                <a:tabLst>
                  <a:tab pos="1082675" algn="r"/>
                  <a:tab pos="1830388" algn="r"/>
                </a:tabLst>
                <a:defRPr>
                  <a:solidFill>
                    <a:schemeClr val="tx1"/>
                  </a:solidFill>
                  <a:latin typeface="Arial" charset="0"/>
                  <a:cs typeface="Arial" charset="0"/>
                </a:defRPr>
              </a:lvl4pPr>
              <a:lvl5pPr marL="2057400" indent="-228600" eaLnBrk="0" hangingPunct="0">
                <a:tabLst>
                  <a:tab pos="1082675" algn="r"/>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9pPr>
            </a:lstStyle>
            <a:p>
              <a:pPr algn="ctr" eaLnBrk="1" hangingPunct="1"/>
              <a:r>
                <a:rPr lang="en-US" sz="2400" b="1" i="1">
                  <a:latin typeface="Tahoma" pitchFamily="34" charset="0"/>
                </a:rPr>
                <a:t>r</a:t>
              </a:r>
              <a:endParaRPr lang="en-US" sz="2200"/>
            </a:p>
          </p:txBody>
        </p:sp>
      </p:grpSp>
      <p:grpSp>
        <p:nvGrpSpPr>
          <p:cNvPr id="5" name="Group 17"/>
          <p:cNvGrpSpPr>
            <a:grpSpLocks/>
          </p:cNvGrpSpPr>
          <p:nvPr/>
        </p:nvGrpSpPr>
        <p:grpSpPr bwMode="auto">
          <a:xfrm>
            <a:off x="5348288" y="1738313"/>
            <a:ext cx="2667000" cy="2590800"/>
            <a:chOff x="3504" y="1200"/>
            <a:chExt cx="1488" cy="1440"/>
          </a:xfrm>
        </p:grpSpPr>
        <p:sp>
          <p:nvSpPr>
            <p:cNvPr id="18447" name="Line 18"/>
            <p:cNvSpPr>
              <a:spLocks noChangeShapeType="1"/>
            </p:cNvSpPr>
            <p:nvPr/>
          </p:nvSpPr>
          <p:spPr bwMode="auto">
            <a:xfrm flipV="1">
              <a:off x="3504" y="1440"/>
              <a:ext cx="1200" cy="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 name="Text Box 19"/>
            <p:cNvSpPr txBox="1">
              <a:spLocks noChangeArrowheads="1"/>
            </p:cNvSpPr>
            <p:nvPr/>
          </p:nvSpPr>
          <p:spPr bwMode="auto">
            <a:xfrm>
              <a:off x="4560" y="1200"/>
              <a:ext cx="432"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latin typeface="Tahoma" pitchFamily="34" charset="0"/>
                </a:rPr>
                <a:t>LM</a:t>
              </a:r>
            </a:p>
          </p:txBody>
        </p:sp>
      </p:grpSp>
      <p:sp>
        <p:nvSpPr>
          <p:cNvPr id="33812" name="Line 20"/>
          <p:cNvSpPr>
            <a:spLocks noChangeShapeType="1"/>
          </p:cNvSpPr>
          <p:nvPr/>
        </p:nvSpPr>
        <p:spPr bwMode="auto">
          <a:xfrm flipH="1">
            <a:off x="4908550" y="3381375"/>
            <a:ext cx="1381125" cy="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3813" name="Line 21"/>
          <p:cNvSpPr>
            <a:spLocks noChangeShapeType="1"/>
          </p:cNvSpPr>
          <p:nvPr/>
        </p:nvSpPr>
        <p:spPr bwMode="auto">
          <a:xfrm flipH="1">
            <a:off x="6296025" y="3376613"/>
            <a:ext cx="0" cy="1385887"/>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3814" name="Text Box 22"/>
          <p:cNvSpPr txBox="1">
            <a:spLocks noChangeArrowheads="1"/>
          </p:cNvSpPr>
          <p:nvPr/>
        </p:nvSpPr>
        <p:spPr bwMode="auto">
          <a:xfrm>
            <a:off x="4495800" y="30956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solidFill>
                  <a:srgbClr val="FF0000"/>
                </a:solidFill>
                <a:latin typeface="Tahoma" pitchFamily="34" charset="0"/>
              </a:rPr>
              <a:t>r</a:t>
            </a:r>
            <a:r>
              <a:rPr lang="en-US" sz="2100" b="1" i="1" baseline="-25000">
                <a:solidFill>
                  <a:srgbClr val="FF0000"/>
                </a:solidFill>
                <a:latin typeface="Tahoma" pitchFamily="34" charset="0"/>
              </a:rPr>
              <a:t>1</a:t>
            </a:r>
            <a:endParaRPr lang="en-US" sz="2100" baseline="-25000">
              <a:solidFill>
                <a:srgbClr val="FF0000"/>
              </a:solidFill>
            </a:endParaRPr>
          </a:p>
        </p:txBody>
      </p:sp>
      <p:sp>
        <p:nvSpPr>
          <p:cNvPr id="33815" name="Text Box 23"/>
          <p:cNvSpPr txBox="1">
            <a:spLocks noChangeArrowheads="1"/>
          </p:cNvSpPr>
          <p:nvPr/>
        </p:nvSpPr>
        <p:spPr bwMode="auto">
          <a:xfrm>
            <a:off x="6029325" y="4724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solidFill>
                  <a:srgbClr val="FF0000"/>
                </a:solidFill>
                <a:latin typeface="Tahoma" pitchFamily="34" charset="0"/>
              </a:rPr>
              <a:t>Y</a:t>
            </a:r>
            <a:r>
              <a:rPr lang="en-US" sz="2100" b="1" i="1" baseline="-25000">
                <a:solidFill>
                  <a:srgbClr val="FF0000"/>
                </a:solidFill>
                <a:latin typeface="Tahoma" pitchFamily="34" charset="0"/>
              </a:rPr>
              <a:t>1</a:t>
            </a:r>
            <a:endParaRPr lang="en-US" sz="2100" baseline="-25000">
              <a:solidFill>
                <a:srgbClr val="FF0000"/>
              </a:solidFill>
            </a:endParaRPr>
          </a:p>
        </p:txBody>
      </p:sp>
    </p:spTree>
    <p:extLst>
      <p:ext uri="{BB962C8B-B14F-4D97-AF65-F5344CB8AC3E}">
        <p14:creationId xmlns:p14="http://schemas.microsoft.com/office/powerpoint/2010/main" val="40281285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7">
                                            <p:txEl>
                                              <p:pRg st="0" end="0"/>
                                            </p:txEl>
                                          </p:spTgt>
                                        </p:tgtEl>
                                        <p:attrNameLst>
                                          <p:attrName>style.visibility</p:attrName>
                                        </p:attrNameLst>
                                      </p:cBhvr>
                                      <p:to>
                                        <p:strVal val="visible"/>
                                      </p:to>
                                    </p:set>
                                    <p:animEffect transition="in" filter="wipe(left)">
                                      <p:cBhvr>
                                        <p:cTn id="12" dur="500"/>
                                        <p:tgtEl>
                                          <p:spTgt spid="3379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3798"/>
                                        </p:tgtEl>
                                        <p:attrNameLst>
                                          <p:attrName>style.visibility</p:attrName>
                                        </p:attrNameLst>
                                      </p:cBhvr>
                                      <p:to>
                                        <p:strVal val="visible"/>
                                      </p:to>
                                    </p:set>
                                    <p:animEffect transition="in" filter="fade">
                                      <p:cBhvr>
                                        <p:cTn id="17" dur="500"/>
                                        <p:tgtEl>
                                          <p:spTgt spid="337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strips(downRight)">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795"/>
                                        </p:tgtEl>
                                        <p:attrNameLst>
                                          <p:attrName>style.visibility</p:attrName>
                                        </p:attrNameLst>
                                      </p:cBhvr>
                                      <p:to>
                                        <p:strVal val="visible"/>
                                      </p:to>
                                    </p:set>
                                    <p:animEffect transition="in" filter="wipe(left)">
                                      <p:cBhvr>
                                        <p:cTn id="27" dur="500"/>
                                        <p:tgtEl>
                                          <p:spTgt spid="3379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3799"/>
                                        </p:tgtEl>
                                        <p:attrNameLst>
                                          <p:attrName>style.visibility</p:attrName>
                                        </p:attrNameLst>
                                      </p:cBhvr>
                                      <p:to>
                                        <p:strVal val="visible"/>
                                      </p:to>
                                    </p:set>
                                    <p:animEffect transition="in" filter="fade">
                                      <p:cBhvr>
                                        <p:cTn id="32" dur="500"/>
                                        <p:tgtEl>
                                          <p:spTgt spid="3379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3"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strips(upRight)">
                                      <p:cBhvr>
                                        <p:cTn id="37" dur="5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3794"/>
                                        </p:tgtEl>
                                        <p:attrNameLst>
                                          <p:attrName>style.visibility</p:attrName>
                                        </p:attrNameLst>
                                      </p:cBhvr>
                                      <p:to>
                                        <p:strVal val="visible"/>
                                      </p:to>
                                    </p:set>
                                    <p:animEffect transition="in" filter="wipe(left)">
                                      <p:cBhvr>
                                        <p:cTn id="42" dur="500"/>
                                        <p:tgtEl>
                                          <p:spTgt spid="3379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33812"/>
                                        </p:tgtEl>
                                        <p:attrNameLst>
                                          <p:attrName>style.visibility</p:attrName>
                                        </p:attrNameLst>
                                      </p:cBhvr>
                                      <p:to>
                                        <p:strVal val="visible"/>
                                      </p:to>
                                    </p:set>
                                    <p:animEffect transition="in" filter="wipe(right)">
                                      <p:cBhvr>
                                        <p:cTn id="47" dur="500"/>
                                        <p:tgtEl>
                                          <p:spTgt spid="33812"/>
                                        </p:tgtEl>
                                      </p:cBhvr>
                                    </p:animEffect>
                                  </p:childTnLst>
                                </p:cTn>
                              </p:par>
                            </p:childTnLst>
                          </p:cTn>
                        </p:par>
                        <p:par>
                          <p:cTn id="48" fill="hold" nodeType="afterGroup">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33814"/>
                                        </p:tgtEl>
                                        <p:attrNameLst>
                                          <p:attrName>style.visibility</p:attrName>
                                        </p:attrNameLst>
                                      </p:cBhvr>
                                      <p:to>
                                        <p:strVal val="visible"/>
                                      </p:to>
                                    </p:set>
                                    <p:animEffect transition="in" filter="fade">
                                      <p:cBhvr>
                                        <p:cTn id="51" dur="500"/>
                                        <p:tgtEl>
                                          <p:spTgt spid="3381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33813"/>
                                        </p:tgtEl>
                                        <p:attrNameLst>
                                          <p:attrName>style.visibility</p:attrName>
                                        </p:attrNameLst>
                                      </p:cBhvr>
                                      <p:to>
                                        <p:strVal val="visible"/>
                                      </p:to>
                                    </p:set>
                                    <p:animEffect transition="in" filter="wipe(up)">
                                      <p:cBhvr>
                                        <p:cTn id="56" dur="500"/>
                                        <p:tgtEl>
                                          <p:spTgt spid="33813"/>
                                        </p:tgtEl>
                                      </p:cBhvr>
                                    </p:animEffect>
                                  </p:childTnLst>
                                </p:cTn>
                              </p:par>
                            </p:childTnLst>
                          </p:cTn>
                        </p:par>
                        <p:par>
                          <p:cTn id="57" fill="hold" nodeType="afterGroup">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33815"/>
                                        </p:tgtEl>
                                        <p:attrNameLst>
                                          <p:attrName>style.visibility</p:attrName>
                                        </p:attrNameLst>
                                      </p:cBhvr>
                                      <p:to>
                                        <p:strVal val="visible"/>
                                      </p:to>
                                    </p:set>
                                    <p:animEffect transition="in" filter="fade">
                                      <p:cBhvr>
                                        <p:cTn id="60" dur="500"/>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p:bldP spid="33797" grpId="0" build="p" autoUpdateAnimBg="0"/>
      <p:bldP spid="33812" grpId="0" animBg="1"/>
      <p:bldP spid="33813" grpId="0" animBg="1"/>
      <p:bldP spid="33814" grpId="0" autoUpdateAnimBg="0"/>
      <p:bldP spid="33815"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C9D6E5"/>
        </a:solidFill>
        <a:effectLst/>
      </p:bgPr>
    </p:bg>
    <p:spTree>
      <p:nvGrpSpPr>
        <p:cNvPr id="1" name=""/>
        <p:cNvGrpSpPr/>
        <p:nvPr/>
      </p:nvGrpSpPr>
      <p:grpSpPr>
        <a:xfrm>
          <a:off x="0" y="0"/>
          <a:ext cx="0" cy="0"/>
          <a:chOff x="0" y="0"/>
          <a:chExt cx="0" cy="0"/>
        </a:xfrm>
      </p:grpSpPr>
      <p:sp>
        <p:nvSpPr>
          <p:cNvPr id="4" name="Rectangle 3"/>
          <p:cNvSpPr/>
          <p:nvPr/>
        </p:nvSpPr>
        <p:spPr>
          <a:xfrm>
            <a:off x="7" y="-13578"/>
            <a:ext cx="9143993" cy="1286012"/>
          </a:xfrm>
          <a:prstGeom prst="rect">
            <a:avLst/>
          </a:prstGeom>
          <a:solidFill>
            <a:srgbClr val="B3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66725" y="200913"/>
            <a:ext cx="8245475" cy="939800"/>
          </a:xfrm>
        </p:spPr>
        <p:txBody>
          <a:bodyPr/>
          <a:lstStyle/>
          <a:p>
            <a:r>
              <a:rPr lang="en-US" sz="2600" dirty="0">
                <a:solidFill>
                  <a:srgbClr val="203F15"/>
                </a:solidFill>
              </a:rPr>
              <a:t>ANSWERS, PART </a:t>
            </a:r>
            <a:r>
              <a:rPr lang="en-US" sz="2600" dirty="0" smtClean="0">
                <a:solidFill>
                  <a:srgbClr val="203F15"/>
                </a:solidFill>
              </a:rPr>
              <a:t>2</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a:solidFill>
                  <a:schemeClr val="bg1"/>
                </a:solidFill>
                <a:effectLst>
                  <a:outerShdw blurRad="38100" dist="38100" dir="2700000" algn="tl">
                    <a:srgbClr val="000000">
                      <a:alpha val="43137"/>
                    </a:srgbClr>
                  </a:outerShdw>
                </a:effectLst>
              </a:rPr>
              <a:t>Transition from short run to long run</a:t>
            </a:r>
          </a:p>
        </p:txBody>
      </p:sp>
      <p:sp>
        <p:nvSpPr>
          <p:cNvPr id="5" name="Rectangle 4"/>
          <p:cNvSpPr/>
          <p:nvPr/>
        </p:nvSpPr>
        <p:spPr>
          <a:xfrm>
            <a:off x="0" y="1246299"/>
            <a:ext cx="9143999" cy="5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Arial"/>
              </a:rPr>
              <a:pPr algn="r">
                <a:defRPr/>
              </a:pPr>
              <a:t>39</a:t>
            </a:fld>
            <a:endParaRPr lang="en-US" sz="1600" dirty="0">
              <a:solidFill>
                <a:srgbClr val="006666"/>
              </a:solidFill>
              <a:cs typeface="Arial"/>
            </a:endParaRPr>
          </a:p>
        </p:txBody>
      </p:sp>
      <p:sp>
        <p:nvSpPr>
          <p:cNvPr id="6" name="Rectangle 3"/>
          <p:cNvSpPr txBox="1">
            <a:spLocks noChangeArrowheads="1"/>
          </p:cNvSpPr>
          <p:nvPr/>
        </p:nvSpPr>
        <p:spPr>
          <a:xfrm>
            <a:off x="473075" y="1447800"/>
            <a:ext cx="4918075" cy="5181600"/>
          </a:xfrm>
          <a:prstGeom prst="rect">
            <a:avLst/>
          </a:prstGeom>
          <a:noFill/>
          <a:ln/>
        </p:spPr>
        <p:txBody>
          <a:bodyPr rIns="0"/>
          <a:lstStyle/>
          <a:p>
            <a:pPr marL="288925" indent="-288925" eaLnBrk="0" hangingPunct="0">
              <a:lnSpc>
                <a:spcPct val="105000"/>
              </a:lnSpc>
              <a:spcBef>
                <a:spcPct val="25000"/>
              </a:spcBef>
              <a:buClr>
                <a:srgbClr val="333399"/>
              </a:buClr>
              <a:buSzPct val="90000"/>
              <a:defRPr/>
            </a:pPr>
            <a:r>
              <a:rPr lang="en-US" sz="2400" kern="0" dirty="0">
                <a:solidFill>
                  <a:srgbClr val="000000"/>
                </a:solidFill>
                <a:latin typeface="Arial"/>
                <a:cs typeface="Arial"/>
              </a:rPr>
              <a:t>Over time, </a:t>
            </a:r>
          </a:p>
          <a:p>
            <a:pPr marL="398463" lvl="1" indent="-288925" eaLnBrk="0" hangingPunct="0">
              <a:lnSpc>
                <a:spcPct val="105000"/>
              </a:lnSpc>
              <a:spcBef>
                <a:spcPct val="25000"/>
              </a:spcBef>
              <a:buClr>
                <a:srgbClr val="996633"/>
              </a:buClr>
              <a:buSzPct val="105000"/>
              <a:buFont typeface="Wingdings" pitchFamily="2" charset="2"/>
              <a:buChar char="§"/>
              <a:defRPr/>
            </a:pPr>
            <a:r>
              <a:rPr lang="en-US" sz="2400" b="1" i="1" kern="0" dirty="0">
                <a:solidFill>
                  <a:srgbClr val="000000"/>
                </a:solidFill>
                <a:latin typeface="Arial"/>
                <a:cs typeface="Arial"/>
              </a:rPr>
              <a:t>P</a:t>
            </a:r>
            <a:r>
              <a:rPr lang="en-US" sz="2400" kern="0" dirty="0">
                <a:solidFill>
                  <a:srgbClr val="000000"/>
                </a:solidFill>
                <a:latin typeface="Arial"/>
                <a:cs typeface="Arial"/>
              </a:rPr>
              <a:t> rises </a:t>
            </a:r>
          </a:p>
          <a:p>
            <a:pPr marL="398463" lvl="1" indent="-288925" eaLnBrk="0" hangingPunct="0">
              <a:lnSpc>
                <a:spcPct val="105000"/>
              </a:lnSpc>
              <a:spcBef>
                <a:spcPct val="25000"/>
              </a:spcBef>
              <a:buClr>
                <a:srgbClr val="996633"/>
              </a:buClr>
              <a:buSzPct val="105000"/>
              <a:buFont typeface="Wingdings" pitchFamily="2" charset="2"/>
              <a:buChar char="§"/>
              <a:defRPr/>
            </a:pPr>
            <a:r>
              <a:rPr lang="en-US" sz="2400" i="1" kern="0" dirty="0">
                <a:solidFill>
                  <a:srgbClr val="000000"/>
                </a:solidFill>
                <a:latin typeface="Arial"/>
                <a:cs typeface="Arial"/>
              </a:rPr>
              <a:t>SRAS</a:t>
            </a:r>
            <a:r>
              <a:rPr lang="en-US" sz="2400" kern="0" dirty="0">
                <a:solidFill>
                  <a:srgbClr val="000000"/>
                </a:solidFill>
                <a:latin typeface="Arial"/>
                <a:cs typeface="Arial"/>
              </a:rPr>
              <a:t> moves upward</a:t>
            </a:r>
          </a:p>
          <a:p>
            <a:pPr marL="398463" lvl="1" indent="-288925" eaLnBrk="0" hangingPunct="0">
              <a:lnSpc>
                <a:spcPct val="105000"/>
              </a:lnSpc>
              <a:spcBef>
                <a:spcPct val="25000"/>
              </a:spcBef>
              <a:buClr>
                <a:srgbClr val="996633"/>
              </a:buClr>
              <a:buSzPct val="105000"/>
              <a:buFont typeface="Wingdings" pitchFamily="2" charset="2"/>
              <a:buChar char="§"/>
              <a:defRPr/>
            </a:pPr>
            <a:r>
              <a:rPr lang="en-US" sz="2400" b="1" i="1" kern="0" dirty="0">
                <a:solidFill>
                  <a:srgbClr val="000000"/>
                </a:solidFill>
                <a:latin typeface="Arial"/>
                <a:cs typeface="Arial"/>
              </a:rPr>
              <a:t>M</a:t>
            </a:r>
            <a:r>
              <a:rPr lang="en-US" sz="2400" kern="0" dirty="0">
                <a:solidFill>
                  <a:srgbClr val="000000"/>
                </a:solidFill>
                <a:latin typeface="Arial"/>
                <a:cs typeface="Arial"/>
              </a:rPr>
              <a:t>/</a:t>
            </a:r>
            <a:r>
              <a:rPr lang="en-US" sz="2400" b="1" i="1" kern="0" dirty="0">
                <a:solidFill>
                  <a:srgbClr val="000000"/>
                </a:solidFill>
                <a:latin typeface="Arial"/>
                <a:cs typeface="Arial"/>
              </a:rPr>
              <a:t>P</a:t>
            </a:r>
            <a:r>
              <a:rPr lang="en-US" sz="2400" kern="0" dirty="0">
                <a:solidFill>
                  <a:srgbClr val="000000"/>
                </a:solidFill>
                <a:latin typeface="Arial"/>
                <a:cs typeface="Arial"/>
              </a:rPr>
              <a:t> falls</a:t>
            </a:r>
          </a:p>
          <a:p>
            <a:pPr marL="398463" lvl="1" indent="-288925" eaLnBrk="0" hangingPunct="0">
              <a:lnSpc>
                <a:spcPct val="105000"/>
              </a:lnSpc>
              <a:spcBef>
                <a:spcPct val="25000"/>
              </a:spcBef>
              <a:buClr>
                <a:srgbClr val="996633"/>
              </a:buClr>
              <a:buSzPct val="105000"/>
              <a:buFont typeface="Wingdings" pitchFamily="2" charset="2"/>
              <a:buChar char="§"/>
              <a:defRPr/>
            </a:pPr>
            <a:r>
              <a:rPr lang="en-US" sz="2400" i="1" kern="0" dirty="0">
                <a:solidFill>
                  <a:srgbClr val="000000"/>
                </a:solidFill>
                <a:latin typeface="Arial"/>
                <a:cs typeface="Arial"/>
              </a:rPr>
              <a:t>LM</a:t>
            </a:r>
            <a:r>
              <a:rPr lang="en-US" sz="2400" kern="0" dirty="0">
                <a:solidFill>
                  <a:srgbClr val="000000"/>
                </a:solidFill>
                <a:latin typeface="Arial"/>
                <a:cs typeface="Arial"/>
              </a:rPr>
              <a:t> moves leftward</a:t>
            </a:r>
          </a:p>
          <a:p>
            <a:pPr marL="288925" indent="-288925" eaLnBrk="0" hangingPunct="0">
              <a:lnSpc>
                <a:spcPct val="105000"/>
              </a:lnSpc>
              <a:spcBef>
                <a:spcPct val="25000"/>
              </a:spcBef>
              <a:buClr>
                <a:srgbClr val="333399"/>
              </a:buClr>
              <a:buSzPct val="90000"/>
              <a:defRPr/>
            </a:pPr>
            <a:endParaRPr lang="en-US" sz="2400" kern="0" dirty="0">
              <a:solidFill>
                <a:srgbClr val="000000"/>
              </a:solidFill>
              <a:latin typeface="Arial"/>
              <a:cs typeface="Arial"/>
            </a:endParaRPr>
          </a:p>
          <a:p>
            <a:pPr marL="288925" indent="-288925" eaLnBrk="0" hangingPunct="0">
              <a:lnSpc>
                <a:spcPct val="105000"/>
              </a:lnSpc>
              <a:spcBef>
                <a:spcPct val="25000"/>
              </a:spcBef>
              <a:buClr>
                <a:srgbClr val="333399"/>
              </a:buClr>
              <a:buSzPct val="90000"/>
              <a:defRPr/>
            </a:pPr>
            <a:r>
              <a:rPr lang="en-US" sz="2400" kern="0" dirty="0">
                <a:solidFill>
                  <a:srgbClr val="000000"/>
                </a:solidFill>
                <a:latin typeface="Arial"/>
                <a:cs typeface="Arial"/>
              </a:rPr>
              <a:t>New long-run </a:t>
            </a:r>
            <a:r>
              <a:rPr lang="en-US" sz="2400" kern="0" dirty="0" err="1">
                <a:solidFill>
                  <a:srgbClr val="000000"/>
                </a:solidFill>
                <a:latin typeface="Arial"/>
                <a:cs typeface="Arial"/>
              </a:rPr>
              <a:t>eq’m</a:t>
            </a:r>
            <a:endParaRPr lang="en-US" sz="2400" kern="0" dirty="0">
              <a:solidFill>
                <a:srgbClr val="000000"/>
              </a:solidFill>
              <a:latin typeface="Arial"/>
              <a:cs typeface="Arial"/>
            </a:endParaRPr>
          </a:p>
          <a:p>
            <a:pPr marL="398463" lvl="1" indent="-288925" eaLnBrk="0" hangingPunct="0">
              <a:lnSpc>
                <a:spcPct val="105000"/>
              </a:lnSpc>
              <a:spcBef>
                <a:spcPct val="25000"/>
              </a:spcBef>
              <a:buClr>
                <a:srgbClr val="996633"/>
              </a:buClr>
              <a:buSzPct val="105000"/>
              <a:buFont typeface="Wingdings" pitchFamily="2" charset="2"/>
              <a:buChar char="§"/>
              <a:defRPr/>
            </a:pPr>
            <a:r>
              <a:rPr lang="en-US" sz="2400" b="1" i="1" kern="0" dirty="0">
                <a:solidFill>
                  <a:srgbClr val="000000"/>
                </a:solidFill>
                <a:latin typeface="Arial"/>
                <a:cs typeface="Arial"/>
              </a:rPr>
              <a:t>P</a:t>
            </a:r>
            <a:r>
              <a:rPr lang="en-US" sz="2400" kern="0" dirty="0">
                <a:solidFill>
                  <a:srgbClr val="000000"/>
                </a:solidFill>
                <a:latin typeface="Arial"/>
                <a:cs typeface="Arial"/>
              </a:rPr>
              <a:t> higher</a:t>
            </a:r>
          </a:p>
          <a:p>
            <a:pPr marL="398463" lvl="1" indent="-288925" eaLnBrk="0" hangingPunct="0">
              <a:lnSpc>
                <a:spcPct val="105000"/>
              </a:lnSpc>
              <a:spcBef>
                <a:spcPct val="25000"/>
              </a:spcBef>
              <a:buClr>
                <a:srgbClr val="996633"/>
              </a:buClr>
              <a:buSzPct val="105000"/>
              <a:buFont typeface="Wingdings" pitchFamily="2" charset="2"/>
              <a:buChar char="§"/>
              <a:defRPr/>
            </a:pPr>
            <a:r>
              <a:rPr lang="en-US" sz="2400" kern="0" dirty="0">
                <a:solidFill>
                  <a:srgbClr val="000000"/>
                </a:solidFill>
                <a:latin typeface="Arial"/>
                <a:cs typeface="Arial"/>
              </a:rPr>
              <a:t>all </a:t>
            </a:r>
            <a:r>
              <a:rPr lang="en-US" sz="2400" i="1" kern="0" dirty="0">
                <a:solidFill>
                  <a:srgbClr val="000000"/>
                </a:solidFill>
                <a:latin typeface="Arial"/>
                <a:cs typeface="Arial"/>
              </a:rPr>
              <a:t>real</a:t>
            </a:r>
            <a:r>
              <a:rPr lang="en-US" sz="2400" kern="0" dirty="0">
                <a:solidFill>
                  <a:srgbClr val="000000"/>
                </a:solidFill>
                <a:latin typeface="Arial"/>
                <a:cs typeface="Arial"/>
              </a:rPr>
              <a:t> variables back at </a:t>
            </a:r>
            <a:br>
              <a:rPr lang="en-US" sz="2400" kern="0" dirty="0">
                <a:solidFill>
                  <a:srgbClr val="000000"/>
                </a:solidFill>
                <a:latin typeface="Arial"/>
                <a:cs typeface="Arial"/>
              </a:rPr>
            </a:br>
            <a:r>
              <a:rPr lang="en-US" sz="2400" kern="0" dirty="0">
                <a:solidFill>
                  <a:srgbClr val="000000"/>
                </a:solidFill>
                <a:latin typeface="Arial"/>
                <a:cs typeface="Arial"/>
              </a:rPr>
              <a:t>their initial values</a:t>
            </a:r>
          </a:p>
          <a:p>
            <a:pPr marL="288925" indent="-288925" eaLnBrk="0" hangingPunct="0">
              <a:lnSpc>
                <a:spcPct val="105000"/>
              </a:lnSpc>
              <a:spcBef>
                <a:spcPct val="25000"/>
              </a:spcBef>
              <a:buClr>
                <a:srgbClr val="333399"/>
              </a:buClr>
              <a:buSzPct val="90000"/>
              <a:defRPr/>
            </a:pPr>
            <a:r>
              <a:rPr lang="en-US" sz="2400" b="1" i="1" kern="0" dirty="0">
                <a:solidFill>
                  <a:srgbClr val="0000CC"/>
                </a:solidFill>
                <a:latin typeface="Arial"/>
                <a:cs typeface="Arial"/>
              </a:rPr>
              <a:t>Money is neutral in the long </a:t>
            </a:r>
            <a:r>
              <a:rPr lang="en-US" sz="2400" b="1" i="1" kern="0" dirty="0" smtClean="0">
                <a:solidFill>
                  <a:srgbClr val="0000CC"/>
                </a:solidFill>
                <a:latin typeface="Arial"/>
                <a:cs typeface="Arial"/>
              </a:rPr>
              <a:t>run.</a:t>
            </a:r>
            <a:endParaRPr lang="en-US" sz="2400" b="1" i="1" kern="0" dirty="0">
              <a:solidFill>
                <a:srgbClr val="0000CC"/>
              </a:solidFill>
              <a:latin typeface="Arial"/>
              <a:cs typeface="Arial"/>
            </a:endParaRPr>
          </a:p>
        </p:txBody>
      </p:sp>
      <p:grpSp>
        <p:nvGrpSpPr>
          <p:cNvPr id="7" name="Group 4"/>
          <p:cNvGrpSpPr>
            <a:grpSpLocks/>
          </p:cNvGrpSpPr>
          <p:nvPr/>
        </p:nvGrpSpPr>
        <p:grpSpPr bwMode="auto">
          <a:xfrm>
            <a:off x="4640263" y="1346200"/>
            <a:ext cx="3657600" cy="2500313"/>
            <a:chOff x="2256" y="806"/>
            <a:chExt cx="2304" cy="1575"/>
          </a:xfrm>
        </p:grpSpPr>
        <p:grpSp>
          <p:nvGrpSpPr>
            <p:cNvPr id="8" name="Group 5"/>
            <p:cNvGrpSpPr>
              <a:grpSpLocks/>
            </p:cNvGrpSpPr>
            <p:nvPr/>
          </p:nvGrpSpPr>
          <p:grpSpPr bwMode="auto">
            <a:xfrm>
              <a:off x="2489" y="960"/>
              <a:ext cx="1912" cy="1190"/>
              <a:chOff x="1922" y="1056"/>
              <a:chExt cx="1912" cy="2116"/>
            </a:xfrm>
          </p:grpSpPr>
          <p:sp>
            <p:nvSpPr>
              <p:cNvPr id="12" name="Line 6"/>
              <p:cNvSpPr>
                <a:spLocks noChangeShapeType="1"/>
              </p:cNvSpPr>
              <p:nvPr/>
            </p:nvSpPr>
            <p:spPr bwMode="auto">
              <a:xfrm>
                <a:off x="1922" y="1056"/>
                <a:ext cx="0" cy="2112"/>
              </a:xfrm>
              <a:prstGeom prst="line">
                <a:avLst/>
              </a:prstGeom>
              <a:noFill/>
              <a:ln w="127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34" charset="0"/>
                  <a:cs typeface="Arial" pitchFamily="34" charset="0"/>
                </a:endParaRPr>
              </a:p>
            </p:txBody>
          </p:sp>
          <p:sp>
            <p:nvSpPr>
              <p:cNvPr id="13" name="Line 7"/>
              <p:cNvSpPr>
                <a:spLocks noChangeShapeType="1"/>
              </p:cNvSpPr>
              <p:nvPr/>
            </p:nvSpPr>
            <p:spPr bwMode="auto">
              <a:xfrm>
                <a:off x="1922" y="3168"/>
                <a:ext cx="1912" cy="4"/>
              </a:xfrm>
              <a:prstGeom prst="line">
                <a:avLst/>
              </a:prstGeom>
              <a:noFill/>
              <a:ln w="127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34" charset="0"/>
                  <a:cs typeface="Arial" pitchFamily="34" charset="0"/>
                </a:endParaRPr>
              </a:p>
            </p:txBody>
          </p:sp>
        </p:grpSp>
        <p:sp>
          <p:nvSpPr>
            <p:cNvPr id="10" name="Text Box 8"/>
            <p:cNvSpPr txBox="1">
              <a:spLocks noChangeArrowheads="1"/>
            </p:cNvSpPr>
            <p:nvPr/>
          </p:nvSpPr>
          <p:spPr bwMode="auto">
            <a:xfrm>
              <a:off x="4224" y="2112"/>
              <a:ext cx="336" cy="269"/>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200" b="1" i="1" kern="0">
                  <a:solidFill>
                    <a:sysClr val="windowText" lastClr="000000"/>
                  </a:solidFill>
                  <a:latin typeface="Tahoma" pitchFamily="34" charset="0"/>
                  <a:cs typeface="Arial" pitchFamily="34" charset="0"/>
                </a:rPr>
                <a:t>Y</a:t>
              </a:r>
              <a:r>
                <a:rPr lang="en-US" sz="2200" kern="0">
                  <a:solidFill>
                    <a:sysClr val="windowText" lastClr="000000"/>
                  </a:solidFill>
                  <a:latin typeface="Arial" pitchFamily="34" charset="0"/>
                  <a:cs typeface="Arial" pitchFamily="34" charset="0"/>
                </a:rPr>
                <a:t> </a:t>
              </a:r>
            </a:p>
          </p:txBody>
        </p:sp>
        <p:sp>
          <p:nvSpPr>
            <p:cNvPr id="11" name="Text Box 9"/>
            <p:cNvSpPr txBox="1">
              <a:spLocks noChangeArrowheads="1"/>
            </p:cNvSpPr>
            <p:nvPr/>
          </p:nvSpPr>
          <p:spPr bwMode="auto">
            <a:xfrm>
              <a:off x="2256" y="806"/>
              <a:ext cx="240" cy="269"/>
            </a:xfrm>
            <a:prstGeom prst="rect">
              <a:avLst/>
            </a:prstGeom>
            <a:noFill/>
            <a:ln w="9525">
              <a:noFill/>
              <a:miter lim="800000"/>
              <a:headEnd/>
              <a:tailEnd/>
            </a:ln>
            <a:effectLst/>
          </p:spPr>
          <p:txBody>
            <a:bodyPr>
              <a:spAutoFit/>
            </a:bodyPr>
            <a:lstStyle/>
            <a:p>
              <a:pPr algn="ctr" fontAlgn="auto">
                <a:spcBef>
                  <a:spcPct val="5000"/>
                </a:spcBef>
                <a:spcAft>
                  <a:spcPts val="0"/>
                </a:spcAft>
                <a:tabLst>
                  <a:tab pos="1830388" algn="r"/>
                </a:tabLst>
                <a:defRPr/>
              </a:pPr>
              <a:r>
                <a:rPr lang="en-US" sz="2200" b="1" i="1" kern="0">
                  <a:solidFill>
                    <a:sysClr val="windowText" lastClr="000000"/>
                  </a:solidFill>
                  <a:latin typeface="Tahoma" pitchFamily="34" charset="0"/>
                  <a:cs typeface="Arial" pitchFamily="34" charset="0"/>
                </a:rPr>
                <a:t>r</a:t>
              </a:r>
              <a:endParaRPr lang="en-US" sz="2200" kern="0">
                <a:solidFill>
                  <a:sysClr val="windowText" lastClr="000000"/>
                </a:solidFill>
                <a:latin typeface="Arial" pitchFamily="34" charset="0"/>
                <a:cs typeface="Arial" pitchFamily="34" charset="0"/>
              </a:endParaRPr>
            </a:p>
          </p:txBody>
        </p:sp>
      </p:grpSp>
      <p:grpSp>
        <p:nvGrpSpPr>
          <p:cNvPr id="14" name="Group 10"/>
          <p:cNvGrpSpPr>
            <a:grpSpLocks/>
          </p:cNvGrpSpPr>
          <p:nvPr/>
        </p:nvGrpSpPr>
        <p:grpSpPr bwMode="auto">
          <a:xfrm>
            <a:off x="4640263" y="3970338"/>
            <a:ext cx="3657600" cy="2500312"/>
            <a:chOff x="2256" y="806"/>
            <a:chExt cx="2304" cy="1575"/>
          </a:xfrm>
        </p:grpSpPr>
        <p:grpSp>
          <p:nvGrpSpPr>
            <p:cNvPr id="15" name="Group 11"/>
            <p:cNvGrpSpPr>
              <a:grpSpLocks/>
            </p:cNvGrpSpPr>
            <p:nvPr/>
          </p:nvGrpSpPr>
          <p:grpSpPr bwMode="auto">
            <a:xfrm>
              <a:off x="2489" y="960"/>
              <a:ext cx="1978" cy="1190"/>
              <a:chOff x="1922" y="1056"/>
              <a:chExt cx="1978" cy="2115"/>
            </a:xfrm>
          </p:grpSpPr>
          <p:sp>
            <p:nvSpPr>
              <p:cNvPr id="18" name="Line 12"/>
              <p:cNvSpPr>
                <a:spLocks noChangeShapeType="1"/>
              </p:cNvSpPr>
              <p:nvPr/>
            </p:nvSpPr>
            <p:spPr bwMode="auto">
              <a:xfrm>
                <a:off x="1922" y="1056"/>
                <a:ext cx="0" cy="2111"/>
              </a:xfrm>
              <a:prstGeom prst="line">
                <a:avLst/>
              </a:prstGeom>
              <a:noFill/>
              <a:ln w="127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34" charset="0"/>
                  <a:cs typeface="Arial" pitchFamily="34" charset="0"/>
                </a:endParaRPr>
              </a:p>
            </p:txBody>
          </p:sp>
          <p:sp>
            <p:nvSpPr>
              <p:cNvPr id="19" name="Line 13"/>
              <p:cNvSpPr>
                <a:spLocks noChangeShapeType="1"/>
              </p:cNvSpPr>
              <p:nvPr/>
            </p:nvSpPr>
            <p:spPr bwMode="auto">
              <a:xfrm>
                <a:off x="1922" y="3167"/>
                <a:ext cx="1978" cy="4"/>
              </a:xfrm>
              <a:prstGeom prst="line">
                <a:avLst/>
              </a:prstGeom>
              <a:noFill/>
              <a:ln w="12700">
                <a:solidFill>
                  <a:srgbClr val="0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34" charset="0"/>
                  <a:cs typeface="Arial" pitchFamily="34" charset="0"/>
                </a:endParaRPr>
              </a:p>
            </p:txBody>
          </p:sp>
        </p:grpSp>
        <p:sp>
          <p:nvSpPr>
            <p:cNvPr id="16" name="Text Box 14"/>
            <p:cNvSpPr txBox="1">
              <a:spLocks noChangeArrowheads="1"/>
            </p:cNvSpPr>
            <p:nvPr/>
          </p:nvSpPr>
          <p:spPr bwMode="auto">
            <a:xfrm>
              <a:off x="4224" y="2112"/>
              <a:ext cx="336" cy="269"/>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200" b="1" i="1" kern="0">
                  <a:solidFill>
                    <a:sysClr val="windowText" lastClr="000000"/>
                  </a:solidFill>
                  <a:latin typeface="Tahoma" pitchFamily="34" charset="0"/>
                  <a:cs typeface="Arial" pitchFamily="34" charset="0"/>
                </a:rPr>
                <a:t>Y</a:t>
              </a:r>
              <a:r>
                <a:rPr lang="en-US" sz="2200" kern="0">
                  <a:solidFill>
                    <a:sysClr val="windowText" lastClr="000000"/>
                  </a:solidFill>
                  <a:latin typeface="Arial" pitchFamily="34" charset="0"/>
                  <a:cs typeface="Arial" pitchFamily="34" charset="0"/>
                </a:rPr>
                <a:t> </a:t>
              </a:r>
            </a:p>
          </p:txBody>
        </p:sp>
        <p:sp>
          <p:nvSpPr>
            <p:cNvPr id="17" name="Text Box 15"/>
            <p:cNvSpPr txBox="1">
              <a:spLocks noChangeArrowheads="1"/>
            </p:cNvSpPr>
            <p:nvPr/>
          </p:nvSpPr>
          <p:spPr bwMode="auto">
            <a:xfrm>
              <a:off x="2256" y="806"/>
              <a:ext cx="240" cy="269"/>
            </a:xfrm>
            <a:prstGeom prst="rect">
              <a:avLst/>
            </a:prstGeom>
            <a:noFill/>
            <a:ln w="9525">
              <a:noFill/>
              <a:miter lim="800000"/>
              <a:headEnd/>
              <a:tailEnd/>
            </a:ln>
            <a:effectLst/>
          </p:spPr>
          <p:txBody>
            <a:bodyPr>
              <a:spAutoFit/>
            </a:bodyPr>
            <a:lstStyle/>
            <a:p>
              <a:pPr algn="ctr" fontAlgn="auto">
                <a:spcBef>
                  <a:spcPct val="5000"/>
                </a:spcBef>
                <a:spcAft>
                  <a:spcPts val="0"/>
                </a:spcAft>
                <a:tabLst>
                  <a:tab pos="1830388" algn="r"/>
                </a:tabLst>
                <a:defRPr/>
              </a:pPr>
              <a:r>
                <a:rPr lang="en-US" sz="2200" b="1" i="1" kern="0">
                  <a:solidFill>
                    <a:sysClr val="windowText" lastClr="000000"/>
                  </a:solidFill>
                  <a:latin typeface="Tahoma" pitchFamily="34" charset="0"/>
                  <a:cs typeface="Arial" pitchFamily="34" charset="0"/>
                </a:rPr>
                <a:t>P</a:t>
              </a:r>
              <a:endParaRPr lang="en-US" sz="2200" kern="0">
                <a:solidFill>
                  <a:sysClr val="windowText" lastClr="000000"/>
                </a:solidFill>
                <a:latin typeface="Arial" pitchFamily="34" charset="0"/>
                <a:cs typeface="Arial" pitchFamily="34" charset="0"/>
              </a:endParaRPr>
            </a:p>
          </p:txBody>
        </p:sp>
      </p:grpSp>
      <p:grpSp>
        <p:nvGrpSpPr>
          <p:cNvPr id="20" name="Group 16"/>
          <p:cNvGrpSpPr>
            <a:grpSpLocks/>
          </p:cNvGrpSpPr>
          <p:nvPr/>
        </p:nvGrpSpPr>
        <p:grpSpPr bwMode="auto">
          <a:xfrm>
            <a:off x="6469063" y="4032250"/>
            <a:ext cx="762000" cy="2495550"/>
            <a:chOff x="4032" y="2412"/>
            <a:chExt cx="480" cy="1572"/>
          </a:xfrm>
        </p:grpSpPr>
        <p:sp>
          <p:nvSpPr>
            <p:cNvPr id="21" name="Line 17"/>
            <p:cNvSpPr>
              <a:spLocks noChangeShapeType="1"/>
            </p:cNvSpPr>
            <p:nvPr/>
          </p:nvSpPr>
          <p:spPr bwMode="auto">
            <a:xfrm>
              <a:off x="4227" y="2610"/>
              <a:ext cx="0" cy="1104"/>
            </a:xfrm>
            <a:prstGeom prst="line">
              <a:avLst/>
            </a:prstGeom>
            <a:noFill/>
            <a:ln w="28575">
              <a:solidFill>
                <a:schemeClr val="bg1">
                  <a:lumMod val="50000"/>
                </a:schemeClr>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34" charset="0"/>
                <a:cs typeface="Arial" pitchFamily="34" charset="0"/>
              </a:endParaRPr>
            </a:p>
          </p:txBody>
        </p:sp>
        <p:sp>
          <p:nvSpPr>
            <p:cNvPr id="22" name="Text Box 18"/>
            <p:cNvSpPr txBox="1">
              <a:spLocks noChangeArrowheads="1"/>
            </p:cNvSpPr>
            <p:nvPr/>
          </p:nvSpPr>
          <p:spPr bwMode="auto">
            <a:xfrm>
              <a:off x="4032" y="2412"/>
              <a:ext cx="480" cy="192"/>
            </a:xfrm>
            <a:prstGeom prst="rect">
              <a:avLst/>
            </a:prstGeom>
            <a:noFill/>
            <a:ln w="9525">
              <a:noFill/>
              <a:miter lim="800000"/>
              <a:headEnd/>
              <a:tailEnd/>
            </a:ln>
            <a:effectLst/>
          </p:spPr>
          <p:txBody>
            <a:bodyPr lIns="0" tIns="0" rIns="0" bIns="0"/>
            <a:lstStyle/>
            <a:p>
              <a:pPr fontAlgn="auto">
                <a:spcBef>
                  <a:spcPct val="50000"/>
                </a:spcBef>
                <a:spcAft>
                  <a:spcPts val="0"/>
                </a:spcAft>
                <a:defRPr/>
              </a:pPr>
              <a:r>
                <a:rPr lang="en-US" sz="2100" i="1" kern="0">
                  <a:solidFill>
                    <a:sysClr val="windowText" lastClr="000000"/>
                  </a:solidFill>
                  <a:latin typeface="Arial" pitchFamily="34" charset="0"/>
                  <a:cs typeface="Arial" pitchFamily="34" charset="0"/>
                </a:rPr>
                <a:t>LRAS</a:t>
              </a:r>
            </a:p>
          </p:txBody>
        </p:sp>
        <p:graphicFrame>
          <p:nvGraphicFramePr>
            <p:cNvPr id="23" name="Object 14"/>
            <p:cNvGraphicFramePr>
              <a:graphicFrameLocks noChangeAspect="1"/>
            </p:cNvGraphicFramePr>
            <p:nvPr/>
          </p:nvGraphicFramePr>
          <p:xfrm>
            <a:off x="4145" y="3708"/>
            <a:ext cx="211" cy="276"/>
          </p:xfrm>
          <a:graphic>
            <a:graphicData uri="http://schemas.openxmlformats.org/presentationml/2006/ole">
              <mc:AlternateContent xmlns:mc="http://schemas.openxmlformats.org/markup-compatibility/2006">
                <mc:Choice xmlns:v="urn:schemas-microsoft-com:vml" Requires="v">
                  <p:oleObj spid="_x0000_s19603" name="Equation" r:id="rId4" imgW="164885" imgH="215619" progId="Equation.DSMT4">
                    <p:embed/>
                  </p:oleObj>
                </mc:Choice>
                <mc:Fallback>
                  <p:oleObj name="Equation" r:id="rId4" imgW="164885" imgH="21561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5" y="3708"/>
                          <a:ext cx="211"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4" name="Group 20"/>
          <p:cNvGrpSpPr>
            <a:grpSpLocks/>
          </p:cNvGrpSpPr>
          <p:nvPr/>
        </p:nvGrpSpPr>
        <p:grpSpPr bwMode="auto">
          <a:xfrm>
            <a:off x="6469063" y="1422400"/>
            <a:ext cx="762000" cy="2495550"/>
            <a:chOff x="4032" y="768"/>
            <a:chExt cx="480" cy="1572"/>
          </a:xfrm>
        </p:grpSpPr>
        <p:sp>
          <p:nvSpPr>
            <p:cNvPr id="25" name="Line 21"/>
            <p:cNvSpPr>
              <a:spLocks noChangeShapeType="1"/>
            </p:cNvSpPr>
            <p:nvPr/>
          </p:nvSpPr>
          <p:spPr bwMode="auto">
            <a:xfrm>
              <a:off x="4227" y="966"/>
              <a:ext cx="0" cy="1104"/>
            </a:xfrm>
            <a:prstGeom prst="line">
              <a:avLst/>
            </a:prstGeom>
            <a:noFill/>
            <a:ln w="28575">
              <a:solidFill>
                <a:schemeClr val="bg1">
                  <a:lumMod val="50000"/>
                </a:schemeClr>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34" charset="0"/>
                <a:cs typeface="Arial" pitchFamily="34" charset="0"/>
              </a:endParaRPr>
            </a:p>
          </p:txBody>
        </p:sp>
        <p:sp>
          <p:nvSpPr>
            <p:cNvPr id="26" name="Text Box 22"/>
            <p:cNvSpPr txBox="1">
              <a:spLocks noChangeArrowheads="1"/>
            </p:cNvSpPr>
            <p:nvPr/>
          </p:nvSpPr>
          <p:spPr bwMode="auto">
            <a:xfrm>
              <a:off x="4032" y="768"/>
              <a:ext cx="480" cy="192"/>
            </a:xfrm>
            <a:prstGeom prst="rect">
              <a:avLst/>
            </a:prstGeom>
            <a:noFill/>
            <a:ln w="9525">
              <a:noFill/>
              <a:miter lim="800000"/>
              <a:headEnd/>
              <a:tailEnd/>
            </a:ln>
            <a:effectLst/>
          </p:spPr>
          <p:txBody>
            <a:bodyPr lIns="0" tIns="0" rIns="0" bIns="0"/>
            <a:lstStyle/>
            <a:p>
              <a:pPr fontAlgn="auto">
                <a:spcBef>
                  <a:spcPct val="50000"/>
                </a:spcBef>
                <a:spcAft>
                  <a:spcPts val="0"/>
                </a:spcAft>
                <a:defRPr/>
              </a:pPr>
              <a:r>
                <a:rPr lang="en-US" sz="2100" i="1" kern="0">
                  <a:solidFill>
                    <a:sysClr val="windowText" lastClr="000000"/>
                  </a:solidFill>
                  <a:latin typeface="Arial" pitchFamily="34" charset="0"/>
                  <a:cs typeface="Arial" pitchFamily="34" charset="0"/>
                </a:rPr>
                <a:t>LRAS</a:t>
              </a:r>
            </a:p>
          </p:txBody>
        </p:sp>
        <p:graphicFrame>
          <p:nvGraphicFramePr>
            <p:cNvPr id="27" name="Object 15"/>
            <p:cNvGraphicFramePr>
              <a:graphicFrameLocks noChangeAspect="1"/>
            </p:cNvGraphicFramePr>
            <p:nvPr/>
          </p:nvGraphicFramePr>
          <p:xfrm>
            <a:off x="4145" y="2064"/>
            <a:ext cx="211" cy="276"/>
          </p:xfrm>
          <a:graphic>
            <a:graphicData uri="http://schemas.openxmlformats.org/presentationml/2006/ole">
              <mc:AlternateContent xmlns:mc="http://schemas.openxmlformats.org/markup-compatibility/2006">
                <mc:Choice xmlns:v="urn:schemas-microsoft-com:vml" Requires="v">
                  <p:oleObj spid="_x0000_s19604" name="Equation" r:id="rId6" imgW="164885" imgH="215619" progId="Equation.DSMT4">
                    <p:embed/>
                  </p:oleObj>
                </mc:Choice>
                <mc:Fallback>
                  <p:oleObj name="Equation" r:id="rId6" imgW="164885" imgH="21561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5" y="2064"/>
                          <a:ext cx="211"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8" name="Group 24"/>
          <p:cNvGrpSpPr>
            <a:grpSpLocks/>
          </p:cNvGrpSpPr>
          <p:nvPr/>
        </p:nvGrpSpPr>
        <p:grpSpPr bwMode="auto">
          <a:xfrm>
            <a:off x="5783263" y="1574800"/>
            <a:ext cx="2514600" cy="1600200"/>
            <a:chOff x="3600" y="864"/>
            <a:chExt cx="1584" cy="1008"/>
          </a:xfrm>
        </p:grpSpPr>
        <p:sp>
          <p:nvSpPr>
            <p:cNvPr id="29" name="Line 25"/>
            <p:cNvSpPr>
              <a:spLocks noChangeShapeType="1"/>
            </p:cNvSpPr>
            <p:nvPr/>
          </p:nvSpPr>
          <p:spPr bwMode="auto">
            <a:xfrm>
              <a:off x="3600" y="864"/>
              <a:ext cx="1296" cy="816"/>
            </a:xfrm>
            <a:prstGeom prst="line">
              <a:avLst/>
            </a:prstGeom>
            <a:noFill/>
            <a:ln w="28575">
              <a:solidFill>
                <a:schemeClr val="tx1"/>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34" charset="0"/>
                <a:cs typeface="Arial" pitchFamily="34" charset="0"/>
              </a:endParaRPr>
            </a:p>
          </p:txBody>
        </p:sp>
        <p:sp>
          <p:nvSpPr>
            <p:cNvPr id="30" name="Text Box 26"/>
            <p:cNvSpPr txBox="1">
              <a:spLocks noChangeArrowheads="1"/>
            </p:cNvSpPr>
            <p:nvPr/>
          </p:nvSpPr>
          <p:spPr bwMode="auto">
            <a:xfrm>
              <a:off x="4914" y="1593"/>
              <a:ext cx="270" cy="279"/>
            </a:xfrm>
            <a:prstGeom prst="rect">
              <a:avLst/>
            </a:prstGeom>
            <a:noFill/>
            <a:ln w="9525">
              <a:noFill/>
              <a:miter lim="800000"/>
              <a:headEnd/>
              <a:tailEnd/>
            </a:ln>
            <a:effectLst/>
          </p:spPr>
          <p:txBody>
            <a:bodyPr lIns="0" tIns="0" rIns="0" bIns="91440">
              <a:spAutoFit/>
            </a:bodyPr>
            <a:lstStyle/>
            <a:p>
              <a:pPr fontAlgn="auto">
                <a:spcBef>
                  <a:spcPct val="50000"/>
                </a:spcBef>
                <a:spcAft>
                  <a:spcPts val="0"/>
                </a:spcAft>
                <a:defRPr/>
              </a:pPr>
              <a:r>
                <a:rPr lang="en-US" sz="2300" i="1" kern="0">
                  <a:solidFill>
                    <a:sysClr val="windowText" lastClr="000000"/>
                  </a:solidFill>
                  <a:latin typeface="Tahoma" pitchFamily="34" charset="0"/>
                  <a:cs typeface="Arial" pitchFamily="34" charset="0"/>
                </a:rPr>
                <a:t>IS</a:t>
              </a:r>
              <a:endParaRPr lang="en-US" sz="2300" kern="0" baseline="-25000">
                <a:solidFill>
                  <a:sysClr val="windowText" lastClr="000000"/>
                </a:solidFill>
                <a:latin typeface="Tahoma" pitchFamily="34" charset="0"/>
                <a:cs typeface="Arial" pitchFamily="34" charset="0"/>
              </a:endParaRPr>
            </a:p>
          </p:txBody>
        </p:sp>
      </p:grpSp>
      <p:grpSp>
        <p:nvGrpSpPr>
          <p:cNvPr id="31" name="Group 27"/>
          <p:cNvGrpSpPr>
            <a:grpSpLocks/>
          </p:cNvGrpSpPr>
          <p:nvPr/>
        </p:nvGrpSpPr>
        <p:grpSpPr bwMode="auto">
          <a:xfrm>
            <a:off x="4640263" y="4851400"/>
            <a:ext cx="4305300" cy="457200"/>
            <a:chOff x="2880" y="2736"/>
            <a:chExt cx="2712" cy="288"/>
          </a:xfrm>
        </p:grpSpPr>
        <p:sp>
          <p:nvSpPr>
            <p:cNvPr id="32" name="Line 28"/>
            <p:cNvSpPr>
              <a:spLocks noChangeShapeType="1"/>
            </p:cNvSpPr>
            <p:nvPr/>
          </p:nvSpPr>
          <p:spPr bwMode="auto">
            <a:xfrm>
              <a:off x="3120" y="2880"/>
              <a:ext cx="1872" cy="0"/>
            </a:xfrm>
            <a:prstGeom prst="line">
              <a:avLst/>
            </a:prstGeom>
            <a:noFill/>
            <a:ln w="28575">
              <a:solidFill>
                <a:schemeClr val="bg1">
                  <a:lumMod val="50000"/>
                </a:schemeClr>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34" charset="0"/>
                <a:cs typeface="Arial" pitchFamily="34" charset="0"/>
              </a:endParaRPr>
            </a:p>
          </p:txBody>
        </p:sp>
        <p:sp>
          <p:nvSpPr>
            <p:cNvPr id="33" name="Text Box 29"/>
            <p:cNvSpPr txBox="1">
              <a:spLocks noChangeArrowheads="1"/>
            </p:cNvSpPr>
            <p:nvPr/>
          </p:nvSpPr>
          <p:spPr bwMode="auto">
            <a:xfrm>
              <a:off x="5016" y="2772"/>
              <a:ext cx="576" cy="220"/>
            </a:xfrm>
            <a:prstGeom prst="rect">
              <a:avLst/>
            </a:prstGeom>
            <a:noFill/>
            <a:ln w="9525">
              <a:noFill/>
              <a:miter lim="800000"/>
              <a:headEnd/>
              <a:tailEnd/>
            </a:ln>
            <a:effectLst/>
          </p:spPr>
          <p:txBody>
            <a:bodyPr lIns="0" tIns="0" rIns="0" bIns="0"/>
            <a:lstStyle/>
            <a:p>
              <a:pPr fontAlgn="auto">
                <a:spcBef>
                  <a:spcPct val="50000"/>
                </a:spcBef>
                <a:spcAft>
                  <a:spcPts val="0"/>
                </a:spcAft>
                <a:defRPr/>
              </a:pPr>
              <a:r>
                <a:rPr lang="en-US" sz="2100" i="1" kern="0" dirty="0">
                  <a:solidFill>
                    <a:sysClr val="windowText" lastClr="000000"/>
                  </a:solidFill>
                  <a:latin typeface="Arial" pitchFamily="34" charset="0"/>
                  <a:cs typeface="Arial" pitchFamily="34" charset="0"/>
                </a:rPr>
                <a:t>SRAS</a:t>
              </a:r>
              <a:endParaRPr lang="en-US" sz="2300" kern="0" baseline="-25000" dirty="0">
                <a:solidFill>
                  <a:sysClr val="windowText" lastClr="000000"/>
                </a:solidFill>
                <a:latin typeface="Tahoma" pitchFamily="34" charset="0"/>
                <a:cs typeface="Arial" pitchFamily="34" charset="0"/>
              </a:endParaRPr>
            </a:p>
          </p:txBody>
        </p:sp>
        <p:sp>
          <p:nvSpPr>
            <p:cNvPr id="34" name="Text Box 30"/>
            <p:cNvSpPr txBox="1">
              <a:spLocks noChangeArrowheads="1"/>
            </p:cNvSpPr>
            <p:nvPr/>
          </p:nvSpPr>
          <p:spPr bwMode="auto">
            <a:xfrm>
              <a:off x="2880" y="2736"/>
              <a:ext cx="240" cy="288"/>
            </a:xfrm>
            <a:prstGeom prst="rect">
              <a:avLst/>
            </a:prstGeom>
            <a:noFill/>
            <a:ln w="9525">
              <a:noFill/>
              <a:miter lim="800000"/>
              <a:headEnd/>
              <a:tailEnd/>
            </a:ln>
            <a:effectLst/>
          </p:spPr>
          <p:txBody>
            <a:bodyPr lIns="0" tIns="0" rIns="0" bIns="0"/>
            <a:lstStyle/>
            <a:p>
              <a:pPr fontAlgn="auto">
                <a:spcBef>
                  <a:spcPct val="50000"/>
                </a:spcBef>
                <a:spcAft>
                  <a:spcPts val="0"/>
                </a:spcAft>
                <a:defRPr/>
              </a:pPr>
              <a:r>
                <a:rPr lang="en-US" sz="2200" b="1" i="1" kern="0" dirty="0">
                  <a:solidFill>
                    <a:sysClr val="windowText" lastClr="000000"/>
                  </a:solidFill>
                  <a:latin typeface="Tahoma" pitchFamily="34" charset="0"/>
                  <a:cs typeface="Arial" pitchFamily="34" charset="0"/>
                </a:rPr>
                <a:t>P</a:t>
              </a:r>
              <a:r>
                <a:rPr lang="en-US" sz="2200" kern="0" baseline="-25000" dirty="0">
                  <a:solidFill>
                    <a:sysClr val="windowText" lastClr="000000"/>
                  </a:solidFill>
                  <a:latin typeface="Tahoma" pitchFamily="34" charset="0"/>
                  <a:cs typeface="Arial" pitchFamily="34" charset="0"/>
                </a:rPr>
                <a:t>1</a:t>
              </a:r>
            </a:p>
          </p:txBody>
        </p:sp>
      </p:grpSp>
      <p:sp>
        <p:nvSpPr>
          <p:cNvPr id="35" name="Text Box 31"/>
          <p:cNvSpPr txBox="1">
            <a:spLocks noChangeArrowheads="1"/>
          </p:cNvSpPr>
          <p:nvPr/>
        </p:nvSpPr>
        <p:spPr bwMode="auto">
          <a:xfrm>
            <a:off x="7280275" y="1471613"/>
            <a:ext cx="1443038" cy="350837"/>
          </a:xfrm>
          <a:prstGeom prst="rect">
            <a:avLst/>
          </a:prstGeom>
          <a:noFill/>
          <a:ln w="9525">
            <a:noFill/>
            <a:miter lim="800000"/>
            <a:headEnd/>
            <a:tailEnd/>
          </a:ln>
          <a:effectLst/>
        </p:spPr>
        <p:txBody>
          <a:bodyPr lIns="0" tIns="0" rIns="0" bIns="0">
            <a:spAutoFit/>
          </a:bodyPr>
          <a:lstStyle/>
          <a:p>
            <a:pPr fontAlgn="auto">
              <a:spcBef>
                <a:spcPct val="50000"/>
              </a:spcBef>
              <a:spcAft>
                <a:spcPts val="0"/>
              </a:spcAft>
              <a:defRPr/>
            </a:pPr>
            <a:r>
              <a:rPr lang="en-US" sz="2300" i="1" kern="0" dirty="0">
                <a:solidFill>
                  <a:sysClr val="windowText" lastClr="000000"/>
                </a:solidFill>
                <a:latin typeface="Arial" pitchFamily="34" charset="0"/>
                <a:cs typeface="Arial" pitchFamily="34" charset="0"/>
              </a:rPr>
              <a:t>LM</a:t>
            </a:r>
            <a:r>
              <a:rPr lang="en-US" sz="2300" kern="0" dirty="0">
                <a:solidFill>
                  <a:sysClr val="windowText" lastClr="000000"/>
                </a:solidFill>
                <a:latin typeface="Arial" pitchFamily="34" charset="0"/>
                <a:cs typeface="Arial" pitchFamily="34" charset="0"/>
              </a:rPr>
              <a:t>(</a:t>
            </a:r>
            <a:r>
              <a:rPr lang="en-US" sz="2300" b="1" i="1" kern="0" dirty="0">
                <a:solidFill>
                  <a:sysClr val="windowText" lastClr="000000"/>
                </a:solidFill>
                <a:latin typeface="Tahoma" pitchFamily="34" charset="0"/>
                <a:cs typeface="Arial" pitchFamily="34" charset="0"/>
              </a:rPr>
              <a:t>M</a:t>
            </a:r>
            <a:r>
              <a:rPr lang="en-US" sz="2300" kern="0" baseline="-25000" dirty="0">
                <a:solidFill>
                  <a:sysClr val="windowText" lastClr="000000"/>
                </a:solidFill>
                <a:latin typeface="Tahoma" pitchFamily="34" charset="0"/>
                <a:cs typeface="Arial" pitchFamily="34" charset="0"/>
              </a:rPr>
              <a:t>1</a:t>
            </a:r>
            <a:r>
              <a:rPr lang="en-US" sz="2300" kern="0" dirty="0">
                <a:solidFill>
                  <a:sysClr val="windowText" lastClr="000000"/>
                </a:solidFill>
                <a:latin typeface="Tahoma" pitchFamily="34" charset="0"/>
                <a:cs typeface="Arial" pitchFamily="34" charset="0"/>
              </a:rPr>
              <a:t>/</a:t>
            </a:r>
            <a:r>
              <a:rPr lang="en-US" sz="2300" b="1" i="1" kern="0" dirty="0">
                <a:solidFill>
                  <a:sysClr val="windowText" lastClr="000000"/>
                </a:solidFill>
                <a:latin typeface="Tahoma" pitchFamily="34" charset="0"/>
                <a:cs typeface="Arial" pitchFamily="34" charset="0"/>
              </a:rPr>
              <a:t>P</a:t>
            </a:r>
            <a:r>
              <a:rPr lang="en-US" sz="2300" kern="0" baseline="-25000" dirty="0">
                <a:solidFill>
                  <a:sysClr val="windowText" lastClr="000000"/>
                </a:solidFill>
                <a:latin typeface="Tahoma" pitchFamily="34" charset="0"/>
                <a:cs typeface="Arial" pitchFamily="34" charset="0"/>
              </a:rPr>
              <a:t>1</a:t>
            </a:r>
            <a:r>
              <a:rPr lang="en-US" sz="2300" kern="0" dirty="0">
                <a:solidFill>
                  <a:sysClr val="windowText" lastClr="000000"/>
                </a:solidFill>
                <a:latin typeface="Arial" pitchFamily="34" charset="0"/>
                <a:cs typeface="Arial" pitchFamily="34" charset="0"/>
              </a:rPr>
              <a:t>)</a:t>
            </a:r>
          </a:p>
        </p:txBody>
      </p:sp>
      <p:sp>
        <p:nvSpPr>
          <p:cNvPr id="36" name="Line 32"/>
          <p:cNvSpPr>
            <a:spLocks noChangeShapeType="1"/>
          </p:cNvSpPr>
          <p:nvPr/>
        </p:nvSpPr>
        <p:spPr bwMode="auto">
          <a:xfrm flipV="1">
            <a:off x="5478463" y="1803400"/>
            <a:ext cx="1909762" cy="1219200"/>
          </a:xfrm>
          <a:prstGeom prst="line">
            <a:avLst/>
          </a:prstGeom>
          <a:noFill/>
          <a:ln w="28575">
            <a:solidFill>
              <a:schemeClr val="bg1">
                <a:lumMod val="50000"/>
              </a:schemeClr>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34" charset="0"/>
              <a:cs typeface="Arial" pitchFamily="34" charset="0"/>
            </a:endParaRPr>
          </a:p>
        </p:txBody>
      </p:sp>
      <p:grpSp>
        <p:nvGrpSpPr>
          <p:cNvPr id="37" name="Group 33"/>
          <p:cNvGrpSpPr>
            <a:grpSpLocks/>
          </p:cNvGrpSpPr>
          <p:nvPr/>
        </p:nvGrpSpPr>
        <p:grpSpPr bwMode="auto">
          <a:xfrm>
            <a:off x="5554663" y="4081463"/>
            <a:ext cx="2609850" cy="2008187"/>
            <a:chOff x="3561" y="2332"/>
            <a:chExt cx="1644" cy="1265"/>
          </a:xfrm>
        </p:grpSpPr>
        <p:sp>
          <p:nvSpPr>
            <p:cNvPr id="38" name="Text Box 34"/>
            <p:cNvSpPr txBox="1">
              <a:spLocks noChangeArrowheads="1"/>
            </p:cNvSpPr>
            <p:nvPr/>
          </p:nvSpPr>
          <p:spPr bwMode="auto">
            <a:xfrm>
              <a:off x="4850" y="3347"/>
              <a:ext cx="355" cy="250"/>
            </a:xfrm>
            <a:prstGeom prst="rect">
              <a:avLst/>
            </a:prstGeom>
            <a:noFill/>
            <a:ln w="9525">
              <a:noFill/>
              <a:miter lim="800000"/>
              <a:headEnd/>
              <a:tailEnd/>
            </a:ln>
            <a:effectLst/>
          </p:spPr>
          <p:txBody>
            <a:bodyPr lIns="0" tIns="0" rIns="0">
              <a:spAutoFit/>
            </a:bodyPr>
            <a:lstStyle/>
            <a:p>
              <a:pPr fontAlgn="auto">
                <a:spcBef>
                  <a:spcPct val="50000"/>
                </a:spcBef>
                <a:spcAft>
                  <a:spcPts val="0"/>
                </a:spcAft>
                <a:defRPr/>
              </a:pPr>
              <a:r>
                <a:rPr lang="en-US" sz="2300" i="1" kern="0" dirty="0">
                  <a:solidFill>
                    <a:sysClr val="windowText" lastClr="000000"/>
                  </a:solidFill>
                  <a:latin typeface="Arial" pitchFamily="34" charset="0"/>
                  <a:cs typeface="Arial" pitchFamily="34" charset="0"/>
                </a:rPr>
                <a:t>AD</a:t>
              </a:r>
              <a:r>
                <a:rPr lang="en-US" sz="2300" kern="0" baseline="-25000" dirty="0">
                  <a:solidFill>
                    <a:sysClr val="windowText" lastClr="000000"/>
                  </a:solidFill>
                  <a:latin typeface="Tahoma" pitchFamily="34" charset="0"/>
                  <a:cs typeface="Arial" pitchFamily="34" charset="0"/>
                </a:rPr>
                <a:t>1</a:t>
              </a:r>
            </a:p>
          </p:txBody>
        </p:sp>
        <p:sp>
          <p:nvSpPr>
            <p:cNvPr id="39" name="Line 35"/>
            <p:cNvSpPr>
              <a:spLocks noChangeShapeType="1"/>
            </p:cNvSpPr>
            <p:nvPr/>
          </p:nvSpPr>
          <p:spPr bwMode="auto">
            <a:xfrm>
              <a:off x="3561" y="2332"/>
              <a:ext cx="1315" cy="1082"/>
            </a:xfrm>
            <a:prstGeom prst="line">
              <a:avLst/>
            </a:prstGeom>
            <a:noFill/>
            <a:ln w="28575">
              <a:solidFill>
                <a:schemeClr val="bg1">
                  <a:lumMod val="50000"/>
                </a:schemeClr>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34" charset="0"/>
                <a:cs typeface="Arial" pitchFamily="34" charset="0"/>
              </a:endParaRPr>
            </a:p>
          </p:txBody>
        </p:sp>
      </p:grpSp>
      <p:sp>
        <p:nvSpPr>
          <p:cNvPr id="40" name="Line 32"/>
          <p:cNvSpPr>
            <a:spLocks noChangeShapeType="1"/>
          </p:cNvSpPr>
          <p:nvPr/>
        </p:nvSpPr>
        <p:spPr bwMode="auto">
          <a:xfrm flipV="1">
            <a:off x="5962650" y="2157413"/>
            <a:ext cx="1909763" cy="1219200"/>
          </a:xfrm>
          <a:prstGeom prst="line">
            <a:avLst/>
          </a:prstGeom>
          <a:noFill/>
          <a:ln w="28575">
            <a:solidFill>
              <a:srgbClr val="C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34" charset="0"/>
              <a:cs typeface="Arial" pitchFamily="34" charset="0"/>
            </a:endParaRPr>
          </a:p>
        </p:txBody>
      </p:sp>
      <p:sp>
        <p:nvSpPr>
          <p:cNvPr id="41" name="Text Box 31"/>
          <p:cNvSpPr txBox="1">
            <a:spLocks noChangeArrowheads="1"/>
          </p:cNvSpPr>
          <p:nvPr/>
        </p:nvSpPr>
        <p:spPr bwMode="auto">
          <a:xfrm>
            <a:off x="7588250" y="1849438"/>
            <a:ext cx="1443038" cy="350837"/>
          </a:xfrm>
          <a:prstGeom prst="rect">
            <a:avLst/>
          </a:prstGeom>
          <a:noFill/>
          <a:ln w="9525">
            <a:noFill/>
            <a:miter lim="800000"/>
            <a:headEnd/>
            <a:tailEnd/>
          </a:ln>
          <a:effectLst/>
        </p:spPr>
        <p:txBody>
          <a:bodyPr lIns="0" tIns="0" rIns="0" bIns="0">
            <a:spAutoFit/>
          </a:bodyPr>
          <a:lstStyle/>
          <a:p>
            <a:pPr fontAlgn="auto">
              <a:spcBef>
                <a:spcPct val="50000"/>
              </a:spcBef>
              <a:spcAft>
                <a:spcPts val="0"/>
              </a:spcAft>
              <a:defRPr/>
            </a:pPr>
            <a:r>
              <a:rPr lang="en-US" sz="2300" i="1" kern="0" dirty="0">
                <a:solidFill>
                  <a:sysClr val="windowText" lastClr="000000"/>
                </a:solidFill>
                <a:latin typeface="Arial" pitchFamily="34" charset="0"/>
                <a:cs typeface="Arial" pitchFamily="34" charset="0"/>
              </a:rPr>
              <a:t>LM</a:t>
            </a:r>
            <a:r>
              <a:rPr lang="en-US" sz="2300" kern="0" dirty="0">
                <a:solidFill>
                  <a:sysClr val="windowText" lastClr="000000"/>
                </a:solidFill>
                <a:latin typeface="Arial" pitchFamily="34" charset="0"/>
                <a:cs typeface="Arial" pitchFamily="34" charset="0"/>
              </a:rPr>
              <a:t>(</a:t>
            </a:r>
            <a:r>
              <a:rPr lang="en-US" sz="2300" b="1" i="1" kern="0" dirty="0">
                <a:solidFill>
                  <a:srgbClr val="C00000"/>
                </a:solidFill>
                <a:latin typeface="Tahoma" pitchFamily="34" charset="0"/>
                <a:cs typeface="Arial" pitchFamily="34" charset="0"/>
              </a:rPr>
              <a:t>M</a:t>
            </a:r>
            <a:r>
              <a:rPr lang="en-US" sz="2300" kern="0" baseline="-25000" dirty="0">
                <a:solidFill>
                  <a:srgbClr val="C00000"/>
                </a:solidFill>
                <a:latin typeface="Tahoma" pitchFamily="34" charset="0"/>
                <a:cs typeface="Arial" pitchFamily="34" charset="0"/>
              </a:rPr>
              <a:t>2</a:t>
            </a:r>
            <a:r>
              <a:rPr lang="en-US" sz="2300" kern="0" dirty="0">
                <a:solidFill>
                  <a:sysClr val="windowText" lastClr="000000"/>
                </a:solidFill>
                <a:latin typeface="Tahoma" pitchFamily="34" charset="0"/>
                <a:cs typeface="Arial" pitchFamily="34" charset="0"/>
              </a:rPr>
              <a:t>/</a:t>
            </a:r>
            <a:r>
              <a:rPr lang="en-US" sz="2300" b="1" i="1" kern="0" dirty="0">
                <a:solidFill>
                  <a:sysClr val="windowText" lastClr="000000"/>
                </a:solidFill>
                <a:latin typeface="Tahoma" pitchFamily="34" charset="0"/>
                <a:cs typeface="Arial" pitchFamily="34" charset="0"/>
              </a:rPr>
              <a:t>P</a:t>
            </a:r>
            <a:r>
              <a:rPr lang="en-US" sz="2300" kern="0" baseline="-25000" dirty="0">
                <a:solidFill>
                  <a:sysClr val="windowText" lastClr="000000"/>
                </a:solidFill>
                <a:latin typeface="Tahoma" pitchFamily="34" charset="0"/>
                <a:cs typeface="Arial" pitchFamily="34" charset="0"/>
              </a:rPr>
              <a:t>1</a:t>
            </a:r>
            <a:r>
              <a:rPr lang="en-US" sz="2300" kern="0" dirty="0">
                <a:solidFill>
                  <a:sysClr val="windowText" lastClr="000000"/>
                </a:solidFill>
                <a:latin typeface="Arial" pitchFamily="34" charset="0"/>
                <a:cs typeface="Arial" pitchFamily="34" charset="0"/>
              </a:rPr>
              <a:t>)</a:t>
            </a:r>
          </a:p>
        </p:txBody>
      </p:sp>
      <p:sp>
        <p:nvSpPr>
          <p:cNvPr id="42" name="Line 34"/>
          <p:cNvSpPr>
            <a:spLocks noChangeShapeType="1"/>
          </p:cNvSpPr>
          <p:nvPr/>
        </p:nvSpPr>
        <p:spPr bwMode="auto">
          <a:xfrm>
            <a:off x="7300913" y="2525713"/>
            <a:ext cx="0" cy="3560762"/>
          </a:xfrm>
          <a:prstGeom prst="line">
            <a:avLst/>
          </a:prstGeom>
          <a:noFill/>
          <a:ln w="9525">
            <a:solidFill>
              <a:srgbClr val="CC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3" name="Group 33"/>
          <p:cNvGrpSpPr>
            <a:grpSpLocks/>
          </p:cNvGrpSpPr>
          <p:nvPr/>
        </p:nvGrpSpPr>
        <p:grpSpPr bwMode="auto">
          <a:xfrm>
            <a:off x="5767388" y="3810000"/>
            <a:ext cx="2663825" cy="1954213"/>
            <a:chOff x="3561" y="2332"/>
            <a:chExt cx="1678" cy="1231"/>
          </a:xfrm>
        </p:grpSpPr>
        <p:sp>
          <p:nvSpPr>
            <p:cNvPr id="44" name="Text Box 34"/>
            <p:cNvSpPr txBox="1">
              <a:spLocks noChangeArrowheads="1"/>
            </p:cNvSpPr>
            <p:nvPr/>
          </p:nvSpPr>
          <p:spPr bwMode="auto">
            <a:xfrm>
              <a:off x="4884" y="3313"/>
              <a:ext cx="355" cy="250"/>
            </a:xfrm>
            <a:prstGeom prst="rect">
              <a:avLst/>
            </a:prstGeom>
            <a:noFill/>
            <a:ln w="9525">
              <a:noFill/>
              <a:miter lim="800000"/>
              <a:headEnd/>
              <a:tailEnd/>
            </a:ln>
            <a:effectLst/>
          </p:spPr>
          <p:txBody>
            <a:bodyPr lIns="0" tIns="0" rIns="0">
              <a:spAutoFit/>
            </a:bodyPr>
            <a:lstStyle/>
            <a:p>
              <a:pPr fontAlgn="auto">
                <a:spcBef>
                  <a:spcPct val="50000"/>
                </a:spcBef>
                <a:spcAft>
                  <a:spcPts val="0"/>
                </a:spcAft>
                <a:defRPr/>
              </a:pPr>
              <a:r>
                <a:rPr lang="en-US" sz="2300" i="1" kern="0" dirty="0">
                  <a:solidFill>
                    <a:sysClr val="windowText" lastClr="000000"/>
                  </a:solidFill>
                  <a:latin typeface="Arial" pitchFamily="34" charset="0"/>
                  <a:cs typeface="Arial" pitchFamily="34" charset="0"/>
                </a:rPr>
                <a:t>AD</a:t>
              </a:r>
              <a:r>
                <a:rPr lang="en-US" sz="2300" kern="0" baseline="-25000" dirty="0">
                  <a:solidFill>
                    <a:sysClr val="windowText" lastClr="000000"/>
                  </a:solidFill>
                  <a:latin typeface="Tahoma" pitchFamily="34" charset="0"/>
                  <a:cs typeface="Arial" pitchFamily="34" charset="0"/>
                </a:rPr>
                <a:t>2</a:t>
              </a:r>
            </a:p>
          </p:txBody>
        </p:sp>
        <p:sp>
          <p:nvSpPr>
            <p:cNvPr id="45" name="Line 35"/>
            <p:cNvSpPr>
              <a:spLocks noChangeShapeType="1"/>
            </p:cNvSpPr>
            <p:nvPr/>
          </p:nvSpPr>
          <p:spPr bwMode="auto">
            <a:xfrm>
              <a:off x="3561" y="2332"/>
              <a:ext cx="1315" cy="1082"/>
            </a:xfrm>
            <a:prstGeom prst="line">
              <a:avLst/>
            </a:prstGeom>
            <a:noFill/>
            <a:ln w="28575">
              <a:solidFill>
                <a:srgbClr val="C00000"/>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34" charset="0"/>
                <a:cs typeface="Arial" pitchFamily="34" charset="0"/>
              </a:endParaRPr>
            </a:p>
          </p:txBody>
        </p:sp>
      </p:grpSp>
      <p:sp>
        <p:nvSpPr>
          <p:cNvPr id="46" name="Text Box 4"/>
          <p:cNvSpPr txBox="1">
            <a:spLocks noChangeArrowheads="1"/>
          </p:cNvSpPr>
          <p:nvPr/>
        </p:nvSpPr>
        <p:spPr bwMode="auto">
          <a:xfrm>
            <a:off x="7153275" y="3492500"/>
            <a:ext cx="3810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solidFill>
                  <a:srgbClr val="990000"/>
                </a:solidFill>
                <a:latin typeface="Tahoma" pitchFamily="34" charset="0"/>
              </a:rPr>
              <a:t>Y</a:t>
            </a:r>
            <a:r>
              <a:rPr lang="en-US" sz="2300" b="1" baseline="-25000">
                <a:solidFill>
                  <a:srgbClr val="990000"/>
                </a:solidFill>
                <a:latin typeface="Tahoma" pitchFamily="34" charset="0"/>
              </a:rPr>
              <a:t>2</a:t>
            </a:r>
          </a:p>
        </p:txBody>
      </p:sp>
      <p:sp>
        <p:nvSpPr>
          <p:cNvPr id="47" name="Text Box 4"/>
          <p:cNvSpPr txBox="1">
            <a:spLocks noChangeArrowheads="1"/>
          </p:cNvSpPr>
          <p:nvPr/>
        </p:nvSpPr>
        <p:spPr bwMode="auto">
          <a:xfrm>
            <a:off x="7162800" y="6111875"/>
            <a:ext cx="3810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9144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solidFill>
                  <a:srgbClr val="990000"/>
                </a:solidFill>
                <a:latin typeface="Tahoma" pitchFamily="34" charset="0"/>
              </a:rPr>
              <a:t>Y</a:t>
            </a:r>
            <a:r>
              <a:rPr lang="en-US" sz="2300" b="1" baseline="-25000">
                <a:solidFill>
                  <a:srgbClr val="990000"/>
                </a:solidFill>
                <a:latin typeface="Tahoma" pitchFamily="34" charset="0"/>
              </a:rPr>
              <a:t>2</a:t>
            </a:r>
          </a:p>
        </p:txBody>
      </p:sp>
      <p:sp>
        <p:nvSpPr>
          <p:cNvPr id="48" name="Line 6"/>
          <p:cNvSpPr>
            <a:spLocks noChangeShapeType="1"/>
          </p:cNvSpPr>
          <p:nvPr/>
        </p:nvSpPr>
        <p:spPr bwMode="auto">
          <a:xfrm flipH="1">
            <a:off x="5010150" y="2533650"/>
            <a:ext cx="2284413" cy="0"/>
          </a:xfrm>
          <a:prstGeom prst="line">
            <a:avLst/>
          </a:prstGeom>
          <a:noFill/>
          <a:ln w="9525">
            <a:solidFill>
              <a:srgbClr val="CC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Text Box 7"/>
          <p:cNvSpPr txBox="1">
            <a:spLocks noChangeArrowheads="1"/>
          </p:cNvSpPr>
          <p:nvPr/>
        </p:nvSpPr>
        <p:spPr bwMode="auto">
          <a:xfrm>
            <a:off x="4681538" y="2311400"/>
            <a:ext cx="381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solidFill>
                  <a:srgbClr val="990000"/>
                </a:solidFill>
                <a:latin typeface="Tahoma" pitchFamily="34" charset="0"/>
              </a:rPr>
              <a:t>r</a:t>
            </a:r>
            <a:r>
              <a:rPr lang="en-US" sz="2100" b="1" baseline="-25000">
                <a:solidFill>
                  <a:srgbClr val="990000"/>
                </a:solidFill>
                <a:latin typeface="Tahoma" pitchFamily="34" charset="0"/>
              </a:rPr>
              <a:t>2</a:t>
            </a:r>
          </a:p>
        </p:txBody>
      </p:sp>
      <p:sp>
        <p:nvSpPr>
          <p:cNvPr id="50" name="Line 6"/>
          <p:cNvSpPr>
            <a:spLocks noChangeShapeType="1"/>
          </p:cNvSpPr>
          <p:nvPr/>
        </p:nvSpPr>
        <p:spPr bwMode="auto">
          <a:xfrm flipH="1" flipV="1">
            <a:off x="5010150" y="2203450"/>
            <a:ext cx="17526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Text Box 7"/>
          <p:cNvSpPr txBox="1">
            <a:spLocks noChangeArrowheads="1"/>
          </p:cNvSpPr>
          <p:nvPr/>
        </p:nvSpPr>
        <p:spPr bwMode="auto">
          <a:xfrm>
            <a:off x="4681538" y="1981200"/>
            <a:ext cx="381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solidFill>
                  <a:srgbClr val="000000"/>
                </a:solidFill>
                <a:latin typeface="Tahoma" pitchFamily="34" charset="0"/>
              </a:rPr>
              <a:t>r</a:t>
            </a:r>
            <a:r>
              <a:rPr lang="en-US" sz="2100" b="1" baseline="-25000">
                <a:solidFill>
                  <a:srgbClr val="000000"/>
                </a:solidFill>
                <a:latin typeface="Tahoma" pitchFamily="34" charset="0"/>
              </a:rPr>
              <a:t>1</a:t>
            </a:r>
          </a:p>
        </p:txBody>
      </p:sp>
      <p:sp>
        <p:nvSpPr>
          <p:cNvPr id="52" name="Text Box 31"/>
          <p:cNvSpPr txBox="1">
            <a:spLocks noChangeArrowheads="1"/>
          </p:cNvSpPr>
          <p:nvPr/>
        </p:nvSpPr>
        <p:spPr bwMode="auto">
          <a:xfrm>
            <a:off x="7283450" y="1473200"/>
            <a:ext cx="1443038" cy="350838"/>
          </a:xfrm>
          <a:prstGeom prst="rect">
            <a:avLst/>
          </a:prstGeom>
          <a:noFill/>
          <a:ln w="9525">
            <a:noFill/>
            <a:miter lim="800000"/>
            <a:headEnd/>
            <a:tailEnd/>
          </a:ln>
          <a:effectLst/>
        </p:spPr>
        <p:txBody>
          <a:bodyPr lIns="0" tIns="0" rIns="0" bIns="0">
            <a:spAutoFit/>
          </a:bodyPr>
          <a:lstStyle/>
          <a:p>
            <a:pPr fontAlgn="auto">
              <a:spcBef>
                <a:spcPct val="50000"/>
              </a:spcBef>
              <a:spcAft>
                <a:spcPts val="0"/>
              </a:spcAft>
              <a:defRPr/>
            </a:pPr>
            <a:r>
              <a:rPr lang="en-US" sz="2300" i="1" kern="0" dirty="0">
                <a:solidFill>
                  <a:sysClr val="windowText" lastClr="000000"/>
                </a:solidFill>
                <a:latin typeface="Arial" pitchFamily="34" charset="0"/>
                <a:cs typeface="Arial" pitchFamily="34" charset="0"/>
              </a:rPr>
              <a:t>LM</a:t>
            </a:r>
            <a:r>
              <a:rPr lang="en-US" sz="2300" kern="0" dirty="0">
                <a:solidFill>
                  <a:sysClr val="windowText" lastClr="000000"/>
                </a:solidFill>
                <a:latin typeface="Arial" pitchFamily="34" charset="0"/>
                <a:cs typeface="Arial" pitchFamily="34" charset="0"/>
              </a:rPr>
              <a:t>(</a:t>
            </a:r>
            <a:r>
              <a:rPr lang="en-US" sz="2300" b="1" i="1" kern="0" dirty="0">
                <a:solidFill>
                  <a:srgbClr val="C00000"/>
                </a:solidFill>
                <a:latin typeface="Tahoma" pitchFamily="34" charset="0"/>
                <a:cs typeface="Arial" pitchFamily="34" charset="0"/>
              </a:rPr>
              <a:t>M</a:t>
            </a:r>
            <a:r>
              <a:rPr lang="en-US" sz="2300" kern="0" baseline="-25000" dirty="0">
                <a:solidFill>
                  <a:srgbClr val="C00000"/>
                </a:solidFill>
                <a:latin typeface="Tahoma" pitchFamily="34" charset="0"/>
                <a:cs typeface="Arial" pitchFamily="34" charset="0"/>
              </a:rPr>
              <a:t>2</a:t>
            </a:r>
            <a:r>
              <a:rPr lang="en-US" sz="2300" kern="0" dirty="0">
                <a:solidFill>
                  <a:sysClr val="windowText" lastClr="000000"/>
                </a:solidFill>
                <a:latin typeface="Tahoma" pitchFamily="34" charset="0"/>
                <a:cs typeface="Arial" pitchFamily="34" charset="0"/>
              </a:rPr>
              <a:t>/</a:t>
            </a:r>
            <a:r>
              <a:rPr lang="en-US" sz="2300" b="1" i="1" kern="0" dirty="0">
                <a:solidFill>
                  <a:srgbClr val="008000"/>
                </a:solidFill>
                <a:latin typeface="Tahoma" pitchFamily="34" charset="0"/>
                <a:cs typeface="Arial" pitchFamily="34" charset="0"/>
              </a:rPr>
              <a:t>P</a:t>
            </a:r>
            <a:r>
              <a:rPr lang="en-US" sz="2300" kern="0" baseline="-25000" dirty="0">
                <a:solidFill>
                  <a:srgbClr val="008000"/>
                </a:solidFill>
                <a:latin typeface="Tahoma" pitchFamily="34" charset="0"/>
                <a:cs typeface="Arial" pitchFamily="34" charset="0"/>
              </a:rPr>
              <a:t>3</a:t>
            </a:r>
            <a:r>
              <a:rPr lang="en-US" sz="2300" kern="0" dirty="0">
                <a:solidFill>
                  <a:sysClr val="windowText" lastClr="000000"/>
                </a:solidFill>
                <a:latin typeface="Arial" pitchFamily="34" charset="0"/>
                <a:cs typeface="Arial" pitchFamily="34" charset="0"/>
              </a:rPr>
              <a:t>)</a:t>
            </a:r>
          </a:p>
        </p:txBody>
      </p:sp>
      <p:grpSp>
        <p:nvGrpSpPr>
          <p:cNvPr id="53" name="Group 27"/>
          <p:cNvGrpSpPr>
            <a:grpSpLocks/>
          </p:cNvGrpSpPr>
          <p:nvPr/>
        </p:nvGrpSpPr>
        <p:grpSpPr bwMode="auto">
          <a:xfrm>
            <a:off x="4641850" y="4430713"/>
            <a:ext cx="4305300" cy="457200"/>
            <a:chOff x="2880" y="2736"/>
            <a:chExt cx="2712" cy="288"/>
          </a:xfrm>
        </p:grpSpPr>
        <p:sp>
          <p:nvSpPr>
            <p:cNvPr id="54" name="Line 28"/>
            <p:cNvSpPr>
              <a:spLocks noChangeShapeType="1"/>
            </p:cNvSpPr>
            <p:nvPr/>
          </p:nvSpPr>
          <p:spPr bwMode="auto">
            <a:xfrm>
              <a:off x="3120" y="2880"/>
              <a:ext cx="1872" cy="0"/>
            </a:xfrm>
            <a:prstGeom prst="line">
              <a:avLst/>
            </a:prstGeom>
            <a:noFill/>
            <a:ln w="28575">
              <a:solidFill>
                <a:srgbClr val="33CC33"/>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34" charset="0"/>
                <a:cs typeface="Arial" pitchFamily="34" charset="0"/>
              </a:endParaRPr>
            </a:p>
          </p:txBody>
        </p:sp>
        <p:sp>
          <p:nvSpPr>
            <p:cNvPr id="55" name="Text Box 29"/>
            <p:cNvSpPr txBox="1">
              <a:spLocks noChangeArrowheads="1"/>
            </p:cNvSpPr>
            <p:nvPr/>
          </p:nvSpPr>
          <p:spPr bwMode="auto">
            <a:xfrm>
              <a:off x="5016" y="2772"/>
              <a:ext cx="576" cy="220"/>
            </a:xfrm>
            <a:prstGeom prst="rect">
              <a:avLst/>
            </a:prstGeom>
            <a:noFill/>
            <a:ln w="9525">
              <a:noFill/>
              <a:miter lim="800000"/>
              <a:headEnd/>
              <a:tailEnd/>
            </a:ln>
            <a:effectLst/>
          </p:spPr>
          <p:txBody>
            <a:bodyPr lIns="0" tIns="0" rIns="0" bIns="0"/>
            <a:lstStyle/>
            <a:p>
              <a:pPr fontAlgn="auto">
                <a:spcBef>
                  <a:spcPct val="50000"/>
                </a:spcBef>
                <a:spcAft>
                  <a:spcPts val="0"/>
                </a:spcAft>
                <a:defRPr/>
              </a:pPr>
              <a:r>
                <a:rPr lang="en-US" sz="2100" i="1" kern="0" dirty="0">
                  <a:solidFill>
                    <a:sysClr val="windowText" lastClr="000000"/>
                  </a:solidFill>
                  <a:latin typeface="Arial" pitchFamily="34" charset="0"/>
                  <a:cs typeface="Arial" pitchFamily="34" charset="0"/>
                </a:rPr>
                <a:t>SRAS</a:t>
              </a:r>
              <a:endParaRPr lang="en-US" sz="2300" kern="0" baseline="-25000" dirty="0">
                <a:solidFill>
                  <a:sysClr val="windowText" lastClr="000000"/>
                </a:solidFill>
                <a:latin typeface="Tahoma" pitchFamily="34" charset="0"/>
                <a:cs typeface="Arial" pitchFamily="34" charset="0"/>
              </a:endParaRPr>
            </a:p>
          </p:txBody>
        </p:sp>
        <p:sp>
          <p:nvSpPr>
            <p:cNvPr id="56" name="Text Box 30"/>
            <p:cNvSpPr txBox="1">
              <a:spLocks noChangeArrowheads="1"/>
            </p:cNvSpPr>
            <p:nvPr/>
          </p:nvSpPr>
          <p:spPr bwMode="auto">
            <a:xfrm>
              <a:off x="2880" y="2736"/>
              <a:ext cx="240" cy="288"/>
            </a:xfrm>
            <a:prstGeom prst="rect">
              <a:avLst/>
            </a:prstGeom>
            <a:noFill/>
            <a:ln w="9525">
              <a:noFill/>
              <a:miter lim="800000"/>
              <a:headEnd/>
              <a:tailEnd/>
            </a:ln>
            <a:effectLst/>
          </p:spPr>
          <p:txBody>
            <a:bodyPr lIns="0" tIns="0" rIns="0" bIns="0"/>
            <a:lstStyle/>
            <a:p>
              <a:pPr fontAlgn="auto">
                <a:spcBef>
                  <a:spcPct val="50000"/>
                </a:spcBef>
                <a:spcAft>
                  <a:spcPts val="0"/>
                </a:spcAft>
                <a:defRPr/>
              </a:pPr>
              <a:r>
                <a:rPr lang="en-US" sz="2200" b="1" i="1" kern="0" dirty="0">
                  <a:solidFill>
                    <a:sysClr val="windowText" lastClr="000000"/>
                  </a:solidFill>
                  <a:latin typeface="Tahoma" pitchFamily="34" charset="0"/>
                  <a:cs typeface="Arial" pitchFamily="34" charset="0"/>
                </a:rPr>
                <a:t>P</a:t>
              </a:r>
              <a:r>
                <a:rPr lang="en-US" sz="2200" kern="0" baseline="-25000" dirty="0">
                  <a:solidFill>
                    <a:sysClr val="windowText" lastClr="000000"/>
                  </a:solidFill>
                  <a:latin typeface="Tahoma" pitchFamily="34" charset="0"/>
                  <a:cs typeface="Arial" pitchFamily="34" charset="0"/>
                </a:rPr>
                <a:t>3</a:t>
              </a:r>
            </a:p>
          </p:txBody>
        </p:sp>
      </p:grpSp>
      <p:sp>
        <p:nvSpPr>
          <p:cNvPr id="57" name="Line 32"/>
          <p:cNvSpPr>
            <a:spLocks noChangeShapeType="1"/>
          </p:cNvSpPr>
          <p:nvPr/>
        </p:nvSpPr>
        <p:spPr bwMode="auto">
          <a:xfrm flipV="1">
            <a:off x="5453063" y="1804988"/>
            <a:ext cx="1909762" cy="1219200"/>
          </a:xfrm>
          <a:prstGeom prst="line">
            <a:avLst/>
          </a:prstGeom>
          <a:noFill/>
          <a:ln w="34925">
            <a:solidFill>
              <a:srgbClr val="33CC33"/>
            </a:solidFill>
            <a:round/>
            <a:headEnd/>
            <a:tailEnd/>
          </a:ln>
          <a:effectLst/>
        </p:spPr>
        <p:txBody>
          <a:bodyPr/>
          <a:lstStyle/>
          <a:p>
            <a:pPr fontAlgn="auto">
              <a:spcBef>
                <a:spcPts val="0"/>
              </a:spcBef>
              <a:spcAft>
                <a:spcPts val="0"/>
              </a:spcAft>
              <a:defRPr/>
            </a:pPr>
            <a:endParaRPr lang="en-US" kern="0">
              <a:solidFill>
                <a:sysClr val="windowText" lastClr="000000"/>
              </a:solidFill>
              <a:latin typeface="Arial" pitchFamily="34" charset="0"/>
              <a:cs typeface="Arial" pitchFamily="34" charset="0"/>
            </a:endParaRPr>
          </a:p>
        </p:txBody>
      </p:sp>
      <p:sp>
        <p:nvSpPr>
          <p:cNvPr id="58" name="Text Box 7"/>
          <p:cNvSpPr txBox="1">
            <a:spLocks noChangeArrowheads="1"/>
          </p:cNvSpPr>
          <p:nvPr/>
        </p:nvSpPr>
        <p:spPr bwMode="auto">
          <a:xfrm>
            <a:off x="4151313" y="1982788"/>
            <a:ext cx="652462"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b="1" i="1">
                <a:solidFill>
                  <a:srgbClr val="008000"/>
                </a:solidFill>
                <a:latin typeface="Tahoma" pitchFamily="34" charset="0"/>
              </a:rPr>
              <a:t>r</a:t>
            </a:r>
            <a:r>
              <a:rPr lang="en-US" sz="2100" b="1" baseline="-25000">
                <a:solidFill>
                  <a:srgbClr val="008000"/>
                </a:solidFill>
                <a:latin typeface="Tahoma" pitchFamily="34" charset="0"/>
              </a:rPr>
              <a:t>3</a:t>
            </a:r>
            <a:r>
              <a:rPr lang="en-US" sz="2100" b="1">
                <a:solidFill>
                  <a:srgbClr val="000000"/>
                </a:solidFill>
                <a:latin typeface="Tahoma" pitchFamily="34" charset="0"/>
              </a:rPr>
              <a:t> </a:t>
            </a:r>
            <a:r>
              <a:rPr lang="en-US" sz="2100">
                <a:solidFill>
                  <a:srgbClr val="000000"/>
                </a:solidFill>
                <a:latin typeface="Tahoma" pitchFamily="34" charset="0"/>
              </a:rPr>
              <a:t>=</a:t>
            </a:r>
          </a:p>
        </p:txBody>
      </p:sp>
      <p:grpSp>
        <p:nvGrpSpPr>
          <p:cNvPr id="59" name="Group 90"/>
          <p:cNvGrpSpPr>
            <a:grpSpLocks/>
          </p:cNvGrpSpPr>
          <p:nvPr/>
        </p:nvGrpSpPr>
        <p:grpSpPr bwMode="auto">
          <a:xfrm>
            <a:off x="5011738" y="2398713"/>
            <a:ext cx="2292350" cy="2679700"/>
            <a:chOff x="5012531" y="2397923"/>
            <a:chExt cx="2290769" cy="2679779"/>
          </a:xfrm>
        </p:grpSpPr>
        <p:grpSp>
          <p:nvGrpSpPr>
            <p:cNvPr id="60" name="Group 89"/>
            <p:cNvGrpSpPr>
              <a:grpSpLocks/>
            </p:cNvGrpSpPr>
            <p:nvPr/>
          </p:nvGrpSpPr>
          <p:grpSpPr bwMode="auto">
            <a:xfrm>
              <a:off x="7096124" y="2397923"/>
              <a:ext cx="207176" cy="2676521"/>
              <a:chOff x="7096124" y="2397923"/>
              <a:chExt cx="207176" cy="2676521"/>
            </a:xfrm>
          </p:grpSpPr>
          <p:cxnSp>
            <p:nvCxnSpPr>
              <p:cNvPr id="62" name="Straight Arrow Connector 61"/>
              <p:cNvCxnSpPr/>
              <p:nvPr/>
            </p:nvCxnSpPr>
            <p:spPr>
              <a:xfrm rot="10800000">
                <a:off x="7095480" y="2397923"/>
                <a:ext cx="180850" cy="115890"/>
              </a:xfrm>
              <a:prstGeom prst="straightConnector1">
                <a:avLst/>
              </a:prstGeom>
              <a:ln w="38100">
                <a:solidFill>
                  <a:srgbClr val="0099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10800000">
                <a:off x="7112931" y="4914184"/>
                <a:ext cx="190369" cy="160343"/>
              </a:xfrm>
              <a:prstGeom prst="straightConnector1">
                <a:avLst/>
              </a:prstGeom>
              <a:ln w="38100">
                <a:solidFill>
                  <a:srgbClr val="009900"/>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cxnSp>
          <p:nvCxnSpPr>
            <p:cNvPr id="61" name="Straight Arrow Connector 60"/>
            <p:cNvCxnSpPr/>
            <p:nvPr/>
          </p:nvCxnSpPr>
          <p:spPr>
            <a:xfrm rot="16200000" flipV="1">
              <a:off x="4922040" y="4985625"/>
              <a:ext cx="182568" cy="1586"/>
            </a:xfrm>
            <a:prstGeom prst="straightConnector1">
              <a:avLst/>
            </a:prstGeom>
            <a:ln w="38100">
              <a:solidFill>
                <a:srgbClr val="009900"/>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64" name="Group 91"/>
          <p:cNvGrpSpPr>
            <a:grpSpLocks/>
          </p:cNvGrpSpPr>
          <p:nvPr/>
        </p:nvGrpSpPr>
        <p:grpSpPr bwMode="auto">
          <a:xfrm>
            <a:off x="5011738" y="2293938"/>
            <a:ext cx="2151062" cy="2665412"/>
            <a:chOff x="5012531" y="2293957"/>
            <a:chExt cx="2149696" cy="2664683"/>
          </a:xfrm>
        </p:grpSpPr>
        <p:grpSp>
          <p:nvGrpSpPr>
            <p:cNvPr id="65" name="Group 76"/>
            <p:cNvGrpSpPr>
              <a:grpSpLocks/>
            </p:cNvGrpSpPr>
            <p:nvPr/>
          </p:nvGrpSpPr>
          <p:grpSpPr bwMode="auto">
            <a:xfrm>
              <a:off x="6928858" y="2293957"/>
              <a:ext cx="233369" cy="2663698"/>
              <a:chOff x="6928858" y="2293957"/>
              <a:chExt cx="233369" cy="2663698"/>
            </a:xfrm>
          </p:grpSpPr>
          <p:cxnSp>
            <p:nvCxnSpPr>
              <p:cNvPr id="67" name="Straight Arrow Connector 66"/>
              <p:cNvCxnSpPr/>
              <p:nvPr/>
            </p:nvCxnSpPr>
            <p:spPr>
              <a:xfrm rot="10800000">
                <a:off x="6929013" y="2293957"/>
                <a:ext cx="215763" cy="138074"/>
              </a:xfrm>
              <a:prstGeom prst="straightConnector1">
                <a:avLst/>
              </a:prstGeom>
              <a:ln w="38100">
                <a:solidFill>
                  <a:srgbClr val="0099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10800000">
                <a:off x="6971848" y="4796759"/>
                <a:ext cx="190379" cy="160294"/>
              </a:xfrm>
              <a:prstGeom prst="straightConnector1">
                <a:avLst/>
              </a:prstGeom>
              <a:ln w="38100">
                <a:solidFill>
                  <a:srgbClr val="009900"/>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cxnSp>
          <p:nvCxnSpPr>
            <p:cNvPr id="66" name="Straight Arrow Connector 65"/>
            <p:cNvCxnSpPr/>
            <p:nvPr/>
          </p:nvCxnSpPr>
          <p:spPr>
            <a:xfrm rot="16200000" flipV="1">
              <a:off x="4922068" y="4866590"/>
              <a:ext cx="182512" cy="1586"/>
            </a:xfrm>
            <a:prstGeom prst="straightConnector1">
              <a:avLst/>
            </a:prstGeom>
            <a:ln w="38100">
              <a:solidFill>
                <a:srgbClr val="009900"/>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69" name="Group 92"/>
          <p:cNvGrpSpPr>
            <a:grpSpLocks/>
          </p:cNvGrpSpPr>
          <p:nvPr/>
        </p:nvGrpSpPr>
        <p:grpSpPr bwMode="auto">
          <a:xfrm>
            <a:off x="5011738" y="2197100"/>
            <a:ext cx="2000250" cy="2643188"/>
            <a:chOff x="5012531" y="2196830"/>
            <a:chExt cx="1999948" cy="2642748"/>
          </a:xfrm>
        </p:grpSpPr>
        <p:grpSp>
          <p:nvGrpSpPr>
            <p:cNvPr id="70" name="Group 77"/>
            <p:cNvGrpSpPr>
              <a:grpSpLocks/>
            </p:cNvGrpSpPr>
            <p:nvPr/>
          </p:nvGrpSpPr>
          <p:grpSpPr bwMode="auto">
            <a:xfrm>
              <a:off x="6781568" y="2196830"/>
              <a:ext cx="230911" cy="2639118"/>
              <a:chOff x="6781568" y="2196830"/>
              <a:chExt cx="230911" cy="2639118"/>
            </a:xfrm>
          </p:grpSpPr>
          <p:cxnSp>
            <p:nvCxnSpPr>
              <p:cNvPr id="72" name="Straight Arrow Connector 71"/>
              <p:cNvCxnSpPr/>
              <p:nvPr/>
            </p:nvCxnSpPr>
            <p:spPr>
              <a:xfrm rot="10800000">
                <a:off x="6782326" y="2196830"/>
                <a:ext cx="215867" cy="138090"/>
              </a:xfrm>
              <a:prstGeom prst="straightConnector1">
                <a:avLst/>
              </a:prstGeom>
              <a:ln w="38100">
                <a:solidFill>
                  <a:srgbClr val="009900"/>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10800000">
                <a:off x="6822008" y="4676093"/>
                <a:ext cx="190471" cy="160311"/>
              </a:xfrm>
              <a:prstGeom prst="straightConnector1">
                <a:avLst/>
              </a:prstGeom>
              <a:ln w="38100">
                <a:solidFill>
                  <a:srgbClr val="009900"/>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cxnSp>
          <p:nvCxnSpPr>
            <p:cNvPr id="71" name="Straight Arrow Connector 70"/>
            <p:cNvCxnSpPr/>
            <p:nvPr/>
          </p:nvCxnSpPr>
          <p:spPr>
            <a:xfrm rot="16200000" flipV="1">
              <a:off x="4922058" y="4747518"/>
              <a:ext cx="182533" cy="1587"/>
            </a:xfrm>
            <a:prstGeom prst="straightConnector1">
              <a:avLst/>
            </a:prstGeom>
            <a:ln w="38100">
              <a:solidFill>
                <a:srgbClr val="009900"/>
              </a:solidFill>
              <a:headEnd w="lg" len="lg"/>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79486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subTnLst>
                                    <p:animClr clrSpc="rgb" dir="cw">
                                      <p:cBhvr override="childStyle">
                                        <p:cTn dur="1" fill="hold" display="0" masterRel="nextClick" afterEffect="1"/>
                                        <p:tgtEl>
                                          <p:spTgt spid="59"/>
                                        </p:tgtEl>
                                        <p:attrNameLst>
                                          <p:attrName>ppt_c</p:attrName>
                                        </p:attrNameLst>
                                      </p:cBhvr>
                                      <p:to>
                                        <a:srgbClr val="FF000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subTnLst>
                                    <p:animClr clrSpc="rgb" dir="cw">
                                      <p:cBhvr override="childStyle">
                                        <p:cTn dur="1" fill="hold" display="0" masterRel="nextClick" afterEffect="1"/>
                                        <p:tgtEl>
                                          <p:spTgt spid="64"/>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subTnLst>
                                    <p:animClr clrSpc="rgb" dir="cw">
                                      <p:cBhvr override="childStyle">
                                        <p:cTn dur="1" fill="hold" display="0" masterRel="nextClick" afterEffect="1"/>
                                        <p:tgtEl>
                                          <p:spTgt spid="69"/>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left)">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strips(upRight)">
                                      <p:cBhvr>
                                        <p:cTn id="27" dur="500"/>
                                        <p:tgtEl>
                                          <p:spTgt spid="57"/>
                                        </p:tgtEl>
                                      </p:cBhvr>
                                    </p:animEffect>
                                  </p:childTnLst>
                                </p:cTn>
                              </p:par>
                            </p:childTnLst>
                          </p:cTn>
                        </p:par>
                        <p:par>
                          <p:cTn id="28" fill="hold">
                            <p:stCondLst>
                              <p:cond delay="500"/>
                            </p:stCondLst>
                            <p:childTnLst>
                              <p:par>
                                <p:cTn id="29" presetID="10" presetClass="exit" presetSubtype="0" fill="hold" grpId="0" nodeType="afterEffect">
                                  <p:stCondLst>
                                    <p:cond delay="0"/>
                                  </p:stCondLst>
                                  <p:childTnLst>
                                    <p:animEffect transition="out" filter="fade">
                                      <p:cBhvr>
                                        <p:cTn id="30" dur="500"/>
                                        <p:tgtEl>
                                          <p:spTgt spid="35"/>
                                        </p:tgtEl>
                                      </p:cBhvr>
                                    </p:animEffect>
                                    <p:set>
                                      <p:cBhvr>
                                        <p:cTn id="31" dur="1" fill="hold">
                                          <p:stCondLst>
                                            <p:cond delay="499"/>
                                          </p:stCondLst>
                                        </p:cTn>
                                        <p:tgtEl>
                                          <p:spTgt spid="35"/>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52" grpId="0"/>
      <p:bldP spid="58"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sp>
        <p:nvSpPr>
          <p:cNvPr id="55" name="Rectangle 54"/>
          <p:cNvSpPr/>
          <p:nvPr/>
        </p:nvSpPr>
        <p:spPr>
          <a:xfrm>
            <a:off x="1582738" y="1582738"/>
            <a:ext cx="6234112" cy="3975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323" name="Rectangle 34"/>
          <p:cNvSpPr>
            <a:spLocks noChangeArrowheads="1"/>
          </p:cNvSpPr>
          <p:nvPr/>
        </p:nvSpPr>
        <p:spPr bwMode="auto">
          <a:xfrm>
            <a:off x="1584325" y="1574800"/>
            <a:ext cx="6238875" cy="3981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24" name="Rectangle 2"/>
          <p:cNvSpPr>
            <a:spLocks noGrp="1" noChangeArrowheads="1"/>
          </p:cNvSpPr>
          <p:nvPr>
            <p:ph type="title"/>
          </p:nvPr>
        </p:nvSpPr>
        <p:spPr>
          <a:xfrm>
            <a:off x="482600" y="236538"/>
            <a:ext cx="8229600" cy="1087437"/>
          </a:xfrm>
        </p:spPr>
        <p:txBody>
          <a:bodyPr/>
          <a:lstStyle/>
          <a:p>
            <a:r>
              <a:rPr lang="en-US" smtClean="0"/>
              <a:t>The Great Depression</a:t>
            </a:r>
          </a:p>
        </p:txBody>
      </p:sp>
      <p:grpSp>
        <p:nvGrpSpPr>
          <p:cNvPr id="2" name="Group 107"/>
          <p:cNvGrpSpPr>
            <a:grpSpLocks/>
          </p:cNvGrpSpPr>
          <p:nvPr/>
        </p:nvGrpSpPr>
        <p:grpSpPr bwMode="auto">
          <a:xfrm>
            <a:off x="4508500" y="1624013"/>
            <a:ext cx="2727325" cy="889000"/>
            <a:chOff x="2910" y="1079"/>
            <a:chExt cx="1718" cy="560"/>
          </a:xfrm>
        </p:grpSpPr>
        <p:sp>
          <p:nvSpPr>
            <p:cNvPr id="56373" name="Line 6"/>
            <p:cNvSpPr>
              <a:spLocks noChangeShapeType="1"/>
            </p:cNvSpPr>
            <p:nvPr/>
          </p:nvSpPr>
          <p:spPr bwMode="auto">
            <a:xfrm flipV="1">
              <a:off x="2910" y="1303"/>
              <a:ext cx="336"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74" name="Text Box 7"/>
            <p:cNvSpPr txBox="1">
              <a:spLocks noChangeArrowheads="1"/>
            </p:cNvSpPr>
            <p:nvPr/>
          </p:nvSpPr>
          <p:spPr bwMode="auto">
            <a:xfrm>
              <a:off x="3188" y="1079"/>
              <a:ext cx="1440"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300" i="1"/>
                <a:t>Unemployment (right scale)</a:t>
              </a:r>
            </a:p>
          </p:txBody>
        </p:sp>
      </p:grpSp>
      <p:grpSp>
        <p:nvGrpSpPr>
          <p:cNvPr id="3" name="Group 108"/>
          <p:cNvGrpSpPr>
            <a:grpSpLocks/>
          </p:cNvGrpSpPr>
          <p:nvPr/>
        </p:nvGrpSpPr>
        <p:grpSpPr bwMode="auto">
          <a:xfrm>
            <a:off x="4591050" y="4411663"/>
            <a:ext cx="1990725" cy="966787"/>
            <a:chOff x="2962" y="2835"/>
            <a:chExt cx="1254" cy="609"/>
          </a:xfrm>
        </p:grpSpPr>
        <p:sp>
          <p:nvSpPr>
            <p:cNvPr id="56371" name="Line 9"/>
            <p:cNvSpPr>
              <a:spLocks noChangeShapeType="1"/>
            </p:cNvSpPr>
            <p:nvPr/>
          </p:nvSpPr>
          <p:spPr bwMode="auto">
            <a:xfrm flipH="1" flipV="1">
              <a:off x="2962" y="2835"/>
              <a:ext cx="281" cy="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72" name="Text Box 10"/>
            <p:cNvSpPr txBox="1">
              <a:spLocks noChangeArrowheads="1"/>
            </p:cNvSpPr>
            <p:nvPr/>
          </p:nvSpPr>
          <p:spPr bwMode="auto">
            <a:xfrm>
              <a:off x="3208" y="2944"/>
              <a:ext cx="1008"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300" i="1"/>
                <a:t>Real GNP</a:t>
              </a:r>
              <a:br>
                <a:rPr lang="en-US" sz="2300" i="1"/>
              </a:br>
              <a:r>
                <a:rPr lang="en-US" sz="2300" i="1"/>
                <a:t>(left scale)</a:t>
              </a:r>
            </a:p>
          </p:txBody>
        </p:sp>
      </p:grpSp>
      <p:sp>
        <p:nvSpPr>
          <p:cNvPr id="56327" name="Line 36"/>
          <p:cNvSpPr>
            <a:spLocks noChangeShapeType="1"/>
          </p:cNvSpPr>
          <p:nvPr/>
        </p:nvSpPr>
        <p:spPr bwMode="auto">
          <a:xfrm>
            <a:off x="1527175" y="5556250"/>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8" name="Line 37"/>
          <p:cNvSpPr>
            <a:spLocks noChangeShapeType="1"/>
          </p:cNvSpPr>
          <p:nvPr/>
        </p:nvSpPr>
        <p:spPr bwMode="auto">
          <a:xfrm>
            <a:off x="1527175" y="4889500"/>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29" name="Line 38"/>
          <p:cNvSpPr>
            <a:spLocks noChangeShapeType="1"/>
          </p:cNvSpPr>
          <p:nvPr/>
        </p:nvSpPr>
        <p:spPr bwMode="auto">
          <a:xfrm>
            <a:off x="1527175" y="4232275"/>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0" name="Line 39"/>
          <p:cNvSpPr>
            <a:spLocks noChangeShapeType="1"/>
          </p:cNvSpPr>
          <p:nvPr/>
        </p:nvSpPr>
        <p:spPr bwMode="auto">
          <a:xfrm>
            <a:off x="1527175" y="3565525"/>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1" name="Line 40"/>
          <p:cNvSpPr>
            <a:spLocks noChangeShapeType="1"/>
          </p:cNvSpPr>
          <p:nvPr/>
        </p:nvSpPr>
        <p:spPr bwMode="auto">
          <a:xfrm>
            <a:off x="1527175" y="2898775"/>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2" name="Line 41"/>
          <p:cNvSpPr>
            <a:spLocks noChangeShapeType="1"/>
          </p:cNvSpPr>
          <p:nvPr/>
        </p:nvSpPr>
        <p:spPr bwMode="auto">
          <a:xfrm>
            <a:off x="1527175" y="2241550"/>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3" name="Line 42"/>
          <p:cNvSpPr>
            <a:spLocks noChangeShapeType="1"/>
          </p:cNvSpPr>
          <p:nvPr/>
        </p:nvSpPr>
        <p:spPr bwMode="auto">
          <a:xfrm>
            <a:off x="1527175" y="1574800"/>
            <a:ext cx="571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4" name="Line 44"/>
          <p:cNvSpPr>
            <a:spLocks noChangeShapeType="1"/>
          </p:cNvSpPr>
          <p:nvPr/>
        </p:nvSpPr>
        <p:spPr bwMode="auto">
          <a:xfrm flipV="1">
            <a:off x="1584325" y="5556250"/>
            <a:ext cx="1588"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5" name="Line 45"/>
          <p:cNvSpPr>
            <a:spLocks noChangeShapeType="1"/>
          </p:cNvSpPr>
          <p:nvPr/>
        </p:nvSpPr>
        <p:spPr bwMode="auto">
          <a:xfrm flipV="1">
            <a:off x="2717800" y="5556250"/>
            <a:ext cx="1588"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6" name="Line 46"/>
          <p:cNvSpPr>
            <a:spLocks noChangeShapeType="1"/>
          </p:cNvSpPr>
          <p:nvPr/>
        </p:nvSpPr>
        <p:spPr bwMode="auto">
          <a:xfrm flipV="1">
            <a:off x="3851275" y="5556250"/>
            <a:ext cx="1588"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7" name="Line 47"/>
          <p:cNvSpPr>
            <a:spLocks noChangeShapeType="1"/>
          </p:cNvSpPr>
          <p:nvPr/>
        </p:nvSpPr>
        <p:spPr bwMode="auto">
          <a:xfrm flipV="1">
            <a:off x="4984750" y="5556250"/>
            <a:ext cx="1588"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8" name="Line 48"/>
          <p:cNvSpPr>
            <a:spLocks noChangeShapeType="1"/>
          </p:cNvSpPr>
          <p:nvPr/>
        </p:nvSpPr>
        <p:spPr bwMode="auto">
          <a:xfrm flipV="1">
            <a:off x="6118225" y="5556250"/>
            <a:ext cx="1588"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39" name="Line 49"/>
          <p:cNvSpPr>
            <a:spLocks noChangeShapeType="1"/>
          </p:cNvSpPr>
          <p:nvPr/>
        </p:nvSpPr>
        <p:spPr bwMode="auto">
          <a:xfrm flipV="1">
            <a:off x="7251700" y="5556250"/>
            <a:ext cx="1588" cy="57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30" name="Freeform 50"/>
          <p:cNvSpPr>
            <a:spLocks/>
          </p:cNvSpPr>
          <p:nvPr/>
        </p:nvSpPr>
        <p:spPr bwMode="auto">
          <a:xfrm>
            <a:off x="1584325" y="2003425"/>
            <a:ext cx="6238875" cy="2838450"/>
          </a:xfrm>
          <a:custGeom>
            <a:avLst/>
            <a:gdLst>
              <a:gd name="T0" fmla="*/ 0 w 655"/>
              <a:gd name="T1" fmla="*/ 2147483647 h 298"/>
              <a:gd name="T2" fmla="*/ 2147483647 w 655"/>
              <a:gd name="T3" fmla="*/ 2147483647 h 298"/>
              <a:gd name="T4" fmla="*/ 2147483647 w 655"/>
              <a:gd name="T5" fmla="*/ 2147483647 h 298"/>
              <a:gd name="T6" fmla="*/ 2147483647 w 655"/>
              <a:gd name="T7" fmla="*/ 2147483647 h 298"/>
              <a:gd name="T8" fmla="*/ 2147483647 w 655"/>
              <a:gd name="T9" fmla="*/ 2147483647 h 298"/>
              <a:gd name="T10" fmla="*/ 2147483647 w 655"/>
              <a:gd name="T11" fmla="*/ 2147483647 h 298"/>
              <a:gd name="T12" fmla="*/ 2147483647 w 655"/>
              <a:gd name="T13" fmla="*/ 2147483647 h 298"/>
              <a:gd name="T14" fmla="*/ 2147483647 w 655"/>
              <a:gd name="T15" fmla="*/ 2147483647 h 298"/>
              <a:gd name="T16" fmla="*/ 2147483647 w 655"/>
              <a:gd name="T17" fmla="*/ 2147483647 h 298"/>
              <a:gd name="T18" fmla="*/ 2147483647 w 655"/>
              <a:gd name="T19" fmla="*/ 2147483647 h 298"/>
              <a:gd name="T20" fmla="*/ 2147483647 w 655"/>
              <a:gd name="T21" fmla="*/ 2147483647 h 298"/>
              <a:gd name="T22" fmla="*/ 2147483647 w 655"/>
              <a:gd name="T23" fmla="*/ 0 h 2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5"/>
              <a:gd name="T37" fmla="*/ 0 h 298"/>
              <a:gd name="T38" fmla="*/ 655 w 655"/>
              <a:gd name="T39" fmla="*/ 298 h 2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5" h="298">
                <a:moveTo>
                  <a:pt x="0" y="82"/>
                </a:moveTo>
                <a:lnTo>
                  <a:pt x="60" y="152"/>
                </a:lnTo>
                <a:lnTo>
                  <a:pt x="119" y="201"/>
                </a:lnTo>
                <a:lnTo>
                  <a:pt x="179" y="289"/>
                </a:lnTo>
                <a:lnTo>
                  <a:pt x="238" y="298"/>
                </a:lnTo>
                <a:lnTo>
                  <a:pt x="298" y="254"/>
                </a:lnTo>
                <a:lnTo>
                  <a:pt x="357" y="201"/>
                </a:lnTo>
                <a:lnTo>
                  <a:pt x="417" y="118"/>
                </a:lnTo>
                <a:lnTo>
                  <a:pt x="476" y="83"/>
                </a:lnTo>
                <a:lnTo>
                  <a:pt x="536" y="119"/>
                </a:lnTo>
                <a:lnTo>
                  <a:pt x="595" y="62"/>
                </a:lnTo>
                <a:lnTo>
                  <a:pt x="655" y="0"/>
                </a:lnTo>
              </a:path>
            </a:pathLst>
          </a:custGeom>
          <a:noFill/>
          <a:ln w="38100"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41" name="Line 64"/>
          <p:cNvSpPr>
            <a:spLocks noChangeShapeType="1"/>
          </p:cNvSpPr>
          <p:nvPr/>
        </p:nvSpPr>
        <p:spPr bwMode="auto">
          <a:xfrm>
            <a:off x="7766050" y="5556250"/>
            <a:ext cx="11430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2" name="Line 65"/>
          <p:cNvSpPr>
            <a:spLocks noChangeShapeType="1"/>
          </p:cNvSpPr>
          <p:nvPr/>
        </p:nvSpPr>
        <p:spPr bwMode="auto">
          <a:xfrm>
            <a:off x="7766050" y="4889500"/>
            <a:ext cx="11430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3" name="Line 66"/>
          <p:cNvSpPr>
            <a:spLocks noChangeShapeType="1"/>
          </p:cNvSpPr>
          <p:nvPr/>
        </p:nvSpPr>
        <p:spPr bwMode="auto">
          <a:xfrm>
            <a:off x="7766050" y="4232275"/>
            <a:ext cx="11430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4" name="Line 67"/>
          <p:cNvSpPr>
            <a:spLocks noChangeShapeType="1"/>
          </p:cNvSpPr>
          <p:nvPr/>
        </p:nvSpPr>
        <p:spPr bwMode="auto">
          <a:xfrm>
            <a:off x="7766050" y="3565525"/>
            <a:ext cx="11430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5" name="Line 68"/>
          <p:cNvSpPr>
            <a:spLocks noChangeShapeType="1"/>
          </p:cNvSpPr>
          <p:nvPr/>
        </p:nvSpPr>
        <p:spPr bwMode="auto">
          <a:xfrm>
            <a:off x="7766050" y="2898775"/>
            <a:ext cx="11430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6" name="Line 69"/>
          <p:cNvSpPr>
            <a:spLocks noChangeShapeType="1"/>
          </p:cNvSpPr>
          <p:nvPr/>
        </p:nvSpPr>
        <p:spPr bwMode="auto">
          <a:xfrm>
            <a:off x="7766050" y="2241550"/>
            <a:ext cx="11430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47" name="Line 70"/>
          <p:cNvSpPr>
            <a:spLocks noChangeShapeType="1"/>
          </p:cNvSpPr>
          <p:nvPr/>
        </p:nvSpPr>
        <p:spPr bwMode="auto">
          <a:xfrm>
            <a:off x="7766050" y="1574800"/>
            <a:ext cx="11430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51" name="Freeform 71"/>
          <p:cNvSpPr>
            <a:spLocks/>
          </p:cNvSpPr>
          <p:nvPr/>
        </p:nvSpPr>
        <p:spPr bwMode="auto">
          <a:xfrm>
            <a:off x="1584325" y="2212975"/>
            <a:ext cx="6238875" cy="2914650"/>
          </a:xfrm>
          <a:custGeom>
            <a:avLst/>
            <a:gdLst>
              <a:gd name="T0" fmla="*/ 0 w 655"/>
              <a:gd name="T1" fmla="*/ 2147483647 h 306"/>
              <a:gd name="T2" fmla="*/ 2147483647 w 655"/>
              <a:gd name="T3" fmla="*/ 2147483647 h 306"/>
              <a:gd name="T4" fmla="*/ 2147483647 w 655"/>
              <a:gd name="T5" fmla="*/ 2147483647 h 306"/>
              <a:gd name="T6" fmla="*/ 2147483647 w 655"/>
              <a:gd name="T7" fmla="*/ 2147483647 h 306"/>
              <a:gd name="T8" fmla="*/ 2147483647 w 655"/>
              <a:gd name="T9" fmla="*/ 0 h 306"/>
              <a:gd name="T10" fmla="*/ 2147483647 w 655"/>
              <a:gd name="T11" fmla="*/ 2147483647 h 306"/>
              <a:gd name="T12" fmla="*/ 2147483647 w 655"/>
              <a:gd name="T13" fmla="*/ 2147483647 h 306"/>
              <a:gd name="T14" fmla="*/ 2147483647 w 655"/>
              <a:gd name="T15" fmla="*/ 2147483647 h 306"/>
              <a:gd name="T16" fmla="*/ 2147483647 w 655"/>
              <a:gd name="T17" fmla="*/ 2147483647 h 306"/>
              <a:gd name="T18" fmla="*/ 2147483647 w 655"/>
              <a:gd name="T19" fmla="*/ 2147483647 h 306"/>
              <a:gd name="T20" fmla="*/ 2147483647 w 655"/>
              <a:gd name="T21" fmla="*/ 2147483647 h 306"/>
              <a:gd name="T22" fmla="*/ 2147483647 w 655"/>
              <a:gd name="T23" fmla="*/ 2147483647 h 3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5"/>
              <a:gd name="T37" fmla="*/ 0 h 306"/>
              <a:gd name="T38" fmla="*/ 655 w 655"/>
              <a:gd name="T39" fmla="*/ 306 h 3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5" h="306">
                <a:moveTo>
                  <a:pt x="0" y="306"/>
                </a:moveTo>
                <a:lnTo>
                  <a:pt x="60" y="227"/>
                </a:lnTo>
                <a:lnTo>
                  <a:pt x="119" y="124"/>
                </a:lnTo>
                <a:lnTo>
                  <a:pt x="179" y="15"/>
                </a:lnTo>
                <a:lnTo>
                  <a:pt x="238" y="0"/>
                </a:lnTo>
                <a:lnTo>
                  <a:pt x="298" y="44"/>
                </a:lnTo>
                <a:lnTo>
                  <a:pt x="357" y="68"/>
                </a:lnTo>
                <a:lnTo>
                  <a:pt x="417" y="114"/>
                </a:lnTo>
                <a:lnTo>
                  <a:pt x="476" y="152"/>
                </a:lnTo>
                <a:lnTo>
                  <a:pt x="536" y="85"/>
                </a:lnTo>
                <a:lnTo>
                  <a:pt x="595" y="111"/>
                </a:lnTo>
                <a:lnTo>
                  <a:pt x="655" y="148"/>
                </a:lnTo>
              </a:path>
            </a:pathLst>
          </a:custGeom>
          <a:noFill/>
          <a:ln w="38100"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6349" name="Rectangle 84"/>
          <p:cNvSpPr>
            <a:spLocks noChangeArrowheads="1"/>
          </p:cNvSpPr>
          <p:nvPr/>
        </p:nvSpPr>
        <p:spPr bwMode="auto">
          <a:xfrm>
            <a:off x="1031875" y="5386388"/>
            <a:ext cx="4667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120</a:t>
            </a:r>
            <a:endParaRPr lang="en-US" sz="2200"/>
          </a:p>
        </p:txBody>
      </p:sp>
      <p:sp>
        <p:nvSpPr>
          <p:cNvPr id="56350" name="Rectangle 85"/>
          <p:cNvSpPr>
            <a:spLocks noChangeArrowheads="1"/>
          </p:cNvSpPr>
          <p:nvPr/>
        </p:nvSpPr>
        <p:spPr bwMode="auto">
          <a:xfrm>
            <a:off x="1031875" y="4719638"/>
            <a:ext cx="4667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140</a:t>
            </a:r>
            <a:endParaRPr lang="en-US" sz="2200"/>
          </a:p>
        </p:txBody>
      </p:sp>
      <p:sp>
        <p:nvSpPr>
          <p:cNvPr id="56351" name="Rectangle 86"/>
          <p:cNvSpPr>
            <a:spLocks noChangeArrowheads="1"/>
          </p:cNvSpPr>
          <p:nvPr/>
        </p:nvSpPr>
        <p:spPr bwMode="auto">
          <a:xfrm>
            <a:off x="1031875" y="4062413"/>
            <a:ext cx="4667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160</a:t>
            </a:r>
            <a:endParaRPr lang="en-US" sz="2200"/>
          </a:p>
        </p:txBody>
      </p:sp>
      <p:sp>
        <p:nvSpPr>
          <p:cNvPr id="56352" name="Rectangle 87"/>
          <p:cNvSpPr>
            <a:spLocks noChangeArrowheads="1"/>
          </p:cNvSpPr>
          <p:nvPr/>
        </p:nvSpPr>
        <p:spPr bwMode="auto">
          <a:xfrm>
            <a:off x="1031875" y="3395663"/>
            <a:ext cx="4667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180</a:t>
            </a:r>
            <a:endParaRPr lang="en-US" sz="2200"/>
          </a:p>
        </p:txBody>
      </p:sp>
      <p:sp>
        <p:nvSpPr>
          <p:cNvPr id="56353" name="Rectangle 88"/>
          <p:cNvSpPr>
            <a:spLocks noChangeArrowheads="1"/>
          </p:cNvSpPr>
          <p:nvPr/>
        </p:nvSpPr>
        <p:spPr bwMode="auto">
          <a:xfrm>
            <a:off x="1031875" y="2728913"/>
            <a:ext cx="4667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200</a:t>
            </a:r>
            <a:endParaRPr lang="en-US" sz="2200"/>
          </a:p>
        </p:txBody>
      </p:sp>
      <p:sp>
        <p:nvSpPr>
          <p:cNvPr id="56354" name="Rectangle 89"/>
          <p:cNvSpPr>
            <a:spLocks noChangeArrowheads="1"/>
          </p:cNvSpPr>
          <p:nvPr/>
        </p:nvSpPr>
        <p:spPr bwMode="auto">
          <a:xfrm>
            <a:off x="1031875" y="2071688"/>
            <a:ext cx="4667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220</a:t>
            </a:r>
            <a:endParaRPr lang="en-US" sz="2200"/>
          </a:p>
        </p:txBody>
      </p:sp>
      <p:sp>
        <p:nvSpPr>
          <p:cNvPr id="56355" name="Rectangle 90"/>
          <p:cNvSpPr>
            <a:spLocks noChangeArrowheads="1"/>
          </p:cNvSpPr>
          <p:nvPr/>
        </p:nvSpPr>
        <p:spPr bwMode="auto">
          <a:xfrm>
            <a:off x="1031875" y="1404938"/>
            <a:ext cx="4667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240</a:t>
            </a:r>
            <a:endParaRPr lang="en-US" sz="2200"/>
          </a:p>
        </p:txBody>
      </p:sp>
      <p:sp>
        <p:nvSpPr>
          <p:cNvPr id="56356" name="Rectangle 91"/>
          <p:cNvSpPr>
            <a:spLocks noChangeArrowheads="1"/>
          </p:cNvSpPr>
          <p:nvPr/>
        </p:nvSpPr>
        <p:spPr bwMode="auto">
          <a:xfrm>
            <a:off x="1266825" y="5727700"/>
            <a:ext cx="6223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1929</a:t>
            </a:r>
            <a:endParaRPr lang="en-US" sz="2200"/>
          </a:p>
        </p:txBody>
      </p:sp>
      <p:sp>
        <p:nvSpPr>
          <p:cNvPr id="56357" name="Rectangle 92"/>
          <p:cNvSpPr>
            <a:spLocks noChangeArrowheads="1"/>
          </p:cNvSpPr>
          <p:nvPr/>
        </p:nvSpPr>
        <p:spPr bwMode="auto">
          <a:xfrm>
            <a:off x="2400300" y="5727700"/>
            <a:ext cx="6223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1931</a:t>
            </a:r>
            <a:endParaRPr lang="en-US" sz="2200"/>
          </a:p>
        </p:txBody>
      </p:sp>
      <p:sp>
        <p:nvSpPr>
          <p:cNvPr id="56358" name="Rectangle 93"/>
          <p:cNvSpPr>
            <a:spLocks noChangeArrowheads="1"/>
          </p:cNvSpPr>
          <p:nvPr/>
        </p:nvSpPr>
        <p:spPr bwMode="auto">
          <a:xfrm>
            <a:off x="3533775" y="5727700"/>
            <a:ext cx="6223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1933</a:t>
            </a:r>
            <a:endParaRPr lang="en-US" sz="2200"/>
          </a:p>
        </p:txBody>
      </p:sp>
      <p:sp>
        <p:nvSpPr>
          <p:cNvPr id="56359" name="Rectangle 94"/>
          <p:cNvSpPr>
            <a:spLocks noChangeArrowheads="1"/>
          </p:cNvSpPr>
          <p:nvPr/>
        </p:nvSpPr>
        <p:spPr bwMode="auto">
          <a:xfrm>
            <a:off x="4667250" y="5727700"/>
            <a:ext cx="6223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1935</a:t>
            </a:r>
            <a:endParaRPr lang="en-US" sz="2200"/>
          </a:p>
        </p:txBody>
      </p:sp>
      <p:sp>
        <p:nvSpPr>
          <p:cNvPr id="56360" name="Rectangle 95"/>
          <p:cNvSpPr>
            <a:spLocks noChangeArrowheads="1"/>
          </p:cNvSpPr>
          <p:nvPr/>
        </p:nvSpPr>
        <p:spPr bwMode="auto">
          <a:xfrm>
            <a:off x="5800725" y="5727700"/>
            <a:ext cx="6223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1937</a:t>
            </a:r>
            <a:endParaRPr lang="en-US" sz="2200"/>
          </a:p>
        </p:txBody>
      </p:sp>
      <p:sp>
        <p:nvSpPr>
          <p:cNvPr id="56361" name="Rectangle 96"/>
          <p:cNvSpPr>
            <a:spLocks noChangeArrowheads="1"/>
          </p:cNvSpPr>
          <p:nvPr/>
        </p:nvSpPr>
        <p:spPr bwMode="auto">
          <a:xfrm>
            <a:off x="6934200" y="5727700"/>
            <a:ext cx="6223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1939</a:t>
            </a:r>
            <a:endParaRPr lang="en-US" sz="2200"/>
          </a:p>
        </p:txBody>
      </p:sp>
      <p:sp>
        <p:nvSpPr>
          <p:cNvPr id="56362" name="Rectangle 97"/>
          <p:cNvSpPr>
            <a:spLocks noChangeArrowheads="1"/>
          </p:cNvSpPr>
          <p:nvPr/>
        </p:nvSpPr>
        <p:spPr bwMode="auto">
          <a:xfrm rot="-5400000">
            <a:off x="-869950" y="3381375"/>
            <a:ext cx="28844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rPr>
              <a:t>billions of 1958 dollars</a:t>
            </a:r>
            <a:endParaRPr lang="en-US" sz="2300"/>
          </a:p>
        </p:txBody>
      </p:sp>
      <p:sp>
        <p:nvSpPr>
          <p:cNvPr id="56363" name="Rectangle 98"/>
          <p:cNvSpPr>
            <a:spLocks noChangeArrowheads="1"/>
          </p:cNvSpPr>
          <p:nvPr/>
        </p:nvSpPr>
        <p:spPr bwMode="auto">
          <a:xfrm>
            <a:off x="7921625" y="5386388"/>
            <a:ext cx="1555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0</a:t>
            </a:r>
            <a:endParaRPr lang="en-US" sz="2200"/>
          </a:p>
        </p:txBody>
      </p:sp>
      <p:sp>
        <p:nvSpPr>
          <p:cNvPr id="56364" name="Rectangle 99"/>
          <p:cNvSpPr>
            <a:spLocks noChangeArrowheads="1"/>
          </p:cNvSpPr>
          <p:nvPr/>
        </p:nvSpPr>
        <p:spPr bwMode="auto">
          <a:xfrm>
            <a:off x="7921625" y="4719638"/>
            <a:ext cx="1555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5</a:t>
            </a:r>
            <a:endParaRPr lang="en-US" sz="2200"/>
          </a:p>
        </p:txBody>
      </p:sp>
      <p:sp>
        <p:nvSpPr>
          <p:cNvPr id="56365" name="Rectangle 100"/>
          <p:cNvSpPr>
            <a:spLocks noChangeArrowheads="1"/>
          </p:cNvSpPr>
          <p:nvPr/>
        </p:nvSpPr>
        <p:spPr bwMode="auto">
          <a:xfrm>
            <a:off x="7921625" y="4062413"/>
            <a:ext cx="3111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10</a:t>
            </a:r>
            <a:endParaRPr lang="en-US" sz="2200"/>
          </a:p>
        </p:txBody>
      </p:sp>
      <p:sp>
        <p:nvSpPr>
          <p:cNvPr id="56366" name="Rectangle 101"/>
          <p:cNvSpPr>
            <a:spLocks noChangeArrowheads="1"/>
          </p:cNvSpPr>
          <p:nvPr/>
        </p:nvSpPr>
        <p:spPr bwMode="auto">
          <a:xfrm>
            <a:off x="7921625" y="3395663"/>
            <a:ext cx="3111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15</a:t>
            </a:r>
            <a:endParaRPr lang="en-US" sz="2200"/>
          </a:p>
        </p:txBody>
      </p:sp>
      <p:sp>
        <p:nvSpPr>
          <p:cNvPr id="56367" name="Rectangle 102"/>
          <p:cNvSpPr>
            <a:spLocks noChangeArrowheads="1"/>
          </p:cNvSpPr>
          <p:nvPr/>
        </p:nvSpPr>
        <p:spPr bwMode="auto">
          <a:xfrm>
            <a:off x="7921625" y="2728913"/>
            <a:ext cx="3111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20</a:t>
            </a:r>
            <a:endParaRPr lang="en-US" sz="2200"/>
          </a:p>
        </p:txBody>
      </p:sp>
      <p:sp>
        <p:nvSpPr>
          <p:cNvPr id="56368" name="Rectangle 103"/>
          <p:cNvSpPr>
            <a:spLocks noChangeArrowheads="1"/>
          </p:cNvSpPr>
          <p:nvPr/>
        </p:nvSpPr>
        <p:spPr bwMode="auto">
          <a:xfrm>
            <a:off x="7921625" y="2071688"/>
            <a:ext cx="3111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25</a:t>
            </a:r>
            <a:endParaRPr lang="en-US" sz="2200"/>
          </a:p>
        </p:txBody>
      </p:sp>
      <p:sp>
        <p:nvSpPr>
          <p:cNvPr id="56369" name="Rectangle 104"/>
          <p:cNvSpPr>
            <a:spLocks noChangeArrowheads="1"/>
          </p:cNvSpPr>
          <p:nvPr/>
        </p:nvSpPr>
        <p:spPr bwMode="auto">
          <a:xfrm>
            <a:off x="7921625" y="1404938"/>
            <a:ext cx="3111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rPr>
              <a:t>30</a:t>
            </a:r>
            <a:endParaRPr lang="en-US" sz="2200"/>
          </a:p>
        </p:txBody>
      </p:sp>
      <p:sp>
        <p:nvSpPr>
          <p:cNvPr id="56370" name="Rectangle 105"/>
          <p:cNvSpPr>
            <a:spLocks noChangeArrowheads="1"/>
          </p:cNvSpPr>
          <p:nvPr/>
        </p:nvSpPr>
        <p:spPr bwMode="auto">
          <a:xfrm rot="-5400000">
            <a:off x="7236619" y="3402807"/>
            <a:ext cx="27527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a:solidFill>
                  <a:srgbClr val="000000"/>
                </a:solidFill>
              </a:rPr>
              <a:t>percent of labor force</a:t>
            </a:r>
            <a:endParaRPr lang="en-US" sz="2300"/>
          </a:p>
        </p:txBody>
      </p:sp>
    </p:spTree>
    <p:extLst>
      <p:ext uri="{BB962C8B-B14F-4D97-AF65-F5344CB8AC3E}">
        <p14:creationId xmlns:p14="http://schemas.microsoft.com/office/powerpoint/2010/main" val="92616458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330"/>
                                        </p:tgtEl>
                                        <p:attrNameLst>
                                          <p:attrName>style.visibility</p:attrName>
                                        </p:attrNameLst>
                                      </p:cBhvr>
                                      <p:to>
                                        <p:strVal val="visible"/>
                                      </p:to>
                                    </p:set>
                                    <p:animEffect transition="in" filter="wipe(left)">
                                      <p:cBhvr>
                                        <p:cTn id="7" dur="500"/>
                                        <p:tgtEl>
                                          <p:spTgt spid="97330"/>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Right)">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7351"/>
                                        </p:tgtEl>
                                        <p:attrNameLst>
                                          <p:attrName>style.visibility</p:attrName>
                                        </p:attrNameLst>
                                      </p:cBhvr>
                                      <p:to>
                                        <p:strVal val="visible"/>
                                      </p:to>
                                    </p:set>
                                    <p:animEffect transition="in" filter="wipe(left)">
                                      <p:cBhvr>
                                        <p:cTn id="16" dur="500"/>
                                        <p:tgtEl>
                                          <p:spTgt spid="97351"/>
                                        </p:tgtEl>
                                      </p:cBhvr>
                                    </p:animEffect>
                                  </p:childTnLst>
                                </p:cTn>
                              </p:par>
                            </p:childTnLst>
                          </p:cTn>
                        </p:par>
                        <p:par>
                          <p:cTn id="17" fill="hold" nodeType="afterGroup">
                            <p:stCondLst>
                              <p:cond delay="500"/>
                            </p:stCondLst>
                            <p:childTnLst>
                              <p:par>
                                <p:cTn id="18" presetID="18" presetClass="entr" presetSubtype="3"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strips(upRight)">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30" grpId="0" animBg="1"/>
      <p:bldP spid="9735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p:txBody>
          <a:bodyPr/>
          <a:lstStyle/>
          <a:p>
            <a:r>
              <a:rPr lang="en-US" sz="2700" smtClean="0"/>
              <a:t>THE SPENDING HYPOTHESIS: </a:t>
            </a:r>
            <a:br>
              <a:rPr lang="en-US" sz="2700" smtClean="0"/>
            </a:br>
            <a:r>
              <a:rPr lang="en-US" smtClean="0"/>
              <a:t>Shocks to the </a:t>
            </a:r>
            <a:r>
              <a:rPr lang="en-US" i="1" smtClean="0"/>
              <a:t>IS</a:t>
            </a:r>
            <a:r>
              <a:rPr lang="en-US" sz="1400" smtClean="0"/>
              <a:t> </a:t>
            </a:r>
            <a:r>
              <a:rPr lang="en-US" smtClean="0"/>
              <a:t> curve</a:t>
            </a:r>
          </a:p>
        </p:txBody>
      </p:sp>
      <p:sp>
        <p:nvSpPr>
          <p:cNvPr id="57347" name="Rectangle 5"/>
          <p:cNvSpPr>
            <a:spLocks noGrp="1" noChangeArrowheads="1"/>
          </p:cNvSpPr>
          <p:nvPr>
            <p:ph type="body" idx="1"/>
          </p:nvPr>
        </p:nvSpPr>
        <p:spPr>
          <a:xfrm>
            <a:off x="476250" y="1336675"/>
            <a:ext cx="8210550" cy="4884738"/>
          </a:xfrm>
        </p:spPr>
        <p:txBody>
          <a:bodyPr/>
          <a:lstStyle/>
          <a:p>
            <a:r>
              <a:rPr lang="en-US" dirty="0" smtClean="0"/>
              <a:t>Asserts that the Depression was largely due to an exogenous fall in the demand for goods &amp; services</a:t>
            </a:r>
            <a:r>
              <a:rPr lang="en-US" dirty="0" smtClean="0">
                <a:latin typeface="Arial"/>
                <a:cs typeface="Arial"/>
              </a:rPr>
              <a:t>—</a:t>
            </a:r>
            <a:r>
              <a:rPr lang="en-US" dirty="0" smtClean="0"/>
              <a:t>a leftward shift of the </a:t>
            </a:r>
            <a:r>
              <a:rPr lang="en-US" i="1" dirty="0" smtClean="0"/>
              <a:t>IS</a:t>
            </a:r>
            <a:r>
              <a:rPr lang="en-US" sz="1100" dirty="0" smtClean="0"/>
              <a:t> </a:t>
            </a:r>
            <a:r>
              <a:rPr lang="en-US" dirty="0" smtClean="0">
                <a:sym typeface="Symbol" pitchFamily="18" charset="2"/>
              </a:rPr>
              <a:t> </a:t>
            </a:r>
            <a:r>
              <a:rPr lang="en-US" dirty="0" smtClean="0"/>
              <a:t>curve.</a:t>
            </a:r>
          </a:p>
          <a:p>
            <a:r>
              <a:rPr lang="en-US" dirty="0" smtClean="0"/>
              <a:t>Evidence:  </a:t>
            </a:r>
            <a:br>
              <a:rPr lang="en-US" dirty="0" smtClean="0"/>
            </a:br>
            <a:r>
              <a:rPr lang="en-US" dirty="0" smtClean="0"/>
              <a:t>output and interest rates both fell, which is what a leftward </a:t>
            </a:r>
            <a:r>
              <a:rPr lang="en-US" i="1" dirty="0" smtClean="0"/>
              <a:t>IS</a:t>
            </a:r>
            <a:r>
              <a:rPr lang="en-US" sz="1100" dirty="0" smtClean="0"/>
              <a:t> </a:t>
            </a:r>
            <a:r>
              <a:rPr lang="en-US" dirty="0" smtClean="0"/>
              <a:t> shift would cause.</a:t>
            </a:r>
          </a:p>
        </p:txBody>
      </p:sp>
    </p:spTree>
    <p:extLst>
      <p:ext uri="{BB962C8B-B14F-4D97-AF65-F5344CB8AC3E}">
        <p14:creationId xmlns:p14="http://schemas.microsoft.com/office/powerpoint/2010/main" val="472444997"/>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p:txBody>
          <a:bodyPr/>
          <a:lstStyle/>
          <a:p>
            <a:r>
              <a:rPr lang="en-US" sz="2700" smtClean="0"/>
              <a:t>THE SPENDING HYPOTHESIS: </a:t>
            </a:r>
            <a:br>
              <a:rPr lang="en-US" sz="2700" smtClean="0"/>
            </a:br>
            <a:r>
              <a:rPr lang="en-US" smtClean="0"/>
              <a:t>Reasons for the </a:t>
            </a:r>
            <a:r>
              <a:rPr lang="en-US" i="1" smtClean="0"/>
              <a:t>IS</a:t>
            </a:r>
            <a:r>
              <a:rPr lang="en-US" sz="1400" smtClean="0"/>
              <a:t> </a:t>
            </a:r>
            <a:r>
              <a:rPr lang="en-US" smtClean="0"/>
              <a:t> shift</a:t>
            </a:r>
          </a:p>
        </p:txBody>
      </p:sp>
      <p:sp>
        <p:nvSpPr>
          <p:cNvPr id="58371" name="Rectangle 5"/>
          <p:cNvSpPr>
            <a:spLocks noGrp="1" noChangeArrowheads="1"/>
          </p:cNvSpPr>
          <p:nvPr>
            <p:ph type="body" idx="1"/>
          </p:nvPr>
        </p:nvSpPr>
        <p:spPr>
          <a:xfrm>
            <a:off x="468313" y="1341438"/>
            <a:ext cx="8229600" cy="4762500"/>
          </a:xfrm>
        </p:spPr>
        <p:txBody>
          <a:bodyPr/>
          <a:lstStyle/>
          <a:p>
            <a:r>
              <a:rPr lang="en-US" sz="2700" dirty="0" smtClean="0"/>
              <a:t>Stock market crash </a:t>
            </a:r>
            <a:r>
              <a:rPr lang="en-US" sz="2700" dirty="0" smtClean="0">
                <a:sym typeface="Symbol" pitchFamily="18" charset="2"/>
              </a:rPr>
              <a:t> exogenous </a:t>
            </a:r>
            <a:r>
              <a:rPr lang="en-US" sz="2700" b="1" i="1" dirty="0" smtClean="0">
                <a:sym typeface="Symbol" pitchFamily="18" charset="2"/>
              </a:rPr>
              <a:t>C</a:t>
            </a:r>
            <a:r>
              <a:rPr lang="en-US" sz="2700" dirty="0" smtClean="0">
                <a:sym typeface="Symbol" pitchFamily="18" charset="2"/>
              </a:rPr>
              <a:t> </a:t>
            </a:r>
            <a:endParaRPr lang="en-US" sz="2700" dirty="0" smtClean="0"/>
          </a:p>
          <a:p>
            <a:pPr lvl="1"/>
            <a:r>
              <a:rPr lang="en-US" sz="2500" dirty="0"/>
              <a:t>Oct 1929–Dec </a:t>
            </a:r>
            <a:r>
              <a:rPr lang="en-US" sz="2500" dirty="0" smtClean="0"/>
              <a:t>1929:  S&amp;P 500 fell 17%</a:t>
            </a:r>
          </a:p>
          <a:p>
            <a:pPr lvl="1"/>
            <a:r>
              <a:rPr lang="en-US" sz="2500" dirty="0" smtClean="0"/>
              <a:t>Oct </a:t>
            </a:r>
            <a:r>
              <a:rPr lang="en-US" sz="2500" dirty="0"/>
              <a:t>1929–Dec </a:t>
            </a:r>
            <a:r>
              <a:rPr lang="en-US" sz="2500" dirty="0" smtClean="0"/>
              <a:t>1933:  S&amp;P 500 fell 71%</a:t>
            </a:r>
          </a:p>
          <a:p>
            <a:r>
              <a:rPr lang="en-US" sz="2700" dirty="0" smtClean="0">
                <a:sym typeface="Symbol" pitchFamily="18" charset="2"/>
              </a:rPr>
              <a:t>Drop in investment</a:t>
            </a:r>
          </a:p>
          <a:p>
            <a:pPr lvl="1"/>
            <a:r>
              <a:rPr lang="en-US" sz="2500" dirty="0" smtClean="0">
                <a:sym typeface="Symbol" pitchFamily="18" charset="2"/>
              </a:rPr>
              <a:t>Correction after overbuilding in the 1920s.</a:t>
            </a:r>
          </a:p>
          <a:p>
            <a:pPr lvl="1"/>
            <a:r>
              <a:rPr lang="en-US" sz="2500" dirty="0" smtClean="0">
                <a:sym typeface="Symbol" pitchFamily="18" charset="2"/>
              </a:rPr>
              <a:t>Widespread bank failures made it harder to obtain financing for investment.</a:t>
            </a:r>
          </a:p>
          <a:p>
            <a:r>
              <a:rPr lang="en-US" sz="2700" dirty="0" err="1" smtClean="0">
                <a:sym typeface="Symbol" pitchFamily="18" charset="2"/>
              </a:rPr>
              <a:t>Contractionary</a:t>
            </a:r>
            <a:r>
              <a:rPr lang="en-US" sz="2700" dirty="0" smtClean="0">
                <a:sym typeface="Symbol" pitchFamily="18" charset="2"/>
              </a:rPr>
              <a:t> fiscal policy</a:t>
            </a:r>
          </a:p>
          <a:p>
            <a:pPr lvl="1"/>
            <a:r>
              <a:rPr lang="en-US" sz="2500" dirty="0" smtClean="0">
                <a:sym typeface="Symbol" pitchFamily="18" charset="2"/>
              </a:rPr>
              <a:t>Politicians raised tax rates and cut spending to combat increasing deficits.</a:t>
            </a:r>
          </a:p>
        </p:txBody>
      </p:sp>
    </p:spTree>
    <p:extLst>
      <p:ext uri="{BB962C8B-B14F-4D97-AF65-F5344CB8AC3E}">
        <p14:creationId xmlns:p14="http://schemas.microsoft.com/office/powerpoint/2010/main" val="2164286581"/>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p:txBody>
          <a:bodyPr/>
          <a:lstStyle/>
          <a:p>
            <a:r>
              <a:rPr lang="en-US" sz="2700" smtClean="0"/>
              <a:t>THE MONEY HYPOTHESIS: </a:t>
            </a:r>
            <a:br>
              <a:rPr lang="en-US" sz="2700" smtClean="0"/>
            </a:br>
            <a:r>
              <a:rPr lang="en-US" smtClean="0"/>
              <a:t>A shock to the </a:t>
            </a:r>
            <a:r>
              <a:rPr lang="en-US" i="1" smtClean="0"/>
              <a:t>LM</a:t>
            </a:r>
            <a:r>
              <a:rPr lang="en-US" sz="1400" smtClean="0"/>
              <a:t> </a:t>
            </a:r>
            <a:r>
              <a:rPr lang="en-US" smtClean="0"/>
              <a:t> curve</a:t>
            </a:r>
          </a:p>
        </p:txBody>
      </p:sp>
      <p:sp>
        <p:nvSpPr>
          <p:cNvPr id="59395" name="Rectangle 5"/>
          <p:cNvSpPr>
            <a:spLocks noGrp="1" noChangeArrowheads="1"/>
          </p:cNvSpPr>
          <p:nvPr>
            <p:ph type="body" idx="1"/>
          </p:nvPr>
        </p:nvSpPr>
        <p:spPr>
          <a:xfrm>
            <a:off x="476250" y="1350963"/>
            <a:ext cx="8210550" cy="4884737"/>
          </a:xfrm>
        </p:spPr>
        <p:txBody>
          <a:bodyPr/>
          <a:lstStyle/>
          <a:p>
            <a:r>
              <a:rPr lang="en-US" dirty="0" smtClean="0"/>
              <a:t>Asserts that the Depression was largely due to huge fall in the money supply.</a:t>
            </a:r>
          </a:p>
          <a:p>
            <a:r>
              <a:rPr lang="en-US" dirty="0" smtClean="0"/>
              <a:t>Evidence:  </a:t>
            </a:r>
            <a:br>
              <a:rPr lang="en-US" dirty="0" smtClean="0"/>
            </a:br>
            <a:r>
              <a:rPr lang="en-US" i="1" dirty="0" smtClean="0"/>
              <a:t>M</a:t>
            </a:r>
            <a:r>
              <a:rPr lang="en-US" dirty="0" smtClean="0"/>
              <a:t>1 fell 25% during 1929–33. </a:t>
            </a:r>
          </a:p>
          <a:p>
            <a:r>
              <a:rPr lang="en-US" dirty="0" smtClean="0"/>
              <a:t>But, two problems with this hypothesis:</a:t>
            </a:r>
          </a:p>
          <a:p>
            <a:pPr lvl="1">
              <a:lnSpc>
                <a:spcPct val="105000"/>
              </a:lnSpc>
            </a:pPr>
            <a:r>
              <a:rPr lang="en-US" b="1" i="1" dirty="0" smtClean="0"/>
              <a:t>P</a:t>
            </a:r>
            <a:r>
              <a:rPr lang="en-US" sz="1100" dirty="0" smtClean="0"/>
              <a:t> </a:t>
            </a:r>
            <a:r>
              <a:rPr lang="en-US" dirty="0" smtClean="0"/>
              <a:t> fell even more, so </a:t>
            </a:r>
            <a:r>
              <a:rPr lang="en-US" b="1" i="1" dirty="0" smtClean="0"/>
              <a:t>M</a:t>
            </a:r>
            <a:r>
              <a:rPr lang="en-US" dirty="0" smtClean="0"/>
              <a:t>/</a:t>
            </a:r>
            <a:r>
              <a:rPr lang="en-US" b="1" i="1" dirty="0" smtClean="0"/>
              <a:t>P</a:t>
            </a:r>
            <a:r>
              <a:rPr lang="en-US" sz="1100" dirty="0" smtClean="0"/>
              <a:t> </a:t>
            </a:r>
            <a:r>
              <a:rPr lang="en-US" dirty="0" smtClean="0">
                <a:sym typeface="Symbol" pitchFamily="18" charset="2"/>
              </a:rPr>
              <a:t> </a:t>
            </a:r>
            <a:r>
              <a:rPr lang="en-US" dirty="0" smtClean="0"/>
              <a:t>actually rose slightly during </a:t>
            </a:r>
            <a:r>
              <a:rPr lang="en-US" dirty="0"/>
              <a:t>1929–31</a:t>
            </a:r>
            <a:r>
              <a:rPr lang="en-US" dirty="0" smtClean="0"/>
              <a:t>. </a:t>
            </a:r>
          </a:p>
          <a:p>
            <a:pPr lvl="1">
              <a:lnSpc>
                <a:spcPct val="105000"/>
              </a:lnSpc>
            </a:pPr>
            <a:r>
              <a:rPr lang="en-US" dirty="0" smtClean="0"/>
              <a:t>nominal interest rates fell, which is the opposite of what a leftward </a:t>
            </a:r>
            <a:r>
              <a:rPr lang="en-US" i="1" dirty="0" smtClean="0"/>
              <a:t>LM</a:t>
            </a:r>
            <a:r>
              <a:rPr lang="en-US" sz="1000" dirty="0" smtClean="0"/>
              <a:t> </a:t>
            </a:r>
            <a:r>
              <a:rPr lang="en-US" dirty="0" smtClean="0">
                <a:sym typeface="Symbol" pitchFamily="18" charset="2"/>
              </a:rPr>
              <a:t> </a:t>
            </a:r>
            <a:r>
              <a:rPr lang="en-US" dirty="0" smtClean="0"/>
              <a:t>shift would cause. </a:t>
            </a:r>
          </a:p>
        </p:txBody>
      </p:sp>
    </p:spTree>
    <p:extLst>
      <p:ext uri="{BB962C8B-B14F-4D97-AF65-F5344CB8AC3E}">
        <p14:creationId xmlns:p14="http://schemas.microsoft.com/office/powerpoint/2010/main" val="2834969325"/>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p:txBody>
          <a:bodyPr/>
          <a:lstStyle/>
          <a:p>
            <a:r>
              <a:rPr lang="en-US" sz="2700" smtClean="0"/>
              <a:t>THE MONEY HYPOTHESIS AGAIN: </a:t>
            </a:r>
            <a:br>
              <a:rPr lang="en-US" sz="2700" smtClean="0"/>
            </a:br>
            <a:r>
              <a:rPr lang="en-US" smtClean="0"/>
              <a:t>The effects of falling prices</a:t>
            </a:r>
          </a:p>
        </p:txBody>
      </p:sp>
      <p:sp>
        <p:nvSpPr>
          <p:cNvPr id="60419" name="Rectangle 5"/>
          <p:cNvSpPr>
            <a:spLocks noGrp="1" noChangeArrowheads="1"/>
          </p:cNvSpPr>
          <p:nvPr>
            <p:ph type="body" idx="1"/>
          </p:nvPr>
        </p:nvSpPr>
        <p:spPr>
          <a:xfrm>
            <a:off x="476250" y="1363663"/>
            <a:ext cx="8210550" cy="4884737"/>
          </a:xfrm>
        </p:spPr>
        <p:txBody>
          <a:bodyPr/>
          <a:lstStyle/>
          <a:p>
            <a:r>
              <a:rPr lang="en-US" dirty="0" smtClean="0"/>
              <a:t>Asserts that the severity of the Depression was due to a huge deflation:</a:t>
            </a:r>
            <a:br>
              <a:rPr lang="en-US" dirty="0" smtClean="0"/>
            </a:br>
            <a:r>
              <a:rPr lang="en-US" dirty="0" smtClean="0"/>
              <a:t>	</a:t>
            </a:r>
            <a:r>
              <a:rPr lang="en-US" b="1" i="1" dirty="0" smtClean="0"/>
              <a:t>P</a:t>
            </a:r>
            <a:r>
              <a:rPr lang="en-US" sz="1100" dirty="0" smtClean="0"/>
              <a:t> </a:t>
            </a:r>
            <a:r>
              <a:rPr lang="en-US" dirty="0" smtClean="0"/>
              <a:t> fell 25% during </a:t>
            </a:r>
            <a:r>
              <a:rPr lang="en-US" dirty="0"/>
              <a:t>1929–33</a:t>
            </a:r>
            <a:r>
              <a:rPr lang="en-US" dirty="0" smtClean="0"/>
              <a:t>. </a:t>
            </a:r>
          </a:p>
          <a:p>
            <a:r>
              <a:rPr lang="en-US" dirty="0" smtClean="0"/>
              <a:t>This deflation was probably caused by the fall in </a:t>
            </a:r>
            <a:r>
              <a:rPr lang="en-US" b="1" i="1" dirty="0" smtClean="0"/>
              <a:t>M</a:t>
            </a:r>
            <a:r>
              <a:rPr lang="en-US" dirty="0" smtClean="0"/>
              <a:t>, so perhaps money played an important role after all.</a:t>
            </a:r>
          </a:p>
          <a:p>
            <a:r>
              <a:rPr lang="en-US" dirty="0" smtClean="0"/>
              <a:t>In what ways does a deflation affect the economy?</a:t>
            </a:r>
          </a:p>
        </p:txBody>
      </p:sp>
    </p:spTree>
    <p:extLst>
      <p:ext uri="{BB962C8B-B14F-4D97-AF65-F5344CB8AC3E}">
        <p14:creationId xmlns:p14="http://schemas.microsoft.com/office/powerpoint/2010/main" val="998941530"/>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p:txBody>
          <a:bodyPr/>
          <a:lstStyle/>
          <a:p>
            <a:r>
              <a:rPr lang="en-US" sz="2700" smtClean="0"/>
              <a:t>THE MONEY HYPOTHESIS AGAIN: </a:t>
            </a:r>
            <a:br>
              <a:rPr lang="en-US" sz="2700" smtClean="0"/>
            </a:br>
            <a:r>
              <a:rPr lang="en-US" smtClean="0"/>
              <a:t>The effects of falling prices</a:t>
            </a:r>
          </a:p>
        </p:txBody>
      </p:sp>
      <p:sp>
        <p:nvSpPr>
          <p:cNvPr id="61443" name="Rectangle 5"/>
          <p:cNvSpPr>
            <a:spLocks noGrp="1" noChangeArrowheads="1"/>
          </p:cNvSpPr>
          <p:nvPr>
            <p:ph type="body" idx="1"/>
          </p:nvPr>
        </p:nvSpPr>
        <p:spPr>
          <a:xfrm>
            <a:off x="457200" y="1449388"/>
            <a:ext cx="8229600" cy="4718050"/>
          </a:xfrm>
        </p:spPr>
        <p:txBody>
          <a:bodyPr/>
          <a:lstStyle/>
          <a:p>
            <a:r>
              <a:rPr lang="en-US" dirty="0" smtClean="0"/>
              <a:t>The stabilizing effects of deflation:</a:t>
            </a:r>
          </a:p>
          <a:p>
            <a:r>
              <a:rPr lang="en-US" sz="3000" dirty="0" smtClean="0">
                <a:sym typeface="Symbol" pitchFamily="18" charset="2"/>
              </a:rPr>
              <a:t></a:t>
            </a:r>
            <a:r>
              <a:rPr lang="en-US" sz="3000" b="1" i="1" dirty="0" smtClean="0">
                <a:sym typeface="Symbol" pitchFamily="18" charset="2"/>
              </a:rPr>
              <a:t>P</a:t>
            </a:r>
            <a:r>
              <a:rPr lang="en-US" sz="3000" dirty="0" smtClean="0">
                <a:sym typeface="Symbol" pitchFamily="18" charset="2"/>
              </a:rPr>
              <a:t>  (</a:t>
            </a:r>
            <a:r>
              <a:rPr lang="en-US" sz="3000" b="1" i="1" dirty="0" smtClean="0">
                <a:sym typeface="Symbol" pitchFamily="18" charset="2"/>
              </a:rPr>
              <a:t>M</a:t>
            </a:r>
            <a:r>
              <a:rPr lang="en-US" sz="3000" i="1" dirty="0" smtClean="0">
                <a:sym typeface="Symbol" pitchFamily="18" charset="2"/>
              </a:rPr>
              <a:t>/</a:t>
            </a:r>
            <a:r>
              <a:rPr lang="en-US" sz="3000" b="1" i="1" dirty="0" smtClean="0">
                <a:sym typeface="Symbol" pitchFamily="18" charset="2"/>
              </a:rPr>
              <a:t>P</a:t>
            </a:r>
            <a:r>
              <a:rPr lang="en-US" sz="1100" b="1" i="1" dirty="0" smtClean="0">
                <a:sym typeface="Symbol" pitchFamily="18" charset="2"/>
              </a:rPr>
              <a:t> </a:t>
            </a:r>
            <a:r>
              <a:rPr lang="en-US" sz="3000" dirty="0" smtClean="0">
                <a:sym typeface="Symbol" pitchFamily="18" charset="2"/>
              </a:rPr>
              <a:t>)  </a:t>
            </a:r>
            <a:r>
              <a:rPr lang="en-US" sz="3000" i="1" dirty="0" smtClean="0">
                <a:sym typeface="Symbol" pitchFamily="18" charset="2"/>
              </a:rPr>
              <a:t>LM</a:t>
            </a:r>
            <a:r>
              <a:rPr lang="en-US" sz="3000" dirty="0" smtClean="0">
                <a:sym typeface="Symbol" pitchFamily="18" charset="2"/>
              </a:rPr>
              <a:t> </a:t>
            </a:r>
            <a:r>
              <a:rPr lang="en-US" sz="1500" dirty="0" smtClean="0">
                <a:sym typeface="Symbol" pitchFamily="18" charset="2"/>
              </a:rPr>
              <a:t> </a:t>
            </a:r>
            <a:r>
              <a:rPr lang="en-US" sz="3000" dirty="0" smtClean="0">
                <a:sym typeface="Symbol" pitchFamily="18" charset="2"/>
              </a:rPr>
              <a:t>shifts right  </a:t>
            </a:r>
            <a:r>
              <a:rPr lang="en-US" sz="3000" b="1" i="1" dirty="0" smtClean="0">
                <a:sym typeface="Symbol" pitchFamily="18" charset="2"/>
              </a:rPr>
              <a:t>Y</a:t>
            </a:r>
            <a:endParaRPr lang="en-US" sz="3200" dirty="0" smtClean="0">
              <a:sym typeface="Symbol" pitchFamily="18" charset="2"/>
            </a:endParaRPr>
          </a:p>
          <a:p>
            <a:r>
              <a:rPr lang="en-US" b="1" dirty="0" err="1" smtClean="0">
                <a:solidFill>
                  <a:srgbClr val="CC0000"/>
                </a:solidFill>
                <a:sym typeface="Symbol" pitchFamily="18" charset="2"/>
              </a:rPr>
              <a:t>Pigou</a:t>
            </a:r>
            <a:r>
              <a:rPr lang="en-US" b="1" dirty="0" smtClean="0">
                <a:solidFill>
                  <a:srgbClr val="CC0000"/>
                </a:solidFill>
                <a:sym typeface="Symbol" pitchFamily="18" charset="2"/>
              </a:rPr>
              <a:t> effect</a:t>
            </a:r>
            <a:r>
              <a:rPr lang="en-US" dirty="0" smtClean="0">
                <a:sym typeface="Symbol" pitchFamily="18" charset="2"/>
              </a:rPr>
              <a:t>:  </a:t>
            </a:r>
          </a:p>
          <a:p>
            <a:pPr lvl="1">
              <a:buFont typeface="Wingdings" pitchFamily="2" charset="2"/>
              <a:buNone/>
            </a:pPr>
            <a:r>
              <a:rPr lang="en-US" sz="2900" dirty="0" smtClean="0">
                <a:sym typeface="Symbol" pitchFamily="18" charset="2"/>
              </a:rPr>
              <a:t>	</a:t>
            </a:r>
            <a:r>
              <a:rPr lang="en-US" sz="2900" b="1" i="1" dirty="0" smtClean="0">
                <a:sym typeface="Symbol" pitchFamily="18" charset="2"/>
              </a:rPr>
              <a:t>P</a:t>
            </a:r>
            <a:r>
              <a:rPr lang="en-US" sz="2900" dirty="0" smtClean="0">
                <a:sym typeface="Symbol" pitchFamily="18" charset="2"/>
              </a:rPr>
              <a:t> 	 (</a:t>
            </a:r>
            <a:r>
              <a:rPr lang="en-US" sz="2900" b="1" i="1" dirty="0" smtClean="0">
                <a:sym typeface="Symbol" pitchFamily="18" charset="2"/>
              </a:rPr>
              <a:t>M</a:t>
            </a:r>
            <a:r>
              <a:rPr lang="en-US" sz="2900" i="1" dirty="0" smtClean="0">
                <a:sym typeface="Symbol" pitchFamily="18" charset="2"/>
              </a:rPr>
              <a:t>/</a:t>
            </a:r>
            <a:r>
              <a:rPr lang="en-US" sz="2900" b="1" i="1" dirty="0" smtClean="0">
                <a:sym typeface="Symbol" pitchFamily="18" charset="2"/>
              </a:rPr>
              <a:t>P</a:t>
            </a:r>
            <a:r>
              <a:rPr lang="en-US" sz="1100" b="1" i="1" dirty="0" smtClean="0">
                <a:sym typeface="Symbol" pitchFamily="18" charset="2"/>
              </a:rPr>
              <a:t> </a:t>
            </a:r>
            <a:r>
              <a:rPr lang="en-US" sz="2900" dirty="0" smtClean="0">
                <a:sym typeface="Symbol" pitchFamily="18" charset="2"/>
              </a:rPr>
              <a:t>) </a:t>
            </a:r>
          </a:p>
          <a:p>
            <a:pPr lvl="1">
              <a:lnSpc>
                <a:spcPct val="110000"/>
              </a:lnSpc>
              <a:buClr>
                <a:schemeClr val="accent2"/>
              </a:buClr>
              <a:buFont typeface="Wingdings" pitchFamily="2" charset="2"/>
              <a:buNone/>
            </a:pPr>
            <a:r>
              <a:rPr lang="en-US" sz="2900" dirty="0" smtClean="0">
                <a:sym typeface="Symbol" pitchFamily="18" charset="2"/>
              </a:rPr>
              <a:t>			 consumers’ wealth </a:t>
            </a:r>
          </a:p>
          <a:p>
            <a:pPr lvl="1">
              <a:lnSpc>
                <a:spcPct val="110000"/>
              </a:lnSpc>
              <a:buClr>
                <a:schemeClr val="accent2"/>
              </a:buClr>
              <a:buFont typeface="Wingdings" pitchFamily="2" charset="2"/>
              <a:buNone/>
            </a:pPr>
            <a:r>
              <a:rPr lang="en-US" sz="2900" dirty="0" smtClean="0">
                <a:sym typeface="Symbol" pitchFamily="18" charset="2"/>
              </a:rPr>
              <a:t>			 </a:t>
            </a:r>
            <a:r>
              <a:rPr lang="en-US" sz="2900" b="1" i="1" dirty="0" smtClean="0">
                <a:sym typeface="Symbol" pitchFamily="18" charset="2"/>
              </a:rPr>
              <a:t>C  </a:t>
            </a:r>
          </a:p>
          <a:p>
            <a:pPr lvl="1">
              <a:lnSpc>
                <a:spcPct val="110000"/>
              </a:lnSpc>
              <a:buClr>
                <a:schemeClr val="accent2"/>
              </a:buClr>
              <a:buFont typeface="Wingdings" pitchFamily="2" charset="2"/>
              <a:buNone/>
            </a:pPr>
            <a:r>
              <a:rPr lang="en-US" sz="2900" dirty="0" smtClean="0">
                <a:sym typeface="Symbol" pitchFamily="18" charset="2"/>
              </a:rPr>
              <a:t>			 </a:t>
            </a:r>
            <a:r>
              <a:rPr lang="en-US" sz="2900" i="1" dirty="0" smtClean="0">
                <a:sym typeface="Symbol" pitchFamily="18" charset="2"/>
              </a:rPr>
              <a:t>IS</a:t>
            </a:r>
            <a:r>
              <a:rPr lang="en-US" sz="1100" b="1" i="1" dirty="0" smtClean="0">
                <a:sym typeface="Symbol" pitchFamily="18" charset="2"/>
              </a:rPr>
              <a:t> </a:t>
            </a:r>
            <a:r>
              <a:rPr lang="en-US" sz="2900" dirty="0" smtClean="0">
                <a:sym typeface="Symbol" pitchFamily="18" charset="2"/>
              </a:rPr>
              <a:t> shifts right </a:t>
            </a:r>
          </a:p>
          <a:p>
            <a:pPr lvl="1">
              <a:lnSpc>
                <a:spcPct val="110000"/>
              </a:lnSpc>
              <a:buClr>
                <a:schemeClr val="accent2"/>
              </a:buClr>
              <a:buFont typeface="Wingdings" pitchFamily="2" charset="2"/>
              <a:buNone/>
            </a:pPr>
            <a:r>
              <a:rPr lang="en-US" sz="2900" dirty="0" smtClean="0">
                <a:sym typeface="Symbol" pitchFamily="18" charset="2"/>
              </a:rPr>
              <a:t>			 </a:t>
            </a:r>
            <a:r>
              <a:rPr lang="en-US" sz="2900" b="1" i="1" dirty="0" smtClean="0">
                <a:sym typeface="Symbol" pitchFamily="18" charset="2"/>
              </a:rPr>
              <a:t>Y</a:t>
            </a:r>
          </a:p>
        </p:txBody>
      </p:sp>
    </p:spTree>
    <p:extLst>
      <p:ext uri="{BB962C8B-B14F-4D97-AF65-F5344CB8AC3E}">
        <p14:creationId xmlns:p14="http://schemas.microsoft.com/office/powerpoint/2010/main" val="3581017512"/>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4"/>
          <p:cNvSpPr>
            <a:spLocks noGrp="1" noChangeArrowheads="1"/>
          </p:cNvSpPr>
          <p:nvPr>
            <p:ph type="title"/>
          </p:nvPr>
        </p:nvSpPr>
        <p:spPr/>
        <p:txBody>
          <a:bodyPr/>
          <a:lstStyle/>
          <a:p>
            <a:r>
              <a:rPr lang="en-US" sz="2700">
                <a:latin typeface="Tahoma" charset="0"/>
              </a:rPr>
              <a:t>THE MONEY HYPOTHESIS AGAIN: </a:t>
            </a:r>
            <a:br>
              <a:rPr lang="en-US" sz="2700">
                <a:latin typeface="Tahoma" charset="0"/>
              </a:rPr>
            </a:br>
            <a:r>
              <a:rPr lang="en-US">
                <a:latin typeface="Tahoma" charset="0"/>
              </a:rPr>
              <a:t>The effects of falling prices</a:t>
            </a:r>
          </a:p>
        </p:txBody>
      </p:sp>
      <p:sp>
        <p:nvSpPr>
          <p:cNvPr id="100354" name="Rectangle 5"/>
          <p:cNvSpPr>
            <a:spLocks noGrp="1" noChangeArrowheads="1"/>
          </p:cNvSpPr>
          <p:nvPr>
            <p:ph type="body" idx="1"/>
          </p:nvPr>
        </p:nvSpPr>
        <p:spPr>
          <a:xfrm>
            <a:off x="476250" y="1392238"/>
            <a:ext cx="8210550" cy="4884737"/>
          </a:xfrm>
        </p:spPr>
        <p:txBody>
          <a:bodyPr/>
          <a:lstStyle/>
          <a:p>
            <a:pPr>
              <a:defRPr/>
            </a:pPr>
            <a:r>
              <a:rPr lang="en-US" dirty="0">
                <a:latin typeface="Arial" charset="0"/>
              </a:rPr>
              <a:t>The destabilizing effects of </a:t>
            </a:r>
            <a:r>
              <a:rPr lang="en-US" u="sng" dirty="0">
                <a:latin typeface="Arial" charset="0"/>
              </a:rPr>
              <a:t>expected</a:t>
            </a:r>
            <a:r>
              <a:rPr lang="en-US" dirty="0">
                <a:latin typeface="Arial" charset="0"/>
              </a:rPr>
              <a:t> deflation</a:t>
            </a:r>
            <a:r>
              <a:rPr lang="en-US" dirty="0" smtClean="0">
                <a:latin typeface="Arial" charset="0"/>
              </a:rPr>
              <a:t>: </a:t>
            </a:r>
          </a:p>
          <a:p>
            <a:pPr marL="0" indent="0">
              <a:buFont typeface="Wingdings" charset="0"/>
              <a:buNone/>
              <a:defRPr/>
            </a:pPr>
            <a:r>
              <a:rPr lang="en-US" b="1" dirty="0">
                <a:solidFill>
                  <a:srgbClr val="FF0000"/>
                </a:solidFill>
                <a:latin typeface="Arial" charset="0"/>
              </a:rPr>
              <a:t> </a:t>
            </a:r>
            <a:r>
              <a:rPr lang="en-US" b="1" dirty="0" smtClean="0">
                <a:solidFill>
                  <a:srgbClr val="FF0000"/>
                </a:solidFill>
                <a:latin typeface="Arial" charset="0"/>
              </a:rPr>
              <a:t>   Extended IS-LM model</a:t>
            </a:r>
          </a:p>
          <a:p>
            <a:pPr lvl="1">
              <a:defRPr/>
            </a:pPr>
            <a:r>
              <a:rPr lang="it-IT" sz="2800" b="1" dirty="0" smtClean="0">
                <a:solidFill>
                  <a:srgbClr val="000099"/>
                </a:solidFill>
                <a:latin typeface="Verdana" charset="0"/>
                <a:sym typeface="Symbol" charset="0"/>
              </a:rPr>
              <a:t>IS: Y = C(Y - T) + I(i – </a:t>
            </a:r>
            <a:r>
              <a:rPr lang="it-IT" sz="2800" b="1" i="1" dirty="0" smtClean="0">
                <a:solidFill>
                  <a:srgbClr val="CC0000"/>
                </a:solidFill>
                <a:latin typeface="Verdana" charset="0"/>
                <a:sym typeface="Symbol" charset="0"/>
              </a:rPr>
              <a:t>E</a:t>
            </a:r>
            <a:r>
              <a:rPr lang="it-IT" sz="2800" b="1" dirty="0" smtClean="0">
                <a:solidFill>
                  <a:srgbClr val="000099"/>
                </a:solidFill>
                <a:latin typeface="Verdana" charset="0"/>
                <a:sym typeface="Symbol" charset="0"/>
              </a:rPr>
              <a:t>) + G</a:t>
            </a:r>
          </a:p>
          <a:p>
            <a:pPr lvl="1">
              <a:defRPr/>
            </a:pPr>
            <a:r>
              <a:rPr lang="it-IT" sz="2800" b="1" dirty="0" smtClean="0">
                <a:solidFill>
                  <a:srgbClr val="000099"/>
                </a:solidFill>
                <a:latin typeface="Verdana" charset="0"/>
                <a:sym typeface="Symbol" charset="0"/>
              </a:rPr>
              <a:t>LM: M/</a:t>
            </a:r>
            <a:r>
              <a:rPr lang="it-IT" sz="2800" b="1" dirty="0" err="1" smtClean="0">
                <a:solidFill>
                  <a:srgbClr val="000099"/>
                </a:solidFill>
                <a:latin typeface="Verdana" charset="0"/>
                <a:sym typeface="Symbol" charset="0"/>
              </a:rPr>
              <a:t>P</a:t>
            </a:r>
            <a:r>
              <a:rPr lang="it-IT" sz="2800" b="1" dirty="0" smtClean="0">
                <a:solidFill>
                  <a:srgbClr val="000099"/>
                </a:solidFill>
                <a:latin typeface="Verdana" charset="0"/>
                <a:sym typeface="Symbol" charset="0"/>
              </a:rPr>
              <a:t> = L(</a:t>
            </a:r>
            <a:r>
              <a:rPr lang="it-IT" sz="2800" b="1" dirty="0" err="1" smtClean="0">
                <a:solidFill>
                  <a:srgbClr val="000099"/>
                </a:solidFill>
                <a:latin typeface="Verdana" charset="0"/>
                <a:sym typeface="Symbol" charset="0"/>
              </a:rPr>
              <a:t>i,Y</a:t>
            </a:r>
            <a:r>
              <a:rPr lang="it-IT" sz="2800" b="1" dirty="0" smtClean="0">
                <a:solidFill>
                  <a:srgbClr val="000099"/>
                </a:solidFill>
                <a:latin typeface="Verdana" charset="0"/>
                <a:sym typeface="Symbol" charset="0"/>
              </a:rPr>
              <a:t>)</a:t>
            </a:r>
          </a:p>
          <a:p>
            <a:pPr lvl="1">
              <a:defRPr/>
            </a:pPr>
            <a:endParaRPr lang="en-US" dirty="0">
              <a:latin typeface="Arial" charset="0"/>
            </a:endParaRPr>
          </a:p>
          <a:p>
            <a:pPr>
              <a:lnSpc>
                <a:spcPct val="110000"/>
              </a:lnSpc>
              <a:buClr>
                <a:schemeClr val="accent2"/>
              </a:buClr>
              <a:buFont typeface="Wingdings" charset="0"/>
              <a:buNone/>
              <a:defRPr/>
            </a:pPr>
            <a:r>
              <a:rPr lang="en-US" sz="2600" dirty="0">
                <a:latin typeface="Arial" charset="0"/>
                <a:sym typeface="Symbol" charset="0"/>
              </a:rPr>
              <a:t>     </a:t>
            </a:r>
            <a:r>
              <a:rPr lang="en-US" sz="3000" dirty="0">
                <a:latin typeface="Arial" charset="0"/>
                <a:sym typeface="Symbol" charset="0"/>
              </a:rPr>
              <a:t></a:t>
            </a:r>
            <a:r>
              <a:rPr lang="en-US" i="1" dirty="0">
                <a:latin typeface="Arial" charset="0"/>
                <a:sym typeface="Symbol" charset="0"/>
              </a:rPr>
              <a:t>E</a:t>
            </a:r>
            <a:r>
              <a:rPr lang="en-US" sz="3000" i="1" dirty="0">
                <a:latin typeface="Arial" charset="0"/>
                <a:sym typeface="Symbol" charset="0"/>
              </a:rPr>
              <a:t></a:t>
            </a:r>
            <a:endParaRPr lang="en-US" sz="3000" baseline="30000" dirty="0">
              <a:latin typeface="Arial" charset="0"/>
              <a:sym typeface="Symbol" charset="0"/>
            </a:endParaRPr>
          </a:p>
          <a:p>
            <a:pPr lvl="1">
              <a:lnSpc>
                <a:spcPct val="110000"/>
              </a:lnSpc>
              <a:spcBef>
                <a:spcPct val="10000"/>
              </a:spcBef>
              <a:buClr>
                <a:schemeClr val="accent2"/>
              </a:buClr>
              <a:buFont typeface="Symbol" charset="0"/>
              <a:buChar char="Þ"/>
              <a:defRPr/>
            </a:pPr>
            <a:r>
              <a:rPr lang="en-US" b="1" i="1" dirty="0" smtClean="0">
                <a:latin typeface="Arial" charset="0"/>
                <a:cs typeface="Arial" charset="0"/>
                <a:sym typeface="Symbol" charset="0"/>
              </a:rPr>
              <a:t>r</a:t>
            </a:r>
            <a:r>
              <a:rPr lang="en-US" dirty="0" smtClean="0">
                <a:latin typeface="Arial" charset="0"/>
                <a:cs typeface="Arial" charset="0"/>
                <a:sym typeface="Symbol" charset="0"/>
              </a:rPr>
              <a:t> </a:t>
            </a:r>
            <a:r>
              <a:rPr lang="en-US" dirty="0">
                <a:latin typeface="Arial" charset="0"/>
                <a:cs typeface="Arial" charset="0"/>
                <a:sym typeface="Symbol" charset="0"/>
              </a:rPr>
              <a:t>   for each value of </a:t>
            </a:r>
            <a:r>
              <a:rPr lang="en-US" b="1" i="1" dirty="0" err="1" smtClean="0">
                <a:latin typeface="Arial" charset="0"/>
                <a:cs typeface="Arial" charset="0"/>
                <a:sym typeface="Symbol" charset="0"/>
              </a:rPr>
              <a:t>i</a:t>
            </a:r>
            <a:r>
              <a:rPr lang="en-US" i="1" dirty="0" smtClean="0">
                <a:latin typeface="Arial" charset="0"/>
                <a:cs typeface="Arial" charset="0"/>
                <a:sym typeface="Symbol" charset="0"/>
              </a:rPr>
              <a:t>, because</a:t>
            </a:r>
            <a:r>
              <a:rPr lang="en-US" b="1" i="1" dirty="0" smtClean="0">
                <a:latin typeface="Arial" charset="0"/>
                <a:cs typeface="Arial" charset="0"/>
                <a:sym typeface="Symbol" charset="0"/>
              </a:rPr>
              <a:t> r = </a:t>
            </a:r>
            <a:r>
              <a:rPr lang="en-US" b="1" i="1" dirty="0" err="1" smtClean="0">
                <a:latin typeface="Arial" charset="0"/>
                <a:cs typeface="Arial" charset="0"/>
                <a:sym typeface="Symbol" charset="0"/>
              </a:rPr>
              <a:t>i</a:t>
            </a:r>
            <a:r>
              <a:rPr lang="en-US" b="1" i="1" dirty="0" smtClean="0">
                <a:latin typeface="Arial" charset="0"/>
                <a:cs typeface="Arial" charset="0"/>
                <a:sym typeface="Symbol" charset="0"/>
              </a:rPr>
              <a:t> - </a:t>
            </a:r>
            <a:r>
              <a:rPr lang="en-US" i="1" dirty="0" smtClean="0">
                <a:latin typeface="Arial" charset="0"/>
                <a:sym typeface="Symbol" charset="0"/>
              </a:rPr>
              <a:t>E</a:t>
            </a:r>
            <a:r>
              <a:rPr lang="en-US" sz="2800" i="1" dirty="0" smtClean="0">
                <a:latin typeface="Arial" charset="0"/>
                <a:sym typeface="Symbol" charset="0"/>
              </a:rPr>
              <a:t></a:t>
            </a:r>
            <a:r>
              <a:rPr lang="en-US" b="1" i="1" dirty="0" smtClean="0">
                <a:latin typeface="Arial" charset="0"/>
                <a:cs typeface="Arial" charset="0"/>
                <a:sym typeface="Symbol" charset="0"/>
              </a:rPr>
              <a:t> </a:t>
            </a:r>
            <a:endParaRPr lang="en-US" dirty="0">
              <a:latin typeface="Arial" charset="0"/>
              <a:cs typeface="Arial" charset="0"/>
              <a:sym typeface="Symbol" charset="0"/>
            </a:endParaRPr>
          </a:p>
          <a:p>
            <a:pPr lvl="1">
              <a:lnSpc>
                <a:spcPct val="110000"/>
              </a:lnSpc>
              <a:spcBef>
                <a:spcPct val="10000"/>
              </a:spcBef>
              <a:buClr>
                <a:schemeClr val="accent2"/>
              </a:buClr>
              <a:buFont typeface="Symbol" charset="0"/>
              <a:buChar char="Þ"/>
              <a:defRPr/>
            </a:pPr>
            <a:r>
              <a:rPr lang="en-US" dirty="0" smtClean="0">
                <a:latin typeface="Arial" charset="0"/>
                <a:cs typeface="Arial" charset="0"/>
                <a:sym typeface="Symbol" charset="0"/>
              </a:rPr>
              <a:t>the IS shifts to the left in a </a:t>
            </a:r>
            <a:r>
              <a:rPr lang="en-US" b="1" i="1" dirty="0" smtClean="0">
                <a:latin typeface="Arial" charset="0"/>
                <a:cs typeface="Arial" charset="0"/>
                <a:sym typeface="Symbol" charset="0"/>
              </a:rPr>
              <a:t>Y</a:t>
            </a:r>
            <a:r>
              <a:rPr lang="en-US" i="1" dirty="0" smtClean="0">
                <a:latin typeface="Arial" charset="0"/>
                <a:cs typeface="Arial" charset="0"/>
                <a:sym typeface="Symbol" charset="0"/>
              </a:rPr>
              <a:t>-</a:t>
            </a:r>
            <a:r>
              <a:rPr lang="en-US" b="1" i="1" dirty="0" err="1" smtClean="0">
                <a:latin typeface="Arial" charset="0"/>
                <a:cs typeface="Arial" charset="0"/>
                <a:sym typeface="Symbol" charset="0"/>
              </a:rPr>
              <a:t>i</a:t>
            </a:r>
            <a:r>
              <a:rPr lang="en-US" dirty="0" smtClean="0">
                <a:latin typeface="Arial" charset="0"/>
                <a:cs typeface="Arial" charset="0"/>
                <a:sym typeface="Symbol" charset="0"/>
              </a:rPr>
              <a:t> graph</a:t>
            </a:r>
            <a:endParaRPr lang="en-US" b="1" dirty="0" smtClean="0">
              <a:latin typeface="Arial" charset="0"/>
              <a:cs typeface="Arial" charset="0"/>
              <a:sym typeface="Symbol" charset="0"/>
            </a:endParaRPr>
          </a:p>
          <a:p>
            <a:pPr>
              <a:buFont typeface="Symbol" charset="0"/>
              <a:buChar char="Þ"/>
              <a:defRPr/>
            </a:pPr>
            <a:endParaRPr lang="en-US" dirty="0">
              <a:latin typeface="Arial" charset="0"/>
              <a:sym typeface="Symbol" charset="0"/>
            </a:endParaRPr>
          </a:p>
        </p:txBody>
      </p:sp>
    </p:spTree>
    <p:extLst>
      <p:ext uri="{BB962C8B-B14F-4D97-AF65-F5344CB8AC3E}">
        <p14:creationId xmlns:p14="http://schemas.microsoft.com/office/powerpoint/2010/main" val="3506457841"/>
      </p:ext>
    </p:extLst>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4"/>
          <p:cNvSpPr>
            <a:spLocks noGrp="1" noChangeArrowheads="1"/>
          </p:cNvSpPr>
          <p:nvPr>
            <p:ph type="title"/>
          </p:nvPr>
        </p:nvSpPr>
        <p:spPr/>
        <p:txBody>
          <a:bodyPr/>
          <a:lstStyle/>
          <a:p>
            <a:r>
              <a:rPr lang="en-US" sz="2700">
                <a:latin typeface="Tahoma" charset="0"/>
              </a:rPr>
              <a:t>THE MONEY HYPOTHESIS AGAIN: </a:t>
            </a:r>
            <a:br>
              <a:rPr lang="en-US" sz="2700">
                <a:latin typeface="Tahoma" charset="0"/>
              </a:rPr>
            </a:br>
            <a:r>
              <a:rPr lang="en-US">
                <a:latin typeface="Tahoma" charset="0"/>
              </a:rPr>
              <a:t>The effects of falling prices</a:t>
            </a:r>
          </a:p>
        </p:txBody>
      </p:sp>
      <p:pic>
        <p:nvPicPr>
          <p:cNvPr id="108546" name="Picture 3" descr="MankiwMacroEcon7e_fig_11_08.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0" y="1249363"/>
            <a:ext cx="8850313" cy="558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785026"/>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p:txBody>
          <a:bodyPr/>
          <a:lstStyle/>
          <a:p>
            <a:r>
              <a:rPr lang="en-US" sz="2700" smtClean="0"/>
              <a:t>THE MONEY HYPOTHESIS AGAIN: </a:t>
            </a:r>
            <a:br>
              <a:rPr lang="en-US" sz="2700" smtClean="0"/>
            </a:br>
            <a:r>
              <a:rPr lang="en-US" smtClean="0"/>
              <a:t>The effects of falling prices</a:t>
            </a:r>
          </a:p>
        </p:txBody>
      </p:sp>
      <p:sp>
        <p:nvSpPr>
          <p:cNvPr id="63491" name="Rectangle 5"/>
          <p:cNvSpPr>
            <a:spLocks noGrp="1" noChangeArrowheads="1"/>
          </p:cNvSpPr>
          <p:nvPr>
            <p:ph type="body" idx="1"/>
          </p:nvPr>
        </p:nvSpPr>
        <p:spPr>
          <a:xfrm>
            <a:off x="457200" y="1416050"/>
            <a:ext cx="8229600" cy="4830763"/>
          </a:xfrm>
        </p:spPr>
        <p:txBody>
          <a:bodyPr/>
          <a:lstStyle/>
          <a:p>
            <a:r>
              <a:rPr lang="en-US" sz="2700" dirty="0" smtClean="0"/>
              <a:t>The destabilizing effects of </a:t>
            </a:r>
            <a:r>
              <a:rPr lang="en-US" sz="2700" u="sng" dirty="0" smtClean="0"/>
              <a:t>unexpected</a:t>
            </a:r>
            <a:r>
              <a:rPr lang="en-US" sz="2700" dirty="0" smtClean="0"/>
              <a:t> deflation:</a:t>
            </a:r>
            <a:br>
              <a:rPr lang="en-US" sz="2700" dirty="0" smtClean="0"/>
            </a:br>
            <a:r>
              <a:rPr lang="en-US" sz="2700" b="1" dirty="0" smtClean="0">
                <a:solidFill>
                  <a:srgbClr val="CC0000"/>
                </a:solidFill>
              </a:rPr>
              <a:t>debt-deflation theory</a:t>
            </a:r>
          </a:p>
          <a:p>
            <a:pPr>
              <a:lnSpc>
                <a:spcPct val="110000"/>
              </a:lnSpc>
              <a:spcBef>
                <a:spcPct val="10000"/>
              </a:spcBef>
              <a:buClr>
                <a:schemeClr val="accent2"/>
              </a:buClr>
              <a:buFont typeface="Wingdings" pitchFamily="2" charset="2"/>
              <a:buNone/>
            </a:pPr>
            <a:r>
              <a:rPr lang="en-US" sz="2700" dirty="0" smtClean="0">
                <a:sym typeface="Symbol" pitchFamily="18" charset="2"/>
              </a:rPr>
              <a:t></a:t>
            </a:r>
            <a:r>
              <a:rPr lang="en-US" sz="2700" b="1" i="1" dirty="0" smtClean="0">
                <a:sym typeface="Symbol" pitchFamily="18" charset="2"/>
              </a:rPr>
              <a:t>P</a:t>
            </a:r>
            <a:r>
              <a:rPr lang="en-US" sz="2700" dirty="0" smtClean="0">
                <a:sym typeface="Symbol" pitchFamily="18" charset="2"/>
              </a:rPr>
              <a:t> (if unexpected) </a:t>
            </a:r>
          </a:p>
          <a:p>
            <a:pPr marL="971550" lvl="1" indent="-457200">
              <a:lnSpc>
                <a:spcPct val="110000"/>
              </a:lnSpc>
              <a:spcBef>
                <a:spcPct val="10000"/>
              </a:spcBef>
              <a:buClr>
                <a:schemeClr val="accent2"/>
              </a:buClr>
              <a:buFont typeface="Wingdings" pitchFamily="2" charset="2"/>
              <a:buNone/>
            </a:pPr>
            <a:r>
              <a:rPr lang="en-US" dirty="0" smtClean="0">
                <a:sym typeface="Symbol" pitchFamily="18" charset="2"/>
              </a:rPr>
              <a:t> transfers purchasing power from borrowers to lenders</a:t>
            </a:r>
          </a:p>
          <a:p>
            <a:pPr marL="971550" lvl="1" indent="-457200">
              <a:lnSpc>
                <a:spcPct val="110000"/>
              </a:lnSpc>
              <a:spcBef>
                <a:spcPct val="10000"/>
              </a:spcBef>
              <a:buClr>
                <a:schemeClr val="accent2"/>
              </a:buClr>
              <a:buFont typeface="Wingdings" pitchFamily="2" charset="2"/>
              <a:buNone/>
            </a:pPr>
            <a:r>
              <a:rPr lang="en-US" dirty="0" smtClean="0">
                <a:sym typeface="Symbol" pitchFamily="18" charset="2"/>
              </a:rPr>
              <a:t>	borrowers spend less, </a:t>
            </a:r>
            <a:br>
              <a:rPr lang="en-US" dirty="0" smtClean="0">
                <a:sym typeface="Symbol" pitchFamily="18" charset="2"/>
              </a:rPr>
            </a:br>
            <a:r>
              <a:rPr lang="en-US" dirty="0" smtClean="0">
                <a:sym typeface="Symbol" pitchFamily="18" charset="2"/>
              </a:rPr>
              <a:t>lenders spend more</a:t>
            </a:r>
          </a:p>
          <a:p>
            <a:pPr marL="971550" lvl="1" indent="-457200">
              <a:lnSpc>
                <a:spcPct val="110000"/>
              </a:lnSpc>
              <a:spcBef>
                <a:spcPct val="10000"/>
              </a:spcBef>
              <a:buClr>
                <a:schemeClr val="accent2"/>
              </a:buClr>
              <a:buFont typeface="Wingdings" pitchFamily="2" charset="2"/>
              <a:buNone/>
            </a:pPr>
            <a:r>
              <a:rPr lang="en-US" dirty="0" smtClean="0">
                <a:sym typeface="Symbol" pitchFamily="18" charset="2"/>
              </a:rPr>
              <a:t>	if borrowers’ propensity to spend is larger than lenders’, then aggregate spending falls, </a:t>
            </a:r>
            <a:br>
              <a:rPr lang="en-US" dirty="0" smtClean="0">
                <a:sym typeface="Symbol" pitchFamily="18" charset="2"/>
              </a:rPr>
            </a:br>
            <a:r>
              <a:rPr lang="en-US" dirty="0" smtClean="0">
                <a:sym typeface="Symbol" pitchFamily="18" charset="2"/>
              </a:rPr>
              <a:t>the </a:t>
            </a:r>
            <a:r>
              <a:rPr lang="en-US" i="1" dirty="0" smtClean="0">
                <a:sym typeface="Symbol" pitchFamily="18" charset="2"/>
              </a:rPr>
              <a:t>IS</a:t>
            </a:r>
            <a:r>
              <a:rPr lang="en-US" sz="1000" dirty="0" smtClean="0">
                <a:sym typeface="Symbol" pitchFamily="18" charset="2"/>
              </a:rPr>
              <a:t> </a:t>
            </a:r>
            <a:r>
              <a:rPr lang="en-US" dirty="0" smtClean="0">
                <a:sym typeface="Symbol" pitchFamily="18" charset="2"/>
              </a:rPr>
              <a:t> curve shifts left, and </a:t>
            </a:r>
            <a:r>
              <a:rPr lang="en-US" b="1" i="1" dirty="0" smtClean="0">
                <a:sym typeface="Symbol" pitchFamily="18" charset="2"/>
              </a:rPr>
              <a:t>Y</a:t>
            </a:r>
            <a:r>
              <a:rPr lang="en-US" sz="1100" dirty="0" smtClean="0">
                <a:sym typeface="Symbol" pitchFamily="18" charset="2"/>
              </a:rPr>
              <a:t> </a:t>
            </a:r>
            <a:r>
              <a:rPr lang="en-US" dirty="0" smtClean="0">
                <a:sym typeface="Symbol" pitchFamily="18" charset="2"/>
              </a:rPr>
              <a:t> falls</a:t>
            </a:r>
          </a:p>
        </p:txBody>
      </p:sp>
    </p:spTree>
    <p:extLst>
      <p:ext uri="{BB962C8B-B14F-4D97-AF65-F5344CB8AC3E}">
        <p14:creationId xmlns:p14="http://schemas.microsoft.com/office/powerpoint/2010/main" val="1962968654"/>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000" smtClean="0"/>
              <a:t>Policy analysis with the </a:t>
            </a:r>
            <a:r>
              <a:rPr lang="en-US" sz="3000" i="1" smtClean="0"/>
              <a:t>IS</a:t>
            </a:r>
            <a:r>
              <a:rPr lang="en-US" sz="1100" i="1" smtClean="0"/>
              <a:t> </a:t>
            </a:r>
            <a:r>
              <a:rPr lang="en-US" sz="3000" smtClean="0"/>
              <a:t>-</a:t>
            </a:r>
            <a:r>
              <a:rPr lang="en-US" sz="3000" i="1" smtClean="0"/>
              <a:t>LM</a:t>
            </a:r>
            <a:r>
              <a:rPr lang="en-US" sz="1100" i="1" smtClean="0"/>
              <a:t> </a:t>
            </a:r>
            <a:r>
              <a:rPr lang="en-US" sz="3000" smtClean="0"/>
              <a:t> model</a:t>
            </a:r>
          </a:p>
        </p:txBody>
      </p:sp>
      <p:sp>
        <p:nvSpPr>
          <p:cNvPr id="35843" name="Rectangle 3"/>
          <p:cNvSpPr>
            <a:spLocks noGrp="1" noChangeArrowheads="1"/>
          </p:cNvSpPr>
          <p:nvPr>
            <p:ph type="body" idx="1"/>
          </p:nvPr>
        </p:nvSpPr>
        <p:spPr>
          <a:xfrm>
            <a:off x="479425" y="2692400"/>
            <a:ext cx="4114800" cy="2963863"/>
          </a:xfrm>
        </p:spPr>
        <p:txBody>
          <a:bodyPr/>
          <a:lstStyle/>
          <a:p>
            <a:pPr marL="0" indent="0">
              <a:spcBef>
                <a:spcPct val="30000"/>
              </a:spcBef>
              <a:buFont typeface="Wingdings" pitchFamily="2" charset="2"/>
              <a:buNone/>
            </a:pPr>
            <a:r>
              <a:rPr lang="en-US" sz="2500" smtClean="0"/>
              <a:t>We can use the </a:t>
            </a:r>
            <a:r>
              <a:rPr lang="en-US" sz="2500" i="1" smtClean="0"/>
              <a:t>IS-LM</a:t>
            </a:r>
            <a:r>
              <a:rPr lang="en-US" sz="2500" smtClean="0"/>
              <a:t> model to analyze the effects of</a:t>
            </a:r>
          </a:p>
          <a:p>
            <a:pPr marL="336550" lvl="1" indent="-222250">
              <a:spcBef>
                <a:spcPct val="30000"/>
              </a:spcBef>
              <a:buClr>
                <a:schemeClr val="accent2"/>
              </a:buClr>
              <a:buSzTx/>
              <a:buFontTx/>
              <a:buChar char="•"/>
            </a:pPr>
            <a:r>
              <a:rPr lang="en-US" sz="2500" smtClean="0"/>
              <a:t>fiscal policy: </a:t>
            </a:r>
            <a:r>
              <a:rPr lang="en-US" sz="2500" b="1" i="1" smtClean="0"/>
              <a:t>G</a:t>
            </a:r>
            <a:r>
              <a:rPr lang="en-US" sz="1000" smtClean="0"/>
              <a:t> </a:t>
            </a:r>
            <a:r>
              <a:rPr lang="en-US" sz="2500" smtClean="0"/>
              <a:t> and/or </a:t>
            </a:r>
            <a:r>
              <a:rPr lang="en-US" sz="2500" b="1" i="1" smtClean="0"/>
              <a:t>T</a:t>
            </a:r>
          </a:p>
          <a:p>
            <a:pPr marL="336550" lvl="1" indent="-222250">
              <a:spcBef>
                <a:spcPct val="30000"/>
              </a:spcBef>
              <a:buClr>
                <a:schemeClr val="accent2"/>
              </a:buClr>
              <a:buSzTx/>
              <a:buFontTx/>
              <a:buChar char="•"/>
            </a:pPr>
            <a:r>
              <a:rPr lang="en-US" sz="2500" smtClean="0"/>
              <a:t>monetary policy: </a:t>
            </a:r>
            <a:r>
              <a:rPr lang="en-US" sz="1000" smtClean="0"/>
              <a:t> </a:t>
            </a:r>
            <a:r>
              <a:rPr lang="en-US" sz="2500" b="1" i="1" smtClean="0"/>
              <a:t>M</a:t>
            </a:r>
            <a:endParaRPr lang="en-US" sz="2500" smtClean="0"/>
          </a:p>
        </p:txBody>
      </p:sp>
      <p:graphicFrame>
        <p:nvGraphicFramePr>
          <p:cNvPr id="19460" name="Object 2"/>
          <p:cNvGraphicFramePr>
            <a:graphicFrameLocks noChangeAspect="1"/>
          </p:cNvGraphicFramePr>
          <p:nvPr>
            <p:extLst>
              <p:ext uri="{D42A27DB-BD31-4B8C-83A1-F6EECF244321}">
                <p14:modId xmlns:p14="http://schemas.microsoft.com/office/powerpoint/2010/main" val="516296581"/>
              </p:ext>
            </p:extLst>
          </p:nvPr>
        </p:nvGraphicFramePr>
        <p:xfrm>
          <a:off x="638175" y="1395413"/>
          <a:ext cx="3360738" cy="454025"/>
        </p:xfrm>
        <a:graphic>
          <a:graphicData uri="http://schemas.openxmlformats.org/presentationml/2006/ole">
            <mc:AlternateContent xmlns:mc="http://schemas.openxmlformats.org/markup-compatibility/2006">
              <mc:Choice xmlns:v="urn:schemas-microsoft-com:vml" Requires="v">
                <p:oleObj spid="_x0000_s2205" name="Equation" r:id="rId4" imgW="1790640" imgH="241200" progId="Equation.DSMT4">
                  <p:embed/>
                </p:oleObj>
              </mc:Choice>
              <mc:Fallback>
                <p:oleObj name="Equation" r:id="rId4" imgW="1790640" imgH="241200" progId="Equation.DSMT4">
                  <p:embed/>
                  <p:pic>
                    <p:nvPicPr>
                      <p:cNvPr id="0" name=""/>
                      <p:cNvPicPr>
                        <a:picLocks noChangeAspect="1" noChangeArrowheads="1"/>
                      </p:cNvPicPr>
                      <p:nvPr/>
                    </p:nvPicPr>
                    <p:blipFill>
                      <a:blip r:embed="rId5"/>
                      <a:srcRect/>
                      <a:stretch>
                        <a:fillRect/>
                      </a:stretch>
                    </p:blipFill>
                    <p:spPr bwMode="auto">
                      <a:xfrm>
                        <a:off x="638175" y="1395413"/>
                        <a:ext cx="3360738" cy="454025"/>
                      </a:xfrm>
                      <a:prstGeom prst="rect">
                        <a:avLst/>
                      </a:prstGeom>
                      <a:noFill/>
                      <a:ln>
                        <a:noFill/>
                      </a:ln>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1" name="Object 3"/>
          <p:cNvGraphicFramePr>
            <a:graphicFrameLocks noChangeAspect="1"/>
          </p:cNvGraphicFramePr>
          <p:nvPr/>
        </p:nvGraphicFramePr>
        <p:xfrm>
          <a:off x="1131888" y="1928813"/>
          <a:ext cx="2220912" cy="496887"/>
        </p:xfrm>
        <a:graphic>
          <a:graphicData uri="http://schemas.openxmlformats.org/presentationml/2006/ole">
            <mc:AlternateContent xmlns:mc="http://schemas.openxmlformats.org/markup-compatibility/2006">
              <mc:Choice xmlns:v="urn:schemas-microsoft-com:vml" Requires="v">
                <p:oleObj spid="_x0000_s2206" name="Equation" r:id="rId6" imgW="1079032" imgH="241195" progId="Equation.DSMT4">
                  <p:embed/>
                </p:oleObj>
              </mc:Choice>
              <mc:Fallback>
                <p:oleObj name="Equation" r:id="rId6" imgW="1079032" imgH="241195"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1888" y="1928813"/>
                        <a:ext cx="2220912" cy="496887"/>
                      </a:xfrm>
                      <a:prstGeom prst="rect">
                        <a:avLst/>
                      </a:prstGeom>
                      <a:noFill/>
                      <a:ln>
                        <a:noFill/>
                      </a:ln>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9462" name="Group 6"/>
          <p:cNvGrpSpPr>
            <a:grpSpLocks/>
          </p:cNvGrpSpPr>
          <p:nvPr/>
        </p:nvGrpSpPr>
        <p:grpSpPr bwMode="auto">
          <a:xfrm>
            <a:off x="5272088" y="2359025"/>
            <a:ext cx="2592387" cy="2198688"/>
            <a:chOff x="3321" y="1486"/>
            <a:chExt cx="1633" cy="1385"/>
          </a:xfrm>
        </p:grpSpPr>
        <p:sp>
          <p:nvSpPr>
            <p:cNvPr id="19477" name="Line 7"/>
            <p:cNvSpPr>
              <a:spLocks noChangeShapeType="1"/>
            </p:cNvSpPr>
            <p:nvPr/>
          </p:nvSpPr>
          <p:spPr bwMode="auto">
            <a:xfrm>
              <a:off x="3321" y="1486"/>
              <a:ext cx="1257" cy="12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8" name="Text Box 8"/>
            <p:cNvSpPr txBox="1">
              <a:spLocks noChangeArrowheads="1"/>
            </p:cNvSpPr>
            <p:nvPr/>
          </p:nvSpPr>
          <p:spPr bwMode="auto">
            <a:xfrm>
              <a:off x="4521" y="2583"/>
              <a:ext cx="4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latin typeface="Tahoma" pitchFamily="34" charset="0"/>
                </a:rPr>
                <a:t>IS</a:t>
              </a:r>
              <a:endParaRPr lang="en-US" sz="2200" b="1" i="1" baseline="-25000">
                <a:latin typeface="Tahoma" pitchFamily="34" charset="0"/>
              </a:endParaRPr>
            </a:p>
          </p:txBody>
        </p:sp>
      </p:grpSp>
      <p:grpSp>
        <p:nvGrpSpPr>
          <p:cNvPr id="19463" name="Group 9"/>
          <p:cNvGrpSpPr>
            <a:grpSpLocks/>
          </p:cNvGrpSpPr>
          <p:nvPr/>
        </p:nvGrpSpPr>
        <p:grpSpPr bwMode="auto">
          <a:xfrm>
            <a:off x="4662488" y="1357313"/>
            <a:ext cx="3962400" cy="3616325"/>
            <a:chOff x="2976" y="1296"/>
            <a:chExt cx="2304" cy="2088"/>
          </a:xfrm>
        </p:grpSpPr>
        <p:grpSp>
          <p:nvGrpSpPr>
            <p:cNvPr id="19472" name="Group 10"/>
            <p:cNvGrpSpPr>
              <a:grpSpLocks/>
            </p:cNvGrpSpPr>
            <p:nvPr/>
          </p:nvGrpSpPr>
          <p:grpSpPr bwMode="auto">
            <a:xfrm>
              <a:off x="3120" y="1536"/>
              <a:ext cx="1968" cy="1728"/>
              <a:chOff x="2640" y="1056"/>
              <a:chExt cx="2496" cy="2112"/>
            </a:xfrm>
          </p:grpSpPr>
          <p:sp>
            <p:nvSpPr>
              <p:cNvPr id="19475" name="Line 11"/>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6" name="Line 12"/>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473" name="Text Box 13"/>
            <p:cNvSpPr txBox="1">
              <a:spLocks noChangeArrowheads="1"/>
            </p:cNvSpPr>
            <p:nvPr/>
          </p:nvSpPr>
          <p:spPr bwMode="auto">
            <a:xfrm>
              <a:off x="4944" y="3120"/>
              <a:ext cx="336"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i="1">
                  <a:latin typeface="Tahoma" pitchFamily="34" charset="0"/>
                </a:rPr>
                <a:t>Y</a:t>
              </a:r>
              <a:r>
                <a:rPr lang="en-US" sz="2400"/>
                <a:t> </a:t>
              </a:r>
              <a:endParaRPr lang="en-US" sz="2200"/>
            </a:p>
          </p:txBody>
        </p:sp>
        <p:sp>
          <p:nvSpPr>
            <p:cNvPr id="19474" name="Text Box 14"/>
            <p:cNvSpPr txBox="1">
              <a:spLocks noChangeArrowheads="1"/>
            </p:cNvSpPr>
            <p:nvPr/>
          </p:nvSpPr>
          <p:spPr bwMode="auto">
            <a:xfrm>
              <a:off x="2976" y="1296"/>
              <a:ext cx="24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82675" algn="r"/>
                  <a:tab pos="1830388" algn="r"/>
                </a:tabLst>
                <a:defRPr>
                  <a:solidFill>
                    <a:schemeClr val="tx1"/>
                  </a:solidFill>
                  <a:latin typeface="Arial" charset="0"/>
                  <a:cs typeface="Arial" charset="0"/>
                </a:defRPr>
              </a:lvl1pPr>
              <a:lvl2pPr marL="742950" indent="-285750" eaLnBrk="0" hangingPunct="0">
                <a:tabLst>
                  <a:tab pos="1082675" algn="r"/>
                  <a:tab pos="1830388" algn="r"/>
                </a:tabLst>
                <a:defRPr>
                  <a:solidFill>
                    <a:schemeClr val="tx1"/>
                  </a:solidFill>
                  <a:latin typeface="Arial" charset="0"/>
                  <a:cs typeface="Arial" charset="0"/>
                </a:defRPr>
              </a:lvl2pPr>
              <a:lvl3pPr marL="1143000" indent="-228600" eaLnBrk="0" hangingPunct="0">
                <a:tabLst>
                  <a:tab pos="1082675" algn="r"/>
                  <a:tab pos="1830388" algn="r"/>
                </a:tabLst>
                <a:defRPr>
                  <a:solidFill>
                    <a:schemeClr val="tx1"/>
                  </a:solidFill>
                  <a:latin typeface="Arial" charset="0"/>
                  <a:cs typeface="Arial" charset="0"/>
                </a:defRPr>
              </a:lvl3pPr>
              <a:lvl4pPr marL="1600200" indent="-228600" eaLnBrk="0" hangingPunct="0">
                <a:tabLst>
                  <a:tab pos="1082675" algn="r"/>
                  <a:tab pos="1830388" algn="r"/>
                </a:tabLst>
                <a:defRPr>
                  <a:solidFill>
                    <a:schemeClr val="tx1"/>
                  </a:solidFill>
                  <a:latin typeface="Arial" charset="0"/>
                  <a:cs typeface="Arial" charset="0"/>
                </a:defRPr>
              </a:lvl4pPr>
              <a:lvl5pPr marL="2057400" indent="-228600" eaLnBrk="0" hangingPunct="0">
                <a:tabLst>
                  <a:tab pos="1082675" algn="r"/>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9pPr>
            </a:lstStyle>
            <a:p>
              <a:pPr algn="ctr" eaLnBrk="1" hangingPunct="1"/>
              <a:r>
                <a:rPr lang="en-US" sz="2400" b="1" i="1">
                  <a:latin typeface="Tahoma" pitchFamily="34" charset="0"/>
                </a:rPr>
                <a:t>r</a:t>
              </a:r>
              <a:endParaRPr lang="en-US" sz="2200"/>
            </a:p>
          </p:txBody>
        </p:sp>
      </p:grpSp>
      <p:grpSp>
        <p:nvGrpSpPr>
          <p:cNvPr id="19464" name="Group 15"/>
          <p:cNvGrpSpPr>
            <a:grpSpLocks/>
          </p:cNvGrpSpPr>
          <p:nvPr/>
        </p:nvGrpSpPr>
        <p:grpSpPr bwMode="auto">
          <a:xfrm>
            <a:off x="5348288" y="1738313"/>
            <a:ext cx="2667000" cy="2590800"/>
            <a:chOff x="3504" y="1200"/>
            <a:chExt cx="1488" cy="1440"/>
          </a:xfrm>
        </p:grpSpPr>
        <p:sp>
          <p:nvSpPr>
            <p:cNvPr id="19470" name="Line 16"/>
            <p:cNvSpPr>
              <a:spLocks noChangeShapeType="1"/>
            </p:cNvSpPr>
            <p:nvPr/>
          </p:nvSpPr>
          <p:spPr bwMode="auto">
            <a:xfrm flipV="1">
              <a:off x="3504" y="1440"/>
              <a:ext cx="1200" cy="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1" name="Text Box 17"/>
            <p:cNvSpPr txBox="1">
              <a:spLocks noChangeArrowheads="1"/>
            </p:cNvSpPr>
            <p:nvPr/>
          </p:nvSpPr>
          <p:spPr bwMode="auto">
            <a:xfrm>
              <a:off x="4560" y="1200"/>
              <a:ext cx="432"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latin typeface="Tahoma" pitchFamily="34" charset="0"/>
                </a:rPr>
                <a:t>LM</a:t>
              </a:r>
            </a:p>
          </p:txBody>
        </p:sp>
      </p:grpSp>
      <p:grpSp>
        <p:nvGrpSpPr>
          <p:cNvPr id="19465" name="Group 18"/>
          <p:cNvGrpSpPr>
            <a:grpSpLocks/>
          </p:cNvGrpSpPr>
          <p:nvPr/>
        </p:nvGrpSpPr>
        <p:grpSpPr bwMode="auto">
          <a:xfrm>
            <a:off x="4495800" y="3095625"/>
            <a:ext cx="2066925" cy="2085975"/>
            <a:chOff x="2832" y="1950"/>
            <a:chExt cx="1302" cy="1314"/>
          </a:xfrm>
        </p:grpSpPr>
        <p:sp>
          <p:nvSpPr>
            <p:cNvPr id="19466" name="Line 19"/>
            <p:cNvSpPr>
              <a:spLocks noChangeShapeType="1"/>
            </p:cNvSpPr>
            <p:nvPr/>
          </p:nvSpPr>
          <p:spPr bwMode="auto">
            <a:xfrm flipH="1">
              <a:off x="3092" y="2130"/>
              <a:ext cx="87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467" name="Line 20"/>
            <p:cNvSpPr>
              <a:spLocks noChangeShapeType="1"/>
            </p:cNvSpPr>
            <p:nvPr/>
          </p:nvSpPr>
          <p:spPr bwMode="auto">
            <a:xfrm flipH="1">
              <a:off x="3966" y="2127"/>
              <a:ext cx="0" cy="87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468" name="Text Box 21"/>
            <p:cNvSpPr txBox="1">
              <a:spLocks noChangeArrowheads="1"/>
            </p:cNvSpPr>
            <p:nvPr/>
          </p:nvSpPr>
          <p:spPr bwMode="auto">
            <a:xfrm>
              <a:off x="2832" y="195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latin typeface="Tahoma" pitchFamily="34" charset="0"/>
                </a:rPr>
                <a:t>r</a:t>
              </a:r>
              <a:r>
                <a:rPr lang="en-US" sz="2100" b="1" i="1" baseline="-25000">
                  <a:latin typeface="Tahoma" pitchFamily="34" charset="0"/>
                </a:rPr>
                <a:t>1</a:t>
              </a:r>
              <a:endParaRPr lang="en-US" sz="2100" baseline="-25000"/>
            </a:p>
          </p:txBody>
        </p:sp>
        <p:sp>
          <p:nvSpPr>
            <p:cNvPr id="19469" name="Text Box 22"/>
            <p:cNvSpPr txBox="1">
              <a:spLocks noChangeArrowheads="1"/>
            </p:cNvSpPr>
            <p:nvPr/>
          </p:nvSpPr>
          <p:spPr bwMode="auto">
            <a:xfrm>
              <a:off x="3798" y="2976"/>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latin typeface="Tahoma" pitchFamily="34" charset="0"/>
                </a:rPr>
                <a:t>Y</a:t>
              </a:r>
              <a:r>
                <a:rPr lang="en-US" sz="2100" b="1" i="1" baseline="-25000">
                  <a:latin typeface="Tahoma" pitchFamily="34" charset="0"/>
                </a:rPr>
                <a:t>1</a:t>
              </a:r>
              <a:endParaRPr lang="en-US" sz="2100" baseline="-25000"/>
            </a:p>
          </p:txBody>
        </p:sp>
      </p:grpSp>
    </p:spTree>
    <p:extLst>
      <p:ext uri="{BB962C8B-B14F-4D97-AF65-F5344CB8AC3E}">
        <p14:creationId xmlns:p14="http://schemas.microsoft.com/office/powerpoint/2010/main" val="13365926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wipe(left)">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wipe(left)">
                                      <p:cBhvr>
                                        <p:cTn id="12" dur="500"/>
                                        <p:tgtEl>
                                          <p:spTgt spid="358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wipe(left)">
                                      <p:cBhvr>
                                        <p:cTn id="17" dur="500"/>
                                        <p:tgtEl>
                                          <p:spTgt spid="35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bldLvl="3"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p:txBody>
          <a:bodyPr/>
          <a:lstStyle/>
          <a:p>
            <a:r>
              <a:rPr lang="en-US" smtClean="0"/>
              <a:t>Why another Depression is unlikely</a:t>
            </a:r>
          </a:p>
        </p:txBody>
      </p:sp>
      <p:sp>
        <p:nvSpPr>
          <p:cNvPr id="64515" name="Rectangle 5"/>
          <p:cNvSpPr>
            <a:spLocks noGrp="1" noChangeArrowheads="1"/>
          </p:cNvSpPr>
          <p:nvPr>
            <p:ph type="body" idx="1"/>
          </p:nvPr>
        </p:nvSpPr>
        <p:spPr>
          <a:xfrm>
            <a:off x="457200" y="1322388"/>
            <a:ext cx="8229600" cy="4525962"/>
          </a:xfrm>
        </p:spPr>
        <p:txBody>
          <a:bodyPr/>
          <a:lstStyle/>
          <a:p>
            <a:r>
              <a:rPr lang="en-US" sz="2700" dirty="0" smtClean="0"/>
              <a:t>Policymakers (or their advisers) now know </a:t>
            </a:r>
            <a:br>
              <a:rPr lang="en-US" sz="2700" dirty="0" smtClean="0"/>
            </a:br>
            <a:r>
              <a:rPr lang="en-US" sz="2700" dirty="0" smtClean="0"/>
              <a:t>much more about macroeconomics:</a:t>
            </a:r>
          </a:p>
          <a:p>
            <a:pPr lvl="1"/>
            <a:r>
              <a:rPr lang="en-US" dirty="0" smtClean="0"/>
              <a:t>CBs know that it is better not to let </a:t>
            </a:r>
            <a:r>
              <a:rPr lang="en-US" b="1" i="1" dirty="0" smtClean="0"/>
              <a:t>M</a:t>
            </a:r>
            <a:r>
              <a:rPr lang="en-US" sz="1100" dirty="0" smtClean="0"/>
              <a:t> </a:t>
            </a:r>
            <a:r>
              <a:rPr lang="en-US" dirty="0" smtClean="0"/>
              <a:t> fall </a:t>
            </a:r>
            <a:br>
              <a:rPr lang="en-US" dirty="0" smtClean="0"/>
            </a:br>
            <a:r>
              <a:rPr lang="en-US" dirty="0" smtClean="0"/>
              <a:t>so much, especially during a contraction.</a:t>
            </a:r>
          </a:p>
          <a:p>
            <a:pPr lvl="1"/>
            <a:r>
              <a:rPr lang="en-US" dirty="0" smtClean="0"/>
              <a:t>Fiscal policymakers know that it is better not to raise taxes or cut spending during a contraction.</a:t>
            </a:r>
          </a:p>
          <a:p>
            <a:pPr>
              <a:spcBef>
                <a:spcPct val="40000"/>
              </a:spcBef>
            </a:pPr>
            <a:r>
              <a:rPr lang="en-US" sz="2700" dirty="0" smtClean="0"/>
              <a:t>Government deposit insurance makes widespread bank failures very unlikely.</a:t>
            </a:r>
          </a:p>
          <a:p>
            <a:pPr>
              <a:spcBef>
                <a:spcPct val="40000"/>
              </a:spcBef>
            </a:pPr>
            <a:r>
              <a:rPr lang="en-US" sz="2700" dirty="0" smtClean="0"/>
              <a:t>Automatic stabilizers make fiscal policy expansionary during an economic downturn.</a:t>
            </a:r>
          </a:p>
        </p:txBody>
      </p:sp>
    </p:spTree>
    <p:extLst>
      <p:ext uri="{BB962C8B-B14F-4D97-AF65-F5344CB8AC3E}">
        <p14:creationId xmlns:p14="http://schemas.microsoft.com/office/powerpoint/2010/main" val="2780831597"/>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4"/>
          <p:cNvSpPr>
            <a:spLocks noGrp="1" noChangeArrowheads="1"/>
          </p:cNvSpPr>
          <p:nvPr>
            <p:ph type="title"/>
          </p:nvPr>
        </p:nvSpPr>
        <p:spPr/>
        <p:txBody>
          <a:bodyPr>
            <a:normAutofit fontScale="90000"/>
          </a:bodyPr>
          <a:lstStyle/>
          <a:p>
            <a:pPr>
              <a:defRPr/>
            </a:pPr>
            <a:r>
              <a:rPr lang="en-US" dirty="0" smtClean="0">
                <a:latin typeface="Tahoma" charset="0"/>
              </a:rPr>
              <a:t>Is Depression Economics coming back?</a:t>
            </a:r>
            <a:endParaRPr lang="en-US" dirty="0">
              <a:latin typeface="Tahoma" charset="0"/>
            </a:endParaRPr>
          </a:p>
        </p:txBody>
      </p:sp>
      <p:sp>
        <p:nvSpPr>
          <p:cNvPr id="112642" name="Rectangle 5"/>
          <p:cNvSpPr>
            <a:spLocks noGrp="1" noChangeArrowheads="1"/>
          </p:cNvSpPr>
          <p:nvPr>
            <p:ph type="body" idx="1"/>
          </p:nvPr>
        </p:nvSpPr>
        <p:spPr>
          <a:xfrm>
            <a:off x="457200" y="1100665"/>
            <a:ext cx="8229600" cy="5439833"/>
          </a:xfrm>
        </p:spPr>
        <p:txBody>
          <a:bodyPr>
            <a:normAutofit fontScale="92500" lnSpcReduction="20000"/>
          </a:bodyPr>
          <a:lstStyle/>
          <a:p>
            <a:pPr>
              <a:defRPr/>
            </a:pPr>
            <a:r>
              <a:rPr lang="en-US" sz="2700" dirty="0">
                <a:latin typeface="Arial" charset="0"/>
              </a:rPr>
              <a:t>The Japanese recession of the 1990’s had many of the same causes of the Great Depression</a:t>
            </a:r>
          </a:p>
          <a:p>
            <a:pPr lvl="1">
              <a:defRPr/>
            </a:pPr>
            <a:r>
              <a:rPr lang="en-US" sz="2600" dirty="0">
                <a:latin typeface="Arial" charset="0"/>
                <a:cs typeface="Arial" charset="0"/>
              </a:rPr>
              <a:t>Stock and real estate market fall</a:t>
            </a:r>
          </a:p>
          <a:p>
            <a:pPr lvl="1">
              <a:defRPr/>
            </a:pPr>
            <a:r>
              <a:rPr lang="en-US" sz="2600" dirty="0">
                <a:latin typeface="Arial" charset="0"/>
                <a:cs typeface="Arial" charset="0"/>
              </a:rPr>
              <a:t>Crisis of the banking system</a:t>
            </a:r>
          </a:p>
          <a:p>
            <a:pPr lvl="1">
              <a:defRPr/>
            </a:pPr>
            <a:r>
              <a:rPr lang="en-US" sz="2600" dirty="0">
                <a:latin typeface="Arial" charset="0"/>
                <a:cs typeface="Arial" charset="0"/>
              </a:rPr>
              <a:t>Very low nominal interest rates</a:t>
            </a:r>
          </a:p>
          <a:p>
            <a:pPr lvl="1">
              <a:defRPr/>
            </a:pPr>
            <a:r>
              <a:rPr lang="en-US" sz="2600" dirty="0" smtClean="0">
                <a:latin typeface="Arial" charset="0"/>
                <a:cs typeface="Arial" charset="0"/>
              </a:rPr>
              <a:t>Gov</a:t>
            </a:r>
            <a:r>
              <a:rPr lang="en-US" sz="2600" dirty="0">
                <a:latin typeface="Arial" charset="0"/>
                <a:cs typeface="Arial" charset="0"/>
              </a:rPr>
              <a:t>.</a:t>
            </a:r>
            <a:r>
              <a:rPr lang="en-US" sz="2600" dirty="0" smtClean="0">
                <a:latin typeface="Arial" charset="0"/>
                <a:cs typeface="Arial" charset="0"/>
              </a:rPr>
              <a:t> </a:t>
            </a:r>
            <a:r>
              <a:rPr lang="en-US" sz="2600" dirty="0">
                <a:latin typeface="Arial" charset="0"/>
                <a:cs typeface="Arial" charset="0"/>
              </a:rPr>
              <a:t>reluctance to cut taxes and raise spending </a:t>
            </a:r>
            <a:endParaRPr lang="en-US" dirty="0" smtClean="0">
              <a:solidFill>
                <a:srgbClr val="000000"/>
              </a:solidFill>
              <a:latin typeface="Arial" charset="0"/>
              <a:ea typeface="ＭＳ Ｐゴシック" charset="0"/>
            </a:endParaRPr>
          </a:p>
          <a:p>
            <a:pPr>
              <a:defRPr/>
            </a:pPr>
            <a:r>
              <a:rPr lang="en-US" dirty="0" smtClean="0">
                <a:solidFill>
                  <a:srgbClr val="000000"/>
                </a:solidFill>
                <a:latin typeface="Arial" charset="0"/>
              </a:rPr>
              <a:t>Japan from recession to stagnation to </a:t>
            </a:r>
            <a:r>
              <a:rPr lang="en-US" dirty="0" err="1" smtClean="0">
                <a:solidFill>
                  <a:srgbClr val="000000"/>
                </a:solidFill>
                <a:latin typeface="Arial" charset="0"/>
              </a:rPr>
              <a:t>Abenomics</a:t>
            </a:r>
            <a:endParaRPr lang="en-US" dirty="0" smtClean="0">
              <a:solidFill>
                <a:srgbClr val="000000"/>
              </a:solidFill>
              <a:latin typeface="Arial" charset="0"/>
            </a:endParaRPr>
          </a:p>
          <a:p>
            <a:pPr lvl="1">
              <a:defRPr/>
            </a:pPr>
            <a:r>
              <a:rPr lang="en-US" dirty="0" err="1" smtClean="0">
                <a:solidFill>
                  <a:srgbClr val="000000"/>
                </a:solidFill>
                <a:latin typeface="Arial" charset="0"/>
                <a:ea typeface="ＭＳ Ｐゴシック" charset="0"/>
                <a:cs typeface="Arial" charset="0"/>
              </a:rPr>
              <a:t>Avg</a:t>
            </a:r>
            <a:r>
              <a:rPr lang="en-US" dirty="0" smtClean="0">
                <a:solidFill>
                  <a:srgbClr val="000000"/>
                </a:solidFill>
                <a:latin typeface="Arial" charset="0"/>
                <a:ea typeface="ＭＳ Ｐゴシック" charset="0"/>
                <a:cs typeface="Arial" charset="0"/>
              </a:rPr>
              <a:t> growth of real GDP: from 4.5% 1971-1990 to 0.95% 1991-2013</a:t>
            </a:r>
          </a:p>
          <a:p>
            <a:pPr lvl="1">
              <a:defRPr/>
            </a:pPr>
            <a:r>
              <a:rPr lang="en-US" dirty="0" smtClean="0">
                <a:solidFill>
                  <a:srgbClr val="000000"/>
                </a:solidFill>
                <a:latin typeface="Arial" charset="0"/>
                <a:ea typeface="ＭＳ Ｐゴシック" charset="0"/>
                <a:cs typeface="Arial" charset="0"/>
              </a:rPr>
              <a:t>2013: double </a:t>
            </a:r>
            <a:r>
              <a:rPr lang="en-US" b="1" i="1" dirty="0" smtClean="0">
                <a:solidFill>
                  <a:srgbClr val="000000"/>
                </a:solidFill>
                <a:latin typeface="Arial" charset="0"/>
                <a:ea typeface="ＭＳ Ｐゴシック" charset="0"/>
                <a:cs typeface="Arial" charset="0"/>
              </a:rPr>
              <a:t>B</a:t>
            </a:r>
            <a:r>
              <a:rPr lang="en-US" dirty="0" smtClean="0">
                <a:solidFill>
                  <a:srgbClr val="000000"/>
                </a:solidFill>
                <a:latin typeface="Arial" charset="0"/>
                <a:ea typeface="ＭＳ Ｐゴシック" charset="0"/>
                <a:cs typeface="Arial" charset="0"/>
              </a:rPr>
              <a:t> in two years, raise </a:t>
            </a:r>
            <a:r>
              <a:rPr lang="en-US" b="1" i="1" dirty="0" smtClean="0">
                <a:solidFill>
                  <a:srgbClr val="000000"/>
                </a:solidFill>
                <a:latin typeface="Arial" charset="0"/>
                <a:ea typeface="ＭＳ Ｐゴシック" charset="0"/>
                <a:cs typeface="Arial" charset="0"/>
              </a:rPr>
              <a:t>G</a:t>
            </a:r>
            <a:r>
              <a:rPr lang="en-US" dirty="0" smtClean="0">
                <a:solidFill>
                  <a:srgbClr val="000000"/>
                </a:solidFill>
                <a:latin typeface="Arial" charset="0"/>
                <a:ea typeface="ＭＳ Ｐゴシック" charset="0"/>
                <a:cs typeface="Arial" charset="0"/>
              </a:rPr>
              <a:t> and </a:t>
            </a:r>
            <a:r>
              <a:rPr lang="en-US" b="1" i="1" dirty="0" smtClean="0">
                <a:solidFill>
                  <a:srgbClr val="000000"/>
                </a:solidFill>
                <a:latin typeface="Arial" charset="0"/>
                <a:ea typeface="ＭＳ Ｐゴシック" charset="0"/>
                <a:cs typeface="Arial" charset="0"/>
              </a:rPr>
              <a:t>T</a:t>
            </a:r>
          </a:p>
          <a:p>
            <a:pPr lvl="1">
              <a:defRPr/>
            </a:pPr>
            <a:r>
              <a:rPr lang="en-US" dirty="0" smtClean="0">
                <a:solidFill>
                  <a:srgbClr val="000000"/>
                </a:solidFill>
                <a:latin typeface="Arial" charset="0"/>
                <a:ea typeface="ＭＳ Ｐゴシック" charset="0"/>
                <a:cs typeface="Arial" charset="0"/>
              </a:rPr>
              <a:t>2014: after a jumpstart, recession again</a:t>
            </a:r>
          </a:p>
          <a:p>
            <a:pPr>
              <a:defRPr/>
            </a:pPr>
            <a:r>
              <a:rPr lang="en-US" dirty="0">
                <a:solidFill>
                  <a:srgbClr val="000000"/>
                </a:solidFill>
                <a:latin typeface="Arial" charset="0"/>
                <a:ea typeface="ＭＳ Ｐゴシック" charset="0"/>
                <a:cs typeface="Arial" charset="0"/>
              </a:rPr>
              <a:t>Future: </a:t>
            </a:r>
            <a:r>
              <a:rPr lang="en-US" dirty="0" smtClean="0">
                <a:solidFill>
                  <a:srgbClr val="000000"/>
                </a:solidFill>
                <a:latin typeface="Arial" charset="0"/>
                <a:ea typeface="ＭＳ Ｐゴシック" charset="0"/>
                <a:cs typeface="Arial" charset="0"/>
              </a:rPr>
              <a:t>huge </a:t>
            </a:r>
            <a:r>
              <a:rPr lang="en-US" dirty="0" err="1">
                <a:solidFill>
                  <a:srgbClr val="000000"/>
                </a:solidFill>
                <a:latin typeface="Arial" charset="0"/>
                <a:ea typeface="ＭＳ Ｐゴシック" charset="0"/>
                <a:cs typeface="Arial" charset="0"/>
              </a:rPr>
              <a:t>gov.</a:t>
            </a:r>
            <a:r>
              <a:rPr lang="en-US" dirty="0">
                <a:solidFill>
                  <a:srgbClr val="000000"/>
                </a:solidFill>
                <a:latin typeface="Arial" charset="0"/>
                <a:ea typeface="ＭＳ Ｐゴシック" charset="0"/>
                <a:cs typeface="Arial" charset="0"/>
              </a:rPr>
              <a:t> </a:t>
            </a:r>
            <a:r>
              <a:rPr lang="en-US" dirty="0" smtClean="0">
                <a:solidFill>
                  <a:srgbClr val="000000"/>
                </a:solidFill>
                <a:latin typeface="Arial" charset="0"/>
                <a:ea typeface="ＭＳ Ｐゴシック" charset="0"/>
                <a:cs typeface="Arial" charset="0"/>
              </a:rPr>
              <a:t>debt (≃ 230% of GDP in 2014), </a:t>
            </a:r>
            <a:r>
              <a:rPr lang="en-US" dirty="0">
                <a:solidFill>
                  <a:srgbClr val="000000"/>
                </a:solidFill>
                <a:latin typeface="Arial" charset="0"/>
                <a:ea typeface="ＭＳ Ｐゴシック" charset="0"/>
                <a:cs typeface="Arial" charset="0"/>
              </a:rPr>
              <a:t>aging society, lower future </a:t>
            </a:r>
            <a:r>
              <a:rPr lang="en-US" b="1" i="1" dirty="0">
                <a:solidFill>
                  <a:srgbClr val="000000"/>
                </a:solidFill>
                <a:latin typeface="Arial" charset="0"/>
                <a:ea typeface="ＭＳ Ｐゴシック" charset="0"/>
                <a:cs typeface="Arial" charset="0"/>
              </a:rPr>
              <a:t>S</a:t>
            </a:r>
            <a:r>
              <a:rPr lang="en-US" dirty="0">
                <a:solidFill>
                  <a:srgbClr val="000000"/>
                </a:solidFill>
                <a:latin typeface="Arial" charset="0"/>
                <a:ea typeface="ＭＳ Ｐゴシック" charset="0"/>
                <a:cs typeface="Arial" charset="0"/>
              </a:rPr>
              <a:t>, possible rise in </a:t>
            </a:r>
            <a:r>
              <a:rPr lang="en-US" b="1" i="1" dirty="0" err="1" smtClean="0">
                <a:solidFill>
                  <a:srgbClr val="000000"/>
                </a:solidFill>
                <a:latin typeface="Arial" charset="0"/>
                <a:ea typeface="ＭＳ Ｐゴシック" charset="0"/>
                <a:cs typeface="Arial" charset="0"/>
              </a:rPr>
              <a:t>i</a:t>
            </a:r>
            <a:endParaRPr lang="en-US" b="1" i="1" dirty="0">
              <a:latin typeface="Arial" charset="0"/>
              <a:cs typeface="Arial" charset="0"/>
            </a:endParaRPr>
          </a:p>
        </p:txBody>
      </p:sp>
    </p:spTree>
    <p:extLst>
      <p:ext uri="{BB962C8B-B14F-4D97-AF65-F5344CB8AC3E}">
        <p14:creationId xmlns:p14="http://schemas.microsoft.com/office/powerpoint/2010/main" val="4186232132"/>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466725" y="288925"/>
            <a:ext cx="8245475" cy="939800"/>
          </a:xfrm>
        </p:spPr>
        <p:txBody>
          <a:bodyPr/>
          <a:lstStyle/>
          <a:p>
            <a:r>
              <a:rPr lang="en-US" sz="2800">
                <a:latin typeface="Tahoma" charset="0"/>
              </a:rPr>
              <a:t>CASE STUDY</a:t>
            </a:r>
            <a:br>
              <a:rPr lang="en-US" sz="2800">
                <a:latin typeface="Tahoma" charset="0"/>
              </a:rPr>
            </a:br>
            <a:r>
              <a:rPr lang="en-US" sz="3000">
                <a:latin typeface="Tahoma" charset="0"/>
              </a:rPr>
              <a:t>The 2008-09 Financial Crisis &amp; Recession</a:t>
            </a:r>
          </a:p>
        </p:txBody>
      </p:sp>
      <p:sp>
        <p:nvSpPr>
          <p:cNvPr id="106498" name="Content Placeholder 2"/>
          <p:cNvSpPr>
            <a:spLocks noGrp="1"/>
          </p:cNvSpPr>
          <p:nvPr>
            <p:ph idx="1"/>
          </p:nvPr>
        </p:nvSpPr>
        <p:spPr>
          <a:xfrm>
            <a:off x="476250" y="1470025"/>
            <a:ext cx="8375650" cy="5118100"/>
          </a:xfrm>
        </p:spPr>
        <p:txBody>
          <a:bodyPr>
            <a:normAutofit fontScale="85000" lnSpcReduction="10000"/>
          </a:bodyPr>
          <a:lstStyle/>
          <a:p>
            <a:pPr>
              <a:defRPr/>
            </a:pPr>
            <a:r>
              <a:rPr lang="en-US" sz="2900" dirty="0" smtClean="0">
                <a:latin typeface="Arial" charset="0"/>
              </a:rPr>
              <a:t>Long history of trade deficit and low saving in the U.S.</a:t>
            </a:r>
          </a:p>
          <a:p>
            <a:pPr lvl="1">
              <a:defRPr/>
            </a:pPr>
            <a:r>
              <a:rPr lang="en-US" sz="2600" dirty="0" smtClean="0">
                <a:latin typeface="Arial" charset="0"/>
              </a:rPr>
              <a:t>high levels of households’ debt</a:t>
            </a:r>
          </a:p>
          <a:p>
            <a:pPr lvl="1">
              <a:defRPr/>
            </a:pPr>
            <a:r>
              <a:rPr lang="en-US" sz="2600" dirty="0" smtClean="0">
                <a:latin typeface="Arial" charset="0"/>
              </a:rPr>
              <a:t>many U.S. assets owned by foreigners</a:t>
            </a:r>
            <a:endParaRPr lang="en-US" sz="2600" dirty="0">
              <a:latin typeface="Arial" charset="0"/>
            </a:endParaRPr>
          </a:p>
          <a:p>
            <a:pPr>
              <a:defRPr/>
            </a:pPr>
            <a:r>
              <a:rPr lang="en-US" sz="2900" dirty="0" smtClean="0">
                <a:latin typeface="Arial" charset="0"/>
              </a:rPr>
              <a:t>High liquidity</a:t>
            </a:r>
            <a:endParaRPr lang="en-US" sz="2900" dirty="0">
              <a:latin typeface="Arial" charset="0"/>
            </a:endParaRPr>
          </a:p>
          <a:p>
            <a:pPr lvl="1">
              <a:defRPr/>
            </a:pPr>
            <a:r>
              <a:rPr lang="en-US" sz="2600" dirty="0">
                <a:latin typeface="Arial" charset="0"/>
                <a:cs typeface="Arial" charset="0"/>
              </a:rPr>
              <a:t>early 2000s Federal Reserve interest rate policy </a:t>
            </a:r>
          </a:p>
          <a:p>
            <a:pPr>
              <a:defRPr/>
            </a:pPr>
            <a:r>
              <a:rPr lang="en-US" sz="2900" dirty="0" smtClean="0">
                <a:solidFill>
                  <a:srgbClr val="000000"/>
                </a:solidFill>
                <a:latin typeface="Arial" charset="0"/>
              </a:rPr>
              <a:t>Uncontrolled expansion of finance</a:t>
            </a:r>
            <a:endParaRPr lang="en-US" sz="2900" dirty="0">
              <a:solidFill>
                <a:srgbClr val="000000"/>
              </a:solidFill>
              <a:latin typeface="Arial" charset="0"/>
            </a:endParaRPr>
          </a:p>
          <a:p>
            <a:pPr lvl="1">
              <a:defRPr/>
            </a:pPr>
            <a:r>
              <a:rPr lang="en-US" sz="2600" dirty="0" smtClean="0">
                <a:latin typeface="Arial" charset="0"/>
                <a:cs typeface="Arial" charset="0"/>
              </a:rPr>
              <a:t>sub</a:t>
            </a:r>
            <a:r>
              <a:rPr lang="en-US" sz="2600" dirty="0">
                <a:latin typeface="Arial" charset="0"/>
                <a:cs typeface="Arial" charset="0"/>
              </a:rPr>
              <a:t>-prime </a:t>
            </a:r>
            <a:r>
              <a:rPr lang="en-US" sz="2600" dirty="0" smtClean="0">
                <a:latin typeface="Arial" charset="0"/>
                <a:cs typeface="Arial" charset="0"/>
              </a:rPr>
              <a:t>mortgages and securitization (MBS, CDS)</a:t>
            </a:r>
            <a:endParaRPr lang="en-US" sz="2600" dirty="0">
              <a:latin typeface="Arial" charset="0"/>
              <a:cs typeface="Arial" charset="0"/>
            </a:endParaRPr>
          </a:p>
          <a:p>
            <a:pPr lvl="1">
              <a:defRPr/>
            </a:pPr>
            <a:r>
              <a:rPr lang="en-US" sz="2600" dirty="0" smtClean="0">
                <a:latin typeface="Arial" charset="0"/>
                <a:cs typeface="Arial" charset="0"/>
              </a:rPr>
              <a:t>separate authorities for investment and commercial banks</a:t>
            </a:r>
            <a:endParaRPr lang="en-US" sz="2600" dirty="0">
              <a:latin typeface="Arial" charset="0"/>
              <a:cs typeface="Arial" charset="0"/>
            </a:endParaRPr>
          </a:p>
          <a:p>
            <a:pPr lvl="1">
              <a:defRPr/>
            </a:pPr>
            <a:r>
              <a:rPr lang="en-US" sz="2600" dirty="0" smtClean="0">
                <a:latin typeface="Arial" charset="0"/>
                <a:cs typeface="Arial" charset="0"/>
              </a:rPr>
              <a:t>inadequate vigilance, high leverage</a:t>
            </a:r>
            <a:endParaRPr lang="en-US" sz="2600" dirty="0">
              <a:latin typeface="Arial" charset="0"/>
              <a:cs typeface="Arial" charset="0"/>
            </a:endParaRPr>
          </a:p>
          <a:p>
            <a:pPr>
              <a:defRPr/>
            </a:pPr>
            <a:r>
              <a:rPr lang="en-US" sz="2900" dirty="0" smtClean="0">
                <a:solidFill>
                  <a:srgbClr val="000000"/>
                </a:solidFill>
                <a:latin typeface="Arial" charset="0"/>
              </a:rPr>
              <a:t>Scarce social safety nets in the U.S.</a:t>
            </a:r>
            <a:endParaRPr lang="en-US" sz="2900" dirty="0">
              <a:solidFill>
                <a:srgbClr val="000000"/>
              </a:solidFill>
              <a:latin typeface="Arial" charset="0"/>
            </a:endParaRPr>
          </a:p>
          <a:p>
            <a:pPr lvl="1">
              <a:defRPr/>
            </a:pPr>
            <a:r>
              <a:rPr lang="en-US" sz="2600" dirty="0" smtClean="0">
                <a:latin typeface="Arial" charset="0"/>
                <a:cs typeface="Arial" charset="0"/>
              </a:rPr>
              <a:t>households’ vulnerability to default and foreclosure</a:t>
            </a:r>
            <a:endParaRPr lang="en-US" sz="2600" dirty="0">
              <a:latin typeface="Arial" charset="0"/>
              <a:cs typeface="Arial" charset="0"/>
            </a:endParaRPr>
          </a:p>
        </p:txBody>
      </p:sp>
    </p:spTree>
    <p:extLst>
      <p:ext uri="{BB962C8B-B14F-4D97-AF65-F5344CB8AC3E}">
        <p14:creationId xmlns:p14="http://schemas.microsoft.com/office/powerpoint/2010/main" val="2712015582"/>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466725" y="288925"/>
            <a:ext cx="8245475" cy="939800"/>
          </a:xfrm>
        </p:spPr>
        <p:txBody>
          <a:bodyPr/>
          <a:lstStyle/>
          <a:p>
            <a:r>
              <a:rPr lang="en-US" sz="2800">
                <a:latin typeface="Tahoma" charset="0"/>
              </a:rPr>
              <a:t>CASE STUDY</a:t>
            </a:r>
            <a:br>
              <a:rPr lang="en-US" sz="2800">
                <a:latin typeface="Tahoma" charset="0"/>
              </a:rPr>
            </a:br>
            <a:r>
              <a:rPr lang="en-US" sz="3000">
                <a:latin typeface="Tahoma" charset="0"/>
              </a:rPr>
              <a:t>The 2008-09 Financial Crisis &amp; Recession</a:t>
            </a:r>
          </a:p>
        </p:txBody>
      </p:sp>
      <p:sp>
        <p:nvSpPr>
          <p:cNvPr id="106498" name="Content Placeholder 2"/>
          <p:cNvSpPr>
            <a:spLocks noGrp="1"/>
          </p:cNvSpPr>
          <p:nvPr>
            <p:ph idx="1"/>
          </p:nvPr>
        </p:nvSpPr>
        <p:spPr>
          <a:xfrm>
            <a:off x="476250" y="1350963"/>
            <a:ext cx="8210550" cy="5276850"/>
          </a:xfrm>
        </p:spPr>
        <p:txBody>
          <a:bodyPr>
            <a:normAutofit fontScale="92500" lnSpcReduction="20000"/>
          </a:bodyPr>
          <a:lstStyle/>
          <a:p>
            <a:pPr>
              <a:defRPr/>
            </a:pPr>
            <a:r>
              <a:rPr lang="en-US" sz="2700" dirty="0" smtClean="0">
                <a:latin typeface="Arial" charset="0"/>
              </a:rPr>
              <a:t>Real estate bubble burst and subprime crisis (06/2007), rising foreclosure rates</a:t>
            </a:r>
            <a:endParaRPr lang="en-US" sz="2700" dirty="0">
              <a:latin typeface="Arial" charset="0"/>
            </a:endParaRPr>
          </a:p>
          <a:p>
            <a:pPr>
              <a:defRPr/>
            </a:pPr>
            <a:r>
              <a:rPr lang="en-US" sz="2700" dirty="0" smtClean="0">
                <a:latin typeface="Arial" charset="0"/>
              </a:rPr>
              <a:t>Crisis signs in various banks (e.g., Northern Rock in UK) and financial institutions</a:t>
            </a:r>
          </a:p>
          <a:p>
            <a:pPr>
              <a:defRPr/>
            </a:pPr>
            <a:r>
              <a:rPr lang="en-US" sz="2700" dirty="0" smtClean="0">
                <a:latin typeface="Arial" charset="0"/>
              </a:rPr>
              <a:t>Bailout of Bear Sterns, nationalization of Fannie Mae and Freddie Mac (09/2008, 80% of U.S. </a:t>
            </a:r>
            <a:r>
              <a:rPr lang="en-US" sz="2700" dirty="0" err="1" smtClean="0">
                <a:latin typeface="Arial" charset="0"/>
              </a:rPr>
              <a:t>mortages</a:t>
            </a:r>
            <a:r>
              <a:rPr lang="en-US" sz="2700" dirty="0" smtClean="0">
                <a:latin typeface="Arial" charset="0"/>
              </a:rPr>
              <a:t>), Lehman Brothers’ default, nationalization of AIG (insurance, credit default swaps)</a:t>
            </a:r>
          </a:p>
          <a:p>
            <a:pPr>
              <a:defRPr/>
            </a:pPr>
            <a:r>
              <a:rPr lang="en-US" sz="2700" dirty="0" smtClean="0">
                <a:latin typeface="Arial" charset="0"/>
              </a:rPr>
              <a:t>Collapse in interbank loans, credit crunch, high stock market volatility and stock market collapse</a:t>
            </a:r>
          </a:p>
          <a:p>
            <a:pPr marL="342900" lvl="1" indent="-342900">
              <a:lnSpc>
                <a:spcPct val="105000"/>
              </a:lnSpc>
              <a:spcBef>
                <a:spcPct val="45000"/>
              </a:spcBef>
              <a:buClr>
                <a:srgbClr val="CC6600"/>
              </a:buClr>
              <a:defRPr/>
            </a:pPr>
            <a:r>
              <a:rPr lang="en-US" sz="2600" dirty="0" smtClean="0">
                <a:latin typeface="Arial" charset="0"/>
                <a:cs typeface="Arial" charset="0"/>
              </a:rPr>
              <a:t>Declining consumer confidence, drop in spending on consumer durables and investment goods</a:t>
            </a:r>
          </a:p>
          <a:p>
            <a:pPr marL="342900" lvl="1" indent="-342900">
              <a:lnSpc>
                <a:spcPct val="105000"/>
              </a:lnSpc>
              <a:spcBef>
                <a:spcPct val="45000"/>
              </a:spcBef>
              <a:buClr>
                <a:srgbClr val="CC6600"/>
              </a:buClr>
              <a:defRPr/>
            </a:pPr>
            <a:r>
              <a:rPr lang="en-US" sz="2600" dirty="0" smtClean="0">
                <a:latin typeface="Arial" charset="0"/>
                <a:cs typeface="Arial" charset="0"/>
              </a:rPr>
              <a:t>IS to the left</a:t>
            </a:r>
          </a:p>
        </p:txBody>
      </p:sp>
    </p:spTree>
    <p:extLst>
      <p:ext uri="{BB962C8B-B14F-4D97-AF65-F5344CB8AC3E}">
        <p14:creationId xmlns:p14="http://schemas.microsoft.com/office/powerpoint/2010/main" val="605005553"/>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a:xfrm>
            <a:off x="466725" y="288925"/>
            <a:ext cx="8245475" cy="939800"/>
          </a:xfrm>
        </p:spPr>
        <p:txBody>
          <a:bodyPr/>
          <a:lstStyle/>
          <a:p>
            <a:r>
              <a:rPr lang="en-US" sz="2800">
                <a:latin typeface="Tahoma" charset="0"/>
              </a:rPr>
              <a:t>CASE STUDY</a:t>
            </a:r>
            <a:br>
              <a:rPr lang="en-US" sz="2800">
                <a:latin typeface="Tahoma" charset="0"/>
              </a:rPr>
            </a:br>
            <a:r>
              <a:rPr lang="en-US" sz="3000">
                <a:latin typeface="Tahoma" charset="0"/>
              </a:rPr>
              <a:t>The 2008-09 Financial Crisis &amp; Recession</a:t>
            </a:r>
          </a:p>
        </p:txBody>
      </p:sp>
      <p:sp>
        <p:nvSpPr>
          <p:cNvPr id="106498" name="Content Placeholder 2"/>
          <p:cNvSpPr>
            <a:spLocks noGrp="1"/>
          </p:cNvSpPr>
          <p:nvPr>
            <p:ph idx="1"/>
          </p:nvPr>
        </p:nvSpPr>
        <p:spPr>
          <a:xfrm>
            <a:off x="476250" y="1350963"/>
            <a:ext cx="8210550" cy="4945062"/>
          </a:xfrm>
        </p:spPr>
        <p:txBody>
          <a:bodyPr>
            <a:normAutofit fontScale="85000" lnSpcReduction="10000"/>
          </a:bodyPr>
          <a:lstStyle/>
          <a:p>
            <a:pPr>
              <a:defRPr/>
            </a:pPr>
            <a:r>
              <a:rPr lang="en-US" sz="2700" dirty="0" smtClean="0">
                <a:latin typeface="Arial" charset="0"/>
              </a:rPr>
              <a:t>Monetary response (U.S.): </a:t>
            </a:r>
          </a:p>
          <a:p>
            <a:pPr lvl="1">
              <a:defRPr/>
            </a:pPr>
            <a:r>
              <a:rPr lang="en-US" sz="2600" dirty="0" smtClean="0">
                <a:latin typeface="Arial" charset="0"/>
              </a:rPr>
              <a:t>Fed: cut </a:t>
            </a:r>
            <a:r>
              <a:rPr lang="en-US" sz="2600" b="1" dirty="0" err="1" smtClean="0">
                <a:latin typeface="Arial" charset="0"/>
              </a:rPr>
              <a:t>i</a:t>
            </a:r>
            <a:r>
              <a:rPr lang="en-US" sz="2600" dirty="0" smtClean="0">
                <a:latin typeface="Arial" charset="0"/>
              </a:rPr>
              <a:t> from 5.25% (09/2007) to zero (12/2008)</a:t>
            </a:r>
          </a:p>
          <a:p>
            <a:pPr>
              <a:defRPr/>
            </a:pPr>
            <a:r>
              <a:rPr lang="en-US" sz="2700" dirty="0" smtClean="0">
                <a:latin typeface="Arial" charset="0"/>
              </a:rPr>
              <a:t>Fiscal response (U.S.): </a:t>
            </a:r>
          </a:p>
          <a:p>
            <a:pPr lvl="1">
              <a:defRPr/>
            </a:pPr>
            <a:r>
              <a:rPr lang="en-US" sz="2600" dirty="0" smtClean="0">
                <a:latin typeface="Arial" charset="0"/>
              </a:rPr>
              <a:t>Paulson’s rescue plan for financial institutions (Fall 2008): 850 billion $ ‘bailout’ (6% of GDP), mostly equity injection into banks and purchase of junk bonds</a:t>
            </a:r>
          </a:p>
          <a:p>
            <a:pPr lvl="1">
              <a:defRPr/>
            </a:pPr>
            <a:r>
              <a:rPr lang="en-US" sz="2600" dirty="0" smtClean="0">
                <a:latin typeface="Arial" charset="0"/>
              </a:rPr>
              <a:t>Obama’s expansion of aggregate demand (2009)</a:t>
            </a:r>
          </a:p>
          <a:p>
            <a:pPr>
              <a:defRPr/>
            </a:pPr>
            <a:r>
              <a:rPr lang="en-US" sz="2700" dirty="0" smtClean="0">
                <a:latin typeface="Arial" charset="0"/>
              </a:rPr>
              <a:t>Europe: </a:t>
            </a:r>
          </a:p>
          <a:p>
            <a:pPr lvl="1">
              <a:defRPr/>
            </a:pPr>
            <a:r>
              <a:rPr lang="en-US" sz="2400" dirty="0" smtClean="0">
                <a:latin typeface="Arial" charset="0"/>
              </a:rPr>
              <a:t>ECB: cut </a:t>
            </a:r>
            <a:r>
              <a:rPr lang="en-US" sz="2400" b="1" i="1" dirty="0" err="1" smtClean="0">
                <a:latin typeface="Arial" charset="0"/>
              </a:rPr>
              <a:t>i</a:t>
            </a:r>
            <a:r>
              <a:rPr lang="en-US" sz="2400" dirty="0" smtClean="0">
                <a:latin typeface="Arial" charset="0"/>
              </a:rPr>
              <a:t> from 4% to 1% in 2008</a:t>
            </a:r>
            <a:endParaRPr lang="en-US" sz="2500" dirty="0">
              <a:latin typeface="Arial" charset="0"/>
            </a:endParaRPr>
          </a:p>
          <a:p>
            <a:pPr lvl="1">
              <a:defRPr/>
            </a:pPr>
            <a:r>
              <a:rPr lang="en-US" sz="2500" dirty="0" smtClean="0">
                <a:latin typeface="Arial" charset="0"/>
              </a:rPr>
              <a:t>Bank recapitalization, insurance of their liabilities, fiscal stimulus plans (% of GDP depending upon countries)</a:t>
            </a:r>
          </a:p>
          <a:p>
            <a:pPr>
              <a:defRPr/>
            </a:pPr>
            <a:r>
              <a:rPr lang="en-US" sz="2700" dirty="0" smtClean="0">
                <a:latin typeface="Arial" charset="0"/>
              </a:rPr>
              <a:t>China: government expenditure on infrastructure and welfare (600 billion $, 7% of GDP)</a:t>
            </a:r>
          </a:p>
        </p:txBody>
      </p:sp>
    </p:spTree>
    <p:extLst>
      <p:ext uri="{BB962C8B-B14F-4D97-AF65-F5344CB8AC3E}">
        <p14:creationId xmlns:p14="http://schemas.microsoft.com/office/powerpoint/2010/main" val="1107310689"/>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a:xfrm>
            <a:off x="466725" y="288925"/>
            <a:ext cx="8245475" cy="939800"/>
          </a:xfrm>
        </p:spPr>
        <p:txBody>
          <a:bodyPr/>
          <a:lstStyle/>
          <a:p>
            <a:r>
              <a:rPr lang="en-US" sz="2800">
                <a:latin typeface="Tahoma" charset="0"/>
              </a:rPr>
              <a:t>CASE STUDY</a:t>
            </a:r>
            <a:br>
              <a:rPr lang="en-US" sz="2800">
                <a:latin typeface="Tahoma" charset="0"/>
              </a:rPr>
            </a:br>
            <a:r>
              <a:rPr lang="en-US" sz="3000">
                <a:latin typeface="Tahoma" charset="0"/>
              </a:rPr>
              <a:t>The 2008-09 Financial Crisis &amp; Recession</a:t>
            </a:r>
          </a:p>
        </p:txBody>
      </p:sp>
      <p:sp>
        <p:nvSpPr>
          <p:cNvPr id="120834" name="Content Placeholder 2"/>
          <p:cNvSpPr>
            <a:spLocks noGrp="1"/>
          </p:cNvSpPr>
          <p:nvPr>
            <p:ph idx="1"/>
          </p:nvPr>
        </p:nvSpPr>
        <p:spPr>
          <a:xfrm>
            <a:off x="476250" y="1350963"/>
            <a:ext cx="8210550" cy="4945062"/>
          </a:xfrm>
        </p:spPr>
        <p:txBody>
          <a:bodyPr/>
          <a:lstStyle/>
          <a:p>
            <a:r>
              <a:rPr lang="en-US" sz="2700" dirty="0" smtClean="0">
                <a:latin typeface="Arial" charset="0"/>
              </a:rPr>
              <a:t>U.S</a:t>
            </a:r>
            <a:r>
              <a:rPr lang="en-US" sz="2700" dirty="0">
                <a:latin typeface="Arial" charset="0"/>
              </a:rPr>
              <a:t>.:</a:t>
            </a:r>
          </a:p>
          <a:p>
            <a:pPr lvl="1"/>
            <a:r>
              <a:rPr lang="en-US" sz="2600" dirty="0">
                <a:latin typeface="Arial" charset="0"/>
                <a:cs typeface="Arial" charset="0"/>
              </a:rPr>
              <a:t>2009: Real GDP fell, u-rate approached 10%</a:t>
            </a:r>
          </a:p>
          <a:p>
            <a:pPr lvl="1"/>
            <a:r>
              <a:rPr lang="en-US" sz="2600" dirty="0">
                <a:latin typeface="Arial" charset="0"/>
                <a:cs typeface="Arial" charset="0"/>
              </a:rPr>
              <a:t>2010: Recovery in GDP, u-rate still </a:t>
            </a:r>
            <a:r>
              <a:rPr lang="en-US" sz="2600" dirty="0" smtClean="0">
                <a:latin typeface="Arial" charset="0"/>
                <a:cs typeface="Arial" charset="0"/>
              </a:rPr>
              <a:t>high</a:t>
            </a:r>
          </a:p>
          <a:p>
            <a:pPr lvl="1"/>
            <a:r>
              <a:rPr lang="en-US" sz="2600" dirty="0" smtClean="0">
                <a:latin typeface="Arial" charset="0"/>
                <a:cs typeface="Arial" charset="0"/>
              </a:rPr>
              <a:t>2013: Real GDP 5.6% higher than in 2007,        	        u-rate 7.4%</a:t>
            </a:r>
            <a:endParaRPr lang="en-US" sz="2600" dirty="0">
              <a:latin typeface="Arial" charset="0"/>
              <a:cs typeface="Arial" charset="0"/>
            </a:endParaRPr>
          </a:p>
          <a:p>
            <a:r>
              <a:rPr lang="en-US" sz="2700" dirty="0">
                <a:latin typeface="Arial" charset="0"/>
              </a:rPr>
              <a:t>Europe:</a:t>
            </a:r>
          </a:p>
          <a:p>
            <a:pPr lvl="1"/>
            <a:r>
              <a:rPr lang="en-US" sz="2600" dirty="0" smtClean="0">
                <a:latin typeface="Arial" charset="0"/>
                <a:cs typeface="Arial" charset="0"/>
              </a:rPr>
              <a:t>2009: GDP fell, u-rate approached 10%</a:t>
            </a:r>
            <a:endParaRPr lang="en-US" sz="2600" dirty="0">
              <a:latin typeface="Arial" charset="0"/>
              <a:cs typeface="Arial" charset="0"/>
            </a:endParaRPr>
          </a:p>
          <a:p>
            <a:pPr lvl="1"/>
            <a:r>
              <a:rPr lang="en-US" sz="2600" dirty="0" smtClean="0">
                <a:latin typeface="Arial" charset="0"/>
                <a:cs typeface="Arial" charset="0"/>
              </a:rPr>
              <a:t>2010: Sovereign debt crisis, followed by austerity</a:t>
            </a:r>
          </a:p>
          <a:p>
            <a:pPr lvl="1"/>
            <a:r>
              <a:rPr lang="en-US" sz="2600" dirty="0" smtClean="0">
                <a:latin typeface="Arial" charset="0"/>
                <a:cs typeface="Arial" charset="0"/>
              </a:rPr>
              <a:t>2013: EU15 Real GDP 1.6% lower than in 2007, Euro-area (17 countries) u-rate 11.9%</a:t>
            </a:r>
            <a:endParaRPr lang="en-US" sz="2600" dirty="0">
              <a:latin typeface="Arial" charset="0"/>
              <a:cs typeface="Arial" charset="0"/>
            </a:endParaRPr>
          </a:p>
        </p:txBody>
      </p:sp>
    </p:spTree>
    <p:extLst>
      <p:ext uri="{BB962C8B-B14F-4D97-AF65-F5344CB8AC3E}">
        <p14:creationId xmlns:p14="http://schemas.microsoft.com/office/powerpoint/2010/main" val="657120814"/>
      </p:ext>
    </p:extLst>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sp>
        <p:nvSpPr>
          <p:cNvPr id="66562" name="Title 1"/>
          <p:cNvSpPr>
            <a:spLocks noGrp="1"/>
          </p:cNvSpPr>
          <p:nvPr>
            <p:ph type="title"/>
          </p:nvPr>
        </p:nvSpPr>
        <p:spPr>
          <a:xfrm>
            <a:off x="466725" y="225425"/>
            <a:ext cx="8245475" cy="561975"/>
          </a:xfrm>
        </p:spPr>
        <p:txBody>
          <a:bodyPr/>
          <a:lstStyle/>
          <a:p>
            <a:r>
              <a:rPr lang="en-US" sz="2800" dirty="0">
                <a:latin typeface="Tahoma" charset="0"/>
              </a:rPr>
              <a:t>Saving ratios (% of disposable income)</a:t>
            </a:r>
            <a:endParaRPr lang="en-US" sz="2800" dirty="0" smtClean="0">
              <a:solidFill>
                <a:srgbClr val="336699"/>
              </a:solidFill>
            </a:endParaRPr>
          </a:p>
        </p:txBody>
      </p:sp>
      <p:pic>
        <p:nvPicPr>
          <p:cNvPr id="4" name="Picture 4" descr="PPT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917575"/>
            <a:ext cx="8170863" cy="576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73444206"/>
      </p:ext>
    </p:extLst>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sp>
        <p:nvSpPr>
          <p:cNvPr id="66562" name="Title 1"/>
          <p:cNvSpPr>
            <a:spLocks noGrp="1"/>
          </p:cNvSpPr>
          <p:nvPr>
            <p:ph type="title"/>
          </p:nvPr>
        </p:nvSpPr>
        <p:spPr>
          <a:xfrm>
            <a:off x="466725" y="225425"/>
            <a:ext cx="8245475" cy="561975"/>
          </a:xfrm>
        </p:spPr>
        <p:txBody>
          <a:bodyPr/>
          <a:lstStyle/>
          <a:p>
            <a:r>
              <a:rPr lang="en-US" sz="2800" dirty="0" smtClean="0">
                <a:solidFill>
                  <a:srgbClr val="336699"/>
                </a:solidFill>
              </a:rPr>
              <a:t>Interest rates and house prices, USA</a:t>
            </a:r>
          </a:p>
        </p:txBody>
      </p:sp>
      <p:graphicFrame>
        <p:nvGraphicFramePr>
          <p:cNvPr id="3" name="Chart 2"/>
          <p:cNvGraphicFramePr>
            <a:graphicFrameLocks noGrp="1"/>
          </p:cNvGraphicFramePr>
          <p:nvPr>
            <p:extLst>
              <p:ext uri="{D42A27DB-BD31-4B8C-83A1-F6EECF244321}">
                <p14:modId xmlns:p14="http://schemas.microsoft.com/office/powerpoint/2010/main" val="3320173041"/>
              </p:ext>
            </p:extLst>
          </p:nvPr>
        </p:nvGraphicFramePr>
        <p:xfrm>
          <a:off x="0" y="659218"/>
          <a:ext cx="9144000" cy="61987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14724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7" dur="500"/>
                                        <p:tgtEl>
                                          <p:spTgt spid="3">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12" dur="500"/>
                                        <p:tgtEl>
                                          <p:spTgt spid="3">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left)">
                                      <p:cBhvr>
                                        <p:cTn id="17" dur="500"/>
                                        <p:tgtEl>
                                          <p:spTgt spid="3">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animBg="0"/>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sp>
        <p:nvSpPr>
          <p:cNvPr id="67586" name="Title 1"/>
          <p:cNvSpPr>
            <a:spLocks noGrp="1"/>
          </p:cNvSpPr>
          <p:nvPr>
            <p:ph type="title"/>
          </p:nvPr>
        </p:nvSpPr>
        <p:spPr>
          <a:xfrm>
            <a:off x="466725" y="201613"/>
            <a:ext cx="8245475" cy="882650"/>
          </a:xfrm>
        </p:spPr>
        <p:txBody>
          <a:bodyPr/>
          <a:lstStyle/>
          <a:p>
            <a:r>
              <a:rPr lang="en-US" sz="2800" dirty="0" smtClean="0">
                <a:solidFill>
                  <a:srgbClr val="336699"/>
                </a:solidFill>
              </a:rPr>
              <a:t>Change in U.S. house price index </a:t>
            </a:r>
            <a:br>
              <a:rPr lang="en-US" sz="2800" dirty="0" smtClean="0">
                <a:solidFill>
                  <a:srgbClr val="336699"/>
                </a:solidFill>
              </a:rPr>
            </a:br>
            <a:r>
              <a:rPr lang="en-US" sz="2800" dirty="0" smtClean="0">
                <a:solidFill>
                  <a:srgbClr val="336699"/>
                </a:solidFill>
              </a:rPr>
              <a:t>and rate of new foreclosures, </a:t>
            </a:r>
            <a:r>
              <a:rPr lang="en-US" sz="2500" dirty="0" smtClean="0">
                <a:solidFill>
                  <a:srgbClr val="336699"/>
                </a:solidFill>
              </a:rPr>
              <a:t>1999–2009</a:t>
            </a:r>
          </a:p>
        </p:txBody>
      </p:sp>
      <p:graphicFrame>
        <p:nvGraphicFramePr>
          <p:cNvPr id="4" name="Chart 3"/>
          <p:cNvGraphicFramePr>
            <a:graphicFrameLocks noGrp="1"/>
          </p:cNvGraphicFramePr>
          <p:nvPr/>
        </p:nvGraphicFramePr>
        <p:xfrm>
          <a:off x="0" y="1212112"/>
          <a:ext cx="9144000" cy="56458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08698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7" dur="500"/>
                                        <p:tgtEl>
                                          <p:spTgt spid="4">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2" dur="500"/>
                                        <p:tgtEl>
                                          <p:spTgt spid="4">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animBg="0"/>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sp>
        <p:nvSpPr>
          <p:cNvPr id="68610" name="Title 1"/>
          <p:cNvSpPr>
            <a:spLocks noGrp="1"/>
          </p:cNvSpPr>
          <p:nvPr>
            <p:ph type="title"/>
          </p:nvPr>
        </p:nvSpPr>
        <p:spPr>
          <a:xfrm>
            <a:off x="466725" y="236538"/>
            <a:ext cx="8245475" cy="887412"/>
          </a:xfrm>
        </p:spPr>
        <p:txBody>
          <a:bodyPr/>
          <a:lstStyle/>
          <a:p>
            <a:r>
              <a:rPr lang="en-US" sz="2800" dirty="0" smtClean="0">
                <a:solidFill>
                  <a:srgbClr val="336699"/>
                </a:solidFill>
              </a:rPr>
              <a:t>House price change and new foreclosures, USA, </a:t>
            </a:r>
            <a:r>
              <a:rPr lang="en-US" sz="2500" dirty="0" smtClean="0">
                <a:solidFill>
                  <a:srgbClr val="336699"/>
                </a:solidFill>
              </a:rPr>
              <a:t>2006:Q3–2009:Q1</a:t>
            </a:r>
          </a:p>
        </p:txBody>
      </p:sp>
      <p:graphicFrame>
        <p:nvGraphicFramePr>
          <p:cNvPr id="3" name="Chart 2"/>
          <p:cNvGraphicFramePr>
            <a:graphicFrameLocks noGrp="1"/>
          </p:cNvGraphicFramePr>
          <p:nvPr>
            <p:extLst>
              <p:ext uri="{D42A27DB-BD31-4B8C-83A1-F6EECF244321}">
                <p14:modId xmlns:p14="http://schemas.microsoft.com/office/powerpoint/2010/main" val="2017465396"/>
              </p:ext>
            </p:extLst>
          </p:nvPr>
        </p:nvGraphicFramePr>
        <p:xfrm>
          <a:off x="961901" y="1286539"/>
          <a:ext cx="7756798" cy="5114261"/>
        </p:xfrm>
        <a:graphic>
          <a:graphicData uri="http://schemas.openxmlformats.org/drawingml/2006/chart">
            <c:chart xmlns:c="http://schemas.openxmlformats.org/drawingml/2006/chart" xmlns:r="http://schemas.openxmlformats.org/officeDocument/2006/relationships" r:id="rId3"/>
          </a:graphicData>
        </a:graphic>
      </p:graphicFrame>
      <p:sp>
        <p:nvSpPr>
          <p:cNvPr id="68612" name="TextBox 3"/>
          <p:cNvSpPr txBox="1">
            <a:spLocks noChangeArrowheads="1"/>
          </p:cNvSpPr>
          <p:nvPr/>
        </p:nvSpPr>
        <p:spPr bwMode="auto">
          <a:xfrm rot="-5400000">
            <a:off x="-609260" y="3096232"/>
            <a:ext cx="2254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dirty="0"/>
              <a:t>New foreclosures, </a:t>
            </a:r>
            <a:br>
              <a:rPr lang="en-US" b="1" dirty="0"/>
            </a:br>
            <a:r>
              <a:rPr lang="en-US" b="1" dirty="0"/>
              <a:t>% of all mortgages</a:t>
            </a:r>
          </a:p>
        </p:txBody>
      </p:sp>
      <p:sp>
        <p:nvSpPr>
          <p:cNvPr id="68613" name="TextBox 4"/>
          <p:cNvSpPr txBox="1">
            <a:spLocks noChangeArrowheads="1"/>
          </p:cNvSpPr>
          <p:nvPr/>
        </p:nvSpPr>
        <p:spPr bwMode="auto">
          <a:xfrm>
            <a:off x="2754313" y="6351588"/>
            <a:ext cx="4773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t>Cumulative change in house price index</a:t>
            </a:r>
          </a:p>
        </p:txBody>
      </p:sp>
      <p:sp>
        <p:nvSpPr>
          <p:cNvPr id="68614" name="TextBox 11"/>
          <p:cNvSpPr txBox="1">
            <a:spLocks noChangeArrowheads="1"/>
          </p:cNvSpPr>
          <p:nvPr/>
        </p:nvSpPr>
        <p:spPr bwMode="auto">
          <a:xfrm>
            <a:off x="2010025" y="1898379"/>
            <a:ext cx="1000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i="1" dirty="0"/>
              <a:t>Nevada</a:t>
            </a:r>
          </a:p>
        </p:txBody>
      </p:sp>
      <p:cxnSp>
        <p:nvCxnSpPr>
          <p:cNvPr id="14" name="Straight Connector 13"/>
          <p:cNvCxnSpPr/>
          <p:nvPr/>
        </p:nvCxnSpPr>
        <p:spPr>
          <a:xfrm flipV="1">
            <a:off x="3752338" y="3204275"/>
            <a:ext cx="276225" cy="255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664388" y="3664588"/>
            <a:ext cx="712787" cy="3603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8631" idx="2"/>
          </p:cNvCxnSpPr>
          <p:nvPr/>
        </p:nvCxnSpPr>
        <p:spPr>
          <a:xfrm rot="16200000" flipH="1">
            <a:off x="5202268" y="2788257"/>
            <a:ext cx="1306513" cy="400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418900" y="4220913"/>
            <a:ext cx="1000125" cy="13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389050" y="4297938"/>
            <a:ext cx="354013" cy="123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6297644" y="5272694"/>
            <a:ext cx="252412" cy="184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621" name="TextBox 19"/>
          <p:cNvSpPr txBox="1">
            <a:spLocks noChangeArrowheads="1"/>
          </p:cNvSpPr>
          <p:nvPr/>
        </p:nvSpPr>
        <p:spPr bwMode="auto">
          <a:xfrm>
            <a:off x="7215125" y="2909000"/>
            <a:ext cx="1158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i="1" dirty="0"/>
              <a:t>Georgia</a:t>
            </a:r>
          </a:p>
        </p:txBody>
      </p:sp>
      <p:sp>
        <p:nvSpPr>
          <p:cNvPr id="68622" name="TextBox 20"/>
          <p:cNvSpPr txBox="1">
            <a:spLocks noChangeArrowheads="1"/>
          </p:cNvSpPr>
          <p:nvPr/>
        </p:nvSpPr>
        <p:spPr bwMode="auto">
          <a:xfrm>
            <a:off x="7415275" y="3458213"/>
            <a:ext cx="1158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i="1"/>
              <a:t>Colorado</a:t>
            </a:r>
          </a:p>
        </p:txBody>
      </p:sp>
      <p:sp>
        <p:nvSpPr>
          <p:cNvPr id="68623" name="TextBox 21"/>
          <p:cNvSpPr txBox="1">
            <a:spLocks noChangeArrowheads="1"/>
          </p:cNvSpPr>
          <p:nvPr/>
        </p:nvSpPr>
        <p:spPr bwMode="auto">
          <a:xfrm>
            <a:off x="7781163" y="4102675"/>
            <a:ext cx="787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i="1"/>
              <a:t>Texas</a:t>
            </a:r>
          </a:p>
        </p:txBody>
      </p:sp>
      <p:sp>
        <p:nvSpPr>
          <p:cNvPr id="68624" name="TextBox 22"/>
          <p:cNvSpPr txBox="1">
            <a:spLocks noChangeArrowheads="1"/>
          </p:cNvSpPr>
          <p:nvPr/>
        </p:nvSpPr>
        <p:spPr bwMode="auto">
          <a:xfrm>
            <a:off x="5538025" y="5433825"/>
            <a:ext cx="798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i="1"/>
              <a:t>Alaska</a:t>
            </a:r>
          </a:p>
        </p:txBody>
      </p:sp>
      <p:sp>
        <p:nvSpPr>
          <p:cNvPr id="68625" name="TextBox 23"/>
          <p:cNvSpPr txBox="1">
            <a:spLocks noChangeArrowheads="1"/>
          </p:cNvSpPr>
          <p:nvPr/>
        </p:nvSpPr>
        <p:spPr bwMode="auto">
          <a:xfrm>
            <a:off x="7757350" y="5235388"/>
            <a:ext cx="1158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i="1"/>
              <a:t>Wyoming</a:t>
            </a:r>
          </a:p>
        </p:txBody>
      </p:sp>
      <p:sp>
        <p:nvSpPr>
          <p:cNvPr id="68626" name="TextBox 24"/>
          <p:cNvSpPr txBox="1">
            <a:spLocks noChangeArrowheads="1"/>
          </p:cNvSpPr>
          <p:nvPr/>
        </p:nvSpPr>
        <p:spPr bwMode="auto">
          <a:xfrm>
            <a:off x="2913313" y="3398138"/>
            <a:ext cx="904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i="1" dirty="0"/>
              <a:t>Arizona</a:t>
            </a:r>
          </a:p>
        </p:txBody>
      </p:sp>
      <p:sp>
        <p:nvSpPr>
          <p:cNvPr id="68627" name="TextBox 25"/>
          <p:cNvSpPr txBox="1">
            <a:spLocks noChangeArrowheads="1"/>
          </p:cNvSpPr>
          <p:nvPr/>
        </p:nvSpPr>
        <p:spPr bwMode="auto">
          <a:xfrm>
            <a:off x="2079813" y="2841625"/>
            <a:ext cx="1158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i="1" dirty="0"/>
              <a:t>California</a:t>
            </a:r>
          </a:p>
        </p:txBody>
      </p:sp>
      <p:sp>
        <p:nvSpPr>
          <p:cNvPr id="68628" name="TextBox 26"/>
          <p:cNvSpPr txBox="1">
            <a:spLocks noChangeArrowheads="1"/>
          </p:cNvSpPr>
          <p:nvPr/>
        </p:nvSpPr>
        <p:spPr bwMode="auto">
          <a:xfrm>
            <a:off x="3687188" y="1998600"/>
            <a:ext cx="10255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i="1" dirty="0"/>
              <a:t>Florida</a:t>
            </a:r>
          </a:p>
        </p:txBody>
      </p:sp>
      <p:cxnSp>
        <p:nvCxnSpPr>
          <p:cNvPr id="29" name="Straight Connector 28"/>
          <p:cNvCxnSpPr>
            <a:endCxn id="68625" idx="1"/>
          </p:cNvCxnSpPr>
          <p:nvPr/>
        </p:nvCxnSpPr>
        <p:spPr>
          <a:xfrm>
            <a:off x="7611300" y="5313175"/>
            <a:ext cx="14605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630" name="TextBox 36"/>
          <p:cNvSpPr txBox="1">
            <a:spLocks noChangeArrowheads="1"/>
          </p:cNvSpPr>
          <p:nvPr/>
        </p:nvSpPr>
        <p:spPr bwMode="auto">
          <a:xfrm>
            <a:off x="7725600" y="4692463"/>
            <a:ext cx="1158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i="1"/>
              <a:t>S. Dakota</a:t>
            </a:r>
          </a:p>
        </p:txBody>
      </p:sp>
      <p:sp>
        <p:nvSpPr>
          <p:cNvPr id="68631" name="TextBox 37"/>
          <p:cNvSpPr txBox="1">
            <a:spLocks noChangeArrowheads="1"/>
          </p:cNvSpPr>
          <p:nvPr/>
        </p:nvSpPr>
        <p:spPr bwMode="auto">
          <a:xfrm>
            <a:off x="5282438" y="2027050"/>
            <a:ext cx="744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i="1"/>
              <a:t>Illinois</a:t>
            </a:r>
          </a:p>
        </p:txBody>
      </p:sp>
      <p:sp>
        <p:nvSpPr>
          <p:cNvPr id="68632" name="TextBox 38"/>
          <p:cNvSpPr txBox="1">
            <a:spLocks noChangeArrowheads="1"/>
          </p:cNvSpPr>
          <p:nvPr/>
        </p:nvSpPr>
        <p:spPr bwMode="auto">
          <a:xfrm>
            <a:off x="4508563" y="2509650"/>
            <a:ext cx="1071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i="1" dirty="0"/>
              <a:t>Michigan</a:t>
            </a:r>
          </a:p>
        </p:txBody>
      </p:sp>
      <p:sp>
        <p:nvSpPr>
          <p:cNvPr id="68633" name="TextBox 39"/>
          <p:cNvSpPr txBox="1">
            <a:spLocks noChangeArrowheads="1"/>
          </p:cNvSpPr>
          <p:nvPr/>
        </p:nvSpPr>
        <p:spPr bwMode="auto">
          <a:xfrm>
            <a:off x="2614038" y="3881313"/>
            <a:ext cx="1641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i="1"/>
              <a:t>Rhode Island</a:t>
            </a:r>
          </a:p>
        </p:txBody>
      </p:sp>
      <p:cxnSp>
        <p:nvCxnSpPr>
          <p:cNvPr id="26" name="Straight Connector 25"/>
          <p:cNvCxnSpPr/>
          <p:nvPr/>
        </p:nvCxnSpPr>
        <p:spPr>
          <a:xfrm flipV="1">
            <a:off x="4158675" y="3560638"/>
            <a:ext cx="747713" cy="368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V="1">
            <a:off x="5253100" y="2881125"/>
            <a:ext cx="14605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7250938" y="4860738"/>
            <a:ext cx="428625" cy="10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637" name="TextBox 36"/>
          <p:cNvSpPr txBox="1">
            <a:spLocks noChangeArrowheads="1"/>
          </p:cNvSpPr>
          <p:nvPr/>
        </p:nvSpPr>
        <p:spPr bwMode="auto">
          <a:xfrm>
            <a:off x="6644513" y="5567175"/>
            <a:ext cx="1158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i="1"/>
              <a:t>N. Dakota</a:t>
            </a:r>
          </a:p>
        </p:txBody>
      </p:sp>
      <p:cxnSp>
        <p:nvCxnSpPr>
          <p:cNvPr id="40" name="Straight Connector 39"/>
          <p:cNvCxnSpPr/>
          <p:nvPr/>
        </p:nvCxnSpPr>
        <p:spPr>
          <a:xfrm rot="5400000">
            <a:off x="7156450" y="5482213"/>
            <a:ext cx="230187" cy="7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V="1">
            <a:off x="5727000" y="4957513"/>
            <a:ext cx="31115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640" name="TextBox 22"/>
          <p:cNvSpPr txBox="1">
            <a:spLocks noChangeArrowheads="1"/>
          </p:cNvSpPr>
          <p:nvPr/>
        </p:nvSpPr>
        <p:spPr bwMode="auto">
          <a:xfrm>
            <a:off x="4834825" y="5098800"/>
            <a:ext cx="949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i="1"/>
              <a:t>Oregon</a:t>
            </a:r>
          </a:p>
        </p:txBody>
      </p:sp>
      <p:sp>
        <p:nvSpPr>
          <p:cNvPr id="68641" name="TextBox 37"/>
          <p:cNvSpPr txBox="1">
            <a:spLocks noChangeArrowheads="1"/>
          </p:cNvSpPr>
          <p:nvPr/>
        </p:nvSpPr>
        <p:spPr bwMode="auto">
          <a:xfrm>
            <a:off x="6103238" y="2391413"/>
            <a:ext cx="601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i="1"/>
              <a:t>Ohio</a:t>
            </a:r>
          </a:p>
        </p:txBody>
      </p:sp>
      <p:cxnSp>
        <p:nvCxnSpPr>
          <p:cNvPr id="46" name="Straight Connector 45"/>
          <p:cNvCxnSpPr/>
          <p:nvPr/>
        </p:nvCxnSpPr>
        <p:spPr>
          <a:xfrm rot="5400000" flipH="1" flipV="1">
            <a:off x="6077044" y="2870044"/>
            <a:ext cx="430212" cy="82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643" name="TextBox 39"/>
          <p:cNvSpPr txBox="1">
            <a:spLocks noChangeArrowheads="1"/>
          </p:cNvSpPr>
          <p:nvPr/>
        </p:nvSpPr>
        <p:spPr bwMode="auto">
          <a:xfrm>
            <a:off x="3037775" y="4262188"/>
            <a:ext cx="1423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i="1"/>
              <a:t>New Jersey</a:t>
            </a:r>
          </a:p>
        </p:txBody>
      </p:sp>
      <p:sp>
        <p:nvSpPr>
          <p:cNvPr id="68644" name="TextBox 26"/>
          <p:cNvSpPr txBox="1">
            <a:spLocks noChangeArrowheads="1"/>
          </p:cNvSpPr>
          <p:nvPr/>
        </p:nvSpPr>
        <p:spPr bwMode="auto">
          <a:xfrm>
            <a:off x="4002213" y="4763838"/>
            <a:ext cx="8096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i="1"/>
              <a:t>Hawaii</a:t>
            </a:r>
          </a:p>
        </p:txBody>
      </p:sp>
      <p:cxnSp>
        <p:nvCxnSpPr>
          <p:cNvPr id="54" name="Straight Connector 53"/>
          <p:cNvCxnSpPr/>
          <p:nvPr/>
        </p:nvCxnSpPr>
        <p:spPr>
          <a:xfrm flipV="1">
            <a:off x="4789613" y="4809875"/>
            <a:ext cx="717550" cy="904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6683375" y="3185163"/>
            <a:ext cx="642938" cy="4333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516531"/>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241300" y="1703388"/>
            <a:ext cx="3352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lnSpc>
                <a:spcPct val="105000"/>
              </a:lnSpc>
              <a:spcBef>
                <a:spcPct val="50000"/>
              </a:spcBef>
              <a:buClr>
                <a:srgbClr val="008080"/>
              </a:buClr>
              <a:buSzPct val="120000"/>
              <a:buFont typeface="Wingdings" pitchFamily="2" charset="2"/>
              <a:buNone/>
              <a:tabLst>
                <a:tab pos="1371600" algn="l"/>
              </a:tabLst>
            </a:pPr>
            <a:endParaRPr lang="en-US" sz="2400">
              <a:sym typeface="Symbol" pitchFamily="18" charset="2"/>
            </a:endParaRPr>
          </a:p>
          <a:p>
            <a:pPr marL="461963" indent="-461963">
              <a:lnSpc>
                <a:spcPct val="105000"/>
              </a:lnSpc>
              <a:buClr>
                <a:srgbClr val="008080"/>
              </a:buClr>
              <a:buSzPct val="120000"/>
              <a:buFont typeface="Wingdings" pitchFamily="2" charset="2"/>
              <a:buNone/>
              <a:tabLst>
                <a:tab pos="1371600" algn="l"/>
              </a:tabLst>
            </a:pPr>
            <a:endParaRPr lang="en-US" sz="2400">
              <a:sym typeface="Symbol" pitchFamily="18" charset="2"/>
            </a:endParaRPr>
          </a:p>
          <a:p>
            <a:pPr marL="461963" indent="-461963">
              <a:lnSpc>
                <a:spcPct val="105000"/>
              </a:lnSpc>
              <a:buClr>
                <a:srgbClr val="008080"/>
              </a:buClr>
              <a:buSzPct val="120000"/>
              <a:buFont typeface="Wingdings" pitchFamily="2" charset="2"/>
              <a:buNone/>
              <a:tabLst>
                <a:tab pos="1371600" algn="l"/>
              </a:tabLst>
            </a:pPr>
            <a:r>
              <a:rPr lang="en-US" sz="2400">
                <a:sym typeface="Symbol" pitchFamily="18" charset="2"/>
              </a:rPr>
              <a:t>	causing output &amp; income to rise.  </a:t>
            </a:r>
            <a:endParaRPr lang="en-US" sz="2400"/>
          </a:p>
        </p:txBody>
      </p:sp>
      <p:grpSp>
        <p:nvGrpSpPr>
          <p:cNvPr id="20483" name="Group 3"/>
          <p:cNvGrpSpPr>
            <a:grpSpLocks/>
          </p:cNvGrpSpPr>
          <p:nvPr/>
        </p:nvGrpSpPr>
        <p:grpSpPr bwMode="auto">
          <a:xfrm>
            <a:off x="5272088" y="2359025"/>
            <a:ext cx="2592387" cy="2198688"/>
            <a:chOff x="3321" y="1486"/>
            <a:chExt cx="1633" cy="1385"/>
          </a:xfrm>
        </p:grpSpPr>
        <p:sp>
          <p:nvSpPr>
            <p:cNvPr id="20527" name="Line 4"/>
            <p:cNvSpPr>
              <a:spLocks noChangeShapeType="1"/>
            </p:cNvSpPr>
            <p:nvPr/>
          </p:nvSpPr>
          <p:spPr bwMode="auto">
            <a:xfrm>
              <a:off x="3321" y="1486"/>
              <a:ext cx="1257" cy="12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8" name="Text Box 5"/>
            <p:cNvSpPr txBox="1">
              <a:spLocks noChangeArrowheads="1"/>
            </p:cNvSpPr>
            <p:nvPr/>
          </p:nvSpPr>
          <p:spPr bwMode="auto">
            <a:xfrm>
              <a:off x="4521" y="2583"/>
              <a:ext cx="4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latin typeface="Tahoma" pitchFamily="34" charset="0"/>
                </a:rPr>
                <a:t>IS</a:t>
              </a:r>
              <a:r>
                <a:rPr lang="en-US" sz="2200" b="1" i="1" baseline="-25000">
                  <a:latin typeface="Tahoma" pitchFamily="34" charset="0"/>
                </a:rPr>
                <a:t>1</a:t>
              </a:r>
            </a:p>
          </p:txBody>
        </p:sp>
      </p:grpSp>
      <p:sp>
        <p:nvSpPr>
          <p:cNvPr id="20484" name="Rectangle 6"/>
          <p:cNvSpPr>
            <a:spLocks noGrp="1" noChangeArrowheads="1"/>
          </p:cNvSpPr>
          <p:nvPr>
            <p:ph type="title"/>
          </p:nvPr>
        </p:nvSpPr>
        <p:spPr>
          <a:xfrm>
            <a:off x="495300" y="273050"/>
            <a:ext cx="7597775" cy="838200"/>
          </a:xfrm>
        </p:spPr>
        <p:txBody>
          <a:bodyPr/>
          <a:lstStyle/>
          <a:p>
            <a:r>
              <a:rPr lang="en-US" sz="3100" smtClean="0"/>
              <a:t>An increase in government purchases</a:t>
            </a:r>
          </a:p>
        </p:txBody>
      </p:sp>
      <p:sp>
        <p:nvSpPr>
          <p:cNvPr id="37895" name="Rectangle 7"/>
          <p:cNvSpPr>
            <a:spLocks noGrp="1" noChangeArrowheads="1"/>
          </p:cNvSpPr>
          <p:nvPr>
            <p:ph type="body" idx="1"/>
          </p:nvPr>
        </p:nvSpPr>
        <p:spPr>
          <a:xfrm>
            <a:off x="241300" y="1246188"/>
            <a:ext cx="3505200" cy="533400"/>
          </a:xfrm>
        </p:spPr>
        <p:txBody>
          <a:bodyPr/>
          <a:lstStyle/>
          <a:p>
            <a:pPr marL="0" indent="0">
              <a:spcBef>
                <a:spcPct val="50000"/>
              </a:spcBef>
              <a:buFont typeface="Wingdings" pitchFamily="2" charset="2"/>
              <a:buNone/>
              <a:tabLst>
                <a:tab pos="1371600" algn="l"/>
              </a:tabLst>
            </a:pPr>
            <a:r>
              <a:rPr lang="en-US" sz="2400" smtClean="0">
                <a:sym typeface="Symbol" pitchFamily="18" charset="2"/>
              </a:rPr>
              <a:t>1.  </a:t>
            </a:r>
            <a:r>
              <a:rPr lang="en-US" sz="2400" i="1" smtClean="0">
                <a:sym typeface="Symbol" pitchFamily="18" charset="2"/>
              </a:rPr>
              <a:t>IS</a:t>
            </a:r>
            <a:r>
              <a:rPr lang="en-US" sz="2400" smtClean="0">
                <a:sym typeface="Symbol" pitchFamily="18" charset="2"/>
              </a:rPr>
              <a:t>  curve shifts right </a:t>
            </a:r>
          </a:p>
        </p:txBody>
      </p:sp>
      <p:grpSp>
        <p:nvGrpSpPr>
          <p:cNvPr id="20486" name="Group 8"/>
          <p:cNvGrpSpPr>
            <a:grpSpLocks/>
          </p:cNvGrpSpPr>
          <p:nvPr/>
        </p:nvGrpSpPr>
        <p:grpSpPr bwMode="auto">
          <a:xfrm>
            <a:off x="4662488" y="1357313"/>
            <a:ext cx="3962400" cy="3616325"/>
            <a:chOff x="2976" y="1296"/>
            <a:chExt cx="2304" cy="2088"/>
          </a:xfrm>
        </p:grpSpPr>
        <p:grpSp>
          <p:nvGrpSpPr>
            <p:cNvPr id="20522" name="Group 9"/>
            <p:cNvGrpSpPr>
              <a:grpSpLocks/>
            </p:cNvGrpSpPr>
            <p:nvPr/>
          </p:nvGrpSpPr>
          <p:grpSpPr bwMode="auto">
            <a:xfrm>
              <a:off x="3120" y="1536"/>
              <a:ext cx="1968" cy="1728"/>
              <a:chOff x="2640" y="1056"/>
              <a:chExt cx="2496" cy="2112"/>
            </a:xfrm>
          </p:grpSpPr>
          <p:sp>
            <p:nvSpPr>
              <p:cNvPr id="20525" name="Line 10"/>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6" name="Line 11"/>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523" name="Text Box 12"/>
            <p:cNvSpPr txBox="1">
              <a:spLocks noChangeArrowheads="1"/>
            </p:cNvSpPr>
            <p:nvPr/>
          </p:nvSpPr>
          <p:spPr bwMode="auto">
            <a:xfrm>
              <a:off x="4944" y="3120"/>
              <a:ext cx="336"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i="1">
                  <a:latin typeface="Tahoma" pitchFamily="34" charset="0"/>
                </a:rPr>
                <a:t>Y</a:t>
              </a:r>
              <a:r>
                <a:rPr lang="en-US" sz="2400"/>
                <a:t> </a:t>
              </a:r>
              <a:endParaRPr lang="en-US" sz="2200"/>
            </a:p>
          </p:txBody>
        </p:sp>
        <p:sp>
          <p:nvSpPr>
            <p:cNvPr id="20524" name="Text Box 13"/>
            <p:cNvSpPr txBox="1">
              <a:spLocks noChangeArrowheads="1"/>
            </p:cNvSpPr>
            <p:nvPr/>
          </p:nvSpPr>
          <p:spPr bwMode="auto">
            <a:xfrm>
              <a:off x="2976" y="1296"/>
              <a:ext cx="24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82675" algn="r"/>
                  <a:tab pos="1830388" algn="r"/>
                </a:tabLst>
                <a:defRPr>
                  <a:solidFill>
                    <a:schemeClr val="tx1"/>
                  </a:solidFill>
                  <a:latin typeface="Arial" charset="0"/>
                  <a:cs typeface="Arial" charset="0"/>
                </a:defRPr>
              </a:lvl1pPr>
              <a:lvl2pPr marL="742950" indent="-285750" eaLnBrk="0" hangingPunct="0">
                <a:tabLst>
                  <a:tab pos="1082675" algn="r"/>
                  <a:tab pos="1830388" algn="r"/>
                </a:tabLst>
                <a:defRPr>
                  <a:solidFill>
                    <a:schemeClr val="tx1"/>
                  </a:solidFill>
                  <a:latin typeface="Arial" charset="0"/>
                  <a:cs typeface="Arial" charset="0"/>
                </a:defRPr>
              </a:lvl2pPr>
              <a:lvl3pPr marL="1143000" indent="-228600" eaLnBrk="0" hangingPunct="0">
                <a:tabLst>
                  <a:tab pos="1082675" algn="r"/>
                  <a:tab pos="1830388" algn="r"/>
                </a:tabLst>
                <a:defRPr>
                  <a:solidFill>
                    <a:schemeClr val="tx1"/>
                  </a:solidFill>
                  <a:latin typeface="Arial" charset="0"/>
                  <a:cs typeface="Arial" charset="0"/>
                </a:defRPr>
              </a:lvl3pPr>
              <a:lvl4pPr marL="1600200" indent="-228600" eaLnBrk="0" hangingPunct="0">
                <a:tabLst>
                  <a:tab pos="1082675" algn="r"/>
                  <a:tab pos="1830388" algn="r"/>
                </a:tabLst>
                <a:defRPr>
                  <a:solidFill>
                    <a:schemeClr val="tx1"/>
                  </a:solidFill>
                  <a:latin typeface="Arial" charset="0"/>
                  <a:cs typeface="Arial" charset="0"/>
                </a:defRPr>
              </a:lvl4pPr>
              <a:lvl5pPr marL="2057400" indent="-228600" eaLnBrk="0" hangingPunct="0">
                <a:tabLst>
                  <a:tab pos="1082675" algn="r"/>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9pPr>
            </a:lstStyle>
            <a:p>
              <a:pPr algn="ctr" eaLnBrk="1" hangingPunct="1"/>
              <a:r>
                <a:rPr lang="en-US" sz="2400" b="1" i="1">
                  <a:latin typeface="Tahoma" pitchFamily="34" charset="0"/>
                </a:rPr>
                <a:t>r</a:t>
              </a:r>
              <a:endParaRPr lang="en-US" sz="2200"/>
            </a:p>
          </p:txBody>
        </p:sp>
      </p:grpSp>
      <p:grpSp>
        <p:nvGrpSpPr>
          <p:cNvPr id="20487" name="Group 14"/>
          <p:cNvGrpSpPr>
            <a:grpSpLocks/>
          </p:cNvGrpSpPr>
          <p:nvPr/>
        </p:nvGrpSpPr>
        <p:grpSpPr bwMode="auto">
          <a:xfrm>
            <a:off x="5348288" y="1738313"/>
            <a:ext cx="2667000" cy="2590800"/>
            <a:chOff x="3504" y="1200"/>
            <a:chExt cx="1488" cy="1440"/>
          </a:xfrm>
        </p:grpSpPr>
        <p:sp>
          <p:nvSpPr>
            <p:cNvPr id="20520" name="Line 15"/>
            <p:cNvSpPr>
              <a:spLocks noChangeShapeType="1"/>
            </p:cNvSpPr>
            <p:nvPr/>
          </p:nvSpPr>
          <p:spPr bwMode="auto">
            <a:xfrm flipV="1">
              <a:off x="3504" y="1440"/>
              <a:ext cx="1200" cy="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1" name="Text Box 16"/>
            <p:cNvSpPr txBox="1">
              <a:spLocks noChangeArrowheads="1"/>
            </p:cNvSpPr>
            <p:nvPr/>
          </p:nvSpPr>
          <p:spPr bwMode="auto">
            <a:xfrm>
              <a:off x="4560" y="1200"/>
              <a:ext cx="432"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latin typeface="Tahoma" pitchFamily="34" charset="0"/>
                </a:rPr>
                <a:t>LM</a:t>
              </a:r>
            </a:p>
          </p:txBody>
        </p:sp>
      </p:grpSp>
      <p:grpSp>
        <p:nvGrpSpPr>
          <p:cNvPr id="20488" name="Group 17"/>
          <p:cNvGrpSpPr>
            <a:grpSpLocks/>
          </p:cNvGrpSpPr>
          <p:nvPr/>
        </p:nvGrpSpPr>
        <p:grpSpPr bwMode="auto">
          <a:xfrm>
            <a:off x="4495800" y="3095625"/>
            <a:ext cx="2066925" cy="2085975"/>
            <a:chOff x="2832" y="1950"/>
            <a:chExt cx="1302" cy="1314"/>
          </a:xfrm>
        </p:grpSpPr>
        <p:sp>
          <p:nvSpPr>
            <p:cNvPr id="20516" name="Line 18"/>
            <p:cNvSpPr>
              <a:spLocks noChangeShapeType="1"/>
            </p:cNvSpPr>
            <p:nvPr/>
          </p:nvSpPr>
          <p:spPr bwMode="auto">
            <a:xfrm flipH="1">
              <a:off x="3092" y="2130"/>
              <a:ext cx="87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517" name="Line 19"/>
            <p:cNvSpPr>
              <a:spLocks noChangeShapeType="1"/>
            </p:cNvSpPr>
            <p:nvPr/>
          </p:nvSpPr>
          <p:spPr bwMode="auto">
            <a:xfrm flipH="1">
              <a:off x="3966" y="2127"/>
              <a:ext cx="0" cy="87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518" name="Text Box 20"/>
            <p:cNvSpPr txBox="1">
              <a:spLocks noChangeArrowheads="1"/>
            </p:cNvSpPr>
            <p:nvPr/>
          </p:nvSpPr>
          <p:spPr bwMode="auto">
            <a:xfrm>
              <a:off x="2832" y="195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latin typeface="Tahoma" pitchFamily="34" charset="0"/>
                </a:rPr>
                <a:t>r</a:t>
              </a:r>
              <a:r>
                <a:rPr lang="en-US" sz="2100" b="1" i="1" baseline="-25000">
                  <a:latin typeface="Tahoma" pitchFamily="34" charset="0"/>
                </a:rPr>
                <a:t>1</a:t>
              </a:r>
              <a:endParaRPr lang="en-US" sz="2100" baseline="-25000"/>
            </a:p>
          </p:txBody>
        </p:sp>
        <p:sp>
          <p:nvSpPr>
            <p:cNvPr id="20519" name="Text Box 21"/>
            <p:cNvSpPr txBox="1">
              <a:spLocks noChangeArrowheads="1"/>
            </p:cNvSpPr>
            <p:nvPr/>
          </p:nvSpPr>
          <p:spPr bwMode="auto">
            <a:xfrm>
              <a:off x="3798" y="2976"/>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latin typeface="Tahoma" pitchFamily="34" charset="0"/>
                </a:rPr>
                <a:t>Y</a:t>
              </a:r>
              <a:r>
                <a:rPr lang="en-US" sz="2100" b="1" i="1" baseline="-25000">
                  <a:latin typeface="Tahoma" pitchFamily="34" charset="0"/>
                </a:rPr>
                <a:t>1</a:t>
              </a:r>
              <a:endParaRPr lang="en-US" sz="2100" baseline="-25000"/>
            </a:p>
          </p:txBody>
        </p:sp>
      </p:grpSp>
      <p:graphicFrame>
        <p:nvGraphicFramePr>
          <p:cNvPr id="37910" name="Object 2"/>
          <p:cNvGraphicFramePr>
            <a:graphicFrameLocks noChangeAspect="1"/>
          </p:cNvGraphicFramePr>
          <p:nvPr>
            <p:extLst>
              <p:ext uri="{D42A27DB-BD31-4B8C-83A1-F6EECF244321}">
                <p14:modId xmlns:p14="http://schemas.microsoft.com/office/powerpoint/2010/main" val="3993457619"/>
              </p:ext>
            </p:extLst>
          </p:nvPr>
        </p:nvGraphicFramePr>
        <p:xfrm>
          <a:off x="652463" y="1649413"/>
          <a:ext cx="2355850" cy="827087"/>
        </p:xfrm>
        <a:graphic>
          <a:graphicData uri="http://schemas.openxmlformats.org/presentationml/2006/ole">
            <mc:AlternateContent xmlns:mc="http://schemas.openxmlformats.org/markup-compatibility/2006">
              <mc:Choice xmlns:v="urn:schemas-microsoft-com:vml" Requires="v">
                <p:oleObj spid="_x0000_s3231" name="Equation" r:id="rId4" imgW="1231560" imgH="431640" progId="Equation.DSMT4">
                  <p:embed/>
                </p:oleObj>
              </mc:Choice>
              <mc:Fallback>
                <p:oleObj name="Equation" r:id="rId4" imgW="1231560" imgH="431640" progId="Equation.DSMT4">
                  <p:embed/>
                  <p:pic>
                    <p:nvPicPr>
                      <p:cNvPr id="0" name=""/>
                      <p:cNvPicPr>
                        <a:picLocks noChangeAspect="1" noChangeArrowheads="1"/>
                      </p:cNvPicPr>
                      <p:nvPr/>
                    </p:nvPicPr>
                    <p:blipFill>
                      <a:blip r:embed="rId5"/>
                      <a:srcRect/>
                      <a:stretch>
                        <a:fillRect/>
                      </a:stretch>
                    </p:blipFill>
                    <p:spPr bwMode="auto">
                      <a:xfrm>
                        <a:off x="652463" y="1649413"/>
                        <a:ext cx="235585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 name="Group 23"/>
          <p:cNvGrpSpPr>
            <a:grpSpLocks/>
          </p:cNvGrpSpPr>
          <p:nvPr/>
        </p:nvGrpSpPr>
        <p:grpSpPr bwMode="auto">
          <a:xfrm>
            <a:off x="5880100" y="1814513"/>
            <a:ext cx="2579688" cy="2300287"/>
            <a:chOff x="3704" y="1143"/>
            <a:chExt cx="1625" cy="1449"/>
          </a:xfrm>
        </p:grpSpPr>
        <p:sp>
          <p:nvSpPr>
            <p:cNvPr id="20514" name="Line 24"/>
            <p:cNvSpPr>
              <a:spLocks noChangeShapeType="1"/>
            </p:cNvSpPr>
            <p:nvPr/>
          </p:nvSpPr>
          <p:spPr bwMode="auto">
            <a:xfrm>
              <a:off x="3704" y="1143"/>
              <a:ext cx="1257" cy="125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5" name="Text Box 25"/>
            <p:cNvSpPr txBox="1">
              <a:spLocks noChangeArrowheads="1"/>
            </p:cNvSpPr>
            <p:nvPr/>
          </p:nvSpPr>
          <p:spPr bwMode="auto">
            <a:xfrm>
              <a:off x="4896" y="2304"/>
              <a:ext cx="4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solidFill>
                    <a:srgbClr val="FF0000"/>
                  </a:solidFill>
                  <a:latin typeface="Tahoma" pitchFamily="34" charset="0"/>
                </a:rPr>
                <a:t>IS</a:t>
              </a:r>
              <a:r>
                <a:rPr lang="en-US" sz="2200" b="1" i="1" baseline="-25000">
                  <a:solidFill>
                    <a:srgbClr val="FF0000"/>
                  </a:solidFill>
                  <a:latin typeface="Tahoma" pitchFamily="34" charset="0"/>
                </a:rPr>
                <a:t>2</a:t>
              </a:r>
            </a:p>
          </p:txBody>
        </p:sp>
      </p:grpSp>
      <p:sp>
        <p:nvSpPr>
          <p:cNvPr id="37914" name="Line 26"/>
          <p:cNvSpPr>
            <a:spLocks noChangeShapeType="1"/>
          </p:cNvSpPr>
          <p:nvPr/>
        </p:nvSpPr>
        <p:spPr bwMode="auto">
          <a:xfrm>
            <a:off x="6300788" y="3381375"/>
            <a:ext cx="113823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8" name="Group 27"/>
          <p:cNvGrpSpPr>
            <a:grpSpLocks/>
          </p:cNvGrpSpPr>
          <p:nvPr/>
        </p:nvGrpSpPr>
        <p:grpSpPr bwMode="auto">
          <a:xfrm>
            <a:off x="6602413" y="2820988"/>
            <a:ext cx="533400" cy="2360612"/>
            <a:chOff x="4159" y="1777"/>
            <a:chExt cx="336" cy="1487"/>
          </a:xfrm>
        </p:grpSpPr>
        <p:sp>
          <p:nvSpPr>
            <p:cNvPr id="20512" name="Line 28"/>
            <p:cNvSpPr>
              <a:spLocks noChangeShapeType="1"/>
            </p:cNvSpPr>
            <p:nvPr/>
          </p:nvSpPr>
          <p:spPr bwMode="auto">
            <a:xfrm flipH="1">
              <a:off x="4327" y="1777"/>
              <a:ext cx="0" cy="122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513" name="Text Box 29"/>
            <p:cNvSpPr txBox="1">
              <a:spLocks noChangeArrowheads="1"/>
            </p:cNvSpPr>
            <p:nvPr/>
          </p:nvSpPr>
          <p:spPr bwMode="auto">
            <a:xfrm>
              <a:off x="4159" y="2976"/>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solidFill>
                    <a:srgbClr val="FF0000"/>
                  </a:solidFill>
                  <a:latin typeface="Tahoma" pitchFamily="34" charset="0"/>
                </a:rPr>
                <a:t>Y</a:t>
              </a:r>
              <a:r>
                <a:rPr lang="en-US" sz="2100" b="1" i="1" baseline="-25000">
                  <a:solidFill>
                    <a:srgbClr val="FF0000"/>
                  </a:solidFill>
                  <a:latin typeface="Tahoma" pitchFamily="34" charset="0"/>
                </a:rPr>
                <a:t>2</a:t>
              </a:r>
              <a:endParaRPr lang="en-US" sz="2100" baseline="-25000">
                <a:solidFill>
                  <a:srgbClr val="FF0000"/>
                </a:solidFill>
              </a:endParaRPr>
            </a:p>
          </p:txBody>
        </p:sp>
      </p:grpSp>
      <p:grpSp>
        <p:nvGrpSpPr>
          <p:cNvPr id="9" name="Group 30"/>
          <p:cNvGrpSpPr>
            <a:grpSpLocks/>
          </p:cNvGrpSpPr>
          <p:nvPr/>
        </p:nvGrpSpPr>
        <p:grpSpPr bwMode="auto">
          <a:xfrm>
            <a:off x="4495800" y="2514600"/>
            <a:ext cx="2376488" cy="457200"/>
            <a:chOff x="2832" y="1584"/>
            <a:chExt cx="1497" cy="288"/>
          </a:xfrm>
        </p:grpSpPr>
        <p:sp>
          <p:nvSpPr>
            <p:cNvPr id="20510" name="Line 31"/>
            <p:cNvSpPr>
              <a:spLocks noChangeShapeType="1"/>
            </p:cNvSpPr>
            <p:nvPr/>
          </p:nvSpPr>
          <p:spPr bwMode="auto">
            <a:xfrm flipH="1" flipV="1">
              <a:off x="3094" y="1760"/>
              <a:ext cx="1235" cy="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511" name="Text Box 32"/>
            <p:cNvSpPr txBox="1">
              <a:spLocks noChangeArrowheads="1"/>
            </p:cNvSpPr>
            <p:nvPr/>
          </p:nvSpPr>
          <p:spPr bwMode="auto">
            <a:xfrm>
              <a:off x="2832" y="158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solidFill>
                    <a:srgbClr val="FF0000"/>
                  </a:solidFill>
                  <a:latin typeface="Tahoma" pitchFamily="34" charset="0"/>
                </a:rPr>
                <a:t>r</a:t>
              </a:r>
              <a:r>
                <a:rPr lang="en-US" sz="2100" b="1" i="1" baseline="-25000">
                  <a:solidFill>
                    <a:srgbClr val="FF0000"/>
                  </a:solidFill>
                  <a:latin typeface="Tahoma" pitchFamily="34" charset="0"/>
                </a:rPr>
                <a:t>2</a:t>
              </a:r>
              <a:endParaRPr lang="en-US" sz="2100" baseline="-25000">
                <a:solidFill>
                  <a:srgbClr val="FF0000"/>
                </a:solidFill>
              </a:endParaRPr>
            </a:p>
          </p:txBody>
        </p:sp>
      </p:grpSp>
      <p:grpSp>
        <p:nvGrpSpPr>
          <p:cNvPr id="10" name="Group 33"/>
          <p:cNvGrpSpPr>
            <a:grpSpLocks/>
          </p:cNvGrpSpPr>
          <p:nvPr/>
        </p:nvGrpSpPr>
        <p:grpSpPr bwMode="auto">
          <a:xfrm>
            <a:off x="6308725" y="3462338"/>
            <a:ext cx="1106488" cy="652462"/>
            <a:chOff x="3974" y="2181"/>
            <a:chExt cx="697" cy="411"/>
          </a:xfrm>
        </p:grpSpPr>
        <p:grpSp>
          <p:nvGrpSpPr>
            <p:cNvPr id="20506" name="Group 34"/>
            <p:cNvGrpSpPr>
              <a:grpSpLocks/>
            </p:cNvGrpSpPr>
            <p:nvPr/>
          </p:nvGrpSpPr>
          <p:grpSpPr bwMode="auto">
            <a:xfrm>
              <a:off x="4272" y="2304"/>
              <a:ext cx="288" cy="288"/>
              <a:chOff x="1008" y="3264"/>
              <a:chExt cx="288" cy="288"/>
            </a:xfrm>
          </p:grpSpPr>
          <p:sp>
            <p:nvSpPr>
              <p:cNvPr id="20508" name="AutoShape 35"/>
              <p:cNvSpPr>
                <a:spLocks noChangeArrowheads="1"/>
              </p:cNvSpPr>
              <p:nvPr/>
            </p:nvSpPr>
            <p:spPr bwMode="auto">
              <a:xfrm>
                <a:off x="1008" y="3264"/>
                <a:ext cx="288" cy="288"/>
              </a:xfrm>
              <a:prstGeom prst="roundRect">
                <a:avLst>
                  <a:gd name="adj" fmla="val 50000"/>
                </a:avLst>
              </a:prstGeom>
              <a:solidFill>
                <a:srgbClr val="66CCFF"/>
              </a:solidFill>
              <a:ln w="9525">
                <a:solidFill>
                  <a:schemeClr val="tx1"/>
                </a:solidFill>
                <a:round/>
                <a:headEnd/>
                <a:tailEnd/>
              </a:ln>
            </p:spPr>
            <p:txBody>
              <a:bodyPr wrap="none" anchor="ctr"/>
              <a:lstStyle/>
              <a:p>
                <a:endParaRPr lang="en-US"/>
              </a:p>
            </p:txBody>
          </p:sp>
          <p:sp>
            <p:nvSpPr>
              <p:cNvPr id="20509" name="Text Box 36"/>
              <p:cNvSpPr txBox="1">
                <a:spLocks noChangeArrowheads="1"/>
              </p:cNvSpPr>
              <p:nvPr/>
            </p:nvSpPr>
            <p:spPr bwMode="auto">
              <a:xfrm>
                <a:off x="1008" y="3264"/>
                <a:ext cx="288"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100">
                    <a:latin typeface="Tahoma" pitchFamily="34" charset="0"/>
                  </a:rPr>
                  <a:t>1.</a:t>
                </a:r>
              </a:p>
            </p:txBody>
          </p:sp>
        </p:grpSp>
        <p:sp>
          <p:nvSpPr>
            <p:cNvPr id="20507" name="AutoShape 37"/>
            <p:cNvSpPr>
              <a:spLocks/>
            </p:cNvSpPr>
            <p:nvPr/>
          </p:nvSpPr>
          <p:spPr bwMode="auto">
            <a:xfrm rot="-5377495">
              <a:off x="4275" y="1880"/>
              <a:ext cx="96" cy="697"/>
            </a:xfrm>
            <a:prstGeom prst="leftBrace">
              <a:avLst>
                <a:gd name="adj1" fmla="val 60503"/>
                <a:gd name="adj2" fmla="val 6087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7926" name="Rectangle 38"/>
          <p:cNvSpPr>
            <a:spLocks noChangeArrowheads="1"/>
          </p:cNvSpPr>
          <p:nvPr/>
        </p:nvSpPr>
        <p:spPr bwMode="auto">
          <a:xfrm>
            <a:off x="241300" y="3303588"/>
            <a:ext cx="3581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lnSpc>
                <a:spcPct val="105000"/>
              </a:lnSpc>
              <a:spcBef>
                <a:spcPct val="50000"/>
              </a:spcBef>
              <a:buClr>
                <a:srgbClr val="008080"/>
              </a:buClr>
              <a:buSzPct val="120000"/>
              <a:buFont typeface="Wingdings" pitchFamily="2" charset="2"/>
              <a:buNone/>
              <a:tabLst>
                <a:tab pos="1371600" algn="l"/>
              </a:tabLst>
            </a:pPr>
            <a:r>
              <a:rPr lang="en-US" sz="2400">
                <a:sym typeface="Symbol" pitchFamily="18" charset="2"/>
              </a:rPr>
              <a:t>2.  This raises money demand, causing the interest rate to rise…</a:t>
            </a:r>
            <a:endParaRPr lang="en-US" sz="2400"/>
          </a:p>
        </p:txBody>
      </p:sp>
      <p:grpSp>
        <p:nvGrpSpPr>
          <p:cNvPr id="12" name="Group 39"/>
          <p:cNvGrpSpPr>
            <a:grpSpLocks/>
          </p:cNvGrpSpPr>
          <p:nvPr/>
        </p:nvGrpSpPr>
        <p:grpSpPr bwMode="auto">
          <a:xfrm>
            <a:off x="4114800" y="2895600"/>
            <a:ext cx="457200" cy="457200"/>
            <a:chOff x="1008" y="3264"/>
            <a:chExt cx="288" cy="288"/>
          </a:xfrm>
        </p:grpSpPr>
        <p:sp>
          <p:nvSpPr>
            <p:cNvPr id="20504" name="AutoShape 40"/>
            <p:cNvSpPr>
              <a:spLocks noChangeArrowheads="1"/>
            </p:cNvSpPr>
            <p:nvPr/>
          </p:nvSpPr>
          <p:spPr bwMode="auto">
            <a:xfrm>
              <a:off x="1008" y="3264"/>
              <a:ext cx="288" cy="288"/>
            </a:xfrm>
            <a:prstGeom prst="roundRect">
              <a:avLst>
                <a:gd name="adj" fmla="val 50000"/>
              </a:avLst>
            </a:prstGeom>
            <a:solidFill>
              <a:srgbClr val="66CCFF"/>
            </a:solidFill>
            <a:ln w="9525">
              <a:solidFill>
                <a:schemeClr val="tx1"/>
              </a:solidFill>
              <a:round/>
              <a:headEnd/>
              <a:tailEnd/>
            </a:ln>
          </p:spPr>
          <p:txBody>
            <a:bodyPr wrap="none" anchor="ctr"/>
            <a:lstStyle/>
            <a:p>
              <a:endParaRPr lang="en-US"/>
            </a:p>
          </p:txBody>
        </p:sp>
        <p:sp>
          <p:nvSpPr>
            <p:cNvPr id="20505" name="Text Box 41"/>
            <p:cNvSpPr txBox="1">
              <a:spLocks noChangeArrowheads="1"/>
            </p:cNvSpPr>
            <p:nvPr/>
          </p:nvSpPr>
          <p:spPr bwMode="auto">
            <a:xfrm>
              <a:off x="1008" y="3264"/>
              <a:ext cx="288"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100">
                  <a:latin typeface="Tahoma" pitchFamily="34" charset="0"/>
                </a:rPr>
                <a:t>2.</a:t>
              </a:r>
            </a:p>
          </p:txBody>
        </p:sp>
      </p:grpSp>
      <p:sp>
        <p:nvSpPr>
          <p:cNvPr id="37930" name="Rectangle 42"/>
          <p:cNvSpPr>
            <a:spLocks noChangeArrowheads="1"/>
          </p:cNvSpPr>
          <p:nvPr/>
        </p:nvSpPr>
        <p:spPr bwMode="auto">
          <a:xfrm>
            <a:off x="241300" y="4598988"/>
            <a:ext cx="4572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lnSpc>
                <a:spcPct val="105000"/>
              </a:lnSpc>
              <a:spcBef>
                <a:spcPct val="50000"/>
              </a:spcBef>
              <a:buClr>
                <a:srgbClr val="008080"/>
              </a:buClr>
              <a:buSzPct val="120000"/>
              <a:buFont typeface="Wingdings" pitchFamily="2" charset="2"/>
              <a:buNone/>
              <a:tabLst>
                <a:tab pos="1371600" algn="l"/>
              </a:tabLst>
            </a:pPr>
            <a:r>
              <a:rPr lang="en-US" sz="2400">
                <a:sym typeface="Symbol" pitchFamily="18" charset="2"/>
              </a:rPr>
              <a:t>3.  …which reduces investment, so the final increase in </a:t>
            </a:r>
            <a:r>
              <a:rPr lang="en-US" sz="2400" b="1" i="1">
                <a:sym typeface="Symbol" pitchFamily="18" charset="2"/>
              </a:rPr>
              <a:t>Y</a:t>
            </a:r>
            <a:endParaRPr lang="en-US" sz="2400">
              <a:sym typeface="Symbol" pitchFamily="18" charset="2"/>
            </a:endParaRPr>
          </a:p>
        </p:txBody>
      </p:sp>
      <p:graphicFrame>
        <p:nvGraphicFramePr>
          <p:cNvPr id="37931" name="Object 3"/>
          <p:cNvGraphicFramePr>
            <a:graphicFrameLocks noChangeAspect="1"/>
          </p:cNvGraphicFramePr>
          <p:nvPr>
            <p:extLst>
              <p:ext uri="{D42A27DB-BD31-4B8C-83A1-F6EECF244321}">
                <p14:modId xmlns:p14="http://schemas.microsoft.com/office/powerpoint/2010/main" val="3693656279"/>
              </p:ext>
            </p:extLst>
          </p:nvPr>
        </p:nvGraphicFramePr>
        <p:xfrm>
          <a:off x="696913" y="5326063"/>
          <a:ext cx="4052887" cy="868362"/>
        </p:xfrm>
        <a:graphic>
          <a:graphicData uri="http://schemas.openxmlformats.org/presentationml/2006/ole">
            <mc:AlternateContent xmlns:mc="http://schemas.openxmlformats.org/markup-compatibility/2006">
              <mc:Choice xmlns:v="urn:schemas-microsoft-com:vml" Requires="v">
                <p:oleObj spid="_x0000_s3232" name="Equation" r:id="rId6" imgW="2019240" imgH="431640" progId="Equation.DSMT4">
                  <p:embed/>
                </p:oleObj>
              </mc:Choice>
              <mc:Fallback>
                <p:oleObj name="Equation" r:id="rId6" imgW="2019240" imgH="431640" progId="Equation.DSMT4">
                  <p:embed/>
                  <p:pic>
                    <p:nvPicPr>
                      <p:cNvPr id="0" name=""/>
                      <p:cNvPicPr>
                        <a:picLocks noChangeAspect="1" noChangeArrowheads="1"/>
                      </p:cNvPicPr>
                      <p:nvPr/>
                    </p:nvPicPr>
                    <p:blipFill>
                      <a:blip r:embed="rId7"/>
                      <a:srcRect/>
                      <a:stretch>
                        <a:fillRect/>
                      </a:stretch>
                    </p:blipFill>
                    <p:spPr bwMode="auto">
                      <a:xfrm>
                        <a:off x="696913" y="5326063"/>
                        <a:ext cx="4052887"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3" name="Group 44"/>
          <p:cNvGrpSpPr>
            <a:grpSpLocks/>
          </p:cNvGrpSpPr>
          <p:nvPr/>
        </p:nvGrpSpPr>
        <p:grpSpPr bwMode="auto">
          <a:xfrm>
            <a:off x="6324600" y="5181600"/>
            <a:ext cx="457200" cy="457200"/>
            <a:chOff x="1008" y="3264"/>
            <a:chExt cx="288" cy="288"/>
          </a:xfrm>
        </p:grpSpPr>
        <p:sp>
          <p:nvSpPr>
            <p:cNvPr id="20502" name="AutoShape 45"/>
            <p:cNvSpPr>
              <a:spLocks noChangeArrowheads="1"/>
            </p:cNvSpPr>
            <p:nvPr/>
          </p:nvSpPr>
          <p:spPr bwMode="auto">
            <a:xfrm>
              <a:off x="1008" y="3264"/>
              <a:ext cx="288" cy="288"/>
            </a:xfrm>
            <a:prstGeom prst="roundRect">
              <a:avLst>
                <a:gd name="adj" fmla="val 50000"/>
              </a:avLst>
            </a:prstGeom>
            <a:solidFill>
              <a:srgbClr val="66CCFF"/>
            </a:solidFill>
            <a:ln w="9525">
              <a:solidFill>
                <a:schemeClr val="tx1"/>
              </a:solidFill>
              <a:round/>
              <a:headEnd/>
              <a:tailEnd/>
            </a:ln>
          </p:spPr>
          <p:txBody>
            <a:bodyPr wrap="none" anchor="ctr"/>
            <a:lstStyle/>
            <a:p>
              <a:endParaRPr lang="en-US"/>
            </a:p>
          </p:txBody>
        </p:sp>
        <p:sp>
          <p:nvSpPr>
            <p:cNvPr id="20503" name="Text Box 46"/>
            <p:cNvSpPr txBox="1">
              <a:spLocks noChangeArrowheads="1"/>
            </p:cNvSpPr>
            <p:nvPr/>
          </p:nvSpPr>
          <p:spPr bwMode="auto">
            <a:xfrm>
              <a:off x="1008" y="3264"/>
              <a:ext cx="288"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100">
                  <a:latin typeface="Tahoma" pitchFamily="34" charset="0"/>
                </a:rPr>
                <a:t>3.</a:t>
              </a:r>
            </a:p>
          </p:txBody>
        </p:sp>
      </p:grpSp>
      <p:sp>
        <p:nvSpPr>
          <p:cNvPr id="37935" name="Line 47"/>
          <p:cNvSpPr>
            <a:spLocks noChangeShapeType="1"/>
          </p:cNvSpPr>
          <p:nvPr/>
        </p:nvSpPr>
        <p:spPr bwMode="auto">
          <a:xfrm>
            <a:off x="6300788" y="4648200"/>
            <a:ext cx="5619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36" name="Line 48"/>
          <p:cNvSpPr>
            <a:spLocks noChangeShapeType="1"/>
          </p:cNvSpPr>
          <p:nvPr/>
        </p:nvSpPr>
        <p:spPr bwMode="auto">
          <a:xfrm flipH="1" flipV="1">
            <a:off x="5026025" y="2794000"/>
            <a:ext cx="3175" cy="5826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1060085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7895">
                                            <p:txEl>
                                              <p:pRg st="0" end="0"/>
                                            </p:txEl>
                                          </p:spTgt>
                                        </p:tgtEl>
                                        <p:attrNameLst>
                                          <p:attrName>style.visibility</p:attrName>
                                        </p:attrNameLst>
                                      </p:cBhvr>
                                      <p:to>
                                        <p:strVal val="visible"/>
                                      </p:to>
                                    </p:set>
                                    <p:animEffect transition="in" filter="strips(downRight)">
                                      <p:cBhvr>
                                        <p:cTn id="7" dur="500"/>
                                        <p:tgtEl>
                                          <p:spTgt spid="378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37914"/>
                                        </p:tgtEl>
                                        <p:attrNameLst>
                                          <p:attrName>style.visibility</p:attrName>
                                        </p:attrNameLst>
                                      </p:cBhvr>
                                      <p:to>
                                        <p:strVal val="visible"/>
                                      </p:to>
                                    </p:set>
                                    <p:anim calcmode="lin" valueType="num">
                                      <p:cBhvr>
                                        <p:cTn id="12" dur="500" fill="hold"/>
                                        <p:tgtEl>
                                          <p:spTgt spid="37914"/>
                                        </p:tgtEl>
                                        <p:attrNameLst>
                                          <p:attrName>ppt_x</p:attrName>
                                        </p:attrNameLst>
                                      </p:cBhvr>
                                      <p:tavLst>
                                        <p:tav tm="0">
                                          <p:val>
                                            <p:strVal val="#ppt_x-#ppt_w/2"/>
                                          </p:val>
                                        </p:tav>
                                        <p:tav tm="100000">
                                          <p:val>
                                            <p:strVal val="#ppt_x"/>
                                          </p:val>
                                        </p:tav>
                                      </p:tavLst>
                                    </p:anim>
                                    <p:anim calcmode="lin" valueType="num">
                                      <p:cBhvr>
                                        <p:cTn id="13" dur="500" fill="hold"/>
                                        <p:tgtEl>
                                          <p:spTgt spid="37914"/>
                                        </p:tgtEl>
                                        <p:attrNameLst>
                                          <p:attrName>ppt_y</p:attrName>
                                        </p:attrNameLst>
                                      </p:cBhvr>
                                      <p:tavLst>
                                        <p:tav tm="0">
                                          <p:val>
                                            <p:strVal val="#ppt_y"/>
                                          </p:val>
                                        </p:tav>
                                        <p:tav tm="100000">
                                          <p:val>
                                            <p:strVal val="#ppt_y"/>
                                          </p:val>
                                        </p:tav>
                                      </p:tavLst>
                                    </p:anim>
                                    <p:anim calcmode="lin" valueType="num">
                                      <p:cBhvr>
                                        <p:cTn id="14" dur="500" fill="hold"/>
                                        <p:tgtEl>
                                          <p:spTgt spid="37914"/>
                                        </p:tgtEl>
                                        <p:attrNameLst>
                                          <p:attrName>ppt_w</p:attrName>
                                        </p:attrNameLst>
                                      </p:cBhvr>
                                      <p:tavLst>
                                        <p:tav tm="0">
                                          <p:val>
                                            <p:fltVal val="0"/>
                                          </p:val>
                                        </p:tav>
                                        <p:tav tm="100000">
                                          <p:val>
                                            <p:strVal val="#ppt_w"/>
                                          </p:val>
                                        </p:tav>
                                      </p:tavLst>
                                    </p:anim>
                                    <p:anim calcmode="lin" valueType="num">
                                      <p:cBhvr>
                                        <p:cTn id="15" dur="500" fill="hold"/>
                                        <p:tgtEl>
                                          <p:spTgt spid="37914"/>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500"/>
                            </p:stCondLst>
                            <p:childTnLst>
                              <p:par>
                                <p:cTn id="17" presetID="18" presetClass="entr" presetSubtype="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Right)">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6" fill="hold" nodeType="clickEffect">
                                  <p:stCondLst>
                                    <p:cond delay="0"/>
                                  </p:stCondLst>
                                  <p:childTnLst>
                                    <p:set>
                                      <p:cBhvr>
                                        <p:cTn id="28" dur="1" fill="hold">
                                          <p:stCondLst>
                                            <p:cond delay="0"/>
                                          </p:stCondLst>
                                        </p:cTn>
                                        <p:tgtEl>
                                          <p:spTgt spid="37910"/>
                                        </p:tgtEl>
                                        <p:attrNameLst>
                                          <p:attrName>style.visibility</p:attrName>
                                        </p:attrNameLst>
                                      </p:cBhvr>
                                      <p:to>
                                        <p:strVal val="visible"/>
                                      </p:to>
                                    </p:set>
                                    <p:animEffect transition="in" filter="strips(downRight)">
                                      <p:cBhvr>
                                        <p:cTn id="29" dur="500"/>
                                        <p:tgtEl>
                                          <p:spTgt spid="379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37890">
                                            <p:txEl>
                                              <p:charRg st="4294967295" end="4294967295"/>
                                            </p:txEl>
                                          </p:spTgt>
                                        </p:tgtEl>
                                        <p:attrNameLst>
                                          <p:attrName>style.visibility</p:attrName>
                                        </p:attrNameLst>
                                      </p:cBhvr>
                                      <p:to>
                                        <p:strVal val="visible"/>
                                      </p:to>
                                    </p:set>
                                    <p:animEffect transition="in" filter="strips(downRight)">
                                      <p:cBhvr>
                                        <p:cTn id="34" dur="500"/>
                                        <p:tgtEl>
                                          <p:spTgt spid="37890">
                                            <p:txEl>
                                              <p:charRg st="4294967295" end="429496729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6" fill="hold" grpId="0" nodeType="clickEffect">
                                  <p:stCondLst>
                                    <p:cond delay="0"/>
                                  </p:stCondLst>
                                  <p:childTnLst>
                                    <p:set>
                                      <p:cBhvr>
                                        <p:cTn id="38" dur="1" fill="hold">
                                          <p:stCondLst>
                                            <p:cond delay="0"/>
                                          </p:stCondLst>
                                        </p:cTn>
                                        <p:tgtEl>
                                          <p:spTgt spid="37926">
                                            <p:txEl>
                                              <p:charRg st="4294967295" end="4294967295"/>
                                            </p:txEl>
                                          </p:spTgt>
                                        </p:tgtEl>
                                        <p:attrNameLst>
                                          <p:attrName>style.visibility</p:attrName>
                                        </p:attrNameLst>
                                      </p:cBhvr>
                                      <p:to>
                                        <p:strVal val="visible"/>
                                      </p:to>
                                    </p:set>
                                    <p:animEffect transition="in" filter="strips(downRight)">
                                      <p:cBhvr>
                                        <p:cTn id="39" dur="500"/>
                                        <p:tgtEl>
                                          <p:spTgt spid="37926">
                                            <p:txEl>
                                              <p:charRg st="4294967295" end="4294967295"/>
                                            </p:txEl>
                                          </p:spTgt>
                                        </p:tgtEl>
                                      </p:cBhvr>
                                    </p:animEffect>
                                  </p:childTnLst>
                                </p:cTn>
                              </p:par>
                            </p:childTnLst>
                          </p:cTn>
                        </p:par>
                        <p:par>
                          <p:cTn id="40" fill="hold" nodeType="afterGroup">
                            <p:stCondLst>
                              <p:cond delay="500"/>
                            </p:stCondLst>
                            <p:childTnLst>
                              <p:par>
                                <p:cTn id="41" presetID="10"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nodeType="afterGroup">
                            <p:stCondLst>
                              <p:cond delay="1000"/>
                            </p:stCondLst>
                            <p:childTnLst>
                              <p:par>
                                <p:cTn id="45" presetID="17" presetClass="entr" presetSubtype="4" fill="hold" grpId="0" nodeType="afterEffect">
                                  <p:stCondLst>
                                    <p:cond delay="0"/>
                                  </p:stCondLst>
                                  <p:childTnLst>
                                    <p:set>
                                      <p:cBhvr>
                                        <p:cTn id="46" dur="1" fill="hold">
                                          <p:stCondLst>
                                            <p:cond delay="0"/>
                                          </p:stCondLst>
                                        </p:cTn>
                                        <p:tgtEl>
                                          <p:spTgt spid="37936"/>
                                        </p:tgtEl>
                                        <p:attrNameLst>
                                          <p:attrName>style.visibility</p:attrName>
                                        </p:attrNameLst>
                                      </p:cBhvr>
                                      <p:to>
                                        <p:strVal val="visible"/>
                                      </p:to>
                                    </p:set>
                                    <p:anim calcmode="lin" valueType="num">
                                      <p:cBhvr>
                                        <p:cTn id="47" dur="500" fill="hold"/>
                                        <p:tgtEl>
                                          <p:spTgt spid="37936"/>
                                        </p:tgtEl>
                                        <p:attrNameLst>
                                          <p:attrName>ppt_x</p:attrName>
                                        </p:attrNameLst>
                                      </p:cBhvr>
                                      <p:tavLst>
                                        <p:tav tm="0">
                                          <p:val>
                                            <p:strVal val="#ppt_x"/>
                                          </p:val>
                                        </p:tav>
                                        <p:tav tm="100000">
                                          <p:val>
                                            <p:strVal val="#ppt_x"/>
                                          </p:val>
                                        </p:tav>
                                      </p:tavLst>
                                    </p:anim>
                                    <p:anim calcmode="lin" valueType="num">
                                      <p:cBhvr>
                                        <p:cTn id="48" dur="500" fill="hold"/>
                                        <p:tgtEl>
                                          <p:spTgt spid="37936"/>
                                        </p:tgtEl>
                                        <p:attrNameLst>
                                          <p:attrName>ppt_y</p:attrName>
                                        </p:attrNameLst>
                                      </p:cBhvr>
                                      <p:tavLst>
                                        <p:tav tm="0">
                                          <p:val>
                                            <p:strVal val="#ppt_y+#ppt_h/2"/>
                                          </p:val>
                                        </p:tav>
                                        <p:tav tm="100000">
                                          <p:val>
                                            <p:strVal val="#ppt_y"/>
                                          </p:val>
                                        </p:tav>
                                      </p:tavLst>
                                    </p:anim>
                                    <p:anim calcmode="lin" valueType="num">
                                      <p:cBhvr>
                                        <p:cTn id="49" dur="500" fill="hold"/>
                                        <p:tgtEl>
                                          <p:spTgt spid="37936"/>
                                        </p:tgtEl>
                                        <p:attrNameLst>
                                          <p:attrName>ppt_w</p:attrName>
                                        </p:attrNameLst>
                                      </p:cBhvr>
                                      <p:tavLst>
                                        <p:tav tm="0">
                                          <p:val>
                                            <p:strVal val="#ppt_w"/>
                                          </p:val>
                                        </p:tav>
                                        <p:tav tm="100000">
                                          <p:val>
                                            <p:strVal val="#ppt_w"/>
                                          </p:val>
                                        </p:tav>
                                      </p:tavLst>
                                    </p:anim>
                                    <p:anim calcmode="lin" valueType="num">
                                      <p:cBhvr>
                                        <p:cTn id="50" dur="500" fill="hold"/>
                                        <p:tgtEl>
                                          <p:spTgt spid="37936"/>
                                        </p:tgtEl>
                                        <p:attrNameLst>
                                          <p:attrName>ppt_h</p:attrName>
                                        </p:attrNameLst>
                                      </p:cBhvr>
                                      <p:tavLst>
                                        <p:tav tm="0">
                                          <p:val>
                                            <p:fltVal val="0"/>
                                          </p:val>
                                        </p:tav>
                                        <p:tav tm="100000">
                                          <p:val>
                                            <p:strVal val="#ppt_h"/>
                                          </p:val>
                                        </p:tav>
                                      </p:tavLst>
                                    </p:anim>
                                  </p:childTnLst>
                                </p:cTn>
                              </p:par>
                            </p:childTnLst>
                          </p:cTn>
                        </p:par>
                        <p:par>
                          <p:cTn id="51" fill="hold" nodeType="afterGroup">
                            <p:stCondLst>
                              <p:cond delay="1500"/>
                            </p:stCondLst>
                            <p:childTnLst>
                              <p:par>
                                <p:cTn id="52" presetID="22" presetClass="entr" presetSubtype="2"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right)">
                                      <p:cBhvr>
                                        <p:cTn id="54" dur="500"/>
                                        <p:tgtEl>
                                          <p:spTgt spid="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8" presetClass="entr" presetSubtype="6" fill="hold" grpId="0" nodeType="clickEffect">
                                  <p:stCondLst>
                                    <p:cond delay="0"/>
                                  </p:stCondLst>
                                  <p:childTnLst>
                                    <p:set>
                                      <p:cBhvr>
                                        <p:cTn id="58" dur="1" fill="hold">
                                          <p:stCondLst>
                                            <p:cond delay="0"/>
                                          </p:stCondLst>
                                        </p:cTn>
                                        <p:tgtEl>
                                          <p:spTgt spid="37930">
                                            <p:txEl>
                                              <p:charRg st="4294967295" end="4294967295"/>
                                            </p:txEl>
                                          </p:spTgt>
                                        </p:tgtEl>
                                        <p:attrNameLst>
                                          <p:attrName>style.visibility</p:attrName>
                                        </p:attrNameLst>
                                      </p:cBhvr>
                                      <p:to>
                                        <p:strVal val="visible"/>
                                      </p:to>
                                    </p:set>
                                    <p:animEffect transition="in" filter="strips(downRight)">
                                      <p:cBhvr>
                                        <p:cTn id="59" dur="500"/>
                                        <p:tgtEl>
                                          <p:spTgt spid="37930">
                                            <p:txEl>
                                              <p:charRg st="4294967295" end="4294967295"/>
                                            </p:txEl>
                                          </p:spTgt>
                                        </p:tgtEl>
                                      </p:cBhvr>
                                    </p:animEffect>
                                  </p:childTnLst>
                                </p:cTn>
                              </p:par>
                            </p:childTnLst>
                          </p:cTn>
                        </p:par>
                        <p:par>
                          <p:cTn id="60" fill="hold" nodeType="afterGroup">
                            <p:stCondLst>
                              <p:cond delay="500"/>
                            </p:stCondLst>
                            <p:childTnLst>
                              <p:par>
                                <p:cTn id="61" presetID="17" presetClass="entr" presetSubtype="8" fill="hold" grpId="0" nodeType="afterEffect">
                                  <p:stCondLst>
                                    <p:cond delay="0"/>
                                  </p:stCondLst>
                                  <p:childTnLst>
                                    <p:set>
                                      <p:cBhvr>
                                        <p:cTn id="62" dur="1" fill="hold">
                                          <p:stCondLst>
                                            <p:cond delay="0"/>
                                          </p:stCondLst>
                                        </p:cTn>
                                        <p:tgtEl>
                                          <p:spTgt spid="37935"/>
                                        </p:tgtEl>
                                        <p:attrNameLst>
                                          <p:attrName>style.visibility</p:attrName>
                                        </p:attrNameLst>
                                      </p:cBhvr>
                                      <p:to>
                                        <p:strVal val="visible"/>
                                      </p:to>
                                    </p:set>
                                    <p:anim calcmode="lin" valueType="num">
                                      <p:cBhvr>
                                        <p:cTn id="63" dur="500" fill="hold"/>
                                        <p:tgtEl>
                                          <p:spTgt spid="37935"/>
                                        </p:tgtEl>
                                        <p:attrNameLst>
                                          <p:attrName>ppt_x</p:attrName>
                                        </p:attrNameLst>
                                      </p:cBhvr>
                                      <p:tavLst>
                                        <p:tav tm="0">
                                          <p:val>
                                            <p:strVal val="#ppt_x-#ppt_w/2"/>
                                          </p:val>
                                        </p:tav>
                                        <p:tav tm="100000">
                                          <p:val>
                                            <p:strVal val="#ppt_x"/>
                                          </p:val>
                                        </p:tav>
                                      </p:tavLst>
                                    </p:anim>
                                    <p:anim calcmode="lin" valueType="num">
                                      <p:cBhvr>
                                        <p:cTn id="64" dur="500" fill="hold"/>
                                        <p:tgtEl>
                                          <p:spTgt spid="37935"/>
                                        </p:tgtEl>
                                        <p:attrNameLst>
                                          <p:attrName>ppt_y</p:attrName>
                                        </p:attrNameLst>
                                      </p:cBhvr>
                                      <p:tavLst>
                                        <p:tav tm="0">
                                          <p:val>
                                            <p:strVal val="#ppt_y"/>
                                          </p:val>
                                        </p:tav>
                                        <p:tav tm="100000">
                                          <p:val>
                                            <p:strVal val="#ppt_y"/>
                                          </p:val>
                                        </p:tav>
                                      </p:tavLst>
                                    </p:anim>
                                    <p:anim calcmode="lin" valueType="num">
                                      <p:cBhvr>
                                        <p:cTn id="65" dur="500" fill="hold"/>
                                        <p:tgtEl>
                                          <p:spTgt spid="37935"/>
                                        </p:tgtEl>
                                        <p:attrNameLst>
                                          <p:attrName>ppt_w</p:attrName>
                                        </p:attrNameLst>
                                      </p:cBhvr>
                                      <p:tavLst>
                                        <p:tav tm="0">
                                          <p:val>
                                            <p:fltVal val="0"/>
                                          </p:val>
                                        </p:tav>
                                        <p:tav tm="100000">
                                          <p:val>
                                            <p:strVal val="#ppt_w"/>
                                          </p:val>
                                        </p:tav>
                                      </p:tavLst>
                                    </p:anim>
                                    <p:anim calcmode="lin" valueType="num">
                                      <p:cBhvr>
                                        <p:cTn id="66" dur="500" fill="hold"/>
                                        <p:tgtEl>
                                          <p:spTgt spid="37935"/>
                                        </p:tgtEl>
                                        <p:attrNameLst>
                                          <p:attrName>ppt_h</p:attrName>
                                        </p:attrNameLst>
                                      </p:cBhvr>
                                      <p:tavLst>
                                        <p:tav tm="0">
                                          <p:val>
                                            <p:strVal val="#ppt_h"/>
                                          </p:val>
                                        </p:tav>
                                        <p:tav tm="100000">
                                          <p:val>
                                            <p:strVal val="#ppt_h"/>
                                          </p:val>
                                        </p:tav>
                                      </p:tavLst>
                                    </p:anim>
                                  </p:childTnLst>
                                </p:cTn>
                              </p:par>
                            </p:childTnLst>
                          </p:cTn>
                        </p:par>
                        <p:par>
                          <p:cTn id="67" fill="hold" nodeType="afterGroup">
                            <p:stCondLst>
                              <p:cond delay="1000"/>
                            </p:stCondLst>
                            <p:childTnLst>
                              <p:par>
                                <p:cTn id="68" presetID="22" presetClass="entr" presetSubtype="1" fill="hold"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wipe(up)">
                                      <p:cBhvr>
                                        <p:cTn id="70" dur="500"/>
                                        <p:tgtEl>
                                          <p:spTgt spid="8"/>
                                        </p:tgtEl>
                                      </p:cBhvr>
                                    </p:animEffect>
                                  </p:childTnLst>
                                </p:cTn>
                              </p:par>
                            </p:childTnLst>
                          </p:cTn>
                        </p:par>
                        <p:par>
                          <p:cTn id="71" fill="hold" nodeType="afterGroup">
                            <p:stCondLst>
                              <p:cond delay="1500"/>
                            </p:stCondLst>
                            <p:childTnLst>
                              <p:par>
                                <p:cTn id="72" presetID="10" presetClass="entr" presetSubtype="0"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500"/>
                                        <p:tgtEl>
                                          <p:spTgt spid="13"/>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8" presetClass="entr" presetSubtype="6" fill="hold" nodeType="clickEffect">
                                  <p:stCondLst>
                                    <p:cond delay="0"/>
                                  </p:stCondLst>
                                  <p:childTnLst>
                                    <p:set>
                                      <p:cBhvr>
                                        <p:cTn id="78" dur="1" fill="hold">
                                          <p:stCondLst>
                                            <p:cond delay="0"/>
                                          </p:stCondLst>
                                        </p:cTn>
                                        <p:tgtEl>
                                          <p:spTgt spid="37931"/>
                                        </p:tgtEl>
                                        <p:attrNameLst>
                                          <p:attrName>style.visibility</p:attrName>
                                        </p:attrNameLst>
                                      </p:cBhvr>
                                      <p:to>
                                        <p:strVal val="visible"/>
                                      </p:to>
                                    </p:set>
                                    <p:animEffect transition="in" filter="strips(downRight)">
                                      <p:cBhvr>
                                        <p:cTn id="79" dur="500"/>
                                        <p:tgtEl>
                                          <p:spTgt spid="37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5" grpId="0" build="p" autoUpdateAnimBg="0"/>
      <p:bldP spid="37914" grpId="0" animBg="1"/>
      <p:bldP spid="37926" grpId="0" autoUpdateAnimBg="0"/>
      <p:bldP spid="37930" grpId="0" autoUpdateAnimBg="0"/>
      <p:bldP spid="37935" grpId="0" animBg="1"/>
      <p:bldP spid="37936"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sp>
        <p:nvSpPr>
          <p:cNvPr id="64514" name="Title 1"/>
          <p:cNvSpPr>
            <a:spLocks noGrp="1"/>
          </p:cNvSpPr>
          <p:nvPr>
            <p:ph type="title"/>
          </p:nvPr>
        </p:nvSpPr>
        <p:spPr>
          <a:xfrm>
            <a:off x="466725" y="236538"/>
            <a:ext cx="8245475" cy="677862"/>
          </a:xfrm>
        </p:spPr>
        <p:txBody>
          <a:bodyPr/>
          <a:lstStyle/>
          <a:p>
            <a:pPr>
              <a:defRPr/>
            </a:pPr>
            <a:r>
              <a:rPr lang="en-US" sz="2800" dirty="0" smtClean="0">
                <a:solidFill>
                  <a:srgbClr val="336699"/>
                </a:solidFill>
                <a:latin typeface="Tahoma"/>
              </a:rPr>
              <a:t>U.S. bank failures by year, </a:t>
            </a:r>
            <a:r>
              <a:rPr lang="en-US" sz="2500" dirty="0" smtClean="0">
                <a:solidFill>
                  <a:srgbClr val="336699"/>
                </a:solidFill>
                <a:latin typeface="Tahoma"/>
              </a:rPr>
              <a:t>2000–2011</a:t>
            </a:r>
            <a:endParaRPr lang="en-US" sz="2500" dirty="0" smtClean="0">
              <a:solidFill>
                <a:srgbClr val="336699"/>
              </a:solidFill>
            </a:endParaRPr>
          </a:p>
        </p:txBody>
      </p:sp>
      <p:graphicFrame>
        <p:nvGraphicFramePr>
          <p:cNvPr id="3" name="Chart 2"/>
          <p:cNvGraphicFramePr>
            <a:graphicFrameLocks/>
          </p:cNvGraphicFramePr>
          <p:nvPr>
            <p:extLst>
              <p:ext uri="{D42A27DB-BD31-4B8C-83A1-F6EECF244321}">
                <p14:modId xmlns:p14="http://schemas.microsoft.com/office/powerpoint/2010/main" val="3565598757"/>
              </p:ext>
            </p:extLst>
          </p:nvPr>
        </p:nvGraphicFramePr>
        <p:xfrm>
          <a:off x="-50800" y="1056905"/>
          <a:ext cx="9194800" cy="58010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37890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graphicEl>
                                              <a:chart seriesIdx="-4" categoryIdx="0" bldStep="category"/>
                                            </p:graphicEl>
                                          </p:spTgt>
                                        </p:tgtEl>
                                        <p:attrNameLst>
                                          <p:attrName>style.visibility</p:attrName>
                                        </p:attrNameLst>
                                      </p:cBhvr>
                                      <p:to>
                                        <p:strVal val="visible"/>
                                      </p:to>
                                    </p:set>
                                    <p:animEffect transition="in" filter="wipe(down)">
                                      <p:cBhvr>
                                        <p:cTn id="7" dur="500"/>
                                        <p:tgtEl>
                                          <p:spTgt spid="3">
                                            <p:graphicEl>
                                              <a:chart seriesIdx="-4" categoryIdx="0" bldStep="category"/>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graphicEl>
                                              <a:chart seriesIdx="-4" categoryIdx="1" bldStep="category"/>
                                            </p:graphicEl>
                                          </p:spTgt>
                                        </p:tgtEl>
                                        <p:attrNameLst>
                                          <p:attrName>style.visibility</p:attrName>
                                        </p:attrNameLst>
                                      </p:cBhvr>
                                      <p:to>
                                        <p:strVal val="visible"/>
                                      </p:to>
                                    </p:set>
                                    <p:animEffect transition="in" filter="wipe(down)">
                                      <p:cBhvr>
                                        <p:cTn id="11" dur="250"/>
                                        <p:tgtEl>
                                          <p:spTgt spid="3">
                                            <p:graphicEl>
                                              <a:chart seriesIdx="-4" categoryIdx="1" bldStep="category"/>
                                            </p:graphicEl>
                                          </p:spTgt>
                                        </p:tgtEl>
                                      </p:cBhvr>
                                    </p:animEffect>
                                  </p:childTnLst>
                                </p:cTn>
                              </p:par>
                            </p:childTnLst>
                          </p:cTn>
                        </p:par>
                        <p:par>
                          <p:cTn id="12" fill="hold">
                            <p:stCondLst>
                              <p:cond delay="750"/>
                            </p:stCondLst>
                            <p:childTnLst>
                              <p:par>
                                <p:cTn id="13" presetID="22" presetClass="entr" presetSubtype="4" fill="hold" grpId="0" nodeType="afterEffect">
                                  <p:stCondLst>
                                    <p:cond delay="0"/>
                                  </p:stCondLst>
                                  <p:childTnLst>
                                    <p:set>
                                      <p:cBhvr>
                                        <p:cTn id="14"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wipe(down)">
                                      <p:cBhvr>
                                        <p:cTn id="15" dur="250"/>
                                        <p:tgtEl>
                                          <p:spTgt spid="3">
                                            <p:graphicEl>
                                              <a:chart seriesIdx="-4" categoryIdx="2" bldStep="category"/>
                                            </p:graphicEl>
                                          </p:spTgt>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3">
                                            <p:graphicEl>
                                              <a:chart seriesIdx="-4" categoryIdx="3" bldStep="category"/>
                                            </p:graphicEl>
                                          </p:spTgt>
                                        </p:tgtEl>
                                        <p:attrNameLst>
                                          <p:attrName>style.visibility</p:attrName>
                                        </p:attrNameLst>
                                      </p:cBhvr>
                                      <p:to>
                                        <p:strVal val="visible"/>
                                      </p:to>
                                    </p:set>
                                    <p:animEffect transition="in" filter="wipe(down)">
                                      <p:cBhvr>
                                        <p:cTn id="19" dur="250"/>
                                        <p:tgtEl>
                                          <p:spTgt spid="3">
                                            <p:graphicEl>
                                              <a:chart seriesIdx="-4" categoryIdx="3" bldStep="category"/>
                                            </p:graphicEl>
                                          </p:spTgt>
                                        </p:tgtEl>
                                      </p:cBhvr>
                                    </p:animEffect>
                                  </p:childTnLst>
                                </p:cTn>
                              </p:par>
                            </p:childTnLst>
                          </p:cTn>
                        </p:par>
                        <p:par>
                          <p:cTn id="20" fill="hold">
                            <p:stCondLst>
                              <p:cond delay="1250"/>
                            </p:stCondLst>
                            <p:childTnLst>
                              <p:par>
                                <p:cTn id="21" presetID="22" presetClass="entr" presetSubtype="4" fill="hold" grpId="0" nodeType="afterEffect">
                                  <p:stCondLst>
                                    <p:cond delay="0"/>
                                  </p:stCondLst>
                                  <p:childTnLst>
                                    <p:set>
                                      <p:cBhvr>
                                        <p:cTn id="22" dur="1" fill="hold">
                                          <p:stCondLst>
                                            <p:cond delay="0"/>
                                          </p:stCondLst>
                                        </p:cTn>
                                        <p:tgtEl>
                                          <p:spTgt spid="3">
                                            <p:graphicEl>
                                              <a:chart seriesIdx="-4" categoryIdx="4" bldStep="category"/>
                                            </p:graphicEl>
                                          </p:spTgt>
                                        </p:tgtEl>
                                        <p:attrNameLst>
                                          <p:attrName>style.visibility</p:attrName>
                                        </p:attrNameLst>
                                      </p:cBhvr>
                                      <p:to>
                                        <p:strVal val="visible"/>
                                      </p:to>
                                    </p:set>
                                    <p:animEffect transition="in" filter="wipe(down)">
                                      <p:cBhvr>
                                        <p:cTn id="23" dur="250"/>
                                        <p:tgtEl>
                                          <p:spTgt spid="3">
                                            <p:graphicEl>
                                              <a:chart seriesIdx="-4" categoryIdx="4" bldStep="category"/>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graphicEl>
                                              <a:chart seriesIdx="-4" categoryIdx="5" bldStep="category"/>
                                            </p:graphicEl>
                                          </p:spTgt>
                                        </p:tgtEl>
                                        <p:attrNameLst>
                                          <p:attrName>style.visibility</p:attrName>
                                        </p:attrNameLst>
                                      </p:cBhvr>
                                      <p:to>
                                        <p:strVal val="visible"/>
                                      </p:to>
                                    </p:set>
                                    <p:animEffect transition="in" filter="wipe(down)">
                                      <p:cBhvr>
                                        <p:cTn id="26" dur="250"/>
                                        <p:tgtEl>
                                          <p:spTgt spid="3">
                                            <p:graphicEl>
                                              <a:chart seriesIdx="-4" categoryIdx="5" bldStep="category"/>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graphicEl>
                                              <a:chart seriesIdx="-4" categoryIdx="6" bldStep="category"/>
                                            </p:graphicEl>
                                          </p:spTgt>
                                        </p:tgtEl>
                                        <p:attrNameLst>
                                          <p:attrName>style.visibility</p:attrName>
                                        </p:attrNameLst>
                                      </p:cBhvr>
                                      <p:to>
                                        <p:strVal val="visible"/>
                                      </p:to>
                                    </p:set>
                                    <p:animEffect transition="in" filter="wipe(down)">
                                      <p:cBhvr>
                                        <p:cTn id="29" dur="250"/>
                                        <p:tgtEl>
                                          <p:spTgt spid="3">
                                            <p:graphicEl>
                                              <a:chart seriesIdx="-4" categoryIdx="6" bldStep="category"/>
                                            </p:graphicEl>
                                          </p:spTgt>
                                        </p:tgtEl>
                                      </p:cBhvr>
                                    </p:animEffect>
                                  </p:childTnLst>
                                </p:cTn>
                              </p:par>
                            </p:childTnLst>
                          </p:cTn>
                        </p:par>
                        <p:par>
                          <p:cTn id="30" fill="hold">
                            <p:stCondLst>
                              <p:cond delay="1500"/>
                            </p:stCondLst>
                            <p:childTnLst>
                              <p:par>
                                <p:cTn id="31" presetID="22" presetClass="entr" presetSubtype="4" fill="hold" grpId="0" nodeType="afterEffect">
                                  <p:stCondLst>
                                    <p:cond delay="0"/>
                                  </p:stCondLst>
                                  <p:childTnLst>
                                    <p:set>
                                      <p:cBhvr>
                                        <p:cTn id="32" dur="1" fill="hold">
                                          <p:stCondLst>
                                            <p:cond delay="0"/>
                                          </p:stCondLst>
                                        </p:cTn>
                                        <p:tgtEl>
                                          <p:spTgt spid="3">
                                            <p:graphicEl>
                                              <a:chart seriesIdx="-4" categoryIdx="7" bldStep="category"/>
                                            </p:graphicEl>
                                          </p:spTgt>
                                        </p:tgtEl>
                                        <p:attrNameLst>
                                          <p:attrName>style.visibility</p:attrName>
                                        </p:attrNameLst>
                                      </p:cBhvr>
                                      <p:to>
                                        <p:strVal val="visible"/>
                                      </p:to>
                                    </p:set>
                                    <p:animEffect transition="in" filter="wipe(down)">
                                      <p:cBhvr>
                                        <p:cTn id="33" dur="250"/>
                                        <p:tgtEl>
                                          <p:spTgt spid="3">
                                            <p:graphicEl>
                                              <a:chart seriesIdx="-4" categoryIdx="7" bldStep="category"/>
                                            </p:graphicEl>
                                          </p:spTgt>
                                        </p:tgtEl>
                                      </p:cBhvr>
                                    </p:animEffect>
                                  </p:childTnLst>
                                </p:cTn>
                              </p:par>
                            </p:childTnLst>
                          </p:cTn>
                        </p:par>
                        <p:par>
                          <p:cTn id="34" fill="hold">
                            <p:stCondLst>
                              <p:cond delay="1750"/>
                            </p:stCondLst>
                            <p:childTnLst>
                              <p:par>
                                <p:cTn id="35" presetID="22" presetClass="entr" presetSubtype="4" fill="hold" grpId="0" nodeType="afterEffect">
                                  <p:stCondLst>
                                    <p:cond delay="0"/>
                                  </p:stCondLst>
                                  <p:childTnLst>
                                    <p:set>
                                      <p:cBhvr>
                                        <p:cTn id="36" dur="1" fill="hold">
                                          <p:stCondLst>
                                            <p:cond delay="0"/>
                                          </p:stCondLst>
                                        </p:cTn>
                                        <p:tgtEl>
                                          <p:spTgt spid="3">
                                            <p:graphicEl>
                                              <a:chart seriesIdx="-4" categoryIdx="8" bldStep="category"/>
                                            </p:graphicEl>
                                          </p:spTgt>
                                        </p:tgtEl>
                                        <p:attrNameLst>
                                          <p:attrName>style.visibility</p:attrName>
                                        </p:attrNameLst>
                                      </p:cBhvr>
                                      <p:to>
                                        <p:strVal val="visible"/>
                                      </p:to>
                                    </p:set>
                                    <p:animEffect transition="in" filter="wipe(down)">
                                      <p:cBhvr>
                                        <p:cTn id="37" dur="250"/>
                                        <p:tgtEl>
                                          <p:spTgt spid="3">
                                            <p:graphicEl>
                                              <a:chart seriesIdx="-4" categoryIdx="8" bldStep="category"/>
                                            </p:graphicEl>
                                          </p:spTgt>
                                        </p:tgtEl>
                                      </p:cBhvr>
                                    </p:animEffect>
                                  </p:childTnLst>
                                </p:cTn>
                              </p:par>
                            </p:childTnLst>
                          </p:cTn>
                        </p:par>
                        <p:par>
                          <p:cTn id="38" fill="hold">
                            <p:stCondLst>
                              <p:cond delay="2000"/>
                            </p:stCondLst>
                            <p:childTnLst>
                              <p:par>
                                <p:cTn id="39" presetID="22" presetClass="entr" presetSubtype="4" fill="hold" grpId="0" nodeType="afterEffect">
                                  <p:stCondLst>
                                    <p:cond delay="0"/>
                                  </p:stCondLst>
                                  <p:childTnLst>
                                    <p:set>
                                      <p:cBhvr>
                                        <p:cTn id="40" dur="1" fill="hold">
                                          <p:stCondLst>
                                            <p:cond delay="0"/>
                                          </p:stCondLst>
                                        </p:cTn>
                                        <p:tgtEl>
                                          <p:spTgt spid="3">
                                            <p:graphicEl>
                                              <a:chart seriesIdx="-4" categoryIdx="9" bldStep="category"/>
                                            </p:graphicEl>
                                          </p:spTgt>
                                        </p:tgtEl>
                                        <p:attrNameLst>
                                          <p:attrName>style.visibility</p:attrName>
                                        </p:attrNameLst>
                                      </p:cBhvr>
                                      <p:to>
                                        <p:strVal val="visible"/>
                                      </p:to>
                                    </p:set>
                                    <p:animEffect transition="in" filter="wipe(down)">
                                      <p:cBhvr>
                                        <p:cTn id="41" dur="250"/>
                                        <p:tgtEl>
                                          <p:spTgt spid="3">
                                            <p:graphicEl>
                                              <a:chart seriesIdx="-4" categoryIdx="9" bldStep="category"/>
                                            </p:graphicEl>
                                          </p:spTgt>
                                        </p:tgtEl>
                                      </p:cBhvr>
                                    </p:animEffect>
                                  </p:childTnLst>
                                </p:cTn>
                              </p:par>
                            </p:childTnLst>
                          </p:cTn>
                        </p:par>
                        <p:par>
                          <p:cTn id="42" fill="hold">
                            <p:stCondLst>
                              <p:cond delay="2250"/>
                            </p:stCondLst>
                            <p:childTnLst>
                              <p:par>
                                <p:cTn id="43" presetID="22" presetClass="entr" presetSubtype="4" fill="hold" grpId="0" nodeType="afterEffect">
                                  <p:stCondLst>
                                    <p:cond delay="0"/>
                                  </p:stCondLst>
                                  <p:childTnLst>
                                    <p:set>
                                      <p:cBhvr>
                                        <p:cTn id="44" dur="1" fill="hold">
                                          <p:stCondLst>
                                            <p:cond delay="0"/>
                                          </p:stCondLst>
                                        </p:cTn>
                                        <p:tgtEl>
                                          <p:spTgt spid="3">
                                            <p:graphicEl>
                                              <a:chart seriesIdx="-4" categoryIdx="10" bldStep="category"/>
                                            </p:graphicEl>
                                          </p:spTgt>
                                        </p:tgtEl>
                                        <p:attrNameLst>
                                          <p:attrName>style.visibility</p:attrName>
                                        </p:attrNameLst>
                                      </p:cBhvr>
                                      <p:to>
                                        <p:strVal val="visible"/>
                                      </p:to>
                                    </p:set>
                                    <p:animEffect transition="in" filter="wipe(down)">
                                      <p:cBhvr>
                                        <p:cTn id="45" dur="250"/>
                                        <p:tgtEl>
                                          <p:spTgt spid="3">
                                            <p:graphicEl>
                                              <a:chart seriesIdx="-4" categoryIdx="10" bldStep="category"/>
                                            </p:graphicEl>
                                          </p:spTgt>
                                        </p:tgtEl>
                                      </p:cBhvr>
                                    </p:animEffect>
                                  </p:childTnLst>
                                </p:cTn>
                              </p:par>
                            </p:childTnLst>
                          </p:cTn>
                        </p:par>
                        <p:par>
                          <p:cTn id="46" fill="hold">
                            <p:stCondLst>
                              <p:cond delay="2500"/>
                            </p:stCondLst>
                            <p:childTnLst>
                              <p:par>
                                <p:cTn id="47" presetID="22" presetClass="entr" presetSubtype="4" fill="hold" grpId="0" nodeType="afterEffect">
                                  <p:stCondLst>
                                    <p:cond delay="0"/>
                                  </p:stCondLst>
                                  <p:childTnLst>
                                    <p:set>
                                      <p:cBhvr>
                                        <p:cTn id="48" dur="1" fill="hold">
                                          <p:stCondLst>
                                            <p:cond delay="0"/>
                                          </p:stCondLst>
                                        </p:cTn>
                                        <p:tgtEl>
                                          <p:spTgt spid="3">
                                            <p:graphicEl>
                                              <a:chart seriesIdx="-4" categoryIdx="11" bldStep="category"/>
                                            </p:graphicEl>
                                          </p:spTgt>
                                        </p:tgtEl>
                                        <p:attrNameLst>
                                          <p:attrName>style.visibility</p:attrName>
                                        </p:attrNameLst>
                                      </p:cBhvr>
                                      <p:to>
                                        <p:strVal val="visible"/>
                                      </p:to>
                                    </p:set>
                                    <p:animEffect transition="in" filter="wipe(down)">
                                      <p:cBhvr>
                                        <p:cTn id="49" dur="250"/>
                                        <p:tgtEl>
                                          <p:spTgt spid="3">
                                            <p:graphicEl>
                                              <a:chart seriesIdx="-4" categoryIdx="11"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category" animBg="0"/>
        </p:bldSub>
      </p:bldGraphic>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sp>
        <p:nvSpPr>
          <p:cNvPr id="70658" name="Title 1"/>
          <p:cNvSpPr>
            <a:spLocks noGrp="1"/>
          </p:cNvSpPr>
          <p:nvPr>
            <p:ph type="title"/>
          </p:nvPr>
        </p:nvSpPr>
        <p:spPr>
          <a:xfrm>
            <a:off x="466725" y="225425"/>
            <a:ext cx="8245475" cy="887413"/>
          </a:xfrm>
        </p:spPr>
        <p:txBody>
          <a:bodyPr/>
          <a:lstStyle/>
          <a:p>
            <a:r>
              <a:rPr lang="en-US" sz="2800" smtClean="0">
                <a:solidFill>
                  <a:srgbClr val="336699"/>
                </a:solidFill>
              </a:rPr>
              <a:t>Major U.S. stock indexes </a:t>
            </a:r>
            <a:br>
              <a:rPr lang="en-US" sz="2800" smtClean="0">
                <a:solidFill>
                  <a:srgbClr val="336699"/>
                </a:solidFill>
              </a:rPr>
            </a:br>
            <a:r>
              <a:rPr lang="en-US" sz="2400" smtClean="0">
                <a:solidFill>
                  <a:srgbClr val="336699"/>
                </a:solidFill>
              </a:rPr>
              <a:t>(% change from 52 weeks earlier)</a:t>
            </a:r>
          </a:p>
        </p:txBody>
      </p:sp>
      <p:graphicFrame>
        <p:nvGraphicFramePr>
          <p:cNvPr id="3" name="Chart 2"/>
          <p:cNvGraphicFramePr>
            <a:graphicFrameLocks noGrp="1"/>
          </p:cNvGraphicFramePr>
          <p:nvPr>
            <p:extLst>
              <p:ext uri="{D42A27DB-BD31-4B8C-83A1-F6EECF244321}">
                <p14:modId xmlns:p14="http://schemas.microsoft.com/office/powerpoint/2010/main" val="1538176226"/>
              </p:ext>
            </p:extLst>
          </p:nvPr>
        </p:nvGraphicFramePr>
        <p:xfrm>
          <a:off x="159489" y="159488"/>
          <a:ext cx="8793126" cy="65390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06210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7" dur="500"/>
                                        <p:tgtEl>
                                          <p:spTgt spid="3">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12" dur="500"/>
                                        <p:tgtEl>
                                          <p:spTgt spid="3">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left)">
                                      <p:cBhvr>
                                        <p:cTn id="17" dur="500"/>
                                        <p:tgtEl>
                                          <p:spTgt spid="3">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animBg="0"/>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sp>
        <p:nvSpPr>
          <p:cNvPr id="71682" name="Title 1"/>
          <p:cNvSpPr>
            <a:spLocks noGrp="1"/>
          </p:cNvSpPr>
          <p:nvPr>
            <p:ph type="title"/>
          </p:nvPr>
        </p:nvSpPr>
        <p:spPr>
          <a:xfrm>
            <a:off x="466725" y="236538"/>
            <a:ext cx="8245475" cy="887412"/>
          </a:xfrm>
        </p:spPr>
        <p:txBody>
          <a:bodyPr/>
          <a:lstStyle/>
          <a:p>
            <a:r>
              <a:rPr lang="en-US" sz="2800" dirty="0" smtClean="0">
                <a:solidFill>
                  <a:srgbClr val="336699"/>
                </a:solidFill>
              </a:rPr>
              <a:t>Consumer sentiment and growth in consumer durables and investment spending, USA</a:t>
            </a:r>
          </a:p>
        </p:txBody>
      </p:sp>
      <p:graphicFrame>
        <p:nvGraphicFramePr>
          <p:cNvPr id="3" name="Chart 2"/>
          <p:cNvGraphicFramePr>
            <a:graphicFrameLocks noGrp="1"/>
          </p:cNvGraphicFramePr>
          <p:nvPr>
            <p:extLst>
              <p:ext uri="{D42A27DB-BD31-4B8C-83A1-F6EECF244321}">
                <p14:modId xmlns:p14="http://schemas.microsoft.com/office/powerpoint/2010/main" val="488129088"/>
              </p:ext>
            </p:extLst>
          </p:nvPr>
        </p:nvGraphicFramePr>
        <p:xfrm>
          <a:off x="0" y="1275906"/>
          <a:ext cx="9143999" cy="55820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96689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7" dur="500"/>
                                        <p:tgtEl>
                                          <p:spTgt spid="3">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12" dur="500"/>
                                        <p:tgtEl>
                                          <p:spTgt spid="3">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left)">
                                      <p:cBhvr>
                                        <p:cTn id="17" dur="500"/>
                                        <p:tgtEl>
                                          <p:spTgt spid="3">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animBg="0"/>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rgbClr val="FFEAD5"/>
        </a:solidFill>
        <a:effectLst/>
      </p:bgPr>
    </p:bg>
    <p:spTree>
      <p:nvGrpSpPr>
        <p:cNvPr id="1" name=""/>
        <p:cNvGrpSpPr/>
        <p:nvPr/>
      </p:nvGrpSpPr>
      <p:grpSpPr>
        <a:xfrm>
          <a:off x="0" y="0"/>
          <a:ext cx="0" cy="0"/>
          <a:chOff x="0" y="0"/>
          <a:chExt cx="0" cy="0"/>
        </a:xfrm>
      </p:grpSpPr>
      <p:sp>
        <p:nvSpPr>
          <p:cNvPr id="72706" name="Title 1"/>
          <p:cNvSpPr>
            <a:spLocks noGrp="1"/>
          </p:cNvSpPr>
          <p:nvPr>
            <p:ph type="title"/>
          </p:nvPr>
        </p:nvSpPr>
        <p:spPr>
          <a:xfrm>
            <a:off x="382588" y="236538"/>
            <a:ext cx="8329612" cy="666750"/>
          </a:xfrm>
        </p:spPr>
        <p:txBody>
          <a:bodyPr/>
          <a:lstStyle/>
          <a:p>
            <a:r>
              <a:rPr lang="en-US" sz="3000" dirty="0" smtClean="0">
                <a:solidFill>
                  <a:srgbClr val="336699"/>
                </a:solidFill>
              </a:rPr>
              <a:t>Real GDP growth and unemployment, USA</a:t>
            </a:r>
          </a:p>
        </p:txBody>
      </p:sp>
      <p:graphicFrame>
        <p:nvGraphicFramePr>
          <p:cNvPr id="5" name="Chart 4"/>
          <p:cNvGraphicFramePr>
            <a:graphicFrameLocks noGrp="1"/>
          </p:cNvGraphicFramePr>
          <p:nvPr>
            <p:extLst>
              <p:ext uri="{D42A27DB-BD31-4B8C-83A1-F6EECF244321}">
                <p14:modId xmlns:p14="http://schemas.microsoft.com/office/powerpoint/2010/main" val="233462277"/>
              </p:ext>
            </p:extLst>
          </p:nvPr>
        </p:nvGraphicFramePr>
        <p:xfrm>
          <a:off x="0" y="866899"/>
          <a:ext cx="9144000" cy="58307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1980043"/>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a:xfrm>
            <a:off x="466725" y="260350"/>
            <a:ext cx="8245475" cy="677863"/>
          </a:xfrm>
        </p:spPr>
        <p:txBody>
          <a:bodyPr/>
          <a:lstStyle/>
          <a:p>
            <a:r>
              <a:rPr lang="en-US">
                <a:latin typeface="Tahoma" charset="0"/>
              </a:rPr>
              <a:t>The European sovereign debt crisis</a:t>
            </a:r>
          </a:p>
        </p:txBody>
      </p:sp>
      <p:sp>
        <p:nvSpPr>
          <p:cNvPr id="139266" name="Content Placeholder 2"/>
          <p:cNvSpPr>
            <a:spLocks noGrp="1"/>
          </p:cNvSpPr>
          <p:nvPr>
            <p:ph idx="1"/>
          </p:nvPr>
        </p:nvSpPr>
        <p:spPr>
          <a:xfrm>
            <a:off x="476250" y="1033463"/>
            <a:ext cx="8210550" cy="5295900"/>
          </a:xfrm>
        </p:spPr>
        <p:txBody>
          <a:bodyPr/>
          <a:lstStyle/>
          <a:p>
            <a:r>
              <a:rPr lang="en-US" sz="2600" dirty="0">
                <a:latin typeface="Arial" charset="0"/>
              </a:rPr>
              <a:t>Debt problems in </a:t>
            </a:r>
            <a:r>
              <a:rPr lang="en-US" sz="2600" dirty="0" smtClean="0">
                <a:latin typeface="Arial" charset="0"/>
              </a:rPr>
              <a:t>Greece in 2010:  </a:t>
            </a:r>
            <a:endParaRPr lang="en-US" sz="2600" dirty="0">
              <a:latin typeface="Arial" charset="0"/>
            </a:endParaRPr>
          </a:p>
          <a:p>
            <a:pPr lvl="1">
              <a:lnSpc>
                <a:spcPct val="105000"/>
              </a:lnSpc>
              <a:spcBef>
                <a:spcPts val="600"/>
              </a:spcBef>
            </a:pPr>
            <a:r>
              <a:rPr lang="en-US" sz="2600" dirty="0">
                <a:latin typeface="Arial" charset="0"/>
                <a:cs typeface="Arial" charset="0"/>
              </a:rPr>
              <a:t>Rising </a:t>
            </a:r>
            <a:r>
              <a:rPr lang="en-US" sz="2600" dirty="0" err="1">
                <a:latin typeface="Arial" charset="0"/>
                <a:cs typeface="Arial" charset="0"/>
              </a:rPr>
              <a:t>govt</a:t>
            </a:r>
            <a:r>
              <a:rPr lang="en-US" sz="2600" dirty="0">
                <a:latin typeface="Arial" charset="0"/>
                <a:cs typeface="Arial" charset="0"/>
              </a:rPr>
              <a:t> debt, revelations that Greece may have misreported its finances in earlier years</a:t>
            </a:r>
          </a:p>
          <a:p>
            <a:pPr lvl="1">
              <a:lnSpc>
                <a:spcPct val="105000"/>
              </a:lnSpc>
              <a:spcBef>
                <a:spcPts val="600"/>
              </a:spcBef>
            </a:pPr>
            <a:r>
              <a:rPr lang="en-US" sz="2600" dirty="0">
                <a:latin typeface="Arial" charset="0"/>
                <a:cs typeface="Arial" charset="0"/>
              </a:rPr>
              <a:t>Greek bonds downgraded, prices fell, interest rates shot up as markets worried that Greece might default</a:t>
            </a:r>
          </a:p>
          <a:p>
            <a:pPr>
              <a:spcBef>
                <a:spcPts val="1500"/>
              </a:spcBef>
            </a:pPr>
            <a:r>
              <a:rPr lang="en-US" sz="2600" dirty="0">
                <a:latin typeface="Arial" charset="0"/>
              </a:rPr>
              <a:t>Repercussions throughout Europe:</a:t>
            </a:r>
          </a:p>
          <a:p>
            <a:pPr lvl="1">
              <a:lnSpc>
                <a:spcPct val="105000"/>
              </a:lnSpc>
            </a:pPr>
            <a:r>
              <a:rPr lang="en-US" sz="2600" dirty="0">
                <a:latin typeface="Arial" charset="0"/>
                <a:cs typeface="Arial" charset="0"/>
              </a:rPr>
              <a:t>Many European banks held Greek bonds, whose falling values pushed them toward bankruptcy.  </a:t>
            </a:r>
          </a:p>
          <a:p>
            <a:pPr lvl="1">
              <a:lnSpc>
                <a:spcPct val="105000"/>
              </a:lnSpc>
            </a:pPr>
            <a:r>
              <a:rPr lang="en-US" sz="2600" dirty="0">
                <a:latin typeface="Arial" charset="0"/>
                <a:cs typeface="Arial" charset="0"/>
              </a:rPr>
              <a:t>Policymakers worried that banks would fail, causing a credit crunch and economic downturn.</a:t>
            </a:r>
          </a:p>
        </p:txBody>
      </p:sp>
    </p:spTree>
    <p:extLst>
      <p:ext uri="{BB962C8B-B14F-4D97-AF65-F5344CB8AC3E}">
        <p14:creationId xmlns:p14="http://schemas.microsoft.com/office/powerpoint/2010/main" val="1642281910"/>
      </p:ext>
    </p:extLst>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a:xfrm>
            <a:off x="466725" y="260350"/>
            <a:ext cx="8245475" cy="677863"/>
          </a:xfrm>
        </p:spPr>
        <p:txBody>
          <a:bodyPr/>
          <a:lstStyle/>
          <a:p>
            <a:r>
              <a:rPr lang="en-US">
                <a:latin typeface="Tahoma" charset="0"/>
              </a:rPr>
              <a:t>The European sovereign debt crisis</a:t>
            </a:r>
          </a:p>
        </p:txBody>
      </p:sp>
      <p:sp>
        <p:nvSpPr>
          <p:cNvPr id="141314" name="Content Placeholder 2"/>
          <p:cNvSpPr>
            <a:spLocks noGrp="1"/>
          </p:cNvSpPr>
          <p:nvPr>
            <p:ph idx="1"/>
          </p:nvPr>
        </p:nvSpPr>
        <p:spPr>
          <a:xfrm>
            <a:off x="476250" y="1033463"/>
            <a:ext cx="8210550" cy="5295900"/>
          </a:xfrm>
        </p:spPr>
        <p:txBody>
          <a:bodyPr/>
          <a:lstStyle/>
          <a:p>
            <a:r>
              <a:rPr lang="en-US" sz="2600" dirty="0">
                <a:latin typeface="Arial" charset="0"/>
              </a:rPr>
              <a:t>Bailing out Greece:  </a:t>
            </a:r>
          </a:p>
          <a:p>
            <a:pPr lvl="1">
              <a:lnSpc>
                <a:spcPct val="105000"/>
              </a:lnSpc>
              <a:spcBef>
                <a:spcPts val="600"/>
              </a:spcBef>
            </a:pPr>
            <a:r>
              <a:rPr lang="en-US" sz="2600" dirty="0">
                <a:latin typeface="Arial" charset="0"/>
                <a:cs typeface="Arial" charset="0"/>
              </a:rPr>
              <a:t>The ECB and healthier countries in Europe made loans to Greece to prevent an immediate default.  The loans came with conditions that Greece enact austerity measures to improve its finances.  </a:t>
            </a:r>
          </a:p>
          <a:p>
            <a:pPr lvl="1">
              <a:lnSpc>
                <a:spcPct val="105000"/>
              </a:lnSpc>
              <a:spcBef>
                <a:spcPts val="600"/>
              </a:spcBef>
            </a:pPr>
            <a:r>
              <a:rPr lang="en-US" sz="2600" dirty="0">
                <a:latin typeface="Arial" charset="0"/>
                <a:cs typeface="Arial" charset="0"/>
              </a:rPr>
              <a:t>Taxpayers in countries providing the funds resented the bailouts.  Greek citizens resented the austerity measures and rioting ensued.  </a:t>
            </a:r>
          </a:p>
          <a:p>
            <a:pPr>
              <a:spcBef>
                <a:spcPts val="1500"/>
              </a:spcBef>
            </a:pPr>
            <a:r>
              <a:rPr lang="en-US" sz="2600" dirty="0">
                <a:latin typeface="Arial" charset="0"/>
              </a:rPr>
              <a:t>Other countries with problems:</a:t>
            </a:r>
          </a:p>
          <a:p>
            <a:pPr lvl="1">
              <a:lnSpc>
                <a:spcPct val="105000"/>
              </a:lnSpc>
            </a:pPr>
            <a:r>
              <a:rPr lang="en-US" sz="2600" dirty="0">
                <a:latin typeface="Arial" charset="0"/>
                <a:cs typeface="Arial" charset="0"/>
              </a:rPr>
              <a:t>Many feared a Greek default would lead to a run on bonds from Spain, Portugal, Ireland, and Italy.  </a:t>
            </a:r>
          </a:p>
        </p:txBody>
      </p:sp>
    </p:spTree>
    <p:extLst>
      <p:ext uri="{BB962C8B-B14F-4D97-AF65-F5344CB8AC3E}">
        <p14:creationId xmlns:p14="http://schemas.microsoft.com/office/powerpoint/2010/main" val="748612708"/>
      </p:ext>
    </p:extLst>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a:xfrm>
            <a:off x="466725" y="260350"/>
            <a:ext cx="8245475" cy="677863"/>
          </a:xfrm>
        </p:spPr>
        <p:txBody>
          <a:bodyPr/>
          <a:lstStyle/>
          <a:p>
            <a:r>
              <a:rPr lang="en-US">
                <a:latin typeface="Tahoma" charset="0"/>
              </a:rPr>
              <a:t>The European sovereign debt crisis</a:t>
            </a:r>
          </a:p>
        </p:txBody>
      </p:sp>
      <p:sp>
        <p:nvSpPr>
          <p:cNvPr id="141314" name="Content Placeholder 2"/>
          <p:cNvSpPr>
            <a:spLocks noGrp="1"/>
          </p:cNvSpPr>
          <p:nvPr>
            <p:ph idx="1"/>
          </p:nvPr>
        </p:nvSpPr>
        <p:spPr>
          <a:xfrm>
            <a:off x="476250" y="1033463"/>
            <a:ext cx="8210550" cy="5295900"/>
          </a:xfrm>
        </p:spPr>
        <p:txBody>
          <a:bodyPr/>
          <a:lstStyle/>
          <a:p>
            <a:r>
              <a:rPr lang="en-US" dirty="0" smtClean="0">
                <a:latin typeface="Arial" charset="0"/>
              </a:rPr>
              <a:t>Euro Area policy response:  </a:t>
            </a:r>
            <a:endParaRPr lang="en-US" dirty="0">
              <a:latin typeface="Arial" charset="0"/>
            </a:endParaRPr>
          </a:p>
          <a:p>
            <a:pPr lvl="1">
              <a:lnSpc>
                <a:spcPct val="105000"/>
              </a:lnSpc>
              <a:spcBef>
                <a:spcPts val="600"/>
              </a:spcBef>
            </a:pPr>
            <a:r>
              <a:rPr lang="en-US" sz="2600" dirty="0" smtClean="0">
                <a:latin typeface="Arial" charset="0"/>
                <a:cs typeface="Arial" charset="0"/>
              </a:rPr>
              <a:t>ECB: expansionary monetary policy</a:t>
            </a:r>
          </a:p>
          <a:p>
            <a:pPr lvl="2">
              <a:lnSpc>
                <a:spcPct val="105000"/>
              </a:lnSpc>
              <a:spcBef>
                <a:spcPts val="600"/>
              </a:spcBef>
            </a:pPr>
            <a:r>
              <a:rPr lang="en-US" sz="2500" dirty="0" smtClean="0">
                <a:latin typeface="Arial" charset="0"/>
                <a:cs typeface="Arial" charset="0"/>
              </a:rPr>
              <a:t>Long Term Refinancing Operation (</a:t>
            </a:r>
            <a:r>
              <a:rPr lang="en-US" sz="2500" smtClean="0">
                <a:latin typeface="Arial" charset="0"/>
                <a:cs typeface="Arial" charset="0"/>
              </a:rPr>
              <a:t>LTRO), </a:t>
            </a:r>
            <a:r>
              <a:rPr lang="en-US" sz="2500" dirty="0" smtClean="0">
                <a:latin typeface="Arial" charset="0"/>
                <a:cs typeface="Arial" charset="0"/>
              </a:rPr>
              <a:t>purchase of gov’t bonds on secondary market, purchase of other assets</a:t>
            </a:r>
            <a:endParaRPr lang="en-US" sz="2500" dirty="0">
              <a:latin typeface="Arial" charset="0"/>
              <a:cs typeface="Arial" charset="0"/>
            </a:endParaRPr>
          </a:p>
          <a:p>
            <a:pPr lvl="1">
              <a:lnSpc>
                <a:spcPct val="105000"/>
              </a:lnSpc>
              <a:spcBef>
                <a:spcPts val="600"/>
              </a:spcBef>
            </a:pPr>
            <a:r>
              <a:rPr lang="en-US" sz="2600" dirty="0" smtClean="0">
                <a:latin typeface="Arial" charset="0"/>
                <a:cs typeface="Arial" charset="0"/>
              </a:rPr>
              <a:t>Pro-cyclical fiscal policy</a:t>
            </a:r>
          </a:p>
          <a:p>
            <a:pPr lvl="2">
              <a:lnSpc>
                <a:spcPct val="105000"/>
              </a:lnSpc>
              <a:spcBef>
                <a:spcPts val="600"/>
              </a:spcBef>
            </a:pPr>
            <a:r>
              <a:rPr lang="en-US" sz="2500" dirty="0" smtClean="0">
                <a:latin typeface="Arial" charset="0"/>
                <a:cs typeface="Arial" charset="0"/>
              </a:rPr>
              <a:t>Lower </a:t>
            </a:r>
            <a:r>
              <a:rPr lang="en-US" sz="2500" b="1" i="1" dirty="0" smtClean="0">
                <a:latin typeface="Arial" charset="0"/>
                <a:cs typeface="Arial" charset="0"/>
              </a:rPr>
              <a:t>G</a:t>
            </a:r>
            <a:r>
              <a:rPr lang="en-US" sz="2500" dirty="0" smtClean="0">
                <a:latin typeface="Arial" charset="0"/>
                <a:cs typeface="Arial" charset="0"/>
              </a:rPr>
              <a:t>, but predominantly higher </a:t>
            </a:r>
            <a:r>
              <a:rPr lang="en-US" sz="2500" b="1" i="1" dirty="0" smtClean="0">
                <a:latin typeface="Arial" charset="0"/>
                <a:cs typeface="Arial" charset="0"/>
              </a:rPr>
              <a:t>T</a:t>
            </a:r>
          </a:p>
          <a:p>
            <a:pPr lvl="2">
              <a:lnSpc>
                <a:spcPct val="105000"/>
              </a:lnSpc>
              <a:spcBef>
                <a:spcPts val="600"/>
              </a:spcBef>
            </a:pPr>
            <a:r>
              <a:rPr lang="en-US" sz="2500" dirty="0" smtClean="0">
                <a:latin typeface="Arial" charset="0"/>
                <a:cs typeface="Arial" charset="0"/>
              </a:rPr>
              <a:t>Fiscal contraction of about 4% of GDP 2010-2013, against an expansion of 2% of GDP 2008-2009</a:t>
            </a:r>
          </a:p>
          <a:p>
            <a:pPr>
              <a:spcBef>
                <a:spcPts val="600"/>
              </a:spcBef>
            </a:pPr>
            <a:r>
              <a:rPr lang="en-US" dirty="0" smtClean="0">
                <a:latin typeface="Arial" charset="0"/>
                <a:cs typeface="Arial" charset="0"/>
              </a:rPr>
              <a:t>Result: Euro Area recession in 2012 and 2013</a:t>
            </a:r>
          </a:p>
        </p:txBody>
      </p:sp>
    </p:spTree>
    <p:extLst>
      <p:ext uri="{BB962C8B-B14F-4D97-AF65-F5344CB8AC3E}">
        <p14:creationId xmlns:p14="http://schemas.microsoft.com/office/powerpoint/2010/main" val="1360462084"/>
      </p:ext>
    </p:extLst>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3"/>
          <p:cNvSpPr>
            <a:spLocks noGrp="1"/>
          </p:cNvSpPr>
          <p:nvPr>
            <p:ph type="title"/>
          </p:nvPr>
        </p:nvSpPr>
        <p:spPr>
          <a:xfrm>
            <a:off x="466725" y="-109538"/>
            <a:ext cx="8245475" cy="892176"/>
          </a:xfrm>
        </p:spPr>
        <p:txBody>
          <a:bodyPr>
            <a:normAutofit fontScale="90000"/>
          </a:bodyPr>
          <a:lstStyle/>
          <a:p>
            <a:r>
              <a:rPr lang="en-US" sz="3200" dirty="0">
                <a:solidFill>
                  <a:srgbClr val="336699"/>
                </a:solidFill>
                <a:latin typeface="Tahoma" charset="0"/>
              </a:rPr>
              <a:t>Interest rates on ten-year </a:t>
            </a:r>
            <a:r>
              <a:rPr lang="en-US" sz="3200" dirty="0" smtClean="0">
                <a:solidFill>
                  <a:srgbClr val="336699"/>
                </a:solidFill>
                <a:latin typeface="Tahoma" charset="0"/>
              </a:rPr>
              <a:t>bonds</a:t>
            </a:r>
            <a:br>
              <a:rPr lang="en-US" sz="3200" dirty="0" smtClean="0">
                <a:solidFill>
                  <a:srgbClr val="336699"/>
                </a:solidFill>
                <a:latin typeface="Tahoma" charset="0"/>
              </a:rPr>
            </a:br>
            <a:r>
              <a:rPr lang="en-US" sz="2400" dirty="0" smtClean="0">
                <a:solidFill>
                  <a:srgbClr val="336699"/>
                </a:solidFill>
                <a:latin typeface="Tahoma" charset="0"/>
              </a:rPr>
              <a:t>PIIGS and Germany, 1993-2012</a:t>
            </a:r>
            <a:endParaRPr lang="en-US" sz="2400" dirty="0">
              <a:solidFill>
                <a:srgbClr val="336699"/>
              </a:solidFill>
              <a:latin typeface="Tahoma" charset="0"/>
            </a:endParaRPr>
          </a:p>
        </p:txBody>
      </p:sp>
      <p:pic>
        <p:nvPicPr>
          <p:cNvPr id="145410"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155" y="798863"/>
            <a:ext cx="8071098" cy="607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98234"/>
      </p:ext>
    </p:extLst>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sz="2900" dirty="0" smtClean="0">
                <a:latin typeface="+mj-lt"/>
                <a:ea typeface="+mj-ea"/>
              </a:rPr>
              <a:t>Government Surplus (or Deficit), 1995-2013 </a:t>
            </a:r>
            <a:br>
              <a:rPr lang="en-US" sz="2900" dirty="0" smtClean="0">
                <a:latin typeface="+mj-lt"/>
                <a:ea typeface="+mj-ea"/>
              </a:rPr>
            </a:br>
            <a:r>
              <a:rPr lang="en-US" sz="2500" dirty="0" smtClean="0">
                <a:latin typeface="+mj-lt"/>
                <a:ea typeface="+mj-ea"/>
              </a:rPr>
              <a:t>Selected European countries, % of GDP</a:t>
            </a:r>
          </a:p>
        </p:txBody>
      </p:sp>
      <p:pic>
        <p:nvPicPr>
          <p:cNvPr id="150531"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1382713"/>
            <a:ext cx="9144001" cy="548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4464792"/>
      </p:ext>
    </p:extLst>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sz="2900" dirty="0" smtClean="0">
                <a:latin typeface="+mj-lt"/>
                <a:ea typeface="+mj-ea"/>
              </a:rPr>
              <a:t>Government Debts, 1995-2013</a:t>
            </a:r>
            <a:br>
              <a:rPr lang="en-US" sz="2900" dirty="0" smtClean="0">
                <a:latin typeface="+mj-lt"/>
                <a:ea typeface="+mj-ea"/>
              </a:rPr>
            </a:br>
            <a:r>
              <a:rPr lang="en-US" sz="2500" dirty="0">
                <a:latin typeface="Tahoma"/>
              </a:rPr>
              <a:t>Selected European countries, </a:t>
            </a:r>
            <a:r>
              <a:rPr lang="en-US" sz="2500" dirty="0" smtClean="0">
                <a:latin typeface="+mj-lt"/>
                <a:ea typeface="+mj-ea"/>
              </a:rPr>
              <a:t>% of GDP</a:t>
            </a:r>
          </a:p>
        </p:txBody>
      </p:sp>
      <p:pic>
        <p:nvPicPr>
          <p:cNvPr id="152579"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66838"/>
            <a:ext cx="9159875" cy="549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164787"/>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5272088" y="2359025"/>
            <a:ext cx="2592387" cy="2198688"/>
            <a:chOff x="3321" y="1486"/>
            <a:chExt cx="1633" cy="1385"/>
          </a:xfrm>
        </p:grpSpPr>
        <p:sp>
          <p:nvSpPr>
            <p:cNvPr id="21554" name="Line 3"/>
            <p:cNvSpPr>
              <a:spLocks noChangeShapeType="1"/>
            </p:cNvSpPr>
            <p:nvPr/>
          </p:nvSpPr>
          <p:spPr bwMode="auto">
            <a:xfrm>
              <a:off x="3321" y="1486"/>
              <a:ext cx="1257" cy="12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5" name="Text Box 4"/>
            <p:cNvSpPr txBox="1">
              <a:spLocks noChangeArrowheads="1"/>
            </p:cNvSpPr>
            <p:nvPr/>
          </p:nvSpPr>
          <p:spPr bwMode="auto">
            <a:xfrm>
              <a:off x="4521" y="2583"/>
              <a:ext cx="4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latin typeface="Tahoma" pitchFamily="34" charset="0"/>
                </a:rPr>
                <a:t>IS</a:t>
              </a:r>
              <a:r>
                <a:rPr lang="en-US" sz="2200" b="1" i="1" baseline="-25000">
                  <a:latin typeface="Tahoma" pitchFamily="34" charset="0"/>
                </a:rPr>
                <a:t>1</a:t>
              </a:r>
            </a:p>
          </p:txBody>
        </p:sp>
      </p:grpSp>
      <p:grpSp>
        <p:nvGrpSpPr>
          <p:cNvPr id="3" name="Group 5"/>
          <p:cNvGrpSpPr>
            <a:grpSpLocks/>
          </p:cNvGrpSpPr>
          <p:nvPr/>
        </p:nvGrpSpPr>
        <p:grpSpPr bwMode="auto">
          <a:xfrm>
            <a:off x="6615113" y="3671888"/>
            <a:ext cx="514350" cy="457200"/>
            <a:chOff x="4140" y="2313"/>
            <a:chExt cx="324" cy="288"/>
          </a:xfrm>
        </p:grpSpPr>
        <p:sp>
          <p:nvSpPr>
            <p:cNvPr id="21552" name="AutoShape 6"/>
            <p:cNvSpPr>
              <a:spLocks noChangeArrowheads="1"/>
            </p:cNvSpPr>
            <p:nvPr/>
          </p:nvSpPr>
          <p:spPr bwMode="auto">
            <a:xfrm>
              <a:off x="4140" y="2313"/>
              <a:ext cx="288" cy="288"/>
            </a:xfrm>
            <a:prstGeom prst="roundRect">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21553" name="Text Box 7"/>
            <p:cNvSpPr txBox="1">
              <a:spLocks noChangeArrowheads="1"/>
            </p:cNvSpPr>
            <p:nvPr/>
          </p:nvSpPr>
          <p:spPr bwMode="auto">
            <a:xfrm>
              <a:off x="4176" y="2322"/>
              <a:ext cx="288"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100">
                  <a:latin typeface="Tahoma" pitchFamily="34" charset="0"/>
                </a:rPr>
                <a:t>1.</a:t>
              </a:r>
            </a:p>
          </p:txBody>
        </p:sp>
      </p:grpSp>
      <p:sp>
        <p:nvSpPr>
          <p:cNvPr id="21508" name="Rectangle 8"/>
          <p:cNvSpPr>
            <a:spLocks noGrp="1" noChangeArrowheads="1"/>
          </p:cNvSpPr>
          <p:nvPr>
            <p:ph type="title"/>
          </p:nvPr>
        </p:nvSpPr>
        <p:spPr>
          <a:xfrm>
            <a:off x="509588" y="284163"/>
            <a:ext cx="6884987" cy="838200"/>
          </a:xfrm>
        </p:spPr>
        <p:txBody>
          <a:bodyPr/>
          <a:lstStyle/>
          <a:p>
            <a:r>
              <a:rPr lang="en-US" sz="3100" smtClean="0"/>
              <a:t>A tax cut</a:t>
            </a:r>
          </a:p>
        </p:txBody>
      </p:sp>
      <p:grpSp>
        <p:nvGrpSpPr>
          <p:cNvPr id="21509" name="Group 9"/>
          <p:cNvGrpSpPr>
            <a:grpSpLocks/>
          </p:cNvGrpSpPr>
          <p:nvPr/>
        </p:nvGrpSpPr>
        <p:grpSpPr bwMode="auto">
          <a:xfrm>
            <a:off x="4662488" y="1357313"/>
            <a:ext cx="3962400" cy="3616325"/>
            <a:chOff x="2976" y="1296"/>
            <a:chExt cx="2304" cy="2088"/>
          </a:xfrm>
        </p:grpSpPr>
        <p:grpSp>
          <p:nvGrpSpPr>
            <p:cNvPr id="21547" name="Group 10"/>
            <p:cNvGrpSpPr>
              <a:grpSpLocks/>
            </p:cNvGrpSpPr>
            <p:nvPr/>
          </p:nvGrpSpPr>
          <p:grpSpPr bwMode="auto">
            <a:xfrm>
              <a:off x="3120" y="1536"/>
              <a:ext cx="1968" cy="1728"/>
              <a:chOff x="2640" y="1056"/>
              <a:chExt cx="2496" cy="2112"/>
            </a:xfrm>
          </p:grpSpPr>
          <p:sp>
            <p:nvSpPr>
              <p:cNvPr id="21550" name="Line 11"/>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1" name="Line 12"/>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548" name="Text Box 13"/>
            <p:cNvSpPr txBox="1">
              <a:spLocks noChangeArrowheads="1"/>
            </p:cNvSpPr>
            <p:nvPr/>
          </p:nvSpPr>
          <p:spPr bwMode="auto">
            <a:xfrm>
              <a:off x="4944" y="3120"/>
              <a:ext cx="336"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i="1">
                  <a:latin typeface="Tahoma" pitchFamily="34" charset="0"/>
                </a:rPr>
                <a:t>Y</a:t>
              </a:r>
              <a:r>
                <a:rPr lang="en-US" sz="2400"/>
                <a:t> </a:t>
              </a:r>
              <a:endParaRPr lang="en-US" sz="2200"/>
            </a:p>
          </p:txBody>
        </p:sp>
        <p:sp>
          <p:nvSpPr>
            <p:cNvPr id="21549" name="Text Box 14"/>
            <p:cNvSpPr txBox="1">
              <a:spLocks noChangeArrowheads="1"/>
            </p:cNvSpPr>
            <p:nvPr/>
          </p:nvSpPr>
          <p:spPr bwMode="auto">
            <a:xfrm>
              <a:off x="2976" y="1296"/>
              <a:ext cx="24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82675" algn="r"/>
                  <a:tab pos="1830388" algn="r"/>
                </a:tabLst>
                <a:defRPr>
                  <a:solidFill>
                    <a:schemeClr val="tx1"/>
                  </a:solidFill>
                  <a:latin typeface="Arial" charset="0"/>
                  <a:cs typeface="Arial" charset="0"/>
                </a:defRPr>
              </a:lvl1pPr>
              <a:lvl2pPr marL="742950" indent="-285750" eaLnBrk="0" hangingPunct="0">
                <a:tabLst>
                  <a:tab pos="1082675" algn="r"/>
                  <a:tab pos="1830388" algn="r"/>
                </a:tabLst>
                <a:defRPr>
                  <a:solidFill>
                    <a:schemeClr val="tx1"/>
                  </a:solidFill>
                  <a:latin typeface="Arial" charset="0"/>
                  <a:cs typeface="Arial" charset="0"/>
                </a:defRPr>
              </a:lvl2pPr>
              <a:lvl3pPr marL="1143000" indent="-228600" eaLnBrk="0" hangingPunct="0">
                <a:tabLst>
                  <a:tab pos="1082675" algn="r"/>
                  <a:tab pos="1830388" algn="r"/>
                </a:tabLst>
                <a:defRPr>
                  <a:solidFill>
                    <a:schemeClr val="tx1"/>
                  </a:solidFill>
                  <a:latin typeface="Arial" charset="0"/>
                  <a:cs typeface="Arial" charset="0"/>
                </a:defRPr>
              </a:lvl3pPr>
              <a:lvl4pPr marL="1600200" indent="-228600" eaLnBrk="0" hangingPunct="0">
                <a:tabLst>
                  <a:tab pos="1082675" algn="r"/>
                  <a:tab pos="1830388" algn="r"/>
                </a:tabLst>
                <a:defRPr>
                  <a:solidFill>
                    <a:schemeClr val="tx1"/>
                  </a:solidFill>
                  <a:latin typeface="Arial" charset="0"/>
                  <a:cs typeface="Arial" charset="0"/>
                </a:defRPr>
              </a:lvl4pPr>
              <a:lvl5pPr marL="2057400" indent="-228600" eaLnBrk="0" hangingPunct="0">
                <a:tabLst>
                  <a:tab pos="1082675" algn="r"/>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9pPr>
            </a:lstStyle>
            <a:p>
              <a:pPr algn="ctr" eaLnBrk="1" hangingPunct="1"/>
              <a:r>
                <a:rPr lang="en-US" sz="2400" b="1" i="1">
                  <a:latin typeface="Tahoma" pitchFamily="34" charset="0"/>
                </a:rPr>
                <a:t>r</a:t>
              </a:r>
              <a:endParaRPr lang="en-US" sz="2200"/>
            </a:p>
          </p:txBody>
        </p:sp>
      </p:grpSp>
      <p:grpSp>
        <p:nvGrpSpPr>
          <p:cNvPr id="21510" name="Group 15"/>
          <p:cNvGrpSpPr>
            <a:grpSpLocks/>
          </p:cNvGrpSpPr>
          <p:nvPr/>
        </p:nvGrpSpPr>
        <p:grpSpPr bwMode="auto">
          <a:xfrm>
            <a:off x="5348288" y="1738313"/>
            <a:ext cx="2667000" cy="2590800"/>
            <a:chOff x="3504" y="1200"/>
            <a:chExt cx="1488" cy="1440"/>
          </a:xfrm>
        </p:grpSpPr>
        <p:sp>
          <p:nvSpPr>
            <p:cNvPr id="21545" name="Line 16"/>
            <p:cNvSpPr>
              <a:spLocks noChangeShapeType="1"/>
            </p:cNvSpPr>
            <p:nvPr/>
          </p:nvSpPr>
          <p:spPr bwMode="auto">
            <a:xfrm flipV="1">
              <a:off x="3504" y="1440"/>
              <a:ext cx="1200" cy="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6" name="Text Box 17"/>
            <p:cNvSpPr txBox="1">
              <a:spLocks noChangeArrowheads="1"/>
            </p:cNvSpPr>
            <p:nvPr/>
          </p:nvSpPr>
          <p:spPr bwMode="auto">
            <a:xfrm>
              <a:off x="4560" y="1200"/>
              <a:ext cx="432"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latin typeface="Tahoma" pitchFamily="34" charset="0"/>
                </a:rPr>
                <a:t>LM</a:t>
              </a:r>
            </a:p>
          </p:txBody>
        </p:sp>
      </p:grpSp>
      <p:grpSp>
        <p:nvGrpSpPr>
          <p:cNvPr id="21511" name="Group 18"/>
          <p:cNvGrpSpPr>
            <a:grpSpLocks/>
          </p:cNvGrpSpPr>
          <p:nvPr/>
        </p:nvGrpSpPr>
        <p:grpSpPr bwMode="auto">
          <a:xfrm>
            <a:off x="4495800" y="3095625"/>
            <a:ext cx="2066925" cy="2085975"/>
            <a:chOff x="2832" y="1950"/>
            <a:chExt cx="1302" cy="1314"/>
          </a:xfrm>
        </p:grpSpPr>
        <p:sp>
          <p:nvSpPr>
            <p:cNvPr id="21541" name="Line 19"/>
            <p:cNvSpPr>
              <a:spLocks noChangeShapeType="1"/>
            </p:cNvSpPr>
            <p:nvPr/>
          </p:nvSpPr>
          <p:spPr bwMode="auto">
            <a:xfrm flipH="1">
              <a:off x="3092" y="2130"/>
              <a:ext cx="87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1542" name="Line 20"/>
            <p:cNvSpPr>
              <a:spLocks noChangeShapeType="1"/>
            </p:cNvSpPr>
            <p:nvPr/>
          </p:nvSpPr>
          <p:spPr bwMode="auto">
            <a:xfrm flipH="1">
              <a:off x="3966" y="2127"/>
              <a:ext cx="0" cy="87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1543" name="Text Box 21"/>
            <p:cNvSpPr txBox="1">
              <a:spLocks noChangeArrowheads="1"/>
            </p:cNvSpPr>
            <p:nvPr/>
          </p:nvSpPr>
          <p:spPr bwMode="auto">
            <a:xfrm>
              <a:off x="2832" y="195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latin typeface="Tahoma" pitchFamily="34" charset="0"/>
                </a:rPr>
                <a:t>r</a:t>
              </a:r>
              <a:r>
                <a:rPr lang="en-US" sz="2100" b="1" i="1" baseline="-25000">
                  <a:latin typeface="Tahoma" pitchFamily="34" charset="0"/>
                </a:rPr>
                <a:t>1</a:t>
              </a:r>
              <a:endParaRPr lang="en-US" sz="2100" baseline="-25000"/>
            </a:p>
          </p:txBody>
        </p:sp>
        <p:sp>
          <p:nvSpPr>
            <p:cNvPr id="21544" name="Text Box 22"/>
            <p:cNvSpPr txBox="1">
              <a:spLocks noChangeArrowheads="1"/>
            </p:cNvSpPr>
            <p:nvPr/>
          </p:nvSpPr>
          <p:spPr bwMode="auto">
            <a:xfrm>
              <a:off x="3798" y="2976"/>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latin typeface="Tahoma" pitchFamily="34" charset="0"/>
                </a:rPr>
                <a:t>Y</a:t>
              </a:r>
              <a:r>
                <a:rPr lang="en-US" sz="2100" b="1" i="1" baseline="-25000">
                  <a:latin typeface="Tahoma" pitchFamily="34" charset="0"/>
                </a:rPr>
                <a:t>1</a:t>
              </a:r>
              <a:endParaRPr lang="en-US" sz="2100" baseline="-25000"/>
            </a:p>
          </p:txBody>
        </p:sp>
      </p:grpSp>
      <p:grpSp>
        <p:nvGrpSpPr>
          <p:cNvPr id="8" name="Group 23"/>
          <p:cNvGrpSpPr>
            <a:grpSpLocks/>
          </p:cNvGrpSpPr>
          <p:nvPr/>
        </p:nvGrpSpPr>
        <p:grpSpPr bwMode="auto">
          <a:xfrm>
            <a:off x="5715000" y="1905000"/>
            <a:ext cx="2579688" cy="2300288"/>
            <a:chOff x="3600" y="1200"/>
            <a:chExt cx="1625" cy="1449"/>
          </a:xfrm>
        </p:grpSpPr>
        <p:sp>
          <p:nvSpPr>
            <p:cNvPr id="21539" name="Line 24"/>
            <p:cNvSpPr>
              <a:spLocks noChangeShapeType="1"/>
            </p:cNvSpPr>
            <p:nvPr/>
          </p:nvSpPr>
          <p:spPr bwMode="auto">
            <a:xfrm>
              <a:off x="3600" y="1200"/>
              <a:ext cx="1257" cy="1253"/>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0" name="Text Box 25"/>
            <p:cNvSpPr txBox="1">
              <a:spLocks noChangeArrowheads="1"/>
            </p:cNvSpPr>
            <p:nvPr/>
          </p:nvSpPr>
          <p:spPr bwMode="auto">
            <a:xfrm>
              <a:off x="4792" y="2361"/>
              <a:ext cx="4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solidFill>
                    <a:srgbClr val="0000FF"/>
                  </a:solidFill>
                  <a:latin typeface="Tahoma" pitchFamily="34" charset="0"/>
                </a:rPr>
                <a:t>IS</a:t>
              </a:r>
              <a:r>
                <a:rPr lang="en-US" sz="2200" b="1" i="1" baseline="-25000">
                  <a:solidFill>
                    <a:srgbClr val="0000FF"/>
                  </a:solidFill>
                  <a:latin typeface="Tahoma" pitchFamily="34" charset="0"/>
                </a:rPr>
                <a:t>2</a:t>
              </a:r>
            </a:p>
          </p:txBody>
        </p:sp>
      </p:grpSp>
      <p:sp>
        <p:nvSpPr>
          <p:cNvPr id="39962" name="Line 26"/>
          <p:cNvSpPr>
            <a:spLocks noChangeShapeType="1"/>
          </p:cNvSpPr>
          <p:nvPr/>
        </p:nvSpPr>
        <p:spPr bwMode="auto">
          <a:xfrm>
            <a:off x="6300788" y="3381375"/>
            <a:ext cx="87153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9" name="Group 27"/>
          <p:cNvGrpSpPr>
            <a:grpSpLocks/>
          </p:cNvGrpSpPr>
          <p:nvPr/>
        </p:nvGrpSpPr>
        <p:grpSpPr bwMode="auto">
          <a:xfrm>
            <a:off x="6480175" y="2925763"/>
            <a:ext cx="533400" cy="2255837"/>
            <a:chOff x="4159" y="1777"/>
            <a:chExt cx="336" cy="1502"/>
          </a:xfrm>
        </p:grpSpPr>
        <p:sp>
          <p:nvSpPr>
            <p:cNvPr id="21537" name="Line 28"/>
            <p:cNvSpPr>
              <a:spLocks noChangeShapeType="1"/>
            </p:cNvSpPr>
            <p:nvPr/>
          </p:nvSpPr>
          <p:spPr bwMode="auto">
            <a:xfrm flipH="1">
              <a:off x="4327" y="1777"/>
              <a:ext cx="0" cy="122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1538" name="Text Box 29"/>
            <p:cNvSpPr txBox="1">
              <a:spLocks noChangeArrowheads="1"/>
            </p:cNvSpPr>
            <p:nvPr/>
          </p:nvSpPr>
          <p:spPr bwMode="auto">
            <a:xfrm>
              <a:off x="4159" y="2976"/>
              <a:ext cx="336"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solidFill>
                    <a:srgbClr val="0000FF"/>
                  </a:solidFill>
                  <a:latin typeface="Tahoma" pitchFamily="34" charset="0"/>
                </a:rPr>
                <a:t>Y</a:t>
              </a:r>
              <a:r>
                <a:rPr lang="en-US" sz="2100" b="1" i="1" baseline="-25000">
                  <a:solidFill>
                    <a:srgbClr val="0000FF"/>
                  </a:solidFill>
                  <a:latin typeface="Tahoma" pitchFamily="34" charset="0"/>
                </a:rPr>
                <a:t>2</a:t>
              </a:r>
              <a:endParaRPr lang="en-US" sz="2100" baseline="-25000">
                <a:solidFill>
                  <a:srgbClr val="0000FF"/>
                </a:solidFill>
              </a:endParaRPr>
            </a:p>
          </p:txBody>
        </p:sp>
      </p:grpSp>
      <p:grpSp>
        <p:nvGrpSpPr>
          <p:cNvPr id="10" name="Group 30"/>
          <p:cNvGrpSpPr>
            <a:grpSpLocks/>
          </p:cNvGrpSpPr>
          <p:nvPr/>
        </p:nvGrpSpPr>
        <p:grpSpPr bwMode="auto">
          <a:xfrm>
            <a:off x="4494213" y="2644775"/>
            <a:ext cx="2251075" cy="457200"/>
            <a:chOff x="2832" y="1584"/>
            <a:chExt cx="1497" cy="288"/>
          </a:xfrm>
        </p:grpSpPr>
        <p:sp>
          <p:nvSpPr>
            <p:cNvPr id="21535" name="Line 31"/>
            <p:cNvSpPr>
              <a:spLocks noChangeShapeType="1"/>
            </p:cNvSpPr>
            <p:nvPr/>
          </p:nvSpPr>
          <p:spPr bwMode="auto">
            <a:xfrm flipH="1" flipV="1">
              <a:off x="3094" y="1760"/>
              <a:ext cx="1235" cy="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1536" name="Text Box 32"/>
            <p:cNvSpPr txBox="1">
              <a:spLocks noChangeArrowheads="1"/>
            </p:cNvSpPr>
            <p:nvPr/>
          </p:nvSpPr>
          <p:spPr bwMode="auto">
            <a:xfrm>
              <a:off x="2832" y="158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solidFill>
                    <a:srgbClr val="0000FF"/>
                  </a:solidFill>
                  <a:latin typeface="Tahoma" pitchFamily="34" charset="0"/>
                </a:rPr>
                <a:t>r</a:t>
              </a:r>
              <a:r>
                <a:rPr lang="en-US" sz="2100" b="1" i="1" baseline="-25000">
                  <a:solidFill>
                    <a:srgbClr val="0000FF"/>
                  </a:solidFill>
                  <a:latin typeface="Tahoma" pitchFamily="34" charset="0"/>
                </a:rPr>
                <a:t>2</a:t>
              </a:r>
              <a:endParaRPr lang="en-US" sz="2100" baseline="-25000">
                <a:solidFill>
                  <a:srgbClr val="0000FF"/>
                </a:solidFill>
              </a:endParaRPr>
            </a:p>
          </p:txBody>
        </p:sp>
      </p:grpSp>
      <p:sp>
        <p:nvSpPr>
          <p:cNvPr id="39969" name="AutoShape 33"/>
          <p:cNvSpPr>
            <a:spLocks/>
          </p:cNvSpPr>
          <p:nvPr/>
        </p:nvSpPr>
        <p:spPr bwMode="auto">
          <a:xfrm rot="-5377495">
            <a:off x="6662738" y="3106738"/>
            <a:ext cx="150812" cy="862012"/>
          </a:xfrm>
          <a:prstGeom prst="leftBrace">
            <a:avLst>
              <a:gd name="adj1" fmla="val 47632"/>
              <a:gd name="adj2" fmla="val 60875"/>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70" name="Rectangle 34"/>
          <p:cNvSpPr>
            <a:spLocks noChangeArrowheads="1"/>
          </p:cNvSpPr>
          <p:nvPr/>
        </p:nvSpPr>
        <p:spPr bwMode="auto">
          <a:xfrm>
            <a:off x="444500" y="1247775"/>
            <a:ext cx="37163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30000"/>
              </a:spcBef>
              <a:buClr>
                <a:srgbClr val="008080"/>
              </a:buClr>
              <a:buSzPct val="120000"/>
              <a:buFont typeface="Wingdings" pitchFamily="2" charset="2"/>
              <a:buNone/>
              <a:tabLst>
                <a:tab pos="1371600" algn="l"/>
              </a:tabLst>
            </a:pPr>
            <a:r>
              <a:rPr lang="en-US" sz="2400">
                <a:sym typeface="Symbol" pitchFamily="18" charset="2"/>
              </a:rPr>
              <a:t>Consumers save (1</a:t>
            </a:r>
            <a:r>
              <a:rPr lang="en-US" sz="2400" i="1">
                <a:sym typeface="Symbol" pitchFamily="18" charset="2"/>
              </a:rPr>
              <a:t>MPC</a:t>
            </a:r>
            <a:r>
              <a:rPr lang="en-US" sz="2400">
                <a:sym typeface="Symbol" pitchFamily="18" charset="2"/>
              </a:rPr>
              <a:t>) of the tax cut, so the initial boost in spending is smaller for </a:t>
            </a:r>
            <a:r>
              <a:rPr lang="en-US" sz="2400" b="1">
                <a:sym typeface="Symbol" pitchFamily="18" charset="2"/>
              </a:rPr>
              <a:t></a:t>
            </a:r>
            <a:r>
              <a:rPr lang="en-US" sz="2400" b="1" i="1">
                <a:sym typeface="Symbol" pitchFamily="18" charset="2"/>
              </a:rPr>
              <a:t>T</a:t>
            </a:r>
            <a:r>
              <a:rPr lang="en-US" sz="2400">
                <a:sym typeface="Symbol" pitchFamily="18" charset="2"/>
              </a:rPr>
              <a:t>  than for an equal </a:t>
            </a:r>
            <a:r>
              <a:rPr lang="en-US" sz="2400" b="1">
                <a:sym typeface="Symbol" pitchFamily="18" charset="2"/>
              </a:rPr>
              <a:t></a:t>
            </a:r>
            <a:r>
              <a:rPr lang="en-US" sz="2400" b="1" i="1">
                <a:sym typeface="Symbol" pitchFamily="18" charset="2"/>
              </a:rPr>
              <a:t>G</a:t>
            </a:r>
            <a:r>
              <a:rPr lang="en-US" sz="2400">
                <a:sym typeface="Symbol" pitchFamily="18" charset="2"/>
              </a:rPr>
              <a:t>… </a:t>
            </a:r>
          </a:p>
          <a:p>
            <a:pPr>
              <a:lnSpc>
                <a:spcPct val="105000"/>
              </a:lnSpc>
              <a:spcBef>
                <a:spcPct val="30000"/>
              </a:spcBef>
              <a:buClr>
                <a:srgbClr val="008080"/>
              </a:buClr>
              <a:buSzPct val="120000"/>
              <a:buFont typeface="Wingdings" pitchFamily="2" charset="2"/>
              <a:buNone/>
              <a:tabLst>
                <a:tab pos="1371600" algn="l"/>
              </a:tabLst>
            </a:pPr>
            <a:r>
              <a:rPr lang="en-US" sz="2400">
                <a:sym typeface="Symbol" pitchFamily="18" charset="2"/>
              </a:rPr>
              <a:t>and the </a:t>
            </a:r>
            <a:r>
              <a:rPr lang="en-US" sz="2400" i="1">
                <a:sym typeface="Symbol" pitchFamily="18" charset="2"/>
              </a:rPr>
              <a:t>IS</a:t>
            </a:r>
            <a:r>
              <a:rPr lang="en-US" sz="2400">
                <a:sym typeface="Symbol" pitchFamily="18" charset="2"/>
              </a:rPr>
              <a:t> curve shifts by</a:t>
            </a:r>
          </a:p>
        </p:txBody>
      </p:sp>
      <p:sp>
        <p:nvSpPr>
          <p:cNvPr id="39971" name="Line 35"/>
          <p:cNvSpPr>
            <a:spLocks noChangeShapeType="1"/>
          </p:cNvSpPr>
          <p:nvPr/>
        </p:nvSpPr>
        <p:spPr bwMode="auto">
          <a:xfrm>
            <a:off x="6300788" y="4648200"/>
            <a:ext cx="4445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72" name="Line 36"/>
          <p:cNvSpPr>
            <a:spLocks noChangeShapeType="1"/>
          </p:cNvSpPr>
          <p:nvPr/>
        </p:nvSpPr>
        <p:spPr bwMode="auto">
          <a:xfrm flipH="1" flipV="1">
            <a:off x="5026025" y="2932113"/>
            <a:ext cx="3175" cy="4445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1" name="Group 37"/>
          <p:cNvGrpSpPr>
            <a:grpSpLocks/>
          </p:cNvGrpSpPr>
          <p:nvPr/>
        </p:nvGrpSpPr>
        <p:grpSpPr bwMode="auto">
          <a:xfrm>
            <a:off x="765175" y="3817938"/>
            <a:ext cx="2556241" cy="838200"/>
            <a:chOff x="240" y="1392"/>
            <a:chExt cx="1570" cy="542"/>
          </a:xfrm>
        </p:grpSpPr>
        <p:graphicFrame>
          <p:nvGraphicFramePr>
            <p:cNvPr id="21531" name="Object 2"/>
            <p:cNvGraphicFramePr>
              <a:graphicFrameLocks noChangeAspect="1"/>
            </p:cNvGraphicFramePr>
            <p:nvPr>
              <p:extLst>
                <p:ext uri="{D42A27DB-BD31-4B8C-83A1-F6EECF244321}">
                  <p14:modId xmlns:p14="http://schemas.microsoft.com/office/powerpoint/2010/main" val="1614585055"/>
                </p:ext>
              </p:extLst>
            </p:nvPr>
          </p:nvGraphicFramePr>
          <p:xfrm>
            <a:off x="649" y="1392"/>
            <a:ext cx="1161" cy="542"/>
          </p:xfrm>
          <a:graphic>
            <a:graphicData uri="http://schemas.openxmlformats.org/presentationml/2006/ole">
              <mc:AlternateContent xmlns:mc="http://schemas.openxmlformats.org/markup-compatibility/2006">
                <mc:Choice xmlns:v="urn:schemas-microsoft-com:vml" Requires="v">
                  <p:oleObj spid="_x0000_s4178" name="Equation" r:id="rId4" imgW="927000" imgH="431640" progId="Equation.DSMT4">
                    <p:embed/>
                  </p:oleObj>
                </mc:Choice>
                <mc:Fallback>
                  <p:oleObj name="Equation" r:id="rId4" imgW="927000" imgH="431640" progId="Equation.DSMT4">
                    <p:embed/>
                    <p:pic>
                      <p:nvPicPr>
                        <p:cNvPr id="0" name=""/>
                        <p:cNvPicPr>
                          <a:picLocks noChangeAspect="1" noChangeArrowheads="1"/>
                        </p:cNvPicPr>
                        <p:nvPr/>
                      </p:nvPicPr>
                      <p:blipFill>
                        <a:blip r:embed="rId5"/>
                        <a:srcRect/>
                        <a:stretch>
                          <a:fillRect/>
                        </a:stretch>
                      </p:blipFill>
                      <p:spPr bwMode="auto">
                        <a:xfrm>
                          <a:off x="649" y="1392"/>
                          <a:ext cx="1161"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1532" name="Group 39"/>
            <p:cNvGrpSpPr>
              <a:grpSpLocks/>
            </p:cNvGrpSpPr>
            <p:nvPr/>
          </p:nvGrpSpPr>
          <p:grpSpPr bwMode="auto">
            <a:xfrm>
              <a:off x="240" y="1488"/>
              <a:ext cx="315" cy="288"/>
              <a:chOff x="2592" y="1824"/>
              <a:chExt cx="315" cy="288"/>
            </a:xfrm>
          </p:grpSpPr>
          <p:sp>
            <p:nvSpPr>
              <p:cNvPr id="21533" name="AutoShape 40"/>
              <p:cNvSpPr>
                <a:spLocks noChangeArrowheads="1"/>
              </p:cNvSpPr>
              <p:nvPr/>
            </p:nvSpPr>
            <p:spPr bwMode="auto">
              <a:xfrm>
                <a:off x="2592" y="1824"/>
                <a:ext cx="288" cy="288"/>
              </a:xfrm>
              <a:prstGeom prst="roundRect">
                <a:avLst>
                  <a:gd name="adj" fmla="val 50000"/>
                </a:avLst>
              </a:prstGeom>
              <a:solidFill>
                <a:schemeClr val="accent1"/>
              </a:solidFill>
              <a:ln w="9525">
                <a:solidFill>
                  <a:schemeClr val="tx1"/>
                </a:solidFill>
                <a:round/>
                <a:headEnd/>
                <a:tailEnd/>
              </a:ln>
            </p:spPr>
            <p:txBody>
              <a:bodyPr wrap="none" anchor="ctr"/>
              <a:lstStyle/>
              <a:p>
                <a:endParaRPr lang="en-US"/>
              </a:p>
            </p:txBody>
          </p:sp>
          <p:sp>
            <p:nvSpPr>
              <p:cNvPr id="21534" name="Text Box 41"/>
              <p:cNvSpPr txBox="1">
                <a:spLocks noChangeArrowheads="1"/>
              </p:cNvSpPr>
              <p:nvPr/>
            </p:nvSpPr>
            <p:spPr bwMode="auto">
              <a:xfrm>
                <a:off x="2619" y="1842"/>
                <a:ext cx="288"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100">
                    <a:latin typeface="Tahoma" pitchFamily="34" charset="0"/>
                  </a:rPr>
                  <a:t>1.</a:t>
                </a:r>
              </a:p>
            </p:txBody>
          </p:sp>
        </p:grpSp>
      </p:grpSp>
      <p:grpSp>
        <p:nvGrpSpPr>
          <p:cNvPr id="13" name="Group 42"/>
          <p:cNvGrpSpPr>
            <a:grpSpLocks/>
          </p:cNvGrpSpPr>
          <p:nvPr/>
        </p:nvGrpSpPr>
        <p:grpSpPr bwMode="auto">
          <a:xfrm>
            <a:off x="4114800" y="2924175"/>
            <a:ext cx="500063" cy="457200"/>
            <a:chOff x="3230" y="1842"/>
            <a:chExt cx="315" cy="288"/>
          </a:xfrm>
        </p:grpSpPr>
        <p:sp>
          <p:nvSpPr>
            <p:cNvPr id="21529" name="AutoShape 43"/>
            <p:cNvSpPr>
              <a:spLocks noChangeArrowheads="1"/>
            </p:cNvSpPr>
            <p:nvPr/>
          </p:nvSpPr>
          <p:spPr bwMode="auto">
            <a:xfrm>
              <a:off x="3230" y="1842"/>
              <a:ext cx="288" cy="288"/>
            </a:xfrm>
            <a:prstGeom prst="roundRect">
              <a:avLst>
                <a:gd name="adj" fmla="val 50000"/>
              </a:avLst>
            </a:prstGeom>
            <a:solidFill>
              <a:srgbClr val="FFCC66"/>
            </a:solidFill>
            <a:ln w="9525">
              <a:solidFill>
                <a:schemeClr val="tx1"/>
              </a:solidFill>
              <a:round/>
              <a:headEnd/>
              <a:tailEnd/>
            </a:ln>
          </p:spPr>
          <p:txBody>
            <a:bodyPr wrap="none" anchor="ctr"/>
            <a:lstStyle/>
            <a:p>
              <a:endParaRPr lang="en-US"/>
            </a:p>
          </p:txBody>
        </p:sp>
        <p:sp>
          <p:nvSpPr>
            <p:cNvPr id="21530" name="Text Box 44"/>
            <p:cNvSpPr txBox="1">
              <a:spLocks noChangeArrowheads="1"/>
            </p:cNvSpPr>
            <p:nvPr/>
          </p:nvSpPr>
          <p:spPr bwMode="auto">
            <a:xfrm>
              <a:off x="3257" y="1851"/>
              <a:ext cx="288"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100">
                  <a:latin typeface="Tahoma" pitchFamily="34" charset="0"/>
                </a:rPr>
                <a:t>2.</a:t>
              </a:r>
            </a:p>
          </p:txBody>
        </p:sp>
      </p:grpSp>
      <p:grpSp>
        <p:nvGrpSpPr>
          <p:cNvPr id="14" name="Group 45"/>
          <p:cNvGrpSpPr>
            <a:grpSpLocks/>
          </p:cNvGrpSpPr>
          <p:nvPr/>
        </p:nvGrpSpPr>
        <p:grpSpPr bwMode="auto">
          <a:xfrm>
            <a:off x="6310313" y="5141913"/>
            <a:ext cx="514350" cy="457200"/>
            <a:chOff x="3975" y="3239"/>
            <a:chExt cx="324" cy="288"/>
          </a:xfrm>
        </p:grpSpPr>
        <p:sp>
          <p:nvSpPr>
            <p:cNvPr id="21527" name="AutoShape 46"/>
            <p:cNvSpPr>
              <a:spLocks noChangeArrowheads="1"/>
            </p:cNvSpPr>
            <p:nvPr/>
          </p:nvSpPr>
          <p:spPr bwMode="auto">
            <a:xfrm>
              <a:off x="3975" y="3239"/>
              <a:ext cx="288" cy="288"/>
            </a:xfrm>
            <a:prstGeom prst="roundRect">
              <a:avLst>
                <a:gd name="adj" fmla="val 50000"/>
              </a:avLst>
            </a:prstGeom>
            <a:solidFill>
              <a:srgbClr val="FFCC66"/>
            </a:solidFill>
            <a:ln w="9525">
              <a:solidFill>
                <a:schemeClr val="tx1"/>
              </a:solidFill>
              <a:round/>
              <a:headEnd/>
              <a:tailEnd/>
            </a:ln>
          </p:spPr>
          <p:txBody>
            <a:bodyPr wrap="none" anchor="ctr"/>
            <a:lstStyle/>
            <a:p>
              <a:endParaRPr lang="en-US"/>
            </a:p>
          </p:txBody>
        </p:sp>
        <p:sp>
          <p:nvSpPr>
            <p:cNvPr id="21528" name="Text Box 47"/>
            <p:cNvSpPr txBox="1">
              <a:spLocks noChangeArrowheads="1"/>
            </p:cNvSpPr>
            <p:nvPr/>
          </p:nvSpPr>
          <p:spPr bwMode="auto">
            <a:xfrm>
              <a:off x="4011" y="3248"/>
              <a:ext cx="288"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100">
                  <a:latin typeface="Tahoma" pitchFamily="34" charset="0"/>
                </a:rPr>
                <a:t>2.</a:t>
              </a:r>
            </a:p>
          </p:txBody>
        </p:sp>
      </p:grpSp>
      <p:sp>
        <p:nvSpPr>
          <p:cNvPr id="39984" name="Rectangle 48"/>
          <p:cNvSpPr>
            <a:spLocks noChangeArrowheads="1"/>
          </p:cNvSpPr>
          <p:nvPr/>
        </p:nvSpPr>
        <p:spPr bwMode="auto">
          <a:xfrm>
            <a:off x="990600" y="4902200"/>
            <a:ext cx="3810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45000"/>
              </a:spcBef>
              <a:buClr>
                <a:srgbClr val="008080"/>
              </a:buClr>
              <a:buSzPct val="120000"/>
              <a:buFont typeface="Wingdings" pitchFamily="2" charset="2"/>
              <a:buNone/>
              <a:tabLst>
                <a:tab pos="1371600" algn="l"/>
              </a:tabLst>
            </a:pPr>
            <a:r>
              <a:rPr lang="en-US" sz="2400">
                <a:sym typeface="Symbol" pitchFamily="18" charset="2"/>
              </a:rPr>
              <a:t>…so the effects on </a:t>
            </a:r>
            <a:r>
              <a:rPr lang="en-US" sz="2400" b="1" i="1">
                <a:sym typeface="Symbol" pitchFamily="18" charset="2"/>
              </a:rPr>
              <a:t>r</a:t>
            </a:r>
            <a:r>
              <a:rPr lang="en-US" sz="2400">
                <a:sym typeface="Symbol" pitchFamily="18" charset="2"/>
              </a:rPr>
              <a:t>  </a:t>
            </a:r>
            <a:br>
              <a:rPr lang="en-US" sz="2400">
                <a:sym typeface="Symbol" pitchFamily="18" charset="2"/>
              </a:rPr>
            </a:br>
            <a:r>
              <a:rPr lang="en-US" sz="2400">
                <a:sym typeface="Symbol" pitchFamily="18" charset="2"/>
              </a:rPr>
              <a:t>and </a:t>
            </a:r>
            <a:r>
              <a:rPr lang="en-US" sz="2400" b="1" i="1">
                <a:sym typeface="Symbol" pitchFamily="18" charset="2"/>
              </a:rPr>
              <a:t>Y</a:t>
            </a:r>
            <a:r>
              <a:rPr lang="en-US" sz="1200">
                <a:sym typeface="Symbol" pitchFamily="18" charset="2"/>
              </a:rPr>
              <a:t> </a:t>
            </a:r>
            <a:r>
              <a:rPr lang="en-US" sz="2400">
                <a:sym typeface="Symbol" pitchFamily="18" charset="2"/>
              </a:rPr>
              <a:t> are smaller for </a:t>
            </a:r>
            <a:r>
              <a:rPr lang="en-US" sz="2400" b="1">
                <a:sym typeface="Symbol" pitchFamily="18" charset="2"/>
              </a:rPr>
              <a:t></a:t>
            </a:r>
            <a:r>
              <a:rPr lang="en-US" sz="2400" b="1" i="1">
                <a:sym typeface="Symbol" pitchFamily="18" charset="2"/>
              </a:rPr>
              <a:t>T</a:t>
            </a:r>
            <a:r>
              <a:rPr lang="en-US" sz="2400">
                <a:sym typeface="Symbol" pitchFamily="18" charset="2"/>
              </a:rPr>
              <a:t>  than for an equal  </a:t>
            </a:r>
            <a:r>
              <a:rPr lang="en-US" sz="2400" b="1">
                <a:sym typeface="Symbol" pitchFamily="18" charset="2"/>
              </a:rPr>
              <a:t></a:t>
            </a:r>
            <a:r>
              <a:rPr lang="en-US" sz="2400" b="1" i="1">
                <a:sym typeface="Symbol" pitchFamily="18" charset="2"/>
              </a:rPr>
              <a:t>G</a:t>
            </a:r>
            <a:r>
              <a:rPr lang="en-US" sz="2400">
                <a:sym typeface="Symbol" pitchFamily="18" charset="2"/>
              </a:rPr>
              <a:t>.  </a:t>
            </a:r>
          </a:p>
        </p:txBody>
      </p:sp>
      <p:grpSp>
        <p:nvGrpSpPr>
          <p:cNvPr id="15" name="Group 49"/>
          <p:cNvGrpSpPr>
            <a:grpSpLocks/>
          </p:cNvGrpSpPr>
          <p:nvPr/>
        </p:nvGrpSpPr>
        <p:grpSpPr bwMode="auto">
          <a:xfrm>
            <a:off x="476250" y="4978400"/>
            <a:ext cx="514350" cy="457200"/>
            <a:chOff x="252" y="3216"/>
            <a:chExt cx="324" cy="288"/>
          </a:xfrm>
        </p:grpSpPr>
        <p:sp>
          <p:nvSpPr>
            <p:cNvPr id="21525" name="AutoShape 50"/>
            <p:cNvSpPr>
              <a:spLocks noChangeArrowheads="1"/>
            </p:cNvSpPr>
            <p:nvPr/>
          </p:nvSpPr>
          <p:spPr bwMode="auto">
            <a:xfrm>
              <a:off x="252" y="3216"/>
              <a:ext cx="288" cy="288"/>
            </a:xfrm>
            <a:prstGeom prst="roundRect">
              <a:avLst>
                <a:gd name="adj" fmla="val 50000"/>
              </a:avLst>
            </a:prstGeom>
            <a:solidFill>
              <a:srgbClr val="FFCC66"/>
            </a:solidFill>
            <a:ln w="9525">
              <a:solidFill>
                <a:schemeClr val="tx1"/>
              </a:solidFill>
              <a:round/>
              <a:headEnd/>
              <a:tailEnd/>
            </a:ln>
          </p:spPr>
          <p:txBody>
            <a:bodyPr wrap="none" anchor="ctr"/>
            <a:lstStyle/>
            <a:p>
              <a:endParaRPr lang="en-US"/>
            </a:p>
          </p:txBody>
        </p:sp>
        <p:sp>
          <p:nvSpPr>
            <p:cNvPr id="21526" name="Text Box 51"/>
            <p:cNvSpPr txBox="1">
              <a:spLocks noChangeArrowheads="1"/>
            </p:cNvSpPr>
            <p:nvPr/>
          </p:nvSpPr>
          <p:spPr bwMode="auto">
            <a:xfrm>
              <a:off x="288" y="3225"/>
              <a:ext cx="288"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100">
                  <a:latin typeface="Tahoma" pitchFamily="34" charset="0"/>
                </a:rPr>
                <a:t>2.</a:t>
              </a:r>
            </a:p>
          </p:txBody>
        </p:sp>
      </p:grpSp>
    </p:spTree>
    <p:extLst>
      <p:ext uri="{BB962C8B-B14F-4D97-AF65-F5344CB8AC3E}">
        <p14:creationId xmlns:p14="http://schemas.microsoft.com/office/powerpoint/2010/main" val="36842320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9970">
                                            <p:txEl>
                                              <p:pRg st="0" end="0"/>
                                            </p:txEl>
                                          </p:spTgt>
                                        </p:tgtEl>
                                        <p:attrNameLst>
                                          <p:attrName>style.visibility</p:attrName>
                                        </p:attrNameLst>
                                      </p:cBhvr>
                                      <p:to>
                                        <p:strVal val="visible"/>
                                      </p:to>
                                    </p:set>
                                    <p:animEffect transition="in" filter="strips(downRight)">
                                      <p:cBhvr>
                                        <p:cTn id="7" dur="500"/>
                                        <p:tgtEl>
                                          <p:spTgt spid="399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9970">
                                            <p:txEl>
                                              <p:pRg st="1" end="1"/>
                                            </p:txEl>
                                          </p:spTgt>
                                        </p:tgtEl>
                                        <p:attrNameLst>
                                          <p:attrName>style.visibility</p:attrName>
                                        </p:attrNameLst>
                                      </p:cBhvr>
                                      <p:to>
                                        <p:strVal val="visible"/>
                                      </p:to>
                                    </p:set>
                                    <p:animEffect transition="in" filter="strips(downRight)">
                                      <p:cBhvr>
                                        <p:cTn id="12" dur="500"/>
                                        <p:tgtEl>
                                          <p:spTgt spid="3997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8" fill="hold" grpId="0" nodeType="clickEffect">
                                  <p:stCondLst>
                                    <p:cond delay="0"/>
                                  </p:stCondLst>
                                  <p:childTnLst>
                                    <p:set>
                                      <p:cBhvr>
                                        <p:cTn id="16" dur="1" fill="hold">
                                          <p:stCondLst>
                                            <p:cond delay="0"/>
                                          </p:stCondLst>
                                        </p:cTn>
                                        <p:tgtEl>
                                          <p:spTgt spid="39962"/>
                                        </p:tgtEl>
                                        <p:attrNameLst>
                                          <p:attrName>style.visibility</p:attrName>
                                        </p:attrNameLst>
                                      </p:cBhvr>
                                      <p:to>
                                        <p:strVal val="visible"/>
                                      </p:to>
                                    </p:set>
                                    <p:anim calcmode="lin" valueType="num">
                                      <p:cBhvr>
                                        <p:cTn id="17" dur="500" fill="hold"/>
                                        <p:tgtEl>
                                          <p:spTgt spid="39962"/>
                                        </p:tgtEl>
                                        <p:attrNameLst>
                                          <p:attrName>ppt_x</p:attrName>
                                        </p:attrNameLst>
                                      </p:cBhvr>
                                      <p:tavLst>
                                        <p:tav tm="0">
                                          <p:val>
                                            <p:strVal val="#ppt_x-#ppt_w/2"/>
                                          </p:val>
                                        </p:tav>
                                        <p:tav tm="100000">
                                          <p:val>
                                            <p:strVal val="#ppt_x"/>
                                          </p:val>
                                        </p:tav>
                                      </p:tavLst>
                                    </p:anim>
                                    <p:anim calcmode="lin" valueType="num">
                                      <p:cBhvr>
                                        <p:cTn id="18" dur="500" fill="hold"/>
                                        <p:tgtEl>
                                          <p:spTgt spid="39962"/>
                                        </p:tgtEl>
                                        <p:attrNameLst>
                                          <p:attrName>ppt_y</p:attrName>
                                        </p:attrNameLst>
                                      </p:cBhvr>
                                      <p:tavLst>
                                        <p:tav tm="0">
                                          <p:val>
                                            <p:strVal val="#ppt_y"/>
                                          </p:val>
                                        </p:tav>
                                        <p:tav tm="100000">
                                          <p:val>
                                            <p:strVal val="#ppt_y"/>
                                          </p:val>
                                        </p:tav>
                                      </p:tavLst>
                                    </p:anim>
                                    <p:anim calcmode="lin" valueType="num">
                                      <p:cBhvr>
                                        <p:cTn id="19" dur="500" fill="hold"/>
                                        <p:tgtEl>
                                          <p:spTgt spid="39962"/>
                                        </p:tgtEl>
                                        <p:attrNameLst>
                                          <p:attrName>ppt_w</p:attrName>
                                        </p:attrNameLst>
                                      </p:cBhvr>
                                      <p:tavLst>
                                        <p:tav tm="0">
                                          <p:val>
                                            <p:fltVal val="0"/>
                                          </p:val>
                                        </p:tav>
                                        <p:tav tm="100000">
                                          <p:val>
                                            <p:strVal val="#ppt_w"/>
                                          </p:val>
                                        </p:tav>
                                      </p:tavLst>
                                    </p:anim>
                                    <p:anim calcmode="lin" valueType="num">
                                      <p:cBhvr>
                                        <p:cTn id="20" dur="500" fill="hold"/>
                                        <p:tgtEl>
                                          <p:spTgt spid="39962"/>
                                        </p:tgtEl>
                                        <p:attrNameLst>
                                          <p:attrName>ppt_h</p:attrName>
                                        </p:attrNameLst>
                                      </p:cBhvr>
                                      <p:tavLst>
                                        <p:tav tm="0">
                                          <p:val>
                                            <p:strVal val="#ppt_h"/>
                                          </p:val>
                                        </p:tav>
                                        <p:tav tm="100000">
                                          <p:val>
                                            <p:strVal val="#ppt_h"/>
                                          </p:val>
                                        </p:tav>
                                      </p:tavLst>
                                    </p:anim>
                                  </p:childTnLst>
                                </p:cTn>
                              </p:par>
                            </p:childTnLst>
                          </p:cTn>
                        </p:par>
                        <p:par>
                          <p:cTn id="21" fill="hold" nodeType="afterGroup">
                            <p:stCondLst>
                              <p:cond delay="500"/>
                            </p:stCondLst>
                            <p:childTnLst>
                              <p:par>
                                <p:cTn id="22" presetID="18" presetClass="entr" presetSubtype="6"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downRight)">
                                      <p:cBhvr>
                                        <p:cTn id="24" dur="500"/>
                                        <p:tgtEl>
                                          <p:spTgt spid="8"/>
                                        </p:tgtEl>
                                      </p:cBhvr>
                                    </p:animEffect>
                                  </p:childTnLst>
                                </p:cTn>
                              </p:par>
                            </p:childTnLst>
                          </p:cTn>
                        </p:par>
                        <p:par>
                          <p:cTn id="25" fill="hold" nodeType="afterGroup">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39969"/>
                                        </p:tgtEl>
                                        <p:attrNameLst>
                                          <p:attrName>style.visibility</p:attrName>
                                        </p:attrNameLst>
                                      </p:cBhvr>
                                      <p:to>
                                        <p:strVal val="visible"/>
                                      </p:to>
                                    </p:set>
                                    <p:animEffect transition="in" filter="wipe(left)">
                                      <p:cBhvr>
                                        <p:cTn id="28" dur="500"/>
                                        <p:tgtEl>
                                          <p:spTgt spid="39969"/>
                                        </p:tgtEl>
                                      </p:cBhvr>
                                    </p:animEffect>
                                  </p:childTnLst>
                                </p:cTn>
                              </p:par>
                            </p:childTnLst>
                          </p:cTn>
                        </p:par>
                        <p:par>
                          <p:cTn id="29" fill="hold" nodeType="afterGroup">
                            <p:stCondLst>
                              <p:cond delay="1500"/>
                            </p:stCondLst>
                            <p:childTnLst>
                              <p:par>
                                <p:cTn id="30" presetID="18" presetClass="entr" presetSubtype="12"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strips(downLeft)">
                                      <p:cBhvr>
                                        <p:cTn id="32" dur="5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nodeType="afterGroup">
                            <p:stCondLst>
                              <p:cond delay="500"/>
                            </p:stCondLst>
                            <p:childTnLst>
                              <p:par>
                                <p:cTn id="44" presetID="18" presetClass="entr" presetSubtype="6" fill="hold" grpId="0" nodeType="afterEffect">
                                  <p:stCondLst>
                                    <p:cond delay="0"/>
                                  </p:stCondLst>
                                  <p:childTnLst>
                                    <p:set>
                                      <p:cBhvr>
                                        <p:cTn id="45" dur="1" fill="hold">
                                          <p:stCondLst>
                                            <p:cond delay="0"/>
                                          </p:stCondLst>
                                        </p:cTn>
                                        <p:tgtEl>
                                          <p:spTgt spid="39984">
                                            <p:txEl>
                                              <p:charRg st="4294967295" end="4294967295"/>
                                            </p:txEl>
                                          </p:spTgt>
                                        </p:tgtEl>
                                        <p:attrNameLst>
                                          <p:attrName>style.visibility</p:attrName>
                                        </p:attrNameLst>
                                      </p:cBhvr>
                                      <p:to>
                                        <p:strVal val="visible"/>
                                      </p:to>
                                    </p:set>
                                    <p:animEffect transition="in" filter="strips(downRight)">
                                      <p:cBhvr>
                                        <p:cTn id="46" dur="500"/>
                                        <p:tgtEl>
                                          <p:spTgt spid="39984">
                                            <p:txEl>
                                              <p:charRg st="4294967295" end="4294967295"/>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nodeType="afterGroup">
                            <p:stCondLst>
                              <p:cond delay="500"/>
                            </p:stCondLst>
                            <p:childTnLst>
                              <p:par>
                                <p:cTn id="53" presetID="17" presetClass="entr" presetSubtype="4" fill="hold" grpId="0" nodeType="afterEffect">
                                  <p:stCondLst>
                                    <p:cond delay="0"/>
                                  </p:stCondLst>
                                  <p:childTnLst>
                                    <p:set>
                                      <p:cBhvr>
                                        <p:cTn id="54" dur="1" fill="hold">
                                          <p:stCondLst>
                                            <p:cond delay="0"/>
                                          </p:stCondLst>
                                        </p:cTn>
                                        <p:tgtEl>
                                          <p:spTgt spid="39972"/>
                                        </p:tgtEl>
                                        <p:attrNameLst>
                                          <p:attrName>style.visibility</p:attrName>
                                        </p:attrNameLst>
                                      </p:cBhvr>
                                      <p:to>
                                        <p:strVal val="visible"/>
                                      </p:to>
                                    </p:set>
                                    <p:anim calcmode="lin" valueType="num">
                                      <p:cBhvr>
                                        <p:cTn id="55" dur="500" fill="hold"/>
                                        <p:tgtEl>
                                          <p:spTgt spid="39972"/>
                                        </p:tgtEl>
                                        <p:attrNameLst>
                                          <p:attrName>ppt_x</p:attrName>
                                        </p:attrNameLst>
                                      </p:cBhvr>
                                      <p:tavLst>
                                        <p:tav tm="0">
                                          <p:val>
                                            <p:strVal val="#ppt_x"/>
                                          </p:val>
                                        </p:tav>
                                        <p:tav tm="100000">
                                          <p:val>
                                            <p:strVal val="#ppt_x"/>
                                          </p:val>
                                        </p:tav>
                                      </p:tavLst>
                                    </p:anim>
                                    <p:anim calcmode="lin" valueType="num">
                                      <p:cBhvr>
                                        <p:cTn id="56" dur="500" fill="hold"/>
                                        <p:tgtEl>
                                          <p:spTgt spid="39972"/>
                                        </p:tgtEl>
                                        <p:attrNameLst>
                                          <p:attrName>ppt_y</p:attrName>
                                        </p:attrNameLst>
                                      </p:cBhvr>
                                      <p:tavLst>
                                        <p:tav tm="0">
                                          <p:val>
                                            <p:strVal val="#ppt_y+#ppt_h/2"/>
                                          </p:val>
                                        </p:tav>
                                        <p:tav tm="100000">
                                          <p:val>
                                            <p:strVal val="#ppt_y"/>
                                          </p:val>
                                        </p:tav>
                                      </p:tavLst>
                                    </p:anim>
                                    <p:anim calcmode="lin" valueType="num">
                                      <p:cBhvr>
                                        <p:cTn id="57" dur="500" fill="hold"/>
                                        <p:tgtEl>
                                          <p:spTgt spid="39972"/>
                                        </p:tgtEl>
                                        <p:attrNameLst>
                                          <p:attrName>ppt_w</p:attrName>
                                        </p:attrNameLst>
                                      </p:cBhvr>
                                      <p:tavLst>
                                        <p:tav tm="0">
                                          <p:val>
                                            <p:strVal val="#ppt_w"/>
                                          </p:val>
                                        </p:tav>
                                        <p:tav tm="100000">
                                          <p:val>
                                            <p:strVal val="#ppt_w"/>
                                          </p:val>
                                        </p:tav>
                                      </p:tavLst>
                                    </p:anim>
                                    <p:anim calcmode="lin" valueType="num">
                                      <p:cBhvr>
                                        <p:cTn id="58" dur="500" fill="hold"/>
                                        <p:tgtEl>
                                          <p:spTgt spid="39972"/>
                                        </p:tgtEl>
                                        <p:attrNameLst>
                                          <p:attrName>ppt_h</p:attrName>
                                        </p:attrNameLst>
                                      </p:cBhvr>
                                      <p:tavLst>
                                        <p:tav tm="0">
                                          <p:val>
                                            <p:fltVal val="0"/>
                                          </p:val>
                                        </p:tav>
                                        <p:tav tm="100000">
                                          <p:val>
                                            <p:strVal val="#ppt_h"/>
                                          </p:val>
                                        </p:tav>
                                      </p:tavLst>
                                    </p:anim>
                                  </p:childTnLst>
                                </p:cTn>
                              </p:par>
                            </p:childTnLst>
                          </p:cTn>
                        </p:par>
                        <p:par>
                          <p:cTn id="59" fill="hold" nodeType="afterGroup">
                            <p:stCondLst>
                              <p:cond delay="1000"/>
                            </p:stCondLst>
                            <p:childTnLst>
                              <p:par>
                                <p:cTn id="60" presetID="22" presetClass="entr" presetSubtype="2" fill="hold"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right)">
                                      <p:cBhvr>
                                        <p:cTn id="62" dur="500"/>
                                        <p:tgtEl>
                                          <p:spTgt spid="1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par>
                          <p:cTn id="68" fill="hold" nodeType="afterGroup">
                            <p:stCondLst>
                              <p:cond delay="500"/>
                            </p:stCondLst>
                            <p:childTnLst>
                              <p:par>
                                <p:cTn id="69" presetID="17" presetClass="entr" presetSubtype="8" fill="hold" grpId="0" nodeType="afterEffect">
                                  <p:stCondLst>
                                    <p:cond delay="0"/>
                                  </p:stCondLst>
                                  <p:childTnLst>
                                    <p:set>
                                      <p:cBhvr>
                                        <p:cTn id="70" dur="1" fill="hold">
                                          <p:stCondLst>
                                            <p:cond delay="0"/>
                                          </p:stCondLst>
                                        </p:cTn>
                                        <p:tgtEl>
                                          <p:spTgt spid="39971"/>
                                        </p:tgtEl>
                                        <p:attrNameLst>
                                          <p:attrName>style.visibility</p:attrName>
                                        </p:attrNameLst>
                                      </p:cBhvr>
                                      <p:to>
                                        <p:strVal val="visible"/>
                                      </p:to>
                                    </p:set>
                                    <p:anim calcmode="lin" valueType="num">
                                      <p:cBhvr>
                                        <p:cTn id="71" dur="500" fill="hold"/>
                                        <p:tgtEl>
                                          <p:spTgt spid="39971"/>
                                        </p:tgtEl>
                                        <p:attrNameLst>
                                          <p:attrName>ppt_x</p:attrName>
                                        </p:attrNameLst>
                                      </p:cBhvr>
                                      <p:tavLst>
                                        <p:tav tm="0">
                                          <p:val>
                                            <p:strVal val="#ppt_x-#ppt_w/2"/>
                                          </p:val>
                                        </p:tav>
                                        <p:tav tm="100000">
                                          <p:val>
                                            <p:strVal val="#ppt_x"/>
                                          </p:val>
                                        </p:tav>
                                      </p:tavLst>
                                    </p:anim>
                                    <p:anim calcmode="lin" valueType="num">
                                      <p:cBhvr>
                                        <p:cTn id="72" dur="500" fill="hold"/>
                                        <p:tgtEl>
                                          <p:spTgt spid="39971"/>
                                        </p:tgtEl>
                                        <p:attrNameLst>
                                          <p:attrName>ppt_y</p:attrName>
                                        </p:attrNameLst>
                                      </p:cBhvr>
                                      <p:tavLst>
                                        <p:tav tm="0">
                                          <p:val>
                                            <p:strVal val="#ppt_y"/>
                                          </p:val>
                                        </p:tav>
                                        <p:tav tm="100000">
                                          <p:val>
                                            <p:strVal val="#ppt_y"/>
                                          </p:val>
                                        </p:tav>
                                      </p:tavLst>
                                    </p:anim>
                                    <p:anim calcmode="lin" valueType="num">
                                      <p:cBhvr>
                                        <p:cTn id="73" dur="500" fill="hold"/>
                                        <p:tgtEl>
                                          <p:spTgt spid="39971"/>
                                        </p:tgtEl>
                                        <p:attrNameLst>
                                          <p:attrName>ppt_w</p:attrName>
                                        </p:attrNameLst>
                                      </p:cBhvr>
                                      <p:tavLst>
                                        <p:tav tm="0">
                                          <p:val>
                                            <p:fltVal val="0"/>
                                          </p:val>
                                        </p:tav>
                                        <p:tav tm="100000">
                                          <p:val>
                                            <p:strVal val="#ppt_w"/>
                                          </p:val>
                                        </p:tav>
                                      </p:tavLst>
                                    </p:anim>
                                    <p:anim calcmode="lin" valueType="num">
                                      <p:cBhvr>
                                        <p:cTn id="74" dur="500" fill="hold"/>
                                        <p:tgtEl>
                                          <p:spTgt spid="39971"/>
                                        </p:tgtEl>
                                        <p:attrNameLst>
                                          <p:attrName>ppt_h</p:attrName>
                                        </p:attrNameLst>
                                      </p:cBhvr>
                                      <p:tavLst>
                                        <p:tav tm="0">
                                          <p:val>
                                            <p:strVal val="#ppt_h"/>
                                          </p:val>
                                        </p:tav>
                                        <p:tav tm="100000">
                                          <p:val>
                                            <p:strVal val="#ppt_h"/>
                                          </p:val>
                                        </p:tav>
                                      </p:tavLst>
                                    </p:anim>
                                  </p:childTnLst>
                                </p:cTn>
                              </p:par>
                            </p:childTnLst>
                          </p:cTn>
                        </p:par>
                        <p:par>
                          <p:cTn id="75" fill="hold" nodeType="afterGroup">
                            <p:stCondLst>
                              <p:cond delay="1000"/>
                            </p:stCondLst>
                            <p:childTnLst>
                              <p:par>
                                <p:cTn id="76" presetID="22" presetClass="entr" presetSubtype="1" fill="hold" nodeType="after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ipe(up)">
                                      <p:cBhvr>
                                        <p:cTn id="7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62" grpId="0" animBg="1"/>
      <p:bldP spid="39969" grpId="0" animBg="1"/>
      <p:bldP spid="39970" grpId="0" build="p" autoUpdateAnimBg="0"/>
      <p:bldP spid="39971" grpId="0" animBg="1"/>
      <p:bldP spid="39972" grpId="0" animBg="1"/>
      <p:bldP spid="39984"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sz="2900" dirty="0" smtClean="0">
                <a:latin typeface="+mj-lt"/>
                <a:ea typeface="+mj-ea"/>
              </a:rPr>
              <a:t>Government Surplus (or Deficit), 1995-2013 </a:t>
            </a:r>
            <a:br>
              <a:rPr lang="en-US" sz="2900" dirty="0" smtClean="0">
                <a:latin typeface="+mj-lt"/>
                <a:ea typeface="+mj-ea"/>
              </a:rPr>
            </a:br>
            <a:r>
              <a:rPr lang="en-US" sz="2500" dirty="0" smtClean="0">
                <a:latin typeface="+mj-lt"/>
                <a:ea typeface="+mj-ea"/>
              </a:rPr>
              <a:t>PIIGS, % of GDP</a:t>
            </a:r>
          </a:p>
        </p:txBody>
      </p:sp>
      <p:pic>
        <p:nvPicPr>
          <p:cNvPr id="154627"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1366838"/>
            <a:ext cx="9161463" cy="549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0440433"/>
      </p:ext>
    </p:extLst>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sz="2900" dirty="0" smtClean="0">
                <a:latin typeface="+mj-lt"/>
                <a:ea typeface="+mj-ea"/>
              </a:rPr>
              <a:t>Government Debts, 1995-2013 </a:t>
            </a:r>
            <a:br>
              <a:rPr lang="en-US" sz="2900" dirty="0" smtClean="0">
                <a:latin typeface="+mj-lt"/>
                <a:ea typeface="+mj-ea"/>
              </a:rPr>
            </a:br>
            <a:r>
              <a:rPr lang="en-US" sz="2500" dirty="0" smtClean="0">
                <a:latin typeface="Tahoma"/>
              </a:rPr>
              <a:t>PIIGS, </a:t>
            </a:r>
            <a:r>
              <a:rPr lang="en-US" sz="2500" dirty="0" smtClean="0">
                <a:latin typeface="+mj-lt"/>
                <a:ea typeface="+mj-ea"/>
              </a:rPr>
              <a:t>% of GDP</a:t>
            </a:r>
          </a:p>
        </p:txBody>
      </p:sp>
      <p:pic>
        <p:nvPicPr>
          <p:cNvPr id="156675"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66838"/>
            <a:ext cx="9159875" cy="549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677914"/>
      </p:ext>
    </p:extLst>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382588" y="236538"/>
            <a:ext cx="8329612" cy="666750"/>
          </a:xfrm>
        </p:spPr>
        <p:txBody>
          <a:bodyPr>
            <a:normAutofit fontScale="90000"/>
          </a:bodyPr>
          <a:lstStyle/>
          <a:p>
            <a:r>
              <a:rPr lang="en-US" sz="3200" dirty="0" smtClean="0"/>
              <a:t>Real GDP Growth, </a:t>
            </a:r>
            <a:r>
              <a:rPr lang="en-US" sz="3200" dirty="0"/>
              <a:t>1995-2013 </a:t>
            </a:r>
            <a:br>
              <a:rPr lang="en-US" sz="3200" dirty="0"/>
            </a:br>
            <a:r>
              <a:rPr lang="en-US" sz="2800" dirty="0"/>
              <a:t>Selected European </a:t>
            </a:r>
            <a:r>
              <a:rPr lang="en-US" sz="2800" dirty="0" smtClean="0"/>
              <a:t>countries and U.S., </a:t>
            </a:r>
            <a:r>
              <a:rPr lang="en-US" sz="2800" dirty="0"/>
              <a:t>% of GDP</a:t>
            </a:r>
            <a:endParaRPr lang="en-US" sz="3000" dirty="0">
              <a:latin typeface="Tahoma" charset="0"/>
            </a:endParaRPr>
          </a:p>
        </p:txBody>
      </p:sp>
      <p:pic>
        <p:nvPicPr>
          <p:cNvPr id="2" name="Immagine 1"/>
          <p:cNvPicPr>
            <a:picLocks noChangeAspect="1"/>
          </p:cNvPicPr>
          <p:nvPr/>
        </p:nvPicPr>
        <p:blipFill>
          <a:blip r:embed="rId3"/>
          <a:stretch>
            <a:fillRect/>
          </a:stretch>
        </p:blipFill>
        <p:spPr>
          <a:xfrm>
            <a:off x="162211" y="1106294"/>
            <a:ext cx="8674995" cy="5224168"/>
          </a:xfrm>
          <a:prstGeom prst="rect">
            <a:avLst/>
          </a:prstGeom>
        </p:spPr>
      </p:pic>
    </p:spTree>
    <p:extLst>
      <p:ext uri="{BB962C8B-B14F-4D97-AF65-F5344CB8AC3E}">
        <p14:creationId xmlns:p14="http://schemas.microsoft.com/office/powerpoint/2010/main" val="4014377403"/>
      </p:ext>
    </p:extLst>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382588" y="236538"/>
            <a:ext cx="8329612" cy="666750"/>
          </a:xfrm>
        </p:spPr>
        <p:txBody>
          <a:bodyPr>
            <a:normAutofit fontScale="90000"/>
          </a:bodyPr>
          <a:lstStyle/>
          <a:p>
            <a:r>
              <a:rPr lang="en-US" sz="3200" dirty="0" smtClean="0"/>
              <a:t>Real GDP Growth, </a:t>
            </a:r>
            <a:r>
              <a:rPr lang="en-US" sz="3200" dirty="0"/>
              <a:t>1995-2013 </a:t>
            </a:r>
            <a:br>
              <a:rPr lang="en-US" sz="3200" dirty="0"/>
            </a:br>
            <a:r>
              <a:rPr lang="en-US" sz="2800" dirty="0" smtClean="0"/>
              <a:t>PIIGS, </a:t>
            </a:r>
            <a:r>
              <a:rPr lang="en-US" sz="2800" dirty="0"/>
              <a:t>% of GDP</a:t>
            </a:r>
            <a:endParaRPr lang="en-US" sz="3000" dirty="0">
              <a:latin typeface="Tahoma" charset="0"/>
            </a:endParaRPr>
          </a:p>
        </p:txBody>
      </p:sp>
      <p:pic>
        <p:nvPicPr>
          <p:cNvPr id="5" name="Immagine 4"/>
          <p:cNvPicPr>
            <a:picLocks noChangeAspect="1"/>
          </p:cNvPicPr>
          <p:nvPr/>
        </p:nvPicPr>
        <p:blipFill>
          <a:blip r:embed="rId3"/>
          <a:stretch>
            <a:fillRect/>
          </a:stretch>
        </p:blipFill>
        <p:spPr>
          <a:xfrm>
            <a:off x="128193" y="1136764"/>
            <a:ext cx="8577940" cy="5165721"/>
          </a:xfrm>
          <a:prstGeom prst="rect">
            <a:avLst/>
          </a:prstGeom>
        </p:spPr>
      </p:pic>
    </p:spTree>
    <p:extLst>
      <p:ext uri="{BB962C8B-B14F-4D97-AF65-F5344CB8AC3E}">
        <p14:creationId xmlns:p14="http://schemas.microsoft.com/office/powerpoint/2010/main" val="3396143134"/>
      </p:ext>
    </p:extLst>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a:xfrm>
            <a:off x="382588" y="236538"/>
            <a:ext cx="8329612" cy="666750"/>
          </a:xfrm>
        </p:spPr>
        <p:txBody>
          <a:bodyPr/>
          <a:lstStyle/>
          <a:p>
            <a:r>
              <a:rPr lang="en-US" sz="3000" dirty="0">
                <a:latin typeface="Tahoma" charset="0"/>
              </a:rPr>
              <a:t>GDP per capita in Europe and USA</a:t>
            </a:r>
            <a:br>
              <a:rPr lang="en-US" sz="3000" dirty="0">
                <a:latin typeface="Tahoma" charset="0"/>
              </a:rPr>
            </a:br>
            <a:r>
              <a:rPr lang="en-US" sz="2400" dirty="0">
                <a:latin typeface="Tahoma" charset="0"/>
              </a:rPr>
              <a:t>PPP, 2005 </a:t>
            </a:r>
            <a:r>
              <a:rPr lang="en-US" sz="2400" dirty="0" smtClean="0">
                <a:latin typeface="Tahoma" charset="0"/>
              </a:rPr>
              <a:t>USD, 1995-2013</a:t>
            </a:r>
            <a:endParaRPr lang="en-US" sz="2400" dirty="0">
              <a:latin typeface="Tahoma" charset="0"/>
            </a:endParaRPr>
          </a:p>
        </p:txBody>
      </p:sp>
      <p:pic>
        <p:nvPicPr>
          <p:cNvPr id="3" name="Immagine 2"/>
          <p:cNvPicPr>
            <a:picLocks noChangeAspect="1"/>
          </p:cNvPicPr>
          <p:nvPr/>
        </p:nvPicPr>
        <p:blipFill>
          <a:blip r:embed="rId3"/>
          <a:stretch>
            <a:fillRect/>
          </a:stretch>
        </p:blipFill>
        <p:spPr>
          <a:xfrm>
            <a:off x="182338" y="1208728"/>
            <a:ext cx="8810738" cy="5466347"/>
          </a:xfrm>
          <a:prstGeom prst="rect">
            <a:avLst/>
          </a:prstGeom>
        </p:spPr>
      </p:pic>
    </p:spTree>
    <p:extLst>
      <p:ext uri="{BB962C8B-B14F-4D97-AF65-F5344CB8AC3E}">
        <p14:creationId xmlns:p14="http://schemas.microsoft.com/office/powerpoint/2010/main" val="1644983448"/>
      </p:ext>
    </p:extLst>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382588" y="236538"/>
            <a:ext cx="8329612" cy="666750"/>
          </a:xfrm>
        </p:spPr>
        <p:txBody>
          <a:bodyPr/>
          <a:lstStyle/>
          <a:p>
            <a:r>
              <a:rPr lang="en-US" sz="3000">
                <a:latin typeface="Tahoma" charset="0"/>
              </a:rPr>
              <a:t>Unemployment in Europe</a:t>
            </a:r>
          </a:p>
        </p:txBody>
      </p:sp>
      <p:pic>
        <p:nvPicPr>
          <p:cNvPr id="2" name="Immagine 1"/>
          <p:cNvPicPr>
            <a:picLocks noChangeAspect="1"/>
          </p:cNvPicPr>
          <p:nvPr/>
        </p:nvPicPr>
        <p:blipFill>
          <a:blip r:embed="rId3"/>
          <a:stretch>
            <a:fillRect/>
          </a:stretch>
        </p:blipFill>
        <p:spPr>
          <a:xfrm>
            <a:off x="243093" y="983372"/>
            <a:ext cx="8453811" cy="5306115"/>
          </a:xfrm>
          <a:prstGeom prst="rect">
            <a:avLst/>
          </a:prstGeom>
        </p:spPr>
      </p:pic>
    </p:spTree>
    <p:extLst>
      <p:ext uri="{BB962C8B-B14F-4D97-AF65-F5344CB8AC3E}">
        <p14:creationId xmlns:p14="http://schemas.microsoft.com/office/powerpoint/2010/main" val="1301801296"/>
      </p:ext>
    </p:extLst>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84038"/>
            <a:ext cx="8245475" cy="559109"/>
          </a:xfrm>
        </p:spPr>
        <p:txBody>
          <a:bodyPr/>
          <a:lstStyle/>
          <a:p>
            <a:pPr algn="ctr"/>
            <a:r>
              <a:rPr lang="en-US" sz="3000" spc="800" dirty="0" smtClean="0">
                <a:solidFill>
                  <a:srgbClr val="D52B6C"/>
                </a:solidFill>
                <a:latin typeface="Tahoma" pitchFamily="34" charset="0"/>
                <a:ea typeface="Tahoma" pitchFamily="34" charset="0"/>
                <a:cs typeface="Tahoma" pitchFamily="34" charset="0"/>
              </a:rPr>
              <a:t>CHAPTER SUMMARY</a:t>
            </a:r>
            <a:endParaRPr lang="en-US" sz="3000" spc="800" dirty="0">
              <a:solidFill>
                <a:srgbClr val="D52B6C"/>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151906"/>
            <a:ext cx="8210550" cy="5142016"/>
          </a:xfrm>
        </p:spPr>
        <p:txBody>
          <a:bodyPr/>
          <a:lstStyle/>
          <a:p>
            <a:pPr>
              <a:lnSpc>
                <a:spcPct val="110000"/>
              </a:lnSpc>
              <a:spcBef>
                <a:spcPct val="30000"/>
              </a:spcBef>
              <a:buClr>
                <a:schemeClr val="accent2"/>
              </a:buClr>
              <a:buSzPct val="95000"/>
              <a:buNone/>
            </a:pPr>
            <a:r>
              <a:rPr lang="en-US" sz="2600" dirty="0">
                <a:solidFill>
                  <a:schemeClr val="accent2"/>
                </a:solidFill>
              </a:rPr>
              <a:t> </a:t>
            </a:r>
            <a:r>
              <a:rPr lang="en-US" sz="2200" dirty="0">
                <a:solidFill>
                  <a:schemeClr val="accent2"/>
                </a:solidFill>
              </a:rPr>
              <a:t>1.  </a:t>
            </a:r>
            <a:r>
              <a:rPr lang="en-US" sz="2400" i="1" dirty="0"/>
              <a:t>IS-LM</a:t>
            </a:r>
            <a:r>
              <a:rPr lang="en-US" sz="2400" dirty="0"/>
              <a:t> </a:t>
            </a:r>
            <a:r>
              <a:rPr lang="en-US" sz="900" dirty="0">
                <a:sym typeface="Symbol" pitchFamily="18" charset="2"/>
              </a:rPr>
              <a:t> </a:t>
            </a:r>
            <a:r>
              <a:rPr lang="en-US" sz="2400" dirty="0"/>
              <a:t>model</a:t>
            </a:r>
            <a:endParaRPr lang="en-US" sz="2600" dirty="0"/>
          </a:p>
          <a:p>
            <a:pPr lvl="1">
              <a:lnSpc>
                <a:spcPct val="110000"/>
              </a:lnSpc>
              <a:spcBef>
                <a:spcPct val="25000"/>
              </a:spcBef>
              <a:buClr>
                <a:srgbClr val="5F5F5F"/>
              </a:buClr>
              <a:buSzPct val="105000"/>
            </a:pPr>
            <a:r>
              <a:rPr lang="en-US" sz="2500" dirty="0"/>
              <a:t>a theory of aggregate demand</a:t>
            </a:r>
          </a:p>
          <a:p>
            <a:pPr lvl="1">
              <a:lnSpc>
                <a:spcPct val="110000"/>
              </a:lnSpc>
              <a:spcBef>
                <a:spcPct val="25000"/>
              </a:spcBef>
              <a:buClr>
                <a:srgbClr val="5F5F5F"/>
              </a:buClr>
              <a:buSzPct val="105000"/>
            </a:pPr>
            <a:r>
              <a:rPr lang="en-US" sz="2500" dirty="0"/>
              <a:t>exogenous:  </a:t>
            </a:r>
            <a:r>
              <a:rPr lang="en-US" sz="2500" b="1" i="1" dirty="0"/>
              <a:t>M</a:t>
            </a:r>
            <a:r>
              <a:rPr lang="en-US" sz="2500" dirty="0"/>
              <a:t>, </a:t>
            </a:r>
            <a:r>
              <a:rPr lang="en-US" sz="2500" b="1" i="1" dirty="0"/>
              <a:t>G</a:t>
            </a:r>
            <a:r>
              <a:rPr lang="en-US" sz="2500" dirty="0"/>
              <a:t>, </a:t>
            </a:r>
            <a:r>
              <a:rPr lang="en-US" sz="2500" b="1" i="1" dirty="0"/>
              <a:t>T</a:t>
            </a:r>
            <a:r>
              <a:rPr lang="en-US" sz="2500" b="1" dirty="0"/>
              <a:t>,</a:t>
            </a:r>
            <a:br>
              <a:rPr lang="en-US" sz="2500" b="1" dirty="0"/>
            </a:br>
            <a:r>
              <a:rPr lang="en-US" sz="2500" dirty="0"/>
              <a:t>  </a:t>
            </a:r>
            <a:r>
              <a:rPr lang="en-US" sz="2500" b="1" i="1" dirty="0"/>
              <a:t>P</a:t>
            </a:r>
            <a:r>
              <a:rPr lang="en-US" sz="2500" dirty="0"/>
              <a:t>  exogenous in short run, </a:t>
            </a:r>
            <a:r>
              <a:rPr lang="en-US" sz="2500" b="1" i="1" dirty="0"/>
              <a:t>Y</a:t>
            </a:r>
            <a:r>
              <a:rPr lang="en-US" sz="2500" dirty="0"/>
              <a:t>  in long run </a:t>
            </a:r>
          </a:p>
          <a:p>
            <a:pPr lvl="1">
              <a:lnSpc>
                <a:spcPct val="110000"/>
              </a:lnSpc>
              <a:spcBef>
                <a:spcPct val="25000"/>
              </a:spcBef>
              <a:buClr>
                <a:srgbClr val="5F5F5F"/>
              </a:buClr>
              <a:buSzPct val="105000"/>
            </a:pPr>
            <a:r>
              <a:rPr lang="en-US" sz="2500" dirty="0"/>
              <a:t>endogenous:  </a:t>
            </a:r>
            <a:r>
              <a:rPr lang="en-US" sz="2500" b="1" i="1" dirty="0"/>
              <a:t>r,</a:t>
            </a:r>
            <a:r>
              <a:rPr lang="en-US" sz="2500" dirty="0"/>
              <a:t/>
            </a:r>
            <a:br>
              <a:rPr lang="en-US" sz="2500" dirty="0"/>
            </a:br>
            <a:r>
              <a:rPr lang="en-US" sz="2500" dirty="0"/>
              <a:t> </a:t>
            </a:r>
            <a:r>
              <a:rPr lang="en-US" sz="2500" b="1" i="1" dirty="0"/>
              <a:t>Y</a:t>
            </a:r>
            <a:r>
              <a:rPr lang="en-US" sz="2500" dirty="0"/>
              <a:t>  endogenous in short run, </a:t>
            </a:r>
            <a:r>
              <a:rPr lang="en-US" sz="2500" b="1" i="1" dirty="0"/>
              <a:t>P</a:t>
            </a:r>
            <a:r>
              <a:rPr lang="en-US" sz="2500" dirty="0"/>
              <a:t>  in long run </a:t>
            </a:r>
          </a:p>
          <a:p>
            <a:pPr lvl="1">
              <a:lnSpc>
                <a:spcPct val="110000"/>
              </a:lnSpc>
              <a:spcBef>
                <a:spcPct val="25000"/>
              </a:spcBef>
              <a:buClr>
                <a:srgbClr val="5F5F5F"/>
              </a:buClr>
              <a:buSzPct val="105000"/>
            </a:pPr>
            <a:r>
              <a:rPr lang="en-US" sz="2500" i="1" dirty="0"/>
              <a:t>IS</a:t>
            </a:r>
            <a:r>
              <a:rPr lang="en-US" sz="2500" dirty="0"/>
              <a:t> </a:t>
            </a:r>
            <a:r>
              <a:rPr lang="en-US" sz="900" dirty="0">
                <a:sym typeface="Symbol" pitchFamily="18" charset="2"/>
              </a:rPr>
              <a:t> </a:t>
            </a:r>
            <a:r>
              <a:rPr lang="en-US" sz="2500" dirty="0"/>
              <a:t>curve:  goods market equilibrium</a:t>
            </a:r>
          </a:p>
          <a:p>
            <a:pPr lvl="1">
              <a:lnSpc>
                <a:spcPct val="110000"/>
              </a:lnSpc>
              <a:spcBef>
                <a:spcPct val="25000"/>
              </a:spcBef>
              <a:buClr>
                <a:srgbClr val="5F5F5F"/>
              </a:buClr>
              <a:buSzPct val="105000"/>
            </a:pPr>
            <a:r>
              <a:rPr lang="en-US" sz="2500" i="1" dirty="0"/>
              <a:t>LM</a:t>
            </a:r>
            <a:r>
              <a:rPr lang="en-US" sz="900" dirty="0">
                <a:sym typeface="Symbol" pitchFamily="18" charset="2"/>
              </a:rPr>
              <a:t> </a:t>
            </a:r>
            <a:r>
              <a:rPr lang="en-US" sz="2500" dirty="0"/>
              <a:t> curve:  money market equilibrium</a:t>
            </a:r>
            <a:endParaRPr lang="en-US" dirty="0"/>
          </a:p>
        </p:txBody>
      </p:sp>
      <p:sp>
        <p:nvSpPr>
          <p:cNvPr id="4" name="Rectangle 3"/>
          <p:cNvSpPr/>
          <p:nvPr/>
        </p:nvSpPr>
        <p:spPr>
          <a:xfrm>
            <a:off x="449283" y="929175"/>
            <a:ext cx="8195954" cy="45719"/>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mn-cs"/>
              </a:rPr>
              <a:pPr algn="r">
                <a:defRPr/>
              </a:pPr>
              <a:t>75</a:t>
            </a:fld>
            <a:endParaRPr lang="en-US" sz="1600" dirty="0">
              <a:solidFill>
                <a:srgbClr val="006666"/>
              </a:solidFill>
              <a:cs typeface="+mn-cs"/>
            </a:endParaRPr>
          </a:p>
        </p:txBody>
      </p:sp>
    </p:spTree>
    <p:extLst>
      <p:ext uri="{BB962C8B-B14F-4D97-AF65-F5344CB8AC3E}">
        <p14:creationId xmlns:p14="http://schemas.microsoft.com/office/powerpoint/2010/main" val="1342044635"/>
      </p:ext>
    </p:extLst>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84038"/>
            <a:ext cx="8245475" cy="559109"/>
          </a:xfrm>
        </p:spPr>
        <p:txBody>
          <a:bodyPr/>
          <a:lstStyle/>
          <a:p>
            <a:pPr algn="ctr"/>
            <a:r>
              <a:rPr lang="en-US" sz="3000" spc="800" dirty="0" smtClean="0">
                <a:solidFill>
                  <a:srgbClr val="D52B6C"/>
                </a:solidFill>
                <a:latin typeface="Tahoma" pitchFamily="34" charset="0"/>
                <a:ea typeface="Tahoma" pitchFamily="34" charset="0"/>
                <a:cs typeface="Tahoma" pitchFamily="34" charset="0"/>
              </a:rPr>
              <a:t>CHAPTER SUMMARY</a:t>
            </a:r>
            <a:endParaRPr lang="en-US" sz="3000" spc="800" dirty="0">
              <a:solidFill>
                <a:srgbClr val="D52B6C"/>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76250" y="1151906"/>
            <a:ext cx="8210550" cy="5142016"/>
          </a:xfrm>
        </p:spPr>
        <p:txBody>
          <a:bodyPr/>
          <a:lstStyle/>
          <a:p>
            <a:pPr>
              <a:buClr>
                <a:schemeClr val="accent2"/>
              </a:buClr>
              <a:buSzPct val="95000"/>
              <a:buNone/>
            </a:pPr>
            <a:r>
              <a:rPr lang="en-US" sz="2600" dirty="0">
                <a:solidFill>
                  <a:schemeClr val="accent2"/>
                </a:solidFill>
              </a:rPr>
              <a:t> </a:t>
            </a:r>
            <a:r>
              <a:rPr lang="en-US" sz="2200" dirty="0">
                <a:solidFill>
                  <a:schemeClr val="accent2"/>
                </a:solidFill>
              </a:rPr>
              <a:t>2. </a:t>
            </a:r>
            <a:r>
              <a:rPr lang="en-US" sz="2400" i="1" dirty="0"/>
              <a:t>AD</a:t>
            </a:r>
            <a:r>
              <a:rPr lang="en-US" sz="2400" dirty="0"/>
              <a:t> curve</a:t>
            </a:r>
          </a:p>
          <a:p>
            <a:pPr lvl="1">
              <a:lnSpc>
                <a:spcPct val="110000"/>
              </a:lnSpc>
              <a:spcBef>
                <a:spcPct val="30000"/>
              </a:spcBef>
              <a:buClr>
                <a:srgbClr val="5F5F5F"/>
              </a:buClr>
              <a:buSzPct val="105000"/>
            </a:pPr>
            <a:r>
              <a:rPr lang="en-US" sz="2500" dirty="0"/>
              <a:t>shows relation between </a:t>
            </a:r>
            <a:r>
              <a:rPr lang="en-US" sz="2500" b="1" i="1" dirty="0"/>
              <a:t>P</a:t>
            </a:r>
            <a:r>
              <a:rPr lang="en-US" sz="2500" dirty="0"/>
              <a:t> </a:t>
            </a:r>
            <a:r>
              <a:rPr lang="en-US" sz="900" dirty="0">
                <a:sym typeface="Symbol" pitchFamily="18" charset="2"/>
              </a:rPr>
              <a:t> </a:t>
            </a:r>
            <a:r>
              <a:rPr lang="en-US" sz="2500" dirty="0"/>
              <a:t>and the </a:t>
            </a:r>
            <a:r>
              <a:rPr lang="en-US" sz="2500" i="1" dirty="0"/>
              <a:t>IS-LM</a:t>
            </a:r>
            <a:r>
              <a:rPr lang="en-US" sz="2500" dirty="0"/>
              <a:t> </a:t>
            </a:r>
            <a:r>
              <a:rPr lang="en-US" sz="900" dirty="0">
                <a:sym typeface="Symbol" pitchFamily="18" charset="2"/>
              </a:rPr>
              <a:t> </a:t>
            </a:r>
            <a:r>
              <a:rPr lang="en-US" sz="2500" dirty="0"/>
              <a:t>model’s equilibrium </a:t>
            </a:r>
            <a:r>
              <a:rPr lang="en-US" sz="2500" b="1" i="1" dirty="0"/>
              <a:t>Y</a:t>
            </a:r>
            <a:r>
              <a:rPr lang="en-US" sz="2500" dirty="0"/>
              <a:t>.  </a:t>
            </a:r>
          </a:p>
          <a:p>
            <a:pPr lvl="1">
              <a:lnSpc>
                <a:spcPct val="110000"/>
              </a:lnSpc>
              <a:spcBef>
                <a:spcPct val="30000"/>
              </a:spcBef>
              <a:buClr>
                <a:srgbClr val="5F5F5F"/>
              </a:buClr>
              <a:buSzPct val="105000"/>
            </a:pPr>
            <a:r>
              <a:rPr lang="en-US" sz="2500" dirty="0"/>
              <a:t>negative slope because </a:t>
            </a:r>
            <a:br>
              <a:rPr lang="en-US" sz="2500" dirty="0"/>
            </a:br>
            <a:r>
              <a:rPr lang="en-US" sz="2500" dirty="0">
                <a:sym typeface="Symbol" pitchFamily="18" charset="2"/>
              </a:rPr>
              <a:t></a:t>
            </a:r>
            <a:r>
              <a:rPr lang="en-US" sz="2500" b="1" i="1" dirty="0">
                <a:sym typeface="Symbol" pitchFamily="18" charset="2"/>
              </a:rPr>
              <a:t>P</a:t>
            </a:r>
            <a:r>
              <a:rPr lang="en-US" sz="2500" dirty="0">
                <a:sym typeface="Symbol" pitchFamily="18" charset="2"/>
              </a:rPr>
              <a:t>   (</a:t>
            </a:r>
            <a:r>
              <a:rPr lang="en-US" sz="2500" b="1" i="1" dirty="0">
                <a:sym typeface="Symbol" pitchFamily="18" charset="2"/>
              </a:rPr>
              <a:t>M</a:t>
            </a:r>
            <a:r>
              <a:rPr lang="en-US" sz="2500" i="1" dirty="0">
                <a:sym typeface="Symbol" pitchFamily="18" charset="2"/>
              </a:rPr>
              <a:t>/</a:t>
            </a:r>
            <a:r>
              <a:rPr lang="en-US" sz="2500" b="1" i="1" dirty="0">
                <a:sym typeface="Symbol" pitchFamily="18" charset="2"/>
              </a:rPr>
              <a:t>P </a:t>
            </a:r>
            <a:r>
              <a:rPr lang="en-US" sz="2500" dirty="0">
                <a:sym typeface="Symbol" pitchFamily="18" charset="2"/>
              </a:rPr>
              <a:t>)  </a:t>
            </a:r>
            <a:r>
              <a:rPr lang="en-US" sz="2500" b="1" i="1" dirty="0">
                <a:sym typeface="Symbol" pitchFamily="18" charset="2"/>
              </a:rPr>
              <a:t>r  </a:t>
            </a:r>
            <a:r>
              <a:rPr lang="en-US" sz="2500" dirty="0">
                <a:sym typeface="Symbol" pitchFamily="18" charset="2"/>
              </a:rPr>
              <a:t> </a:t>
            </a:r>
            <a:r>
              <a:rPr lang="en-US" sz="2500" b="1" i="1" dirty="0">
                <a:sym typeface="Symbol" pitchFamily="18" charset="2"/>
              </a:rPr>
              <a:t>I  </a:t>
            </a:r>
            <a:r>
              <a:rPr lang="en-US" sz="2500" dirty="0">
                <a:sym typeface="Symbol" pitchFamily="18" charset="2"/>
              </a:rPr>
              <a:t> </a:t>
            </a:r>
            <a:r>
              <a:rPr lang="en-US" sz="2500" b="1" i="1" dirty="0">
                <a:sym typeface="Symbol" pitchFamily="18" charset="2"/>
              </a:rPr>
              <a:t>Y</a:t>
            </a:r>
            <a:r>
              <a:rPr lang="en-US" sz="2500" dirty="0">
                <a:sym typeface="Symbol" pitchFamily="18" charset="2"/>
              </a:rPr>
              <a:t> </a:t>
            </a:r>
          </a:p>
          <a:p>
            <a:pPr lvl="1">
              <a:spcBef>
                <a:spcPct val="15000"/>
              </a:spcBef>
              <a:buClr>
                <a:srgbClr val="5F5F5F"/>
              </a:buClr>
              <a:buSzPct val="105000"/>
            </a:pPr>
            <a:r>
              <a:rPr lang="en-US" sz="2500" dirty="0">
                <a:sym typeface="Symbol" pitchFamily="18" charset="2"/>
              </a:rPr>
              <a:t>expansionary fiscal policy shifts </a:t>
            </a:r>
            <a:r>
              <a:rPr lang="en-US" sz="2500" i="1" dirty="0">
                <a:sym typeface="Symbol" pitchFamily="18" charset="2"/>
              </a:rPr>
              <a:t>IS</a:t>
            </a:r>
            <a:r>
              <a:rPr lang="en-US" sz="2500" dirty="0">
                <a:sym typeface="Symbol" pitchFamily="18" charset="2"/>
              </a:rPr>
              <a:t> </a:t>
            </a:r>
            <a:r>
              <a:rPr lang="en-US" sz="900" dirty="0">
                <a:sym typeface="Symbol" pitchFamily="18" charset="2"/>
              </a:rPr>
              <a:t> </a:t>
            </a:r>
            <a:r>
              <a:rPr lang="en-US" sz="2500" dirty="0">
                <a:sym typeface="Symbol" pitchFamily="18" charset="2"/>
              </a:rPr>
              <a:t>curve right, raises income, and shifts </a:t>
            </a:r>
            <a:r>
              <a:rPr lang="en-US" sz="2500" i="1" dirty="0">
                <a:sym typeface="Symbol" pitchFamily="18" charset="2"/>
              </a:rPr>
              <a:t>AD</a:t>
            </a:r>
            <a:r>
              <a:rPr lang="en-US" sz="2500" dirty="0">
                <a:sym typeface="Symbol" pitchFamily="18" charset="2"/>
              </a:rPr>
              <a:t> </a:t>
            </a:r>
            <a:r>
              <a:rPr lang="en-US" sz="900" dirty="0">
                <a:sym typeface="Symbol" pitchFamily="18" charset="2"/>
              </a:rPr>
              <a:t> </a:t>
            </a:r>
            <a:r>
              <a:rPr lang="en-US" sz="2500" dirty="0">
                <a:sym typeface="Symbol" pitchFamily="18" charset="2"/>
              </a:rPr>
              <a:t>curve right.</a:t>
            </a:r>
          </a:p>
          <a:p>
            <a:pPr lvl="1">
              <a:spcBef>
                <a:spcPct val="15000"/>
              </a:spcBef>
              <a:buClr>
                <a:srgbClr val="5F5F5F"/>
              </a:buClr>
              <a:buSzPct val="105000"/>
            </a:pPr>
            <a:r>
              <a:rPr lang="en-US" sz="2500" dirty="0">
                <a:sym typeface="Symbol" pitchFamily="18" charset="2"/>
              </a:rPr>
              <a:t>expansionary monetary policy shifts </a:t>
            </a:r>
            <a:r>
              <a:rPr lang="en-US" sz="2500" i="1" dirty="0">
                <a:sym typeface="Symbol" pitchFamily="18" charset="2"/>
              </a:rPr>
              <a:t>LM</a:t>
            </a:r>
            <a:r>
              <a:rPr lang="en-US" sz="2500" dirty="0">
                <a:sym typeface="Symbol" pitchFamily="18" charset="2"/>
              </a:rPr>
              <a:t> </a:t>
            </a:r>
            <a:r>
              <a:rPr lang="en-US" sz="900" dirty="0">
                <a:sym typeface="Symbol" pitchFamily="18" charset="2"/>
              </a:rPr>
              <a:t> </a:t>
            </a:r>
            <a:r>
              <a:rPr lang="en-US" sz="2500" dirty="0">
                <a:sym typeface="Symbol" pitchFamily="18" charset="2"/>
              </a:rPr>
              <a:t>curve right, raises income, and shifts </a:t>
            </a:r>
            <a:r>
              <a:rPr lang="en-US" sz="2500" i="1" dirty="0">
                <a:sym typeface="Symbol" pitchFamily="18" charset="2"/>
              </a:rPr>
              <a:t>AD</a:t>
            </a:r>
            <a:r>
              <a:rPr lang="en-US" sz="2500" dirty="0">
                <a:sym typeface="Symbol" pitchFamily="18" charset="2"/>
              </a:rPr>
              <a:t> </a:t>
            </a:r>
            <a:r>
              <a:rPr lang="en-US" sz="900" dirty="0">
                <a:sym typeface="Symbol" pitchFamily="18" charset="2"/>
              </a:rPr>
              <a:t> </a:t>
            </a:r>
            <a:r>
              <a:rPr lang="en-US" sz="2500" dirty="0">
                <a:sym typeface="Symbol" pitchFamily="18" charset="2"/>
              </a:rPr>
              <a:t>curve right.</a:t>
            </a:r>
          </a:p>
          <a:p>
            <a:pPr lvl="1">
              <a:spcBef>
                <a:spcPct val="15000"/>
              </a:spcBef>
              <a:buClr>
                <a:srgbClr val="5F5F5F"/>
              </a:buClr>
              <a:buSzPct val="105000"/>
            </a:pPr>
            <a:r>
              <a:rPr lang="en-US" sz="2500" i="1" dirty="0">
                <a:sym typeface="Symbol" pitchFamily="18" charset="2"/>
              </a:rPr>
              <a:t>IS</a:t>
            </a:r>
            <a:r>
              <a:rPr lang="en-US" sz="2500" dirty="0">
                <a:sym typeface="Symbol" pitchFamily="18" charset="2"/>
              </a:rPr>
              <a:t> </a:t>
            </a:r>
            <a:r>
              <a:rPr lang="en-US" sz="900" dirty="0">
                <a:sym typeface="Symbol" pitchFamily="18" charset="2"/>
              </a:rPr>
              <a:t> </a:t>
            </a:r>
            <a:r>
              <a:rPr lang="en-US" sz="2500" dirty="0">
                <a:sym typeface="Symbol" pitchFamily="18" charset="2"/>
              </a:rPr>
              <a:t>or </a:t>
            </a:r>
            <a:r>
              <a:rPr lang="en-US" sz="2500" i="1" dirty="0">
                <a:sym typeface="Symbol" pitchFamily="18" charset="2"/>
              </a:rPr>
              <a:t>LM</a:t>
            </a:r>
            <a:r>
              <a:rPr lang="en-US" sz="2500" dirty="0">
                <a:sym typeface="Symbol" pitchFamily="18" charset="2"/>
              </a:rPr>
              <a:t> </a:t>
            </a:r>
            <a:r>
              <a:rPr lang="en-US" sz="900" dirty="0">
                <a:sym typeface="Symbol" pitchFamily="18" charset="2"/>
              </a:rPr>
              <a:t> </a:t>
            </a:r>
            <a:r>
              <a:rPr lang="en-US" sz="2500" dirty="0">
                <a:sym typeface="Symbol" pitchFamily="18" charset="2"/>
              </a:rPr>
              <a:t>shocks shift the </a:t>
            </a:r>
            <a:r>
              <a:rPr lang="en-US" sz="2500" i="1" dirty="0">
                <a:sym typeface="Symbol" pitchFamily="18" charset="2"/>
              </a:rPr>
              <a:t>AD</a:t>
            </a:r>
            <a:r>
              <a:rPr lang="en-US" sz="2500" dirty="0">
                <a:sym typeface="Symbol" pitchFamily="18" charset="2"/>
              </a:rPr>
              <a:t> </a:t>
            </a:r>
            <a:r>
              <a:rPr lang="en-US" sz="900" dirty="0">
                <a:sym typeface="Symbol" pitchFamily="18" charset="2"/>
              </a:rPr>
              <a:t> </a:t>
            </a:r>
            <a:r>
              <a:rPr lang="en-US" sz="2500" dirty="0">
                <a:sym typeface="Symbol" pitchFamily="18" charset="2"/>
              </a:rPr>
              <a:t>curve.</a:t>
            </a:r>
            <a:endParaRPr lang="en-US" dirty="0"/>
          </a:p>
        </p:txBody>
      </p:sp>
      <p:sp>
        <p:nvSpPr>
          <p:cNvPr id="4" name="Rectangle 3"/>
          <p:cNvSpPr/>
          <p:nvPr/>
        </p:nvSpPr>
        <p:spPr>
          <a:xfrm>
            <a:off x="449283" y="929175"/>
            <a:ext cx="8195954" cy="45719"/>
          </a:xfrm>
          <a:prstGeom prst="rect">
            <a:avLst/>
          </a:pr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9"/>
          <p:cNvSpPr>
            <a:spLocks noChangeArrowheads="1"/>
          </p:cNvSpPr>
          <p:nvPr/>
        </p:nvSpPr>
        <p:spPr bwMode="auto">
          <a:xfrm>
            <a:off x="8450263" y="6407150"/>
            <a:ext cx="501650" cy="295275"/>
          </a:xfrm>
          <a:prstGeom prst="rect">
            <a:avLst/>
          </a:prstGeom>
          <a:noFill/>
          <a:ln w="9525">
            <a:noFill/>
            <a:miter lim="800000"/>
            <a:headEnd/>
            <a:tailEnd/>
          </a:ln>
          <a:effectLst/>
        </p:spPr>
        <p:txBody>
          <a:bodyPr lIns="0" tIns="0" rIns="0" bIns="0"/>
          <a:lstStyle/>
          <a:p>
            <a:pPr algn="r">
              <a:defRPr/>
            </a:pPr>
            <a:fld id="{F2A5E683-01D6-445B-882C-7AE69BAD7C28}" type="slidenum">
              <a:rPr lang="en-US" sz="1600">
                <a:solidFill>
                  <a:srgbClr val="006666"/>
                </a:solidFill>
                <a:cs typeface="+mn-cs"/>
              </a:rPr>
              <a:pPr algn="r">
                <a:defRPr/>
              </a:pPr>
              <a:t>76</a:t>
            </a:fld>
            <a:endParaRPr lang="en-US" sz="1600" dirty="0">
              <a:solidFill>
                <a:srgbClr val="006666"/>
              </a:solidFill>
              <a:cs typeface="+mn-cs"/>
            </a:endParaRPr>
          </a:p>
        </p:txBody>
      </p:sp>
    </p:spTree>
    <p:extLst>
      <p:ext uri="{BB962C8B-B14F-4D97-AF65-F5344CB8AC3E}">
        <p14:creationId xmlns:p14="http://schemas.microsoft.com/office/powerpoint/2010/main" val="3403929484"/>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587375" y="2971800"/>
            <a:ext cx="34750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lnSpc>
                <a:spcPct val="105000"/>
              </a:lnSpc>
              <a:spcBef>
                <a:spcPct val="50000"/>
              </a:spcBef>
              <a:buClr>
                <a:srgbClr val="008080"/>
              </a:buClr>
              <a:buSzPct val="120000"/>
              <a:buFont typeface="Wingdings" pitchFamily="2" charset="2"/>
              <a:buNone/>
              <a:tabLst>
                <a:tab pos="1371600" algn="l"/>
              </a:tabLst>
            </a:pPr>
            <a:r>
              <a:rPr lang="en-US" sz="2500">
                <a:sym typeface="Symbol" pitchFamily="18" charset="2"/>
              </a:rPr>
              <a:t>2.	…causing the interest rate to fall </a:t>
            </a:r>
          </a:p>
        </p:txBody>
      </p:sp>
      <p:grpSp>
        <p:nvGrpSpPr>
          <p:cNvPr id="2" name="Group 3"/>
          <p:cNvGrpSpPr>
            <a:grpSpLocks/>
          </p:cNvGrpSpPr>
          <p:nvPr/>
        </p:nvGrpSpPr>
        <p:grpSpPr bwMode="auto">
          <a:xfrm>
            <a:off x="5272088" y="2359025"/>
            <a:ext cx="2592387" cy="2198688"/>
            <a:chOff x="3321" y="1486"/>
            <a:chExt cx="1633" cy="1385"/>
          </a:xfrm>
        </p:grpSpPr>
        <p:sp>
          <p:nvSpPr>
            <p:cNvPr id="22561" name="Line 4"/>
            <p:cNvSpPr>
              <a:spLocks noChangeShapeType="1"/>
            </p:cNvSpPr>
            <p:nvPr/>
          </p:nvSpPr>
          <p:spPr bwMode="auto">
            <a:xfrm>
              <a:off x="3321" y="1486"/>
              <a:ext cx="1257" cy="12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2" name="Text Box 5"/>
            <p:cNvSpPr txBox="1">
              <a:spLocks noChangeArrowheads="1"/>
            </p:cNvSpPr>
            <p:nvPr/>
          </p:nvSpPr>
          <p:spPr bwMode="auto">
            <a:xfrm>
              <a:off x="4521" y="2583"/>
              <a:ext cx="4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latin typeface="Tahoma" pitchFamily="34" charset="0"/>
                </a:rPr>
                <a:t>IS</a:t>
              </a:r>
              <a:endParaRPr lang="en-US" sz="2200" b="1" i="1" baseline="-25000">
                <a:latin typeface="Tahoma" pitchFamily="34" charset="0"/>
              </a:endParaRPr>
            </a:p>
          </p:txBody>
        </p:sp>
      </p:grpSp>
      <p:sp>
        <p:nvSpPr>
          <p:cNvPr id="22532" name="Rectangle 6"/>
          <p:cNvSpPr>
            <a:spLocks noGrp="1" noChangeArrowheads="1"/>
          </p:cNvSpPr>
          <p:nvPr>
            <p:ph type="title"/>
          </p:nvPr>
        </p:nvSpPr>
        <p:spPr>
          <a:xfrm>
            <a:off x="509588" y="287338"/>
            <a:ext cx="6815137" cy="838200"/>
          </a:xfrm>
        </p:spPr>
        <p:txBody>
          <a:bodyPr/>
          <a:lstStyle/>
          <a:p>
            <a:r>
              <a:rPr lang="en-US" sz="3000" smtClean="0"/>
              <a:t>Monetary policy:  An increase in </a:t>
            </a:r>
            <a:r>
              <a:rPr lang="en-US" sz="3000" i="1" smtClean="0"/>
              <a:t>M</a:t>
            </a:r>
            <a:endParaRPr lang="en-US" sz="3000" i="1" smtClean="0">
              <a:sym typeface="Symbol" pitchFamily="18" charset="2"/>
            </a:endParaRPr>
          </a:p>
        </p:txBody>
      </p:sp>
      <p:sp>
        <p:nvSpPr>
          <p:cNvPr id="41991" name="Rectangle 7"/>
          <p:cNvSpPr>
            <a:spLocks noGrp="1" noChangeArrowheads="1"/>
          </p:cNvSpPr>
          <p:nvPr>
            <p:ph type="body" idx="1"/>
          </p:nvPr>
        </p:nvSpPr>
        <p:spPr>
          <a:xfrm>
            <a:off x="587375" y="1524000"/>
            <a:ext cx="3556000" cy="1219200"/>
          </a:xfrm>
        </p:spPr>
        <p:txBody>
          <a:bodyPr/>
          <a:lstStyle/>
          <a:p>
            <a:pPr marL="461963" indent="-461963">
              <a:spcBef>
                <a:spcPct val="50000"/>
              </a:spcBef>
              <a:buFont typeface="Wingdings" pitchFamily="2" charset="2"/>
              <a:buNone/>
              <a:tabLst>
                <a:tab pos="1371600" algn="l"/>
              </a:tabLst>
            </a:pPr>
            <a:r>
              <a:rPr lang="en-US" sz="2500" smtClean="0">
                <a:sym typeface="Symbol" pitchFamily="18" charset="2"/>
              </a:rPr>
              <a:t>1.  </a:t>
            </a:r>
            <a:r>
              <a:rPr lang="en-US" sz="2500" b="1" smtClean="0">
                <a:sym typeface="Symbol" pitchFamily="18" charset="2"/>
              </a:rPr>
              <a:t></a:t>
            </a:r>
            <a:r>
              <a:rPr lang="en-US" sz="2500" b="1" i="1" smtClean="0">
                <a:sym typeface="Symbol" pitchFamily="18" charset="2"/>
              </a:rPr>
              <a:t>M</a:t>
            </a:r>
            <a:r>
              <a:rPr lang="en-US" sz="2500" smtClean="0">
                <a:sym typeface="Symbol" pitchFamily="18" charset="2"/>
              </a:rPr>
              <a:t> &gt; 0 shifts </a:t>
            </a:r>
            <a:br>
              <a:rPr lang="en-US" sz="2500" smtClean="0">
                <a:sym typeface="Symbol" pitchFamily="18" charset="2"/>
              </a:rPr>
            </a:br>
            <a:r>
              <a:rPr lang="en-US" sz="2500" smtClean="0">
                <a:sym typeface="Symbol" pitchFamily="18" charset="2"/>
              </a:rPr>
              <a:t>the </a:t>
            </a:r>
            <a:r>
              <a:rPr lang="en-US" sz="2500" i="1" smtClean="0">
                <a:sym typeface="Symbol" pitchFamily="18" charset="2"/>
              </a:rPr>
              <a:t>LM</a:t>
            </a:r>
            <a:r>
              <a:rPr lang="en-US" sz="1100" smtClean="0">
                <a:sym typeface="Symbol" pitchFamily="18" charset="2"/>
              </a:rPr>
              <a:t> </a:t>
            </a:r>
            <a:r>
              <a:rPr lang="en-US" sz="2500" smtClean="0">
                <a:sym typeface="Symbol" pitchFamily="18" charset="2"/>
              </a:rPr>
              <a:t> curve down</a:t>
            </a:r>
            <a:br>
              <a:rPr lang="en-US" sz="2500" smtClean="0">
                <a:sym typeface="Symbol" pitchFamily="18" charset="2"/>
              </a:rPr>
            </a:br>
            <a:r>
              <a:rPr lang="en-US" sz="2500" smtClean="0">
                <a:sym typeface="Symbol" pitchFamily="18" charset="2"/>
              </a:rPr>
              <a:t>(or to the right)</a:t>
            </a:r>
          </a:p>
        </p:txBody>
      </p:sp>
      <p:grpSp>
        <p:nvGrpSpPr>
          <p:cNvPr id="3" name="Group 8"/>
          <p:cNvGrpSpPr>
            <a:grpSpLocks/>
          </p:cNvGrpSpPr>
          <p:nvPr/>
        </p:nvGrpSpPr>
        <p:grpSpPr bwMode="auto">
          <a:xfrm>
            <a:off x="4662488" y="1357313"/>
            <a:ext cx="3962400" cy="3616325"/>
            <a:chOff x="2976" y="1296"/>
            <a:chExt cx="2304" cy="2088"/>
          </a:xfrm>
        </p:grpSpPr>
        <p:grpSp>
          <p:nvGrpSpPr>
            <p:cNvPr id="22556" name="Group 9"/>
            <p:cNvGrpSpPr>
              <a:grpSpLocks/>
            </p:cNvGrpSpPr>
            <p:nvPr/>
          </p:nvGrpSpPr>
          <p:grpSpPr bwMode="auto">
            <a:xfrm>
              <a:off x="3120" y="1536"/>
              <a:ext cx="1968" cy="1728"/>
              <a:chOff x="2640" y="1056"/>
              <a:chExt cx="2496" cy="2112"/>
            </a:xfrm>
          </p:grpSpPr>
          <p:sp>
            <p:nvSpPr>
              <p:cNvPr id="22559" name="Line 10"/>
              <p:cNvSpPr>
                <a:spLocks noChangeShapeType="1"/>
              </p:cNvSpPr>
              <p:nvPr/>
            </p:nvSpPr>
            <p:spPr bwMode="auto">
              <a:xfrm>
                <a:off x="2640" y="1056"/>
                <a:ext cx="0" cy="21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0" name="Line 11"/>
              <p:cNvSpPr>
                <a:spLocks noChangeShapeType="1"/>
              </p:cNvSpPr>
              <p:nvPr/>
            </p:nvSpPr>
            <p:spPr bwMode="auto">
              <a:xfrm>
                <a:off x="2640" y="3168"/>
                <a:ext cx="24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57" name="Text Box 12"/>
            <p:cNvSpPr txBox="1">
              <a:spLocks noChangeArrowheads="1"/>
            </p:cNvSpPr>
            <p:nvPr/>
          </p:nvSpPr>
          <p:spPr bwMode="auto">
            <a:xfrm>
              <a:off x="4944" y="3120"/>
              <a:ext cx="336"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i="1">
                  <a:latin typeface="Tahoma" pitchFamily="34" charset="0"/>
                </a:rPr>
                <a:t>Y</a:t>
              </a:r>
              <a:r>
                <a:rPr lang="en-US" sz="2400"/>
                <a:t> </a:t>
              </a:r>
              <a:endParaRPr lang="en-US" sz="2200"/>
            </a:p>
          </p:txBody>
        </p:sp>
        <p:sp>
          <p:nvSpPr>
            <p:cNvPr id="22558" name="Text Box 13"/>
            <p:cNvSpPr txBox="1">
              <a:spLocks noChangeArrowheads="1"/>
            </p:cNvSpPr>
            <p:nvPr/>
          </p:nvSpPr>
          <p:spPr bwMode="auto">
            <a:xfrm>
              <a:off x="2976" y="1296"/>
              <a:ext cx="24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82675" algn="r"/>
                  <a:tab pos="1830388" algn="r"/>
                </a:tabLst>
                <a:defRPr>
                  <a:solidFill>
                    <a:schemeClr val="tx1"/>
                  </a:solidFill>
                  <a:latin typeface="Arial" charset="0"/>
                  <a:cs typeface="Arial" charset="0"/>
                </a:defRPr>
              </a:lvl1pPr>
              <a:lvl2pPr marL="742950" indent="-285750" eaLnBrk="0" hangingPunct="0">
                <a:tabLst>
                  <a:tab pos="1082675" algn="r"/>
                  <a:tab pos="1830388" algn="r"/>
                </a:tabLst>
                <a:defRPr>
                  <a:solidFill>
                    <a:schemeClr val="tx1"/>
                  </a:solidFill>
                  <a:latin typeface="Arial" charset="0"/>
                  <a:cs typeface="Arial" charset="0"/>
                </a:defRPr>
              </a:lvl2pPr>
              <a:lvl3pPr marL="1143000" indent="-228600" eaLnBrk="0" hangingPunct="0">
                <a:tabLst>
                  <a:tab pos="1082675" algn="r"/>
                  <a:tab pos="1830388" algn="r"/>
                </a:tabLst>
                <a:defRPr>
                  <a:solidFill>
                    <a:schemeClr val="tx1"/>
                  </a:solidFill>
                  <a:latin typeface="Arial" charset="0"/>
                  <a:cs typeface="Arial" charset="0"/>
                </a:defRPr>
              </a:lvl3pPr>
              <a:lvl4pPr marL="1600200" indent="-228600" eaLnBrk="0" hangingPunct="0">
                <a:tabLst>
                  <a:tab pos="1082675" algn="r"/>
                  <a:tab pos="1830388" algn="r"/>
                </a:tabLst>
                <a:defRPr>
                  <a:solidFill>
                    <a:schemeClr val="tx1"/>
                  </a:solidFill>
                  <a:latin typeface="Arial" charset="0"/>
                  <a:cs typeface="Arial" charset="0"/>
                </a:defRPr>
              </a:lvl4pPr>
              <a:lvl5pPr marL="2057400" indent="-228600" eaLnBrk="0" hangingPunct="0">
                <a:tabLst>
                  <a:tab pos="1082675" algn="r"/>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082675" algn="r"/>
                  <a:tab pos="1830388" algn="r"/>
                </a:tabLst>
                <a:defRPr>
                  <a:solidFill>
                    <a:schemeClr val="tx1"/>
                  </a:solidFill>
                  <a:latin typeface="Arial" charset="0"/>
                  <a:cs typeface="Arial" charset="0"/>
                </a:defRPr>
              </a:lvl9pPr>
            </a:lstStyle>
            <a:p>
              <a:pPr algn="ctr" eaLnBrk="1" hangingPunct="1"/>
              <a:r>
                <a:rPr lang="en-US" sz="2400" b="1" i="1">
                  <a:latin typeface="Tahoma" pitchFamily="34" charset="0"/>
                </a:rPr>
                <a:t>r</a:t>
              </a:r>
              <a:endParaRPr lang="en-US" sz="2200"/>
            </a:p>
          </p:txBody>
        </p:sp>
      </p:grpSp>
      <p:grpSp>
        <p:nvGrpSpPr>
          <p:cNvPr id="5" name="Group 14"/>
          <p:cNvGrpSpPr>
            <a:grpSpLocks/>
          </p:cNvGrpSpPr>
          <p:nvPr/>
        </p:nvGrpSpPr>
        <p:grpSpPr bwMode="auto">
          <a:xfrm>
            <a:off x="5195888" y="1524000"/>
            <a:ext cx="2576512" cy="2405063"/>
            <a:chOff x="3273" y="960"/>
            <a:chExt cx="1623" cy="1515"/>
          </a:xfrm>
        </p:grpSpPr>
        <p:sp>
          <p:nvSpPr>
            <p:cNvPr id="22554" name="Line 15"/>
            <p:cNvSpPr>
              <a:spLocks noChangeShapeType="1"/>
            </p:cNvSpPr>
            <p:nvPr/>
          </p:nvSpPr>
          <p:spPr bwMode="auto">
            <a:xfrm flipV="1">
              <a:off x="3273" y="1204"/>
              <a:ext cx="1270" cy="127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5" name="Text Box 16"/>
            <p:cNvSpPr txBox="1">
              <a:spLocks noChangeArrowheads="1"/>
            </p:cNvSpPr>
            <p:nvPr/>
          </p:nvSpPr>
          <p:spPr bwMode="auto">
            <a:xfrm>
              <a:off x="4391" y="960"/>
              <a:ext cx="5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latin typeface="Tahoma" pitchFamily="34" charset="0"/>
                </a:rPr>
                <a:t>LM</a:t>
              </a:r>
              <a:r>
                <a:rPr lang="en-US" sz="2100" b="1" i="1" baseline="-25000">
                  <a:latin typeface="Tahoma" pitchFamily="34" charset="0"/>
                </a:rPr>
                <a:t>1</a:t>
              </a:r>
            </a:p>
          </p:txBody>
        </p:sp>
      </p:grpSp>
      <p:grpSp>
        <p:nvGrpSpPr>
          <p:cNvPr id="6" name="Group 17"/>
          <p:cNvGrpSpPr>
            <a:grpSpLocks/>
          </p:cNvGrpSpPr>
          <p:nvPr/>
        </p:nvGrpSpPr>
        <p:grpSpPr bwMode="auto">
          <a:xfrm>
            <a:off x="4495800" y="2819400"/>
            <a:ext cx="1809750" cy="2395538"/>
            <a:chOff x="2832" y="1776"/>
            <a:chExt cx="1140" cy="1509"/>
          </a:xfrm>
        </p:grpSpPr>
        <p:sp>
          <p:nvSpPr>
            <p:cNvPr id="22550" name="Line 18"/>
            <p:cNvSpPr>
              <a:spLocks noChangeShapeType="1"/>
            </p:cNvSpPr>
            <p:nvPr/>
          </p:nvSpPr>
          <p:spPr bwMode="auto">
            <a:xfrm flipH="1" flipV="1">
              <a:off x="3092" y="1956"/>
              <a:ext cx="699"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551" name="Line 19"/>
            <p:cNvSpPr>
              <a:spLocks noChangeShapeType="1"/>
            </p:cNvSpPr>
            <p:nvPr/>
          </p:nvSpPr>
          <p:spPr bwMode="auto">
            <a:xfrm flipH="1">
              <a:off x="3789" y="1959"/>
              <a:ext cx="0" cy="104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552" name="Text Box 20"/>
            <p:cNvSpPr txBox="1">
              <a:spLocks noChangeArrowheads="1"/>
            </p:cNvSpPr>
            <p:nvPr/>
          </p:nvSpPr>
          <p:spPr bwMode="auto">
            <a:xfrm>
              <a:off x="2832" y="177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latin typeface="Tahoma" pitchFamily="34" charset="0"/>
                </a:rPr>
                <a:t>r</a:t>
              </a:r>
              <a:r>
                <a:rPr lang="en-US" sz="2100" b="1" i="1" baseline="-25000">
                  <a:latin typeface="Tahoma" pitchFamily="34" charset="0"/>
                </a:rPr>
                <a:t>1</a:t>
              </a:r>
              <a:endParaRPr lang="en-US" sz="2100" baseline="-25000"/>
            </a:p>
          </p:txBody>
        </p:sp>
        <p:sp>
          <p:nvSpPr>
            <p:cNvPr id="22553" name="Text Box 21"/>
            <p:cNvSpPr txBox="1">
              <a:spLocks noChangeArrowheads="1"/>
            </p:cNvSpPr>
            <p:nvPr/>
          </p:nvSpPr>
          <p:spPr bwMode="auto">
            <a:xfrm>
              <a:off x="3636" y="2997"/>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latin typeface="Tahoma" pitchFamily="34" charset="0"/>
                </a:rPr>
                <a:t>Y</a:t>
              </a:r>
              <a:r>
                <a:rPr lang="en-US" sz="2100" b="1" i="1" baseline="-25000">
                  <a:latin typeface="Tahoma" pitchFamily="34" charset="0"/>
                </a:rPr>
                <a:t>1</a:t>
              </a:r>
              <a:endParaRPr lang="en-US" sz="2100" baseline="-25000"/>
            </a:p>
          </p:txBody>
        </p:sp>
      </p:grpSp>
      <p:grpSp>
        <p:nvGrpSpPr>
          <p:cNvPr id="7" name="Group 22"/>
          <p:cNvGrpSpPr>
            <a:grpSpLocks/>
          </p:cNvGrpSpPr>
          <p:nvPr/>
        </p:nvGrpSpPr>
        <p:grpSpPr bwMode="auto">
          <a:xfrm>
            <a:off x="6324600" y="3652838"/>
            <a:ext cx="533400" cy="1544637"/>
            <a:chOff x="4159" y="1777"/>
            <a:chExt cx="336" cy="1702"/>
          </a:xfrm>
        </p:grpSpPr>
        <p:sp>
          <p:nvSpPr>
            <p:cNvPr id="22548" name="Line 23"/>
            <p:cNvSpPr>
              <a:spLocks noChangeShapeType="1"/>
            </p:cNvSpPr>
            <p:nvPr/>
          </p:nvSpPr>
          <p:spPr bwMode="auto">
            <a:xfrm flipH="1">
              <a:off x="4327" y="1777"/>
              <a:ext cx="0" cy="122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549" name="Text Box 24"/>
            <p:cNvSpPr txBox="1">
              <a:spLocks noChangeArrowheads="1"/>
            </p:cNvSpPr>
            <p:nvPr/>
          </p:nvSpPr>
          <p:spPr bwMode="auto">
            <a:xfrm>
              <a:off x="4159" y="2976"/>
              <a:ext cx="336"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solidFill>
                    <a:srgbClr val="FF0000"/>
                  </a:solidFill>
                  <a:latin typeface="Tahoma" pitchFamily="34" charset="0"/>
                </a:rPr>
                <a:t>Y</a:t>
              </a:r>
              <a:r>
                <a:rPr lang="en-US" sz="2100" b="1" i="1" baseline="-25000">
                  <a:solidFill>
                    <a:srgbClr val="FF0000"/>
                  </a:solidFill>
                  <a:latin typeface="Tahoma" pitchFamily="34" charset="0"/>
                </a:rPr>
                <a:t>2</a:t>
              </a:r>
              <a:endParaRPr lang="en-US" sz="2100" baseline="-25000">
                <a:solidFill>
                  <a:srgbClr val="FF0000"/>
                </a:solidFill>
              </a:endParaRPr>
            </a:p>
          </p:txBody>
        </p:sp>
      </p:grpSp>
      <p:grpSp>
        <p:nvGrpSpPr>
          <p:cNvPr id="8" name="Group 25"/>
          <p:cNvGrpSpPr>
            <a:grpSpLocks/>
          </p:cNvGrpSpPr>
          <p:nvPr/>
        </p:nvGrpSpPr>
        <p:grpSpPr bwMode="auto">
          <a:xfrm>
            <a:off x="4462463" y="3386138"/>
            <a:ext cx="2105025" cy="457200"/>
            <a:chOff x="2811" y="2133"/>
            <a:chExt cx="1326" cy="288"/>
          </a:xfrm>
        </p:grpSpPr>
        <p:sp>
          <p:nvSpPr>
            <p:cNvPr id="22546" name="Line 26"/>
            <p:cNvSpPr>
              <a:spLocks noChangeShapeType="1"/>
            </p:cNvSpPr>
            <p:nvPr/>
          </p:nvSpPr>
          <p:spPr bwMode="auto">
            <a:xfrm flipH="1" flipV="1">
              <a:off x="3092" y="2300"/>
              <a:ext cx="1045" cy="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547" name="Text Box 27"/>
            <p:cNvSpPr txBox="1">
              <a:spLocks noChangeArrowheads="1"/>
            </p:cNvSpPr>
            <p:nvPr/>
          </p:nvSpPr>
          <p:spPr bwMode="auto">
            <a:xfrm>
              <a:off x="2811" y="2133"/>
              <a:ext cx="3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30388" algn="r"/>
                </a:tabLst>
                <a:defRPr>
                  <a:solidFill>
                    <a:schemeClr val="tx1"/>
                  </a:solidFill>
                  <a:latin typeface="Arial" charset="0"/>
                  <a:cs typeface="Arial" charset="0"/>
                </a:defRPr>
              </a:lvl1pPr>
              <a:lvl2pPr marL="742950" indent="-285750" eaLnBrk="0" hangingPunct="0">
                <a:tabLst>
                  <a:tab pos="1830388" algn="r"/>
                </a:tabLst>
                <a:defRPr>
                  <a:solidFill>
                    <a:schemeClr val="tx1"/>
                  </a:solidFill>
                  <a:latin typeface="Arial" charset="0"/>
                  <a:cs typeface="Arial" charset="0"/>
                </a:defRPr>
              </a:lvl2pPr>
              <a:lvl3pPr marL="1143000" indent="-228600" eaLnBrk="0" hangingPunct="0">
                <a:tabLst>
                  <a:tab pos="1830388" algn="r"/>
                </a:tabLst>
                <a:defRPr>
                  <a:solidFill>
                    <a:schemeClr val="tx1"/>
                  </a:solidFill>
                  <a:latin typeface="Arial" charset="0"/>
                  <a:cs typeface="Arial" charset="0"/>
                </a:defRPr>
              </a:lvl3pPr>
              <a:lvl4pPr marL="1600200" indent="-228600" eaLnBrk="0" hangingPunct="0">
                <a:tabLst>
                  <a:tab pos="1830388" algn="r"/>
                </a:tabLst>
                <a:defRPr>
                  <a:solidFill>
                    <a:schemeClr val="tx1"/>
                  </a:solidFill>
                  <a:latin typeface="Arial" charset="0"/>
                  <a:cs typeface="Arial" charset="0"/>
                </a:defRPr>
              </a:lvl4pPr>
              <a:lvl5pPr marL="2057400" indent="-228600" eaLnBrk="0" hangingPunct="0">
                <a:tabLst>
                  <a:tab pos="1830388"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1830388"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1830388"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1830388"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1830388" algn="r"/>
                </a:tabLst>
                <a:defRPr>
                  <a:solidFill>
                    <a:schemeClr val="tx1"/>
                  </a:solidFill>
                  <a:latin typeface="Arial" charset="0"/>
                  <a:cs typeface="Arial" charset="0"/>
                </a:defRPr>
              </a:lvl9pPr>
            </a:lstStyle>
            <a:p>
              <a:pPr algn="ctr" eaLnBrk="1" hangingPunct="1">
                <a:spcBef>
                  <a:spcPct val="5000"/>
                </a:spcBef>
              </a:pPr>
              <a:r>
                <a:rPr lang="en-US" sz="2400" b="1" i="1">
                  <a:solidFill>
                    <a:srgbClr val="FF0000"/>
                  </a:solidFill>
                  <a:latin typeface="Tahoma" pitchFamily="34" charset="0"/>
                </a:rPr>
                <a:t>r</a:t>
              </a:r>
              <a:r>
                <a:rPr lang="en-US" sz="2100" b="1" i="1" baseline="-25000">
                  <a:solidFill>
                    <a:srgbClr val="FF0000"/>
                  </a:solidFill>
                  <a:latin typeface="Tahoma" pitchFamily="34" charset="0"/>
                </a:rPr>
                <a:t>2</a:t>
              </a:r>
              <a:endParaRPr lang="en-US" sz="2100" baseline="-25000">
                <a:solidFill>
                  <a:srgbClr val="FF0000"/>
                </a:solidFill>
              </a:endParaRPr>
            </a:p>
          </p:txBody>
        </p:sp>
      </p:grpSp>
      <p:sp>
        <p:nvSpPr>
          <p:cNvPr id="42012" name="Line 28"/>
          <p:cNvSpPr>
            <a:spLocks noChangeShapeType="1"/>
          </p:cNvSpPr>
          <p:nvPr/>
        </p:nvSpPr>
        <p:spPr bwMode="auto">
          <a:xfrm>
            <a:off x="6027738" y="4676775"/>
            <a:ext cx="56197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3" name="Line 29"/>
          <p:cNvSpPr>
            <a:spLocks noChangeShapeType="1"/>
          </p:cNvSpPr>
          <p:nvPr/>
        </p:nvSpPr>
        <p:spPr bwMode="auto">
          <a:xfrm flipH="1" flipV="1">
            <a:off x="5037138" y="3106738"/>
            <a:ext cx="3175" cy="55880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nvGrpSpPr>
          <p:cNvPr id="9" name="Group 30"/>
          <p:cNvGrpSpPr>
            <a:grpSpLocks/>
          </p:cNvGrpSpPr>
          <p:nvPr/>
        </p:nvGrpSpPr>
        <p:grpSpPr bwMode="auto">
          <a:xfrm>
            <a:off x="5653088" y="2166938"/>
            <a:ext cx="2576512" cy="2405062"/>
            <a:chOff x="3561" y="1365"/>
            <a:chExt cx="1623" cy="1515"/>
          </a:xfrm>
        </p:grpSpPr>
        <p:sp>
          <p:nvSpPr>
            <p:cNvPr id="22544" name="Line 31"/>
            <p:cNvSpPr>
              <a:spLocks noChangeShapeType="1"/>
            </p:cNvSpPr>
            <p:nvPr/>
          </p:nvSpPr>
          <p:spPr bwMode="auto">
            <a:xfrm flipV="1">
              <a:off x="3561" y="1609"/>
              <a:ext cx="1270" cy="127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5" name="Text Box 32"/>
            <p:cNvSpPr txBox="1">
              <a:spLocks noChangeArrowheads="1"/>
            </p:cNvSpPr>
            <p:nvPr/>
          </p:nvSpPr>
          <p:spPr bwMode="auto">
            <a:xfrm>
              <a:off x="4679" y="1365"/>
              <a:ext cx="5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i="1">
                  <a:solidFill>
                    <a:srgbClr val="FF0000"/>
                  </a:solidFill>
                  <a:latin typeface="Tahoma" pitchFamily="34" charset="0"/>
                </a:rPr>
                <a:t>LM</a:t>
              </a:r>
              <a:r>
                <a:rPr lang="en-US" sz="2100" b="1" i="1" baseline="-25000">
                  <a:solidFill>
                    <a:srgbClr val="FF0000"/>
                  </a:solidFill>
                  <a:latin typeface="Tahoma" pitchFamily="34" charset="0"/>
                </a:rPr>
                <a:t>2</a:t>
              </a:r>
            </a:p>
          </p:txBody>
        </p:sp>
      </p:grpSp>
      <p:sp>
        <p:nvSpPr>
          <p:cNvPr id="42017" name="Rectangle 33"/>
          <p:cNvSpPr>
            <a:spLocks noChangeArrowheads="1"/>
          </p:cNvSpPr>
          <p:nvPr/>
        </p:nvSpPr>
        <p:spPr bwMode="auto">
          <a:xfrm>
            <a:off x="511175" y="4191000"/>
            <a:ext cx="3556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lnSpc>
                <a:spcPct val="105000"/>
              </a:lnSpc>
              <a:spcBef>
                <a:spcPct val="50000"/>
              </a:spcBef>
              <a:buClr>
                <a:srgbClr val="008080"/>
              </a:buClr>
              <a:buSzPct val="120000"/>
              <a:buFont typeface="Wingdings" pitchFamily="2" charset="2"/>
              <a:buNone/>
              <a:tabLst>
                <a:tab pos="1371600" algn="l"/>
              </a:tabLst>
            </a:pPr>
            <a:r>
              <a:rPr lang="en-US" sz="2500">
                <a:sym typeface="Symbol" pitchFamily="18" charset="2"/>
              </a:rPr>
              <a:t>3.	…which increases investment, causing output &amp; income to rise.  </a:t>
            </a:r>
            <a:endParaRPr lang="en-US" sz="2500"/>
          </a:p>
        </p:txBody>
      </p:sp>
      <p:sp>
        <p:nvSpPr>
          <p:cNvPr id="42018" name="Line 34"/>
          <p:cNvSpPr>
            <a:spLocks noChangeShapeType="1"/>
          </p:cNvSpPr>
          <p:nvPr/>
        </p:nvSpPr>
        <p:spPr bwMode="auto">
          <a:xfrm flipH="1">
            <a:off x="6015038" y="3109913"/>
            <a:ext cx="1587" cy="10636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816788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upRigh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Right)">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41991">
                                            <p:txEl>
                                              <p:pRg st="0" end="0"/>
                                            </p:txEl>
                                          </p:spTgt>
                                        </p:tgtEl>
                                        <p:attrNameLst>
                                          <p:attrName>style.visibility</p:attrName>
                                        </p:attrNameLst>
                                      </p:cBhvr>
                                      <p:to>
                                        <p:strVal val="visible"/>
                                      </p:to>
                                    </p:set>
                                    <p:animEffect transition="in" filter="strips(downRight)">
                                      <p:cBhvr>
                                        <p:cTn id="27" dur="500"/>
                                        <p:tgtEl>
                                          <p:spTgt spid="4199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1" fill="hold" grpId="0" nodeType="clickEffect">
                                  <p:stCondLst>
                                    <p:cond delay="0"/>
                                  </p:stCondLst>
                                  <p:childTnLst>
                                    <p:set>
                                      <p:cBhvr>
                                        <p:cTn id="31" dur="1" fill="hold">
                                          <p:stCondLst>
                                            <p:cond delay="0"/>
                                          </p:stCondLst>
                                        </p:cTn>
                                        <p:tgtEl>
                                          <p:spTgt spid="42018"/>
                                        </p:tgtEl>
                                        <p:attrNameLst>
                                          <p:attrName>style.visibility</p:attrName>
                                        </p:attrNameLst>
                                      </p:cBhvr>
                                      <p:to>
                                        <p:strVal val="visible"/>
                                      </p:to>
                                    </p:set>
                                    <p:anim calcmode="lin" valueType="num">
                                      <p:cBhvr>
                                        <p:cTn id="32" dur="500" fill="hold"/>
                                        <p:tgtEl>
                                          <p:spTgt spid="42018"/>
                                        </p:tgtEl>
                                        <p:attrNameLst>
                                          <p:attrName>ppt_x</p:attrName>
                                        </p:attrNameLst>
                                      </p:cBhvr>
                                      <p:tavLst>
                                        <p:tav tm="0">
                                          <p:val>
                                            <p:strVal val="#ppt_x"/>
                                          </p:val>
                                        </p:tav>
                                        <p:tav tm="100000">
                                          <p:val>
                                            <p:strVal val="#ppt_x"/>
                                          </p:val>
                                        </p:tav>
                                      </p:tavLst>
                                    </p:anim>
                                    <p:anim calcmode="lin" valueType="num">
                                      <p:cBhvr>
                                        <p:cTn id="33" dur="500" fill="hold"/>
                                        <p:tgtEl>
                                          <p:spTgt spid="42018"/>
                                        </p:tgtEl>
                                        <p:attrNameLst>
                                          <p:attrName>ppt_y</p:attrName>
                                        </p:attrNameLst>
                                      </p:cBhvr>
                                      <p:tavLst>
                                        <p:tav tm="0">
                                          <p:val>
                                            <p:strVal val="#ppt_y-#ppt_h/2"/>
                                          </p:val>
                                        </p:tav>
                                        <p:tav tm="100000">
                                          <p:val>
                                            <p:strVal val="#ppt_y"/>
                                          </p:val>
                                        </p:tav>
                                      </p:tavLst>
                                    </p:anim>
                                    <p:anim calcmode="lin" valueType="num">
                                      <p:cBhvr>
                                        <p:cTn id="34" dur="500" fill="hold"/>
                                        <p:tgtEl>
                                          <p:spTgt spid="42018"/>
                                        </p:tgtEl>
                                        <p:attrNameLst>
                                          <p:attrName>ppt_w</p:attrName>
                                        </p:attrNameLst>
                                      </p:cBhvr>
                                      <p:tavLst>
                                        <p:tav tm="0">
                                          <p:val>
                                            <p:strVal val="#ppt_w"/>
                                          </p:val>
                                        </p:tav>
                                        <p:tav tm="100000">
                                          <p:val>
                                            <p:strVal val="#ppt_w"/>
                                          </p:val>
                                        </p:tav>
                                      </p:tavLst>
                                    </p:anim>
                                    <p:anim calcmode="lin" valueType="num">
                                      <p:cBhvr>
                                        <p:cTn id="35" dur="500" fill="hold"/>
                                        <p:tgtEl>
                                          <p:spTgt spid="42018"/>
                                        </p:tgtEl>
                                        <p:attrNameLst>
                                          <p:attrName>ppt_h</p:attrName>
                                        </p:attrNameLst>
                                      </p:cBhvr>
                                      <p:tavLst>
                                        <p:tav tm="0">
                                          <p:val>
                                            <p:fltVal val="0"/>
                                          </p:val>
                                        </p:tav>
                                        <p:tav tm="100000">
                                          <p:val>
                                            <p:strVal val="#ppt_h"/>
                                          </p:val>
                                        </p:tav>
                                      </p:tavLst>
                                    </p:anim>
                                  </p:childTnLst>
                                </p:cTn>
                              </p:par>
                            </p:childTnLst>
                          </p:cTn>
                        </p:par>
                        <p:par>
                          <p:cTn id="36" fill="hold" nodeType="afterGroup">
                            <p:stCondLst>
                              <p:cond delay="500"/>
                            </p:stCondLst>
                            <p:childTnLst>
                              <p:par>
                                <p:cTn id="37" presetID="18" presetClass="entr" presetSubtype="3"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strips(upRight)">
                                      <p:cBhvr>
                                        <p:cTn id="39" dur="500"/>
                                        <p:tgtEl>
                                          <p:spTgt spid="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41986"/>
                                        </p:tgtEl>
                                        <p:attrNameLst>
                                          <p:attrName>style.visibility</p:attrName>
                                        </p:attrNameLst>
                                      </p:cBhvr>
                                      <p:to>
                                        <p:strVal val="visible"/>
                                      </p:to>
                                    </p:set>
                                    <p:animEffect transition="in" filter="strips(downRight)">
                                      <p:cBhvr>
                                        <p:cTn id="44" dur="500"/>
                                        <p:tgtEl>
                                          <p:spTgt spid="41986"/>
                                        </p:tgtEl>
                                      </p:cBhvr>
                                    </p:animEffect>
                                  </p:childTnLst>
                                </p:cTn>
                              </p:par>
                            </p:childTnLst>
                          </p:cTn>
                        </p:par>
                        <p:par>
                          <p:cTn id="45" fill="hold" nodeType="afterGroup">
                            <p:stCondLst>
                              <p:cond delay="500"/>
                            </p:stCondLst>
                            <p:childTnLst>
                              <p:par>
                                <p:cTn id="46" presetID="17" presetClass="entr" presetSubtype="1" fill="hold" grpId="0" nodeType="afterEffect">
                                  <p:stCondLst>
                                    <p:cond delay="0"/>
                                  </p:stCondLst>
                                  <p:childTnLst>
                                    <p:set>
                                      <p:cBhvr>
                                        <p:cTn id="47" dur="1" fill="hold">
                                          <p:stCondLst>
                                            <p:cond delay="0"/>
                                          </p:stCondLst>
                                        </p:cTn>
                                        <p:tgtEl>
                                          <p:spTgt spid="42013"/>
                                        </p:tgtEl>
                                        <p:attrNameLst>
                                          <p:attrName>style.visibility</p:attrName>
                                        </p:attrNameLst>
                                      </p:cBhvr>
                                      <p:to>
                                        <p:strVal val="visible"/>
                                      </p:to>
                                    </p:set>
                                    <p:anim calcmode="lin" valueType="num">
                                      <p:cBhvr>
                                        <p:cTn id="48" dur="500" fill="hold"/>
                                        <p:tgtEl>
                                          <p:spTgt spid="42013"/>
                                        </p:tgtEl>
                                        <p:attrNameLst>
                                          <p:attrName>ppt_x</p:attrName>
                                        </p:attrNameLst>
                                      </p:cBhvr>
                                      <p:tavLst>
                                        <p:tav tm="0">
                                          <p:val>
                                            <p:strVal val="#ppt_x"/>
                                          </p:val>
                                        </p:tav>
                                        <p:tav tm="100000">
                                          <p:val>
                                            <p:strVal val="#ppt_x"/>
                                          </p:val>
                                        </p:tav>
                                      </p:tavLst>
                                    </p:anim>
                                    <p:anim calcmode="lin" valueType="num">
                                      <p:cBhvr>
                                        <p:cTn id="49" dur="500" fill="hold"/>
                                        <p:tgtEl>
                                          <p:spTgt spid="42013"/>
                                        </p:tgtEl>
                                        <p:attrNameLst>
                                          <p:attrName>ppt_y</p:attrName>
                                        </p:attrNameLst>
                                      </p:cBhvr>
                                      <p:tavLst>
                                        <p:tav tm="0">
                                          <p:val>
                                            <p:strVal val="#ppt_y-#ppt_h/2"/>
                                          </p:val>
                                        </p:tav>
                                        <p:tav tm="100000">
                                          <p:val>
                                            <p:strVal val="#ppt_y"/>
                                          </p:val>
                                        </p:tav>
                                      </p:tavLst>
                                    </p:anim>
                                    <p:anim calcmode="lin" valueType="num">
                                      <p:cBhvr>
                                        <p:cTn id="50" dur="500" fill="hold"/>
                                        <p:tgtEl>
                                          <p:spTgt spid="42013"/>
                                        </p:tgtEl>
                                        <p:attrNameLst>
                                          <p:attrName>ppt_w</p:attrName>
                                        </p:attrNameLst>
                                      </p:cBhvr>
                                      <p:tavLst>
                                        <p:tav tm="0">
                                          <p:val>
                                            <p:strVal val="#ppt_w"/>
                                          </p:val>
                                        </p:tav>
                                        <p:tav tm="100000">
                                          <p:val>
                                            <p:strVal val="#ppt_w"/>
                                          </p:val>
                                        </p:tav>
                                      </p:tavLst>
                                    </p:anim>
                                    <p:anim calcmode="lin" valueType="num">
                                      <p:cBhvr>
                                        <p:cTn id="51" dur="500" fill="hold"/>
                                        <p:tgtEl>
                                          <p:spTgt spid="42013"/>
                                        </p:tgtEl>
                                        <p:attrNameLst>
                                          <p:attrName>ppt_h</p:attrName>
                                        </p:attrNameLst>
                                      </p:cBhvr>
                                      <p:tavLst>
                                        <p:tav tm="0">
                                          <p:val>
                                            <p:fltVal val="0"/>
                                          </p:val>
                                        </p:tav>
                                        <p:tav tm="100000">
                                          <p:val>
                                            <p:strVal val="#ppt_h"/>
                                          </p:val>
                                        </p:tav>
                                      </p:tavLst>
                                    </p:anim>
                                  </p:childTnLst>
                                </p:cTn>
                              </p:par>
                            </p:childTnLst>
                          </p:cTn>
                        </p:par>
                        <p:par>
                          <p:cTn id="52" fill="hold" nodeType="afterGroup">
                            <p:stCondLst>
                              <p:cond delay="1000"/>
                            </p:stCondLst>
                            <p:childTnLst>
                              <p:par>
                                <p:cTn id="53" presetID="22" presetClass="entr" presetSubtype="2"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right)">
                                      <p:cBhvr>
                                        <p:cTn id="55" dur="500"/>
                                        <p:tgtEl>
                                          <p:spTgt spid="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8" presetClass="entr" presetSubtype="6" fill="hold" grpId="0" nodeType="clickEffect">
                                  <p:stCondLst>
                                    <p:cond delay="0"/>
                                  </p:stCondLst>
                                  <p:childTnLst>
                                    <p:set>
                                      <p:cBhvr>
                                        <p:cTn id="59" dur="1" fill="hold">
                                          <p:stCondLst>
                                            <p:cond delay="0"/>
                                          </p:stCondLst>
                                        </p:cTn>
                                        <p:tgtEl>
                                          <p:spTgt spid="42017"/>
                                        </p:tgtEl>
                                        <p:attrNameLst>
                                          <p:attrName>style.visibility</p:attrName>
                                        </p:attrNameLst>
                                      </p:cBhvr>
                                      <p:to>
                                        <p:strVal val="visible"/>
                                      </p:to>
                                    </p:set>
                                    <p:animEffect transition="in" filter="strips(downRight)">
                                      <p:cBhvr>
                                        <p:cTn id="60" dur="500"/>
                                        <p:tgtEl>
                                          <p:spTgt spid="42017"/>
                                        </p:tgtEl>
                                      </p:cBhvr>
                                    </p:animEffect>
                                  </p:childTnLst>
                                </p:cTn>
                              </p:par>
                            </p:childTnLst>
                          </p:cTn>
                        </p:par>
                        <p:par>
                          <p:cTn id="61" fill="hold" nodeType="afterGroup">
                            <p:stCondLst>
                              <p:cond delay="500"/>
                            </p:stCondLst>
                            <p:childTnLst>
                              <p:par>
                                <p:cTn id="62" presetID="17" presetClass="entr" presetSubtype="8" fill="hold" grpId="0" nodeType="afterEffect">
                                  <p:stCondLst>
                                    <p:cond delay="0"/>
                                  </p:stCondLst>
                                  <p:childTnLst>
                                    <p:set>
                                      <p:cBhvr>
                                        <p:cTn id="63" dur="1" fill="hold">
                                          <p:stCondLst>
                                            <p:cond delay="0"/>
                                          </p:stCondLst>
                                        </p:cTn>
                                        <p:tgtEl>
                                          <p:spTgt spid="42012"/>
                                        </p:tgtEl>
                                        <p:attrNameLst>
                                          <p:attrName>style.visibility</p:attrName>
                                        </p:attrNameLst>
                                      </p:cBhvr>
                                      <p:to>
                                        <p:strVal val="visible"/>
                                      </p:to>
                                    </p:set>
                                    <p:anim calcmode="lin" valueType="num">
                                      <p:cBhvr>
                                        <p:cTn id="64" dur="500" fill="hold"/>
                                        <p:tgtEl>
                                          <p:spTgt spid="42012"/>
                                        </p:tgtEl>
                                        <p:attrNameLst>
                                          <p:attrName>ppt_x</p:attrName>
                                        </p:attrNameLst>
                                      </p:cBhvr>
                                      <p:tavLst>
                                        <p:tav tm="0">
                                          <p:val>
                                            <p:strVal val="#ppt_x-#ppt_w/2"/>
                                          </p:val>
                                        </p:tav>
                                        <p:tav tm="100000">
                                          <p:val>
                                            <p:strVal val="#ppt_x"/>
                                          </p:val>
                                        </p:tav>
                                      </p:tavLst>
                                    </p:anim>
                                    <p:anim calcmode="lin" valueType="num">
                                      <p:cBhvr>
                                        <p:cTn id="65" dur="500" fill="hold"/>
                                        <p:tgtEl>
                                          <p:spTgt spid="42012"/>
                                        </p:tgtEl>
                                        <p:attrNameLst>
                                          <p:attrName>ppt_y</p:attrName>
                                        </p:attrNameLst>
                                      </p:cBhvr>
                                      <p:tavLst>
                                        <p:tav tm="0">
                                          <p:val>
                                            <p:strVal val="#ppt_y"/>
                                          </p:val>
                                        </p:tav>
                                        <p:tav tm="100000">
                                          <p:val>
                                            <p:strVal val="#ppt_y"/>
                                          </p:val>
                                        </p:tav>
                                      </p:tavLst>
                                    </p:anim>
                                    <p:anim calcmode="lin" valueType="num">
                                      <p:cBhvr>
                                        <p:cTn id="66" dur="500" fill="hold"/>
                                        <p:tgtEl>
                                          <p:spTgt spid="42012"/>
                                        </p:tgtEl>
                                        <p:attrNameLst>
                                          <p:attrName>ppt_w</p:attrName>
                                        </p:attrNameLst>
                                      </p:cBhvr>
                                      <p:tavLst>
                                        <p:tav tm="0">
                                          <p:val>
                                            <p:fltVal val="0"/>
                                          </p:val>
                                        </p:tav>
                                        <p:tav tm="100000">
                                          <p:val>
                                            <p:strVal val="#ppt_w"/>
                                          </p:val>
                                        </p:tav>
                                      </p:tavLst>
                                    </p:anim>
                                    <p:anim calcmode="lin" valueType="num">
                                      <p:cBhvr>
                                        <p:cTn id="67" dur="500" fill="hold"/>
                                        <p:tgtEl>
                                          <p:spTgt spid="42012"/>
                                        </p:tgtEl>
                                        <p:attrNameLst>
                                          <p:attrName>ppt_h</p:attrName>
                                        </p:attrNameLst>
                                      </p:cBhvr>
                                      <p:tavLst>
                                        <p:tav tm="0">
                                          <p:val>
                                            <p:strVal val="#ppt_h"/>
                                          </p:val>
                                        </p:tav>
                                        <p:tav tm="100000">
                                          <p:val>
                                            <p:strVal val="#ppt_h"/>
                                          </p:val>
                                        </p:tav>
                                      </p:tavLst>
                                    </p:anim>
                                  </p:childTnLst>
                                </p:cTn>
                              </p:par>
                            </p:childTnLst>
                          </p:cTn>
                        </p:par>
                        <p:par>
                          <p:cTn id="68" fill="hold" nodeType="afterGroup">
                            <p:stCondLst>
                              <p:cond delay="1000"/>
                            </p:stCondLst>
                            <p:childTnLst>
                              <p:par>
                                <p:cTn id="69" presetID="22" presetClass="entr" presetSubtype="1" fill="hold"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up)">
                                      <p:cBhvr>
                                        <p:cTn id="7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P spid="41991" grpId="0" build="p" autoUpdateAnimBg="0"/>
      <p:bldP spid="42012" grpId="0" animBg="1"/>
      <p:bldP spid="42013" grpId="0" animBg="1"/>
      <p:bldP spid="42017" grpId="0" autoUpdateAnimBg="0"/>
      <p:bldP spid="4201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466725" y="358775"/>
            <a:ext cx="8245475" cy="939800"/>
          </a:xfrm>
        </p:spPr>
        <p:txBody>
          <a:bodyPr/>
          <a:lstStyle/>
          <a:p>
            <a:r>
              <a:rPr lang="en-US" smtClean="0"/>
              <a:t>Interaction between </a:t>
            </a:r>
            <a:br>
              <a:rPr lang="en-US" smtClean="0"/>
            </a:br>
            <a:r>
              <a:rPr lang="en-US" smtClean="0"/>
              <a:t>monetary &amp; fiscal policy</a:t>
            </a:r>
          </a:p>
        </p:txBody>
      </p:sp>
      <p:sp>
        <p:nvSpPr>
          <p:cNvPr id="23555" name="Rectangle 5"/>
          <p:cNvSpPr>
            <a:spLocks noGrp="1" noChangeArrowheads="1"/>
          </p:cNvSpPr>
          <p:nvPr>
            <p:ph type="body" idx="1"/>
          </p:nvPr>
        </p:nvSpPr>
        <p:spPr>
          <a:xfrm>
            <a:off x="476250" y="1500188"/>
            <a:ext cx="8210550" cy="4884737"/>
          </a:xfrm>
        </p:spPr>
        <p:txBody>
          <a:bodyPr/>
          <a:lstStyle/>
          <a:p>
            <a:r>
              <a:rPr lang="en-US" dirty="0" smtClean="0"/>
              <a:t>Model:  </a:t>
            </a:r>
          </a:p>
          <a:p>
            <a:pPr lvl="1">
              <a:lnSpc>
                <a:spcPct val="105000"/>
              </a:lnSpc>
            </a:pPr>
            <a:r>
              <a:rPr lang="en-US" dirty="0" smtClean="0"/>
              <a:t>Monetary &amp; fiscal policy variables </a:t>
            </a:r>
            <a:br>
              <a:rPr lang="en-US" dirty="0" smtClean="0"/>
            </a:br>
            <a:r>
              <a:rPr lang="en-US" dirty="0" smtClean="0"/>
              <a:t>(</a:t>
            </a:r>
            <a:r>
              <a:rPr lang="en-US" b="1" i="1" dirty="0" smtClean="0"/>
              <a:t>M</a:t>
            </a:r>
            <a:r>
              <a:rPr lang="en-US" dirty="0" smtClean="0"/>
              <a:t>, </a:t>
            </a:r>
            <a:r>
              <a:rPr lang="en-US" b="1" i="1" dirty="0" smtClean="0"/>
              <a:t>G,</a:t>
            </a:r>
            <a:r>
              <a:rPr lang="en-US" sz="1000" dirty="0" smtClean="0"/>
              <a:t> </a:t>
            </a:r>
            <a:r>
              <a:rPr lang="en-US" dirty="0" smtClean="0"/>
              <a:t> and </a:t>
            </a:r>
            <a:r>
              <a:rPr lang="en-US" b="1" i="1" dirty="0" smtClean="0"/>
              <a:t>T</a:t>
            </a:r>
            <a:r>
              <a:rPr lang="en-US" sz="1000" dirty="0" smtClean="0"/>
              <a:t> </a:t>
            </a:r>
            <a:r>
              <a:rPr lang="en-US" dirty="0" smtClean="0"/>
              <a:t>) are exogenous.</a:t>
            </a:r>
          </a:p>
          <a:p>
            <a:r>
              <a:rPr lang="en-US" dirty="0" smtClean="0"/>
              <a:t>Real world:  </a:t>
            </a:r>
          </a:p>
          <a:p>
            <a:pPr lvl="1">
              <a:lnSpc>
                <a:spcPct val="105000"/>
              </a:lnSpc>
            </a:pPr>
            <a:r>
              <a:rPr lang="en-US" dirty="0" smtClean="0"/>
              <a:t>Monetary policymakers may adjust </a:t>
            </a:r>
            <a:r>
              <a:rPr lang="en-US" b="1" i="1" dirty="0" smtClean="0"/>
              <a:t>M</a:t>
            </a:r>
            <a:r>
              <a:rPr lang="en-US" sz="1000" dirty="0" smtClean="0"/>
              <a:t> </a:t>
            </a:r>
            <a:r>
              <a:rPr lang="en-US" dirty="0" smtClean="0"/>
              <a:t> </a:t>
            </a:r>
            <a:br>
              <a:rPr lang="en-US" dirty="0" smtClean="0"/>
            </a:br>
            <a:r>
              <a:rPr lang="en-US" dirty="0" smtClean="0"/>
              <a:t>in response to changes in fiscal policy, </a:t>
            </a:r>
            <a:br>
              <a:rPr lang="en-US" dirty="0" smtClean="0"/>
            </a:br>
            <a:r>
              <a:rPr lang="en-US" dirty="0" smtClean="0"/>
              <a:t>or vice versa.</a:t>
            </a:r>
          </a:p>
          <a:p>
            <a:pPr lvl="1">
              <a:lnSpc>
                <a:spcPct val="105000"/>
              </a:lnSpc>
            </a:pPr>
            <a:r>
              <a:rPr lang="en-US" dirty="0" smtClean="0"/>
              <a:t>Such interactions may alter the impact of the original policy change.  </a:t>
            </a:r>
          </a:p>
        </p:txBody>
      </p:sp>
    </p:spTree>
    <p:extLst>
      <p:ext uri="{BB962C8B-B14F-4D97-AF65-F5344CB8AC3E}">
        <p14:creationId xmlns:p14="http://schemas.microsoft.com/office/powerpoint/2010/main" val="17036167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left)">
                                      <p:cBhvr>
                                        <p:cTn id="7" dur="500"/>
                                        <p:tgtEl>
                                          <p:spTgt spid="2355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555">
                                            <p:txEl>
                                              <p:pRg st="1" end="1"/>
                                            </p:txEl>
                                          </p:spTgt>
                                        </p:tgtEl>
                                        <p:attrNameLst>
                                          <p:attrName>style.visibility</p:attrName>
                                        </p:attrNameLst>
                                      </p:cBhvr>
                                      <p:to>
                                        <p:strVal val="visible"/>
                                      </p:to>
                                    </p:set>
                                    <p:animEffect transition="in" filter="wipe(left)">
                                      <p:cBhvr>
                                        <p:cTn id="10" dur="500"/>
                                        <p:tgtEl>
                                          <p:spTgt spid="2355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animEffect transition="in" filter="wipe(left)">
                                      <p:cBhvr>
                                        <p:cTn id="15" dur="500"/>
                                        <p:tgtEl>
                                          <p:spTgt spid="23555">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3555">
                                            <p:txEl>
                                              <p:pRg st="3" end="3"/>
                                            </p:txEl>
                                          </p:spTgt>
                                        </p:tgtEl>
                                        <p:attrNameLst>
                                          <p:attrName>style.visibility</p:attrName>
                                        </p:attrNameLst>
                                      </p:cBhvr>
                                      <p:to>
                                        <p:strVal val="visible"/>
                                      </p:to>
                                    </p:set>
                                    <p:animEffect transition="in" filter="wipe(left)">
                                      <p:cBhvr>
                                        <p:cTn id="18" dur="500"/>
                                        <p:tgtEl>
                                          <p:spTgt spid="2355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animEffect transition="in" filter="wipe(left)">
                                      <p:cBhvr>
                                        <p:cTn id="23" dur="5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bldLvl="5"/>
    </p:bldLst>
  </p:timing>
</p:sld>
</file>

<file path=ppt/theme/theme1.xml><?xml version="1.0" encoding="utf-8"?>
<a:theme xmlns:a="http://schemas.openxmlformats.org/drawingml/2006/main" name="14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7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5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6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8_Default Design">
  <a:themeElements>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2689</TotalTime>
  <Words>5701</Words>
  <Application>Microsoft Office PowerPoint</Application>
  <PresentationFormat>On-screen Show (4:3)</PresentationFormat>
  <Paragraphs>966</Paragraphs>
  <Slides>77</Slides>
  <Notes>77</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77</vt:i4>
      </vt:variant>
    </vt:vector>
  </HeadingPairs>
  <TitlesOfParts>
    <vt:vector size="91" baseType="lpstr">
      <vt:lpstr>ＭＳ Ｐゴシック</vt:lpstr>
      <vt:lpstr>Arial</vt:lpstr>
      <vt:lpstr>Arial Narrow</vt:lpstr>
      <vt:lpstr>Symbol</vt:lpstr>
      <vt:lpstr>Tahoma</vt:lpstr>
      <vt:lpstr>Times New Roman</vt:lpstr>
      <vt:lpstr>Verdana</vt:lpstr>
      <vt:lpstr>Wingdings</vt:lpstr>
      <vt:lpstr>14_Default Design</vt:lpstr>
      <vt:lpstr>17_Default Design</vt:lpstr>
      <vt:lpstr>15_Default Design</vt:lpstr>
      <vt:lpstr>16_Default Design</vt:lpstr>
      <vt:lpstr>18_Default Design</vt:lpstr>
      <vt:lpstr>Equation</vt:lpstr>
      <vt:lpstr>Aggregate Demand II: Applying the IS-LM Model</vt:lpstr>
      <vt:lpstr>Context</vt:lpstr>
      <vt:lpstr>IN THIS CHAPTER, YOU WILL LEARN:</vt:lpstr>
      <vt:lpstr>Equilibrium in the IS -LM  model</vt:lpstr>
      <vt:lpstr>Policy analysis with the IS -LM  model</vt:lpstr>
      <vt:lpstr>An increase in government purchases</vt:lpstr>
      <vt:lpstr>A tax cut</vt:lpstr>
      <vt:lpstr>Monetary policy:  An increase in M</vt:lpstr>
      <vt:lpstr>Interaction between  monetary &amp; fiscal policy</vt:lpstr>
      <vt:lpstr>The CB’s response to  G  &gt; 0</vt:lpstr>
      <vt:lpstr>Response 1:   Hold M  constant</vt:lpstr>
      <vt:lpstr>Response 2:   Hold r  constant</vt:lpstr>
      <vt:lpstr>Response 3:   Hold Y  constant</vt:lpstr>
      <vt:lpstr>Estimates of fiscal policy multipliers</vt:lpstr>
      <vt:lpstr>Estimates of gov. spending multiplier</vt:lpstr>
      <vt:lpstr>Shocks in the IS -LM  model</vt:lpstr>
      <vt:lpstr>Shocks in the IS -LM  model</vt:lpstr>
      <vt:lpstr>EXERCISE Analyze shocks with the IS-LM  model</vt:lpstr>
      <vt:lpstr>ANSWERS, PART 1 Housing market crash</vt:lpstr>
      <vt:lpstr>ANSWERS, PART 2 Increase in money demand</vt:lpstr>
      <vt:lpstr>CASE STUDY:   The U.S. recession of 2001</vt:lpstr>
      <vt:lpstr>CASE STUDY:   The U.S. recession of 2001</vt:lpstr>
      <vt:lpstr>CASE STUDY:   The U.S. recession of 2001</vt:lpstr>
      <vt:lpstr>CASE STUDY:   The U.S. recession of 2001</vt:lpstr>
      <vt:lpstr>CASE STUDY:   The U.S. recession of 2001</vt:lpstr>
      <vt:lpstr>What is the Fed’s policy instrument?</vt:lpstr>
      <vt:lpstr>What is the Fed’s policy instrument?</vt:lpstr>
      <vt:lpstr>IS-LM  and aggregate demand</vt:lpstr>
      <vt:lpstr>Deriving the AD  curve</vt:lpstr>
      <vt:lpstr>Monetary policy and the AD  curve</vt:lpstr>
      <vt:lpstr>Fiscal policy and the AD  curve</vt:lpstr>
      <vt:lpstr>IS-LM  and AD-AS  in the short run &amp; long run</vt:lpstr>
      <vt:lpstr>The SR and LR effects of an IS  shock</vt:lpstr>
      <vt:lpstr>The SR and LR effects of an IS  shock</vt:lpstr>
      <vt:lpstr>The SR and LR effects of an IS  shock</vt:lpstr>
      <vt:lpstr>The SR and LR effects of an IS  shock</vt:lpstr>
      <vt:lpstr>The SR and LR effects of an IS  shock</vt:lpstr>
      <vt:lpstr>EXERCISE Analyze SR &amp; LR effects of M</vt:lpstr>
      <vt:lpstr>ANSWERS, PART 1 Short-run effects of M </vt:lpstr>
      <vt:lpstr>ANSWERS, PART 2 Transition from short run to long run</vt:lpstr>
      <vt:lpstr>The Great Depression</vt:lpstr>
      <vt:lpstr>THE SPENDING HYPOTHESIS:  Shocks to the IS  curve</vt:lpstr>
      <vt:lpstr>THE SPENDING HYPOTHESIS:  Reasons for the IS  shift</vt:lpstr>
      <vt:lpstr>THE MONEY HYPOTHESIS:  A shock to the LM  curve</vt:lpstr>
      <vt:lpstr>THE MONEY HYPOTHESIS AGAIN:  The effects of falling prices</vt:lpstr>
      <vt:lpstr>THE MONEY HYPOTHESIS AGAIN:  The effects of falling prices</vt:lpstr>
      <vt:lpstr>THE MONEY HYPOTHESIS AGAIN:  The effects of falling prices</vt:lpstr>
      <vt:lpstr>THE MONEY HYPOTHESIS AGAIN:  The effects of falling prices</vt:lpstr>
      <vt:lpstr>THE MONEY HYPOTHESIS AGAIN:  The effects of falling prices</vt:lpstr>
      <vt:lpstr>Why another Depression is unlikely</vt:lpstr>
      <vt:lpstr>Is Depression Economics coming back?</vt:lpstr>
      <vt:lpstr>CASE STUDY The 2008-09 Financial Crisis &amp; Recession</vt:lpstr>
      <vt:lpstr>CASE STUDY The 2008-09 Financial Crisis &amp; Recession</vt:lpstr>
      <vt:lpstr>CASE STUDY The 2008-09 Financial Crisis &amp; Recession</vt:lpstr>
      <vt:lpstr>CASE STUDY The 2008-09 Financial Crisis &amp; Recession</vt:lpstr>
      <vt:lpstr>Saving ratios (% of disposable income)</vt:lpstr>
      <vt:lpstr>Interest rates and house prices, USA</vt:lpstr>
      <vt:lpstr>Change in U.S. house price index  and rate of new foreclosures, 1999–2009</vt:lpstr>
      <vt:lpstr>House price change and new foreclosures, USA, 2006:Q3–2009:Q1</vt:lpstr>
      <vt:lpstr>U.S. bank failures by year, 2000–2011</vt:lpstr>
      <vt:lpstr>Major U.S. stock indexes  (% change from 52 weeks earlier)</vt:lpstr>
      <vt:lpstr>Consumer sentiment and growth in consumer durables and investment spending, USA</vt:lpstr>
      <vt:lpstr>Real GDP growth and unemployment, USA</vt:lpstr>
      <vt:lpstr>The European sovereign debt crisis</vt:lpstr>
      <vt:lpstr>The European sovereign debt crisis</vt:lpstr>
      <vt:lpstr>The European sovereign debt crisis</vt:lpstr>
      <vt:lpstr>Interest rates on ten-year bonds PIIGS and Germany, 1993-2012</vt:lpstr>
      <vt:lpstr>Government Surplus (or Deficit), 1995-2013  Selected European countries, % of GDP</vt:lpstr>
      <vt:lpstr>Government Debts, 1995-2013 Selected European countries, % of GDP</vt:lpstr>
      <vt:lpstr>Government Surplus (or Deficit), 1995-2013  PIIGS, % of GDP</vt:lpstr>
      <vt:lpstr>Government Debts, 1995-2013  PIIGS, % of GDP</vt:lpstr>
      <vt:lpstr>Real GDP Growth, 1995-2013  Selected European countries and U.S., % of GDP</vt:lpstr>
      <vt:lpstr>Real GDP Growth, 1995-2013  PIIGS, % of GDP</vt:lpstr>
      <vt:lpstr>GDP per capita in Europe and USA PPP, 2005 USD, 1995-2013</vt:lpstr>
      <vt:lpstr>Unemployment in Europe</vt:lpstr>
      <vt:lpstr>CHAPTER SUMMARY</vt:lpstr>
      <vt:lpstr>CHAPTER SUMMARY</vt:lpstr>
    </vt:vector>
  </TitlesOfParts>
  <Company>UNLV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Mankiw 6e PowerPoints</dc:title>
  <dc:creator>Ron Cronovich</dc:creator>
  <cp:lastModifiedBy>Hartmut Lehmann</cp:lastModifiedBy>
  <cp:revision>242</cp:revision>
  <dcterms:created xsi:type="dcterms:W3CDTF">2006-04-29T00:50:43Z</dcterms:created>
  <dcterms:modified xsi:type="dcterms:W3CDTF">2019-04-13T15:15:08Z</dcterms:modified>
</cp:coreProperties>
</file>