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2" r:id="rId2"/>
    <p:sldId id="324" r:id="rId3"/>
    <p:sldId id="325" r:id="rId4"/>
    <p:sldId id="331" r:id="rId5"/>
    <p:sldId id="329" r:id="rId6"/>
    <p:sldId id="326" r:id="rId7"/>
    <p:sldId id="330" r:id="rId8"/>
    <p:sldId id="332" r:id="rId9"/>
    <p:sldId id="335" r:id="rId10"/>
    <p:sldId id="334" r:id="rId11"/>
    <p:sldId id="336" r:id="rId12"/>
    <p:sldId id="327" r:id="rId13"/>
    <p:sldId id="338" r:id="rId14"/>
    <p:sldId id="339" r:id="rId15"/>
    <p:sldId id="340" r:id="rId16"/>
    <p:sldId id="358" r:id="rId17"/>
    <p:sldId id="343" r:id="rId18"/>
    <p:sldId id="344" r:id="rId19"/>
    <p:sldId id="345" r:id="rId20"/>
    <p:sldId id="346" r:id="rId21"/>
    <p:sldId id="347" r:id="rId22"/>
    <p:sldId id="348" r:id="rId23"/>
    <p:sldId id="349" r:id="rId24"/>
    <p:sldId id="350" r:id="rId25"/>
    <p:sldId id="357" r:id="rId26"/>
    <p:sldId id="351" r:id="rId27"/>
    <p:sldId id="352" r:id="rId28"/>
    <p:sldId id="354" r:id="rId29"/>
    <p:sldId id="353" r:id="rId30"/>
    <p:sldId id="35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tmut Lehmann" initials="H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5A5A"/>
    <a:srgbClr val="F9F8E9"/>
    <a:srgbClr val="0563C1"/>
    <a:srgbClr val="005A58"/>
    <a:srgbClr val="D2DEE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75" autoAdjust="0"/>
    <p:restoredTop sz="95552" autoAdjust="0"/>
  </p:normalViewPr>
  <p:slideViewPr>
    <p:cSldViewPr snapToGrid="0">
      <p:cViewPr varScale="1">
        <p:scale>
          <a:sx n="54" d="100"/>
          <a:sy n="54" d="100"/>
        </p:scale>
        <p:origin x="96" y="11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12522"/>
    </p:cViewPr>
  </p:sorter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n\Dropbox\!%20MANKIW-WORTH\Mankiw%20IM%208e\data%20for%20figure%2019-1%20govdebt-GNP%20historical.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998421604485098E-2"/>
          <c:y val="1.9418770510001401E-2"/>
          <c:w val="0.88590434429229303"/>
          <c:h val="0.90241710081720605"/>
        </c:manualLayout>
      </c:layout>
      <c:scatterChart>
        <c:scatterStyle val="lineMarker"/>
        <c:varyColors val="0"/>
        <c:ser>
          <c:idx val="0"/>
          <c:order val="0"/>
          <c:tx>
            <c:strRef>
              <c:f>'data for figure 19-1'!$B$1</c:f>
              <c:strCache>
                <c:ptCount val="1"/>
                <c:pt idx="0">
                  <c:v>debt-GNP ratio</c:v>
                </c:pt>
              </c:strCache>
            </c:strRef>
          </c:tx>
          <c:spPr>
            <a:ln w="38100">
              <a:solidFill>
                <a:srgbClr val="FF0000"/>
              </a:solidFill>
            </a:ln>
          </c:spPr>
          <c:marker>
            <c:symbol val="none"/>
          </c:marker>
          <c:xVal>
            <c:numRef>
              <c:f>'data for figure 19-1'!$A$2:$A$222</c:f>
              <c:numCache>
                <c:formatCode>General</c:formatCode>
                <c:ptCount val="221"/>
                <c:pt idx="0">
                  <c:v>1791</c:v>
                </c:pt>
                <c:pt idx="1">
                  <c:v>1792</c:v>
                </c:pt>
                <c:pt idx="2">
                  <c:v>1793</c:v>
                </c:pt>
                <c:pt idx="3">
                  <c:v>1794</c:v>
                </c:pt>
                <c:pt idx="4">
                  <c:v>1795</c:v>
                </c:pt>
                <c:pt idx="5">
                  <c:v>1796</c:v>
                </c:pt>
                <c:pt idx="6">
                  <c:v>1797</c:v>
                </c:pt>
                <c:pt idx="7">
                  <c:v>1798</c:v>
                </c:pt>
                <c:pt idx="8">
                  <c:v>1799</c:v>
                </c:pt>
                <c:pt idx="9">
                  <c:v>1800</c:v>
                </c:pt>
                <c:pt idx="10">
                  <c:v>1801</c:v>
                </c:pt>
                <c:pt idx="11">
                  <c:v>1802</c:v>
                </c:pt>
                <c:pt idx="12">
                  <c:v>1803</c:v>
                </c:pt>
                <c:pt idx="13">
                  <c:v>1804</c:v>
                </c:pt>
                <c:pt idx="14">
                  <c:v>1805</c:v>
                </c:pt>
                <c:pt idx="15">
                  <c:v>1806</c:v>
                </c:pt>
                <c:pt idx="16">
                  <c:v>1807</c:v>
                </c:pt>
                <c:pt idx="17">
                  <c:v>1808</c:v>
                </c:pt>
                <c:pt idx="18">
                  <c:v>1809</c:v>
                </c:pt>
                <c:pt idx="19">
                  <c:v>1810</c:v>
                </c:pt>
                <c:pt idx="20">
                  <c:v>1811</c:v>
                </c:pt>
                <c:pt idx="21">
                  <c:v>1812</c:v>
                </c:pt>
                <c:pt idx="22">
                  <c:v>1813</c:v>
                </c:pt>
                <c:pt idx="23">
                  <c:v>1814</c:v>
                </c:pt>
                <c:pt idx="24">
                  <c:v>1815</c:v>
                </c:pt>
                <c:pt idx="25">
                  <c:v>1816</c:v>
                </c:pt>
                <c:pt idx="26">
                  <c:v>1817</c:v>
                </c:pt>
                <c:pt idx="27">
                  <c:v>1818</c:v>
                </c:pt>
                <c:pt idx="28">
                  <c:v>1819</c:v>
                </c:pt>
                <c:pt idx="29">
                  <c:v>1820</c:v>
                </c:pt>
                <c:pt idx="30">
                  <c:v>1821</c:v>
                </c:pt>
                <c:pt idx="31">
                  <c:v>1822</c:v>
                </c:pt>
                <c:pt idx="32">
                  <c:v>1823</c:v>
                </c:pt>
                <c:pt idx="33">
                  <c:v>1824</c:v>
                </c:pt>
                <c:pt idx="34">
                  <c:v>1825</c:v>
                </c:pt>
                <c:pt idx="35">
                  <c:v>1826</c:v>
                </c:pt>
                <c:pt idx="36">
                  <c:v>1827</c:v>
                </c:pt>
                <c:pt idx="37">
                  <c:v>1828</c:v>
                </c:pt>
                <c:pt idx="38">
                  <c:v>1829</c:v>
                </c:pt>
                <c:pt idx="39">
                  <c:v>1830</c:v>
                </c:pt>
                <c:pt idx="40">
                  <c:v>1831</c:v>
                </c:pt>
                <c:pt idx="41">
                  <c:v>1832</c:v>
                </c:pt>
                <c:pt idx="42">
                  <c:v>1833</c:v>
                </c:pt>
                <c:pt idx="43">
                  <c:v>1834</c:v>
                </c:pt>
                <c:pt idx="44">
                  <c:v>1835</c:v>
                </c:pt>
                <c:pt idx="45">
                  <c:v>1836</c:v>
                </c:pt>
                <c:pt idx="46">
                  <c:v>1837</c:v>
                </c:pt>
                <c:pt idx="47">
                  <c:v>1838</c:v>
                </c:pt>
                <c:pt idx="48">
                  <c:v>1839</c:v>
                </c:pt>
                <c:pt idx="49">
                  <c:v>1840</c:v>
                </c:pt>
                <c:pt idx="50">
                  <c:v>1841</c:v>
                </c:pt>
                <c:pt idx="51">
                  <c:v>1842</c:v>
                </c:pt>
                <c:pt idx="52">
                  <c:v>1843</c:v>
                </c:pt>
                <c:pt idx="53">
                  <c:v>1844</c:v>
                </c:pt>
                <c:pt idx="54">
                  <c:v>1845</c:v>
                </c:pt>
                <c:pt idx="55">
                  <c:v>1846</c:v>
                </c:pt>
                <c:pt idx="56">
                  <c:v>1847</c:v>
                </c:pt>
                <c:pt idx="57">
                  <c:v>1848</c:v>
                </c:pt>
                <c:pt idx="58">
                  <c:v>1849</c:v>
                </c:pt>
                <c:pt idx="59">
                  <c:v>1850</c:v>
                </c:pt>
                <c:pt idx="60">
                  <c:v>1851</c:v>
                </c:pt>
                <c:pt idx="61">
                  <c:v>1852</c:v>
                </c:pt>
                <c:pt idx="62">
                  <c:v>1853</c:v>
                </c:pt>
                <c:pt idx="63">
                  <c:v>1854</c:v>
                </c:pt>
                <c:pt idx="64">
                  <c:v>1855</c:v>
                </c:pt>
                <c:pt idx="65">
                  <c:v>1856</c:v>
                </c:pt>
                <c:pt idx="66">
                  <c:v>1857</c:v>
                </c:pt>
                <c:pt idx="67">
                  <c:v>1858</c:v>
                </c:pt>
                <c:pt idx="68">
                  <c:v>1859</c:v>
                </c:pt>
                <c:pt idx="69">
                  <c:v>1860</c:v>
                </c:pt>
                <c:pt idx="70">
                  <c:v>1861</c:v>
                </c:pt>
                <c:pt idx="71">
                  <c:v>1862</c:v>
                </c:pt>
                <c:pt idx="72">
                  <c:v>1863</c:v>
                </c:pt>
                <c:pt idx="73">
                  <c:v>1864</c:v>
                </c:pt>
                <c:pt idx="74">
                  <c:v>1865</c:v>
                </c:pt>
                <c:pt idx="75">
                  <c:v>1866</c:v>
                </c:pt>
                <c:pt idx="76">
                  <c:v>1867</c:v>
                </c:pt>
                <c:pt idx="77">
                  <c:v>1868</c:v>
                </c:pt>
                <c:pt idx="78">
                  <c:v>1869</c:v>
                </c:pt>
                <c:pt idx="79">
                  <c:v>1870</c:v>
                </c:pt>
                <c:pt idx="80">
                  <c:v>1871</c:v>
                </c:pt>
                <c:pt idx="81">
                  <c:v>1872</c:v>
                </c:pt>
                <c:pt idx="82">
                  <c:v>1873</c:v>
                </c:pt>
                <c:pt idx="83">
                  <c:v>1874</c:v>
                </c:pt>
                <c:pt idx="84">
                  <c:v>1875</c:v>
                </c:pt>
                <c:pt idx="85">
                  <c:v>1876</c:v>
                </c:pt>
                <c:pt idx="86">
                  <c:v>1877</c:v>
                </c:pt>
                <c:pt idx="87">
                  <c:v>1878</c:v>
                </c:pt>
                <c:pt idx="88">
                  <c:v>1879</c:v>
                </c:pt>
                <c:pt idx="89">
                  <c:v>1880</c:v>
                </c:pt>
                <c:pt idx="90">
                  <c:v>1881</c:v>
                </c:pt>
                <c:pt idx="91">
                  <c:v>1882</c:v>
                </c:pt>
                <c:pt idx="92">
                  <c:v>1883</c:v>
                </c:pt>
                <c:pt idx="93">
                  <c:v>1884</c:v>
                </c:pt>
                <c:pt idx="94">
                  <c:v>1885</c:v>
                </c:pt>
                <c:pt idx="95">
                  <c:v>1886</c:v>
                </c:pt>
                <c:pt idx="96">
                  <c:v>1887</c:v>
                </c:pt>
                <c:pt idx="97">
                  <c:v>1888</c:v>
                </c:pt>
                <c:pt idx="98">
                  <c:v>1889</c:v>
                </c:pt>
                <c:pt idx="99">
                  <c:v>1890</c:v>
                </c:pt>
                <c:pt idx="100">
                  <c:v>1891</c:v>
                </c:pt>
                <c:pt idx="101">
                  <c:v>1892</c:v>
                </c:pt>
                <c:pt idx="102">
                  <c:v>1893</c:v>
                </c:pt>
                <c:pt idx="103">
                  <c:v>1894</c:v>
                </c:pt>
                <c:pt idx="104">
                  <c:v>1895</c:v>
                </c:pt>
                <c:pt idx="105">
                  <c:v>1896</c:v>
                </c:pt>
                <c:pt idx="106">
                  <c:v>1897</c:v>
                </c:pt>
                <c:pt idx="107">
                  <c:v>1898</c:v>
                </c:pt>
                <c:pt idx="108">
                  <c:v>1899</c:v>
                </c:pt>
                <c:pt idx="109">
                  <c:v>1900</c:v>
                </c:pt>
                <c:pt idx="110">
                  <c:v>1901</c:v>
                </c:pt>
                <c:pt idx="111">
                  <c:v>1902</c:v>
                </c:pt>
                <c:pt idx="112">
                  <c:v>1903</c:v>
                </c:pt>
                <c:pt idx="113">
                  <c:v>1904</c:v>
                </c:pt>
                <c:pt idx="114">
                  <c:v>1905</c:v>
                </c:pt>
                <c:pt idx="115">
                  <c:v>1906</c:v>
                </c:pt>
                <c:pt idx="116">
                  <c:v>1907</c:v>
                </c:pt>
                <c:pt idx="117">
                  <c:v>1908</c:v>
                </c:pt>
                <c:pt idx="118">
                  <c:v>1909</c:v>
                </c:pt>
                <c:pt idx="119">
                  <c:v>1910</c:v>
                </c:pt>
                <c:pt idx="120">
                  <c:v>1911</c:v>
                </c:pt>
                <c:pt idx="121">
                  <c:v>1912</c:v>
                </c:pt>
                <c:pt idx="122">
                  <c:v>1913</c:v>
                </c:pt>
                <c:pt idx="123">
                  <c:v>1914</c:v>
                </c:pt>
                <c:pt idx="124">
                  <c:v>1915</c:v>
                </c:pt>
                <c:pt idx="125">
                  <c:v>1916</c:v>
                </c:pt>
                <c:pt idx="126">
                  <c:v>1917</c:v>
                </c:pt>
                <c:pt idx="127">
                  <c:v>1918</c:v>
                </c:pt>
                <c:pt idx="128">
                  <c:v>1919</c:v>
                </c:pt>
                <c:pt idx="129">
                  <c:v>1920</c:v>
                </c:pt>
                <c:pt idx="130">
                  <c:v>1921</c:v>
                </c:pt>
                <c:pt idx="131">
                  <c:v>1922</c:v>
                </c:pt>
                <c:pt idx="132">
                  <c:v>1923</c:v>
                </c:pt>
                <c:pt idx="133">
                  <c:v>1924</c:v>
                </c:pt>
                <c:pt idx="134">
                  <c:v>1925</c:v>
                </c:pt>
                <c:pt idx="135">
                  <c:v>1926</c:v>
                </c:pt>
                <c:pt idx="136">
                  <c:v>1927</c:v>
                </c:pt>
                <c:pt idx="137">
                  <c:v>1928</c:v>
                </c:pt>
                <c:pt idx="138">
                  <c:v>1929</c:v>
                </c:pt>
                <c:pt idx="139">
                  <c:v>1930</c:v>
                </c:pt>
                <c:pt idx="140">
                  <c:v>1931</c:v>
                </c:pt>
                <c:pt idx="141">
                  <c:v>1932</c:v>
                </c:pt>
                <c:pt idx="142">
                  <c:v>1933</c:v>
                </c:pt>
                <c:pt idx="143">
                  <c:v>1934</c:v>
                </c:pt>
                <c:pt idx="144">
                  <c:v>1935</c:v>
                </c:pt>
                <c:pt idx="145">
                  <c:v>1936</c:v>
                </c:pt>
                <c:pt idx="146">
                  <c:v>1937</c:v>
                </c:pt>
                <c:pt idx="147">
                  <c:v>1938</c:v>
                </c:pt>
                <c:pt idx="148">
                  <c:v>1939</c:v>
                </c:pt>
                <c:pt idx="149">
                  <c:v>1940</c:v>
                </c:pt>
                <c:pt idx="150">
                  <c:v>1941</c:v>
                </c:pt>
                <c:pt idx="151">
                  <c:v>1942</c:v>
                </c:pt>
                <c:pt idx="152">
                  <c:v>1943</c:v>
                </c:pt>
                <c:pt idx="153">
                  <c:v>1944</c:v>
                </c:pt>
                <c:pt idx="154">
                  <c:v>1945</c:v>
                </c:pt>
                <c:pt idx="155">
                  <c:v>1946</c:v>
                </c:pt>
                <c:pt idx="156">
                  <c:v>1947</c:v>
                </c:pt>
                <c:pt idx="157">
                  <c:v>1948</c:v>
                </c:pt>
                <c:pt idx="158">
                  <c:v>1949</c:v>
                </c:pt>
                <c:pt idx="159">
                  <c:v>1950</c:v>
                </c:pt>
                <c:pt idx="160">
                  <c:v>1951</c:v>
                </c:pt>
                <c:pt idx="161">
                  <c:v>1952</c:v>
                </c:pt>
                <c:pt idx="162">
                  <c:v>1953</c:v>
                </c:pt>
                <c:pt idx="163">
                  <c:v>1954</c:v>
                </c:pt>
                <c:pt idx="164">
                  <c:v>1955</c:v>
                </c:pt>
                <c:pt idx="165">
                  <c:v>1956</c:v>
                </c:pt>
                <c:pt idx="166">
                  <c:v>1957</c:v>
                </c:pt>
                <c:pt idx="167">
                  <c:v>1958</c:v>
                </c:pt>
                <c:pt idx="168">
                  <c:v>1959</c:v>
                </c:pt>
                <c:pt idx="169">
                  <c:v>1960</c:v>
                </c:pt>
                <c:pt idx="170">
                  <c:v>1961</c:v>
                </c:pt>
                <c:pt idx="171">
                  <c:v>1962</c:v>
                </c:pt>
                <c:pt idx="172">
                  <c:v>1963</c:v>
                </c:pt>
                <c:pt idx="173">
                  <c:v>1964</c:v>
                </c:pt>
                <c:pt idx="174">
                  <c:v>1965</c:v>
                </c:pt>
                <c:pt idx="175">
                  <c:v>1966</c:v>
                </c:pt>
                <c:pt idx="176">
                  <c:v>1967</c:v>
                </c:pt>
                <c:pt idx="177">
                  <c:v>1968</c:v>
                </c:pt>
                <c:pt idx="178">
                  <c:v>1969</c:v>
                </c:pt>
                <c:pt idx="179">
                  <c:v>1970</c:v>
                </c:pt>
                <c:pt idx="180">
                  <c:v>1971</c:v>
                </c:pt>
                <c:pt idx="181">
                  <c:v>1972</c:v>
                </c:pt>
                <c:pt idx="182">
                  <c:v>1973</c:v>
                </c:pt>
                <c:pt idx="183">
                  <c:v>1974</c:v>
                </c:pt>
                <c:pt idx="184">
                  <c:v>1975</c:v>
                </c:pt>
                <c:pt idx="185">
                  <c:v>1976</c:v>
                </c:pt>
                <c:pt idx="186">
                  <c:v>1977</c:v>
                </c:pt>
                <c:pt idx="187">
                  <c:v>1978</c:v>
                </c:pt>
                <c:pt idx="188">
                  <c:v>1979</c:v>
                </c:pt>
                <c:pt idx="189">
                  <c:v>1980</c:v>
                </c:pt>
                <c:pt idx="190">
                  <c:v>1981</c:v>
                </c:pt>
                <c:pt idx="191">
                  <c:v>1982</c:v>
                </c:pt>
                <c:pt idx="192">
                  <c:v>1983</c:v>
                </c:pt>
                <c:pt idx="193">
                  <c:v>1984</c:v>
                </c:pt>
                <c:pt idx="194">
                  <c:v>1985</c:v>
                </c:pt>
                <c:pt idx="195">
                  <c:v>1986</c:v>
                </c:pt>
                <c:pt idx="196">
                  <c:v>1987</c:v>
                </c:pt>
                <c:pt idx="197">
                  <c:v>1988</c:v>
                </c:pt>
                <c:pt idx="198">
                  <c:v>1989</c:v>
                </c:pt>
                <c:pt idx="199">
                  <c:v>1990</c:v>
                </c:pt>
                <c:pt idx="200">
                  <c:v>1991</c:v>
                </c:pt>
                <c:pt idx="201">
                  <c:v>1992</c:v>
                </c:pt>
                <c:pt idx="202">
                  <c:v>1993</c:v>
                </c:pt>
                <c:pt idx="203">
                  <c:v>1994</c:v>
                </c:pt>
                <c:pt idx="204">
                  <c:v>1995</c:v>
                </c:pt>
                <c:pt idx="205">
                  <c:v>1996</c:v>
                </c:pt>
                <c:pt idx="206">
                  <c:v>1997</c:v>
                </c:pt>
                <c:pt idx="207">
                  <c:v>1998</c:v>
                </c:pt>
                <c:pt idx="208">
                  <c:v>1999</c:v>
                </c:pt>
                <c:pt idx="209">
                  <c:v>2000</c:v>
                </c:pt>
                <c:pt idx="210">
                  <c:v>2001</c:v>
                </c:pt>
                <c:pt idx="211">
                  <c:v>2002</c:v>
                </c:pt>
                <c:pt idx="212">
                  <c:v>2003</c:v>
                </c:pt>
                <c:pt idx="213">
                  <c:v>2004</c:v>
                </c:pt>
                <c:pt idx="214">
                  <c:v>2005</c:v>
                </c:pt>
                <c:pt idx="215">
                  <c:v>2006</c:v>
                </c:pt>
                <c:pt idx="216">
                  <c:v>2007</c:v>
                </c:pt>
                <c:pt idx="217">
                  <c:v>2008</c:v>
                </c:pt>
                <c:pt idx="218">
                  <c:v>2009</c:v>
                </c:pt>
                <c:pt idx="219">
                  <c:v>2010</c:v>
                </c:pt>
                <c:pt idx="220">
                  <c:v>2011</c:v>
                </c:pt>
              </c:numCache>
            </c:numRef>
          </c:xVal>
          <c:yVal>
            <c:numRef>
              <c:f>'data for figure 19-1'!$B$2:$B$222</c:f>
              <c:numCache>
                <c:formatCode>0.0000</c:formatCode>
                <c:ptCount val="221"/>
                <c:pt idx="0">
                  <c:v>0.42</c:v>
                </c:pt>
                <c:pt idx="1">
                  <c:v>0.39900000000000002</c:v>
                </c:pt>
                <c:pt idx="2">
                  <c:v>0.35899999999999999</c:v>
                </c:pt>
                <c:pt idx="3">
                  <c:v>0.313</c:v>
                </c:pt>
                <c:pt idx="4">
                  <c:v>0.26800000000000002</c:v>
                </c:pt>
                <c:pt idx="5">
                  <c:v>0.24099999999999999</c:v>
                </c:pt>
                <c:pt idx="6">
                  <c:v>0.24299999999999999</c:v>
                </c:pt>
                <c:pt idx="7">
                  <c:v>0.23400000000000001</c:v>
                </c:pt>
                <c:pt idx="8">
                  <c:v>0.222</c:v>
                </c:pt>
                <c:pt idx="9">
                  <c:v>0.22</c:v>
                </c:pt>
                <c:pt idx="10">
                  <c:v>0.19400000000000001</c:v>
                </c:pt>
                <c:pt idx="11">
                  <c:v>0.20399999999999999</c:v>
                </c:pt>
                <c:pt idx="12">
                  <c:v>0.20200000000000001</c:v>
                </c:pt>
                <c:pt idx="13">
                  <c:v>0.19</c:v>
                </c:pt>
                <c:pt idx="14">
                  <c:v>0.159</c:v>
                </c:pt>
                <c:pt idx="15">
                  <c:v>0.14699999999999999</c:v>
                </c:pt>
                <c:pt idx="16">
                  <c:v>0.13600000000000001</c:v>
                </c:pt>
                <c:pt idx="17">
                  <c:v>0.13100000000000001</c:v>
                </c:pt>
                <c:pt idx="18">
                  <c:v>0.104</c:v>
                </c:pt>
                <c:pt idx="19">
                  <c:v>8.7999999999999995E-2</c:v>
                </c:pt>
                <c:pt idx="20">
                  <c:v>0.08</c:v>
                </c:pt>
                <c:pt idx="21">
                  <c:v>8.4000000000000005E-2</c:v>
                </c:pt>
                <c:pt idx="22">
                  <c:v>9.5000000000000001E-2</c:v>
                </c:pt>
                <c:pt idx="23">
                  <c:v>0.107</c:v>
                </c:pt>
                <c:pt idx="24">
                  <c:v>0.128</c:v>
                </c:pt>
                <c:pt idx="25">
                  <c:v>0.13800000000000001</c:v>
                </c:pt>
                <c:pt idx="26">
                  <c:v>0.122</c:v>
                </c:pt>
                <c:pt idx="27">
                  <c:v>0.105</c:v>
                </c:pt>
                <c:pt idx="28">
                  <c:v>0.111</c:v>
                </c:pt>
                <c:pt idx="29">
                  <c:v>0.122</c:v>
                </c:pt>
                <c:pt idx="30">
                  <c:v>0.13</c:v>
                </c:pt>
                <c:pt idx="31">
                  <c:v>0.11799999999999999</c:v>
                </c:pt>
                <c:pt idx="32">
                  <c:v>0.11799999999999999</c:v>
                </c:pt>
                <c:pt idx="33">
                  <c:v>0.111</c:v>
                </c:pt>
                <c:pt idx="34">
                  <c:v>9.2999999999999999E-2</c:v>
                </c:pt>
                <c:pt idx="35">
                  <c:v>9.0999999999999998E-2</c:v>
                </c:pt>
                <c:pt idx="36">
                  <c:v>8.2000000000000003E-2</c:v>
                </c:pt>
                <c:pt idx="37">
                  <c:v>7.0000000000000007E-2</c:v>
                </c:pt>
                <c:pt idx="38">
                  <c:v>5.8000000000000003E-2</c:v>
                </c:pt>
                <c:pt idx="39">
                  <c:v>4.8000000000000001E-2</c:v>
                </c:pt>
                <c:pt idx="40">
                  <c:v>3.2000000000000001E-2</c:v>
                </c:pt>
                <c:pt idx="41">
                  <c:v>1.4999999999999999E-2</c:v>
                </c:pt>
                <c:pt idx="42">
                  <c:v>5.0000000000000001E-3</c:v>
                </c:pt>
                <c:pt idx="43">
                  <c:v>2E-3</c:v>
                </c:pt>
                <c:pt idx="44">
                  <c:v>3.0000000000000001E-5</c:v>
                </c:pt>
                <c:pt idx="45">
                  <c:v>0</c:v>
                </c:pt>
                <c:pt idx="46">
                  <c:v>1E-3</c:v>
                </c:pt>
                <c:pt idx="47">
                  <c:v>4.0000000000000001E-3</c:v>
                </c:pt>
                <c:pt idx="48">
                  <c:v>4.0000000000000001E-3</c:v>
                </c:pt>
                <c:pt idx="49">
                  <c:v>3.0000000000000001E-3</c:v>
                </c:pt>
                <c:pt idx="50">
                  <c:v>6.0000000000000001E-3</c:v>
                </c:pt>
                <c:pt idx="51">
                  <c:v>1.6E-2</c:v>
                </c:pt>
                <c:pt idx="52">
                  <c:v>0.02</c:v>
                </c:pt>
                <c:pt idx="53">
                  <c:v>1.2999999999999999E-2</c:v>
                </c:pt>
                <c:pt idx="54">
                  <c:v>0.01</c:v>
                </c:pt>
                <c:pt idx="55">
                  <c:v>1.4999999999999999E-2</c:v>
                </c:pt>
                <c:pt idx="56">
                  <c:v>2.1000000000000001E-2</c:v>
                </c:pt>
                <c:pt idx="57">
                  <c:v>2.9000000000000001E-2</c:v>
                </c:pt>
                <c:pt idx="58">
                  <c:v>3.2000000000000001E-2</c:v>
                </c:pt>
                <c:pt idx="59">
                  <c:v>2.9000000000000001E-2</c:v>
                </c:pt>
                <c:pt idx="60">
                  <c:v>2.9000000000000001E-2</c:v>
                </c:pt>
                <c:pt idx="61">
                  <c:v>2.5999999999999999E-2</c:v>
                </c:pt>
                <c:pt idx="62">
                  <c:v>1.9E-2</c:v>
                </c:pt>
                <c:pt idx="63">
                  <c:v>1.2999999999999999E-2</c:v>
                </c:pt>
                <c:pt idx="64">
                  <c:v>1.0999999999999999E-2</c:v>
                </c:pt>
                <c:pt idx="65">
                  <c:v>8.9999999999999993E-3</c:v>
                </c:pt>
                <c:pt idx="66">
                  <c:v>0.01</c:v>
                </c:pt>
                <c:pt idx="67">
                  <c:v>1.6E-2</c:v>
                </c:pt>
                <c:pt idx="68">
                  <c:v>1.7999999999999999E-2</c:v>
                </c:pt>
                <c:pt idx="69">
                  <c:v>2.1999999999999999E-2</c:v>
                </c:pt>
                <c:pt idx="70">
                  <c:v>8.4000000000000005E-2</c:v>
                </c:pt>
                <c:pt idx="71">
                  <c:v>0.19400000000000001</c:v>
                </c:pt>
                <c:pt idx="72">
                  <c:v>0.27100000000000002</c:v>
                </c:pt>
                <c:pt idx="73">
                  <c:v>0.28699999999999998</c:v>
                </c:pt>
                <c:pt idx="74">
                  <c:v>0.34399999999999997</c:v>
                </c:pt>
                <c:pt idx="75">
                  <c:v>0.34499999999999997</c:v>
                </c:pt>
                <c:pt idx="76">
                  <c:v>0.34100000000000003</c:v>
                </c:pt>
                <c:pt idx="77">
                  <c:v>0.32800000000000001</c:v>
                </c:pt>
                <c:pt idx="78">
                  <c:v>0.318</c:v>
                </c:pt>
                <c:pt idx="79">
                  <c:v>0.31900000000000001</c:v>
                </c:pt>
                <c:pt idx="80">
                  <c:v>0.29799999999999999</c:v>
                </c:pt>
                <c:pt idx="81">
                  <c:v>0.255</c:v>
                </c:pt>
                <c:pt idx="82">
                  <c:v>0.24099999999999999</c:v>
                </c:pt>
                <c:pt idx="83">
                  <c:v>0.24199999999999999</c:v>
                </c:pt>
                <c:pt idx="84">
                  <c:v>0.24299999999999999</c:v>
                </c:pt>
                <c:pt idx="85">
                  <c:v>0.23499999999999999</c:v>
                </c:pt>
                <c:pt idx="86">
                  <c:v>0.23200000000000001</c:v>
                </c:pt>
                <c:pt idx="87">
                  <c:v>0.24299999999999999</c:v>
                </c:pt>
                <c:pt idx="88">
                  <c:v>0.23100000000000001</c:v>
                </c:pt>
                <c:pt idx="89">
                  <c:v>0.17799999999999999</c:v>
                </c:pt>
                <c:pt idx="90">
                  <c:v>0.16700000000000001</c:v>
                </c:pt>
                <c:pt idx="91">
                  <c:v>0.14299999999999999</c:v>
                </c:pt>
                <c:pt idx="92">
                  <c:v>0.13400000000000001</c:v>
                </c:pt>
                <c:pt idx="93">
                  <c:v>0.13200000000000001</c:v>
                </c:pt>
                <c:pt idx="94">
                  <c:v>0.13500000000000001</c:v>
                </c:pt>
                <c:pt idx="95">
                  <c:v>0.127</c:v>
                </c:pt>
                <c:pt idx="96">
                  <c:v>0.115</c:v>
                </c:pt>
                <c:pt idx="97">
                  <c:v>0.105</c:v>
                </c:pt>
                <c:pt idx="98">
                  <c:v>9.0999999999999998E-2</c:v>
                </c:pt>
                <c:pt idx="99">
                  <c:v>7.9000000000000001E-2</c:v>
                </c:pt>
                <c:pt idx="100">
                  <c:v>7.0999999999999994E-2</c:v>
                </c:pt>
                <c:pt idx="101">
                  <c:v>6.8000000000000005E-2</c:v>
                </c:pt>
                <c:pt idx="102">
                  <c:v>6.9000000000000006E-2</c:v>
                </c:pt>
                <c:pt idx="103">
                  <c:v>7.9000000000000001E-2</c:v>
                </c:pt>
                <c:pt idx="104">
                  <c:v>8.2000000000000003E-2</c:v>
                </c:pt>
                <c:pt idx="105">
                  <c:v>8.5999999999999993E-2</c:v>
                </c:pt>
                <c:pt idx="106">
                  <c:v>8.2000000000000003E-2</c:v>
                </c:pt>
                <c:pt idx="107">
                  <c:v>8.3000000000000004E-2</c:v>
                </c:pt>
                <c:pt idx="108">
                  <c:v>7.6999999999999999E-2</c:v>
                </c:pt>
                <c:pt idx="109">
                  <c:v>6.5000000000000002E-2</c:v>
                </c:pt>
                <c:pt idx="110">
                  <c:v>5.8999999999999997E-2</c:v>
                </c:pt>
                <c:pt idx="111">
                  <c:v>5.3999999999999999E-2</c:v>
                </c:pt>
                <c:pt idx="112">
                  <c:v>0.05</c:v>
                </c:pt>
                <c:pt idx="113">
                  <c:v>4.9000000000000002E-2</c:v>
                </c:pt>
                <c:pt idx="114">
                  <c:v>4.4999999999999998E-2</c:v>
                </c:pt>
                <c:pt idx="115">
                  <c:v>4.1000000000000002E-2</c:v>
                </c:pt>
                <c:pt idx="116">
                  <c:v>3.9E-2</c:v>
                </c:pt>
                <c:pt idx="117">
                  <c:v>4.1000000000000002E-2</c:v>
                </c:pt>
                <c:pt idx="118">
                  <c:v>3.6999999999999998E-2</c:v>
                </c:pt>
                <c:pt idx="119">
                  <c:v>3.4000000000000002E-2</c:v>
                </c:pt>
                <c:pt idx="120">
                  <c:v>3.4000000000000002E-2</c:v>
                </c:pt>
                <c:pt idx="121">
                  <c:v>3.2000000000000001E-2</c:v>
                </c:pt>
                <c:pt idx="122">
                  <c:v>3.1E-2</c:v>
                </c:pt>
                <c:pt idx="123">
                  <c:v>3.1E-2</c:v>
                </c:pt>
                <c:pt idx="124">
                  <c:v>2.9000000000000001E-2</c:v>
                </c:pt>
                <c:pt idx="125">
                  <c:v>4.1000000000000002E-2</c:v>
                </c:pt>
                <c:pt idx="126">
                  <c:v>0.123</c:v>
                </c:pt>
                <c:pt idx="127">
                  <c:v>0.248</c:v>
                </c:pt>
                <c:pt idx="128">
                  <c:v>0.314</c:v>
                </c:pt>
                <c:pt idx="129">
                  <c:v>0.27</c:v>
                </c:pt>
                <c:pt idx="130">
                  <c:v>0.316</c:v>
                </c:pt>
                <c:pt idx="131">
                  <c:v>0.30499999999999999</c:v>
                </c:pt>
                <c:pt idx="132">
                  <c:v>0.252</c:v>
                </c:pt>
                <c:pt idx="133">
                  <c:v>0.23699999999999999</c:v>
                </c:pt>
                <c:pt idx="134">
                  <c:v>0.219</c:v>
                </c:pt>
                <c:pt idx="135">
                  <c:v>0.19400000000000001</c:v>
                </c:pt>
                <c:pt idx="136">
                  <c:v>0.187</c:v>
                </c:pt>
                <c:pt idx="137">
                  <c:v>0.17499999999999999</c:v>
                </c:pt>
                <c:pt idx="138">
                  <c:v>0.158</c:v>
                </c:pt>
                <c:pt idx="139">
                  <c:v>0.17899999999999999</c:v>
                </c:pt>
                <c:pt idx="140">
                  <c:v>0.23499999999999999</c:v>
                </c:pt>
                <c:pt idx="141">
                  <c:v>0.35499999999999998</c:v>
                </c:pt>
                <c:pt idx="142">
                  <c:v>0.437</c:v>
                </c:pt>
                <c:pt idx="143">
                  <c:v>0.42</c:v>
                </c:pt>
                <c:pt idx="144">
                  <c:v>0.42299999999999999</c:v>
                </c:pt>
                <c:pt idx="145">
                  <c:v>0.41699999999999998</c:v>
                </c:pt>
                <c:pt idx="146">
                  <c:v>0.39800000000000002</c:v>
                </c:pt>
                <c:pt idx="147">
                  <c:v>0.44800000000000001</c:v>
                </c:pt>
                <c:pt idx="148">
                  <c:v>0.45</c:v>
                </c:pt>
                <c:pt idx="149">
                  <c:v>0.44800000000000001</c:v>
                </c:pt>
                <c:pt idx="150">
                  <c:v>0.45600000000000002</c:v>
                </c:pt>
                <c:pt idx="151">
                  <c:v>0.60299999999999998</c:v>
                </c:pt>
                <c:pt idx="152">
                  <c:v>0.78700000000000003</c:v>
                </c:pt>
                <c:pt idx="153">
                  <c:v>0.95399999999999996</c:v>
                </c:pt>
                <c:pt idx="154">
                  <c:v>1.0669999999999999</c:v>
                </c:pt>
                <c:pt idx="155">
                  <c:v>1.044</c:v>
                </c:pt>
                <c:pt idx="156">
                  <c:v>0.89600000000000002</c:v>
                </c:pt>
                <c:pt idx="157">
                  <c:v>0.79400000000000004</c:v>
                </c:pt>
                <c:pt idx="158">
                  <c:v>0.80500000000000005</c:v>
                </c:pt>
                <c:pt idx="159">
                  <c:v>0.73199999999999998</c:v>
                </c:pt>
                <c:pt idx="160">
                  <c:v>0.628</c:v>
                </c:pt>
                <c:pt idx="161">
                  <c:v>0.6</c:v>
                </c:pt>
                <c:pt idx="162">
                  <c:v>0.57999999999999996</c:v>
                </c:pt>
                <c:pt idx="163">
                  <c:v>0.58799999999999997</c:v>
                </c:pt>
                <c:pt idx="164">
                  <c:v>0.53700000000000003</c:v>
                </c:pt>
                <c:pt idx="165">
                  <c:v>0.501</c:v>
                </c:pt>
                <c:pt idx="166">
                  <c:v>0.48</c:v>
                </c:pt>
                <c:pt idx="167">
                  <c:v>0.49</c:v>
                </c:pt>
                <c:pt idx="168">
                  <c:v>0.46200000000000002</c:v>
                </c:pt>
                <c:pt idx="169">
                  <c:v>0.44800000000000001</c:v>
                </c:pt>
                <c:pt idx="170">
                  <c:v>0.443</c:v>
                </c:pt>
                <c:pt idx="171">
                  <c:v>0.42599999999999999</c:v>
                </c:pt>
                <c:pt idx="172">
                  <c:v>0.41099999999999998</c:v>
                </c:pt>
                <c:pt idx="173">
                  <c:v>0.38700000000000001</c:v>
                </c:pt>
                <c:pt idx="174">
                  <c:v>0.36199999999999999</c:v>
                </c:pt>
                <c:pt idx="175">
                  <c:v>0.33400000000000002</c:v>
                </c:pt>
                <c:pt idx="176">
                  <c:v>0.33100000000000002</c:v>
                </c:pt>
                <c:pt idx="177">
                  <c:v>0.31</c:v>
                </c:pt>
                <c:pt idx="178">
                  <c:v>0.28399999999999997</c:v>
                </c:pt>
                <c:pt idx="179">
                  <c:v>0.28100000000000003</c:v>
                </c:pt>
                <c:pt idx="180">
                  <c:v>0.27600000000000002</c:v>
                </c:pt>
                <c:pt idx="181">
                  <c:v>0.26600000000000001</c:v>
                </c:pt>
                <c:pt idx="182">
                  <c:v>0.245</c:v>
                </c:pt>
                <c:pt idx="183">
                  <c:v>0.24399999999999999</c:v>
                </c:pt>
                <c:pt idx="184">
                  <c:v>0.26500000000000001</c:v>
                </c:pt>
                <c:pt idx="185">
                  <c:v>0.27300000000000002</c:v>
                </c:pt>
                <c:pt idx="186">
                  <c:v>0.27500000000000002</c:v>
                </c:pt>
                <c:pt idx="187">
                  <c:v>0.26600000000000001</c:v>
                </c:pt>
                <c:pt idx="188">
                  <c:v>0.254</c:v>
                </c:pt>
                <c:pt idx="189">
                  <c:v>0.25800000000000001</c:v>
                </c:pt>
                <c:pt idx="190">
                  <c:v>0.26</c:v>
                </c:pt>
                <c:pt idx="191">
                  <c:v>0.29699999999999999</c:v>
                </c:pt>
                <c:pt idx="192">
                  <c:v>0.33100000000000002</c:v>
                </c:pt>
                <c:pt idx="193">
                  <c:v>0.34</c:v>
                </c:pt>
                <c:pt idx="194">
                  <c:v>0.36399999999999999</c:v>
                </c:pt>
                <c:pt idx="195">
                  <c:v>0.39400000000000002</c:v>
                </c:pt>
                <c:pt idx="196">
                  <c:v>0.40699999999999997</c:v>
                </c:pt>
                <c:pt idx="197">
                  <c:v>0.41</c:v>
                </c:pt>
                <c:pt idx="198">
                  <c:v>0.40600000000000003</c:v>
                </c:pt>
                <c:pt idx="199">
                  <c:v>0.42</c:v>
                </c:pt>
                <c:pt idx="200">
                  <c:v>0.45300000000000001</c:v>
                </c:pt>
                <c:pt idx="201">
                  <c:v>0.48099999999999998</c:v>
                </c:pt>
                <c:pt idx="202">
                  <c:v>0.49399999999999999</c:v>
                </c:pt>
                <c:pt idx="203">
                  <c:v>0.49299999999999999</c:v>
                </c:pt>
                <c:pt idx="204">
                  <c:v>0.49199999999999999</c:v>
                </c:pt>
                <c:pt idx="205">
                  <c:v>0.48499999999999999</c:v>
                </c:pt>
                <c:pt idx="206">
                  <c:v>0.46100000000000002</c:v>
                </c:pt>
                <c:pt idx="207">
                  <c:v>0.43099999999999999</c:v>
                </c:pt>
                <c:pt idx="208">
                  <c:v>0.39400000000000002</c:v>
                </c:pt>
                <c:pt idx="209">
                  <c:v>0.34699999999999998</c:v>
                </c:pt>
                <c:pt idx="210">
                  <c:v>0.32500000000000001</c:v>
                </c:pt>
                <c:pt idx="211">
                  <c:v>0.33600000000000002</c:v>
                </c:pt>
                <c:pt idx="212">
                  <c:v>0.35599999999999998</c:v>
                </c:pt>
                <c:pt idx="213">
                  <c:v>0.36799999999999999</c:v>
                </c:pt>
                <c:pt idx="214">
                  <c:v>0.36899999999999999</c:v>
                </c:pt>
                <c:pt idx="215">
                  <c:v>0.36499999999999999</c:v>
                </c:pt>
                <c:pt idx="216">
                  <c:v>0.36199999999999999</c:v>
                </c:pt>
                <c:pt idx="217">
                  <c:v>0.40300000000000002</c:v>
                </c:pt>
                <c:pt idx="218">
                  <c:v>0.53500000000000003</c:v>
                </c:pt>
                <c:pt idx="219">
                  <c:v>0.622</c:v>
                </c:pt>
                <c:pt idx="220">
                  <c:v>0.72</c:v>
                </c:pt>
              </c:numCache>
            </c:numRef>
          </c:yVal>
          <c:smooth val="0"/>
          <c:extLst>
            <c:ext xmlns:c16="http://schemas.microsoft.com/office/drawing/2014/chart" uri="{C3380CC4-5D6E-409C-BE32-E72D297353CC}">
              <c16:uniqueId val="{00000000-AAAD-403B-B429-55815783288D}"/>
            </c:ext>
          </c:extLst>
        </c:ser>
        <c:dLbls>
          <c:showLegendKey val="0"/>
          <c:showVal val="0"/>
          <c:showCatName val="0"/>
          <c:showSerName val="0"/>
          <c:showPercent val="0"/>
          <c:showBubbleSize val="0"/>
        </c:dLbls>
        <c:axId val="297321744"/>
        <c:axId val="297321352"/>
      </c:scatterChart>
      <c:valAx>
        <c:axId val="297321744"/>
        <c:scaling>
          <c:orientation val="minMax"/>
          <c:max val="2014"/>
          <c:min val="1791"/>
        </c:scaling>
        <c:delete val="0"/>
        <c:axPos val="b"/>
        <c:numFmt formatCode="General" sourceLinked="1"/>
        <c:majorTickMark val="out"/>
        <c:minorTickMark val="none"/>
        <c:tickLblPos val="nextTo"/>
        <c:txPr>
          <a:bodyPr/>
          <a:lstStyle/>
          <a:p>
            <a:pPr>
              <a:defRPr sz="1800">
                <a:latin typeface="Arial" pitchFamily="34" charset="0"/>
                <a:cs typeface="Arial" pitchFamily="34" charset="0"/>
              </a:defRPr>
            </a:pPr>
            <a:endParaRPr lang="it-IT"/>
          </a:p>
        </c:txPr>
        <c:crossAx val="297321352"/>
        <c:crosses val="autoZero"/>
        <c:crossBetween val="midCat"/>
        <c:majorUnit val="20"/>
      </c:valAx>
      <c:valAx>
        <c:axId val="297321352"/>
        <c:scaling>
          <c:orientation val="minMax"/>
        </c:scaling>
        <c:delete val="0"/>
        <c:axPos val="l"/>
        <c:majorGridlines>
          <c:spPr>
            <a:ln>
              <a:solidFill>
                <a:schemeClr val="bg1">
                  <a:lumMod val="85000"/>
                </a:schemeClr>
              </a:solidFill>
            </a:ln>
          </c:spPr>
        </c:majorGridlines>
        <c:numFmt formatCode="0.0" sourceLinked="0"/>
        <c:majorTickMark val="out"/>
        <c:minorTickMark val="none"/>
        <c:tickLblPos val="nextTo"/>
        <c:txPr>
          <a:bodyPr/>
          <a:lstStyle/>
          <a:p>
            <a:pPr>
              <a:defRPr sz="1800">
                <a:latin typeface="Arial" pitchFamily="34" charset="0"/>
                <a:cs typeface="Arial" pitchFamily="34" charset="0"/>
              </a:defRPr>
            </a:pPr>
            <a:endParaRPr lang="it-IT"/>
          </a:p>
        </c:txPr>
        <c:crossAx val="297321744"/>
        <c:crosses val="autoZero"/>
        <c:crossBetween val="midCat"/>
      </c:valAx>
      <c:spPr>
        <a:solidFill>
          <a:schemeClr val="bg1"/>
        </a:solidFill>
        <a:ln>
          <a:solidFill>
            <a:schemeClr val="tx1"/>
          </a:solidFill>
        </a:ln>
      </c:spPr>
    </c:plotArea>
    <c:plotVisOnly val="1"/>
    <c:dispBlanksAs val="gap"/>
    <c:showDLblsOverMax val="0"/>
  </c:chart>
  <c:spPr>
    <a:noFill/>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D253C5-3128-4C63-9D47-1A6BBA0E6573}" type="datetimeFigureOut">
              <a:rPr lang="en-US" smtClean="0"/>
              <a:t>5/17/2019</a:t>
            </a:fld>
            <a:endParaRPr lang="en-US"/>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21E6F2-0B95-4EA2-A00B-5DDAB1F26310}" type="slidenum">
              <a:rPr lang="en-US" smtClean="0"/>
              <a:t>‹N›</a:t>
            </a:fld>
            <a:endParaRPr lang="en-US"/>
          </a:p>
        </p:txBody>
      </p:sp>
    </p:spTree>
    <p:extLst>
      <p:ext uri="{BB962C8B-B14F-4D97-AF65-F5344CB8AC3E}">
        <p14:creationId xmlns:p14="http://schemas.microsoft.com/office/powerpoint/2010/main" val="348067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CB8860-5D0A-4FF6-BC56-5EEE4D346A0B}" type="datetimeFigureOut">
              <a:rPr lang="en-US" smtClean="0"/>
              <a:t>5/17/2019</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42710-8C88-4D9E-8BF8-3CD1C14116F1}" type="slidenum">
              <a:rPr lang="en-US" smtClean="0"/>
              <a:t>‹N›</a:t>
            </a:fld>
            <a:endParaRPr lang="en-US"/>
          </a:p>
        </p:txBody>
      </p:sp>
    </p:spTree>
    <p:extLst>
      <p:ext uri="{BB962C8B-B14F-4D97-AF65-F5344CB8AC3E}">
        <p14:creationId xmlns:p14="http://schemas.microsoft.com/office/powerpoint/2010/main" val="2614014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73142710-8C88-4D9E-8BF8-3CD1C14116F1}" type="slidenum">
              <a:rPr lang="en-US" smtClean="0"/>
              <a:t>1</a:t>
            </a:fld>
            <a:endParaRPr lang="en-US" dirty="0"/>
          </a:p>
        </p:txBody>
      </p:sp>
    </p:spTree>
    <p:extLst>
      <p:ext uri="{BB962C8B-B14F-4D97-AF65-F5344CB8AC3E}">
        <p14:creationId xmlns:p14="http://schemas.microsoft.com/office/powerpoint/2010/main" val="1383251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defTabSz="990600" eaLnBrk="0" hangingPunct="0">
              <a:defRPr sz="2400" b="1">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b="1">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b="1">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b="1">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b="1">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fld id="{938E7586-AEED-42B5-8C04-E6E59BD9877B}" type="slidenum">
              <a:rPr lang="it-IT" altLang="en-US" sz="1400" b="0"/>
              <a:pPr eaLnBrk="1" hangingPunct="1"/>
              <a:t>10</a:t>
            </a:fld>
            <a:endParaRPr lang="it-IT" altLang="en-US" sz="1400" b="0"/>
          </a:p>
        </p:txBody>
      </p:sp>
      <p:sp>
        <p:nvSpPr>
          <p:cNvPr id="837634" name="Rectangle 2"/>
          <p:cNvSpPr>
            <a:spLocks noGrp="1" noRot="1" noChangeAspect="1" noChangeArrowheads="1" noTextEdit="1"/>
          </p:cNvSpPr>
          <p:nvPr>
            <p:ph type="sldImg"/>
          </p:nvPr>
        </p:nvSpPr>
        <p:spPr>
          <a:xfrm>
            <a:off x="439738" y="768350"/>
            <a:ext cx="6062662" cy="3411538"/>
          </a:xfrm>
          <a:ln/>
          <a:extLst>
            <a:ext uri="{FAA26D3D-D897-4be2-8F04-BA451C77F1D7}">
              <ma14:placeholderFlag xmlns="" xmlns:ma14="http://schemas.microsoft.com/office/mac/drawingml/2011/main" val="1"/>
            </a:ext>
          </a:extLst>
        </p:spPr>
      </p:sp>
      <p:sp>
        <p:nvSpPr>
          <p:cNvPr id="837635" name="Rectangle 3"/>
          <p:cNvSpPr>
            <a:spLocks noGrp="1" noChangeArrowheads="1"/>
          </p:cNvSpPr>
          <p:nvPr>
            <p:ph type="body" idx="1"/>
          </p:nvPr>
        </p:nvSpPr>
        <p:spPr>
          <a:xfrm>
            <a:off x="946150" y="4349750"/>
            <a:ext cx="5207000" cy="5116513"/>
          </a:xfrm>
        </p:spPr>
        <p:txBody>
          <a:bodyPr/>
          <a:lstStyle/>
          <a:p>
            <a:pPr eaLnBrk="1" hangingPunct="1">
              <a:defRPr/>
            </a:pPr>
            <a:r>
              <a:rPr lang="it-IT" dirty="0" smtClean="0">
                <a:ea typeface="ＭＳ Ｐゴシック" charset="0"/>
              </a:rPr>
              <a:t>Source: OECD -  General </a:t>
            </a:r>
            <a:r>
              <a:rPr lang="it-IT" dirty="0" err="1" smtClean="0">
                <a:ea typeface="ＭＳ Ｐゴシック" charset="0"/>
              </a:rPr>
              <a:t>government</a:t>
            </a:r>
            <a:r>
              <a:rPr lang="it-IT" dirty="0" smtClean="0">
                <a:ea typeface="ＭＳ Ｐゴシック" charset="0"/>
              </a:rPr>
              <a:t> </a:t>
            </a:r>
            <a:r>
              <a:rPr lang="it-IT" dirty="0" err="1" smtClean="0">
                <a:ea typeface="ＭＳ Ｐゴシック" charset="0"/>
              </a:rPr>
              <a:t>gross</a:t>
            </a:r>
            <a:r>
              <a:rPr lang="it-IT" dirty="0" smtClean="0">
                <a:ea typeface="ＭＳ Ｐゴシック" charset="0"/>
              </a:rPr>
              <a:t> </a:t>
            </a:r>
            <a:r>
              <a:rPr lang="it-IT" dirty="0" err="1" smtClean="0">
                <a:ea typeface="ＭＳ Ｐゴシック" charset="0"/>
              </a:rPr>
              <a:t>financial</a:t>
            </a:r>
            <a:r>
              <a:rPr lang="it-IT" dirty="0" smtClean="0">
                <a:ea typeface="ＭＳ Ｐゴシック" charset="0"/>
              </a:rPr>
              <a:t> </a:t>
            </a:r>
            <a:r>
              <a:rPr lang="it-IT" dirty="0" err="1" smtClean="0">
                <a:ea typeface="ＭＳ Ｐゴシック" charset="0"/>
              </a:rPr>
              <a:t>liabilities</a:t>
            </a:r>
            <a:r>
              <a:rPr lang="it-IT" dirty="0" smtClean="0">
                <a:ea typeface="ＭＳ Ｐゴシック" charset="0"/>
              </a:rPr>
              <a:t>, % of </a:t>
            </a:r>
            <a:r>
              <a:rPr lang="it-IT" dirty="0" err="1" smtClean="0">
                <a:ea typeface="ＭＳ Ｐゴシック" charset="0"/>
              </a:rPr>
              <a:t>nominal</a:t>
            </a:r>
            <a:r>
              <a:rPr lang="it-IT" dirty="0" smtClean="0">
                <a:ea typeface="ＭＳ Ｐゴシック" charset="0"/>
              </a:rPr>
              <a:t> GDP</a:t>
            </a:r>
          </a:p>
        </p:txBody>
      </p:sp>
    </p:spTree>
    <p:extLst>
      <p:ext uri="{BB962C8B-B14F-4D97-AF65-F5344CB8AC3E}">
        <p14:creationId xmlns:p14="http://schemas.microsoft.com/office/powerpoint/2010/main" val="324249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defTabSz="990600" eaLnBrk="0" hangingPunct="0">
              <a:defRPr sz="2400" b="1">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b="1">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b="1">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b="1">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b="1">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fld id="{938E7586-AEED-42B5-8C04-E6E59BD9877B}" type="slidenum">
              <a:rPr lang="it-IT" altLang="en-US" sz="1400" b="0"/>
              <a:pPr eaLnBrk="1" hangingPunct="1"/>
              <a:t>11</a:t>
            </a:fld>
            <a:endParaRPr lang="it-IT" altLang="en-US" sz="1400" b="0"/>
          </a:p>
        </p:txBody>
      </p:sp>
      <p:sp>
        <p:nvSpPr>
          <p:cNvPr id="837634" name="Rectangle 2"/>
          <p:cNvSpPr>
            <a:spLocks noGrp="1" noRot="1" noChangeAspect="1" noChangeArrowheads="1" noTextEdit="1"/>
          </p:cNvSpPr>
          <p:nvPr>
            <p:ph type="sldImg"/>
          </p:nvPr>
        </p:nvSpPr>
        <p:spPr>
          <a:xfrm>
            <a:off x="439738" y="768350"/>
            <a:ext cx="6062662" cy="3411538"/>
          </a:xfrm>
          <a:ln/>
          <a:extLst>
            <a:ext uri="{FAA26D3D-D897-4be2-8F04-BA451C77F1D7}">
              <ma14:placeholderFlag xmlns="" xmlns:ma14="http://schemas.microsoft.com/office/mac/drawingml/2011/main" val="1"/>
            </a:ext>
          </a:extLst>
        </p:spPr>
      </p:sp>
      <p:sp>
        <p:nvSpPr>
          <p:cNvPr id="837635" name="Rectangle 3"/>
          <p:cNvSpPr>
            <a:spLocks noGrp="1" noChangeArrowheads="1"/>
          </p:cNvSpPr>
          <p:nvPr>
            <p:ph type="body" idx="1"/>
          </p:nvPr>
        </p:nvSpPr>
        <p:spPr>
          <a:xfrm>
            <a:off x="946150" y="4349750"/>
            <a:ext cx="5207000" cy="5116513"/>
          </a:xfrm>
        </p:spPr>
        <p:txBody>
          <a:bodyPr/>
          <a:lstStyle/>
          <a:p>
            <a:pPr eaLnBrk="1" hangingPunct="1">
              <a:defRPr/>
            </a:pPr>
            <a:r>
              <a:rPr lang="it-IT" dirty="0" smtClean="0">
                <a:ea typeface="ＭＳ Ｐゴシック" charset="0"/>
              </a:rPr>
              <a:t>Source: OECD -  General </a:t>
            </a:r>
            <a:r>
              <a:rPr lang="it-IT" dirty="0" err="1" smtClean="0">
                <a:ea typeface="ＭＳ Ｐゴシック" charset="0"/>
              </a:rPr>
              <a:t>government</a:t>
            </a:r>
            <a:r>
              <a:rPr lang="it-IT" dirty="0" smtClean="0">
                <a:ea typeface="ＭＳ Ｐゴシック" charset="0"/>
              </a:rPr>
              <a:t> </a:t>
            </a:r>
            <a:r>
              <a:rPr lang="it-IT" dirty="0" err="1" smtClean="0">
                <a:ea typeface="ＭＳ Ｐゴシック" charset="0"/>
              </a:rPr>
              <a:t>gross</a:t>
            </a:r>
            <a:r>
              <a:rPr lang="it-IT" dirty="0" smtClean="0">
                <a:ea typeface="ＭＳ Ｐゴシック" charset="0"/>
              </a:rPr>
              <a:t> </a:t>
            </a:r>
            <a:r>
              <a:rPr lang="it-IT" dirty="0" err="1" smtClean="0">
                <a:ea typeface="ＭＳ Ｐゴシック" charset="0"/>
              </a:rPr>
              <a:t>financial</a:t>
            </a:r>
            <a:r>
              <a:rPr lang="it-IT" dirty="0" smtClean="0">
                <a:ea typeface="ＭＳ Ｐゴシック" charset="0"/>
              </a:rPr>
              <a:t> </a:t>
            </a:r>
            <a:r>
              <a:rPr lang="it-IT" dirty="0" err="1" smtClean="0">
                <a:ea typeface="ＭＳ Ｐゴシック" charset="0"/>
              </a:rPr>
              <a:t>liabilities</a:t>
            </a:r>
            <a:r>
              <a:rPr lang="it-IT" dirty="0" smtClean="0">
                <a:ea typeface="ＭＳ Ｐゴシック" charset="0"/>
              </a:rPr>
              <a:t>, % of </a:t>
            </a:r>
            <a:r>
              <a:rPr lang="it-IT" dirty="0" err="1" smtClean="0">
                <a:ea typeface="ＭＳ Ｐゴシック" charset="0"/>
              </a:rPr>
              <a:t>nominal</a:t>
            </a:r>
            <a:r>
              <a:rPr lang="it-IT" dirty="0" smtClean="0">
                <a:ea typeface="ＭＳ Ｐゴシック" charset="0"/>
              </a:rPr>
              <a:t> GDP</a:t>
            </a:r>
          </a:p>
        </p:txBody>
      </p:sp>
    </p:spTree>
    <p:extLst>
      <p:ext uri="{BB962C8B-B14F-4D97-AF65-F5344CB8AC3E}">
        <p14:creationId xmlns:p14="http://schemas.microsoft.com/office/powerpoint/2010/main" val="1455963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12</a:t>
            </a:fld>
            <a:endParaRPr lang="en-US"/>
          </a:p>
        </p:txBody>
      </p:sp>
    </p:spTree>
    <p:extLst>
      <p:ext uri="{BB962C8B-B14F-4D97-AF65-F5344CB8AC3E}">
        <p14:creationId xmlns:p14="http://schemas.microsoft.com/office/powerpoint/2010/main" val="2707901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13</a:t>
            </a:fld>
            <a:endParaRPr lang="en-US"/>
          </a:p>
        </p:txBody>
      </p:sp>
    </p:spTree>
    <p:extLst>
      <p:ext uri="{BB962C8B-B14F-4D97-AF65-F5344CB8AC3E}">
        <p14:creationId xmlns:p14="http://schemas.microsoft.com/office/powerpoint/2010/main" val="1792656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14</a:t>
            </a:fld>
            <a:endParaRPr lang="en-US"/>
          </a:p>
        </p:txBody>
      </p:sp>
    </p:spTree>
    <p:extLst>
      <p:ext uri="{BB962C8B-B14F-4D97-AF65-F5344CB8AC3E}">
        <p14:creationId xmlns:p14="http://schemas.microsoft.com/office/powerpoint/2010/main" val="2942767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15</a:t>
            </a:fld>
            <a:endParaRPr lang="en-US"/>
          </a:p>
        </p:txBody>
      </p:sp>
    </p:spTree>
    <p:extLst>
      <p:ext uri="{BB962C8B-B14F-4D97-AF65-F5344CB8AC3E}">
        <p14:creationId xmlns:p14="http://schemas.microsoft.com/office/powerpoint/2010/main" val="2761292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16</a:t>
            </a:fld>
            <a:endParaRPr lang="en-US"/>
          </a:p>
        </p:txBody>
      </p:sp>
    </p:spTree>
    <p:extLst>
      <p:ext uri="{BB962C8B-B14F-4D97-AF65-F5344CB8AC3E}">
        <p14:creationId xmlns:p14="http://schemas.microsoft.com/office/powerpoint/2010/main" val="4287604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17</a:t>
            </a:fld>
            <a:endParaRPr lang="en-US"/>
          </a:p>
        </p:txBody>
      </p:sp>
    </p:spTree>
    <p:extLst>
      <p:ext uri="{BB962C8B-B14F-4D97-AF65-F5344CB8AC3E}">
        <p14:creationId xmlns:p14="http://schemas.microsoft.com/office/powerpoint/2010/main" val="699354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18</a:t>
            </a:fld>
            <a:endParaRPr lang="en-US"/>
          </a:p>
        </p:txBody>
      </p:sp>
    </p:spTree>
    <p:extLst>
      <p:ext uri="{BB962C8B-B14F-4D97-AF65-F5344CB8AC3E}">
        <p14:creationId xmlns:p14="http://schemas.microsoft.com/office/powerpoint/2010/main" val="2112844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19</a:t>
            </a:fld>
            <a:endParaRPr lang="en-US"/>
          </a:p>
        </p:txBody>
      </p:sp>
    </p:spTree>
    <p:extLst>
      <p:ext uri="{BB962C8B-B14F-4D97-AF65-F5344CB8AC3E}">
        <p14:creationId xmlns:p14="http://schemas.microsoft.com/office/powerpoint/2010/main" val="1236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73142710-8C88-4D9E-8BF8-3CD1C14116F1}" type="slidenum">
              <a:rPr lang="en-US" smtClean="0"/>
              <a:t>2</a:t>
            </a:fld>
            <a:endParaRPr lang="en-US" dirty="0"/>
          </a:p>
        </p:txBody>
      </p:sp>
    </p:spTree>
    <p:extLst>
      <p:ext uri="{BB962C8B-B14F-4D97-AF65-F5344CB8AC3E}">
        <p14:creationId xmlns:p14="http://schemas.microsoft.com/office/powerpoint/2010/main" val="1656792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20</a:t>
            </a:fld>
            <a:endParaRPr lang="en-US"/>
          </a:p>
        </p:txBody>
      </p:sp>
    </p:spTree>
    <p:extLst>
      <p:ext uri="{BB962C8B-B14F-4D97-AF65-F5344CB8AC3E}">
        <p14:creationId xmlns:p14="http://schemas.microsoft.com/office/powerpoint/2010/main" val="1023254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21</a:t>
            </a:fld>
            <a:endParaRPr lang="en-US"/>
          </a:p>
        </p:txBody>
      </p:sp>
    </p:spTree>
    <p:extLst>
      <p:ext uri="{BB962C8B-B14F-4D97-AF65-F5344CB8AC3E}">
        <p14:creationId xmlns:p14="http://schemas.microsoft.com/office/powerpoint/2010/main" val="3279875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22</a:t>
            </a:fld>
            <a:endParaRPr lang="en-US"/>
          </a:p>
        </p:txBody>
      </p:sp>
    </p:spTree>
    <p:extLst>
      <p:ext uri="{BB962C8B-B14F-4D97-AF65-F5344CB8AC3E}">
        <p14:creationId xmlns:p14="http://schemas.microsoft.com/office/powerpoint/2010/main" val="1355455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23</a:t>
            </a:fld>
            <a:endParaRPr lang="en-US"/>
          </a:p>
        </p:txBody>
      </p:sp>
    </p:spTree>
    <p:extLst>
      <p:ext uri="{BB962C8B-B14F-4D97-AF65-F5344CB8AC3E}">
        <p14:creationId xmlns:p14="http://schemas.microsoft.com/office/powerpoint/2010/main" val="2771530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24</a:t>
            </a:fld>
            <a:endParaRPr lang="en-US"/>
          </a:p>
        </p:txBody>
      </p:sp>
    </p:spTree>
    <p:extLst>
      <p:ext uri="{BB962C8B-B14F-4D97-AF65-F5344CB8AC3E}">
        <p14:creationId xmlns:p14="http://schemas.microsoft.com/office/powerpoint/2010/main" val="3086095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25</a:t>
            </a:fld>
            <a:endParaRPr lang="en-US"/>
          </a:p>
        </p:txBody>
      </p:sp>
    </p:spTree>
    <p:extLst>
      <p:ext uri="{BB962C8B-B14F-4D97-AF65-F5344CB8AC3E}">
        <p14:creationId xmlns:p14="http://schemas.microsoft.com/office/powerpoint/2010/main" val="30860956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26</a:t>
            </a:fld>
            <a:endParaRPr lang="en-US"/>
          </a:p>
        </p:txBody>
      </p:sp>
    </p:spTree>
    <p:extLst>
      <p:ext uri="{BB962C8B-B14F-4D97-AF65-F5344CB8AC3E}">
        <p14:creationId xmlns:p14="http://schemas.microsoft.com/office/powerpoint/2010/main" val="498198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73142710-8C88-4D9E-8BF8-3CD1C14116F1}" type="slidenum">
              <a:rPr lang="en-US" smtClean="0"/>
              <a:t>27</a:t>
            </a:fld>
            <a:endParaRPr lang="en-US"/>
          </a:p>
        </p:txBody>
      </p:sp>
    </p:spTree>
    <p:extLst>
      <p:ext uri="{BB962C8B-B14F-4D97-AF65-F5344CB8AC3E}">
        <p14:creationId xmlns:p14="http://schemas.microsoft.com/office/powerpoint/2010/main" val="10327656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73142710-8C88-4D9E-8BF8-3CD1C14116F1}" type="slidenum">
              <a:rPr lang="en-US" smtClean="0"/>
              <a:t>28</a:t>
            </a:fld>
            <a:endParaRPr lang="en-US"/>
          </a:p>
        </p:txBody>
      </p:sp>
    </p:spTree>
    <p:extLst>
      <p:ext uri="{BB962C8B-B14F-4D97-AF65-F5344CB8AC3E}">
        <p14:creationId xmlns:p14="http://schemas.microsoft.com/office/powerpoint/2010/main" val="9674379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73142710-8C88-4D9E-8BF8-3CD1C14116F1}" type="slidenum">
              <a:rPr lang="en-US" smtClean="0"/>
              <a:t>29</a:t>
            </a:fld>
            <a:endParaRPr lang="en-US"/>
          </a:p>
        </p:txBody>
      </p:sp>
    </p:spTree>
    <p:extLst>
      <p:ext uri="{BB962C8B-B14F-4D97-AF65-F5344CB8AC3E}">
        <p14:creationId xmlns:p14="http://schemas.microsoft.com/office/powerpoint/2010/main" val="3905403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3</a:t>
            </a:fld>
            <a:endParaRPr lang="en-US"/>
          </a:p>
        </p:txBody>
      </p:sp>
    </p:spTree>
    <p:extLst>
      <p:ext uri="{BB962C8B-B14F-4D97-AF65-F5344CB8AC3E}">
        <p14:creationId xmlns:p14="http://schemas.microsoft.com/office/powerpoint/2010/main" val="3675706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4</a:t>
            </a:fld>
            <a:endParaRPr lang="en-US"/>
          </a:p>
        </p:txBody>
      </p:sp>
    </p:spTree>
    <p:extLst>
      <p:ext uri="{BB962C8B-B14F-4D97-AF65-F5344CB8AC3E}">
        <p14:creationId xmlns:p14="http://schemas.microsoft.com/office/powerpoint/2010/main" val="2074229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497657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6</a:t>
            </a:fld>
            <a:endParaRPr lang="en-US"/>
          </a:p>
        </p:txBody>
      </p:sp>
    </p:spTree>
    <p:extLst>
      <p:ext uri="{BB962C8B-B14F-4D97-AF65-F5344CB8AC3E}">
        <p14:creationId xmlns:p14="http://schemas.microsoft.com/office/powerpoint/2010/main" val="52008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73142710-8C88-4D9E-8BF8-3CD1C14116F1}" type="slidenum">
              <a:rPr lang="en-US" smtClean="0"/>
              <a:t>7</a:t>
            </a:fld>
            <a:endParaRPr lang="en-US"/>
          </a:p>
        </p:txBody>
      </p:sp>
    </p:spTree>
    <p:extLst>
      <p:ext uri="{BB962C8B-B14F-4D97-AF65-F5344CB8AC3E}">
        <p14:creationId xmlns:p14="http://schemas.microsoft.com/office/powerpoint/2010/main" val="618554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758825" y="728663"/>
            <a:ext cx="5591175" cy="3146425"/>
          </a:xfrm>
          <a:ln/>
        </p:spPr>
      </p:sp>
      <p:sp>
        <p:nvSpPr>
          <p:cNvPr id="5939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Figure 19-1, p.546.</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The historical pattern:  the debt–GDP ratio rises during wars and falls during peacetime.  The exception is the substantial rise that occurred beginning in the early 1980s.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Source:  See textbook. </a:t>
            </a:r>
          </a:p>
        </p:txBody>
      </p:sp>
      <p:sp>
        <p:nvSpPr>
          <p:cNvPr id="4" name="Slide Number Placeholder 3"/>
          <p:cNvSpPr>
            <a:spLocks noGrp="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defTabSz="990600" eaLnBrk="0" hangingPunct="0">
              <a:defRPr sz="2400" b="1">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b="1">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b="1">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b="1">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b="1">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fld id="{08253084-65DF-487B-851E-6218A3F3C997}" type="slidenum">
              <a:rPr lang="en-US" altLang="en-US" sz="1400" b="0"/>
              <a:pPr eaLnBrk="1" hangingPunct="1"/>
              <a:t>8</a:t>
            </a:fld>
            <a:endParaRPr lang="en-US" altLang="en-US" sz="1400" b="0"/>
          </a:p>
        </p:txBody>
      </p:sp>
    </p:spTree>
    <p:extLst>
      <p:ext uri="{BB962C8B-B14F-4D97-AF65-F5344CB8AC3E}">
        <p14:creationId xmlns:p14="http://schemas.microsoft.com/office/powerpoint/2010/main" val="888952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758825" y="728663"/>
            <a:ext cx="5591175" cy="3146425"/>
          </a:xfrm>
          <a:ln/>
        </p:spPr>
      </p:sp>
      <p:sp>
        <p:nvSpPr>
          <p:cNvPr id="5939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Figure 19-1, p.546.</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The historical pattern:  the debt–GDP ratio rises during wars and falls during peacetime.  The exception is the substantial rise that occurred beginning in the early 1980s.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Source:  See textbook. </a:t>
            </a:r>
          </a:p>
        </p:txBody>
      </p:sp>
      <p:sp>
        <p:nvSpPr>
          <p:cNvPr id="4" name="Slide Number Placeholder 3"/>
          <p:cNvSpPr>
            <a:spLocks noGrp="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defTabSz="990600" eaLnBrk="0" hangingPunct="0">
              <a:defRPr sz="2400" b="1">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b="1">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b="1">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b="1">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b="1">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fld id="{08253084-65DF-487B-851E-6218A3F3C997}" type="slidenum">
              <a:rPr lang="en-US" altLang="en-US" sz="1400" b="0"/>
              <a:pPr eaLnBrk="1" hangingPunct="1"/>
              <a:t>9</a:t>
            </a:fld>
            <a:endParaRPr lang="en-US" altLang="en-US" sz="1400" b="0"/>
          </a:p>
        </p:txBody>
      </p:sp>
    </p:spTree>
    <p:extLst>
      <p:ext uri="{BB962C8B-B14F-4D97-AF65-F5344CB8AC3E}">
        <p14:creationId xmlns:p14="http://schemas.microsoft.com/office/powerpoint/2010/main" val="38247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piè di pagina 6"/>
          <p:cNvSpPr>
            <a:spLocks noGrp="1"/>
          </p:cNvSpPr>
          <p:nvPr>
            <p:ph type="ftr" sz="quarter" idx="10"/>
          </p:nvPr>
        </p:nvSpPr>
        <p:spPr/>
        <p:txBody>
          <a:bodyPr/>
          <a:lstStyle/>
          <a:p>
            <a:pPr algn="l"/>
            <a:r>
              <a:rPr lang="en-US" dirty="0" err="1" smtClean="0"/>
              <a:t>Capitolo</a:t>
            </a:r>
            <a:r>
              <a:rPr lang="en-US" dirty="0" smtClean="0"/>
              <a:t> 15: </a:t>
            </a:r>
            <a:r>
              <a:rPr lang="en-US" dirty="0" err="1" smtClean="0"/>
              <a:t>Debito</a:t>
            </a:r>
            <a:r>
              <a:rPr lang="en-US" dirty="0" smtClean="0"/>
              <a:t> </a:t>
            </a:r>
            <a:r>
              <a:rPr lang="en-US" dirty="0" err="1" smtClean="0"/>
              <a:t>pubblico</a:t>
            </a:r>
            <a:endParaRPr lang="en-US" dirty="0"/>
          </a:p>
        </p:txBody>
      </p:sp>
      <p:sp>
        <p:nvSpPr>
          <p:cNvPr id="8" name="Segnaposto numero diapositiva 7"/>
          <p:cNvSpPr>
            <a:spLocks noGrp="1"/>
          </p:cNvSpPr>
          <p:nvPr>
            <p:ph type="sldNum" sz="quarter" idx="11"/>
          </p:nvPr>
        </p:nvSpPr>
        <p:spPr/>
        <p:txBody>
          <a:bodyPr/>
          <a:lstStyle/>
          <a:p>
            <a:fld id="{F1BD0A45-572F-4384-A1A7-A9F6570B1FAB}" type="slidenum">
              <a:rPr lang="en-US" smtClean="0"/>
              <a:t>‹N›</a:t>
            </a:fld>
            <a:endParaRPr lang="en-US" dirty="0"/>
          </a:p>
        </p:txBody>
      </p:sp>
      <p:sp>
        <p:nvSpPr>
          <p:cNvPr id="2" name="Titolo 1"/>
          <p:cNvSpPr>
            <a:spLocks noGrp="1"/>
          </p:cNvSpPr>
          <p:nvPr>
            <p:ph type="title"/>
          </p:nvPr>
        </p:nvSpPr>
        <p:spPr>
          <a:xfrm>
            <a:off x="1155441" y="1061584"/>
            <a:ext cx="10515600" cy="1325563"/>
          </a:xfrm>
          <a:prstGeom prst="rect">
            <a:avLst/>
          </a:prstGeom>
        </p:spPr>
        <p:txBody>
          <a:bodyPr/>
          <a:lstStyle/>
          <a:p>
            <a:r>
              <a:rPr lang="it-IT" smtClean="0"/>
              <a:t>Fare clic per modificare lo stile del titolo</a:t>
            </a:r>
            <a:endParaRPr lang="en-US"/>
          </a:p>
        </p:txBody>
      </p:sp>
    </p:spTree>
    <p:extLst>
      <p:ext uri="{BB962C8B-B14F-4D97-AF65-F5344CB8AC3E}">
        <p14:creationId xmlns:p14="http://schemas.microsoft.com/office/powerpoint/2010/main" val="38698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8200" y="0"/>
            <a:ext cx="10515600" cy="839096"/>
          </a:xfrm>
          <a:prstGeom prst="rect">
            <a:avLst/>
          </a:prstGeom>
        </p:spPr>
        <p:txBody>
          <a:bodyPr/>
          <a:lstStyle/>
          <a:p>
            <a:r>
              <a:rPr lang="it-IT" dirty="0" smtClean="0"/>
              <a:t>Fare clic </a:t>
            </a:r>
            <a:r>
              <a:rPr lang="it-IT" dirty="0" err="1" smtClean="0"/>
              <a:t>pr</a:t>
            </a:r>
            <a:r>
              <a:rPr lang="it-IT" dirty="0" smtClean="0"/>
              <a:t> modificare lo stile del titolo</a:t>
            </a:r>
            <a:endParaRPr lang="en-US" dirty="0"/>
          </a:p>
        </p:txBody>
      </p:sp>
      <p:sp>
        <p:nvSpPr>
          <p:cNvPr id="3" name="Segnaposto data 2"/>
          <p:cNvSpPr>
            <a:spLocks noGrp="1"/>
          </p:cNvSpPr>
          <p:nvPr>
            <p:ph type="dt" sz="half" idx="10"/>
          </p:nvPr>
        </p:nvSpPr>
        <p:spPr>
          <a:xfrm>
            <a:off x="838200" y="6356350"/>
            <a:ext cx="2743200" cy="365125"/>
          </a:xfrm>
          <a:prstGeom prst="rect">
            <a:avLst/>
          </a:prstGeom>
        </p:spPr>
        <p:txBody>
          <a:bodyPr/>
          <a:lstStyle/>
          <a:p>
            <a:endParaRPr lang="en-US"/>
          </a:p>
        </p:txBody>
      </p:sp>
      <p:sp>
        <p:nvSpPr>
          <p:cNvPr id="4" name="Segnaposto piè di pagina 3"/>
          <p:cNvSpPr>
            <a:spLocks noGrp="1"/>
          </p:cNvSpPr>
          <p:nvPr>
            <p:ph type="ftr" sz="quarter" idx="11"/>
          </p:nvPr>
        </p:nvSpPr>
        <p:spPr/>
        <p:txBody>
          <a:bodyPr/>
          <a:lstStyle/>
          <a:p>
            <a:r>
              <a:rPr lang="it-IT" smtClean="0"/>
              <a:t>Capitolo 14: Politiche di stabilizzazione</a:t>
            </a:r>
            <a:endParaRPr lang="en-US"/>
          </a:p>
        </p:txBody>
      </p:sp>
      <p:sp>
        <p:nvSpPr>
          <p:cNvPr id="5" name="Segnaposto numero diapositiva 4"/>
          <p:cNvSpPr>
            <a:spLocks noGrp="1"/>
          </p:cNvSpPr>
          <p:nvPr>
            <p:ph type="sldNum" sz="quarter" idx="12"/>
          </p:nvPr>
        </p:nvSpPr>
        <p:spPr/>
        <p:txBody>
          <a:bodyPr/>
          <a:lstStyle/>
          <a:p>
            <a:fld id="{F1BD0A45-572F-4384-A1A7-A9F6570B1FAB}" type="slidenum">
              <a:rPr lang="en-US" smtClean="0"/>
              <a:t>‹N›</a:t>
            </a:fld>
            <a:endParaRPr lang="en-US"/>
          </a:p>
        </p:txBody>
      </p:sp>
    </p:spTree>
    <p:extLst>
      <p:ext uri="{BB962C8B-B14F-4D97-AF65-F5344CB8AC3E}">
        <p14:creationId xmlns:p14="http://schemas.microsoft.com/office/powerpoint/2010/main" val="10877564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838200" y="1240971"/>
            <a:ext cx="10515600" cy="4935992"/>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5" name="Segnaposto piè di pagina 4"/>
          <p:cNvSpPr>
            <a:spLocks noGrp="1"/>
          </p:cNvSpPr>
          <p:nvPr>
            <p:ph type="ftr" sz="quarter" idx="3"/>
          </p:nvPr>
        </p:nvSpPr>
        <p:spPr>
          <a:xfrm>
            <a:off x="838199" y="6356350"/>
            <a:ext cx="317862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dirty="0" err="1" smtClean="0"/>
              <a:t>Capitolo</a:t>
            </a:r>
            <a:r>
              <a:rPr lang="en-US" dirty="0" smtClean="0"/>
              <a:t> 15: </a:t>
            </a:r>
            <a:r>
              <a:rPr lang="en-US" dirty="0" err="1" smtClean="0"/>
              <a:t>Debito</a:t>
            </a:r>
            <a:r>
              <a:rPr lang="en-US" dirty="0" smtClean="0"/>
              <a:t> </a:t>
            </a:r>
            <a:r>
              <a:rPr lang="en-US" dirty="0" err="1" smtClean="0"/>
              <a:t>pubblico</a:t>
            </a:r>
            <a:endParaRPr lang="en-US"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D0A45-572F-4384-A1A7-A9F6570B1FAB}" type="slidenum">
              <a:rPr lang="en-US" smtClean="0"/>
              <a:t>‹N›</a:t>
            </a:fld>
            <a:endParaRPr lang="en-US" dirty="0"/>
          </a:p>
        </p:txBody>
      </p:sp>
      <p:sp>
        <p:nvSpPr>
          <p:cNvPr id="8" name="Rectangle 2"/>
          <p:cNvSpPr txBox="1">
            <a:spLocks noChangeArrowheads="1"/>
          </p:cNvSpPr>
          <p:nvPr userDrawn="1"/>
        </p:nvSpPr>
        <p:spPr bwMode="auto">
          <a:xfrm>
            <a:off x="571500" y="15881"/>
            <a:ext cx="7313613"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rgbClr val="005A58"/>
                </a:solidFill>
                <a:latin typeface="+mj-lt"/>
                <a:ea typeface="MS PGothic" panose="020B0600070205080204" pitchFamily="34" charset="-128"/>
                <a:cs typeface="+mj-cs"/>
              </a:defRPr>
            </a:lvl1pPr>
            <a:lvl2pPr algn="l" rtl="0" eaLnBrk="0" fontAlgn="base" hangingPunct="0">
              <a:spcBef>
                <a:spcPct val="0"/>
              </a:spcBef>
              <a:spcAft>
                <a:spcPct val="0"/>
              </a:spcAft>
              <a:defRPr sz="3600">
                <a:solidFill>
                  <a:srgbClr val="005A58"/>
                </a:solidFill>
                <a:latin typeface="Arial" charset="0"/>
                <a:ea typeface="MS PGothic" panose="020B0600070205080204" pitchFamily="34" charset="-128"/>
              </a:defRPr>
            </a:lvl2pPr>
            <a:lvl3pPr algn="l" rtl="0" eaLnBrk="0" fontAlgn="base" hangingPunct="0">
              <a:spcBef>
                <a:spcPct val="0"/>
              </a:spcBef>
              <a:spcAft>
                <a:spcPct val="0"/>
              </a:spcAft>
              <a:defRPr sz="3600">
                <a:solidFill>
                  <a:srgbClr val="005A58"/>
                </a:solidFill>
                <a:latin typeface="Arial" charset="0"/>
                <a:ea typeface="MS PGothic" panose="020B0600070205080204" pitchFamily="34" charset="-128"/>
              </a:defRPr>
            </a:lvl3pPr>
            <a:lvl4pPr algn="l" rtl="0" eaLnBrk="0" fontAlgn="base" hangingPunct="0">
              <a:spcBef>
                <a:spcPct val="0"/>
              </a:spcBef>
              <a:spcAft>
                <a:spcPct val="0"/>
              </a:spcAft>
              <a:defRPr sz="3600">
                <a:solidFill>
                  <a:srgbClr val="005A58"/>
                </a:solidFill>
                <a:latin typeface="Arial" charset="0"/>
                <a:ea typeface="MS PGothic" panose="020B0600070205080204" pitchFamily="34" charset="-128"/>
              </a:defRPr>
            </a:lvl4pPr>
            <a:lvl5pPr algn="l" rtl="0" eaLnBrk="0" fontAlgn="base" hangingPunct="0">
              <a:spcBef>
                <a:spcPct val="0"/>
              </a:spcBef>
              <a:spcAft>
                <a:spcPct val="0"/>
              </a:spcAft>
              <a:defRPr sz="3600">
                <a:solidFill>
                  <a:srgbClr val="005A58"/>
                </a:solidFill>
                <a:latin typeface="Arial" charset="0"/>
                <a:ea typeface="MS PGothic" panose="020B0600070205080204" pitchFamily="34" charset="-128"/>
              </a:defRPr>
            </a:lvl5pPr>
            <a:lvl6pPr marL="457200" algn="l" rtl="0" fontAlgn="base">
              <a:spcBef>
                <a:spcPct val="0"/>
              </a:spcBef>
              <a:spcAft>
                <a:spcPct val="0"/>
              </a:spcAft>
              <a:defRPr sz="3600">
                <a:solidFill>
                  <a:srgbClr val="005A58"/>
                </a:solidFill>
                <a:latin typeface="Arial" charset="0"/>
                <a:ea typeface="ＭＳ Ｐゴシック" charset="0"/>
              </a:defRPr>
            </a:lvl6pPr>
            <a:lvl7pPr marL="914400" algn="l" rtl="0" fontAlgn="base">
              <a:spcBef>
                <a:spcPct val="0"/>
              </a:spcBef>
              <a:spcAft>
                <a:spcPct val="0"/>
              </a:spcAft>
              <a:defRPr sz="3600">
                <a:solidFill>
                  <a:srgbClr val="005A58"/>
                </a:solidFill>
                <a:latin typeface="Arial" charset="0"/>
                <a:ea typeface="ＭＳ Ｐゴシック" charset="0"/>
              </a:defRPr>
            </a:lvl7pPr>
            <a:lvl8pPr marL="1371600" algn="l" rtl="0" fontAlgn="base">
              <a:spcBef>
                <a:spcPct val="0"/>
              </a:spcBef>
              <a:spcAft>
                <a:spcPct val="0"/>
              </a:spcAft>
              <a:defRPr sz="3600">
                <a:solidFill>
                  <a:srgbClr val="005A58"/>
                </a:solidFill>
                <a:latin typeface="Arial" charset="0"/>
                <a:ea typeface="ＭＳ Ｐゴシック" charset="0"/>
              </a:defRPr>
            </a:lvl8pPr>
            <a:lvl9pPr marL="1828800" algn="l" rtl="0" fontAlgn="base">
              <a:spcBef>
                <a:spcPct val="0"/>
              </a:spcBef>
              <a:spcAft>
                <a:spcPct val="0"/>
              </a:spcAft>
              <a:defRPr sz="3600">
                <a:solidFill>
                  <a:srgbClr val="005A58"/>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2400" b="0" i="0" u="none" strike="noStrike" kern="0" cap="none" spc="0" normalizeH="0" baseline="0" noProof="0" dirty="0" smtClean="0">
              <a:ln>
                <a:noFill/>
              </a:ln>
              <a:solidFill>
                <a:srgbClr val="005A58"/>
              </a:solidFill>
              <a:effectLst/>
              <a:uLnTx/>
              <a:uFillTx/>
              <a:latin typeface="Arial"/>
              <a:ea typeface="ＭＳ Ｐゴシック"/>
              <a:cs typeface="+mj-cs"/>
            </a:endParaRPr>
          </a:p>
        </p:txBody>
      </p:sp>
      <p:cxnSp>
        <p:nvCxnSpPr>
          <p:cNvPr id="10" name="Connettore 1 9"/>
          <p:cNvCxnSpPr>
            <a:stCxn id="8" idx="1"/>
            <a:endCxn id="8" idx="3"/>
          </p:cNvCxnSpPr>
          <p:nvPr userDrawn="1"/>
        </p:nvCxnSpPr>
        <p:spPr>
          <a:xfrm>
            <a:off x="571500" y="531819"/>
            <a:ext cx="7313613" cy="0"/>
          </a:xfrm>
          <a:prstGeom prst="line">
            <a:avLst/>
          </a:prstGeom>
          <a:ln>
            <a:solidFill>
              <a:srgbClr val="005A58"/>
            </a:solidFill>
          </a:ln>
        </p:spPr>
        <p:style>
          <a:lnRef idx="1">
            <a:schemeClr val="accent1"/>
          </a:lnRef>
          <a:fillRef idx="0">
            <a:schemeClr val="accent1"/>
          </a:fillRef>
          <a:effectRef idx="0">
            <a:schemeClr val="accent1"/>
          </a:effectRef>
          <a:fontRef idx="minor">
            <a:schemeClr val="tx1"/>
          </a:fontRef>
        </p:style>
      </p:cxnSp>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Tree>
    <p:extLst>
      <p:ext uri="{BB962C8B-B14F-4D97-AF65-F5344CB8AC3E}">
        <p14:creationId xmlns:p14="http://schemas.microsoft.com/office/powerpoint/2010/main" val="850845430"/>
      </p:ext>
    </p:extLst>
  </p:cSld>
  <p:clrMap bg1="lt1" tx1="dk1" bg2="lt2" tx2="dk2" accent1="accent1" accent2="accent2" accent3="accent3" accent4="accent4" accent5="accent5" accent6="accent6" hlink="hlink" folHlink="folHlink"/>
  <p:sldLayoutIdLst>
    <p:sldLayoutId id="2147483650" r:id="rId1"/>
    <p:sldLayoutId id="2147483654" r:id="rId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nodePh="1">
                                  <p:stCondLst>
                                    <p:cond delay="0"/>
                                  </p:stCondLst>
                                  <p:endCondLst>
                                    <p:cond evt="begin" delay="0">
                                      <p:tn val="10"/>
                                    </p:cond>
                                  </p:end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hf hd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av.r.ftdata.co.uk/files/2012/09/Sovereign-Default-Series-Investor-Losses-in-Modern-Era-Sovereign-Bond-Restructuring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a:t>
            </a:fld>
            <a:endParaRPr lang="en-US" dirty="0"/>
          </a:p>
        </p:txBody>
      </p:sp>
      <p:sp>
        <p:nvSpPr>
          <p:cNvPr id="4" name="Segnaposto piè di pagina 3"/>
          <p:cNvSpPr>
            <a:spLocks noGrp="1"/>
          </p:cNvSpPr>
          <p:nvPr>
            <p:ph type="ftr" sz="quarter" idx="10"/>
          </p:nvPr>
        </p:nvSpPr>
        <p:spPr/>
        <p:txBody>
          <a:bodyPr/>
          <a:lstStyle/>
          <a:p>
            <a:pPr algn="l"/>
            <a:r>
              <a:rPr lang="en-US" dirty="0" smtClean="0"/>
              <a:t>Chapter 16</a:t>
            </a:r>
            <a:r>
              <a:rPr lang="en-US" smtClean="0"/>
              <a:t>: Government </a:t>
            </a:r>
            <a:r>
              <a:rPr lang="en-US" dirty="0" smtClean="0"/>
              <a:t>Debt</a:t>
            </a:r>
            <a:endParaRPr lang="en-US" dirty="0"/>
          </a:p>
        </p:txBody>
      </p:sp>
      <p:sp>
        <p:nvSpPr>
          <p:cNvPr id="2" name="Rettangolo 1"/>
          <p:cNvSpPr/>
          <p:nvPr/>
        </p:nvSpPr>
        <p:spPr>
          <a:xfrm>
            <a:off x="526474" y="138548"/>
            <a:ext cx="6551526" cy="892552"/>
          </a:xfrm>
          <a:prstGeom prst="rect">
            <a:avLst/>
          </a:prstGeom>
        </p:spPr>
        <p:txBody>
          <a:bodyPr wrap="square">
            <a:spAutoFit/>
          </a:bodyPr>
          <a:lstStyle/>
          <a:p>
            <a:r>
              <a:rPr lang="en-US" sz="2400" b="1" dirty="0" smtClean="0">
                <a:solidFill>
                  <a:srgbClr val="005A5A"/>
                </a:solidFill>
              </a:rPr>
              <a:t>Chapter 16</a:t>
            </a:r>
          </a:p>
          <a:p>
            <a:r>
              <a:rPr lang="en-US" sz="2800" b="1" dirty="0" smtClean="0">
                <a:solidFill>
                  <a:srgbClr val="005A5A"/>
                </a:solidFill>
              </a:rPr>
              <a:t>The government debt</a:t>
            </a:r>
            <a:endParaRPr lang="en-US" sz="2800" b="1" dirty="0">
              <a:solidFill>
                <a:srgbClr val="005A5A"/>
              </a:solidFill>
            </a:endParaRPr>
          </a:p>
        </p:txBody>
      </p:sp>
    </p:spTree>
    <p:extLst>
      <p:ext uri="{BB962C8B-B14F-4D97-AF65-F5344CB8AC3E}">
        <p14:creationId xmlns:p14="http://schemas.microsoft.com/office/powerpoint/2010/main" val="1634715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3958" y="1088116"/>
            <a:ext cx="9204326" cy="551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egnaposto piè di pagina 3"/>
          <p:cNvSpPr>
            <a:spLocks noGrp="1"/>
          </p:cNvSpPr>
          <p:nvPr>
            <p:ph type="ftr" sz="quarter" idx="10"/>
          </p:nvPr>
        </p:nvSpPr>
        <p:spPr>
          <a:xfrm>
            <a:off x="838199" y="6530526"/>
            <a:ext cx="3178629"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l">
              <a:defRPr/>
            </a:pPr>
            <a:r>
              <a:rPr lang="it-IT" dirty="0" err="1" smtClean="0"/>
              <a:t>Chapter</a:t>
            </a:r>
            <a:r>
              <a:rPr lang="it-IT" dirty="0" smtClean="0"/>
              <a:t> 16: </a:t>
            </a:r>
            <a:r>
              <a:rPr lang="it-IT" dirty="0" err="1" smtClean="0"/>
              <a:t>Government</a:t>
            </a:r>
            <a:r>
              <a:rPr lang="it-IT" dirty="0" smtClean="0"/>
              <a:t> </a:t>
            </a:r>
            <a:r>
              <a:rPr lang="it-IT" dirty="0" err="1" smtClean="0"/>
              <a:t>debt</a:t>
            </a:r>
            <a:endParaRPr lang="it-IT" dirty="0"/>
          </a:p>
        </p:txBody>
      </p:sp>
      <p:sp>
        <p:nvSpPr>
          <p:cNvPr id="836620" name="Rectangle 12"/>
          <p:cNvSpPr>
            <a:spLocks noGrp="1" noChangeArrowheads="1"/>
          </p:cNvSpPr>
          <p:nvPr>
            <p:ph type="title"/>
          </p:nvPr>
        </p:nvSpPr>
        <p:spPr>
          <a:xfrm>
            <a:off x="4713508" y="1041918"/>
            <a:ext cx="6207938" cy="463550"/>
          </a:xfrm>
        </p:spPr>
        <p:txBody>
          <a:bodyPr/>
          <a:lstStyle/>
          <a:p>
            <a:pPr eaLnBrk="1" hangingPunct="1">
              <a:defRPr/>
            </a:pPr>
            <a:r>
              <a:rPr lang="en-US" sz="2500" b="1" dirty="0" smtClean="0"/>
              <a:t>Debt/GDP ratio (in %): Europe, 1970-2013</a:t>
            </a:r>
            <a:endParaRPr lang="en-US" sz="2500" b="1" dirty="0"/>
          </a:p>
        </p:txBody>
      </p:sp>
      <p:sp>
        <p:nvSpPr>
          <p:cNvPr id="2" name="Rettangolo 1"/>
          <p:cNvSpPr/>
          <p:nvPr/>
        </p:nvSpPr>
        <p:spPr>
          <a:xfrm>
            <a:off x="494518" y="117265"/>
            <a:ext cx="7616329" cy="769441"/>
          </a:xfrm>
          <a:prstGeom prst="rect">
            <a:avLst/>
          </a:prstGeom>
        </p:spPr>
        <p:txBody>
          <a:bodyPr wrap="square">
            <a:spAutoFit/>
          </a:bodyPr>
          <a:lstStyle/>
          <a:p>
            <a:r>
              <a:rPr lang="en-US" sz="2000" b="1" dirty="0" smtClean="0">
                <a:solidFill>
                  <a:srgbClr val="005A5A"/>
                </a:solidFill>
              </a:rPr>
              <a:t>The government debt</a:t>
            </a:r>
          </a:p>
          <a:p>
            <a:r>
              <a:rPr lang="en-US" sz="2400" b="1" dirty="0" smtClean="0">
                <a:solidFill>
                  <a:srgbClr val="005A5A"/>
                </a:solidFill>
              </a:rPr>
              <a:t>How large is it and how does it change over time?  -  3</a:t>
            </a:r>
            <a:endParaRPr lang="en-US" sz="2400" b="1" dirty="0">
              <a:solidFill>
                <a:srgbClr val="005A5A"/>
              </a:solidFill>
            </a:endParaRPr>
          </a:p>
        </p:txBody>
      </p:sp>
    </p:spTree>
    <p:extLst>
      <p:ext uri="{BB962C8B-B14F-4D97-AF65-F5344CB8AC3E}">
        <p14:creationId xmlns:p14="http://schemas.microsoft.com/office/powerpoint/2010/main" val="974648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l">
              <a:defRPr/>
            </a:pPr>
            <a:r>
              <a:rPr lang="it-IT" dirty="0" err="1" smtClean="0"/>
              <a:t>Chapter</a:t>
            </a:r>
            <a:r>
              <a:rPr lang="it-IT" dirty="0" smtClean="0"/>
              <a:t> 16: The </a:t>
            </a:r>
            <a:r>
              <a:rPr lang="it-IT" dirty="0" err="1" smtClean="0"/>
              <a:t>government</a:t>
            </a:r>
            <a:r>
              <a:rPr lang="it-IT" dirty="0" smtClean="0"/>
              <a:t> </a:t>
            </a:r>
            <a:r>
              <a:rPr lang="it-IT" dirty="0" err="1" smtClean="0"/>
              <a:t>debt</a:t>
            </a:r>
            <a:endParaRPr lang="it-IT" dirty="0"/>
          </a:p>
        </p:txBody>
      </p:sp>
      <p:sp>
        <p:nvSpPr>
          <p:cNvPr id="2" name="Rettangolo 1"/>
          <p:cNvSpPr/>
          <p:nvPr/>
        </p:nvSpPr>
        <p:spPr>
          <a:xfrm>
            <a:off x="494519" y="117265"/>
            <a:ext cx="6700938" cy="769441"/>
          </a:xfrm>
          <a:prstGeom prst="rect">
            <a:avLst/>
          </a:prstGeom>
        </p:spPr>
        <p:txBody>
          <a:bodyPr wrap="square">
            <a:spAutoFit/>
          </a:bodyPr>
          <a:lstStyle/>
          <a:p>
            <a:r>
              <a:rPr lang="de-DE" sz="2000" b="1" dirty="0">
                <a:solidFill>
                  <a:srgbClr val="005A5A"/>
                </a:solidFill>
              </a:rPr>
              <a:t>The </a:t>
            </a:r>
            <a:r>
              <a:rPr lang="de-DE" sz="2000" b="1" dirty="0" err="1">
                <a:solidFill>
                  <a:srgbClr val="005A5A"/>
                </a:solidFill>
              </a:rPr>
              <a:t>government</a:t>
            </a:r>
            <a:r>
              <a:rPr lang="de-DE" sz="2000" b="1" dirty="0">
                <a:solidFill>
                  <a:srgbClr val="005A5A"/>
                </a:solidFill>
              </a:rPr>
              <a:t> </a:t>
            </a:r>
            <a:r>
              <a:rPr lang="de-DE" sz="2000" b="1" dirty="0" err="1">
                <a:solidFill>
                  <a:srgbClr val="005A5A"/>
                </a:solidFill>
              </a:rPr>
              <a:t>debt</a:t>
            </a:r>
            <a:endParaRPr lang="en-US" sz="2000" b="1" dirty="0">
              <a:solidFill>
                <a:srgbClr val="005A5A"/>
              </a:solidFill>
            </a:endParaRPr>
          </a:p>
          <a:p>
            <a:r>
              <a:rPr lang="it-IT" sz="2400" b="1" dirty="0">
                <a:solidFill>
                  <a:srgbClr val="005A5A"/>
                </a:solidFill>
              </a:rPr>
              <a:t>How large and </a:t>
            </a:r>
            <a:r>
              <a:rPr lang="it-IT" sz="2400" b="1" dirty="0" err="1">
                <a:solidFill>
                  <a:srgbClr val="005A5A"/>
                </a:solidFill>
              </a:rPr>
              <a:t>how</a:t>
            </a:r>
            <a:r>
              <a:rPr lang="it-IT" sz="2400" b="1" dirty="0">
                <a:solidFill>
                  <a:srgbClr val="005A5A"/>
                </a:solidFill>
              </a:rPr>
              <a:t> </a:t>
            </a:r>
            <a:r>
              <a:rPr lang="it-IT" sz="2400" b="1" dirty="0" err="1">
                <a:solidFill>
                  <a:srgbClr val="005A5A"/>
                </a:solidFill>
              </a:rPr>
              <a:t>does</a:t>
            </a:r>
            <a:r>
              <a:rPr lang="it-IT" sz="2400" b="1" dirty="0">
                <a:solidFill>
                  <a:srgbClr val="005A5A"/>
                </a:solidFill>
              </a:rPr>
              <a:t> </a:t>
            </a:r>
            <a:r>
              <a:rPr lang="it-IT" sz="2400" b="1" dirty="0" err="1">
                <a:solidFill>
                  <a:srgbClr val="005A5A"/>
                </a:solidFill>
              </a:rPr>
              <a:t>it</a:t>
            </a:r>
            <a:r>
              <a:rPr lang="it-IT" sz="2400" b="1" dirty="0">
                <a:solidFill>
                  <a:srgbClr val="005A5A"/>
                </a:solidFill>
              </a:rPr>
              <a:t> </a:t>
            </a:r>
            <a:r>
              <a:rPr lang="it-IT" sz="2400" b="1" dirty="0" err="1">
                <a:solidFill>
                  <a:srgbClr val="005A5A"/>
                </a:solidFill>
              </a:rPr>
              <a:t>change</a:t>
            </a:r>
            <a:r>
              <a:rPr lang="it-IT" sz="2400" b="1" dirty="0">
                <a:solidFill>
                  <a:srgbClr val="005A5A"/>
                </a:solidFill>
              </a:rPr>
              <a:t> over time?  -  </a:t>
            </a:r>
            <a:r>
              <a:rPr lang="it-IT" sz="2400" b="1" dirty="0" smtClean="0">
                <a:solidFill>
                  <a:srgbClr val="005A5A"/>
                </a:solidFill>
              </a:rPr>
              <a:t>4</a:t>
            </a:r>
            <a:endParaRPr lang="en-US" sz="2400" b="1" dirty="0">
              <a:solidFill>
                <a:srgbClr val="005A5A"/>
              </a:solidFill>
            </a:endParaRPr>
          </a:p>
        </p:txBody>
      </p:sp>
      <p:sp>
        <p:nvSpPr>
          <p:cNvPr id="3" name="Titolo 2"/>
          <p:cNvSpPr>
            <a:spLocks noGrp="1"/>
          </p:cNvSpPr>
          <p:nvPr>
            <p:ph type="title"/>
          </p:nvPr>
        </p:nvSpPr>
        <p:spPr>
          <a:xfrm>
            <a:off x="2240837" y="4386865"/>
            <a:ext cx="11233508" cy="1103417"/>
          </a:xfrm>
        </p:spPr>
        <p:txBody>
          <a:bodyPr/>
          <a:lstStyle/>
          <a:p>
            <a:endParaRPr lang="en-US" dirty="0"/>
          </a:p>
        </p:txBody>
      </p:sp>
      <p:pic>
        <p:nvPicPr>
          <p:cNvPr id="10242" name="Picture 2" descr="debito-pubblico-storia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580" y="1123417"/>
            <a:ext cx="9908905" cy="5037897"/>
          </a:xfrm>
          <a:prstGeom prst="rect">
            <a:avLst/>
          </a:prstGeom>
          <a:noFill/>
          <a:extLst>
            <a:ext uri="{909E8E84-426E-40DD-AFC4-6F175D3DCCD1}">
              <a14:hiddenFill xmlns:a14="http://schemas.microsoft.com/office/drawing/2010/main">
                <a:solidFill>
                  <a:srgbClr val="FFFFFF"/>
                </a:solidFill>
              </a14:hiddenFill>
            </a:ext>
          </a:extLst>
        </p:spPr>
      </p:pic>
      <p:sp>
        <p:nvSpPr>
          <p:cNvPr id="8" name="Segnaposto piè di pagina 3"/>
          <p:cNvSpPr txBox="1">
            <a:spLocks/>
          </p:cNvSpPr>
          <p:nvPr/>
        </p:nvSpPr>
        <p:spPr>
          <a:xfrm>
            <a:off x="6335487" y="6214831"/>
            <a:ext cx="5780314" cy="3651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it-IT" i="1" dirty="0" smtClean="0"/>
              <a:t>Source</a:t>
            </a:r>
            <a:r>
              <a:rPr lang="it-IT" dirty="0" smtClean="0"/>
              <a:t>: </a:t>
            </a:r>
            <a:r>
              <a:rPr lang="it-IT" dirty="0" err="1" smtClean="0"/>
              <a:t>Soldionline</a:t>
            </a:r>
            <a:r>
              <a:rPr lang="it-IT" dirty="0" smtClean="0"/>
              <a:t>, 17.12.2015</a:t>
            </a:r>
          </a:p>
          <a:p>
            <a:pPr algn="l">
              <a:defRPr/>
            </a:pPr>
            <a:r>
              <a:rPr lang="it-IT" dirty="0"/>
              <a:t>http://www.soldionline.it/infografiche/infografica-la-storia-del-debito-pubblico-italiano</a:t>
            </a:r>
          </a:p>
        </p:txBody>
      </p:sp>
    </p:spTree>
    <p:extLst>
      <p:ext uri="{BB962C8B-B14F-4D97-AF65-F5344CB8AC3E}">
        <p14:creationId xmlns:p14="http://schemas.microsoft.com/office/powerpoint/2010/main" val="2957999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12</a:t>
            </a:fld>
            <a:endParaRPr lang="en-US"/>
          </a:p>
        </p:txBody>
      </p:sp>
      <p:sp>
        <p:nvSpPr>
          <p:cNvPr id="4" name="Segnaposto piè di pagina 3"/>
          <p:cNvSpPr>
            <a:spLocks noGrp="1"/>
          </p:cNvSpPr>
          <p:nvPr>
            <p:ph type="ftr" sz="quarter" idx="10"/>
          </p:nvPr>
        </p:nvSpPr>
        <p:spPr/>
        <p:txBody>
          <a:bodyPr/>
          <a:lstStyle/>
          <a:p>
            <a:pPr algn="l"/>
            <a:r>
              <a:rPr lang="en-US" dirty="0" smtClean="0"/>
              <a:t>Chapter 16: Government debt</a:t>
            </a:r>
            <a:endParaRPr lang="en-US" dirty="0"/>
          </a:p>
        </p:txBody>
      </p:sp>
      <p:sp>
        <p:nvSpPr>
          <p:cNvPr id="2" name="Rettangolo 1"/>
          <p:cNvSpPr/>
          <p:nvPr/>
        </p:nvSpPr>
        <p:spPr>
          <a:xfrm>
            <a:off x="526473" y="138548"/>
            <a:ext cx="9615053"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Do government securities create wealth in the aggregate?</a:t>
            </a:r>
          </a:p>
        </p:txBody>
      </p:sp>
      <p:sp>
        <p:nvSpPr>
          <p:cNvPr id="5" name="Rettangolo 4"/>
          <p:cNvSpPr/>
          <p:nvPr/>
        </p:nvSpPr>
        <p:spPr>
          <a:xfrm>
            <a:off x="653143" y="1250302"/>
            <a:ext cx="10954139" cy="4690515"/>
          </a:xfrm>
          <a:prstGeom prst="rect">
            <a:avLst/>
          </a:prstGeom>
        </p:spPr>
        <p:txBody>
          <a:bodyPr wrap="square">
            <a:spAutoFit/>
          </a:bodyPr>
          <a:lstStyle/>
          <a:p>
            <a:pPr marL="287338" indent="-287338">
              <a:lnSpc>
                <a:spcPct val="105000"/>
              </a:lnSpc>
              <a:spcBef>
                <a:spcPct val="15000"/>
              </a:spcBef>
              <a:buClr>
                <a:schemeClr val="hlink"/>
              </a:buClr>
            </a:pPr>
            <a:r>
              <a:rPr lang="en-US" altLang="en-US" sz="2400" dirty="0" smtClean="0"/>
              <a:t>From the point of view of savers, the possession of government securities is a way to hold wealth. But does this mean that they create private wealth?</a:t>
            </a:r>
          </a:p>
          <a:p>
            <a:pPr marL="287338" indent="-287338">
              <a:lnSpc>
                <a:spcPct val="105000"/>
              </a:lnSpc>
              <a:spcBef>
                <a:spcPct val="15000"/>
              </a:spcBef>
              <a:buClr>
                <a:schemeClr val="hlink"/>
              </a:buClr>
            </a:pPr>
            <a:r>
              <a:rPr lang="en-US" altLang="en-US" sz="2400" dirty="0" smtClean="0"/>
              <a:t>Let’s make some back-of-the-envelope calculations: </a:t>
            </a:r>
          </a:p>
          <a:p>
            <a:pPr marL="287338" indent="-287338">
              <a:lnSpc>
                <a:spcPct val="105000"/>
              </a:lnSpc>
              <a:spcBef>
                <a:spcPct val="15000"/>
              </a:spcBef>
              <a:buClr>
                <a:schemeClr val="hlink"/>
              </a:buClr>
            </a:pPr>
            <a:r>
              <a:rPr lang="en-US" altLang="en-US" sz="2400" dirty="0" smtClean="0"/>
              <a:t>    Suppose that the government has an expenditure program where it spends </a:t>
            </a:r>
            <a:r>
              <a:rPr lang="en-US" altLang="en-US" sz="2400" b="1" i="1" dirty="0" smtClean="0">
                <a:solidFill>
                  <a:srgbClr val="000099"/>
                </a:solidFill>
              </a:rPr>
              <a:t>G = 100 </a:t>
            </a:r>
            <a:r>
              <a:rPr lang="en-US" altLang="en-US" sz="2400" dirty="0" smtClean="0"/>
              <a:t>per annum, for three years</a:t>
            </a:r>
          </a:p>
          <a:p>
            <a:pPr marL="287338" indent="-287338">
              <a:lnSpc>
                <a:spcPct val="105000"/>
              </a:lnSpc>
              <a:spcBef>
                <a:spcPct val="15000"/>
              </a:spcBef>
              <a:buClr>
                <a:schemeClr val="hlink"/>
              </a:buClr>
            </a:pPr>
            <a:r>
              <a:rPr lang="en-US" altLang="en-US" sz="2400" dirty="0" smtClean="0"/>
              <a:t>Let us consider two alternatives: </a:t>
            </a:r>
          </a:p>
          <a:p>
            <a:pPr marL="514350" indent="-514350">
              <a:lnSpc>
                <a:spcPct val="105000"/>
              </a:lnSpc>
              <a:spcBef>
                <a:spcPct val="15000"/>
              </a:spcBef>
              <a:buClr>
                <a:schemeClr val="hlink"/>
              </a:buClr>
              <a:buFont typeface="+mj-lt"/>
              <a:buAutoNum type="romanUcPeriod"/>
            </a:pPr>
            <a:r>
              <a:rPr lang="en-US" altLang="en-US" sz="2400" dirty="0" smtClean="0"/>
              <a:t>The expenditures of each year is entirely financed through current taxes (there is no issuing of debt); </a:t>
            </a:r>
          </a:p>
          <a:p>
            <a:pPr marL="514350" indent="-514350">
              <a:lnSpc>
                <a:spcPct val="105000"/>
              </a:lnSpc>
              <a:spcBef>
                <a:spcPct val="15000"/>
              </a:spcBef>
              <a:buClr>
                <a:schemeClr val="hlink"/>
              </a:buClr>
              <a:buFont typeface="+mj-lt"/>
              <a:buAutoNum type="romanUcPeriod"/>
            </a:pPr>
            <a:r>
              <a:rPr lang="en-US" altLang="en-US" sz="2400" dirty="0" smtClean="0"/>
              <a:t>In the first two years the expenditures  are financed by issuing debt, and only in the third year taxes are collected to pay off the entire debt. </a:t>
            </a:r>
          </a:p>
          <a:p>
            <a:pPr>
              <a:lnSpc>
                <a:spcPct val="105000"/>
              </a:lnSpc>
              <a:spcBef>
                <a:spcPct val="15000"/>
              </a:spcBef>
              <a:buClr>
                <a:schemeClr val="hlink"/>
              </a:buClr>
            </a:pPr>
            <a:r>
              <a:rPr lang="en-US" altLang="en-US" sz="2400" dirty="0" smtClean="0"/>
              <a:t>How does the situation differ in the two cases?</a:t>
            </a:r>
            <a:endParaRPr lang="en-US" altLang="en-US" sz="2800" dirty="0"/>
          </a:p>
        </p:txBody>
      </p:sp>
    </p:spTree>
    <p:extLst>
      <p:ext uri="{BB962C8B-B14F-4D97-AF65-F5344CB8AC3E}">
        <p14:creationId xmlns:p14="http://schemas.microsoft.com/office/powerpoint/2010/main" val="3503167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13</a:t>
            </a:fld>
            <a:endParaRPr lang="en-US"/>
          </a:p>
        </p:txBody>
      </p:sp>
      <p:sp>
        <p:nvSpPr>
          <p:cNvPr id="4" name="Segnaposto piè di pagina 3"/>
          <p:cNvSpPr>
            <a:spLocks noGrp="1"/>
          </p:cNvSpPr>
          <p:nvPr>
            <p:ph type="ftr" sz="quarter" idx="10"/>
          </p:nvPr>
        </p:nvSpPr>
        <p:spPr/>
        <p:txBody>
          <a:bodyPr/>
          <a:lstStyle/>
          <a:p>
            <a:pPr algn="l"/>
            <a:r>
              <a:rPr lang="en-US" dirty="0" err="1" smtClean="0"/>
              <a:t>Capitolo</a:t>
            </a:r>
            <a:r>
              <a:rPr lang="en-US" dirty="0" smtClean="0"/>
              <a:t> 15: </a:t>
            </a:r>
            <a:r>
              <a:rPr lang="en-US" dirty="0" err="1" smtClean="0"/>
              <a:t>Debito</a:t>
            </a:r>
            <a:r>
              <a:rPr lang="en-US" dirty="0" smtClean="0"/>
              <a:t> </a:t>
            </a:r>
            <a:r>
              <a:rPr lang="en-US" dirty="0" err="1" smtClean="0"/>
              <a:t>pubblico</a:t>
            </a:r>
            <a:endParaRPr lang="en-US" dirty="0"/>
          </a:p>
        </p:txBody>
      </p:sp>
      <p:sp>
        <p:nvSpPr>
          <p:cNvPr id="2" name="Rettangolo 1"/>
          <p:cNvSpPr/>
          <p:nvPr/>
        </p:nvSpPr>
        <p:spPr>
          <a:xfrm>
            <a:off x="526474" y="138548"/>
            <a:ext cx="11665526" cy="1003352"/>
          </a:xfrm>
          <a:prstGeom prst="rect">
            <a:avLst/>
          </a:prstGeom>
        </p:spPr>
        <p:txBody>
          <a:bodyPr wrap="square">
            <a:spAutoFit/>
          </a:bodyPr>
          <a:lstStyle/>
          <a:p>
            <a:r>
              <a:rPr lang="en-US" sz="2400" b="1" dirty="0">
                <a:solidFill>
                  <a:srgbClr val="005A5A"/>
                </a:solidFill>
              </a:rPr>
              <a:t>Do government securities create </a:t>
            </a:r>
            <a:r>
              <a:rPr lang="en-US" sz="2400" b="1" dirty="0" smtClean="0">
                <a:solidFill>
                  <a:srgbClr val="005A5A"/>
                </a:solidFill>
              </a:rPr>
              <a:t>wealth in the aggregate? </a:t>
            </a:r>
            <a:r>
              <a:rPr lang="it-IT" sz="2400" b="1" dirty="0" smtClean="0">
                <a:solidFill>
                  <a:srgbClr val="005A5A"/>
                </a:solidFill>
              </a:rPr>
              <a:t> -  2</a:t>
            </a:r>
            <a:endParaRPr lang="en-US" sz="2400" b="1" dirty="0">
              <a:solidFill>
                <a:srgbClr val="005A5A"/>
              </a:solidFill>
            </a:endParaRPr>
          </a:p>
          <a:p>
            <a:pPr marL="287338" indent="-287338">
              <a:lnSpc>
                <a:spcPct val="105000"/>
              </a:lnSpc>
              <a:spcBef>
                <a:spcPct val="15000"/>
              </a:spcBef>
              <a:buClr>
                <a:schemeClr val="hlink"/>
              </a:buClr>
            </a:pPr>
            <a:r>
              <a:rPr lang="en-US" altLang="en-US" sz="1600" i="1" dirty="0" smtClean="0"/>
              <a:t>Remember</a:t>
            </a:r>
            <a:r>
              <a:rPr lang="en-US" altLang="en-US" sz="1600" dirty="0" smtClean="0"/>
              <a:t>: disposable income is equal </a:t>
            </a:r>
            <a:r>
              <a:rPr lang="en-US" altLang="en-US" sz="1600" dirty="0" err="1" smtClean="0"/>
              <a:t>to:</a:t>
            </a:r>
            <a:r>
              <a:rPr lang="en-US" altLang="en-US" sz="1600" b="1" i="1" dirty="0" err="1" smtClean="0">
                <a:solidFill>
                  <a:srgbClr val="000099"/>
                </a:solidFill>
              </a:rPr>
              <a:t>Y</a:t>
            </a:r>
            <a:r>
              <a:rPr lang="en-US" altLang="en-US" sz="1600" b="1" i="1" baseline="-25000" dirty="0" err="1" smtClean="0">
                <a:solidFill>
                  <a:srgbClr val="000099"/>
                </a:solidFill>
              </a:rPr>
              <a:t>d</a:t>
            </a:r>
            <a:r>
              <a:rPr lang="en-US" altLang="en-US" sz="1600" b="1" i="1" baseline="-25000" dirty="0" smtClean="0">
                <a:solidFill>
                  <a:srgbClr val="000099"/>
                </a:solidFill>
              </a:rPr>
              <a:t> </a:t>
            </a:r>
            <a:r>
              <a:rPr lang="en-US" altLang="en-US" sz="1600" b="1" i="1" dirty="0" smtClean="0">
                <a:solidFill>
                  <a:srgbClr val="000099"/>
                </a:solidFill>
              </a:rPr>
              <a:t>= Y – T = C + S</a:t>
            </a:r>
            <a:r>
              <a:rPr lang="en-US" altLang="en-US" sz="1600" b="1" i="1" baseline="30000" dirty="0" smtClean="0">
                <a:solidFill>
                  <a:srgbClr val="000099"/>
                </a:solidFill>
              </a:rPr>
              <a:t>PR</a:t>
            </a:r>
          </a:p>
          <a:p>
            <a:r>
              <a:rPr lang="en-US" altLang="en-US" sz="1600" i="1" dirty="0" smtClean="0"/>
              <a:t>Assumption: annual consumption is constant </a:t>
            </a:r>
            <a:endParaRPr lang="en-US" sz="2400" b="1" dirty="0">
              <a:solidFill>
                <a:srgbClr val="005A5A"/>
              </a:solidFill>
            </a:endParaRPr>
          </a:p>
        </p:txBody>
      </p:sp>
      <p:graphicFrame>
        <p:nvGraphicFramePr>
          <p:cNvPr id="6" name="Tabella 5"/>
          <p:cNvGraphicFramePr>
            <a:graphicFrameLocks noGrp="1"/>
          </p:cNvGraphicFramePr>
          <p:nvPr>
            <p:extLst>
              <p:ext uri="{D42A27DB-BD31-4B8C-83A1-F6EECF244321}">
                <p14:modId xmlns:p14="http://schemas.microsoft.com/office/powerpoint/2010/main" val="2247323217"/>
              </p:ext>
            </p:extLst>
          </p:nvPr>
        </p:nvGraphicFramePr>
        <p:xfrm>
          <a:off x="185057" y="1107329"/>
          <a:ext cx="11985172" cy="556333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892629">
                  <a:extLst>
                    <a:ext uri="{9D8B030D-6E8A-4147-A177-3AD203B41FA5}">
                      <a16:colId xmlns:a16="http://schemas.microsoft.com/office/drawing/2014/main" val="20001"/>
                    </a:ext>
                  </a:extLst>
                </a:gridCol>
                <a:gridCol w="1338943">
                  <a:extLst>
                    <a:ext uri="{9D8B030D-6E8A-4147-A177-3AD203B41FA5}">
                      <a16:colId xmlns:a16="http://schemas.microsoft.com/office/drawing/2014/main" val="20002"/>
                    </a:ext>
                  </a:extLst>
                </a:gridCol>
                <a:gridCol w="2558142">
                  <a:extLst>
                    <a:ext uri="{9D8B030D-6E8A-4147-A177-3AD203B41FA5}">
                      <a16:colId xmlns:a16="http://schemas.microsoft.com/office/drawing/2014/main" val="20003"/>
                    </a:ext>
                  </a:extLst>
                </a:gridCol>
                <a:gridCol w="911122">
                  <a:extLst>
                    <a:ext uri="{9D8B030D-6E8A-4147-A177-3AD203B41FA5}">
                      <a16:colId xmlns:a16="http://schemas.microsoft.com/office/drawing/2014/main" val="20004"/>
                    </a:ext>
                  </a:extLst>
                </a:gridCol>
                <a:gridCol w="1527278">
                  <a:extLst>
                    <a:ext uri="{9D8B030D-6E8A-4147-A177-3AD203B41FA5}">
                      <a16:colId xmlns:a16="http://schemas.microsoft.com/office/drawing/2014/main" val="20005"/>
                    </a:ext>
                  </a:extLst>
                </a:gridCol>
                <a:gridCol w="3080658">
                  <a:extLst>
                    <a:ext uri="{9D8B030D-6E8A-4147-A177-3AD203B41FA5}">
                      <a16:colId xmlns:a16="http://schemas.microsoft.com/office/drawing/2014/main" val="20006"/>
                    </a:ext>
                  </a:extLst>
                </a:gridCol>
              </a:tblGrid>
              <a:tr h="464900">
                <a:tc rowSpan="2">
                  <a:txBody>
                    <a:bodyPr/>
                    <a:lstStyle/>
                    <a:p>
                      <a:pPr algn="ctr"/>
                      <a:r>
                        <a:rPr lang="en-US" noProof="0" dirty="0" smtClean="0"/>
                        <a:t>Values per capita</a:t>
                      </a:r>
                      <a:endParaRPr lang="en-US" noProof="0" dirty="0"/>
                    </a:p>
                  </a:txBody>
                  <a:tcPr anchor="ctr">
                    <a:solidFill>
                      <a:schemeClr val="accent6"/>
                    </a:solidFill>
                  </a:tcPr>
                </a:tc>
                <a:tc gridSpan="3">
                  <a:txBody>
                    <a:bodyPr/>
                    <a:lstStyle/>
                    <a:p>
                      <a:pPr algn="ctr"/>
                      <a:r>
                        <a:rPr lang="en-US" noProof="0" dirty="0" smtClean="0">
                          <a:effectLst>
                            <a:outerShdw blurRad="38100" dist="38100" dir="2700000" algn="tl">
                              <a:srgbClr val="000000">
                                <a:alpha val="43137"/>
                              </a:srgbClr>
                            </a:outerShdw>
                          </a:effectLst>
                        </a:rPr>
                        <a:t>Expenditures</a:t>
                      </a:r>
                      <a:r>
                        <a:rPr lang="en-US" baseline="0" noProof="0" dirty="0" smtClean="0">
                          <a:effectLst>
                            <a:outerShdw blurRad="38100" dist="38100" dir="2700000" algn="tl">
                              <a:srgbClr val="000000">
                                <a:alpha val="43137"/>
                              </a:srgbClr>
                            </a:outerShdw>
                          </a:effectLst>
                        </a:rPr>
                        <a:t> financed with taxes</a:t>
                      </a:r>
                      <a:endParaRPr lang="en-US" noProof="0" dirty="0">
                        <a:effectLst>
                          <a:outerShdw blurRad="38100" dist="38100" dir="2700000" algn="tl">
                            <a:srgbClr val="000000">
                              <a:alpha val="43137"/>
                            </a:srgbClr>
                          </a:outerShdw>
                        </a:effectLst>
                      </a:endParaRPr>
                    </a:p>
                  </a:txBody>
                  <a:tcPr/>
                </a:tc>
                <a:tc hMerge="1">
                  <a:txBody>
                    <a:bodyPr/>
                    <a:lstStyle/>
                    <a:p>
                      <a:endParaRPr lang="en-US" dirty="0"/>
                    </a:p>
                  </a:txBody>
                  <a:tcPr/>
                </a:tc>
                <a:tc hMerge="1">
                  <a:txBody>
                    <a:bodyPr/>
                    <a:lstStyle/>
                    <a:p>
                      <a:endParaRPr lang="en-US" dirty="0"/>
                    </a:p>
                  </a:txBody>
                  <a:tcPr/>
                </a:tc>
                <a:tc gridSpan="3">
                  <a:txBody>
                    <a:bodyPr/>
                    <a:lstStyle/>
                    <a:p>
                      <a:pPr algn="ctr"/>
                      <a:r>
                        <a:rPr lang="en-US" sz="2000" noProof="0" dirty="0" smtClean="0">
                          <a:effectLst>
                            <a:outerShdw blurRad="38100" dist="38100" dir="2700000" algn="tl">
                              <a:srgbClr val="000000">
                                <a:alpha val="43137"/>
                              </a:srgbClr>
                            </a:outerShdw>
                          </a:effectLst>
                        </a:rPr>
                        <a:t>Expenditures financed with debt</a:t>
                      </a:r>
                      <a:endParaRPr lang="en-US" sz="2000" noProof="0" dirty="0">
                        <a:effectLst>
                          <a:outerShdw blurRad="38100" dist="38100" dir="2700000" algn="tl">
                            <a:srgbClr val="000000">
                              <a:alpha val="43137"/>
                            </a:srgbClr>
                          </a:outerShdw>
                        </a:effectLst>
                      </a:endParaRPr>
                    </a:p>
                  </a:txBody>
                  <a:tcPr>
                    <a:solidFill>
                      <a:srgbClr val="FFC000"/>
                    </a:solidFill>
                  </a:tcPr>
                </a:tc>
                <a:tc hMerge="1">
                  <a:txBody>
                    <a:bodyPr/>
                    <a:lstStyle/>
                    <a:p>
                      <a:endParaRPr lang="en-US" dirty="0"/>
                    </a:p>
                  </a:txBody>
                  <a:tcPr>
                    <a:solidFill>
                      <a:srgbClr val="FFC000"/>
                    </a:solidFill>
                  </a:tcPr>
                </a:tc>
                <a:tc hMerge="1">
                  <a:txBody>
                    <a:bodyPr/>
                    <a:lstStyle/>
                    <a:p>
                      <a:endParaRPr lang="en-US" dirty="0"/>
                    </a:p>
                  </a:txBody>
                  <a:tcPr>
                    <a:solidFill>
                      <a:srgbClr val="FFC000"/>
                    </a:solidFill>
                  </a:tcPr>
                </a:tc>
                <a:extLst>
                  <a:ext uri="{0D108BD9-81ED-4DB2-BD59-A6C34878D82A}">
                    <a16:rowId xmlns:a16="http://schemas.microsoft.com/office/drawing/2014/main" val="10000"/>
                  </a:ext>
                </a:extLst>
              </a:tr>
              <a:tr h="278343">
                <a:tc vMerge="1">
                  <a:txBody>
                    <a:bodyPr/>
                    <a:lstStyle/>
                    <a:p>
                      <a:endParaRPr lang="en-US" dirty="0"/>
                    </a:p>
                  </a:txBody>
                  <a:tcPr>
                    <a:solidFill>
                      <a:schemeClr val="accent6"/>
                    </a:solidFill>
                  </a:tcPr>
                </a:tc>
                <a:tc>
                  <a:txBody>
                    <a:bodyPr/>
                    <a:lstStyle/>
                    <a:p>
                      <a:r>
                        <a:rPr lang="en-US" noProof="0" dirty="0" smtClean="0"/>
                        <a:t>2015</a:t>
                      </a:r>
                      <a:endParaRPr lang="en-US" noProof="0" dirty="0"/>
                    </a:p>
                  </a:txBody>
                  <a:tcPr>
                    <a:solidFill>
                      <a:schemeClr val="accent6"/>
                    </a:solidFill>
                  </a:tcPr>
                </a:tc>
                <a:tc>
                  <a:txBody>
                    <a:bodyPr/>
                    <a:lstStyle/>
                    <a:p>
                      <a:r>
                        <a:rPr lang="en-US" noProof="0" dirty="0" smtClean="0"/>
                        <a:t>2016</a:t>
                      </a:r>
                      <a:endParaRPr lang="en-US" noProof="0" dirty="0"/>
                    </a:p>
                  </a:txBody>
                  <a:tcPr>
                    <a:solidFill>
                      <a:schemeClr val="accent6"/>
                    </a:solidFill>
                  </a:tcPr>
                </a:tc>
                <a:tc>
                  <a:txBody>
                    <a:bodyPr/>
                    <a:lstStyle/>
                    <a:p>
                      <a:r>
                        <a:rPr lang="en-US" noProof="0" dirty="0" smtClean="0"/>
                        <a:t>2017</a:t>
                      </a:r>
                      <a:endParaRPr lang="en-US" noProof="0" dirty="0"/>
                    </a:p>
                  </a:txBody>
                  <a:tcPr>
                    <a:solidFill>
                      <a:schemeClr val="accent6"/>
                    </a:solidFill>
                  </a:tcPr>
                </a:tc>
                <a:tc>
                  <a:txBody>
                    <a:bodyPr/>
                    <a:lstStyle/>
                    <a:p>
                      <a:r>
                        <a:rPr lang="en-US" noProof="0" dirty="0" smtClean="0"/>
                        <a:t>2015</a:t>
                      </a:r>
                      <a:endParaRPr lang="en-US" noProof="0" dirty="0"/>
                    </a:p>
                  </a:txBody>
                  <a:tcPr>
                    <a:solidFill>
                      <a:schemeClr val="accent6"/>
                    </a:solidFill>
                  </a:tcPr>
                </a:tc>
                <a:tc>
                  <a:txBody>
                    <a:bodyPr/>
                    <a:lstStyle/>
                    <a:p>
                      <a:r>
                        <a:rPr lang="en-US" noProof="0" dirty="0" smtClean="0"/>
                        <a:t>2016</a:t>
                      </a:r>
                      <a:endParaRPr lang="en-US" noProof="0" dirty="0"/>
                    </a:p>
                  </a:txBody>
                  <a:tcPr>
                    <a:solidFill>
                      <a:schemeClr val="accent6"/>
                    </a:solidFill>
                  </a:tcPr>
                </a:tc>
                <a:tc>
                  <a:txBody>
                    <a:bodyPr/>
                    <a:lstStyle/>
                    <a:p>
                      <a:r>
                        <a:rPr lang="en-US" noProof="0" dirty="0" smtClean="0"/>
                        <a:t>2017</a:t>
                      </a:r>
                      <a:endParaRPr lang="en-US" noProof="0" dirty="0"/>
                    </a:p>
                  </a:txBody>
                  <a:tcPr>
                    <a:solidFill>
                      <a:schemeClr val="accent6"/>
                    </a:solidFill>
                  </a:tcPr>
                </a:tc>
                <a:extLst>
                  <a:ext uri="{0D108BD9-81ED-4DB2-BD59-A6C34878D82A}">
                    <a16:rowId xmlns:a16="http://schemas.microsoft.com/office/drawing/2014/main" val="10001"/>
                  </a:ext>
                </a:extLst>
              </a:tr>
              <a:tr h="421224">
                <a:tc>
                  <a:txBody>
                    <a:bodyPr/>
                    <a:lstStyle/>
                    <a:p>
                      <a:r>
                        <a:rPr lang="en-US" noProof="0" dirty="0" smtClean="0"/>
                        <a:t>GDP</a:t>
                      </a:r>
                      <a:endParaRPr lang="en-US" noProof="0" dirty="0"/>
                    </a:p>
                  </a:txBody>
                  <a:tcPr/>
                </a:tc>
                <a:tc>
                  <a:txBody>
                    <a:bodyPr/>
                    <a:lstStyle/>
                    <a:p>
                      <a:r>
                        <a:rPr lang="en-US" noProof="0" dirty="0" smtClean="0"/>
                        <a:t>500</a:t>
                      </a:r>
                      <a:endParaRPr lang="en-US" noProof="0" dirty="0"/>
                    </a:p>
                  </a:txBody>
                  <a:tcPr/>
                </a:tc>
                <a:tc>
                  <a:txBody>
                    <a:bodyPr/>
                    <a:lstStyle/>
                    <a:p>
                      <a:r>
                        <a:rPr lang="en-US" noProof="0" dirty="0" smtClean="0"/>
                        <a:t>500</a:t>
                      </a:r>
                      <a:endParaRPr lang="en-US" noProof="0" dirty="0"/>
                    </a:p>
                  </a:txBody>
                  <a:tcPr/>
                </a:tc>
                <a:tc>
                  <a:txBody>
                    <a:bodyPr/>
                    <a:lstStyle/>
                    <a:p>
                      <a:r>
                        <a:rPr lang="en-US" noProof="0" dirty="0" smtClean="0"/>
                        <a:t>500</a:t>
                      </a:r>
                      <a:endParaRPr lang="en-US" noProof="0" dirty="0"/>
                    </a:p>
                  </a:txBody>
                  <a:tcPr/>
                </a:tc>
                <a:tc>
                  <a:txBody>
                    <a:bodyPr/>
                    <a:lstStyle/>
                    <a:p>
                      <a:r>
                        <a:rPr lang="en-US" noProof="0" dirty="0" smtClean="0"/>
                        <a:t>500</a:t>
                      </a:r>
                      <a:endParaRPr lang="en-US" noProof="0" dirty="0"/>
                    </a:p>
                  </a:txBody>
                  <a:tcPr>
                    <a:solidFill>
                      <a:schemeClr val="accent4">
                        <a:lumMod val="20000"/>
                        <a:lumOff val="80000"/>
                      </a:schemeClr>
                    </a:solidFill>
                  </a:tcPr>
                </a:tc>
                <a:tc>
                  <a:txBody>
                    <a:bodyPr/>
                    <a:lstStyle/>
                    <a:p>
                      <a:r>
                        <a:rPr lang="en-US" noProof="0" dirty="0" smtClean="0"/>
                        <a:t>500</a:t>
                      </a:r>
                      <a:endParaRPr lang="en-US" noProof="0" dirty="0"/>
                    </a:p>
                  </a:txBody>
                  <a:tcPr>
                    <a:solidFill>
                      <a:schemeClr val="accent4">
                        <a:lumMod val="20000"/>
                        <a:lumOff val="80000"/>
                      </a:schemeClr>
                    </a:solidFill>
                  </a:tcPr>
                </a:tc>
                <a:tc>
                  <a:txBody>
                    <a:bodyPr/>
                    <a:lstStyle/>
                    <a:p>
                      <a:r>
                        <a:rPr lang="en-US" noProof="0" dirty="0" smtClean="0"/>
                        <a:t>500</a:t>
                      </a:r>
                      <a:endParaRPr lang="en-US" noProof="0" dirty="0"/>
                    </a:p>
                  </a:txBody>
                  <a:tcPr>
                    <a:solidFill>
                      <a:schemeClr val="accent4">
                        <a:lumMod val="20000"/>
                        <a:lumOff val="80000"/>
                      </a:schemeClr>
                    </a:solidFill>
                  </a:tcPr>
                </a:tc>
                <a:extLst>
                  <a:ext uri="{0D108BD9-81ED-4DB2-BD59-A6C34878D82A}">
                    <a16:rowId xmlns:a16="http://schemas.microsoft.com/office/drawing/2014/main" val="10002"/>
                  </a:ext>
                </a:extLst>
              </a:tr>
              <a:tr h="460188">
                <a:tc>
                  <a:txBody>
                    <a:bodyPr/>
                    <a:lstStyle/>
                    <a:p>
                      <a:r>
                        <a:rPr lang="en-US" noProof="0" dirty="0" err="1" smtClean="0"/>
                        <a:t>Govt</a:t>
                      </a:r>
                      <a:r>
                        <a:rPr lang="en-US" noProof="0" dirty="0" smtClean="0"/>
                        <a:t> spending</a:t>
                      </a:r>
                      <a:endParaRPr lang="en-US" noProof="0" dirty="0"/>
                    </a:p>
                  </a:txBody>
                  <a:tcPr/>
                </a:tc>
                <a:tc>
                  <a:txBody>
                    <a:bodyPr/>
                    <a:lstStyle/>
                    <a:p>
                      <a:r>
                        <a:rPr lang="en-US" noProof="0" dirty="0" smtClean="0"/>
                        <a:t>100</a:t>
                      </a:r>
                      <a:endParaRPr lang="en-US" noProof="0" dirty="0"/>
                    </a:p>
                  </a:txBody>
                  <a:tcPr/>
                </a:tc>
                <a:tc>
                  <a:txBody>
                    <a:bodyPr/>
                    <a:lstStyle/>
                    <a:p>
                      <a:r>
                        <a:rPr lang="en-US" noProof="0" dirty="0" smtClean="0"/>
                        <a:t>100</a:t>
                      </a:r>
                      <a:endParaRPr lang="en-US" noProof="0" dirty="0"/>
                    </a:p>
                  </a:txBody>
                  <a:tcPr/>
                </a:tc>
                <a:tc>
                  <a:txBody>
                    <a:bodyPr/>
                    <a:lstStyle/>
                    <a:p>
                      <a:r>
                        <a:rPr lang="en-US" noProof="0" dirty="0" smtClean="0"/>
                        <a:t>100</a:t>
                      </a:r>
                      <a:endParaRPr lang="en-US" noProof="0" dirty="0"/>
                    </a:p>
                  </a:txBody>
                  <a:tcPr/>
                </a:tc>
                <a:tc>
                  <a:txBody>
                    <a:bodyPr/>
                    <a:lstStyle/>
                    <a:p>
                      <a:r>
                        <a:rPr lang="en-US" noProof="0" dirty="0" smtClean="0"/>
                        <a:t>100</a:t>
                      </a:r>
                      <a:endParaRPr lang="en-US" noProof="0" dirty="0"/>
                    </a:p>
                  </a:txBody>
                  <a:tcPr>
                    <a:solidFill>
                      <a:srgbClr val="F9F8E9"/>
                    </a:solidFill>
                  </a:tcPr>
                </a:tc>
                <a:tc>
                  <a:txBody>
                    <a:bodyPr/>
                    <a:lstStyle/>
                    <a:p>
                      <a:r>
                        <a:rPr lang="en-US" noProof="0" dirty="0" smtClean="0"/>
                        <a:t>100</a:t>
                      </a:r>
                      <a:endParaRPr lang="en-US" noProof="0" dirty="0"/>
                    </a:p>
                  </a:txBody>
                  <a:tcPr>
                    <a:solidFill>
                      <a:srgbClr val="F9F8E9"/>
                    </a:solidFill>
                  </a:tcPr>
                </a:tc>
                <a:tc>
                  <a:txBody>
                    <a:bodyPr/>
                    <a:lstStyle/>
                    <a:p>
                      <a:r>
                        <a:rPr lang="en-US" noProof="0" dirty="0" smtClean="0"/>
                        <a:t>100</a:t>
                      </a:r>
                      <a:endParaRPr lang="en-US" noProof="0" dirty="0"/>
                    </a:p>
                  </a:txBody>
                  <a:tcPr>
                    <a:solidFill>
                      <a:srgbClr val="F9F8E9"/>
                    </a:solidFill>
                  </a:tcPr>
                </a:tc>
                <a:extLst>
                  <a:ext uri="{0D108BD9-81ED-4DB2-BD59-A6C34878D82A}">
                    <a16:rowId xmlns:a16="http://schemas.microsoft.com/office/drawing/2014/main" val="10003"/>
                  </a:ext>
                </a:extLst>
              </a:tr>
              <a:tr h="534954">
                <a:tc>
                  <a:txBody>
                    <a:bodyPr/>
                    <a:lstStyle/>
                    <a:p>
                      <a:r>
                        <a:rPr lang="en-US" noProof="0" dirty="0" smtClean="0"/>
                        <a:t>taxes</a:t>
                      </a:r>
                      <a:endParaRPr lang="en-US" noProof="0" dirty="0"/>
                    </a:p>
                  </a:txBody>
                  <a:tcPr/>
                </a:tc>
                <a:tc>
                  <a:txBody>
                    <a:bodyPr/>
                    <a:lstStyle/>
                    <a:p>
                      <a:r>
                        <a:rPr lang="en-US" noProof="0" dirty="0" smtClean="0"/>
                        <a:t>100</a:t>
                      </a:r>
                      <a:endParaRPr lang="en-US" noProof="0" dirty="0"/>
                    </a:p>
                  </a:txBody>
                  <a:tcPr/>
                </a:tc>
                <a:tc>
                  <a:txBody>
                    <a:bodyPr/>
                    <a:lstStyle/>
                    <a:p>
                      <a:r>
                        <a:rPr lang="en-US" noProof="0" dirty="0" smtClean="0"/>
                        <a:t>100</a:t>
                      </a:r>
                      <a:endParaRPr lang="en-US" noProof="0" dirty="0"/>
                    </a:p>
                  </a:txBody>
                  <a:tcPr/>
                </a:tc>
                <a:tc>
                  <a:txBody>
                    <a:bodyPr/>
                    <a:lstStyle/>
                    <a:p>
                      <a:r>
                        <a:rPr lang="en-US" noProof="0" dirty="0" smtClean="0"/>
                        <a:t>100</a:t>
                      </a:r>
                      <a:endParaRPr lang="en-US" noProof="0" dirty="0"/>
                    </a:p>
                  </a:txBody>
                  <a:tcPr/>
                </a:tc>
                <a:tc>
                  <a:txBody>
                    <a:bodyPr/>
                    <a:lstStyle/>
                    <a:p>
                      <a:r>
                        <a:rPr lang="en-US" noProof="0" dirty="0" smtClean="0"/>
                        <a:t>0</a:t>
                      </a:r>
                      <a:endParaRPr lang="en-US" noProof="0" dirty="0"/>
                    </a:p>
                  </a:txBody>
                  <a:tcPr>
                    <a:solidFill>
                      <a:schemeClr val="accent4">
                        <a:lumMod val="20000"/>
                        <a:lumOff val="80000"/>
                      </a:schemeClr>
                    </a:solidFill>
                  </a:tcPr>
                </a:tc>
                <a:tc>
                  <a:txBody>
                    <a:bodyPr/>
                    <a:lstStyle/>
                    <a:p>
                      <a:r>
                        <a:rPr lang="en-US" noProof="0" dirty="0" smtClean="0"/>
                        <a:t>0</a:t>
                      </a:r>
                      <a:endParaRPr lang="en-US" noProof="0" dirty="0"/>
                    </a:p>
                  </a:txBody>
                  <a:tcPr>
                    <a:solidFill>
                      <a:schemeClr val="accent4">
                        <a:lumMod val="20000"/>
                        <a:lumOff val="80000"/>
                      </a:schemeClr>
                    </a:solidFill>
                  </a:tcPr>
                </a:tc>
                <a:tc>
                  <a:txBody>
                    <a:bodyPr/>
                    <a:lstStyle/>
                    <a:p>
                      <a:r>
                        <a:rPr lang="en-US" sz="1800" b="1" noProof="0" dirty="0" smtClean="0"/>
                        <a:t>315,25</a:t>
                      </a:r>
                      <a:r>
                        <a:rPr lang="en-US" sz="1600" noProof="0" dirty="0" smtClean="0"/>
                        <a:t> =</a:t>
                      </a:r>
                    </a:p>
                    <a:p>
                      <a:r>
                        <a:rPr lang="en-US" sz="1600" noProof="0" dirty="0" smtClean="0"/>
                        <a:t>100 + 1,05*100+1,05</a:t>
                      </a:r>
                      <a:r>
                        <a:rPr lang="en-US" sz="1600" baseline="30000" noProof="0" dirty="0" smtClean="0"/>
                        <a:t>2</a:t>
                      </a:r>
                      <a:r>
                        <a:rPr lang="en-US" sz="1600" baseline="0" noProof="0" dirty="0" smtClean="0"/>
                        <a:t>*100</a:t>
                      </a:r>
                      <a:endParaRPr lang="en-US" sz="1600" noProof="0" dirty="0"/>
                    </a:p>
                  </a:txBody>
                  <a:tcPr>
                    <a:solidFill>
                      <a:schemeClr val="accent4">
                        <a:lumMod val="20000"/>
                        <a:lumOff val="80000"/>
                      </a:schemeClr>
                    </a:solidFill>
                  </a:tcPr>
                </a:tc>
                <a:extLst>
                  <a:ext uri="{0D108BD9-81ED-4DB2-BD59-A6C34878D82A}">
                    <a16:rowId xmlns:a16="http://schemas.microsoft.com/office/drawing/2014/main" val="10004"/>
                  </a:ext>
                </a:extLst>
              </a:tr>
              <a:tr h="624113">
                <a:tc>
                  <a:txBody>
                    <a:bodyPr/>
                    <a:lstStyle/>
                    <a:p>
                      <a:r>
                        <a:rPr lang="en-US" noProof="0" dirty="0" smtClean="0"/>
                        <a:t>Disposable income</a:t>
                      </a:r>
                      <a:endParaRPr lang="en-US" noProof="0" dirty="0"/>
                    </a:p>
                  </a:txBody>
                  <a:tcPr/>
                </a:tc>
                <a:tc>
                  <a:txBody>
                    <a:bodyPr/>
                    <a:lstStyle/>
                    <a:p>
                      <a:r>
                        <a:rPr lang="en-US" noProof="0" dirty="0" smtClean="0"/>
                        <a:t>400</a:t>
                      </a:r>
                      <a:endParaRPr lang="en-US" noProof="0" dirty="0"/>
                    </a:p>
                  </a:txBody>
                  <a:tcPr/>
                </a:tc>
                <a:tc>
                  <a:txBody>
                    <a:bodyPr/>
                    <a:lstStyle/>
                    <a:p>
                      <a:r>
                        <a:rPr lang="en-US" noProof="0" dirty="0" smtClean="0"/>
                        <a:t>400</a:t>
                      </a:r>
                      <a:endParaRPr lang="en-US" noProof="0" dirty="0"/>
                    </a:p>
                  </a:txBody>
                  <a:tcPr/>
                </a:tc>
                <a:tc>
                  <a:txBody>
                    <a:bodyPr/>
                    <a:lstStyle/>
                    <a:p>
                      <a:r>
                        <a:rPr lang="en-US" noProof="0" dirty="0" smtClean="0"/>
                        <a:t>400</a:t>
                      </a:r>
                      <a:endParaRPr lang="en-US" noProof="0" dirty="0"/>
                    </a:p>
                  </a:txBody>
                  <a:tcPr/>
                </a:tc>
                <a:tc>
                  <a:txBody>
                    <a:bodyPr/>
                    <a:lstStyle/>
                    <a:p>
                      <a:r>
                        <a:rPr lang="en-US" noProof="0" dirty="0" smtClean="0"/>
                        <a:t>500</a:t>
                      </a:r>
                      <a:endParaRPr lang="en-US" noProof="0" dirty="0"/>
                    </a:p>
                  </a:txBody>
                  <a:tcPr>
                    <a:solidFill>
                      <a:srgbClr val="F9F8E9"/>
                    </a:solidFill>
                  </a:tcPr>
                </a:tc>
                <a:tc>
                  <a:txBody>
                    <a:bodyPr/>
                    <a:lstStyle/>
                    <a:p>
                      <a:r>
                        <a:rPr lang="en-US" noProof="0" dirty="0" smtClean="0"/>
                        <a:t>500</a:t>
                      </a:r>
                      <a:endParaRPr lang="en-US" noProof="0" dirty="0"/>
                    </a:p>
                  </a:txBody>
                  <a:tcPr>
                    <a:solidFill>
                      <a:srgbClr val="F9F8E9"/>
                    </a:solidFill>
                  </a:tcPr>
                </a:tc>
                <a:tc>
                  <a:txBody>
                    <a:bodyPr/>
                    <a:lstStyle/>
                    <a:p>
                      <a:r>
                        <a:rPr lang="en-US" noProof="0" dirty="0" smtClean="0"/>
                        <a:t>184,75</a:t>
                      </a:r>
                      <a:endParaRPr lang="en-US" noProof="0" dirty="0"/>
                    </a:p>
                  </a:txBody>
                  <a:tcPr>
                    <a:solidFill>
                      <a:srgbClr val="F9F8E9"/>
                    </a:solidFill>
                  </a:tcPr>
                </a:tc>
                <a:extLst>
                  <a:ext uri="{0D108BD9-81ED-4DB2-BD59-A6C34878D82A}">
                    <a16:rowId xmlns:a16="http://schemas.microsoft.com/office/drawing/2014/main" val="10005"/>
                  </a:ext>
                </a:extLst>
              </a:tr>
              <a:tr h="383176">
                <a:tc>
                  <a:txBody>
                    <a:bodyPr/>
                    <a:lstStyle/>
                    <a:p>
                      <a:r>
                        <a:rPr lang="en-US" noProof="0" dirty="0" smtClean="0"/>
                        <a:t>Private</a:t>
                      </a:r>
                      <a:r>
                        <a:rPr lang="en-US" baseline="0" noProof="0" dirty="0" smtClean="0"/>
                        <a:t> consumption</a:t>
                      </a:r>
                      <a:endParaRPr lang="en-US" noProof="0" dirty="0"/>
                    </a:p>
                  </a:txBody>
                  <a:tcPr/>
                </a:tc>
                <a:tc>
                  <a:txBody>
                    <a:bodyPr/>
                    <a:lstStyle/>
                    <a:p>
                      <a:r>
                        <a:rPr lang="en-US" b="1" noProof="0" dirty="0" smtClean="0">
                          <a:solidFill>
                            <a:srgbClr val="C00000"/>
                          </a:solidFill>
                        </a:rPr>
                        <a:t>320</a:t>
                      </a:r>
                      <a:endParaRPr lang="en-US" b="1" noProof="0" dirty="0">
                        <a:solidFill>
                          <a:srgbClr val="C00000"/>
                        </a:solidFill>
                      </a:endParaRPr>
                    </a:p>
                  </a:txBody>
                  <a:tcPr/>
                </a:tc>
                <a:tc>
                  <a:txBody>
                    <a:bodyPr/>
                    <a:lstStyle/>
                    <a:p>
                      <a:r>
                        <a:rPr lang="en-US" b="1" noProof="0" dirty="0" smtClean="0">
                          <a:solidFill>
                            <a:srgbClr val="C00000"/>
                          </a:solidFill>
                        </a:rPr>
                        <a:t>320</a:t>
                      </a:r>
                      <a:endParaRPr lang="en-US" b="1" noProof="0" dirty="0">
                        <a:solidFill>
                          <a:srgbClr val="C00000"/>
                        </a:solidFill>
                      </a:endParaRPr>
                    </a:p>
                  </a:txBody>
                  <a:tcPr/>
                </a:tc>
                <a:tc>
                  <a:txBody>
                    <a:bodyPr/>
                    <a:lstStyle/>
                    <a:p>
                      <a:r>
                        <a:rPr lang="en-US" b="1" noProof="0" dirty="0" smtClean="0">
                          <a:solidFill>
                            <a:srgbClr val="C00000"/>
                          </a:solidFill>
                        </a:rPr>
                        <a:t>320</a:t>
                      </a:r>
                      <a:endParaRPr lang="en-US" b="1" noProof="0" dirty="0">
                        <a:solidFill>
                          <a:srgbClr val="C00000"/>
                        </a:solidFill>
                      </a:endParaRPr>
                    </a:p>
                  </a:txBody>
                  <a:tcPr/>
                </a:tc>
                <a:tc>
                  <a:txBody>
                    <a:bodyPr/>
                    <a:lstStyle/>
                    <a:p>
                      <a:r>
                        <a:rPr lang="en-US" b="1" noProof="0" dirty="0" smtClean="0">
                          <a:solidFill>
                            <a:srgbClr val="C00000"/>
                          </a:solidFill>
                        </a:rPr>
                        <a:t>320</a:t>
                      </a:r>
                      <a:endParaRPr lang="en-US" b="1" noProof="0" dirty="0">
                        <a:solidFill>
                          <a:srgbClr val="C00000"/>
                        </a:solidFill>
                      </a:endParaRPr>
                    </a:p>
                  </a:txBody>
                  <a:tcPr>
                    <a:solidFill>
                      <a:schemeClr val="accent4">
                        <a:lumMod val="20000"/>
                        <a:lumOff val="80000"/>
                      </a:schemeClr>
                    </a:solidFill>
                  </a:tcPr>
                </a:tc>
                <a:tc>
                  <a:txBody>
                    <a:bodyPr/>
                    <a:lstStyle/>
                    <a:p>
                      <a:r>
                        <a:rPr lang="en-US" b="1" noProof="0" dirty="0" smtClean="0">
                          <a:solidFill>
                            <a:srgbClr val="C00000"/>
                          </a:solidFill>
                        </a:rPr>
                        <a:t>320</a:t>
                      </a:r>
                      <a:endParaRPr lang="en-US" b="1" noProof="0" dirty="0">
                        <a:solidFill>
                          <a:srgbClr val="C00000"/>
                        </a:solidFill>
                      </a:endParaRPr>
                    </a:p>
                  </a:txBody>
                  <a:tcPr>
                    <a:solidFill>
                      <a:schemeClr val="accent4">
                        <a:lumMod val="20000"/>
                        <a:lumOff val="80000"/>
                      </a:schemeClr>
                    </a:solidFill>
                  </a:tcPr>
                </a:tc>
                <a:tc>
                  <a:txBody>
                    <a:bodyPr/>
                    <a:lstStyle/>
                    <a:p>
                      <a:r>
                        <a:rPr lang="en-US" b="1" noProof="0" dirty="0" smtClean="0">
                          <a:solidFill>
                            <a:srgbClr val="C00000"/>
                          </a:solidFill>
                        </a:rPr>
                        <a:t>320</a:t>
                      </a:r>
                      <a:endParaRPr lang="en-US" b="1" noProof="0" dirty="0">
                        <a:solidFill>
                          <a:srgbClr val="C00000"/>
                        </a:solidFill>
                      </a:endParaRPr>
                    </a:p>
                  </a:txBody>
                  <a:tcPr>
                    <a:solidFill>
                      <a:schemeClr val="accent4">
                        <a:lumMod val="20000"/>
                        <a:lumOff val="80000"/>
                      </a:schemeClr>
                    </a:solidFill>
                  </a:tcPr>
                </a:tc>
                <a:extLst>
                  <a:ext uri="{0D108BD9-81ED-4DB2-BD59-A6C34878D82A}">
                    <a16:rowId xmlns:a16="http://schemas.microsoft.com/office/drawing/2014/main" val="10006"/>
                  </a:ext>
                </a:extLst>
              </a:tr>
              <a:tr h="624113">
                <a:tc>
                  <a:txBody>
                    <a:bodyPr/>
                    <a:lstStyle/>
                    <a:p>
                      <a:r>
                        <a:rPr lang="en-US" noProof="0" dirty="0" smtClean="0"/>
                        <a:t>Private saving</a:t>
                      </a:r>
                      <a:endParaRPr lang="en-US" noProof="0" dirty="0"/>
                    </a:p>
                  </a:txBody>
                  <a:tcPr/>
                </a:tc>
                <a:tc>
                  <a:txBody>
                    <a:bodyPr/>
                    <a:lstStyle/>
                    <a:p>
                      <a:r>
                        <a:rPr lang="en-US" noProof="0" dirty="0" smtClean="0"/>
                        <a:t>80</a:t>
                      </a:r>
                      <a:endParaRPr lang="en-US" noProof="0" dirty="0"/>
                    </a:p>
                  </a:txBody>
                  <a:tcPr/>
                </a:tc>
                <a:tc>
                  <a:txBody>
                    <a:bodyPr/>
                    <a:lstStyle/>
                    <a:p>
                      <a:r>
                        <a:rPr lang="en-US" noProof="0" dirty="0" smtClean="0"/>
                        <a:t>80</a:t>
                      </a:r>
                      <a:endParaRPr lang="en-US" noProof="0" dirty="0"/>
                    </a:p>
                  </a:txBody>
                  <a:tcPr/>
                </a:tc>
                <a:tc>
                  <a:txBody>
                    <a:bodyPr/>
                    <a:lstStyle/>
                    <a:p>
                      <a:r>
                        <a:rPr lang="en-US" noProof="0" dirty="0" smtClean="0"/>
                        <a:t>80</a:t>
                      </a:r>
                      <a:endParaRPr lang="en-US" noProof="0" dirty="0"/>
                    </a:p>
                  </a:txBody>
                  <a:tcPr/>
                </a:tc>
                <a:tc>
                  <a:txBody>
                    <a:bodyPr/>
                    <a:lstStyle/>
                    <a:p>
                      <a:r>
                        <a:rPr lang="en-US" noProof="0" dirty="0" smtClean="0"/>
                        <a:t>180</a:t>
                      </a:r>
                      <a:endParaRPr lang="en-US" noProof="0" dirty="0"/>
                    </a:p>
                  </a:txBody>
                  <a:tcPr>
                    <a:solidFill>
                      <a:srgbClr val="F9F8E9"/>
                    </a:solidFill>
                  </a:tcPr>
                </a:tc>
                <a:tc>
                  <a:txBody>
                    <a:bodyPr/>
                    <a:lstStyle/>
                    <a:p>
                      <a:r>
                        <a:rPr lang="en-US" noProof="0" dirty="0" smtClean="0"/>
                        <a:t>180</a:t>
                      </a:r>
                      <a:endParaRPr lang="en-US" noProof="0" dirty="0"/>
                    </a:p>
                  </a:txBody>
                  <a:tcPr>
                    <a:solidFill>
                      <a:srgbClr val="F9F8E9"/>
                    </a:solidFill>
                  </a:tcPr>
                </a:tc>
                <a:tc>
                  <a:txBody>
                    <a:bodyPr/>
                    <a:lstStyle/>
                    <a:p>
                      <a:r>
                        <a:rPr lang="en-US" noProof="0" dirty="0" smtClean="0"/>
                        <a:t>- 135,25</a:t>
                      </a:r>
                      <a:endParaRPr lang="en-US" noProof="0" dirty="0"/>
                    </a:p>
                  </a:txBody>
                  <a:tcPr>
                    <a:solidFill>
                      <a:srgbClr val="F9F8E9"/>
                    </a:solidFill>
                  </a:tcPr>
                </a:tc>
                <a:extLst>
                  <a:ext uri="{0D108BD9-81ED-4DB2-BD59-A6C34878D82A}">
                    <a16:rowId xmlns:a16="http://schemas.microsoft.com/office/drawing/2014/main" val="10007"/>
                  </a:ext>
                </a:extLst>
              </a:tr>
              <a:tr h="624113">
                <a:tc>
                  <a:txBody>
                    <a:bodyPr/>
                    <a:lstStyle/>
                    <a:p>
                      <a:r>
                        <a:rPr lang="en-US" noProof="0" dirty="0" smtClean="0"/>
                        <a:t>Interest rate</a:t>
                      </a:r>
                      <a:endParaRPr lang="en-US" noProof="0" dirty="0"/>
                    </a:p>
                  </a:txBody>
                  <a:tcPr/>
                </a:tc>
                <a:tc>
                  <a:txBody>
                    <a:bodyPr/>
                    <a:lstStyle/>
                    <a:p>
                      <a:r>
                        <a:rPr lang="en-US" noProof="0" dirty="0" smtClean="0"/>
                        <a:t>0,05</a:t>
                      </a:r>
                      <a:endParaRPr lang="en-US" noProof="0" dirty="0"/>
                    </a:p>
                  </a:txBody>
                  <a:tcPr/>
                </a:tc>
                <a:tc>
                  <a:txBody>
                    <a:bodyPr/>
                    <a:lstStyle/>
                    <a:p>
                      <a:r>
                        <a:rPr lang="en-US" noProof="0" dirty="0" smtClean="0"/>
                        <a:t>0,05</a:t>
                      </a:r>
                      <a:endParaRPr lang="en-US" noProof="0" dirty="0"/>
                    </a:p>
                  </a:txBody>
                  <a:tcPr/>
                </a:tc>
                <a:tc>
                  <a:txBody>
                    <a:bodyPr/>
                    <a:lstStyle/>
                    <a:p>
                      <a:r>
                        <a:rPr lang="en-US" noProof="0" dirty="0" smtClean="0"/>
                        <a:t>0,05</a:t>
                      </a:r>
                      <a:endParaRPr lang="en-US" noProof="0" dirty="0"/>
                    </a:p>
                  </a:txBody>
                  <a:tcPr/>
                </a:tc>
                <a:tc>
                  <a:txBody>
                    <a:bodyPr/>
                    <a:lstStyle/>
                    <a:p>
                      <a:r>
                        <a:rPr lang="en-US" noProof="0" dirty="0" smtClean="0"/>
                        <a:t>0,05</a:t>
                      </a:r>
                      <a:endParaRPr lang="en-US" noProof="0" dirty="0"/>
                    </a:p>
                  </a:txBody>
                  <a:tcPr>
                    <a:solidFill>
                      <a:schemeClr val="accent4">
                        <a:lumMod val="20000"/>
                        <a:lumOff val="80000"/>
                      </a:schemeClr>
                    </a:solidFill>
                  </a:tcPr>
                </a:tc>
                <a:tc>
                  <a:txBody>
                    <a:bodyPr/>
                    <a:lstStyle/>
                    <a:p>
                      <a:r>
                        <a:rPr lang="en-US" noProof="0" dirty="0" smtClean="0"/>
                        <a:t>0,05</a:t>
                      </a:r>
                      <a:endParaRPr lang="en-US" noProof="0" dirty="0"/>
                    </a:p>
                  </a:txBody>
                  <a:tcPr>
                    <a:solidFill>
                      <a:schemeClr val="accent4">
                        <a:lumMod val="20000"/>
                        <a:lumOff val="80000"/>
                      </a:schemeClr>
                    </a:solidFill>
                  </a:tcPr>
                </a:tc>
                <a:tc>
                  <a:txBody>
                    <a:bodyPr/>
                    <a:lstStyle/>
                    <a:p>
                      <a:r>
                        <a:rPr lang="en-US" noProof="0" dirty="0" smtClean="0"/>
                        <a:t>0,05</a:t>
                      </a:r>
                      <a:endParaRPr lang="en-US" noProof="0" dirty="0"/>
                    </a:p>
                  </a:txBody>
                  <a:tcPr>
                    <a:solidFill>
                      <a:schemeClr val="accent4">
                        <a:lumMod val="20000"/>
                        <a:lumOff val="80000"/>
                      </a:schemeClr>
                    </a:solidFill>
                  </a:tcPr>
                </a:tc>
                <a:extLst>
                  <a:ext uri="{0D108BD9-81ED-4DB2-BD59-A6C34878D82A}">
                    <a16:rowId xmlns:a16="http://schemas.microsoft.com/office/drawing/2014/main" val="10008"/>
                  </a:ext>
                </a:extLst>
              </a:tr>
              <a:tr h="713272">
                <a:tc>
                  <a:txBody>
                    <a:bodyPr/>
                    <a:lstStyle/>
                    <a:p>
                      <a:r>
                        <a:rPr lang="en-US" noProof="0" dirty="0" smtClean="0"/>
                        <a:t>Private wealth</a:t>
                      </a:r>
                      <a:endParaRPr lang="en-US" noProof="0" dirty="0"/>
                    </a:p>
                  </a:txBody>
                  <a:tcPr/>
                </a:tc>
                <a:tc>
                  <a:txBody>
                    <a:bodyPr/>
                    <a:lstStyle/>
                    <a:p>
                      <a:r>
                        <a:rPr lang="en-US" b="1" noProof="0" dirty="0" smtClean="0">
                          <a:solidFill>
                            <a:srgbClr val="C00000"/>
                          </a:solidFill>
                        </a:rPr>
                        <a:t>80</a:t>
                      </a:r>
                      <a:endParaRPr lang="en-US" b="1" noProof="0" dirty="0">
                        <a:solidFill>
                          <a:srgbClr val="C00000"/>
                        </a:solidFill>
                      </a:endParaRPr>
                    </a:p>
                  </a:txBody>
                  <a:tcPr/>
                </a:tc>
                <a:tc>
                  <a:txBody>
                    <a:bodyPr/>
                    <a:lstStyle/>
                    <a:p>
                      <a:r>
                        <a:rPr lang="en-US" b="1" noProof="0" dirty="0" smtClean="0">
                          <a:solidFill>
                            <a:srgbClr val="C00000"/>
                          </a:solidFill>
                        </a:rPr>
                        <a:t>164</a:t>
                      </a:r>
                      <a:r>
                        <a:rPr lang="en-US" noProof="0" dirty="0" smtClean="0"/>
                        <a:t> =</a:t>
                      </a:r>
                    </a:p>
                    <a:p>
                      <a:r>
                        <a:rPr lang="en-US" sz="1600" noProof="0" dirty="0" smtClean="0"/>
                        <a:t>80 +1,05*80</a:t>
                      </a:r>
                      <a:endParaRPr lang="en-US" sz="1600" noProof="0" dirty="0"/>
                    </a:p>
                  </a:txBody>
                  <a:tcPr/>
                </a:tc>
                <a:tc>
                  <a:txBody>
                    <a:bodyPr/>
                    <a:lstStyle/>
                    <a:p>
                      <a:r>
                        <a:rPr lang="en-US" sz="2000" b="1" noProof="0" dirty="0" smtClean="0">
                          <a:solidFill>
                            <a:srgbClr val="C00000"/>
                          </a:solidFill>
                        </a:rPr>
                        <a:t>252,2</a:t>
                      </a:r>
                      <a:r>
                        <a:rPr lang="en-US" sz="1800" noProof="0" dirty="0" smtClean="0"/>
                        <a:t> =</a:t>
                      </a:r>
                    </a:p>
                    <a:p>
                      <a:r>
                        <a:rPr lang="en-US" sz="1600" noProof="0" dirty="0" smtClean="0"/>
                        <a:t>80 +1,05*80 +(1,05</a:t>
                      </a:r>
                      <a:r>
                        <a:rPr lang="en-US" sz="1600" baseline="30000" noProof="0" dirty="0" smtClean="0"/>
                        <a:t>2</a:t>
                      </a:r>
                      <a:r>
                        <a:rPr lang="en-US" sz="1600" noProof="0" dirty="0" smtClean="0"/>
                        <a:t>)*80</a:t>
                      </a:r>
                      <a:endParaRPr lang="en-US" sz="1600" noProof="0" dirty="0"/>
                    </a:p>
                  </a:txBody>
                  <a:tcPr/>
                </a:tc>
                <a:tc>
                  <a:txBody>
                    <a:bodyPr/>
                    <a:lstStyle/>
                    <a:p>
                      <a:r>
                        <a:rPr lang="en-US" b="1" noProof="0" dirty="0" smtClean="0">
                          <a:solidFill>
                            <a:srgbClr val="C00000"/>
                          </a:solidFill>
                        </a:rPr>
                        <a:t>180</a:t>
                      </a:r>
                      <a:endParaRPr lang="en-US" b="1" noProof="0" dirty="0">
                        <a:solidFill>
                          <a:srgbClr val="C00000"/>
                        </a:solidFill>
                      </a:endParaRPr>
                    </a:p>
                  </a:txBody>
                  <a:tcPr>
                    <a:solidFill>
                      <a:srgbClr val="F9F8E9"/>
                    </a:solidFill>
                  </a:tcPr>
                </a:tc>
                <a:tc>
                  <a:txBody>
                    <a:bodyPr/>
                    <a:lstStyle/>
                    <a:p>
                      <a:r>
                        <a:rPr lang="en-US" b="1" noProof="0" dirty="0" smtClean="0">
                          <a:solidFill>
                            <a:srgbClr val="C00000"/>
                          </a:solidFill>
                        </a:rPr>
                        <a:t>369</a:t>
                      </a:r>
                      <a:r>
                        <a:rPr lang="en-US" noProof="0" dirty="0" smtClean="0"/>
                        <a:t> =</a:t>
                      </a:r>
                      <a:endParaRPr lang="en-US" sz="1600" noProof="0" dirty="0" smtClean="0"/>
                    </a:p>
                    <a:p>
                      <a:r>
                        <a:rPr lang="en-US" sz="1600" noProof="0" dirty="0" smtClean="0"/>
                        <a:t>180 +1,05*180</a:t>
                      </a:r>
                      <a:endParaRPr lang="en-US" sz="1600" noProof="0" dirty="0"/>
                    </a:p>
                  </a:txBody>
                  <a:tcPr>
                    <a:solidFill>
                      <a:srgbClr val="F9F8E9"/>
                    </a:solidFill>
                  </a:tcPr>
                </a:tc>
                <a:tc>
                  <a:txBody>
                    <a:bodyPr/>
                    <a:lstStyle/>
                    <a:p>
                      <a:r>
                        <a:rPr lang="en-US" sz="2000" b="1" noProof="0" dirty="0" smtClean="0">
                          <a:solidFill>
                            <a:srgbClr val="C00000"/>
                          </a:solidFill>
                        </a:rPr>
                        <a:t>252,2 </a:t>
                      </a:r>
                      <a:r>
                        <a:rPr lang="en-US" sz="1800" noProof="0" dirty="0" smtClean="0"/>
                        <a:t>=</a:t>
                      </a:r>
                    </a:p>
                    <a:p>
                      <a:r>
                        <a:rPr lang="en-US" sz="1600" noProof="0" dirty="0" smtClean="0"/>
                        <a:t>-135,25 +1,05*180 +(1,05</a:t>
                      </a:r>
                      <a:r>
                        <a:rPr lang="en-US" sz="1600" baseline="30000" noProof="0" dirty="0" smtClean="0"/>
                        <a:t>2</a:t>
                      </a:r>
                      <a:r>
                        <a:rPr lang="en-US" sz="1600" noProof="0" dirty="0" smtClean="0"/>
                        <a:t>)*180</a:t>
                      </a:r>
                      <a:endParaRPr lang="en-US" sz="1600" noProof="0" dirty="0"/>
                    </a:p>
                  </a:txBody>
                  <a:tcPr>
                    <a:solidFill>
                      <a:srgbClr val="F9F8E9"/>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6479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14</a:t>
            </a:fld>
            <a:endParaRPr lang="en-US"/>
          </a:p>
        </p:txBody>
      </p:sp>
      <p:sp>
        <p:nvSpPr>
          <p:cNvPr id="4" name="Segnaposto piè di pagina 3"/>
          <p:cNvSpPr>
            <a:spLocks noGrp="1"/>
          </p:cNvSpPr>
          <p:nvPr>
            <p:ph type="ftr" sz="quarter" idx="10"/>
          </p:nvPr>
        </p:nvSpPr>
        <p:spPr/>
        <p:txBody>
          <a:bodyPr/>
          <a:lstStyle/>
          <a:p>
            <a:pPr algn="l"/>
            <a:r>
              <a:rPr lang="en-US" dirty="0" smtClean="0"/>
              <a:t>Chapter 16: Government debt</a:t>
            </a:r>
            <a:endParaRPr lang="en-US" dirty="0"/>
          </a:p>
        </p:txBody>
      </p:sp>
      <p:sp>
        <p:nvSpPr>
          <p:cNvPr id="2" name="Rettangolo 1"/>
          <p:cNvSpPr/>
          <p:nvPr/>
        </p:nvSpPr>
        <p:spPr>
          <a:xfrm>
            <a:off x="526474" y="138548"/>
            <a:ext cx="11665526" cy="461665"/>
          </a:xfrm>
          <a:prstGeom prst="rect">
            <a:avLst/>
          </a:prstGeom>
        </p:spPr>
        <p:txBody>
          <a:bodyPr wrap="square">
            <a:spAutoFit/>
          </a:bodyPr>
          <a:lstStyle/>
          <a:p>
            <a:r>
              <a:rPr lang="en-US" sz="2400" b="1" dirty="0">
                <a:solidFill>
                  <a:srgbClr val="005A5A"/>
                </a:solidFill>
              </a:rPr>
              <a:t>Do government securities create </a:t>
            </a:r>
            <a:r>
              <a:rPr lang="en-US" sz="2400" b="1" dirty="0" smtClean="0">
                <a:solidFill>
                  <a:srgbClr val="005A5A"/>
                </a:solidFill>
              </a:rPr>
              <a:t>wealth in the aggregate? </a:t>
            </a:r>
            <a:r>
              <a:rPr lang="it-IT" sz="2400" b="1" dirty="0" smtClean="0">
                <a:solidFill>
                  <a:srgbClr val="005A5A"/>
                </a:solidFill>
              </a:rPr>
              <a:t>  -  3</a:t>
            </a:r>
            <a:endParaRPr lang="en-US" sz="2400" b="1" dirty="0">
              <a:solidFill>
                <a:srgbClr val="005A5A"/>
              </a:solidFill>
            </a:endParaRPr>
          </a:p>
        </p:txBody>
      </p:sp>
      <p:sp>
        <p:nvSpPr>
          <p:cNvPr id="5" name="Rettangolo 4"/>
          <p:cNvSpPr/>
          <p:nvPr/>
        </p:nvSpPr>
        <p:spPr>
          <a:xfrm>
            <a:off x="526474" y="600213"/>
            <a:ext cx="7869381" cy="6027163"/>
          </a:xfrm>
          <a:prstGeom prst="rect">
            <a:avLst/>
          </a:prstGeom>
        </p:spPr>
        <p:txBody>
          <a:bodyPr wrap="square">
            <a:spAutoFit/>
          </a:bodyPr>
          <a:lstStyle/>
          <a:p>
            <a:pPr marL="287338" indent="-287338">
              <a:lnSpc>
                <a:spcPct val="114000"/>
              </a:lnSpc>
              <a:spcBef>
                <a:spcPts val="600"/>
              </a:spcBef>
              <a:buClr>
                <a:schemeClr val="hlink"/>
              </a:buClr>
            </a:pPr>
            <a:r>
              <a:rPr lang="en-US" altLang="en-US" sz="2400" i="1" dirty="0" smtClean="0"/>
              <a:t>In our example: </a:t>
            </a:r>
            <a:r>
              <a:rPr lang="en-US" altLang="en-US" sz="2400" dirty="0" smtClean="0"/>
              <a:t>Government securities do </a:t>
            </a:r>
            <a:r>
              <a:rPr lang="en-US" altLang="en-US" sz="2400" b="1" dirty="0" smtClean="0">
                <a:solidFill>
                  <a:srgbClr val="000099"/>
                </a:solidFill>
              </a:rPr>
              <a:t>not</a:t>
            </a:r>
            <a:r>
              <a:rPr lang="en-US" altLang="en-US" sz="2400" dirty="0" smtClean="0"/>
              <a:t> create wealth!</a:t>
            </a:r>
          </a:p>
          <a:p>
            <a:pPr marL="287338" indent="-287338">
              <a:lnSpc>
                <a:spcPct val="114000"/>
              </a:lnSpc>
              <a:spcBef>
                <a:spcPts val="600"/>
              </a:spcBef>
              <a:buClr>
                <a:schemeClr val="hlink"/>
              </a:buClr>
            </a:pPr>
            <a:r>
              <a:rPr lang="en-US" altLang="en-US" sz="2400" dirty="0" smtClean="0"/>
              <a:t>We actually observe that in both cases:</a:t>
            </a:r>
          </a:p>
          <a:p>
            <a:pPr marL="342900" indent="-342900">
              <a:lnSpc>
                <a:spcPct val="114000"/>
              </a:lnSpc>
              <a:spcBef>
                <a:spcPts val="600"/>
              </a:spcBef>
              <a:buClr>
                <a:schemeClr val="hlink"/>
              </a:buClr>
              <a:buFont typeface="Arial" panose="020B0604020202020204" pitchFamily="34" charset="0"/>
              <a:buChar char="•"/>
            </a:pPr>
            <a:r>
              <a:rPr lang="en-US" altLang="en-US" sz="2400" dirty="0" smtClean="0"/>
              <a:t>The level of consumption is the same, in each year</a:t>
            </a:r>
          </a:p>
          <a:p>
            <a:pPr marL="342900" indent="-342900">
              <a:lnSpc>
                <a:spcPct val="114000"/>
              </a:lnSpc>
              <a:spcBef>
                <a:spcPts val="600"/>
              </a:spcBef>
              <a:buClr>
                <a:schemeClr val="hlink"/>
              </a:buClr>
              <a:buFont typeface="Arial" panose="020B0604020202020204" pitchFamily="34" charset="0"/>
              <a:buChar char="•"/>
            </a:pPr>
            <a:r>
              <a:rPr lang="en-US" altLang="en-US" sz="2400" dirty="0" smtClean="0"/>
              <a:t>In both cases at the end of 2017 the accumulated wealth is exactly the same: 252,2</a:t>
            </a:r>
          </a:p>
          <a:p>
            <a:pPr marL="342900" indent="-342900">
              <a:lnSpc>
                <a:spcPct val="114000"/>
              </a:lnSpc>
              <a:spcBef>
                <a:spcPts val="600"/>
              </a:spcBef>
              <a:buClr>
                <a:schemeClr val="hlink"/>
              </a:buClr>
              <a:buFont typeface="Arial" panose="020B0604020202020204" pitchFamily="34" charset="0"/>
              <a:buChar char="•"/>
            </a:pPr>
            <a:r>
              <a:rPr lang="en-US" altLang="en-US" sz="2400" dirty="0" smtClean="0"/>
              <a:t>If the expenditures are debt financed, in the first two years the consumer does not pay taxes and is hence able to save more and accumulate more wealth ...</a:t>
            </a:r>
          </a:p>
          <a:p>
            <a:pPr marL="342900" indent="-342900">
              <a:lnSpc>
                <a:spcPct val="114000"/>
              </a:lnSpc>
              <a:spcBef>
                <a:spcPts val="600"/>
              </a:spcBef>
              <a:buClr>
                <a:schemeClr val="hlink"/>
              </a:buClr>
              <a:buFont typeface="Arial" panose="020B0604020202020204" pitchFamily="34" charset="0"/>
              <a:buChar char="•"/>
            </a:pPr>
            <a:r>
              <a:rPr lang="en-US" altLang="en-US" sz="2400" dirty="0" smtClean="0"/>
              <a:t>But in the end, all the additional accumulated wealth has to be used to pay the larger taxes that are necessary to pay off the debt when it comes due.</a:t>
            </a:r>
          </a:p>
          <a:p>
            <a:pPr marL="342900" indent="-342900">
              <a:lnSpc>
                <a:spcPct val="114000"/>
              </a:lnSpc>
              <a:spcBef>
                <a:spcPts val="600"/>
              </a:spcBef>
              <a:buClr>
                <a:schemeClr val="hlink"/>
              </a:buClr>
              <a:buFont typeface="Arial" panose="020B0604020202020204" pitchFamily="34" charset="0"/>
              <a:buChar char="•"/>
            </a:pPr>
            <a:r>
              <a:rPr lang="en-US" altLang="en-US" sz="2400" dirty="0" smtClean="0"/>
              <a:t>So, </a:t>
            </a:r>
            <a:r>
              <a:rPr lang="en-US" altLang="en-US" sz="2400" b="1" dirty="0" smtClean="0">
                <a:solidFill>
                  <a:srgbClr val="000099"/>
                </a:solidFill>
              </a:rPr>
              <a:t>no Pigou effect </a:t>
            </a:r>
            <a:r>
              <a:rPr lang="en-US" altLang="en-US" sz="2400" dirty="0" smtClean="0"/>
              <a:t>(which says:</a:t>
            </a:r>
            <a:r>
              <a:rPr lang="en-US" altLang="en-US" sz="2400" dirty="0" smtClean="0">
                <a:sym typeface="Symbol"/>
              </a:rPr>
              <a:t> perceived wealth consumption) </a:t>
            </a:r>
            <a:endParaRPr lang="en-US" altLang="en-US" sz="2400" b="1" dirty="0" smtClean="0">
              <a:solidFill>
                <a:srgbClr val="000099"/>
              </a:solidFill>
            </a:endParaRPr>
          </a:p>
        </p:txBody>
      </p:sp>
    </p:spTree>
    <p:extLst>
      <p:ext uri="{BB962C8B-B14F-4D97-AF65-F5344CB8AC3E}">
        <p14:creationId xmlns:p14="http://schemas.microsoft.com/office/powerpoint/2010/main" val="3511809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15</a:t>
            </a:fld>
            <a:endParaRPr lang="en-US"/>
          </a:p>
        </p:txBody>
      </p:sp>
      <p:sp>
        <p:nvSpPr>
          <p:cNvPr id="4" name="Segnaposto piè di pagina 3"/>
          <p:cNvSpPr>
            <a:spLocks noGrp="1"/>
          </p:cNvSpPr>
          <p:nvPr>
            <p:ph type="ftr" sz="quarter" idx="10"/>
          </p:nvPr>
        </p:nvSpPr>
        <p:spPr/>
        <p:txBody>
          <a:bodyPr/>
          <a:lstStyle/>
          <a:p>
            <a:pPr algn="l"/>
            <a:r>
              <a:rPr lang="en-US" dirty="0" smtClean="0"/>
              <a:t>Chapter 16: Government debt</a:t>
            </a:r>
            <a:endParaRPr lang="en-US" dirty="0"/>
          </a:p>
        </p:txBody>
      </p:sp>
      <p:sp>
        <p:nvSpPr>
          <p:cNvPr id="2" name="Rettangolo 1"/>
          <p:cNvSpPr/>
          <p:nvPr/>
        </p:nvSpPr>
        <p:spPr>
          <a:xfrm>
            <a:off x="526474" y="138548"/>
            <a:ext cx="11665526" cy="461665"/>
          </a:xfrm>
          <a:prstGeom prst="rect">
            <a:avLst/>
          </a:prstGeom>
        </p:spPr>
        <p:txBody>
          <a:bodyPr wrap="square">
            <a:spAutoFit/>
          </a:bodyPr>
          <a:lstStyle/>
          <a:p>
            <a:r>
              <a:rPr lang="en-US" sz="2400" b="1" dirty="0">
                <a:solidFill>
                  <a:srgbClr val="005A5A"/>
                </a:solidFill>
              </a:rPr>
              <a:t>Do government securities create </a:t>
            </a:r>
            <a:r>
              <a:rPr lang="en-US" sz="2400" b="1" dirty="0" smtClean="0">
                <a:solidFill>
                  <a:srgbClr val="005A5A"/>
                </a:solidFill>
              </a:rPr>
              <a:t>wealth in the aggregate?</a:t>
            </a:r>
            <a:r>
              <a:rPr lang="it-IT" sz="2400" b="1" dirty="0" smtClean="0">
                <a:solidFill>
                  <a:srgbClr val="005A5A"/>
                </a:solidFill>
              </a:rPr>
              <a:t>  -  4</a:t>
            </a:r>
            <a:endParaRPr lang="en-US" sz="2400" b="1" dirty="0">
              <a:solidFill>
                <a:srgbClr val="005A5A"/>
              </a:solidFill>
            </a:endParaRPr>
          </a:p>
        </p:txBody>
      </p:sp>
      <p:sp>
        <p:nvSpPr>
          <p:cNvPr id="5" name="Rettangolo 4"/>
          <p:cNvSpPr/>
          <p:nvPr/>
        </p:nvSpPr>
        <p:spPr>
          <a:xfrm>
            <a:off x="526474" y="957943"/>
            <a:ext cx="11347474" cy="4954305"/>
          </a:xfrm>
          <a:prstGeom prst="rect">
            <a:avLst/>
          </a:prstGeom>
        </p:spPr>
        <p:txBody>
          <a:bodyPr wrap="square">
            <a:spAutoFit/>
          </a:bodyPr>
          <a:lstStyle/>
          <a:p>
            <a:pPr marL="287338" indent="-287338">
              <a:lnSpc>
                <a:spcPct val="114000"/>
              </a:lnSpc>
              <a:spcBef>
                <a:spcPts val="600"/>
              </a:spcBef>
              <a:buClr>
                <a:schemeClr val="hlink"/>
              </a:buClr>
            </a:pPr>
            <a:r>
              <a:rPr lang="en-US" altLang="en-US" sz="2400" i="1" dirty="0" smtClean="0"/>
              <a:t>This result demonstrates the </a:t>
            </a:r>
            <a:r>
              <a:rPr lang="en-US" altLang="en-US" sz="2400" b="1" dirty="0" smtClean="0">
                <a:solidFill>
                  <a:srgbClr val="000099"/>
                </a:solidFill>
              </a:rPr>
              <a:t>theorem on the neutrality of government debt </a:t>
            </a:r>
            <a:r>
              <a:rPr lang="en-US" altLang="en-US" sz="2400" dirty="0" smtClean="0"/>
              <a:t>(R. </a:t>
            </a:r>
            <a:r>
              <a:rPr lang="en-US" altLang="en-US" sz="2400" dirty="0" err="1" smtClean="0"/>
              <a:t>Barro</a:t>
            </a:r>
            <a:r>
              <a:rPr lang="en-US" altLang="en-US" sz="2400" dirty="0" smtClean="0"/>
              <a:t>, 1974), also called the </a:t>
            </a:r>
            <a:r>
              <a:rPr lang="en-US" altLang="en-US" sz="2400" b="1" i="1" dirty="0" smtClean="0">
                <a:solidFill>
                  <a:srgbClr val="000099"/>
                </a:solidFill>
              </a:rPr>
              <a:t>Theorem of Ricardian equivalence</a:t>
            </a:r>
          </a:p>
          <a:p>
            <a:pPr marL="287338" indent="-287338">
              <a:lnSpc>
                <a:spcPct val="114000"/>
              </a:lnSpc>
              <a:spcBef>
                <a:spcPts val="600"/>
              </a:spcBef>
              <a:buClr>
                <a:schemeClr val="hlink"/>
              </a:buClr>
            </a:pPr>
            <a:r>
              <a:rPr lang="en-US" altLang="en-US" sz="2400" dirty="0" smtClean="0"/>
              <a:t>According to </a:t>
            </a:r>
            <a:r>
              <a:rPr lang="en-US" altLang="en-US" sz="2400" dirty="0" err="1" smtClean="0"/>
              <a:t>Barro</a:t>
            </a:r>
            <a:r>
              <a:rPr lang="en-US" altLang="en-US" sz="2400" dirty="0" smtClean="0"/>
              <a:t>, if consumers/savers are </a:t>
            </a:r>
            <a:r>
              <a:rPr lang="en-US" altLang="en-US" sz="2400" b="1" dirty="0" smtClean="0">
                <a:solidFill>
                  <a:srgbClr val="C00000"/>
                </a:solidFill>
              </a:rPr>
              <a:t>rational</a:t>
            </a:r>
            <a:r>
              <a:rPr lang="en-US" altLang="en-US" sz="2400" dirty="0" smtClean="0"/>
              <a:t>: </a:t>
            </a:r>
          </a:p>
          <a:p>
            <a:pPr marL="457200" indent="-457200">
              <a:lnSpc>
                <a:spcPct val="114000"/>
              </a:lnSpc>
              <a:spcBef>
                <a:spcPts val="600"/>
              </a:spcBef>
              <a:buClr>
                <a:schemeClr val="hlink"/>
              </a:buClr>
              <a:buFont typeface="+mj-lt"/>
              <a:buAutoNum type="arabicPeriod"/>
            </a:pPr>
            <a:r>
              <a:rPr lang="en-US" altLang="en-US" sz="2400" dirty="0" smtClean="0"/>
              <a:t>They are able to figure out that whether government expenditures are financed with government securities or with tax revenues, in both cases in the end the total tax burden (including paying back the debt) is exactly the same: hence </a:t>
            </a:r>
            <a:r>
              <a:rPr lang="en-US" altLang="en-US" sz="2400" b="1" dirty="0" smtClean="0">
                <a:solidFill>
                  <a:srgbClr val="C00000"/>
                </a:solidFill>
              </a:rPr>
              <a:t>the final wealth of the savers will be the same </a:t>
            </a:r>
            <a:r>
              <a:rPr lang="en-US" altLang="en-US" sz="2400" dirty="0" smtClean="0"/>
              <a:t>in both cases.</a:t>
            </a:r>
          </a:p>
          <a:p>
            <a:pPr marL="457200" indent="-457200">
              <a:lnSpc>
                <a:spcPct val="114000"/>
              </a:lnSpc>
              <a:spcBef>
                <a:spcPts val="600"/>
              </a:spcBef>
              <a:buClr>
                <a:schemeClr val="hlink"/>
              </a:buClr>
              <a:buFont typeface="+mj-lt"/>
              <a:buAutoNum type="arabicPeriod"/>
            </a:pPr>
            <a:r>
              <a:rPr lang="en-US" altLang="en-US" sz="2400" dirty="0" smtClean="0"/>
              <a:t>Naturally, if the final wealth is the same, the present value (as of today) of wealth is equal in both cases: hence from the beginning (from the first year when the consumer does not pay taxes) the consumer is not fooled: s/he knows that </a:t>
            </a:r>
            <a:r>
              <a:rPr lang="en-US" altLang="en-US" sz="2400" b="1" dirty="0" smtClean="0">
                <a:solidFill>
                  <a:srgbClr val="C00000"/>
                </a:solidFill>
              </a:rPr>
              <a:t>the larger savings today</a:t>
            </a:r>
            <a:r>
              <a:rPr lang="en-US" altLang="en-US" sz="2400" dirty="0" smtClean="0"/>
              <a:t>  only serve to pay the </a:t>
            </a:r>
            <a:r>
              <a:rPr lang="en-US" altLang="en-US" sz="2400" b="1" dirty="0" smtClean="0">
                <a:solidFill>
                  <a:srgbClr val="C00000"/>
                </a:solidFill>
              </a:rPr>
              <a:t>higher future taxes.</a:t>
            </a:r>
            <a:endParaRPr lang="en-US" altLang="en-US" sz="2400" b="1" dirty="0">
              <a:solidFill>
                <a:srgbClr val="C00000"/>
              </a:solidFill>
            </a:endParaRPr>
          </a:p>
        </p:txBody>
      </p:sp>
    </p:spTree>
    <p:extLst>
      <p:ext uri="{BB962C8B-B14F-4D97-AF65-F5344CB8AC3E}">
        <p14:creationId xmlns:p14="http://schemas.microsoft.com/office/powerpoint/2010/main" val="1455971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16</a:t>
            </a:fld>
            <a:endParaRPr lang="en-US"/>
          </a:p>
        </p:txBody>
      </p:sp>
      <p:sp>
        <p:nvSpPr>
          <p:cNvPr id="2" name="Rettangolo 1"/>
          <p:cNvSpPr/>
          <p:nvPr/>
        </p:nvSpPr>
        <p:spPr>
          <a:xfrm>
            <a:off x="526474" y="138548"/>
            <a:ext cx="11665526" cy="461665"/>
          </a:xfrm>
          <a:prstGeom prst="rect">
            <a:avLst/>
          </a:prstGeom>
        </p:spPr>
        <p:txBody>
          <a:bodyPr wrap="square">
            <a:spAutoFit/>
          </a:bodyPr>
          <a:lstStyle/>
          <a:p>
            <a:r>
              <a:rPr lang="en-US" sz="2400" b="1" dirty="0" smtClean="0">
                <a:solidFill>
                  <a:srgbClr val="005A5A"/>
                </a:solidFill>
              </a:rPr>
              <a:t>Do government securities create wealth in the aggregate?  -  5</a:t>
            </a:r>
            <a:endParaRPr lang="en-US" sz="2400" b="1" dirty="0">
              <a:solidFill>
                <a:srgbClr val="005A5A"/>
              </a:solidFill>
            </a:endParaRPr>
          </a:p>
        </p:txBody>
      </p:sp>
      <p:sp>
        <p:nvSpPr>
          <p:cNvPr id="5" name="Rettangolo 4"/>
          <p:cNvSpPr/>
          <p:nvPr/>
        </p:nvSpPr>
        <p:spPr>
          <a:xfrm>
            <a:off x="526474" y="600213"/>
            <a:ext cx="11479996" cy="5887124"/>
          </a:xfrm>
          <a:prstGeom prst="rect">
            <a:avLst/>
          </a:prstGeom>
        </p:spPr>
        <p:txBody>
          <a:bodyPr wrap="square">
            <a:spAutoFit/>
          </a:bodyPr>
          <a:lstStyle/>
          <a:p>
            <a:pPr marL="287338" indent="-287338">
              <a:lnSpc>
                <a:spcPct val="114000"/>
              </a:lnSpc>
              <a:spcBef>
                <a:spcPts val="600"/>
              </a:spcBef>
              <a:buClr>
                <a:schemeClr val="hlink"/>
              </a:buClr>
            </a:pPr>
            <a:r>
              <a:rPr lang="en-US" altLang="en-US" sz="2400" i="1" dirty="0" smtClean="0"/>
              <a:t>Is government debt really always neutral? </a:t>
            </a:r>
          </a:p>
          <a:p>
            <a:pPr marL="287338" indent="-287338">
              <a:lnSpc>
                <a:spcPct val="114000"/>
              </a:lnSpc>
              <a:spcBef>
                <a:spcPts val="600"/>
              </a:spcBef>
              <a:buClr>
                <a:schemeClr val="hlink"/>
              </a:buClr>
            </a:pPr>
            <a:r>
              <a:rPr lang="en-US" altLang="en-US" sz="2000" dirty="0" smtClean="0"/>
              <a:t>The theorem of neutrality of government debt only holds under </a:t>
            </a:r>
            <a:r>
              <a:rPr lang="en-US" altLang="en-US" sz="2000" b="1" dirty="0" smtClean="0">
                <a:solidFill>
                  <a:srgbClr val="FF0000"/>
                </a:solidFill>
              </a:rPr>
              <a:t>certain assumptions </a:t>
            </a:r>
            <a:r>
              <a:rPr lang="en-US" altLang="en-US" sz="2000" dirty="0" smtClean="0"/>
              <a:t>(which were satisfied in our numerical example). To see this let us have a counter example: </a:t>
            </a:r>
          </a:p>
          <a:p>
            <a:pPr marL="457200" indent="-457200">
              <a:lnSpc>
                <a:spcPct val="114000"/>
              </a:lnSpc>
              <a:spcBef>
                <a:spcPts val="600"/>
              </a:spcBef>
              <a:buClr>
                <a:schemeClr val="hlink"/>
              </a:buClr>
              <a:buFont typeface="Wingdings" panose="05000000000000000000" pitchFamily="2" charset="2"/>
              <a:buChar char="v"/>
            </a:pPr>
            <a:r>
              <a:rPr lang="en-US" altLang="en-US" sz="2000" dirty="0" smtClean="0"/>
              <a:t>Instead of assuming that the income of consumers is always sufficient to guarantee a constant level of consumption, let us assume that </a:t>
            </a:r>
            <a:r>
              <a:rPr lang="en-US" altLang="en-US" sz="2000" b="1" dirty="0" smtClean="0">
                <a:solidFill>
                  <a:srgbClr val="000099"/>
                </a:solidFill>
              </a:rPr>
              <a:t>income grows </a:t>
            </a:r>
            <a:r>
              <a:rPr lang="en-US" altLang="en-US" sz="2000" dirty="0" smtClean="0"/>
              <a:t>over time.  </a:t>
            </a:r>
          </a:p>
          <a:p>
            <a:pPr marL="457200" indent="-457200">
              <a:lnSpc>
                <a:spcPct val="114000"/>
              </a:lnSpc>
              <a:spcBef>
                <a:spcPts val="600"/>
              </a:spcBef>
              <a:buClr>
                <a:schemeClr val="hlink"/>
              </a:buClr>
              <a:buFont typeface="Arial" panose="020B0604020202020204" pitchFamily="34" charset="0"/>
              <a:buChar char="•"/>
            </a:pPr>
            <a:r>
              <a:rPr lang="en-US" altLang="en-US" sz="2000" i="1" dirty="0" smtClean="0"/>
              <a:t>For example, </a:t>
            </a:r>
            <a:r>
              <a:rPr lang="en-US" altLang="en-US" sz="2000" dirty="0" smtClean="0"/>
              <a:t>let us assume that my income is </a:t>
            </a:r>
            <a:r>
              <a:rPr lang="en-US" altLang="en-US" sz="2000" b="1" dirty="0" smtClean="0"/>
              <a:t>400</a:t>
            </a:r>
            <a:r>
              <a:rPr lang="en-US" altLang="en-US" sz="2000" dirty="0" smtClean="0"/>
              <a:t> in the first year and </a:t>
            </a:r>
            <a:r>
              <a:rPr lang="en-US" altLang="en-US" sz="2000" b="1" dirty="0" smtClean="0"/>
              <a:t>605</a:t>
            </a:r>
            <a:r>
              <a:rPr lang="en-US" altLang="en-US" sz="2000" dirty="0" smtClean="0"/>
              <a:t> in the second year. The present </a:t>
            </a:r>
            <a:r>
              <a:rPr lang="en-US" altLang="en-US" sz="2000" b="1" dirty="0" smtClean="0">
                <a:solidFill>
                  <a:srgbClr val="000099"/>
                </a:solidFill>
              </a:rPr>
              <a:t>value </a:t>
            </a:r>
            <a:r>
              <a:rPr lang="en-US" altLang="en-US" sz="2000" dirty="0" smtClean="0"/>
              <a:t>of the sum of the two incomes is the same as when I earn always </a:t>
            </a:r>
            <a:r>
              <a:rPr lang="en-US" altLang="en-US" sz="2000" b="1" dirty="0" smtClean="0"/>
              <a:t>500</a:t>
            </a:r>
            <a:r>
              <a:rPr lang="en-US" altLang="en-US" sz="2000" dirty="0" smtClean="0"/>
              <a:t> in the two years:</a:t>
            </a:r>
          </a:p>
          <a:p>
            <a:pPr algn="ctr">
              <a:lnSpc>
                <a:spcPct val="114000"/>
              </a:lnSpc>
              <a:spcBef>
                <a:spcPts val="600"/>
              </a:spcBef>
              <a:buClr>
                <a:schemeClr val="hlink"/>
              </a:buClr>
            </a:pPr>
            <a:r>
              <a:rPr lang="en-US" altLang="en-US" sz="2000" dirty="0" smtClean="0"/>
              <a:t>               </a:t>
            </a:r>
            <a:r>
              <a:rPr lang="en-US" altLang="en-US" sz="2000" b="1" dirty="0" smtClean="0">
                <a:solidFill>
                  <a:srgbClr val="C00000"/>
                </a:solidFill>
              </a:rPr>
              <a:t>400 + 605/1,05  </a:t>
            </a:r>
            <a:r>
              <a:rPr lang="en-US" altLang="en-US" sz="2000" dirty="0" smtClean="0"/>
              <a:t>=  </a:t>
            </a:r>
            <a:r>
              <a:rPr lang="en-US" altLang="en-US" sz="2000" b="1" dirty="0" smtClean="0">
                <a:solidFill>
                  <a:srgbClr val="000099"/>
                </a:solidFill>
              </a:rPr>
              <a:t>500 + 500/1,05  </a:t>
            </a:r>
            <a:r>
              <a:rPr lang="en-US" altLang="en-US" sz="2000" dirty="0" smtClean="0"/>
              <a:t>=  </a:t>
            </a:r>
            <a:r>
              <a:rPr lang="en-US" altLang="en-US" sz="2000" b="1" dirty="0" smtClean="0"/>
              <a:t>976,2</a:t>
            </a:r>
            <a:r>
              <a:rPr lang="en-US" altLang="en-US" sz="2000" dirty="0" smtClean="0"/>
              <a:t> </a:t>
            </a:r>
          </a:p>
          <a:p>
            <a:pPr marL="342900" indent="-342900">
              <a:lnSpc>
                <a:spcPct val="114000"/>
              </a:lnSpc>
              <a:spcBef>
                <a:spcPts val="600"/>
              </a:spcBef>
              <a:buClr>
                <a:schemeClr val="hlink"/>
              </a:buClr>
              <a:buFont typeface="Arial" panose="020B0604020202020204" pitchFamily="34" charset="0"/>
              <a:buChar char="•"/>
            </a:pPr>
            <a:r>
              <a:rPr lang="en-US" altLang="en-US" sz="2000" dirty="0" smtClean="0"/>
              <a:t>However, when the income is 400 in the first year, and I have to pay taxes of 100 I will not be able to consume at the desired level of 320. In this case, given that </a:t>
            </a:r>
            <a:r>
              <a:rPr lang="en-US" altLang="en-US" sz="2000" b="1" dirty="0" smtClean="0">
                <a:solidFill>
                  <a:srgbClr val="000099"/>
                </a:solidFill>
              </a:rPr>
              <a:t>total income is the same </a:t>
            </a:r>
            <a:r>
              <a:rPr lang="en-US" altLang="en-US" sz="2000" dirty="0" smtClean="0"/>
              <a:t>over the three years it makes a difference to me whether I have to pay the same amount of taxes every year, or whether I can pay the taxes at the end of the period when I will earn more.</a:t>
            </a:r>
          </a:p>
          <a:p>
            <a:pPr marL="342900" indent="-342900">
              <a:lnSpc>
                <a:spcPct val="114000"/>
              </a:lnSpc>
              <a:spcBef>
                <a:spcPts val="600"/>
              </a:spcBef>
              <a:buClr>
                <a:schemeClr val="hlink"/>
              </a:buClr>
              <a:buFont typeface="Arial" panose="020B0604020202020204" pitchFamily="34" charset="0"/>
              <a:buChar char="•"/>
            </a:pPr>
            <a:r>
              <a:rPr lang="en-US" altLang="en-US" sz="2000" dirty="0" smtClean="0"/>
              <a:t>As an alternative, in order to always consume 320, I could ask for a loan the sum that is lacking. But in this case the theorem of neutrality only holds if </a:t>
            </a:r>
            <a:r>
              <a:rPr lang="en-US" altLang="en-US" sz="2000" b="1" dirty="0" smtClean="0">
                <a:solidFill>
                  <a:srgbClr val="000099"/>
                </a:solidFill>
              </a:rPr>
              <a:t>I can go into debt at the same interest rate </a:t>
            </a:r>
            <a:r>
              <a:rPr lang="en-US" altLang="en-US" sz="2000" dirty="0" smtClean="0"/>
              <a:t>as the state. But if that is not the case, it is better that the state goes into debt than I do.  </a:t>
            </a:r>
            <a:endParaRPr lang="en-US" altLang="en-US" sz="2400" b="1" dirty="0">
              <a:solidFill>
                <a:srgbClr val="C00000"/>
              </a:solidFill>
            </a:endParaRPr>
          </a:p>
        </p:txBody>
      </p:sp>
    </p:spTree>
    <p:extLst>
      <p:ext uri="{BB962C8B-B14F-4D97-AF65-F5344CB8AC3E}">
        <p14:creationId xmlns:p14="http://schemas.microsoft.com/office/powerpoint/2010/main" val="2055696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17</a:t>
            </a:fld>
            <a:endParaRPr lang="en-US"/>
          </a:p>
        </p:txBody>
      </p:sp>
      <p:sp>
        <p:nvSpPr>
          <p:cNvPr id="2" name="Rettangolo 1"/>
          <p:cNvSpPr/>
          <p:nvPr/>
        </p:nvSpPr>
        <p:spPr>
          <a:xfrm>
            <a:off x="526474" y="138548"/>
            <a:ext cx="11665526" cy="461665"/>
          </a:xfrm>
          <a:prstGeom prst="rect">
            <a:avLst/>
          </a:prstGeom>
        </p:spPr>
        <p:txBody>
          <a:bodyPr wrap="square">
            <a:spAutoFit/>
          </a:bodyPr>
          <a:lstStyle/>
          <a:p>
            <a:r>
              <a:rPr lang="en-US" sz="2400" b="1" dirty="0">
                <a:solidFill>
                  <a:srgbClr val="005A5A"/>
                </a:solidFill>
              </a:rPr>
              <a:t>Do government securities create </a:t>
            </a:r>
            <a:r>
              <a:rPr lang="en-US" sz="2400" b="1" dirty="0" smtClean="0">
                <a:solidFill>
                  <a:srgbClr val="005A5A"/>
                </a:solidFill>
              </a:rPr>
              <a:t>wealth in the aggregate? </a:t>
            </a:r>
            <a:r>
              <a:rPr lang="it-IT" sz="2400" b="1" dirty="0" smtClean="0">
                <a:solidFill>
                  <a:srgbClr val="005A5A"/>
                </a:solidFill>
              </a:rPr>
              <a:t>-  6</a:t>
            </a:r>
            <a:endParaRPr lang="en-US" sz="2400" b="1" dirty="0">
              <a:solidFill>
                <a:srgbClr val="005A5A"/>
              </a:solidFill>
            </a:endParaRPr>
          </a:p>
        </p:txBody>
      </p:sp>
      <p:sp>
        <p:nvSpPr>
          <p:cNvPr id="5" name="Rettangolo 4"/>
          <p:cNvSpPr/>
          <p:nvPr/>
        </p:nvSpPr>
        <p:spPr>
          <a:xfrm>
            <a:off x="526474" y="560457"/>
            <a:ext cx="11479996" cy="6041013"/>
          </a:xfrm>
          <a:prstGeom prst="rect">
            <a:avLst/>
          </a:prstGeom>
        </p:spPr>
        <p:txBody>
          <a:bodyPr wrap="square">
            <a:spAutoFit/>
          </a:bodyPr>
          <a:lstStyle/>
          <a:p>
            <a:pPr marL="287338" indent="-287338">
              <a:lnSpc>
                <a:spcPct val="114000"/>
              </a:lnSpc>
              <a:spcBef>
                <a:spcPts val="600"/>
              </a:spcBef>
              <a:buClr>
                <a:schemeClr val="hlink"/>
              </a:buClr>
            </a:pPr>
            <a:r>
              <a:rPr lang="en-US" altLang="en-US" sz="2400" i="1" dirty="0" smtClean="0"/>
              <a:t>Is government debt really always neutral? What does our example say on this?</a:t>
            </a:r>
            <a:endParaRPr lang="en-US" altLang="en-US" sz="2400" dirty="0" smtClean="0"/>
          </a:p>
          <a:p>
            <a:pPr marL="457200" indent="-457200">
              <a:lnSpc>
                <a:spcPct val="114000"/>
              </a:lnSpc>
              <a:spcBef>
                <a:spcPts val="600"/>
              </a:spcBef>
              <a:buClr>
                <a:schemeClr val="hlink"/>
              </a:buClr>
              <a:buFont typeface="Wingdings" panose="05000000000000000000" pitchFamily="2" charset="2"/>
              <a:buChar char="v"/>
            </a:pPr>
            <a:r>
              <a:rPr lang="en-US" altLang="en-US" sz="2000" dirty="0" smtClean="0"/>
              <a:t>The theorem on the neutrality of government debt is </a:t>
            </a:r>
            <a:r>
              <a:rPr lang="en-US" altLang="en-US" sz="2000" b="1" dirty="0" smtClean="0">
                <a:solidFill>
                  <a:srgbClr val="000099"/>
                </a:solidFill>
              </a:rPr>
              <a:t>valid if</a:t>
            </a:r>
            <a:r>
              <a:rPr lang="en-US" altLang="en-US" sz="2000" dirty="0" smtClean="0"/>
              <a:t>:</a:t>
            </a:r>
          </a:p>
          <a:p>
            <a:pPr marL="971550" lvl="1" indent="-514350">
              <a:lnSpc>
                <a:spcPct val="114000"/>
              </a:lnSpc>
              <a:spcBef>
                <a:spcPts val="600"/>
              </a:spcBef>
              <a:buClr>
                <a:schemeClr val="hlink"/>
              </a:buClr>
              <a:buFont typeface="+mj-lt"/>
              <a:buAutoNum type="romanLcPeriod"/>
            </a:pPr>
            <a:r>
              <a:rPr lang="en-US" altLang="en-US" sz="2000" b="1" dirty="0" smtClean="0"/>
              <a:t> </a:t>
            </a:r>
            <a:r>
              <a:rPr lang="en-US" altLang="en-US" sz="2000" dirty="0" smtClean="0"/>
              <a:t>Consumers have </a:t>
            </a:r>
            <a:r>
              <a:rPr lang="en-US" altLang="en-US" sz="2000" b="1" dirty="0" smtClean="0">
                <a:solidFill>
                  <a:srgbClr val="000099"/>
                </a:solidFill>
              </a:rPr>
              <a:t>perfect knowledge and foresight </a:t>
            </a:r>
            <a:r>
              <a:rPr lang="en-US" altLang="en-US" sz="2000" dirty="0" smtClean="0"/>
              <a:t>regarding their income and consumption today and in the future (i.e. they are in no way myopic!)</a:t>
            </a:r>
            <a:endParaRPr lang="en-US" altLang="en-US" i="1" dirty="0" smtClean="0"/>
          </a:p>
          <a:p>
            <a:pPr marL="971550" lvl="1" indent="-514350">
              <a:lnSpc>
                <a:spcPct val="114000"/>
              </a:lnSpc>
              <a:spcBef>
                <a:spcPts val="600"/>
              </a:spcBef>
              <a:buClr>
                <a:schemeClr val="hlink"/>
              </a:buClr>
              <a:buFont typeface="+mj-lt"/>
              <a:buAutoNum type="romanLcPeriod"/>
            </a:pPr>
            <a:r>
              <a:rPr lang="en-US" altLang="en-US" sz="2000" b="1" dirty="0" smtClean="0"/>
              <a:t> </a:t>
            </a:r>
            <a:r>
              <a:rPr lang="en-US" altLang="en-US" sz="2000" dirty="0" smtClean="0"/>
              <a:t>no matter whether expenditures are financed with current or future taxes, the tax burden will fall on the same persons: </a:t>
            </a:r>
            <a:r>
              <a:rPr lang="en-US" altLang="en-US" sz="2000" b="1" dirty="0" smtClean="0">
                <a:solidFill>
                  <a:srgbClr val="000099"/>
                </a:solidFill>
              </a:rPr>
              <a:t>there are no redistributive consequences </a:t>
            </a:r>
            <a:r>
              <a:rPr lang="en-US" altLang="en-US" sz="2000" dirty="0" smtClean="0"/>
              <a:t>linked to the financing method </a:t>
            </a:r>
            <a:endParaRPr lang="en-US" altLang="en-US" dirty="0" smtClean="0"/>
          </a:p>
          <a:p>
            <a:pPr marL="971550" lvl="1" indent="-514350">
              <a:lnSpc>
                <a:spcPct val="114000"/>
              </a:lnSpc>
              <a:spcBef>
                <a:spcPts val="600"/>
              </a:spcBef>
              <a:buClr>
                <a:schemeClr val="hlink"/>
              </a:buClr>
              <a:buFont typeface="+mj-lt"/>
              <a:buAutoNum type="romanLcPeriod"/>
            </a:pPr>
            <a:r>
              <a:rPr lang="en-US" altLang="en-US" sz="2000" b="1" dirty="0" smtClean="0">
                <a:solidFill>
                  <a:schemeClr val="accent1">
                    <a:lumMod val="75000"/>
                  </a:schemeClr>
                </a:solidFill>
              </a:rPr>
              <a:t>a)</a:t>
            </a:r>
            <a:r>
              <a:rPr lang="en-US" altLang="en-US" sz="2000" dirty="0" smtClean="0"/>
              <a:t> The income of consumers is </a:t>
            </a:r>
            <a:r>
              <a:rPr lang="en-US" altLang="en-US" sz="2000" b="1" dirty="0" smtClean="0">
                <a:solidFill>
                  <a:srgbClr val="000099"/>
                </a:solidFill>
              </a:rPr>
              <a:t>constant</a:t>
            </a:r>
            <a:r>
              <a:rPr lang="en-US" altLang="en-US" sz="2000" dirty="0" smtClean="0"/>
              <a:t> over time, or </a:t>
            </a:r>
          </a:p>
          <a:p>
            <a:pPr marL="971550" lvl="1" indent="-514350">
              <a:lnSpc>
                <a:spcPct val="114000"/>
              </a:lnSpc>
              <a:buClr>
                <a:schemeClr val="hlink"/>
              </a:buClr>
              <a:buFont typeface="+mj-lt"/>
              <a:buAutoNum type="romanLcPeriod" startAt="3"/>
            </a:pPr>
            <a:r>
              <a:rPr lang="en-US" altLang="en-US" sz="2000" b="1" dirty="0" smtClean="0">
                <a:solidFill>
                  <a:schemeClr val="accent1">
                    <a:lumMod val="75000"/>
                  </a:schemeClr>
                </a:solidFill>
              </a:rPr>
              <a:t>b) </a:t>
            </a:r>
            <a:r>
              <a:rPr lang="en-US" altLang="en-US" sz="2000" dirty="0" smtClean="0"/>
              <a:t>Consumers can </a:t>
            </a:r>
            <a:r>
              <a:rPr lang="en-US" altLang="en-US" sz="2000" b="1" dirty="0" smtClean="0">
                <a:solidFill>
                  <a:srgbClr val="000099"/>
                </a:solidFill>
              </a:rPr>
              <a:t>borrow</a:t>
            </a:r>
            <a:r>
              <a:rPr lang="en-US" altLang="en-US" sz="2000" dirty="0" smtClean="0"/>
              <a:t> funds in a «perfect» capital market at the same interest rate as the state can borrow funds</a:t>
            </a:r>
          </a:p>
          <a:p>
            <a:pPr>
              <a:lnSpc>
                <a:spcPct val="114000"/>
              </a:lnSpc>
              <a:spcBef>
                <a:spcPts val="600"/>
              </a:spcBef>
              <a:buClr>
                <a:schemeClr val="hlink"/>
              </a:buClr>
            </a:pPr>
            <a:r>
              <a:rPr lang="en-US" altLang="en-US" sz="2000" b="1" u="sng" dirty="0" smtClean="0"/>
              <a:t>When these assumptions do not hold</a:t>
            </a:r>
            <a:r>
              <a:rPr lang="en-US" altLang="en-US" sz="2000" dirty="0" smtClean="0"/>
              <a:t>, we can assume that:</a:t>
            </a:r>
          </a:p>
          <a:p>
            <a:pPr marL="342900" indent="-342900">
              <a:lnSpc>
                <a:spcPct val="114000"/>
              </a:lnSpc>
              <a:spcBef>
                <a:spcPts val="600"/>
              </a:spcBef>
              <a:buClr>
                <a:schemeClr val="hlink"/>
              </a:buClr>
              <a:buFont typeface="Arial" panose="020B0604020202020204" pitchFamily="34" charset="0"/>
              <a:buChar char="•"/>
            </a:pPr>
            <a:r>
              <a:rPr lang="en-US" altLang="en-US" sz="2000" dirty="0" smtClean="0"/>
              <a:t>At least some consumers </a:t>
            </a:r>
            <a:r>
              <a:rPr lang="en-US" altLang="en-US" sz="2000" b="1" dirty="0" smtClean="0">
                <a:solidFill>
                  <a:srgbClr val="C00000"/>
                </a:solidFill>
              </a:rPr>
              <a:t>prefer</a:t>
            </a:r>
            <a:r>
              <a:rPr lang="en-US" altLang="en-US" sz="2000" dirty="0" smtClean="0"/>
              <a:t> </a:t>
            </a:r>
            <a:r>
              <a:rPr lang="en-US" altLang="en-US" sz="2000" b="1" dirty="0" smtClean="0">
                <a:solidFill>
                  <a:srgbClr val="C00000"/>
                </a:solidFill>
              </a:rPr>
              <a:t>to delay </a:t>
            </a:r>
            <a:r>
              <a:rPr lang="en-US" altLang="en-US" sz="2000" dirty="0" smtClean="0"/>
              <a:t>the payment of taxes, and if this happens they feel to be at least a little bit «</a:t>
            </a:r>
            <a:r>
              <a:rPr lang="en-US" altLang="en-US" sz="2000" b="1" dirty="0" smtClean="0">
                <a:solidFill>
                  <a:srgbClr val="C00000"/>
                </a:solidFill>
              </a:rPr>
              <a:t>richer</a:t>
            </a:r>
            <a:r>
              <a:rPr lang="en-US" altLang="en-US" sz="2000" dirty="0" smtClean="0"/>
              <a:t>».</a:t>
            </a:r>
          </a:p>
          <a:p>
            <a:pPr marL="342900" indent="-342900">
              <a:lnSpc>
                <a:spcPct val="114000"/>
              </a:lnSpc>
              <a:spcBef>
                <a:spcPts val="600"/>
              </a:spcBef>
              <a:buClr>
                <a:schemeClr val="hlink"/>
              </a:buClr>
              <a:buFont typeface="Arial" panose="020B0604020202020204" pitchFamily="34" charset="0"/>
              <a:buChar char="•"/>
            </a:pPr>
            <a:r>
              <a:rPr lang="en-US" altLang="en-US" sz="2000" dirty="0" smtClean="0"/>
              <a:t>Consequently these consumers will </a:t>
            </a:r>
            <a:r>
              <a:rPr lang="en-US" altLang="en-US" sz="2000" b="1" dirty="0" smtClean="0">
                <a:solidFill>
                  <a:srgbClr val="C00000"/>
                </a:solidFill>
              </a:rPr>
              <a:t>increase consumption expenditures</a:t>
            </a:r>
            <a:r>
              <a:rPr lang="en-US" altLang="en-US" sz="2000" dirty="0" smtClean="0"/>
              <a:t>.</a:t>
            </a:r>
          </a:p>
          <a:p>
            <a:pPr marL="342900" indent="-342900">
              <a:lnSpc>
                <a:spcPct val="114000"/>
              </a:lnSpc>
              <a:spcBef>
                <a:spcPts val="600"/>
              </a:spcBef>
              <a:buClr>
                <a:schemeClr val="hlink"/>
              </a:buClr>
              <a:buFont typeface="Arial" panose="020B0604020202020204" pitchFamily="34" charset="0"/>
              <a:buChar char="•"/>
            </a:pPr>
            <a:r>
              <a:rPr lang="en-US" altLang="en-US" sz="2000" dirty="0" smtClean="0"/>
              <a:t>Hence, financing government expenditures through issuing debt, rather than through current taxes, has a </a:t>
            </a:r>
            <a:r>
              <a:rPr lang="en-US" altLang="en-US" sz="2000" b="1" dirty="0" smtClean="0">
                <a:solidFill>
                  <a:srgbClr val="C00000"/>
                </a:solidFill>
              </a:rPr>
              <a:t>larger expansionary effect </a:t>
            </a:r>
            <a:r>
              <a:rPr lang="en-US" altLang="en-US" sz="2000" dirty="0" smtClean="0"/>
              <a:t>on </a:t>
            </a:r>
            <a:r>
              <a:rPr lang="en-US" altLang="en-US" sz="2000" smtClean="0"/>
              <a:t>aggregate demand.</a:t>
            </a:r>
            <a:endParaRPr lang="en-US" altLang="en-US" sz="2400" dirty="0"/>
          </a:p>
        </p:txBody>
      </p:sp>
    </p:spTree>
    <p:extLst>
      <p:ext uri="{BB962C8B-B14F-4D97-AF65-F5344CB8AC3E}">
        <p14:creationId xmlns:p14="http://schemas.microsoft.com/office/powerpoint/2010/main" val="56077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18</a:t>
            </a:fld>
            <a:endParaRPr lang="en-US"/>
          </a:p>
        </p:txBody>
      </p:sp>
      <p:sp>
        <p:nvSpPr>
          <p:cNvPr id="5" name="Rettangolo 4"/>
          <p:cNvSpPr/>
          <p:nvPr/>
        </p:nvSpPr>
        <p:spPr>
          <a:xfrm>
            <a:off x="549363" y="1110614"/>
            <a:ext cx="11479997" cy="5031249"/>
          </a:xfrm>
          <a:prstGeom prst="rect">
            <a:avLst/>
          </a:prstGeom>
        </p:spPr>
        <p:txBody>
          <a:bodyPr wrap="square">
            <a:spAutoFit/>
          </a:bodyPr>
          <a:lstStyle/>
          <a:p>
            <a:pPr marL="287338" indent="-287338" algn="just">
              <a:lnSpc>
                <a:spcPct val="114000"/>
              </a:lnSpc>
              <a:spcBef>
                <a:spcPts val="600"/>
              </a:spcBef>
              <a:buClr>
                <a:schemeClr val="hlink"/>
              </a:buClr>
            </a:pPr>
            <a:r>
              <a:rPr lang="en-US" altLang="en-US" sz="2400" i="1" dirty="0" smtClean="0"/>
              <a:t>Debt is unsustainable when the debtor is no longer able to </a:t>
            </a:r>
            <a:r>
              <a:rPr lang="en-US" altLang="en-US" sz="2400" b="1" i="1" dirty="0" smtClean="0">
                <a:solidFill>
                  <a:srgbClr val="FF0000"/>
                </a:solidFill>
              </a:rPr>
              <a:t>contain its growth</a:t>
            </a:r>
            <a:r>
              <a:rPr lang="en-US" altLang="en-US" sz="2400" i="1" dirty="0" smtClean="0"/>
              <a:t>, i.e., when the debtor is constrained to </a:t>
            </a:r>
            <a:r>
              <a:rPr lang="en-US" altLang="en-US" sz="2400" b="1" i="1" dirty="0" smtClean="0">
                <a:solidFill>
                  <a:srgbClr val="FF0000"/>
                </a:solidFill>
              </a:rPr>
              <a:t>issue new debt only to pay the interest on previously issued debt</a:t>
            </a:r>
            <a:r>
              <a:rPr lang="en-US" altLang="en-US" sz="2400" i="1" dirty="0" smtClean="0"/>
              <a:t>. </a:t>
            </a:r>
          </a:p>
          <a:p>
            <a:pPr marL="287338" indent="-287338" algn="just">
              <a:lnSpc>
                <a:spcPct val="114000"/>
              </a:lnSpc>
              <a:spcBef>
                <a:spcPts val="600"/>
              </a:spcBef>
              <a:buClr>
                <a:schemeClr val="hlink"/>
              </a:buClr>
            </a:pPr>
            <a:r>
              <a:rPr lang="en-US" altLang="en-US" sz="2400" i="1" dirty="0" smtClean="0"/>
              <a:t>In this case, also the outlays on the interest grows over time and the debt is on a path of ever accelerating growth. </a:t>
            </a:r>
          </a:p>
          <a:p>
            <a:pPr marL="287338" indent="-287338" algn="just">
              <a:lnSpc>
                <a:spcPct val="114000"/>
              </a:lnSpc>
              <a:spcBef>
                <a:spcPts val="600"/>
              </a:spcBef>
              <a:buClr>
                <a:schemeClr val="hlink"/>
              </a:buClr>
            </a:pPr>
            <a:r>
              <a:rPr lang="en-US" altLang="en-US" sz="2400" i="1" u="sng" dirty="0" smtClean="0"/>
              <a:t>Nota Bene</a:t>
            </a:r>
            <a:r>
              <a:rPr lang="en-US" altLang="en-US" sz="2400" i="1" dirty="0" smtClean="0"/>
              <a:t>:</a:t>
            </a:r>
          </a:p>
          <a:p>
            <a:pPr marL="287338" indent="-287338" algn="just">
              <a:lnSpc>
                <a:spcPct val="114000"/>
              </a:lnSpc>
              <a:spcBef>
                <a:spcPts val="600"/>
              </a:spcBef>
              <a:buClr>
                <a:schemeClr val="hlink"/>
              </a:buClr>
            </a:pPr>
            <a:r>
              <a:rPr lang="en-US" altLang="en-US" sz="2400" i="1" dirty="0" smtClean="0"/>
              <a:t>Since the ability of the state to pay interest depends on the taxes it can raise and since taxes increase with income, it is natural to evaluate the sustainability of the debt not in terms of its absolute value (billions of Euro) but in terms of the ratio of Debt/GDP. </a:t>
            </a:r>
          </a:p>
          <a:p>
            <a:pPr marL="287338" indent="-287338" algn="just">
              <a:lnSpc>
                <a:spcPct val="114000"/>
              </a:lnSpc>
              <a:spcBef>
                <a:spcPts val="600"/>
              </a:spcBef>
              <a:buClr>
                <a:schemeClr val="hlink"/>
              </a:buClr>
            </a:pPr>
            <a:r>
              <a:rPr lang="en-US" altLang="en-US" sz="2400" i="1" dirty="0" smtClean="0"/>
              <a:t>That’s why the macroeconomic analyses of the </a:t>
            </a:r>
            <a:r>
              <a:rPr lang="en-US" altLang="en-US" sz="2400" i="1" dirty="0" err="1" smtClean="0"/>
              <a:t>sustainablity</a:t>
            </a:r>
            <a:r>
              <a:rPr lang="en-US" altLang="en-US" sz="2400" i="1" dirty="0" smtClean="0"/>
              <a:t> focus on the </a:t>
            </a:r>
            <a:r>
              <a:rPr lang="en-US" altLang="en-US" sz="2400" b="1" i="1" dirty="0" smtClean="0">
                <a:solidFill>
                  <a:srgbClr val="FF0000"/>
                </a:solidFill>
              </a:rPr>
              <a:t>ratio of Debt/GDP. </a:t>
            </a:r>
            <a:endParaRPr lang="en-US" altLang="en-US" sz="2400" b="1" dirty="0">
              <a:solidFill>
                <a:srgbClr val="FF0000"/>
              </a:solidFill>
            </a:endParaRPr>
          </a:p>
        </p:txBody>
      </p:sp>
      <p:sp>
        <p:nvSpPr>
          <p:cNvPr id="6" name="Rettangolo 5"/>
          <p:cNvSpPr/>
          <p:nvPr/>
        </p:nvSpPr>
        <p:spPr>
          <a:xfrm>
            <a:off x="526473" y="112050"/>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When does it become unsustainable?</a:t>
            </a:r>
          </a:p>
        </p:txBody>
      </p:sp>
      <p:sp>
        <p:nvSpPr>
          <p:cNvPr id="7" name="Segnaposto piè di pagina 3"/>
          <p:cNvSpPr>
            <a:spLocks noGrp="1"/>
          </p:cNvSpPr>
          <p:nvPr>
            <p:ph type="ftr" sz="quarter" idx="10"/>
          </p:nvPr>
        </p:nvSpPr>
        <p:spPr>
          <a:xfrm>
            <a:off x="639419" y="6396106"/>
            <a:ext cx="3178629" cy="365125"/>
          </a:xfrm>
        </p:spPr>
        <p:txBody>
          <a:bodyPr/>
          <a:lstStyle/>
          <a:p>
            <a:pPr algn="l"/>
            <a:r>
              <a:rPr lang="en-US" dirty="0" smtClean="0"/>
              <a:t>Chapter 16: Government debt</a:t>
            </a:r>
            <a:endParaRPr lang="en-US" dirty="0"/>
          </a:p>
        </p:txBody>
      </p:sp>
    </p:spTree>
    <p:extLst>
      <p:ext uri="{BB962C8B-B14F-4D97-AF65-F5344CB8AC3E}">
        <p14:creationId xmlns:p14="http://schemas.microsoft.com/office/powerpoint/2010/main" val="302621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19</a:t>
            </a:fld>
            <a:endParaRPr lang="en-US"/>
          </a:p>
        </p:txBody>
      </p:sp>
      <p:sp>
        <p:nvSpPr>
          <p:cNvPr id="6" name="Rettangolo 5"/>
          <p:cNvSpPr/>
          <p:nvPr/>
        </p:nvSpPr>
        <p:spPr>
          <a:xfrm>
            <a:off x="526473" y="112050"/>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When does it become unsustainable?   -   2</a:t>
            </a:r>
          </a:p>
        </p:txBody>
      </p:sp>
      <p:sp>
        <p:nvSpPr>
          <p:cNvPr id="7" name="Segnaposto piè di pagina 3"/>
          <p:cNvSpPr>
            <a:spLocks noGrp="1"/>
          </p:cNvSpPr>
          <p:nvPr>
            <p:ph type="ftr" sz="quarter" idx="10"/>
          </p:nvPr>
        </p:nvSpPr>
        <p:spPr>
          <a:xfrm>
            <a:off x="679175" y="6343098"/>
            <a:ext cx="3178629" cy="365125"/>
          </a:xfrm>
        </p:spPr>
        <p:txBody>
          <a:bodyPr/>
          <a:lstStyle/>
          <a:p>
            <a:pPr algn="l"/>
            <a:r>
              <a:rPr lang="en-US" dirty="0" smtClean="0"/>
              <a:t>Chapter 16:  Government debt</a:t>
            </a:r>
            <a:endParaRPr lang="en-US" dirty="0"/>
          </a:p>
        </p:txBody>
      </p:sp>
      <p:graphicFrame>
        <p:nvGraphicFramePr>
          <p:cNvPr id="2" name="Tabella 1"/>
          <p:cNvGraphicFramePr>
            <a:graphicFrameLocks noGrp="1"/>
          </p:cNvGraphicFramePr>
          <p:nvPr>
            <p:extLst>
              <p:ext uri="{D42A27DB-BD31-4B8C-83A1-F6EECF244321}">
                <p14:modId xmlns:p14="http://schemas.microsoft.com/office/powerpoint/2010/main" val="50815934"/>
              </p:ext>
            </p:extLst>
          </p:nvPr>
        </p:nvGraphicFramePr>
        <p:xfrm>
          <a:off x="1974572" y="1276941"/>
          <a:ext cx="7385880" cy="4591878"/>
        </p:xfrm>
        <a:graphic>
          <a:graphicData uri="http://schemas.openxmlformats.org/drawingml/2006/table">
            <a:tbl>
              <a:tblPr firstRow="1" bandRow="1">
                <a:tableStyleId>{5C22544A-7EE6-4342-B048-85BDC9FD1C3A}</a:tableStyleId>
              </a:tblPr>
              <a:tblGrid>
                <a:gridCol w="1846470">
                  <a:extLst>
                    <a:ext uri="{9D8B030D-6E8A-4147-A177-3AD203B41FA5}">
                      <a16:colId xmlns:a16="http://schemas.microsoft.com/office/drawing/2014/main" val="20000"/>
                    </a:ext>
                  </a:extLst>
                </a:gridCol>
                <a:gridCol w="1846470">
                  <a:extLst>
                    <a:ext uri="{9D8B030D-6E8A-4147-A177-3AD203B41FA5}">
                      <a16:colId xmlns:a16="http://schemas.microsoft.com/office/drawing/2014/main" val="20001"/>
                    </a:ext>
                  </a:extLst>
                </a:gridCol>
                <a:gridCol w="1819967">
                  <a:extLst>
                    <a:ext uri="{9D8B030D-6E8A-4147-A177-3AD203B41FA5}">
                      <a16:colId xmlns:a16="http://schemas.microsoft.com/office/drawing/2014/main" val="20002"/>
                    </a:ext>
                  </a:extLst>
                </a:gridCol>
                <a:gridCol w="1872973">
                  <a:extLst>
                    <a:ext uri="{9D8B030D-6E8A-4147-A177-3AD203B41FA5}">
                      <a16:colId xmlns:a16="http://schemas.microsoft.com/office/drawing/2014/main" val="20003"/>
                    </a:ext>
                  </a:extLst>
                </a:gridCol>
              </a:tblGrid>
              <a:tr h="612913">
                <a:tc>
                  <a:txBody>
                    <a:bodyPr/>
                    <a:lstStyle/>
                    <a:p>
                      <a:pPr algn="ctr"/>
                      <a:endParaRPr lang="en-US" dirty="0"/>
                    </a:p>
                  </a:txBody>
                  <a:tcPr/>
                </a:tc>
                <a:tc>
                  <a:txBody>
                    <a:bodyPr/>
                    <a:lstStyle/>
                    <a:p>
                      <a:pPr algn="ctr"/>
                      <a:r>
                        <a:rPr lang="en-US" noProof="0" dirty="0" smtClean="0"/>
                        <a:t>Initial Debt</a:t>
                      </a:r>
                    </a:p>
                    <a:p>
                      <a:pPr algn="ctr"/>
                      <a:r>
                        <a:rPr lang="en-US" noProof="0" dirty="0" smtClean="0"/>
                        <a:t>(% GDP)</a:t>
                      </a:r>
                      <a:endParaRPr lang="en-US" noProof="0" dirty="0"/>
                    </a:p>
                  </a:txBody>
                  <a:tcPr/>
                </a:tc>
                <a:tc>
                  <a:txBody>
                    <a:bodyPr/>
                    <a:lstStyle/>
                    <a:p>
                      <a:pPr algn="ctr"/>
                      <a:r>
                        <a:rPr lang="en-US" noProof="0" dirty="0" smtClean="0"/>
                        <a:t>Interest rate</a:t>
                      </a:r>
                      <a:endParaRPr lang="en-US" noProof="0" dirty="0"/>
                    </a:p>
                  </a:txBody>
                  <a:tcPr/>
                </a:tc>
                <a:tc>
                  <a:txBody>
                    <a:bodyPr/>
                    <a:lstStyle/>
                    <a:p>
                      <a:pPr algn="ctr"/>
                      <a:r>
                        <a:rPr lang="en-US" noProof="0" dirty="0" smtClean="0"/>
                        <a:t>Annual expenditure on interest (% GDP)</a:t>
                      </a:r>
                      <a:endParaRPr lang="en-US" noProof="0" dirty="0"/>
                    </a:p>
                  </a:txBody>
                  <a:tcPr/>
                </a:tc>
                <a:extLst>
                  <a:ext uri="{0D108BD9-81ED-4DB2-BD59-A6C34878D82A}">
                    <a16:rowId xmlns:a16="http://schemas.microsoft.com/office/drawing/2014/main" val="10000"/>
                  </a:ext>
                </a:extLst>
              </a:tr>
              <a:tr h="612913">
                <a:tc>
                  <a:txBody>
                    <a:bodyPr/>
                    <a:lstStyle/>
                    <a:p>
                      <a:pPr marL="0" algn="ctr" defTabSz="914400" rtl="0" eaLnBrk="1" latinLnBrk="0" hangingPunct="1"/>
                      <a:r>
                        <a:rPr lang="it-IT" sz="1800" b="1" kern="1200" dirty="0" smtClean="0">
                          <a:solidFill>
                            <a:schemeClr val="dk1"/>
                          </a:solidFill>
                          <a:latin typeface="+mn-lt"/>
                          <a:ea typeface="+mn-ea"/>
                          <a:cs typeface="+mn-cs"/>
                        </a:rPr>
                        <a:t>Country  A</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60</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2</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1,2</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1"/>
                  </a:ext>
                </a:extLst>
              </a:tr>
              <a:tr h="612913">
                <a:tc>
                  <a:txBody>
                    <a:bodyPr/>
                    <a:lstStyle/>
                    <a:p>
                      <a:pPr marL="0" algn="ctr" defTabSz="914400" rtl="0" eaLnBrk="1" latinLnBrk="0" hangingPunct="1"/>
                      <a:r>
                        <a:rPr lang="it-IT" sz="1800" b="1" kern="1200" dirty="0" smtClean="0">
                          <a:solidFill>
                            <a:schemeClr val="dk1"/>
                          </a:solidFill>
                          <a:latin typeface="+mn-lt"/>
                          <a:ea typeface="+mn-ea"/>
                          <a:cs typeface="+mn-cs"/>
                        </a:rPr>
                        <a:t>Country  B</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60</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5</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3</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2"/>
                  </a:ext>
                </a:extLst>
              </a:tr>
              <a:tr h="612913">
                <a:tc>
                  <a:txBody>
                    <a:bodyPr/>
                    <a:lstStyle/>
                    <a:p>
                      <a:pPr marL="0" algn="ctr" defTabSz="914400" rtl="0" eaLnBrk="1" latinLnBrk="0" hangingPunct="1"/>
                      <a:r>
                        <a:rPr lang="it-IT" sz="1800" b="1" kern="1200" dirty="0" smtClean="0">
                          <a:solidFill>
                            <a:schemeClr val="dk1"/>
                          </a:solidFill>
                          <a:latin typeface="+mn-lt"/>
                          <a:ea typeface="+mn-ea"/>
                          <a:cs typeface="+mn-cs"/>
                        </a:rPr>
                        <a:t>Country  C</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120</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5</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6</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3"/>
                  </a:ext>
                </a:extLst>
              </a:tr>
              <a:tr h="612913">
                <a:tc>
                  <a:txBody>
                    <a:bodyPr/>
                    <a:lstStyle/>
                    <a:p>
                      <a:pPr marL="0" algn="ctr" defTabSz="914400" rtl="0" eaLnBrk="1" latinLnBrk="0" hangingPunct="1"/>
                      <a:r>
                        <a:rPr lang="it-IT" sz="1800" b="1" kern="1200" dirty="0" smtClean="0">
                          <a:solidFill>
                            <a:schemeClr val="dk1"/>
                          </a:solidFill>
                          <a:latin typeface="+mn-lt"/>
                          <a:ea typeface="+mn-ea"/>
                          <a:cs typeface="+mn-cs"/>
                        </a:rPr>
                        <a:t>Country  D</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120</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12</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14,4</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4"/>
                  </a:ext>
                </a:extLst>
              </a:tr>
              <a:tr h="612913">
                <a:tc>
                  <a:txBody>
                    <a:bodyPr/>
                    <a:lstStyle/>
                    <a:p>
                      <a:pPr marL="0" algn="ctr" defTabSz="914400" rtl="0" eaLnBrk="1" latinLnBrk="0" hangingPunct="1"/>
                      <a:r>
                        <a:rPr lang="it-IT" sz="1800" b="1" kern="1200" dirty="0" smtClean="0">
                          <a:solidFill>
                            <a:schemeClr val="dk1"/>
                          </a:solidFill>
                          <a:latin typeface="+mn-lt"/>
                          <a:ea typeface="+mn-ea"/>
                          <a:cs typeface="+mn-cs"/>
                        </a:rPr>
                        <a:t>Country  E</a:t>
                      </a:r>
                      <a:endParaRPr lang="en-US" sz="1800" b="1" kern="1200" dirty="0">
                        <a:solidFill>
                          <a:schemeClr val="dk1"/>
                        </a:solidFill>
                        <a:latin typeface="+mn-lt"/>
                        <a:ea typeface="+mn-ea"/>
                        <a:cs typeface="+mn-cs"/>
                      </a:endParaRPr>
                    </a:p>
                  </a:txBody>
                  <a:tcPr anchor="ctr"/>
                </a:tc>
                <a:tc>
                  <a:txBody>
                    <a:bodyPr/>
                    <a:lstStyle/>
                    <a:p>
                      <a:pPr algn="ctr"/>
                      <a:r>
                        <a:rPr lang="it-IT" sz="1800" b="1" kern="1200" dirty="0" smtClean="0">
                          <a:solidFill>
                            <a:schemeClr val="dk1"/>
                          </a:solidFill>
                          <a:latin typeface="+mn-lt"/>
                          <a:ea typeface="+mn-ea"/>
                          <a:cs typeface="+mn-cs"/>
                        </a:rPr>
                        <a:t>180</a:t>
                      </a:r>
                      <a:endParaRPr lang="en-US" sz="1800" b="1" kern="1200" dirty="0">
                        <a:solidFill>
                          <a:schemeClr val="dk1"/>
                        </a:solidFill>
                        <a:latin typeface="+mn-lt"/>
                        <a:ea typeface="+mn-ea"/>
                        <a:cs typeface="+mn-cs"/>
                      </a:endParaRPr>
                    </a:p>
                  </a:txBody>
                  <a:tcPr anchor="ctr"/>
                </a:tc>
                <a:tc>
                  <a:txBody>
                    <a:bodyPr/>
                    <a:lstStyle/>
                    <a:p>
                      <a:pPr algn="ctr"/>
                      <a:r>
                        <a:rPr lang="it-IT" sz="1800" b="1" kern="1200" dirty="0" smtClean="0">
                          <a:solidFill>
                            <a:schemeClr val="dk1"/>
                          </a:solidFill>
                          <a:latin typeface="+mn-lt"/>
                          <a:ea typeface="+mn-ea"/>
                          <a:cs typeface="+mn-cs"/>
                        </a:rPr>
                        <a:t>5</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9</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5"/>
                  </a:ext>
                </a:extLst>
              </a:tr>
              <a:tr h="612913">
                <a:tc>
                  <a:txBody>
                    <a:bodyPr/>
                    <a:lstStyle/>
                    <a:p>
                      <a:pPr marL="0" algn="ctr" defTabSz="914400" rtl="0" eaLnBrk="1" latinLnBrk="0" hangingPunct="1"/>
                      <a:r>
                        <a:rPr lang="it-IT" sz="1800" b="1" kern="1200" dirty="0" smtClean="0">
                          <a:solidFill>
                            <a:schemeClr val="dk1"/>
                          </a:solidFill>
                          <a:latin typeface="+mn-lt"/>
                          <a:ea typeface="+mn-ea"/>
                          <a:cs typeface="+mn-cs"/>
                        </a:rPr>
                        <a:t>Country F</a:t>
                      </a:r>
                      <a:endParaRPr lang="en-US" sz="1800" b="1" kern="1200" dirty="0">
                        <a:solidFill>
                          <a:schemeClr val="dk1"/>
                        </a:solidFill>
                        <a:latin typeface="+mn-lt"/>
                        <a:ea typeface="+mn-ea"/>
                        <a:cs typeface="+mn-cs"/>
                      </a:endParaRPr>
                    </a:p>
                  </a:txBody>
                  <a:tcPr anchor="ctr"/>
                </a:tc>
                <a:tc>
                  <a:txBody>
                    <a:bodyPr/>
                    <a:lstStyle/>
                    <a:p>
                      <a:pPr algn="ctr"/>
                      <a:r>
                        <a:rPr lang="it-IT" sz="1800" b="1" kern="1200" dirty="0" smtClean="0">
                          <a:solidFill>
                            <a:schemeClr val="dk1"/>
                          </a:solidFill>
                          <a:latin typeface="+mn-lt"/>
                          <a:ea typeface="+mn-ea"/>
                          <a:cs typeface="+mn-cs"/>
                        </a:rPr>
                        <a:t>180</a:t>
                      </a:r>
                      <a:endParaRPr lang="en-US" sz="1800" b="1" kern="1200" dirty="0">
                        <a:solidFill>
                          <a:schemeClr val="dk1"/>
                        </a:solidFill>
                        <a:latin typeface="+mn-lt"/>
                        <a:ea typeface="+mn-ea"/>
                        <a:cs typeface="+mn-cs"/>
                      </a:endParaRPr>
                    </a:p>
                  </a:txBody>
                  <a:tcPr anchor="ctr"/>
                </a:tc>
                <a:tc>
                  <a:txBody>
                    <a:bodyPr/>
                    <a:lstStyle/>
                    <a:p>
                      <a:pPr algn="ctr"/>
                      <a:r>
                        <a:rPr lang="it-IT" sz="1800" b="1" kern="1200" dirty="0" smtClean="0">
                          <a:solidFill>
                            <a:schemeClr val="dk1"/>
                          </a:solidFill>
                          <a:latin typeface="+mn-lt"/>
                          <a:ea typeface="+mn-ea"/>
                          <a:cs typeface="+mn-cs"/>
                        </a:rPr>
                        <a:t>12</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21,6</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6"/>
                  </a:ext>
                </a:extLst>
              </a:tr>
            </a:tbl>
          </a:graphicData>
        </a:graphic>
      </p:graphicFrame>
      <p:sp>
        <p:nvSpPr>
          <p:cNvPr id="8" name="Segnaposto piè di pagina 3"/>
          <p:cNvSpPr txBox="1">
            <a:spLocks/>
          </p:cNvSpPr>
          <p:nvPr/>
        </p:nvSpPr>
        <p:spPr>
          <a:xfrm>
            <a:off x="665923" y="1015717"/>
            <a:ext cx="1057192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400" i="1" dirty="0" smtClean="0">
                <a:solidFill>
                  <a:schemeClr val="tx1"/>
                </a:solidFill>
              </a:rPr>
              <a:t>Example</a:t>
            </a:r>
            <a:r>
              <a:rPr lang="en-US" sz="2400" dirty="0" smtClean="0">
                <a:solidFill>
                  <a:schemeClr val="tx1"/>
                </a:solidFill>
              </a:rPr>
              <a:t>: a comparison of fictitious countries</a:t>
            </a:r>
          </a:p>
          <a:p>
            <a:pPr algn="l"/>
            <a:endParaRPr lang="en-US" dirty="0"/>
          </a:p>
        </p:txBody>
      </p:sp>
      <p:sp>
        <p:nvSpPr>
          <p:cNvPr id="9" name="Rettangolo 8"/>
          <p:cNvSpPr/>
          <p:nvPr/>
        </p:nvSpPr>
        <p:spPr>
          <a:xfrm>
            <a:off x="526473" y="5841764"/>
            <a:ext cx="11090563" cy="646331"/>
          </a:xfrm>
          <a:prstGeom prst="rect">
            <a:avLst/>
          </a:prstGeom>
        </p:spPr>
        <p:txBody>
          <a:bodyPr wrap="square">
            <a:spAutoFit/>
          </a:bodyPr>
          <a:lstStyle/>
          <a:p>
            <a:pPr indent="-457200"/>
            <a:r>
              <a:rPr lang="it-IT" altLang="en-US" b="1" i="1" dirty="0" err="1" smtClean="0">
                <a:solidFill>
                  <a:srgbClr val="005A5A"/>
                </a:solidFill>
              </a:rPr>
              <a:t>Question</a:t>
            </a:r>
            <a:r>
              <a:rPr lang="it-IT" altLang="en-US" i="1" dirty="0" smtClean="0"/>
              <a:t>: </a:t>
            </a:r>
            <a:r>
              <a:rPr lang="it-IT" altLang="en-US" i="1" dirty="0" err="1" smtClean="0"/>
              <a:t>Which</a:t>
            </a:r>
            <a:r>
              <a:rPr lang="it-IT" altLang="en-US" i="1" dirty="0" smtClean="0"/>
              <a:t> </a:t>
            </a:r>
            <a:r>
              <a:rPr lang="it-IT" altLang="en-US" b="1" i="1" dirty="0" err="1" smtClean="0">
                <a:solidFill>
                  <a:srgbClr val="005A5A"/>
                </a:solidFill>
              </a:rPr>
              <a:t>primary</a:t>
            </a:r>
            <a:r>
              <a:rPr lang="it-IT" altLang="en-US" b="1" i="1" dirty="0" smtClean="0">
                <a:solidFill>
                  <a:srgbClr val="005A5A"/>
                </a:solidFill>
              </a:rPr>
              <a:t> surplus </a:t>
            </a:r>
            <a:r>
              <a:rPr lang="it-IT" altLang="en-US" dirty="0" err="1" smtClean="0"/>
              <a:t>would</a:t>
            </a:r>
            <a:r>
              <a:rPr lang="it-IT" altLang="en-US" dirty="0" smtClean="0"/>
              <a:t> be </a:t>
            </a:r>
            <a:r>
              <a:rPr lang="it-IT" altLang="en-US" dirty="0" err="1" smtClean="0"/>
              <a:t>necessary</a:t>
            </a:r>
            <a:r>
              <a:rPr lang="it-IT" altLang="en-US" dirty="0" smtClean="0"/>
              <a:t> to </a:t>
            </a:r>
            <a:r>
              <a:rPr lang="it-IT" altLang="en-US" b="1" i="1" dirty="0" smtClean="0">
                <a:solidFill>
                  <a:srgbClr val="000099"/>
                </a:solidFill>
              </a:rPr>
              <a:t>eliminate</a:t>
            </a:r>
            <a:r>
              <a:rPr lang="it-IT" altLang="en-US" dirty="0" smtClean="0"/>
              <a:t> the </a:t>
            </a:r>
            <a:r>
              <a:rPr lang="it-IT" altLang="en-US" dirty="0" err="1" smtClean="0"/>
              <a:t>growth</a:t>
            </a:r>
            <a:r>
              <a:rPr lang="it-IT" altLang="en-US" dirty="0" smtClean="0"/>
              <a:t> of the </a:t>
            </a:r>
            <a:r>
              <a:rPr lang="it-IT" altLang="en-US" dirty="0" err="1" smtClean="0"/>
              <a:t>debt</a:t>
            </a:r>
            <a:r>
              <a:rPr lang="it-IT" altLang="en-US" i="1" dirty="0" smtClean="0"/>
              <a:t>? </a:t>
            </a:r>
          </a:p>
          <a:p>
            <a:pPr indent="-457200"/>
            <a:r>
              <a:rPr lang="it-IT" altLang="en-US" i="1" dirty="0"/>
              <a:t> </a:t>
            </a:r>
            <a:r>
              <a:rPr lang="it-IT" altLang="en-US" i="1" dirty="0" smtClean="0"/>
              <a:t>         →     The </a:t>
            </a:r>
            <a:r>
              <a:rPr lang="it-IT" altLang="en-US" i="1" dirty="0" err="1" smtClean="0"/>
              <a:t>primary</a:t>
            </a:r>
            <a:r>
              <a:rPr lang="it-IT" altLang="en-US" i="1" dirty="0" smtClean="0"/>
              <a:t> surplus </a:t>
            </a:r>
            <a:r>
              <a:rPr lang="it-IT" altLang="en-US" i="1" dirty="0" err="1" smtClean="0"/>
              <a:t>would</a:t>
            </a:r>
            <a:r>
              <a:rPr lang="it-IT" altLang="en-US" i="1" dirty="0" smtClean="0"/>
              <a:t> </a:t>
            </a:r>
            <a:r>
              <a:rPr lang="it-IT" altLang="en-US" i="1" dirty="0" err="1" smtClean="0"/>
              <a:t>have</a:t>
            </a:r>
            <a:r>
              <a:rPr lang="it-IT" altLang="en-US" i="1" dirty="0" smtClean="0"/>
              <a:t> to be </a:t>
            </a:r>
            <a:r>
              <a:rPr lang="it-IT" altLang="en-US" b="1" i="1" dirty="0" err="1" smtClean="0">
                <a:solidFill>
                  <a:srgbClr val="000099"/>
                </a:solidFill>
              </a:rPr>
              <a:t>equal</a:t>
            </a:r>
            <a:r>
              <a:rPr lang="it-IT" altLang="en-US" b="1" i="1" dirty="0" smtClean="0">
                <a:solidFill>
                  <a:srgbClr val="000099"/>
                </a:solidFill>
              </a:rPr>
              <a:t> to the </a:t>
            </a:r>
            <a:r>
              <a:rPr lang="it-IT" altLang="en-US" b="1" i="1" dirty="0" err="1" smtClean="0">
                <a:solidFill>
                  <a:srgbClr val="000099"/>
                </a:solidFill>
              </a:rPr>
              <a:t>expenditures</a:t>
            </a:r>
            <a:r>
              <a:rPr lang="it-IT" altLang="en-US" b="1" i="1" dirty="0" smtClean="0">
                <a:solidFill>
                  <a:srgbClr val="000099"/>
                </a:solidFill>
              </a:rPr>
              <a:t> on the </a:t>
            </a:r>
            <a:r>
              <a:rPr lang="it-IT" altLang="en-US" b="1" i="1" dirty="0" err="1" smtClean="0">
                <a:solidFill>
                  <a:srgbClr val="000099"/>
                </a:solidFill>
              </a:rPr>
              <a:t>interest</a:t>
            </a:r>
            <a:r>
              <a:rPr lang="it-IT" altLang="en-US" i="1" dirty="0" smtClean="0"/>
              <a:t>. In </a:t>
            </a:r>
            <a:r>
              <a:rPr lang="it-IT" altLang="en-US" i="1" dirty="0" err="1" smtClean="0"/>
              <a:t>this</a:t>
            </a:r>
            <a:r>
              <a:rPr lang="it-IT" altLang="en-US" i="1" dirty="0" smtClean="0"/>
              <a:t> case </a:t>
            </a:r>
            <a:r>
              <a:rPr lang="it-IT" altLang="en-US" b="1" i="1" dirty="0" smtClean="0">
                <a:solidFill>
                  <a:srgbClr val="000099"/>
                </a:solidFill>
              </a:rPr>
              <a:t>∆D = 0.</a:t>
            </a:r>
            <a:r>
              <a:rPr lang="it-IT" altLang="en-US" i="1" dirty="0" smtClean="0"/>
              <a:t> </a:t>
            </a:r>
            <a:endParaRPr lang="en-US" dirty="0"/>
          </a:p>
        </p:txBody>
      </p:sp>
    </p:spTree>
    <p:extLst>
      <p:ext uri="{BB962C8B-B14F-4D97-AF65-F5344CB8AC3E}">
        <p14:creationId xmlns:p14="http://schemas.microsoft.com/office/powerpoint/2010/main" val="2175529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a:t>
            </a:fld>
            <a:endParaRPr lang="en-US" dirty="0"/>
          </a:p>
        </p:txBody>
      </p:sp>
      <p:sp>
        <p:nvSpPr>
          <p:cNvPr id="4" name="Segnaposto piè di pagina 3"/>
          <p:cNvSpPr>
            <a:spLocks noGrp="1"/>
          </p:cNvSpPr>
          <p:nvPr>
            <p:ph type="ftr" sz="quarter" idx="10"/>
          </p:nvPr>
        </p:nvSpPr>
        <p:spPr/>
        <p:txBody>
          <a:bodyPr/>
          <a:lstStyle/>
          <a:p>
            <a:pPr algn="l"/>
            <a:r>
              <a:rPr lang="en-US" dirty="0" smtClean="0"/>
              <a:t>Chapter 16: Government debt</a:t>
            </a:r>
            <a:endParaRPr lang="en-US" dirty="0"/>
          </a:p>
        </p:txBody>
      </p:sp>
      <p:sp>
        <p:nvSpPr>
          <p:cNvPr id="2" name="Rettangolo 1"/>
          <p:cNvSpPr/>
          <p:nvPr/>
        </p:nvSpPr>
        <p:spPr>
          <a:xfrm>
            <a:off x="526474" y="138548"/>
            <a:ext cx="6551526"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What we cover</a:t>
            </a:r>
          </a:p>
        </p:txBody>
      </p:sp>
      <p:sp>
        <p:nvSpPr>
          <p:cNvPr id="5" name="Rettangolo 4"/>
          <p:cNvSpPr/>
          <p:nvPr/>
        </p:nvSpPr>
        <p:spPr>
          <a:xfrm>
            <a:off x="653143" y="1250302"/>
            <a:ext cx="10954139" cy="3582519"/>
          </a:xfrm>
          <a:prstGeom prst="rect">
            <a:avLst/>
          </a:prstGeom>
        </p:spPr>
        <p:txBody>
          <a:bodyPr wrap="square">
            <a:spAutoFit/>
          </a:bodyPr>
          <a:lstStyle/>
          <a:p>
            <a:pPr marL="514350" indent="-514350">
              <a:lnSpc>
                <a:spcPct val="105000"/>
              </a:lnSpc>
              <a:spcBef>
                <a:spcPct val="15000"/>
              </a:spcBef>
              <a:buClr>
                <a:srgbClr val="005A5A"/>
              </a:buClr>
              <a:buFont typeface="+mj-lt"/>
              <a:buAutoNum type="arabicPeriod"/>
            </a:pPr>
            <a:r>
              <a:rPr lang="en-US" altLang="en-US" sz="2800" dirty="0" smtClean="0"/>
              <a:t>Government debt: what is it and how does it arise?</a:t>
            </a:r>
          </a:p>
          <a:p>
            <a:pPr marL="514350" indent="-514350">
              <a:lnSpc>
                <a:spcPct val="105000"/>
              </a:lnSpc>
              <a:spcBef>
                <a:spcPct val="15000"/>
              </a:spcBef>
              <a:buClr>
                <a:srgbClr val="005A5A"/>
              </a:buClr>
              <a:buFont typeface="+mj-lt"/>
              <a:buAutoNum type="arabicPeriod"/>
            </a:pPr>
            <a:r>
              <a:rPr lang="en-US" altLang="en-US" sz="2800" dirty="0" smtClean="0"/>
              <a:t>The importance of debt: how large is it and how does it change over time?</a:t>
            </a:r>
          </a:p>
          <a:p>
            <a:pPr marL="514350" indent="-514350">
              <a:lnSpc>
                <a:spcPct val="105000"/>
              </a:lnSpc>
              <a:spcBef>
                <a:spcPct val="15000"/>
              </a:spcBef>
              <a:buClr>
                <a:srgbClr val="005A5A"/>
              </a:buClr>
              <a:buFont typeface="+mj-lt"/>
              <a:buAutoNum type="arabicPeriod"/>
            </a:pPr>
            <a:r>
              <a:rPr lang="en-US" altLang="en-US" sz="2800" dirty="0" smtClean="0"/>
              <a:t>Are government securities wealth?</a:t>
            </a:r>
          </a:p>
          <a:p>
            <a:pPr marL="514350" indent="-514350">
              <a:lnSpc>
                <a:spcPct val="105000"/>
              </a:lnSpc>
              <a:spcBef>
                <a:spcPct val="15000"/>
              </a:spcBef>
              <a:buClr>
                <a:srgbClr val="005A5A"/>
              </a:buClr>
              <a:buFont typeface="+mj-lt"/>
              <a:buAutoNum type="arabicPeriod"/>
            </a:pPr>
            <a:r>
              <a:rPr lang="en-US" altLang="en-US" sz="2800" dirty="0" smtClean="0"/>
              <a:t>When the debt is too large: what does it mean that it is unsustainable?</a:t>
            </a:r>
          </a:p>
          <a:p>
            <a:pPr marL="514350" indent="-514350">
              <a:lnSpc>
                <a:spcPct val="105000"/>
              </a:lnSpc>
              <a:spcBef>
                <a:spcPct val="15000"/>
              </a:spcBef>
              <a:buClr>
                <a:srgbClr val="005A5A"/>
              </a:buClr>
              <a:buFont typeface="+mj-lt"/>
              <a:buAutoNum type="arabicPeriod"/>
            </a:pPr>
            <a:r>
              <a:rPr lang="en-US" altLang="en-US" sz="2800" dirty="0" smtClean="0"/>
              <a:t>When the debt is unsustainable: what can be done?</a:t>
            </a:r>
          </a:p>
          <a:p>
            <a:pPr marL="287338" indent="-287338">
              <a:lnSpc>
                <a:spcPct val="105000"/>
              </a:lnSpc>
              <a:spcBef>
                <a:spcPct val="15000"/>
              </a:spcBef>
              <a:buClr>
                <a:schemeClr val="hlink"/>
              </a:buClr>
            </a:pPr>
            <a:endParaRPr lang="en-US" altLang="en-US" sz="2800" dirty="0"/>
          </a:p>
        </p:txBody>
      </p:sp>
    </p:spTree>
    <p:extLst>
      <p:ext uri="{BB962C8B-B14F-4D97-AF65-F5344CB8AC3E}">
        <p14:creationId xmlns:p14="http://schemas.microsoft.com/office/powerpoint/2010/main" val="4027492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20</a:t>
            </a:fld>
            <a:endParaRPr lang="en-US"/>
          </a:p>
        </p:txBody>
      </p:sp>
      <p:sp>
        <p:nvSpPr>
          <p:cNvPr id="6" name="Rettangolo 5"/>
          <p:cNvSpPr/>
          <p:nvPr/>
        </p:nvSpPr>
        <p:spPr>
          <a:xfrm>
            <a:off x="526473" y="112050"/>
            <a:ext cx="8972089" cy="830997"/>
          </a:xfrm>
          <a:prstGeom prst="rect">
            <a:avLst/>
          </a:prstGeom>
        </p:spPr>
        <p:txBody>
          <a:bodyPr wrap="square">
            <a:spAutoFit/>
          </a:bodyPr>
          <a:lstStyle/>
          <a:p>
            <a:r>
              <a:rPr lang="en-US" sz="2000" b="1" dirty="0">
                <a:solidFill>
                  <a:srgbClr val="005A5A"/>
                </a:solidFill>
              </a:rPr>
              <a:t>The government debt</a:t>
            </a:r>
          </a:p>
          <a:p>
            <a:r>
              <a:rPr lang="en-US" sz="2400" b="1" dirty="0">
                <a:solidFill>
                  <a:srgbClr val="005A5A"/>
                </a:solidFill>
              </a:rPr>
              <a:t>When does it become </a:t>
            </a:r>
            <a:r>
              <a:rPr lang="en-US" sz="2400" b="1" dirty="0" smtClean="0">
                <a:solidFill>
                  <a:srgbClr val="005A5A"/>
                </a:solidFill>
              </a:rPr>
              <a:t>unsustainable</a:t>
            </a:r>
            <a:r>
              <a:rPr lang="en-US" sz="2400" b="1" dirty="0">
                <a:solidFill>
                  <a:srgbClr val="005A5A"/>
                </a:solidFill>
              </a:rPr>
              <a:t>? </a:t>
            </a:r>
            <a:r>
              <a:rPr lang="it-IT" sz="2800" b="1" dirty="0" smtClean="0">
                <a:solidFill>
                  <a:srgbClr val="005A5A"/>
                </a:solidFill>
              </a:rPr>
              <a:t>-   3</a:t>
            </a:r>
            <a:endParaRPr lang="en-US" sz="2800" b="1" dirty="0" smtClean="0">
              <a:solidFill>
                <a:srgbClr val="005A5A"/>
              </a:solidFill>
            </a:endParaRPr>
          </a:p>
        </p:txBody>
      </p:sp>
      <p:sp>
        <p:nvSpPr>
          <p:cNvPr id="7" name="Segnaposto piè di pagina 3"/>
          <p:cNvSpPr>
            <a:spLocks noGrp="1"/>
          </p:cNvSpPr>
          <p:nvPr>
            <p:ph type="ftr" sz="quarter" idx="10"/>
          </p:nvPr>
        </p:nvSpPr>
        <p:spPr>
          <a:xfrm>
            <a:off x="679175" y="6361386"/>
            <a:ext cx="3178629" cy="365125"/>
          </a:xfrm>
        </p:spPr>
        <p:txBody>
          <a:bodyPr/>
          <a:lstStyle/>
          <a:p>
            <a:pPr algn="l"/>
            <a:r>
              <a:rPr lang="en-US" dirty="0" smtClean="0"/>
              <a:t>Chapter 16: Government debt</a:t>
            </a:r>
            <a:endParaRPr lang="en-US" dirty="0"/>
          </a:p>
        </p:txBody>
      </p:sp>
      <p:graphicFrame>
        <p:nvGraphicFramePr>
          <p:cNvPr id="2" name="Tabella 1"/>
          <p:cNvGraphicFramePr>
            <a:graphicFrameLocks noGrp="1"/>
          </p:cNvGraphicFramePr>
          <p:nvPr>
            <p:extLst>
              <p:ext uri="{D42A27DB-BD31-4B8C-83A1-F6EECF244321}">
                <p14:modId xmlns:p14="http://schemas.microsoft.com/office/powerpoint/2010/main" val="4185040462"/>
              </p:ext>
            </p:extLst>
          </p:nvPr>
        </p:nvGraphicFramePr>
        <p:xfrm>
          <a:off x="1024128" y="1391482"/>
          <a:ext cx="10497312" cy="4317558"/>
        </p:xfrm>
        <a:graphic>
          <a:graphicData uri="http://schemas.openxmlformats.org/drawingml/2006/table">
            <a:tbl>
              <a:tblPr firstRow="1" bandRow="1">
                <a:tableStyleId>{5C22544A-7EE6-4342-B048-85BDC9FD1C3A}</a:tableStyleId>
              </a:tblPr>
              <a:tblGrid>
                <a:gridCol w="2069481">
                  <a:extLst>
                    <a:ext uri="{9D8B030D-6E8A-4147-A177-3AD203B41FA5}">
                      <a16:colId xmlns:a16="http://schemas.microsoft.com/office/drawing/2014/main" val="20000"/>
                    </a:ext>
                  </a:extLst>
                </a:gridCol>
                <a:gridCol w="2395507">
                  <a:extLst>
                    <a:ext uri="{9D8B030D-6E8A-4147-A177-3AD203B41FA5}">
                      <a16:colId xmlns:a16="http://schemas.microsoft.com/office/drawing/2014/main" val="20001"/>
                    </a:ext>
                  </a:extLst>
                </a:gridCol>
                <a:gridCol w="2983496">
                  <a:extLst>
                    <a:ext uri="{9D8B030D-6E8A-4147-A177-3AD203B41FA5}">
                      <a16:colId xmlns:a16="http://schemas.microsoft.com/office/drawing/2014/main" val="20002"/>
                    </a:ext>
                  </a:extLst>
                </a:gridCol>
                <a:gridCol w="3048828">
                  <a:extLst>
                    <a:ext uri="{9D8B030D-6E8A-4147-A177-3AD203B41FA5}">
                      <a16:colId xmlns:a16="http://schemas.microsoft.com/office/drawing/2014/main" val="20003"/>
                    </a:ext>
                  </a:extLst>
                </a:gridCol>
              </a:tblGrid>
              <a:tr h="612913">
                <a:tc>
                  <a:txBody>
                    <a:bodyPr/>
                    <a:lstStyle/>
                    <a:p>
                      <a:pPr algn="ctr"/>
                      <a:r>
                        <a:rPr lang="it-IT" dirty="0" smtClean="0"/>
                        <a:t>2014</a:t>
                      </a:r>
                      <a:endParaRPr lang="en-US" dirty="0"/>
                    </a:p>
                  </a:txBody>
                  <a:tcPr/>
                </a:tc>
                <a:tc>
                  <a:txBody>
                    <a:bodyPr/>
                    <a:lstStyle/>
                    <a:p>
                      <a:pPr algn="ctr"/>
                      <a:r>
                        <a:rPr lang="it-IT" dirty="0" err="1" smtClean="0"/>
                        <a:t>Debt</a:t>
                      </a:r>
                      <a:r>
                        <a:rPr lang="it-IT" dirty="0" smtClean="0"/>
                        <a:t>  2014</a:t>
                      </a:r>
                    </a:p>
                    <a:p>
                      <a:pPr algn="ctr"/>
                      <a:r>
                        <a:rPr lang="it-IT" dirty="0" smtClean="0"/>
                        <a:t>(% GDP)</a:t>
                      </a:r>
                      <a:endParaRPr lang="en-US" dirty="0"/>
                    </a:p>
                  </a:txBody>
                  <a:tcPr/>
                </a:tc>
                <a:tc>
                  <a:txBody>
                    <a:bodyPr/>
                    <a:lstStyle/>
                    <a:p>
                      <a:pPr algn="ctr"/>
                      <a:r>
                        <a:rPr lang="it-IT" dirty="0" err="1" smtClean="0"/>
                        <a:t>Expenditures</a:t>
                      </a:r>
                      <a:r>
                        <a:rPr lang="it-IT" baseline="0" dirty="0" smtClean="0"/>
                        <a:t> on </a:t>
                      </a:r>
                      <a:r>
                        <a:rPr lang="it-IT" baseline="0" dirty="0" err="1" smtClean="0"/>
                        <a:t>interest</a:t>
                      </a:r>
                      <a:endParaRPr lang="it-IT" dirty="0" smtClean="0"/>
                    </a:p>
                    <a:p>
                      <a:pPr algn="ctr"/>
                      <a:r>
                        <a:rPr lang="it-IT" dirty="0" smtClean="0"/>
                        <a:t>2015 (% GDP)</a:t>
                      </a:r>
                      <a:endParaRPr lang="en-US" dirty="0"/>
                    </a:p>
                  </a:txBody>
                  <a:tcPr/>
                </a:tc>
                <a:tc>
                  <a:txBody>
                    <a:bodyPr/>
                    <a:lstStyle/>
                    <a:p>
                      <a:pPr algn="ctr"/>
                      <a:r>
                        <a:rPr lang="it-IT" dirty="0" err="1" smtClean="0"/>
                        <a:t>Primary</a:t>
                      </a:r>
                      <a:r>
                        <a:rPr lang="it-IT" dirty="0" smtClean="0"/>
                        <a:t> surplus</a:t>
                      </a:r>
                    </a:p>
                    <a:p>
                      <a:pPr algn="ctr"/>
                      <a:r>
                        <a:rPr lang="it-IT" dirty="0" smtClean="0"/>
                        <a:t>(2015)</a:t>
                      </a:r>
                      <a:endParaRPr lang="en-US" dirty="0"/>
                    </a:p>
                  </a:txBody>
                  <a:tcPr/>
                </a:tc>
                <a:extLst>
                  <a:ext uri="{0D108BD9-81ED-4DB2-BD59-A6C34878D82A}">
                    <a16:rowId xmlns:a16="http://schemas.microsoft.com/office/drawing/2014/main" val="10000"/>
                  </a:ext>
                </a:extLst>
              </a:tr>
              <a:tr h="612913">
                <a:tc>
                  <a:txBody>
                    <a:bodyPr/>
                    <a:lstStyle/>
                    <a:p>
                      <a:pPr marL="0" algn="ctr" defTabSz="914400" rtl="0" eaLnBrk="1" latinLnBrk="0" hangingPunct="1"/>
                      <a:r>
                        <a:rPr lang="it-IT" sz="1800" b="1" kern="1200" dirty="0" smtClean="0">
                          <a:solidFill>
                            <a:schemeClr val="dk1"/>
                          </a:solidFill>
                          <a:latin typeface="+mn-lt"/>
                          <a:ea typeface="+mn-ea"/>
                          <a:cs typeface="+mn-cs"/>
                        </a:rPr>
                        <a:t>Germany</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74,7</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1,6</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2,2</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1"/>
                  </a:ext>
                </a:extLst>
              </a:tr>
              <a:tr h="612913">
                <a:tc>
                  <a:txBody>
                    <a:bodyPr/>
                    <a:lstStyle/>
                    <a:p>
                      <a:pPr marL="0" algn="ctr" defTabSz="914400" rtl="0" eaLnBrk="1" latinLnBrk="0" hangingPunct="1"/>
                      <a:r>
                        <a:rPr lang="it-IT" sz="1800" b="1" kern="1200" dirty="0" err="1" smtClean="0">
                          <a:solidFill>
                            <a:schemeClr val="dk1"/>
                          </a:solidFill>
                          <a:latin typeface="+mn-lt"/>
                          <a:ea typeface="+mn-ea"/>
                          <a:cs typeface="+mn-cs"/>
                        </a:rPr>
                        <a:t>Ireland</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109,7</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3,6</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0,7</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2"/>
                  </a:ext>
                </a:extLst>
              </a:tr>
              <a:tr h="612913">
                <a:tc>
                  <a:txBody>
                    <a:bodyPr/>
                    <a:lstStyle/>
                    <a:p>
                      <a:pPr marL="0" algn="ctr" defTabSz="914400" rtl="0" eaLnBrk="1" latinLnBrk="0" hangingPunct="1"/>
                      <a:r>
                        <a:rPr lang="it-IT" sz="1800" b="1" kern="1200" dirty="0" err="1" smtClean="0">
                          <a:solidFill>
                            <a:schemeClr val="dk1"/>
                          </a:solidFill>
                          <a:latin typeface="+mn-lt"/>
                          <a:ea typeface="+mn-ea"/>
                          <a:cs typeface="+mn-cs"/>
                        </a:rPr>
                        <a:t>Greece</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177,1</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4,2</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2,1</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3"/>
                  </a:ext>
                </a:extLst>
              </a:tr>
              <a:tr h="612913">
                <a:tc>
                  <a:txBody>
                    <a:bodyPr/>
                    <a:lstStyle/>
                    <a:p>
                      <a:pPr marL="0" algn="ctr" defTabSz="914400" rtl="0" eaLnBrk="1" latinLnBrk="0" hangingPunct="1"/>
                      <a:r>
                        <a:rPr lang="it-IT" sz="1800" b="1" kern="1200" dirty="0" err="1" smtClean="0">
                          <a:solidFill>
                            <a:schemeClr val="dk1"/>
                          </a:solidFill>
                          <a:latin typeface="+mn-lt"/>
                          <a:ea typeface="+mn-ea"/>
                          <a:cs typeface="+mn-cs"/>
                        </a:rPr>
                        <a:t>Spain</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97,7</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3,1</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-1,4</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4"/>
                  </a:ext>
                </a:extLst>
              </a:tr>
              <a:tr h="612913">
                <a:tc>
                  <a:txBody>
                    <a:bodyPr/>
                    <a:lstStyle/>
                    <a:p>
                      <a:pPr marL="0" algn="ctr" defTabSz="914400" rtl="0" eaLnBrk="1" latinLnBrk="0" hangingPunct="1"/>
                      <a:r>
                        <a:rPr lang="it-IT" sz="1800" b="1" kern="1200" dirty="0" smtClean="0">
                          <a:solidFill>
                            <a:schemeClr val="dk1"/>
                          </a:solidFill>
                          <a:latin typeface="+mn-lt"/>
                          <a:ea typeface="+mn-ea"/>
                          <a:cs typeface="+mn-cs"/>
                        </a:rPr>
                        <a:t>France</a:t>
                      </a:r>
                      <a:endParaRPr lang="en-US" sz="1800" b="1" kern="1200" dirty="0">
                        <a:solidFill>
                          <a:schemeClr val="dk1"/>
                        </a:solidFill>
                        <a:latin typeface="+mn-lt"/>
                        <a:ea typeface="+mn-ea"/>
                        <a:cs typeface="+mn-cs"/>
                      </a:endParaRPr>
                    </a:p>
                  </a:txBody>
                  <a:tcPr anchor="ctr"/>
                </a:tc>
                <a:tc>
                  <a:txBody>
                    <a:bodyPr/>
                    <a:lstStyle/>
                    <a:p>
                      <a:pPr algn="ctr"/>
                      <a:r>
                        <a:rPr lang="it-IT" sz="1800" b="1" kern="1200" dirty="0" smtClean="0">
                          <a:solidFill>
                            <a:schemeClr val="dk1"/>
                          </a:solidFill>
                          <a:latin typeface="+mn-lt"/>
                          <a:ea typeface="+mn-ea"/>
                          <a:cs typeface="+mn-cs"/>
                        </a:rPr>
                        <a:t>95,0</a:t>
                      </a:r>
                      <a:endParaRPr lang="en-US" sz="1800" b="1" kern="1200" dirty="0">
                        <a:solidFill>
                          <a:schemeClr val="dk1"/>
                        </a:solidFill>
                        <a:latin typeface="+mn-lt"/>
                        <a:ea typeface="+mn-ea"/>
                        <a:cs typeface="+mn-cs"/>
                      </a:endParaRPr>
                    </a:p>
                  </a:txBody>
                  <a:tcPr anchor="ctr"/>
                </a:tc>
                <a:tc>
                  <a:txBody>
                    <a:bodyPr/>
                    <a:lstStyle/>
                    <a:p>
                      <a:pPr algn="ctr"/>
                      <a:r>
                        <a:rPr lang="it-IT" sz="1800" b="1" kern="1200" dirty="0" smtClean="0">
                          <a:solidFill>
                            <a:schemeClr val="dk1"/>
                          </a:solidFill>
                          <a:latin typeface="+mn-lt"/>
                          <a:ea typeface="+mn-ea"/>
                          <a:cs typeface="+mn-cs"/>
                        </a:rPr>
                        <a:t>2,1</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-1,7</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5"/>
                  </a:ext>
                </a:extLst>
              </a:tr>
              <a:tr h="612913">
                <a:tc>
                  <a:txBody>
                    <a:bodyPr/>
                    <a:lstStyle/>
                    <a:p>
                      <a:pPr marL="0" algn="ctr" defTabSz="914400" rtl="0" eaLnBrk="1" latinLnBrk="0" hangingPunct="1"/>
                      <a:r>
                        <a:rPr lang="it-IT" sz="1800" b="1" kern="1200" dirty="0" err="1" smtClean="0">
                          <a:solidFill>
                            <a:schemeClr val="dk1"/>
                          </a:solidFill>
                          <a:latin typeface="+mn-lt"/>
                          <a:ea typeface="+mn-ea"/>
                          <a:cs typeface="+mn-cs"/>
                        </a:rPr>
                        <a:t>Italy</a:t>
                      </a:r>
                      <a:endParaRPr lang="en-US" sz="1800" b="1" kern="1200" dirty="0">
                        <a:solidFill>
                          <a:schemeClr val="dk1"/>
                        </a:solidFill>
                        <a:latin typeface="+mn-lt"/>
                        <a:ea typeface="+mn-ea"/>
                        <a:cs typeface="+mn-cs"/>
                      </a:endParaRPr>
                    </a:p>
                  </a:txBody>
                  <a:tcPr anchor="ctr"/>
                </a:tc>
                <a:tc>
                  <a:txBody>
                    <a:bodyPr/>
                    <a:lstStyle/>
                    <a:p>
                      <a:pPr algn="ctr"/>
                      <a:r>
                        <a:rPr lang="it-IT" sz="1800" b="1" kern="1200" dirty="0" smtClean="0">
                          <a:solidFill>
                            <a:schemeClr val="dk1"/>
                          </a:solidFill>
                          <a:latin typeface="+mn-lt"/>
                          <a:ea typeface="+mn-ea"/>
                          <a:cs typeface="+mn-cs"/>
                        </a:rPr>
                        <a:t>132,1</a:t>
                      </a:r>
                      <a:endParaRPr lang="en-US" sz="1800" b="1" kern="1200" dirty="0">
                        <a:solidFill>
                          <a:schemeClr val="dk1"/>
                        </a:solidFill>
                        <a:latin typeface="+mn-lt"/>
                        <a:ea typeface="+mn-ea"/>
                        <a:cs typeface="+mn-cs"/>
                      </a:endParaRPr>
                    </a:p>
                  </a:txBody>
                  <a:tcPr anchor="ctr"/>
                </a:tc>
                <a:tc>
                  <a:txBody>
                    <a:bodyPr/>
                    <a:lstStyle/>
                    <a:p>
                      <a:pPr algn="ctr"/>
                      <a:r>
                        <a:rPr lang="it-IT" sz="1800" b="1" kern="1200" dirty="0" smtClean="0">
                          <a:solidFill>
                            <a:schemeClr val="dk1"/>
                          </a:solidFill>
                          <a:latin typeface="+mn-lt"/>
                          <a:ea typeface="+mn-ea"/>
                          <a:cs typeface="+mn-cs"/>
                        </a:rPr>
                        <a:t>4,3</a:t>
                      </a:r>
                      <a:endParaRPr lang="en-US" sz="1800" b="1" kern="1200" dirty="0">
                        <a:solidFill>
                          <a:schemeClr val="dk1"/>
                        </a:solidFill>
                        <a:latin typeface="+mn-lt"/>
                        <a:ea typeface="+mn-ea"/>
                        <a:cs typeface="+mn-cs"/>
                      </a:endParaRPr>
                    </a:p>
                  </a:txBody>
                  <a:tcPr anchor="ctr"/>
                </a:tc>
                <a:tc>
                  <a:txBody>
                    <a:bodyPr/>
                    <a:lstStyle/>
                    <a:p>
                      <a:pPr marL="0" algn="ctr" defTabSz="914400" rtl="0" eaLnBrk="1" latinLnBrk="0" hangingPunct="1"/>
                      <a:r>
                        <a:rPr lang="it-IT" sz="1800" b="1" kern="1200" dirty="0" smtClean="0">
                          <a:solidFill>
                            <a:schemeClr val="dk1"/>
                          </a:solidFill>
                          <a:latin typeface="+mn-lt"/>
                          <a:ea typeface="+mn-ea"/>
                          <a:cs typeface="+mn-cs"/>
                        </a:rPr>
                        <a:t>1,7</a:t>
                      </a:r>
                      <a:endParaRPr lang="en-US" sz="1800" b="1" kern="1200" dirty="0">
                        <a:solidFill>
                          <a:schemeClr val="dk1"/>
                        </a:solidFill>
                        <a:latin typeface="+mn-lt"/>
                        <a:ea typeface="+mn-ea"/>
                        <a:cs typeface="+mn-cs"/>
                      </a:endParaRPr>
                    </a:p>
                  </a:txBody>
                  <a:tcPr anchor="ctr"/>
                </a:tc>
                <a:extLst>
                  <a:ext uri="{0D108BD9-81ED-4DB2-BD59-A6C34878D82A}">
                    <a16:rowId xmlns:a16="http://schemas.microsoft.com/office/drawing/2014/main" val="10006"/>
                  </a:ext>
                </a:extLst>
              </a:tr>
            </a:tbl>
          </a:graphicData>
        </a:graphic>
      </p:graphicFrame>
      <p:sp>
        <p:nvSpPr>
          <p:cNvPr id="8" name="Segnaposto piè di pagina 3"/>
          <p:cNvSpPr txBox="1">
            <a:spLocks/>
          </p:cNvSpPr>
          <p:nvPr/>
        </p:nvSpPr>
        <p:spPr>
          <a:xfrm>
            <a:off x="665922" y="1015717"/>
            <a:ext cx="10818941" cy="319307"/>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400" i="1" dirty="0">
                <a:solidFill>
                  <a:schemeClr val="tx1"/>
                </a:solidFill>
              </a:rPr>
              <a:t>Example</a:t>
            </a:r>
            <a:r>
              <a:rPr lang="en-US" sz="2400" dirty="0">
                <a:solidFill>
                  <a:schemeClr val="tx1"/>
                </a:solidFill>
              </a:rPr>
              <a:t>: a comparison of </a:t>
            </a:r>
            <a:r>
              <a:rPr lang="en-US" sz="2400" dirty="0" smtClean="0">
                <a:solidFill>
                  <a:schemeClr val="tx1"/>
                </a:solidFill>
              </a:rPr>
              <a:t>real </a:t>
            </a:r>
            <a:r>
              <a:rPr lang="en-US" sz="2400" dirty="0">
                <a:solidFill>
                  <a:schemeClr val="tx1"/>
                </a:solidFill>
              </a:rPr>
              <a:t>countries </a:t>
            </a:r>
            <a:r>
              <a:rPr lang="en-US" sz="1400" i="1" dirty="0" smtClean="0">
                <a:solidFill>
                  <a:schemeClr val="tx1"/>
                </a:solidFill>
              </a:rPr>
              <a:t>Source: Eur. Comm., AMECO</a:t>
            </a:r>
            <a:endParaRPr lang="en-US" sz="1400" dirty="0" smtClean="0">
              <a:solidFill>
                <a:schemeClr val="tx1"/>
              </a:solidFill>
            </a:endParaRPr>
          </a:p>
          <a:p>
            <a:pPr algn="l"/>
            <a:endParaRPr lang="en-US" dirty="0"/>
          </a:p>
        </p:txBody>
      </p:sp>
      <p:sp>
        <p:nvSpPr>
          <p:cNvPr id="9" name="Rettangolo 8"/>
          <p:cNvSpPr/>
          <p:nvPr/>
        </p:nvSpPr>
        <p:spPr>
          <a:xfrm>
            <a:off x="775899" y="5723011"/>
            <a:ext cx="10316171" cy="707886"/>
          </a:xfrm>
          <a:prstGeom prst="rect">
            <a:avLst/>
          </a:prstGeom>
        </p:spPr>
        <p:txBody>
          <a:bodyPr wrap="square">
            <a:spAutoFit/>
          </a:bodyPr>
          <a:lstStyle/>
          <a:p>
            <a:pPr marL="828000" indent="-457200"/>
            <a:r>
              <a:rPr lang="it-IT" sz="2000" dirty="0" smtClean="0"/>
              <a:t>The </a:t>
            </a:r>
            <a:r>
              <a:rPr lang="it-IT" sz="2000" dirty="0" err="1" smtClean="0"/>
              <a:t>interest</a:t>
            </a:r>
            <a:r>
              <a:rPr lang="it-IT" sz="2000" dirty="0" smtClean="0"/>
              <a:t> </a:t>
            </a:r>
            <a:r>
              <a:rPr lang="it-IT" sz="2000" dirty="0" err="1" smtClean="0"/>
              <a:t>payments</a:t>
            </a:r>
            <a:r>
              <a:rPr lang="it-IT" sz="2000" dirty="0" smtClean="0"/>
              <a:t> of </a:t>
            </a:r>
            <a:r>
              <a:rPr lang="it-IT" sz="2000" dirty="0" err="1" smtClean="0"/>
              <a:t>Greece</a:t>
            </a:r>
            <a:r>
              <a:rPr lang="it-IT" sz="2000" dirty="0" smtClean="0"/>
              <a:t> are </a:t>
            </a:r>
            <a:r>
              <a:rPr lang="it-IT" sz="2000" dirty="0" err="1" smtClean="0"/>
              <a:t>particularly</a:t>
            </a:r>
            <a:r>
              <a:rPr lang="it-IT" sz="2000" dirty="0" smtClean="0"/>
              <a:t> </a:t>
            </a:r>
            <a:r>
              <a:rPr lang="it-IT" sz="2000" dirty="0" err="1" smtClean="0"/>
              <a:t>low</a:t>
            </a:r>
            <a:r>
              <a:rPr lang="it-IT" sz="2000" dirty="0" smtClean="0"/>
              <a:t>, relative to the </a:t>
            </a:r>
            <a:r>
              <a:rPr lang="it-IT" sz="2000" dirty="0" err="1" smtClean="0"/>
              <a:t>debt</a:t>
            </a:r>
            <a:r>
              <a:rPr lang="it-IT" sz="2000" dirty="0" smtClean="0"/>
              <a:t>, </a:t>
            </a:r>
            <a:r>
              <a:rPr lang="it-IT" sz="2000" dirty="0" err="1" smtClean="0"/>
              <a:t>because</a:t>
            </a:r>
            <a:r>
              <a:rPr lang="it-IT" sz="2000" dirty="0" smtClean="0"/>
              <a:t> the </a:t>
            </a:r>
            <a:r>
              <a:rPr lang="it-IT" sz="2000" dirty="0" err="1" smtClean="0"/>
              <a:t>debt</a:t>
            </a:r>
            <a:r>
              <a:rPr lang="it-IT" sz="2000" dirty="0" smtClean="0"/>
              <a:t> </a:t>
            </a:r>
            <a:r>
              <a:rPr lang="it-IT" sz="2000" dirty="0" err="1" smtClean="0"/>
              <a:t>was</a:t>
            </a:r>
            <a:r>
              <a:rPr lang="it-IT" sz="2000" dirty="0" smtClean="0"/>
              <a:t> </a:t>
            </a:r>
            <a:r>
              <a:rPr lang="it-IT" sz="2000" dirty="0" err="1" smtClean="0"/>
              <a:t>renegotiated</a:t>
            </a:r>
            <a:r>
              <a:rPr lang="it-IT" sz="2000" dirty="0" smtClean="0"/>
              <a:t> with </a:t>
            </a:r>
            <a:r>
              <a:rPr lang="it-IT" sz="2000" smtClean="0"/>
              <a:t>the «Troika» </a:t>
            </a:r>
            <a:r>
              <a:rPr lang="it-IT" sz="2000" dirty="0" err="1" smtClean="0"/>
              <a:t>at</a:t>
            </a:r>
            <a:r>
              <a:rPr lang="it-IT" sz="2000" dirty="0" smtClean="0"/>
              <a:t> </a:t>
            </a:r>
            <a:r>
              <a:rPr lang="it-IT" sz="2000" dirty="0" err="1" smtClean="0"/>
              <a:t>below</a:t>
            </a:r>
            <a:r>
              <a:rPr lang="it-IT" sz="2000" dirty="0" smtClean="0"/>
              <a:t> market </a:t>
            </a:r>
            <a:r>
              <a:rPr lang="it-IT" sz="2000" dirty="0" err="1" smtClean="0"/>
              <a:t>interest</a:t>
            </a:r>
            <a:r>
              <a:rPr lang="it-IT" sz="2000" dirty="0" smtClean="0"/>
              <a:t> </a:t>
            </a:r>
            <a:r>
              <a:rPr lang="it-IT" sz="2000" dirty="0" err="1" smtClean="0"/>
              <a:t>rates</a:t>
            </a:r>
            <a:r>
              <a:rPr lang="it-IT" sz="2000" dirty="0" smtClean="0"/>
              <a:t>. </a:t>
            </a:r>
            <a:endParaRPr lang="en-US" sz="2000" dirty="0"/>
          </a:p>
        </p:txBody>
      </p:sp>
    </p:spTree>
    <p:extLst>
      <p:ext uri="{BB962C8B-B14F-4D97-AF65-F5344CB8AC3E}">
        <p14:creationId xmlns:p14="http://schemas.microsoft.com/office/powerpoint/2010/main" val="598126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21</a:t>
            </a:fld>
            <a:endParaRPr lang="en-US"/>
          </a:p>
        </p:txBody>
      </p:sp>
      <p:sp>
        <p:nvSpPr>
          <p:cNvPr id="6" name="Rettangolo 5"/>
          <p:cNvSpPr/>
          <p:nvPr/>
        </p:nvSpPr>
        <p:spPr>
          <a:xfrm>
            <a:off x="526473" y="112050"/>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When does it become unsustainable?   -   4</a:t>
            </a:r>
          </a:p>
        </p:txBody>
      </p:sp>
      <p:sp>
        <p:nvSpPr>
          <p:cNvPr id="7" name="Segnaposto piè di pagina 3"/>
          <p:cNvSpPr>
            <a:spLocks noGrp="1"/>
          </p:cNvSpPr>
          <p:nvPr>
            <p:ph type="ftr" sz="quarter" idx="10"/>
          </p:nvPr>
        </p:nvSpPr>
        <p:spPr>
          <a:xfrm>
            <a:off x="679175" y="6361386"/>
            <a:ext cx="3178629" cy="365125"/>
          </a:xfrm>
        </p:spPr>
        <p:txBody>
          <a:bodyPr/>
          <a:lstStyle/>
          <a:p>
            <a:pPr algn="l"/>
            <a:r>
              <a:rPr lang="en-US" dirty="0" smtClean="0"/>
              <a:t>Chapter 16: Government debt</a:t>
            </a:r>
            <a:endParaRPr lang="en-US" dirty="0"/>
          </a:p>
        </p:txBody>
      </p:sp>
      <p:sp>
        <p:nvSpPr>
          <p:cNvPr id="8" name="Segnaposto piè di pagina 3"/>
          <p:cNvSpPr txBox="1">
            <a:spLocks/>
          </p:cNvSpPr>
          <p:nvPr/>
        </p:nvSpPr>
        <p:spPr>
          <a:xfrm>
            <a:off x="665922" y="1230330"/>
            <a:ext cx="10818941" cy="4218756"/>
          </a:xfrm>
          <a:prstGeom prst="rect">
            <a:avLst/>
          </a:prstGeom>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r>
              <a:rPr lang="en-US" sz="2400" dirty="0" smtClean="0">
                <a:solidFill>
                  <a:schemeClr val="tx1"/>
                </a:solidFill>
              </a:rPr>
              <a:t>The previous table demonstrates that only Germany has a primary surplus (in 2015) that is greater than expenditures on interest. </a:t>
            </a:r>
          </a:p>
          <a:p>
            <a:pPr algn="l">
              <a:lnSpc>
                <a:spcPct val="114000"/>
              </a:lnSpc>
              <a:spcBef>
                <a:spcPts val="600"/>
              </a:spcBef>
            </a:pPr>
            <a:r>
              <a:rPr lang="en-US" sz="2400" dirty="0" smtClean="0">
                <a:solidFill>
                  <a:schemeClr val="tx1"/>
                </a:solidFill>
              </a:rPr>
              <a:t>Hence it was the only country in the table that reduced the debt in circulation in </a:t>
            </a:r>
            <a:r>
              <a:rPr lang="en-US" sz="2400" smtClean="0">
                <a:solidFill>
                  <a:schemeClr val="tx1"/>
                </a:solidFill>
              </a:rPr>
              <a:t>2015 according </a:t>
            </a:r>
            <a:r>
              <a:rPr lang="en-US" sz="2400" dirty="0" smtClean="0">
                <a:solidFill>
                  <a:schemeClr val="tx1"/>
                </a:solidFill>
              </a:rPr>
              <a:t>to the following formula: </a:t>
            </a:r>
          </a:p>
          <a:p>
            <a:pPr>
              <a:lnSpc>
                <a:spcPct val="114000"/>
              </a:lnSpc>
              <a:spcBef>
                <a:spcPts val="600"/>
              </a:spcBef>
            </a:pPr>
            <a:r>
              <a:rPr lang="en-US" sz="2400" b="1" i="1" dirty="0" smtClean="0">
                <a:solidFill>
                  <a:srgbClr val="000099"/>
                </a:solidFill>
              </a:rPr>
              <a:t> ∆D = </a:t>
            </a:r>
            <a:r>
              <a:rPr lang="en-US" sz="2400" b="1" i="1" dirty="0" err="1" smtClean="0">
                <a:solidFill>
                  <a:srgbClr val="000099"/>
                </a:solidFill>
              </a:rPr>
              <a:t>i</a:t>
            </a:r>
            <a:r>
              <a:rPr lang="en-US" sz="2400" b="1" i="1" dirty="0" smtClean="0">
                <a:solidFill>
                  <a:srgbClr val="000099"/>
                </a:solidFill>
              </a:rPr>
              <a:t> D  +  G’ – T </a:t>
            </a:r>
            <a:r>
              <a:rPr lang="en-US" sz="2400" b="1" dirty="0" smtClean="0">
                <a:solidFill>
                  <a:srgbClr val="000099"/>
                </a:solidFill>
              </a:rPr>
              <a:t>(Recall G’ – T &lt;0 </a:t>
            </a:r>
            <a:r>
              <a:rPr lang="en-US" sz="2400" b="1" dirty="0" smtClean="0">
                <a:solidFill>
                  <a:srgbClr val="000099"/>
                </a:solidFill>
                <a:sym typeface="Symbol"/>
              </a:rPr>
              <a:t> primary surplus)</a:t>
            </a:r>
            <a:endParaRPr lang="en-US" sz="2400" b="1" dirty="0" smtClean="0">
              <a:solidFill>
                <a:srgbClr val="000099"/>
              </a:solidFill>
            </a:endParaRPr>
          </a:p>
          <a:p>
            <a:pPr algn="l">
              <a:lnSpc>
                <a:spcPct val="114000"/>
              </a:lnSpc>
              <a:spcBef>
                <a:spcPts val="600"/>
              </a:spcBef>
            </a:pPr>
            <a:r>
              <a:rPr lang="en-US" sz="2400" dirty="0" smtClean="0">
                <a:solidFill>
                  <a:schemeClr val="tx1"/>
                </a:solidFill>
              </a:rPr>
              <a:t>which can be rewritten as:     </a:t>
            </a:r>
            <a:r>
              <a:rPr lang="en-US" sz="2400" b="1" i="1" dirty="0" smtClean="0">
                <a:solidFill>
                  <a:srgbClr val="000099"/>
                </a:solidFill>
              </a:rPr>
              <a:t>∆D = </a:t>
            </a:r>
            <a:r>
              <a:rPr lang="en-US" sz="2400" b="1" i="1" dirty="0" err="1" smtClean="0">
                <a:solidFill>
                  <a:srgbClr val="000099"/>
                </a:solidFill>
              </a:rPr>
              <a:t>i</a:t>
            </a:r>
            <a:r>
              <a:rPr lang="en-US" sz="2400" b="1" i="1" dirty="0" smtClean="0">
                <a:solidFill>
                  <a:srgbClr val="000099"/>
                </a:solidFill>
              </a:rPr>
              <a:t> D</a:t>
            </a:r>
            <a:r>
              <a:rPr lang="en-US" sz="2400" b="1" i="1" baseline="-25000" dirty="0" smtClean="0">
                <a:solidFill>
                  <a:srgbClr val="000099"/>
                </a:solidFill>
              </a:rPr>
              <a:t>  </a:t>
            </a:r>
            <a:r>
              <a:rPr lang="en-US" sz="2400" b="1" i="1" dirty="0" smtClean="0">
                <a:solidFill>
                  <a:srgbClr val="000099"/>
                </a:solidFill>
              </a:rPr>
              <a:t> –  A   </a:t>
            </a:r>
            <a:r>
              <a:rPr lang="en-US" sz="2400" i="1" dirty="0" smtClean="0">
                <a:solidFill>
                  <a:schemeClr val="tx1"/>
                </a:solidFill>
              </a:rPr>
              <a:t>,   with:   </a:t>
            </a:r>
            <a:r>
              <a:rPr lang="en-US" sz="2400" b="1" i="1" dirty="0" smtClean="0">
                <a:solidFill>
                  <a:srgbClr val="000099"/>
                </a:solidFill>
              </a:rPr>
              <a:t>A ≡ T – G’</a:t>
            </a:r>
          </a:p>
          <a:p>
            <a:pPr algn="l">
              <a:lnSpc>
                <a:spcPct val="114000"/>
              </a:lnSpc>
              <a:spcBef>
                <a:spcPts val="1800"/>
              </a:spcBef>
            </a:pPr>
            <a:r>
              <a:rPr lang="en-US" sz="2400" dirty="0" smtClean="0">
                <a:solidFill>
                  <a:schemeClr val="tx1"/>
                </a:solidFill>
              </a:rPr>
              <a:t>The analysis of </a:t>
            </a:r>
            <a:r>
              <a:rPr lang="en-US" sz="2400" b="1" i="1" dirty="0" smtClean="0">
                <a:solidFill>
                  <a:srgbClr val="000099"/>
                </a:solidFill>
              </a:rPr>
              <a:t>the dynamics of the ratio Debt / GDP is, however, more complex  </a:t>
            </a:r>
          </a:p>
          <a:p>
            <a:pPr algn="l">
              <a:lnSpc>
                <a:spcPct val="114000"/>
              </a:lnSpc>
              <a:spcBef>
                <a:spcPts val="1200"/>
              </a:spcBef>
            </a:pPr>
            <a:r>
              <a:rPr lang="en-US" sz="2400" dirty="0" smtClean="0">
                <a:solidFill>
                  <a:schemeClr val="tx1"/>
                </a:solidFill>
              </a:rPr>
              <a:t>since </a:t>
            </a:r>
            <a:r>
              <a:rPr lang="en-US" sz="2400" b="1" i="1" dirty="0" smtClean="0">
                <a:solidFill>
                  <a:srgbClr val="000099"/>
                </a:solidFill>
              </a:rPr>
              <a:t>∆D is only the change of the numerator </a:t>
            </a:r>
            <a:r>
              <a:rPr lang="en-US" sz="2400" dirty="0" smtClean="0">
                <a:solidFill>
                  <a:schemeClr val="tx1"/>
                </a:solidFill>
              </a:rPr>
              <a:t>in this ratio! </a:t>
            </a:r>
          </a:p>
          <a:p>
            <a:pPr algn="l">
              <a:lnSpc>
                <a:spcPct val="114000"/>
              </a:lnSpc>
              <a:spcBef>
                <a:spcPts val="600"/>
              </a:spcBef>
            </a:pPr>
            <a:endParaRPr lang="en-US" sz="2400" b="1" i="1" dirty="0" smtClean="0">
              <a:solidFill>
                <a:srgbClr val="000099"/>
              </a:solidFill>
            </a:endParaRPr>
          </a:p>
          <a:p>
            <a:pPr algn="l">
              <a:lnSpc>
                <a:spcPct val="114000"/>
              </a:lnSpc>
              <a:spcBef>
                <a:spcPts val="600"/>
              </a:spcBef>
            </a:pPr>
            <a:endParaRPr lang="en-US" sz="2400" i="1" dirty="0" smtClean="0">
              <a:solidFill>
                <a:schemeClr val="tx1"/>
              </a:solidFill>
            </a:endParaRPr>
          </a:p>
        </p:txBody>
      </p:sp>
    </p:spTree>
    <p:extLst>
      <p:ext uri="{BB962C8B-B14F-4D97-AF65-F5344CB8AC3E}">
        <p14:creationId xmlns:p14="http://schemas.microsoft.com/office/powerpoint/2010/main" val="593141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22</a:t>
            </a:fld>
            <a:endParaRPr lang="en-US"/>
          </a:p>
        </p:txBody>
      </p:sp>
      <p:sp>
        <p:nvSpPr>
          <p:cNvPr id="6" name="Rettangolo 5"/>
          <p:cNvSpPr/>
          <p:nvPr/>
        </p:nvSpPr>
        <p:spPr>
          <a:xfrm>
            <a:off x="526473" y="112050"/>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The change in the debt to GDP ratio</a:t>
            </a:r>
          </a:p>
        </p:txBody>
      </p:sp>
      <p:sp>
        <p:nvSpPr>
          <p:cNvPr id="7" name="Segnaposto piè di pagina 3"/>
          <p:cNvSpPr>
            <a:spLocks noGrp="1"/>
          </p:cNvSpPr>
          <p:nvPr>
            <p:ph type="ftr" sz="quarter" idx="10"/>
          </p:nvPr>
        </p:nvSpPr>
        <p:spPr>
          <a:xfrm>
            <a:off x="679175" y="6361386"/>
            <a:ext cx="3178629" cy="365125"/>
          </a:xfrm>
        </p:spPr>
        <p:txBody>
          <a:bodyPr/>
          <a:lstStyle/>
          <a:p>
            <a:pPr algn="l"/>
            <a:r>
              <a:rPr lang="en-US" dirty="0" smtClean="0"/>
              <a:t>Chapter 16: Government debt</a:t>
            </a:r>
            <a:endParaRPr lang="en-US" dirty="0"/>
          </a:p>
        </p:txBody>
      </p:sp>
      <mc:AlternateContent xmlns:mc="http://schemas.openxmlformats.org/markup-compatibility/2006" xmlns:a14="http://schemas.microsoft.com/office/drawing/2010/main">
        <mc:Choice Requires="a14">
          <p:sp>
            <p:nvSpPr>
              <p:cNvPr id="8" name="Segnaposto piè di pagina 3"/>
              <p:cNvSpPr txBox="1">
                <a:spLocks/>
              </p:cNvSpPr>
              <p:nvPr/>
            </p:nvSpPr>
            <p:spPr>
              <a:xfrm>
                <a:off x="665922" y="999801"/>
                <a:ext cx="10818941" cy="5645580"/>
              </a:xfrm>
              <a:prstGeom prst="rect">
                <a:avLst/>
              </a:prstGeom>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r>
                  <a:rPr lang="en-US" sz="2400" dirty="0" smtClean="0">
                    <a:solidFill>
                      <a:schemeClr val="tx1"/>
                    </a:solidFill>
                  </a:rPr>
                  <a:t>The change of the ratio between government debt and GDP can be expressed as:</a:t>
                </a:r>
              </a:p>
              <a:p>
                <a:pPr algn="l">
                  <a:lnSpc>
                    <a:spcPct val="114000"/>
                  </a:lnSpc>
                </a:pPr>
                <a14:m>
                  <m:oMathPara xmlns:m="http://schemas.openxmlformats.org/officeDocument/2006/math">
                    <m:oMathParaPr>
                      <m:jc m:val="centerGroup"/>
                    </m:oMathParaPr>
                    <m:oMath xmlns:m="http://schemas.openxmlformats.org/officeDocument/2006/math">
                      <m:r>
                        <a:rPr lang="en-US" sz="2800" i="1" smtClean="0">
                          <a:solidFill>
                            <a:srgbClr val="000099"/>
                          </a:solidFill>
                          <a:latin typeface="Cambria Math" panose="02040503050406030204" pitchFamily="18" charset="0"/>
                          <a:ea typeface="Cambria Math" panose="02040503050406030204" pitchFamily="18" charset="0"/>
                        </a:rPr>
                        <m:t>∆</m:t>
                      </m:r>
                      <m:d>
                        <m:dPr>
                          <m:ctrlPr>
                            <a:rPr lang="en-US" sz="2800" i="1" smtClean="0">
                              <a:solidFill>
                                <a:srgbClr val="000099"/>
                              </a:solidFill>
                              <a:latin typeface="Cambria Math" panose="02040503050406030204" pitchFamily="18" charset="0"/>
                              <a:ea typeface="Cambria Math" panose="02040503050406030204" pitchFamily="18" charset="0"/>
                            </a:rPr>
                          </m:ctrlPr>
                        </m:dPr>
                        <m:e>
                          <m:f>
                            <m:fPr>
                              <m:ctrlPr>
                                <a:rPr lang="en-US" sz="2800" i="1">
                                  <a:solidFill>
                                    <a:srgbClr val="000099"/>
                                  </a:solidFill>
                                  <a:latin typeface="Cambria Math" panose="02040503050406030204" pitchFamily="18" charset="0"/>
                                  <a:ea typeface="Cambria Math" panose="02040503050406030204" pitchFamily="18" charset="0"/>
                                </a:rPr>
                              </m:ctrlPr>
                            </m:fPr>
                            <m:num>
                              <m:r>
                                <a:rPr lang="en-US" sz="2800" i="1">
                                  <a:solidFill>
                                    <a:srgbClr val="000099"/>
                                  </a:solidFill>
                                  <a:latin typeface="Cambria Math" panose="02040503050406030204" pitchFamily="18" charset="0"/>
                                  <a:ea typeface="Cambria Math" panose="02040503050406030204" pitchFamily="18" charset="0"/>
                                </a:rPr>
                                <m:t>𝐷</m:t>
                              </m:r>
                            </m:num>
                            <m:den>
                              <m:r>
                                <a:rPr lang="en-US" sz="2800" i="1">
                                  <a:solidFill>
                                    <a:srgbClr val="000099"/>
                                  </a:solidFill>
                                  <a:latin typeface="Cambria Math" panose="02040503050406030204" pitchFamily="18" charset="0"/>
                                  <a:ea typeface="Cambria Math" panose="02040503050406030204" pitchFamily="18" charset="0"/>
                                </a:rPr>
                                <m:t>𝑌</m:t>
                              </m:r>
                            </m:den>
                          </m:f>
                        </m:e>
                      </m:d>
                    </m:oMath>
                  </m:oMathPara>
                </a14:m>
                <a:endParaRPr lang="en-US" sz="2400" dirty="0" smtClean="0">
                  <a:solidFill>
                    <a:schemeClr val="tx1"/>
                  </a:solidFill>
                </a:endParaRPr>
              </a:p>
              <a:p>
                <a:pPr marL="432000" indent="-457200" algn="l">
                  <a:lnSpc>
                    <a:spcPct val="114000"/>
                  </a:lnSpc>
                </a:pPr>
                <a:r>
                  <a:rPr lang="en-US" sz="2000" dirty="0" smtClean="0">
                    <a:solidFill>
                      <a:schemeClr val="tx1"/>
                    </a:solidFill>
                  </a:rPr>
                  <a:t>From calculus we know: </a:t>
                </a:r>
                <a:r>
                  <a:rPr lang="en-US" sz="2000" i="1" dirty="0" smtClean="0">
                    <a:solidFill>
                      <a:schemeClr val="tx1"/>
                    </a:solidFill>
                  </a:rPr>
                  <a:t>«the </a:t>
                </a:r>
                <a:r>
                  <a:rPr lang="en-US" sz="2000" b="1" i="1" dirty="0" smtClean="0">
                    <a:solidFill>
                      <a:srgbClr val="000099"/>
                    </a:solidFill>
                  </a:rPr>
                  <a:t>change of a ratio is equal </a:t>
                </a:r>
                <a:r>
                  <a:rPr lang="en-US" sz="2000" dirty="0" smtClean="0">
                    <a:solidFill>
                      <a:schemeClr val="tx1"/>
                    </a:solidFill>
                  </a:rPr>
                  <a:t>to the change in the numerator times the denominator minus the change in the denominator times the numerator, all divided by the denominator squared</a:t>
                </a:r>
                <a:r>
                  <a:rPr lang="en-US" sz="2000" i="1" dirty="0" smtClean="0">
                    <a:solidFill>
                      <a:schemeClr val="tx1"/>
                    </a:solidFill>
                  </a:rPr>
                  <a:t>», </a:t>
                </a:r>
                <a:endParaRPr lang="en-US" sz="2000" dirty="0" smtClean="0">
                  <a:solidFill>
                    <a:schemeClr val="tx1"/>
                  </a:solidFill>
                </a:endParaRPr>
              </a:p>
              <a:p>
                <a:pPr lvl="1" algn="ctr">
                  <a:lnSpc>
                    <a:spcPct val="114000"/>
                  </a:lnSpc>
                  <a:spcBef>
                    <a:spcPts val="600"/>
                  </a:spcBef>
                </a:pPr>
                <a14:m>
                  <m:oMath xmlns:m="http://schemas.openxmlformats.org/officeDocument/2006/math">
                    <m:r>
                      <a:rPr lang="en-US" sz="3200" i="1" smtClean="0">
                        <a:solidFill>
                          <a:srgbClr val="000099"/>
                        </a:solidFill>
                        <a:latin typeface="Cambria Math" panose="02040503050406030204" pitchFamily="18" charset="0"/>
                        <a:ea typeface="Cambria Math" panose="02040503050406030204" pitchFamily="18" charset="0"/>
                      </a:rPr>
                      <m:t>∆</m:t>
                    </m:r>
                    <m:d>
                      <m:dPr>
                        <m:ctrlPr>
                          <a:rPr lang="en-US" sz="3200" i="1" smtClean="0">
                            <a:solidFill>
                              <a:srgbClr val="000099"/>
                            </a:solidFill>
                            <a:latin typeface="Cambria Math" panose="02040503050406030204" pitchFamily="18" charset="0"/>
                            <a:ea typeface="Cambria Math" panose="02040503050406030204" pitchFamily="18" charset="0"/>
                          </a:rPr>
                        </m:ctrlPr>
                      </m:dPr>
                      <m:e>
                        <m:f>
                          <m:fPr>
                            <m:ctrlPr>
                              <a:rPr lang="en-US" sz="3200" i="1">
                                <a:solidFill>
                                  <a:srgbClr val="000099"/>
                                </a:solidFill>
                                <a:latin typeface="Cambria Math" panose="02040503050406030204" pitchFamily="18" charset="0"/>
                                <a:ea typeface="Cambria Math" panose="02040503050406030204" pitchFamily="18" charset="0"/>
                              </a:rPr>
                            </m:ctrlPr>
                          </m:fPr>
                          <m:num>
                            <m:r>
                              <a:rPr lang="en-US" sz="3200" i="1">
                                <a:solidFill>
                                  <a:srgbClr val="000099"/>
                                </a:solidFill>
                                <a:latin typeface="Cambria Math" panose="02040503050406030204" pitchFamily="18" charset="0"/>
                                <a:ea typeface="Cambria Math" panose="02040503050406030204" pitchFamily="18" charset="0"/>
                              </a:rPr>
                              <m:t>𝐷</m:t>
                            </m:r>
                          </m:num>
                          <m:den>
                            <m:r>
                              <a:rPr lang="en-US" sz="3200" i="1">
                                <a:solidFill>
                                  <a:srgbClr val="000099"/>
                                </a:solidFill>
                                <a:latin typeface="Cambria Math" panose="02040503050406030204" pitchFamily="18" charset="0"/>
                                <a:ea typeface="Cambria Math" panose="02040503050406030204" pitchFamily="18" charset="0"/>
                              </a:rPr>
                              <m:t>𝑌</m:t>
                            </m:r>
                          </m:den>
                        </m:f>
                      </m:e>
                    </m:d>
                    <m:r>
                      <a:rPr lang="en-US" sz="3200" b="0" i="1" smtClean="0">
                        <a:solidFill>
                          <a:srgbClr val="000099"/>
                        </a:solidFill>
                        <a:latin typeface="Cambria Math" panose="02040503050406030204" pitchFamily="18" charset="0"/>
                        <a:ea typeface="Cambria Math" panose="02040503050406030204" pitchFamily="18" charset="0"/>
                      </a:rPr>
                      <m:t>≈ </m:t>
                    </m:r>
                    <m:f>
                      <m:fPr>
                        <m:ctrlPr>
                          <a:rPr lang="en-US" sz="3200" b="0" i="1" smtClean="0">
                            <a:solidFill>
                              <a:srgbClr val="000099"/>
                            </a:solidFill>
                            <a:latin typeface="Cambria Math" panose="02040503050406030204" pitchFamily="18" charset="0"/>
                            <a:ea typeface="Cambria Math" panose="02040503050406030204" pitchFamily="18" charset="0"/>
                          </a:rPr>
                        </m:ctrlPr>
                      </m:fPr>
                      <m:num>
                        <m:r>
                          <a:rPr lang="en-US" sz="3200" b="0" i="1" smtClean="0">
                            <a:solidFill>
                              <a:srgbClr val="000099"/>
                            </a:solidFill>
                            <a:latin typeface="Cambria Math" panose="02040503050406030204" pitchFamily="18" charset="0"/>
                            <a:ea typeface="Cambria Math" panose="02040503050406030204" pitchFamily="18" charset="0"/>
                          </a:rPr>
                          <m:t>∆</m:t>
                        </m:r>
                        <m:r>
                          <a:rPr lang="en-US" sz="3200" b="0" i="1" smtClean="0">
                            <a:solidFill>
                              <a:srgbClr val="000099"/>
                            </a:solidFill>
                            <a:latin typeface="Cambria Math" panose="02040503050406030204" pitchFamily="18" charset="0"/>
                            <a:ea typeface="Cambria Math" panose="02040503050406030204" pitchFamily="18" charset="0"/>
                          </a:rPr>
                          <m:t>𝐷</m:t>
                        </m:r>
                        <m:r>
                          <a:rPr lang="en-US" sz="3200" b="0" i="1" smtClean="0">
                            <a:solidFill>
                              <a:srgbClr val="000099"/>
                            </a:solidFill>
                            <a:latin typeface="Cambria Math" panose="02040503050406030204" pitchFamily="18" charset="0"/>
                            <a:ea typeface="Cambria Math" panose="02040503050406030204" pitchFamily="18" charset="0"/>
                          </a:rPr>
                          <m:t>∙</m:t>
                        </m:r>
                        <m:r>
                          <a:rPr lang="en-US" sz="3200" b="0" i="1" smtClean="0">
                            <a:solidFill>
                              <a:srgbClr val="000099"/>
                            </a:solidFill>
                            <a:latin typeface="Cambria Math" panose="02040503050406030204" pitchFamily="18" charset="0"/>
                            <a:ea typeface="Cambria Math" panose="02040503050406030204" pitchFamily="18" charset="0"/>
                          </a:rPr>
                          <m:t>𝑌</m:t>
                        </m:r>
                        <m:r>
                          <a:rPr lang="en-US" sz="3200" b="0" i="1" smtClean="0">
                            <a:solidFill>
                              <a:srgbClr val="000099"/>
                            </a:solidFill>
                            <a:latin typeface="Cambria Math" panose="02040503050406030204" pitchFamily="18" charset="0"/>
                            <a:ea typeface="Cambria Math" panose="02040503050406030204" pitchFamily="18" charset="0"/>
                          </a:rPr>
                          <m:t>−∆</m:t>
                        </m:r>
                        <m:r>
                          <a:rPr lang="en-US" sz="3200" b="0" i="1" smtClean="0">
                            <a:solidFill>
                              <a:srgbClr val="000099"/>
                            </a:solidFill>
                            <a:latin typeface="Cambria Math" panose="02040503050406030204" pitchFamily="18" charset="0"/>
                            <a:ea typeface="Cambria Math" panose="02040503050406030204" pitchFamily="18" charset="0"/>
                          </a:rPr>
                          <m:t>𝑌</m:t>
                        </m:r>
                        <m:r>
                          <a:rPr lang="en-US" sz="3200" i="1">
                            <a:solidFill>
                              <a:srgbClr val="000099"/>
                            </a:solidFill>
                            <a:latin typeface="Cambria Math" panose="02040503050406030204" pitchFamily="18" charset="0"/>
                            <a:ea typeface="Cambria Math" panose="02040503050406030204" pitchFamily="18" charset="0"/>
                          </a:rPr>
                          <m:t>∙</m:t>
                        </m:r>
                        <m:r>
                          <a:rPr lang="en-US" sz="3200" b="0" i="1" smtClean="0">
                            <a:solidFill>
                              <a:srgbClr val="000099"/>
                            </a:solidFill>
                            <a:latin typeface="Cambria Math" panose="02040503050406030204" pitchFamily="18" charset="0"/>
                            <a:ea typeface="Cambria Math" panose="02040503050406030204" pitchFamily="18" charset="0"/>
                          </a:rPr>
                          <m:t>𝐷</m:t>
                        </m:r>
                      </m:num>
                      <m:den>
                        <m:sSup>
                          <m:sSupPr>
                            <m:ctrlPr>
                              <a:rPr lang="en-US" sz="3200" b="0" i="1" smtClean="0">
                                <a:solidFill>
                                  <a:srgbClr val="000099"/>
                                </a:solidFill>
                                <a:latin typeface="Cambria Math" panose="02040503050406030204" pitchFamily="18" charset="0"/>
                                <a:ea typeface="Cambria Math" panose="02040503050406030204" pitchFamily="18" charset="0"/>
                              </a:rPr>
                            </m:ctrlPr>
                          </m:sSupPr>
                          <m:e>
                            <m:r>
                              <a:rPr lang="en-US" sz="3200" b="0" i="1" smtClean="0">
                                <a:solidFill>
                                  <a:srgbClr val="000099"/>
                                </a:solidFill>
                                <a:latin typeface="Cambria Math" panose="02040503050406030204" pitchFamily="18" charset="0"/>
                                <a:ea typeface="Cambria Math" panose="02040503050406030204" pitchFamily="18" charset="0"/>
                              </a:rPr>
                              <m:t>𝑌</m:t>
                            </m:r>
                          </m:e>
                          <m:sup>
                            <m:r>
                              <a:rPr lang="en-US" sz="3200" b="0" i="1" smtClean="0">
                                <a:solidFill>
                                  <a:srgbClr val="000099"/>
                                </a:solidFill>
                                <a:latin typeface="Cambria Math" panose="02040503050406030204" pitchFamily="18" charset="0"/>
                                <a:ea typeface="Cambria Math" panose="02040503050406030204" pitchFamily="18" charset="0"/>
                              </a:rPr>
                              <m:t>2</m:t>
                            </m:r>
                          </m:sup>
                        </m:sSup>
                      </m:den>
                    </m:f>
                    <m:r>
                      <a:rPr lang="en-US" sz="3200" b="0" i="1" smtClean="0">
                        <a:solidFill>
                          <a:srgbClr val="000099"/>
                        </a:solidFill>
                        <a:latin typeface="Cambria Math" panose="02040503050406030204" pitchFamily="18" charset="0"/>
                        <a:ea typeface="Cambria Math" panose="02040503050406030204" pitchFamily="18" charset="0"/>
                      </a:rPr>
                      <m:t>= </m:t>
                    </m:r>
                    <m:f>
                      <m:fPr>
                        <m:ctrlPr>
                          <a:rPr lang="en-US" sz="3200" i="1">
                            <a:solidFill>
                              <a:srgbClr val="000099"/>
                            </a:solidFill>
                            <a:latin typeface="Cambria Math" panose="02040503050406030204" pitchFamily="18" charset="0"/>
                            <a:ea typeface="Cambria Math" panose="02040503050406030204" pitchFamily="18" charset="0"/>
                          </a:rPr>
                        </m:ctrlPr>
                      </m:fPr>
                      <m:num>
                        <m:r>
                          <a:rPr lang="en-US" sz="3200" i="1">
                            <a:solidFill>
                              <a:srgbClr val="000099"/>
                            </a:solidFill>
                            <a:latin typeface="Cambria Math" panose="02040503050406030204" pitchFamily="18" charset="0"/>
                            <a:ea typeface="Cambria Math" panose="02040503050406030204" pitchFamily="18" charset="0"/>
                          </a:rPr>
                          <m:t>∆</m:t>
                        </m:r>
                        <m:r>
                          <a:rPr lang="en-US" sz="3200" i="1">
                            <a:solidFill>
                              <a:srgbClr val="000099"/>
                            </a:solidFill>
                            <a:latin typeface="Cambria Math" panose="02040503050406030204" pitchFamily="18" charset="0"/>
                            <a:ea typeface="Cambria Math" panose="02040503050406030204" pitchFamily="18" charset="0"/>
                          </a:rPr>
                          <m:t>𝐷</m:t>
                        </m:r>
                      </m:num>
                      <m:den>
                        <m:r>
                          <a:rPr lang="en-US" sz="3200" b="0" i="1" smtClean="0">
                            <a:solidFill>
                              <a:srgbClr val="000099"/>
                            </a:solidFill>
                            <a:latin typeface="Cambria Math" panose="02040503050406030204" pitchFamily="18" charset="0"/>
                            <a:ea typeface="Cambria Math" panose="02040503050406030204" pitchFamily="18" charset="0"/>
                          </a:rPr>
                          <m:t>𝑌</m:t>
                        </m:r>
                      </m:den>
                    </m:f>
                  </m:oMath>
                </a14:m>
                <a:r>
                  <a:rPr lang="en-US" sz="3200" dirty="0" smtClean="0">
                    <a:solidFill>
                      <a:schemeClr val="tx1"/>
                    </a:solidFill>
                  </a:rPr>
                  <a:t> </a:t>
                </a:r>
                <a14:m>
                  <m:oMath xmlns:m="http://schemas.openxmlformats.org/officeDocument/2006/math">
                    <m:r>
                      <a:rPr lang="en-US" sz="3200" i="1">
                        <a:solidFill>
                          <a:srgbClr val="000099"/>
                        </a:solidFill>
                        <a:latin typeface="Cambria Math" panose="02040503050406030204" pitchFamily="18" charset="0"/>
                        <a:ea typeface="Cambria Math" panose="02040503050406030204" pitchFamily="18" charset="0"/>
                      </a:rPr>
                      <m:t>−</m:t>
                    </m:r>
                  </m:oMath>
                </a14:m>
                <a:r>
                  <a:rPr lang="en-US" sz="3200" dirty="0" smtClean="0">
                    <a:solidFill>
                      <a:schemeClr val="tx1"/>
                    </a:solidFill>
                  </a:rPr>
                  <a:t> </a:t>
                </a:r>
                <a14:m>
                  <m:oMath xmlns:m="http://schemas.openxmlformats.org/officeDocument/2006/math">
                    <m:f>
                      <m:fPr>
                        <m:ctrlPr>
                          <a:rPr lang="en-US" sz="3200" i="1">
                            <a:solidFill>
                              <a:srgbClr val="000099"/>
                            </a:solidFill>
                            <a:latin typeface="Cambria Math" panose="02040503050406030204" pitchFamily="18" charset="0"/>
                            <a:ea typeface="Cambria Math" panose="02040503050406030204" pitchFamily="18" charset="0"/>
                          </a:rPr>
                        </m:ctrlPr>
                      </m:fPr>
                      <m:num>
                        <m:r>
                          <a:rPr lang="en-US" sz="3200" i="1">
                            <a:solidFill>
                              <a:srgbClr val="000099"/>
                            </a:solidFill>
                            <a:latin typeface="Cambria Math" panose="02040503050406030204" pitchFamily="18" charset="0"/>
                            <a:ea typeface="Cambria Math" panose="02040503050406030204" pitchFamily="18" charset="0"/>
                          </a:rPr>
                          <m:t>∆</m:t>
                        </m:r>
                        <m:r>
                          <a:rPr lang="en-US" sz="3200" i="1">
                            <a:solidFill>
                              <a:srgbClr val="000099"/>
                            </a:solidFill>
                            <a:latin typeface="Cambria Math" panose="02040503050406030204" pitchFamily="18" charset="0"/>
                            <a:ea typeface="Cambria Math" panose="02040503050406030204" pitchFamily="18" charset="0"/>
                          </a:rPr>
                          <m:t>𝑌</m:t>
                        </m:r>
                      </m:num>
                      <m:den>
                        <m:r>
                          <a:rPr lang="en-US" sz="3200" b="0" i="1" smtClean="0">
                            <a:solidFill>
                              <a:srgbClr val="000099"/>
                            </a:solidFill>
                            <a:latin typeface="Cambria Math" panose="02040503050406030204" pitchFamily="18" charset="0"/>
                            <a:ea typeface="Cambria Math" panose="02040503050406030204" pitchFamily="18" charset="0"/>
                          </a:rPr>
                          <m:t>𝑌</m:t>
                        </m:r>
                      </m:den>
                    </m:f>
                    <m:r>
                      <a:rPr lang="en-US" sz="3200" i="1" smtClean="0">
                        <a:solidFill>
                          <a:srgbClr val="000099"/>
                        </a:solidFill>
                        <a:latin typeface="Cambria Math" panose="02040503050406030204" pitchFamily="18" charset="0"/>
                        <a:ea typeface="Cambria Math" panose="02040503050406030204" pitchFamily="18" charset="0"/>
                      </a:rPr>
                      <m:t>∙</m:t>
                    </m:r>
                    <m:f>
                      <m:fPr>
                        <m:ctrlPr>
                          <a:rPr lang="en-US" sz="3200" i="1" smtClean="0">
                            <a:solidFill>
                              <a:srgbClr val="000099"/>
                            </a:solidFill>
                            <a:latin typeface="Cambria Math" panose="02040503050406030204" pitchFamily="18" charset="0"/>
                            <a:ea typeface="Cambria Math" panose="02040503050406030204" pitchFamily="18" charset="0"/>
                          </a:rPr>
                        </m:ctrlPr>
                      </m:fPr>
                      <m:num>
                        <m:r>
                          <a:rPr lang="en-US" sz="3200" b="0" i="1" smtClean="0">
                            <a:solidFill>
                              <a:srgbClr val="000099"/>
                            </a:solidFill>
                            <a:latin typeface="Cambria Math" panose="02040503050406030204" pitchFamily="18" charset="0"/>
                            <a:ea typeface="Cambria Math" panose="02040503050406030204" pitchFamily="18" charset="0"/>
                          </a:rPr>
                          <m:t>𝐷</m:t>
                        </m:r>
                      </m:num>
                      <m:den>
                        <m:r>
                          <a:rPr lang="en-US" sz="3200" b="0" i="1" smtClean="0">
                            <a:solidFill>
                              <a:srgbClr val="000099"/>
                            </a:solidFill>
                            <a:latin typeface="Cambria Math" panose="02040503050406030204" pitchFamily="18" charset="0"/>
                            <a:ea typeface="Cambria Math" panose="02040503050406030204" pitchFamily="18" charset="0"/>
                          </a:rPr>
                          <m:t>𝑌</m:t>
                        </m:r>
                      </m:den>
                    </m:f>
                  </m:oMath>
                </a14:m>
                <a:r>
                  <a:rPr lang="en-US" sz="3200" dirty="0" smtClean="0">
                    <a:solidFill>
                      <a:schemeClr val="tx1"/>
                    </a:solidFill>
                  </a:rPr>
                  <a:t>  </a:t>
                </a:r>
              </a:p>
              <a:p>
                <a:pPr algn="l">
                  <a:lnSpc>
                    <a:spcPct val="114000"/>
                  </a:lnSpc>
                  <a:spcBef>
                    <a:spcPts val="600"/>
                  </a:spcBef>
                </a:pPr>
                <a:r>
                  <a:rPr lang="en-US" sz="2400" dirty="0" smtClean="0">
                    <a:solidFill>
                      <a:schemeClr val="tx1"/>
                    </a:solidFill>
                  </a:rPr>
                  <a:t>We can rewrite this equation, since:</a:t>
                </a:r>
              </a:p>
              <a:p>
                <a:pPr marL="342900" indent="-342900" algn="l">
                  <a:lnSpc>
                    <a:spcPct val="114000"/>
                  </a:lnSpc>
                  <a:spcBef>
                    <a:spcPts val="600"/>
                  </a:spcBef>
                  <a:buFont typeface="Arial" panose="020B0604020202020204" pitchFamily="34" charset="0"/>
                  <a:buChar char="•"/>
                </a:pPr>
                <a:r>
                  <a:rPr lang="en-US" sz="2400" i="1" dirty="0" smtClean="0">
                    <a:solidFill>
                      <a:srgbClr val="000099"/>
                    </a:solidFill>
                  </a:rPr>
                  <a:t>∆</a:t>
                </a:r>
                <a:r>
                  <a:rPr lang="en-US" sz="2400" i="1" dirty="0">
                    <a:solidFill>
                      <a:srgbClr val="000099"/>
                    </a:solidFill>
                  </a:rPr>
                  <a:t>D = </a:t>
                </a:r>
                <a:r>
                  <a:rPr lang="en-US" sz="2400" i="1" dirty="0" err="1">
                    <a:solidFill>
                      <a:srgbClr val="000099"/>
                    </a:solidFill>
                  </a:rPr>
                  <a:t>i</a:t>
                </a:r>
                <a:r>
                  <a:rPr lang="en-US" sz="2400" i="1" dirty="0">
                    <a:solidFill>
                      <a:srgbClr val="000099"/>
                    </a:solidFill>
                  </a:rPr>
                  <a:t> </a:t>
                </a:r>
                <a:r>
                  <a:rPr lang="en-US" sz="2400" i="1" dirty="0" smtClean="0">
                    <a:solidFill>
                      <a:srgbClr val="000099"/>
                    </a:solidFill>
                  </a:rPr>
                  <a:t>D</a:t>
                </a:r>
                <a:r>
                  <a:rPr lang="en-US" sz="2400" i="1" baseline="-25000" dirty="0" smtClean="0">
                    <a:solidFill>
                      <a:srgbClr val="000099"/>
                    </a:solidFill>
                  </a:rPr>
                  <a:t> </a:t>
                </a:r>
                <a:r>
                  <a:rPr lang="en-US" sz="2400" i="1" dirty="0" smtClean="0">
                    <a:solidFill>
                      <a:srgbClr val="000099"/>
                    </a:solidFill>
                  </a:rPr>
                  <a:t>– A    </a:t>
                </a:r>
                <a:r>
                  <a:rPr lang="en-US" sz="2400" dirty="0" smtClean="0">
                    <a:solidFill>
                      <a:schemeClr val="tx1"/>
                    </a:solidFill>
                  </a:rPr>
                  <a:t>is the </a:t>
                </a:r>
                <a:r>
                  <a:rPr lang="en-US" sz="2400" b="1" dirty="0" smtClean="0">
                    <a:solidFill>
                      <a:schemeClr val="tx1"/>
                    </a:solidFill>
                  </a:rPr>
                  <a:t>total deficit</a:t>
                </a:r>
                <a:r>
                  <a:rPr lang="en-US" sz="2400" dirty="0" smtClean="0">
                    <a:solidFill>
                      <a:schemeClr val="tx1"/>
                    </a:solidFill>
                  </a:rPr>
                  <a:t>, </a:t>
                </a:r>
              </a:p>
              <a:p>
                <a:pPr marL="342900" indent="-342900" algn="l">
                  <a:lnSpc>
                    <a:spcPct val="114000"/>
                  </a:lnSpc>
                  <a:spcBef>
                    <a:spcPts val="600"/>
                  </a:spcBef>
                  <a:buFont typeface="Arial" panose="020B0604020202020204" pitchFamily="34" charset="0"/>
                  <a:buChar char="•"/>
                </a:pPr>
                <a:r>
                  <a:rPr lang="en-US" sz="2400" i="1" dirty="0" smtClean="0">
                    <a:solidFill>
                      <a:srgbClr val="000099"/>
                    </a:solidFill>
                  </a:rPr>
                  <a:t>∆Y/Y = </a:t>
                </a:r>
                <a:r>
                  <a:rPr lang="en-US" sz="2400" i="1" dirty="0" smtClean="0">
                    <a:solidFill>
                      <a:srgbClr val="000099"/>
                    </a:solidFill>
                    <a:latin typeface="Calibri" panose="020F0502020204030204" pitchFamily="34" charset="0"/>
                  </a:rPr>
                  <a:t>π+γ, 	      </a:t>
                </a:r>
                <a:r>
                  <a:rPr lang="en-US" sz="2400" dirty="0" smtClean="0">
                    <a:solidFill>
                      <a:schemeClr val="tx1"/>
                    </a:solidFill>
                  </a:rPr>
                  <a:t>is the </a:t>
                </a:r>
                <a:r>
                  <a:rPr lang="en-US" sz="2400" b="1" dirty="0" smtClean="0">
                    <a:solidFill>
                      <a:schemeClr val="tx1"/>
                    </a:solidFill>
                  </a:rPr>
                  <a:t>growth rate </a:t>
                </a:r>
                <a:r>
                  <a:rPr lang="en-US" sz="2400" dirty="0" smtClean="0">
                    <a:solidFill>
                      <a:schemeClr val="tx1"/>
                    </a:solidFill>
                  </a:rPr>
                  <a:t>of </a:t>
                </a:r>
                <a:r>
                  <a:rPr lang="en-US" sz="2400" b="1" dirty="0" smtClean="0">
                    <a:solidFill>
                      <a:schemeClr val="tx1"/>
                    </a:solidFill>
                  </a:rPr>
                  <a:t>nominal</a:t>
                </a:r>
                <a:r>
                  <a:rPr lang="en-US" sz="2400" dirty="0" smtClean="0">
                    <a:solidFill>
                      <a:schemeClr val="tx1"/>
                    </a:solidFill>
                  </a:rPr>
                  <a:t> GDP</a:t>
                </a:r>
                <a:r>
                  <a:rPr lang="en-US" sz="2400" dirty="0" smtClean="0">
                    <a:solidFill>
                      <a:schemeClr val="tx1"/>
                    </a:solidFill>
                    <a:latin typeface="Calibri" panose="020F0502020204030204" pitchFamily="34" charset="0"/>
                  </a:rPr>
                  <a:t>.</a:t>
                </a:r>
                <a:endParaRPr lang="en-US" sz="2400" i="1" dirty="0">
                  <a:solidFill>
                    <a:srgbClr val="000099"/>
                  </a:solidFill>
                  <a:ea typeface="Cambria Math" panose="02040503050406030204" pitchFamily="18" charset="0"/>
                </a:endParaRPr>
              </a:p>
            </p:txBody>
          </p:sp>
        </mc:Choice>
        <mc:Fallback xmlns="">
          <p:sp>
            <p:nvSpPr>
              <p:cNvPr id="8" name="Segnaposto piè di pagina 3"/>
              <p:cNvSpPr txBox="1">
                <a:spLocks noRot="1" noChangeAspect="1" noMove="1" noResize="1" noEditPoints="1" noAdjustHandles="1" noChangeArrowheads="1" noChangeShapeType="1" noTextEdit="1"/>
              </p:cNvSpPr>
              <p:nvPr/>
            </p:nvSpPr>
            <p:spPr>
              <a:xfrm>
                <a:off x="665922" y="999801"/>
                <a:ext cx="10818941" cy="5645580"/>
              </a:xfrm>
              <a:prstGeom prst="rect">
                <a:avLst/>
              </a:prstGeom>
              <a:blipFill rotWithShape="1">
                <a:blip r:embed="rId3"/>
                <a:stretch>
                  <a:fillRect l="-845" t="-432"/>
                </a:stretch>
              </a:blipFill>
            </p:spPr>
            <p:txBody>
              <a:bodyPr/>
              <a:lstStyle/>
              <a:p>
                <a:r>
                  <a:rPr lang="en-US">
                    <a:noFill/>
                  </a:rPr>
                  <a:t> </a:t>
                </a:r>
              </a:p>
            </p:txBody>
          </p:sp>
        </mc:Fallback>
      </mc:AlternateContent>
    </p:spTree>
    <p:extLst>
      <p:ext uri="{BB962C8B-B14F-4D97-AF65-F5344CB8AC3E}">
        <p14:creationId xmlns:p14="http://schemas.microsoft.com/office/powerpoint/2010/main" val="798431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23</a:t>
            </a:fld>
            <a:endParaRPr lang="en-US"/>
          </a:p>
        </p:txBody>
      </p:sp>
      <p:sp>
        <p:nvSpPr>
          <p:cNvPr id="6" name="Rettangolo 5"/>
          <p:cNvSpPr/>
          <p:nvPr/>
        </p:nvSpPr>
        <p:spPr>
          <a:xfrm>
            <a:off x="526473" y="112050"/>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The change in the debt to GDP ratio - 2</a:t>
            </a:r>
          </a:p>
        </p:txBody>
      </p:sp>
      <p:sp>
        <p:nvSpPr>
          <p:cNvPr id="7" name="Segnaposto piè di pagina 3"/>
          <p:cNvSpPr>
            <a:spLocks noGrp="1"/>
          </p:cNvSpPr>
          <p:nvPr>
            <p:ph type="ftr" sz="quarter" idx="10"/>
          </p:nvPr>
        </p:nvSpPr>
        <p:spPr>
          <a:xfrm>
            <a:off x="665922" y="6492875"/>
            <a:ext cx="3178629" cy="365125"/>
          </a:xfrm>
        </p:spPr>
        <p:txBody>
          <a:bodyPr/>
          <a:lstStyle/>
          <a:p>
            <a:pPr algn="l"/>
            <a:r>
              <a:rPr lang="en-US" dirty="0" smtClean="0"/>
              <a:t>Chapter 16: Government debt</a:t>
            </a:r>
            <a:endParaRPr lang="en-US" dirty="0"/>
          </a:p>
        </p:txBody>
      </p:sp>
      <mc:AlternateContent xmlns:mc="http://schemas.openxmlformats.org/markup-compatibility/2006" xmlns:a14="http://schemas.microsoft.com/office/drawing/2010/main">
        <mc:Choice Requires="a14">
          <p:sp>
            <p:nvSpPr>
              <p:cNvPr id="8" name="Segnaposto piè di pagina 3"/>
              <p:cNvSpPr txBox="1">
                <a:spLocks/>
              </p:cNvSpPr>
              <p:nvPr/>
            </p:nvSpPr>
            <p:spPr>
              <a:xfrm>
                <a:off x="665922" y="885088"/>
                <a:ext cx="11138151" cy="5340633"/>
              </a:xfrm>
              <a:prstGeom prst="rect">
                <a:avLst/>
              </a:prstGeom>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r>
                  <a:rPr lang="en-US" sz="2400" dirty="0" smtClean="0">
                    <a:solidFill>
                      <a:schemeClr val="tx1"/>
                    </a:solidFill>
                    <a:latin typeface="Calibri" panose="020F0502020204030204" pitchFamily="34" charset="0"/>
                  </a:rPr>
                  <a:t>Substituting these two expressions we get:      </a:t>
                </a:r>
              </a:p>
              <a:p>
                <a:pPr>
                  <a:lnSpc>
                    <a:spcPct val="114000"/>
                  </a:lnSpc>
                  <a:spcBef>
                    <a:spcPts val="600"/>
                  </a:spcBef>
                </a:pPr>
                <a:r>
                  <a:rPr lang="en-US" sz="2400" dirty="0" smtClean="0">
                    <a:solidFill>
                      <a:schemeClr val="tx1"/>
                    </a:solidFill>
                    <a:latin typeface="Calibri" panose="020F0502020204030204" pitchFamily="34" charset="0"/>
                  </a:rPr>
                  <a:t>   </a:t>
                </a:r>
                <a14:m>
                  <m:oMath xmlns:m="http://schemas.openxmlformats.org/officeDocument/2006/math">
                    <m:r>
                      <a:rPr lang="en-US" sz="2800" i="1">
                        <a:solidFill>
                          <a:srgbClr val="000099"/>
                        </a:solidFill>
                        <a:latin typeface="Cambria Math"/>
                      </a:rPr>
                      <m:t>∆</m:t>
                    </m:r>
                    <m:d>
                      <m:dPr>
                        <m:ctrlPr>
                          <a:rPr lang="en-US" sz="2800" i="1">
                            <a:solidFill>
                              <a:srgbClr val="000099"/>
                            </a:solidFill>
                            <a:latin typeface="Cambria Math" panose="02040503050406030204" pitchFamily="18" charset="0"/>
                          </a:rPr>
                        </m:ctrlPr>
                      </m:dPr>
                      <m:e>
                        <m:f>
                          <m:fPr>
                            <m:ctrlPr>
                              <a:rPr lang="en-US" sz="2800" i="1">
                                <a:solidFill>
                                  <a:srgbClr val="000099"/>
                                </a:solidFill>
                                <a:latin typeface="Cambria Math" panose="02040503050406030204" pitchFamily="18" charset="0"/>
                              </a:rPr>
                            </m:ctrlPr>
                          </m:fPr>
                          <m:num>
                            <m:r>
                              <a:rPr lang="en-US" sz="2800" i="1">
                                <a:solidFill>
                                  <a:srgbClr val="000099"/>
                                </a:solidFill>
                                <a:latin typeface="Cambria Math"/>
                              </a:rPr>
                              <m:t>𝐷</m:t>
                            </m:r>
                          </m:num>
                          <m:den>
                            <m:r>
                              <a:rPr lang="en-US" sz="2800" i="1">
                                <a:solidFill>
                                  <a:srgbClr val="000099"/>
                                </a:solidFill>
                                <a:latin typeface="Cambria Math"/>
                              </a:rPr>
                              <m:t>𝑌</m:t>
                            </m:r>
                          </m:den>
                        </m:f>
                      </m:e>
                    </m:d>
                    <m:r>
                      <a:rPr lang="en-US" sz="2800" i="1">
                        <a:solidFill>
                          <a:srgbClr val="000099"/>
                        </a:solidFill>
                        <a:latin typeface="Cambria Math"/>
                      </a:rPr>
                      <m:t>= </m:t>
                    </m:r>
                    <m:f>
                      <m:fPr>
                        <m:ctrlPr>
                          <a:rPr lang="en-US" sz="2800" i="1">
                            <a:solidFill>
                              <a:srgbClr val="000099"/>
                            </a:solidFill>
                            <a:latin typeface="Cambria Math" panose="02040503050406030204" pitchFamily="18" charset="0"/>
                          </a:rPr>
                        </m:ctrlPr>
                      </m:fPr>
                      <m:num>
                        <m:r>
                          <a:rPr lang="en-US" sz="2800" i="1">
                            <a:solidFill>
                              <a:srgbClr val="000099"/>
                            </a:solidFill>
                            <a:latin typeface="Cambria Math"/>
                          </a:rPr>
                          <m:t>∆</m:t>
                        </m:r>
                        <m:r>
                          <a:rPr lang="en-US" sz="2800" i="1">
                            <a:solidFill>
                              <a:srgbClr val="000099"/>
                            </a:solidFill>
                            <a:latin typeface="Cambria Math"/>
                          </a:rPr>
                          <m:t>𝐷</m:t>
                        </m:r>
                        <m:r>
                          <a:rPr lang="en-US" sz="2800" i="1">
                            <a:solidFill>
                              <a:srgbClr val="000099"/>
                            </a:solidFill>
                            <a:latin typeface="Cambria Math"/>
                          </a:rPr>
                          <m:t>∙</m:t>
                        </m:r>
                        <m:r>
                          <a:rPr lang="en-US" sz="2800" i="1">
                            <a:solidFill>
                              <a:srgbClr val="000099"/>
                            </a:solidFill>
                            <a:latin typeface="Cambria Math"/>
                          </a:rPr>
                          <m:t>𝑌</m:t>
                        </m:r>
                        <m:r>
                          <a:rPr lang="en-US" sz="2800" i="1">
                            <a:solidFill>
                              <a:srgbClr val="000099"/>
                            </a:solidFill>
                            <a:latin typeface="Cambria Math"/>
                          </a:rPr>
                          <m:t>−∆</m:t>
                        </m:r>
                        <m:r>
                          <a:rPr lang="en-US" sz="2800" i="1">
                            <a:solidFill>
                              <a:srgbClr val="000099"/>
                            </a:solidFill>
                            <a:latin typeface="Cambria Math"/>
                          </a:rPr>
                          <m:t>𝑌</m:t>
                        </m:r>
                        <m:r>
                          <a:rPr lang="en-US" sz="2800" i="1">
                            <a:solidFill>
                              <a:srgbClr val="000099"/>
                            </a:solidFill>
                            <a:latin typeface="Cambria Math"/>
                          </a:rPr>
                          <m:t>∙</m:t>
                        </m:r>
                        <m:r>
                          <a:rPr lang="en-US" sz="2800" i="1">
                            <a:solidFill>
                              <a:srgbClr val="000099"/>
                            </a:solidFill>
                            <a:latin typeface="Cambria Math"/>
                          </a:rPr>
                          <m:t>𝐷</m:t>
                        </m:r>
                      </m:num>
                      <m:den>
                        <m:sSup>
                          <m:sSupPr>
                            <m:ctrlPr>
                              <a:rPr lang="en-US" sz="2800" i="1">
                                <a:solidFill>
                                  <a:srgbClr val="000099"/>
                                </a:solidFill>
                                <a:latin typeface="Cambria Math" panose="02040503050406030204" pitchFamily="18" charset="0"/>
                              </a:rPr>
                            </m:ctrlPr>
                          </m:sSupPr>
                          <m:e>
                            <m:r>
                              <a:rPr lang="en-US" sz="2800" i="1">
                                <a:solidFill>
                                  <a:srgbClr val="000099"/>
                                </a:solidFill>
                                <a:latin typeface="Cambria Math"/>
                              </a:rPr>
                              <m:t>𝑌</m:t>
                            </m:r>
                          </m:e>
                          <m:sup>
                            <m:r>
                              <a:rPr lang="en-US" sz="2800" i="1">
                                <a:solidFill>
                                  <a:srgbClr val="000099"/>
                                </a:solidFill>
                                <a:latin typeface="Cambria Math"/>
                              </a:rPr>
                              <m:t>2</m:t>
                            </m:r>
                          </m:sup>
                        </m:sSup>
                      </m:den>
                    </m:f>
                    <m:r>
                      <a:rPr lang="en-US" sz="2800" i="1">
                        <a:solidFill>
                          <a:srgbClr val="000099"/>
                        </a:solidFill>
                        <a:latin typeface="Cambria Math"/>
                      </a:rPr>
                      <m:t>= </m:t>
                    </m:r>
                    <m:f>
                      <m:fPr>
                        <m:ctrlPr>
                          <a:rPr lang="en-US" sz="2800" i="1" smtClean="0">
                            <a:solidFill>
                              <a:srgbClr val="C00000"/>
                            </a:solidFill>
                            <a:latin typeface="Cambria Math" panose="02040503050406030204" pitchFamily="18" charset="0"/>
                          </a:rPr>
                        </m:ctrlPr>
                      </m:fPr>
                      <m:num>
                        <m:d>
                          <m:dPr>
                            <m:begChr m:val="["/>
                            <m:endChr m:val="]"/>
                            <m:ctrlPr>
                              <a:rPr lang="en-US" sz="2800" i="1">
                                <a:solidFill>
                                  <a:srgbClr val="C00000"/>
                                </a:solidFill>
                                <a:latin typeface="Cambria Math" panose="02040503050406030204" pitchFamily="18" charset="0"/>
                              </a:rPr>
                            </m:ctrlPr>
                          </m:dPr>
                          <m:e>
                            <m:r>
                              <a:rPr lang="en-US" sz="2800" b="0" i="1" smtClean="0">
                                <a:solidFill>
                                  <a:srgbClr val="C00000"/>
                                </a:solidFill>
                                <a:latin typeface="Cambria Math"/>
                              </a:rPr>
                              <m:t>𝑖</m:t>
                            </m:r>
                            <m:r>
                              <a:rPr lang="en-US" sz="2800" i="1">
                                <a:solidFill>
                                  <a:srgbClr val="C00000"/>
                                </a:solidFill>
                                <a:latin typeface="Cambria Math"/>
                              </a:rPr>
                              <m:t>𝐷</m:t>
                            </m:r>
                            <m:r>
                              <a:rPr lang="en-US" sz="2800" b="0" i="1" baseline="-25000" smtClean="0">
                                <a:solidFill>
                                  <a:srgbClr val="C00000"/>
                                </a:solidFill>
                                <a:latin typeface="Cambria Math"/>
                              </a:rPr>
                              <m:t> </m:t>
                            </m:r>
                            <m:r>
                              <a:rPr lang="en-US" sz="2800" i="1">
                                <a:solidFill>
                                  <a:srgbClr val="C00000"/>
                                </a:solidFill>
                                <a:latin typeface="Cambria Math"/>
                              </a:rPr>
                              <m:t>−</m:t>
                            </m:r>
                            <m:r>
                              <a:rPr lang="en-US" sz="2800" b="0" i="1" smtClean="0">
                                <a:solidFill>
                                  <a:srgbClr val="C00000"/>
                                </a:solidFill>
                                <a:latin typeface="Cambria Math"/>
                              </a:rPr>
                              <m:t> </m:t>
                            </m:r>
                            <m:r>
                              <a:rPr lang="en-US" sz="2800" i="1">
                                <a:solidFill>
                                  <a:srgbClr val="C00000"/>
                                </a:solidFill>
                                <a:latin typeface="Cambria Math"/>
                              </a:rPr>
                              <m:t>𝐴</m:t>
                            </m:r>
                          </m:e>
                        </m:d>
                        <m:r>
                          <a:rPr lang="en-US" sz="2800" i="1">
                            <a:solidFill>
                              <a:srgbClr val="C00000"/>
                            </a:solidFill>
                            <a:latin typeface="Cambria Math"/>
                          </a:rPr>
                          <m:t> −</m:t>
                        </m:r>
                        <m:r>
                          <m:rPr>
                            <m:nor/>
                          </m:rPr>
                          <a:rPr lang="en-US" sz="2800" b="0" i="1" smtClean="0">
                            <a:solidFill>
                              <a:srgbClr val="C00000"/>
                            </a:solidFill>
                          </a:rPr>
                          <m:t> </m:t>
                        </m:r>
                        <m:d>
                          <m:dPr>
                            <m:ctrlPr>
                              <a:rPr lang="en-US" sz="2800" b="0" i="1" smtClean="0">
                                <a:solidFill>
                                  <a:srgbClr val="C00000"/>
                                </a:solidFill>
                                <a:latin typeface="Cambria Math" panose="02040503050406030204" pitchFamily="18" charset="0"/>
                              </a:rPr>
                            </m:ctrlPr>
                          </m:dPr>
                          <m:e>
                            <m:r>
                              <m:rPr>
                                <m:nor/>
                              </m:rPr>
                              <a:rPr lang="en-US" sz="2800" i="1">
                                <a:solidFill>
                                  <a:srgbClr val="C00000"/>
                                </a:solidFill>
                              </a:rPr>
                              <m:t>π</m:t>
                            </m:r>
                            <m:r>
                              <m:rPr>
                                <m:nor/>
                              </m:rPr>
                              <a:rPr lang="en-US" sz="2800" i="1">
                                <a:solidFill>
                                  <a:srgbClr val="C00000"/>
                                </a:solidFill>
                              </a:rPr>
                              <m:t>+</m:t>
                            </m:r>
                            <m:r>
                              <m:rPr>
                                <m:nor/>
                              </m:rPr>
                              <a:rPr lang="en-US" sz="2800" i="1">
                                <a:solidFill>
                                  <a:srgbClr val="C00000"/>
                                </a:solidFill>
                              </a:rPr>
                              <m:t>γ</m:t>
                            </m:r>
                          </m:e>
                        </m:d>
                        <m:r>
                          <a:rPr lang="en-US" sz="2800" i="1">
                            <a:solidFill>
                              <a:srgbClr val="C00000"/>
                            </a:solidFill>
                            <a:latin typeface="Cambria Math"/>
                          </a:rPr>
                          <m:t>𝐷</m:t>
                        </m:r>
                      </m:num>
                      <m:den>
                        <m:r>
                          <a:rPr lang="en-US" sz="2800" i="1">
                            <a:solidFill>
                              <a:srgbClr val="C00000"/>
                            </a:solidFill>
                            <a:latin typeface="Cambria Math"/>
                          </a:rPr>
                          <m:t>𝑌</m:t>
                        </m:r>
                      </m:den>
                    </m:f>
                  </m:oMath>
                </a14:m>
                <a:endParaRPr lang="en-US" sz="2800" i="1" dirty="0">
                  <a:solidFill>
                    <a:srgbClr val="000099"/>
                  </a:solidFill>
                </a:endParaRPr>
              </a:p>
              <a:p>
                <a:pPr algn="l">
                  <a:lnSpc>
                    <a:spcPct val="114000"/>
                  </a:lnSpc>
                  <a:spcBef>
                    <a:spcPts val="600"/>
                  </a:spcBef>
                </a:pPr>
                <a:r>
                  <a:rPr lang="en-US" sz="2400" i="1" dirty="0" smtClean="0">
                    <a:solidFill>
                      <a:schemeClr val="tx1"/>
                    </a:solidFill>
                    <a:ea typeface="Cambria Math" panose="02040503050406030204" pitchFamily="18" charset="0"/>
                  </a:rPr>
                  <a:t>Which says: </a:t>
                </a:r>
                <a:r>
                  <a:rPr lang="en-US" sz="2400" dirty="0" smtClean="0">
                    <a:solidFill>
                      <a:schemeClr val="tx1"/>
                    </a:solidFill>
                    <a:ea typeface="Cambria Math" panose="02040503050406030204" pitchFamily="18" charset="0"/>
                  </a:rPr>
                  <a:t>the debt/GDP ratio grows if the  </a:t>
                </a:r>
                <a:r>
                  <a:rPr lang="en-US" sz="2400" b="1" dirty="0" smtClean="0">
                    <a:solidFill>
                      <a:srgbClr val="C00000"/>
                    </a:solidFill>
                    <a:ea typeface="Cambria Math" panose="02040503050406030204" pitchFamily="18" charset="0"/>
                  </a:rPr>
                  <a:t>total deficit [</a:t>
                </a:r>
                <a14:m>
                  <m:oMath xmlns:m="http://schemas.openxmlformats.org/officeDocument/2006/math">
                    <m:r>
                      <a:rPr lang="en-US" sz="2400" i="1">
                        <a:solidFill>
                          <a:srgbClr val="C00000"/>
                        </a:solidFill>
                        <a:latin typeface="Cambria Math"/>
                      </a:rPr>
                      <m:t>𝑖𝐷</m:t>
                    </m:r>
                    <m:r>
                      <a:rPr lang="en-US" sz="2400" i="1" baseline="-25000">
                        <a:solidFill>
                          <a:srgbClr val="C00000"/>
                        </a:solidFill>
                        <a:latin typeface="Cambria Math"/>
                      </a:rPr>
                      <m:t> </m:t>
                    </m:r>
                    <m:r>
                      <a:rPr lang="en-US" sz="2400" i="1">
                        <a:solidFill>
                          <a:srgbClr val="C00000"/>
                        </a:solidFill>
                        <a:latin typeface="Cambria Math"/>
                      </a:rPr>
                      <m:t>− </m:t>
                    </m:r>
                    <m:r>
                      <a:rPr lang="en-US" sz="2400" i="1">
                        <a:solidFill>
                          <a:srgbClr val="C00000"/>
                        </a:solidFill>
                        <a:latin typeface="Cambria Math"/>
                      </a:rPr>
                      <m:t>𝐴</m:t>
                    </m:r>
                    <m:r>
                      <a:rPr lang="en-US" sz="2400" b="0" i="1" smtClean="0">
                        <a:solidFill>
                          <a:srgbClr val="C00000"/>
                        </a:solidFill>
                        <a:latin typeface="Cambria Math"/>
                      </a:rPr>
                      <m:t>]</m:t>
                    </m:r>
                  </m:oMath>
                </a14:m>
                <a:r>
                  <a:rPr lang="en-US" sz="2400" b="1" dirty="0" smtClean="0">
                    <a:solidFill>
                      <a:srgbClr val="C00000"/>
                    </a:solidFill>
                    <a:ea typeface="Cambria Math" panose="02040503050406030204" pitchFamily="18" charset="0"/>
                  </a:rPr>
                  <a:t> </a:t>
                </a:r>
                <a:r>
                  <a:rPr lang="en-US" sz="2400" dirty="0" smtClean="0">
                    <a:solidFill>
                      <a:schemeClr val="tx1"/>
                    </a:solidFill>
                    <a:ea typeface="Cambria Math" panose="02040503050406030204" pitchFamily="18" charset="0"/>
                  </a:rPr>
                  <a:t>is greater  than the product of the </a:t>
                </a:r>
                <a:r>
                  <a:rPr lang="en-US" sz="2400" b="1" dirty="0" smtClean="0">
                    <a:solidFill>
                      <a:srgbClr val="C00000"/>
                    </a:solidFill>
                    <a:ea typeface="Cambria Math" panose="02040503050406030204" pitchFamily="18" charset="0"/>
                  </a:rPr>
                  <a:t>growth rate of nominal GDP </a:t>
                </a:r>
                <a14:m>
                  <m:oMath xmlns:m="http://schemas.openxmlformats.org/officeDocument/2006/math">
                    <m:d>
                      <m:dPr>
                        <m:ctrlPr>
                          <a:rPr lang="en-US" sz="2400" b="1" i="1">
                            <a:solidFill>
                              <a:srgbClr val="C00000"/>
                            </a:solidFill>
                            <a:latin typeface="Cambria Math" panose="02040503050406030204" pitchFamily="18" charset="0"/>
                          </a:rPr>
                        </m:ctrlPr>
                      </m:dPr>
                      <m:e>
                        <m:r>
                          <m:rPr>
                            <m:nor/>
                          </m:rPr>
                          <a:rPr lang="en-US" sz="2400" b="1" i="1">
                            <a:solidFill>
                              <a:srgbClr val="C00000"/>
                            </a:solidFill>
                          </a:rPr>
                          <m:t>π</m:t>
                        </m:r>
                        <m:r>
                          <m:rPr>
                            <m:nor/>
                          </m:rPr>
                          <a:rPr lang="en-US" sz="2400" b="1" i="1">
                            <a:solidFill>
                              <a:srgbClr val="C00000"/>
                            </a:solidFill>
                          </a:rPr>
                          <m:t>+</m:t>
                        </m:r>
                        <m:r>
                          <m:rPr>
                            <m:nor/>
                          </m:rPr>
                          <a:rPr lang="en-US" sz="2400" b="1" i="1">
                            <a:solidFill>
                              <a:srgbClr val="C00000"/>
                            </a:solidFill>
                          </a:rPr>
                          <m:t>γ</m:t>
                        </m:r>
                      </m:e>
                    </m:d>
                    <m:r>
                      <a:rPr lang="en-US" sz="2400" i="1">
                        <a:solidFill>
                          <a:srgbClr val="C00000"/>
                        </a:solidFill>
                        <a:latin typeface="Cambria Math"/>
                      </a:rPr>
                      <m:t> </m:t>
                    </m:r>
                  </m:oMath>
                </a14:m>
                <a:r>
                  <a:rPr lang="en-US" sz="2400" dirty="0" smtClean="0">
                    <a:solidFill>
                      <a:schemeClr val="tx1"/>
                    </a:solidFill>
                    <a:ea typeface="Cambria Math" panose="02040503050406030204" pitchFamily="18" charset="0"/>
                  </a:rPr>
                  <a:t>and the </a:t>
                </a:r>
                <a:r>
                  <a:rPr lang="en-US" sz="2400" b="1" dirty="0" smtClean="0">
                    <a:solidFill>
                      <a:srgbClr val="C00000"/>
                    </a:solidFill>
                    <a:ea typeface="Cambria Math" panose="02040503050406030204" pitchFamily="18" charset="0"/>
                  </a:rPr>
                  <a:t>nominal value of the debt (</a:t>
                </a:r>
                <a:r>
                  <a:rPr lang="en-US" sz="2400" b="1" i="1" dirty="0" smtClean="0">
                    <a:solidFill>
                      <a:srgbClr val="C00000"/>
                    </a:solidFill>
                    <a:ea typeface="Cambria Math" panose="02040503050406030204" pitchFamily="18" charset="0"/>
                  </a:rPr>
                  <a:t>D</a:t>
                </a:r>
                <a:r>
                  <a:rPr lang="en-US" sz="2400" b="1" dirty="0" smtClean="0">
                    <a:solidFill>
                      <a:srgbClr val="C00000"/>
                    </a:solidFill>
                    <a:ea typeface="Cambria Math" panose="02040503050406030204" pitchFamily="18" charset="0"/>
                  </a:rPr>
                  <a:t>)</a:t>
                </a:r>
              </a:p>
              <a:p>
                <a:pPr algn="l">
                  <a:lnSpc>
                    <a:spcPct val="114000"/>
                  </a:lnSpc>
                  <a:spcBef>
                    <a:spcPts val="600"/>
                  </a:spcBef>
                </a:pPr>
                <a:r>
                  <a:rPr lang="en-US" sz="2400" i="1" dirty="0" smtClean="0">
                    <a:solidFill>
                      <a:schemeClr val="tx1"/>
                    </a:solidFill>
                    <a:ea typeface="Cambria Math" panose="02040503050406030204" pitchFamily="18" charset="0"/>
                  </a:rPr>
                  <a:t>   </a:t>
                </a:r>
                <a:r>
                  <a:rPr lang="en-US" sz="2400" b="1" i="1" dirty="0" smtClean="0">
                    <a:solidFill>
                      <a:srgbClr val="000099"/>
                    </a:solidFill>
                    <a:ea typeface="Cambria Math" panose="02040503050406030204" pitchFamily="18" charset="0"/>
                  </a:rPr>
                  <a:t>Example </a:t>
                </a:r>
                <a:r>
                  <a:rPr lang="en-US" sz="2400" b="1" dirty="0" smtClean="0">
                    <a:solidFill>
                      <a:srgbClr val="000099"/>
                    </a:solidFill>
                    <a:ea typeface="Cambria Math" panose="02040503050406030204" pitchFamily="18" charset="0"/>
                  </a:rPr>
                  <a:t>(Italy 2015)</a:t>
                </a:r>
                <a:r>
                  <a:rPr lang="en-US" sz="2000" dirty="0" smtClean="0">
                    <a:solidFill>
                      <a:srgbClr val="000099"/>
                    </a:solidFill>
                    <a:ea typeface="Cambria Math" panose="02040503050406030204" pitchFamily="18" charset="0"/>
                  </a:rPr>
                  <a:t>:</a:t>
                </a:r>
              </a:p>
              <a:p>
                <a:pPr algn="l">
                  <a:lnSpc>
                    <a:spcPct val="114000"/>
                  </a:lnSpc>
                  <a:spcBef>
                    <a:spcPts val="600"/>
                  </a:spcBef>
                </a:pPr>
                <a:r>
                  <a:rPr lang="en-US" sz="2000" dirty="0" smtClean="0">
                    <a:solidFill>
                      <a:schemeClr val="tx1"/>
                    </a:solidFill>
                    <a:ea typeface="Cambria Math" panose="02040503050406030204" pitchFamily="18" charset="0"/>
                  </a:rPr>
                  <a:t>    Interest payments: 	€ 70,0 bill.       -     primary surplus:		€ 27,9 bill.</a:t>
                </a:r>
              </a:p>
              <a:p>
                <a:pPr algn="l">
                  <a:lnSpc>
                    <a:spcPct val="114000"/>
                  </a:lnSpc>
                  <a:spcBef>
                    <a:spcPts val="600"/>
                  </a:spcBef>
                </a:pPr>
                <a:r>
                  <a:rPr lang="en-US" sz="2000" dirty="0" smtClean="0">
                    <a:solidFill>
                      <a:schemeClr val="tx1"/>
                    </a:solidFill>
                    <a:ea typeface="Cambria Math" panose="02040503050406030204" pitchFamily="18" charset="0"/>
                  </a:rPr>
                  <a:t>    Total deficit:	 	€ 42,1 bill.       -     Debt at end of 2014: 	€ 2134,9 bill.</a:t>
                </a:r>
              </a:p>
              <a:p>
                <a:pPr algn="l">
                  <a:lnSpc>
                    <a:spcPct val="114000"/>
                  </a:lnSpc>
                  <a:spcBef>
                    <a:spcPts val="600"/>
                  </a:spcBef>
                </a:pPr>
                <a:r>
                  <a:rPr lang="en-US" sz="2000" dirty="0" smtClean="0">
                    <a:solidFill>
                      <a:schemeClr val="tx1"/>
                    </a:solidFill>
                    <a:ea typeface="Cambria Math" panose="02040503050406030204" pitchFamily="18" charset="0"/>
                  </a:rPr>
                  <a:t>    Growth rate of nominal GDP:  </a:t>
                </a:r>
                <a:r>
                  <a:rPr lang="en-US" sz="2000" dirty="0">
                    <a:solidFill>
                      <a:schemeClr val="tx1"/>
                    </a:solidFill>
                    <a:ea typeface="Cambria Math" panose="02040503050406030204" pitchFamily="18" charset="0"/>
                  </a:rPr>
                  <a:t>1,2</a:t>
                </a:r>
                <a:r>
                  <a:rPr lang="en-US" sz="2000" dirty="0" smtClean="0">
                    <a:solidFill>
                      <a:schemeClr val="tx1"/>
                    </a:solidFill>
                    <a:ea typeface="Cambria Math" panose="02040503050406030204" pitchFamily="18" charset="0"/>
                  </a:rPr>
                  <a:t>%</a:t>
                </a:r>
              </a:p>
              <a:p>
                <a:pPr algn="l">
                  <a:lnSpc>
                    <a:spcPct val="114000"/>
                  </a:lnSpc>
                </a:pPr>
                <a:r>
                  <a:rPr lang="en-US" sz="2000" dirty="0">
                    <a:solidFill>
                      <a:schemeClr val="tx1"/>
                    </a:solidFill>
                    <a:ea typeface="Cambria Math" panose="02040503050406030204" pitchFamily="18" charset="0"/>
                  </a:rPr>
                  <a:t> </a:t>
                </a:r>
                <a:r>
                  <a:rPr lang="en-US" sz="2000" dirty="0" smtClean="0">
                    <a:solidFill>
                      <a:schemeClr val="tx1"/>
                    </a:solidFill>
                    <a:ea typeface="Cambria Math" panose="02040503050406030204" pitchFamily="18" charset="0"/>
                  </a:rPr>
                  <a:t>   Putting these numbers in the formula:     </a:t>
                </a:r>
                <a14:m>
                  <m:oMath xmlns:m="http://schemas.openxmlformats.org/officeDocument/2006/math">
                    <m:r>
                      <a:rPr lang="en-US" sz="2000" i="1">
                        <a:solidFill>
                          <a:srgbClr val="000099"/>
                        </a:solidFill>
                        <a:latin typeface="Cambria Math" panose="02040503050406030204" pitchFamily="18" charset="0"/>
                      </a:rPr>
                      <m:t>∆</m:t>
                    </m:r>
                    <m:d>
                      <m:dPr>
                        <m:ctrlPr>
                          <a:rPr lang="en-US" sz="2000" i="1">
                            <a:solidFill>
                              <a:srgbClr val="000099"/>
                            </a:solidFill>
                            <a:latin typeface="Cambria Math" panose="02040503050406030204" pitchFamily="18" charset="0"/>
                          </a:rPr>
                        </m:ctrlPr>
                      </m:dPr>
                      <m:e>
                        <m:f>
                          <m:fPr>
                            <m:ctrlPr>
                              <a:rPr lang="en-US" sz="2000" i="1">
                                <a:solidFill>
                                  <a:srgbClr val="000099"/>
                                </a:solidFill>
                                <a:latin typeface="Cambria Math" panose="02040503050406030204" pitchFamily="18" charset="0"/>
                              </a:rPr>
                            </m:ctrlPr>
                          </m:fPr>
                          <m:num>
                            <m:r>
                              <a:rPr lang="en-US" sz="2000" i="1">
                                <a:solidFill>
                                  <a:srgbClr val="000099"/>
                                </a:solidFill>
                                <a:latin typeface="Cambria Math" panose="02040503050406030204" pitchFamily="18" charset="0"/>
                              </a:rPr>
                              <m:t>𝐷</m:t>
                            </m:r>
                          </m:num>
                          <m:den>
                            <m:r>
                              <a:rPr lang="en-US" sz="2000" i="1">
                                <a:solidFill>
                                  <a:srgbClr val="000099"/>
                                </a:solidFill>
                                <a:latin typeface="Cambria Math" panose="02040503050406030204" pitchFamily="18" charset="0"/>
                              </a:rPr>
                              <m:t>𝑌</m:t>
                            </m:r>
                          </m:den>
                        </m:f>
                      </m:e>
                    </m:d>
                    <m:r>
                      <a:rPr lang="en-US" sz="2000" b="0" i="1" smtClean="0">
                        <a:solidFill>
                          <a:srgbClr val="000099"/>
                        </a:solidFill>
                        <a:latin typeface="Cambria Math" panose="02040503050406030204" pitchFamily="18" charset="0"/>
                      </a:rPr>
                      <m:t>= </m:t>
                    </m:r>
                    <m:f>
                      <m:fPr>
                        <m:ctrlPr>
                          <a:rPr lang="en-US" sz="2000" b="0" i="1" smtClean="0">
                            <a:solidFill>
                              <a:srgbClr val="000099"/>
                            </a:solidFill>
                            <a:latin typeface="Cambria Math" panose="02040503050406030204" pitchFamily="18" charset="0"/>
                          </a:rPr>
                        </m:ctrlPr>
                      </m:fPr>
                      <m:num>
                        <m:r>
                          <a:rPr lang="en-US" sz="2000" b="0" i="1" smtClean="0">
                            <a:solidFill>
                              <a:srgbClr val="000099"/>
                            </a:solidFill>
                            <a:latin typeface="Cambria Math" panose="02040503050406030204" pitchFamily="18" charset="0"/>
                          </a:rPr>
                          <m:t>42,1 − 0,012 </m:t>
                        </m:r>
                        <m:r>
                          <a:rPr lang="en-US" sz="2000" b="0" i="1" smtClean="0">
                            <a:solidFill>
                              <a:srgbClr val="000099"/>
                            </a:solidFill>
                            <a:latin typeface="Cambria Math" panose="02040503050406030204" pitchFamily="18" charset="0"/>
                            <a:ea typeface="Cambria Math" panose="02040503050406030204" pitchFamily="18" charset="0"/>
                          </a:rPr>
                          <m:t>∙2134,9</m:t>
                        </m:r>
                      </m:num>
                      <m:den>
                        <m:r>
                          <a:rPr lang="en-US" sz="2000" b="0" i="1" smtClean="0">
                            <a:solidFill>
                              <a:srgbClr val="000099"/>
                            </a:solidFill>
                            <a:latin typeface="Cambria Math" panose="02040503050406030204" pitchFamily="18" charset="0"/>
                          </a:rPr>
                          <m:t>1616</m:t>
                        </m:r>
                      </m:den>
                    </m:f>
                    <m:r>
                      <a:rPr lang="en-US" sz="2000" b="0" i="1" smtClean="0">
                        <a:solidFill>
                          <a:srgbClr val="000099"/>
                        </a:solidFill>
                        <a:latin typeface="Cambria Math" panose="02040503050406030204" pitchFamily="18" charset="0"/>
                      </a:rPr>
                      <m:t>= </m:t>
                    </m:r>
                    <m:f>
                      <m:fPr>
                        <m:ctrlPr>
                          <a:rPr lang="en-US" sz="2000" b="0" i="1" smtClean="0">
                            <a:solidFill>
                              <a:srgbClr val="000099"/>
                            </a:solidFill>
                            <a:latin typeface="Cambria Math" panose="02040503050406030204" pitchFamily="18" charset="0"/>
                          </a:rPr>
                        </m:ctrlPr>
                      </m:fPr>
                      <m:num>
                        <m:r>
                          <a:rPr lang="en-US" sz="2000" b="0" i="1" smtClean="0">
                            <a:solidFill>
                              <a:srgbClr val="000099"/>
                            </a:solidFill>
                            <a:latin typeface="Cambria Math" panose="02040503050406030204" pitchFamily="18" charset="0"/>
                          </a:rPr>
                          <m:t>16,5</m:t>
                        </m:r>
                      </m:num>
                      <m:den>
                        <m:r>
                          <a:rPr lang="en-US" sz="2000" b="0" i="1" smtClean="0">
                            <a:solidFill>
                              <a:srgbClr val="000099"/>
                            </a:solidFill>
                            <a:latin typeface="Cambria Math" panose="02040503050406030204" pitchFamily="18" charset="0"/>
                          </a:rPr>
                          <m:t>1616</m:t>
                        </m:r>
                      </m:den>
                    </m:f>
                    <m:r>
                      <a:rPr lang="en-US" sz="2000" b="0" i="1" smtClean="0">
                        <a:solidFill>
                          <a:srgbClr val="000099"/>
                        </a:solidFill>
                        <a:latin typeface="Cambria Math" panose="02040503050406030204" pitchFamily="18" charset="0"/>
                      </a:rPr>
                      <m:t>=</m:t>
                    </m:r>
                    <m:r>
                      <a:rPr lang="en-US" sz="2000" b="0" i="1" smtClean="0">
                        <a:solidFill>
                          <a:srgbClr val="C00000"/>
                        </a:solidFill>
                        <a:latin typeface="Cambria Math" panose="02040503050406030204" pitchFamily="18" charset="0"/>
                      </a:rPr>
                      <m:t>0,01</m:t>
                    </m:r>
                    <m:r>
                      <a:rPr lang="en-US" sz="2000" b="0" i="1" smtClean="0">
                        <a:solidFill>
                          <a:srgbClr val="000099"/>
                        </a:solidFill>
                        <a:latin typeface="Cambria Math" panose="02040503050406030204" pitchFamily="18" charset="0"/>
                      </a:rPr>
                      <m:t> </m:t>
                    </m:r>
                  </m:oMath>
                </a14:m>
                <a:endParaRPr lang="en-US" sz="2000" dirty="0">
                  <a:solidFill>
                    <a:schemeClr val="tx1"/>
                  </a:solidFill>
                  <a:ea typeface="Cambria Math" panose="02040503050406030204" pitchFamily="18" charset="0"/>
                </a:endParaRPr>
              </a:p>
              <a:p>
                <a:pPr algn="l">
                  <a:lnSpc>
                    <a:spcPct val="114000"/>
                  </a:lnSpc>
                  <a:spcBef>
                    <a:spcPts val="600"/>
                  </a:spcBef>
                </a:pPr>
                <a:r>
                  <a:rPr lang="en-US" sz="2000" dirty="0" smtClean="0">
                    <a:solidFill>
                      <a:schemeClr val="tx1"/>
                    </a:solidFill>
                    <a:ea typeface="Cambria Math" panose="02040503050406030204" pitchFamily="18" charset="0"/>
                  </a:rPr>
                  <a:t>    Given the debt/GDP ratio at the end of 2014:  	</a:t>
                </a:r>
                <a:r>
                  <a:rPr lang="en-US" sz="2000" b="1" dirty="0" smtClean="0">
                    <a:solidFill>
                      <a:srgbClr val="000099"/>
                    </a:solidFill>
                    <a:ea typeface="Cambria Math" panose="02040503050406030204" pitchFamily="18" charset="0"/>
                  </a:rPr>
                  <a:t>132,1% = 1,321</a:t>
                </a:r>
              </a:p>
              <a:p>
                <a:pPr algn="l">
                  <a:lnSpc>
                    <a:spcPct val="114000"/>
                  </a:lnSpc>
                  <a:spcBef>
                    <a:spcPts val="600"/>
                  </a:spcBef>
                </a:pPr>
                <a:r>
                  <a:rPr lang="en-US" sz="2000" dirty="0" smtClean="0">
                    <a:solidFill>
                      <a:schemeClr val="tx1"/>
                    </a:solidFill>
                    <a:ea typeface="Cambria Math" panose="02040503050406030204" pitchFamily="18" charset="0"/>
                  </a:rPr>
                  <a:t>The ratio at the end of 2015: 	</a:t>
                </a:r>
                <a:r>
                  <a:rPr lang="en-US" sz="2000" b="1" dirty="0" smtClean="0">
                    <a:solidFill>
                      <a:srgbClr val="000099"/>
                    </a:solidFill>
                    <a:ea typeface="Cambria Math" panose="02040503050406030204" pitchFamily="18" charset="0"/>
                  </a:rPr>
                  <a:t>1,321 </a:t>
                </a:r>
                <a:r>
                  <a:rPr lang="en-US" sz="2000" b="1" dirty="0" smtClean="0">
                    <a:solidFill>
                      <a:srgbClr val="C00000"/>
                    </a:solidFill>
                    <a:ea typeface="Cambria Math" panose="02040503050406030204" pitchFamily="18" charset="0"/>
                  </a:rPr>
                  <a:t>+ 0,01 </a:t>
                </a:r>
                <a:r>
                  <a:rPr lang="en-US" sz="2000" b="1" dirty="0" smtClean="0">
                    <a:solidFill>
                      <a:srgbClr val="000099"/>
                    </a:solidFill>
                    <a:ea typeface="Cambria Math" panose="02040503050406030204" pitchFamily="18" charset="0"/>
                  </a:rPr>
                  <a:t>= 1,331 = 133,1%</a:t>
                </a:r>
                <a:endParaRPr lang="en-US" sz="2000" b="1" dirty="0">
                  <a:solidFill>
                    <a:srgbClr val="000099"/>
                  </a:solidFill>
                  <a:ea typeface="Cambria Math" panose="02040503050406030204" pitchFamily="18" charset="0"/>
                </a:endParaRPr>
              </a:p>
            </p:txBody>
          </p:sp>
        </mc:Choice>
        <mc:Fallback xmlns="">
          <p:sp>
            <p:nvSpPr>
              <p:cNvPr id="8" name="Segnaposto piè di pagina 3"/>
              <p:cNvSpPr txBox="1">
                <a:spLocks noRot="1" noChangeAspect="1" noMove="1" noResize="1" noEditPoints="1" noAdjustHandles="1" noChangeArrowheads="1" noChangeShapeType="1" noTextEdit="1"/>
              </p:cNvSpPr>
              <p:nvPr/>
            </p:nvSpPr>
            <p:spPr>
              <a:xfrm>
                <a:off x="665922" y="885088"/>
                <a:ext cx="11138151" cy="5340633"/>
              </a:xfrm>
              <a:prstGeom prst="rect">
                <a:avLst/>
              </a:prstGeom>
              <a:blipFill rotWithShape="0">
                <a:blip r:embed="rId3"/>
                <a:stretch>
                  <a:fillRect l="-821" t="-457" b="-9932"/>
                </a:stretch>
              </a:blipFill>
            </p:spPr>
            <p:txBody>
              <a:bodyPr/>
              <a:lstStyle/>
              <a:p>
                <a:r>
                  <a:rPr lang="en-US">
                    <a:noFill/>
                  </a:rPr>
                  <a:t> </a:t>
                </a:r>
              </a:p>
            </p:txBody>
          </p:sp>
        </mc:Fallback>
      </mc:AlternateContent>
      <p:sp>
        <p:nvSpPr>
          <p:cNvPr id="4" name="Rettangolo 3"/>
          <p:cNvSpPr/>
          <p:nvPr/>
        </p:nvSpPr>
        <p:spPr>
          <a:xfrm>
            <a:off x="3375080" y="4758463"/>
            <a:ext cx="184731" cy="390107"/>
          </a:xfrm>
          <a:prstGeom prst="rect">
            <a:avLst/>
          </a:prstGeom>
        </p:spPr>
        <p:txBody>
          <a:bodyPr wrap="none">
            <a:spAutoFit/>
          </a:bodyPr>
          <a:lstStyle/>
          <a:p>
            <a:pPr>
              <a:lnSpc>
                <a:spcPct val="114000"/>
              </a:lnSpc>
              <a:spcBef>
                <a:spcPts val="600"/>
              </a:spcBef>
            </a:pPr>
            <a:endParaRPr lang="it-IT" dirty="0">
              <a:ea typeface="Cambria Math" panose="02040503050406030204" pitchFamily="18" charset="0"/>
            </a:endParaRPr>
          </a:p>
        </p:txBody>
      </p:sp>
    </p:spTree>
    <p:extLst>
      <p:ext uri="{BB962C8B-B14F-4D97-AF65-F5344CB8AC3E}">
        <p14:creationId xmlns:p14="http://schemas.microsoft.com/office/powerpoint/2010/main" val="4046750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24</a:t>
            </a:fld>
            <a:endParaRPr lang="en-US"/>
          </a:p>
        </p:txBody>
      </p:sp>
      <p:sp>
        <p:nvSpPr>
          <p:cNvPr id="6" name="Rettangolo 5"/>
          <p:cNvSpPr/>
          <p:nvPr/>
        </p:nvSpPr>
        <p:spPr>
          <a:xfrm>
            <a:off x="526473" y="112050"/>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The change in the debt to GDP ratio   -   3</a:t>
            </a:r>
          </a:p>
        </p:txBody>
      </p:sp>
      <p:sp>
        <p:nvSpPr>
          <p:cNvPr id="7" name="Segnaposto piè di pagina 3"/>
          <p:cNvSpPr>
            <a:spLocks noGrp="1"/>
          </p:cNvSpPr>
          <p:nvPr>
            <p:ph type="ftr" sz="quarter" idx="10"/>
          </p:nvPr>
        </p:nvSpPr>
        <p:spPr>
          <a:xfrm>
            <a:off x="679175" y="6361386"/>
            <a:ext cx="3178629" cy="365125"/>
          </a:xfrm>
        </p:spPr>
        <p:txBody>
          <a:bodyPr/>
          <a:lstStyle/>
          <a:p>
            <a:pPr algn="l"/>
            <a:r>
              <a:rPr lang="en-US" dirty="0" smtClean="0"/>
              <a:t>Chapter 16: Government debt</a:t>
            </a:r>
            <a:endParaRPr lang="en-US" dirty="0"/>
          </a:p>
        </p:txBody>
      </p:sp>
      <mc:AlternateContent xmlns:mc="http://schemas.openxmlformats.org/markup-compatibility/2006" xmlns:a14="http://schemas.microsoft.com/office/drawing/2010/main">
        <mc:Choice Requires="a14">
          <p:sp>
            <p:nvSpPr>
              <p:cNvPr id="8" name="Segnaposto piè di pagina 3"/>
              <p:cNvSpPr txBox="1">
                <a:spLocks/>
              </p:cNvSpPr>
              <p:nvPr/>
            </p:nvSpPr>
            <p:spPr>
              <a:xfrm>
                <a:off x="665922" y="1267691"/>
                <a:ext cx="10818941" cy="5088658"/>
              </a:xfrm>
              <a:prstGeom prst="rect">
                <a:avLst/>
              </a:prstGeom>
              <a:ln>
                <a:no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r>
                  <a:rPr lang="en-US" sz="2400" i="1" dirty="0" smtClean="0">
                    <a:solidFill>
                      <a:schemeClr val="tx1"/>
                    </a:solidFill>
                    <a:latin typeface="Calibri" panose="020F0502020204030204" pitchFamily="34" charset="0"/>
                  </a:rPr>
                  <a:t>Reiterating our main results</a:t>
                </a:r>
                <a:r>
                  <a:rPr lang="en-US" sz="2400" dirty="0" smtClean="0">
                    <a:solidFill>
                      <a:schemeClr val="tx1"/>
                    </a:solidFill>
                    <a:latin typeface="Calibri" panose="020F0502020204030204" pitchFamily="34" charset="0"/>
                  </a:rPr>
                  <a:t>:</a:t>
                </a:r>
              </a:p>
              <a:p>
                <a:pPr marL="342900" indent="-342900" algn="l">
                  <a:lnSpc>
                    <a:spcPct val="114000"/>
                  </a:lnSpc>
                  <a:spcBef>
                    <a:spcPts val="600"/>
                  </a:spcBef>
                  <a:buFont typeface="Arial" panose="020B0604020202020204" pitchFamily="34" charset="0"/>
                  <a:buChar char="•"/>
                </a:pPr>
                <a:r>
                  <a:rPr lang="en-US" sz="2400" dirty="0" smtClean="0">
                    <a:solidFill>
                      <a:schemeClr val="tx1"/>
                    </a:solidFill>
                    <a:latin typeface="Calibri" panose="020F0502020204030204" pitchFamily="34" charset="0"/>
                  </a:rPr>
                  <a:t>The </a:t>
                </a:r>
                <a:r>
                  <a:rPr lang="en-US" sz="2400" b="1" dirty="0" smtClean="0">
                    <a:solidFill>
                      <a:srgbClr val="000099"/>
                    </a:solidFill>
                    <a:latin typeface="Calibri" panose="020F0502020204030204" pitchFamily="34" charset="0"/>
                  </a:rPr>
                  <a:t>debt</a:t>
                </a:r>
                <a:r>
                  <a:rPr lang="en-US" sz="2400" dirty="0" smtClean="0">
                    <a:solidFill>
                      <a:schemeClr val="tx1"/>
                    </a:solidFill>
                    <a:latin typeface="Calibri" panose="020F0502020204030204" pitchFamily="34" charset="0"/>
                  </a:rPr>
                  <a:t> of a country grows if the primary surplus is lower than the expenditures on interest payments:</a:t>
                </a:r>
              </a:p>
              <a:p>
                <a:pPr>
                  <a:lnSpc>
                    <a:spcPct val="114000"/>
                  </a:lnSpc>
                  <a:spcBef>
                    <a:spcPts val="600"/>
                  </a:spcBef>
                </a:pPr>
                <a:r>
                  <a:rPr lang="en-US" sz="2400" b="1" i="1" dirty="0" smtClean="0">
                    <a:solidFill>
                      <a:srgbClr val="000099"/>
                    </a:solidFill>
                    <a:latin typeface="Calibri" panose="020F0502020204030204" pitchFamily="34" charset="0"/>
                  </a:rPr>
                  <a:t>A &lt; </a:t>
                </a:r>
                <a:r>
                  <a:rPr lang="en-US" sz="2400" b="1" i="1" dirty="0" err="1" smtClean="0">
                    <a:solidFill>
                      <a:srgbClr val="000099"/>
                    </a:solidFill>
                    <a:latin typeface="Calibri" panose="020F0502020204030204" pitchFamily="34" charset="0"/>
                  </a:rPr>
                  <a:t>i</a:t>
                </a:r>
                <a:r>
                  <a:rPr lang="en-US" sz="2400" b="1" i="1" dirty="0" smtClean="0">
                    <a:solidFill>
                      <a:srgbClr val="000099"/>
                    </a:solidFill>
                    <a:latin typeface="Calibri" panose="020F0502020204030204" pitchFamily="34" charset="0"/>
                  </a:rPr>
                  <a:t> D</a:t>
                </a:r>
              </a:p>
              <a:p>
                <a:pPr marL="342900" indent="-342900" algn="l">
                  <a:lnSpc>
                    <a:spcPct val="114000"/>
                  </a:lnSpc>
                  <a:spcBef>
                    <a:spcPts val="600"/>
                  </a:spcBef>
                  <a:buFont typeface="Arial" panose="020B0604020202020204" pitchFamily="34" charset="0"/>
                  <a:buChar char="•"/>
                </a:pPr>
                <a:r>
                  <a:rPr lang="en-US" sz="2400" dirty="0" smtClean="0">
                    <a:solidFill>
                      <a:schemeClr val="tx1"/>
                    </a:solidFill>
                    <a:latin typeface="Calibri" panose="020F0502020204030204" pitchFamily="34" charset="0"/>
                  </a:rPr>
                  <a:t>The </a:t>
                </a:r>
                <a:r>
                  <a:rPr lang="en-US" sz="2400" b="1" dirty="0" smtClean="0">
                    <a:solidFill>
                      <a:srgbClr val="000099"/>
                    </a:solidFill>
                    <a:latin typeface="Calibri" panose="020F0502020204030204" pitchFamily="34" charset="0"/>
                  </a:rPr>
                  <a:t>debt/GDP ratio </a:t>
                </a:r>
                <a:r>
                  <a:rPr lang="en-US" sz="2400" dirty="0" smtClean="0">
                    <a:solidFill>
                      <a:schemeClr val="tx1"/>
                    </a:solidFill>
                    <a:latin typeface="Calibri" panose="020F0502020204030204" pitchFamily="34" charset="0"/>
                  </a:rPr>
                  <a:t>grows if the total deficit is larger than the product of the growth rate of nominal GDP and the debt at the end of the previous year:</a:t>
                </a:r>
              </a:p>
              <a:p>
                <a:pPr>
                  <a:lnSpc>
                    <a:spcPct val="114000"/>
                  </a:lnSpc>
                  <a:spcBef>
                    <a:spcPts val="600"/>
                  </a:spcBef>
                </a:pPr>
                <a:r>
                  <a:rPr lang="en-US" sz="2400" b="1" i="1" dirty="0" err="1" smtClean="0">
                    <a:solidFill>
                      <a:srgbClr val="000099"/>
                    </a:solidFill>
                    <a:latin typeface="Calibri" panose="020F0502020204030204" pitchFamily="34" charset="0"/>
                  </a:rPr>
                  <a:t>i</a:t>
                </a:r>
                <a:r>
                  <a:rPr lang="en-US" sz="2400" b="1" i="1" dirty="0" smtClean="0">
                    <a:solidFill>
                      <a:srgbClr val="000099"/>
                    </a:solidFill>
                    <a:latin typeface="Calibri" panose="020F0502020204030204" pitchFamily="34" charset="0"/>
                  </a:rPr>
                  <a:t> D – A  &gt;</a:t>
                </a:r>
                <a:r>
                  <a:rPr lang="en-US" sz="2400" dirty="0" smtClean="0">
                    <a:solidFill>
                      <a:schemeClr val="tx1"/>
                    </a:solidFill>
                    <a:latin typeface="Calibri" panose="020F0502020204030204" pitchFamily="34" charset="0"/>
                  </a:rPr>
                  <a:t> </a:t>
                </a:r>
                <a14:m>
                  <m:oMath xmlns:m="http://schemas.openxmlformats.org/officeDocument/2006/math">
                    <m:d>
                      <m:dPr>
                        <m:ctrlPr>
                          <a:rPr lang="en-US" sz="2400" i="1">
                            <a:solidFill>
                              <a:srgbClr val="000099"/>
                            </a:solidFill>
                            <a:latin typeface="Cambria Math" panose="02040503050406030204" pitchFamily="18" charset="0"/>
                          </a:rPr>
                        </m:ctrlPr>
                      </m:dPr>
                      <m:e>
                        <m:r>
                          <m:rPr>
                            <m:nor/>
                          </m:rPr>
                          <a:rPr lang="en-US" sz="2400" i="1">
                            <a:solidFill>
                              <a:srgbClr val="000099"/>
                            </a:solidFill>
                          </a:rPr>
                          <m:t>π</m:t>
                        </m:r>
                        <m:r>
                          <m:rPr>
                            <m:nor/>
                          </m:rPr>
                          <a:rPr lang="en-US" sz="2400" i="1">
                            <a:solidFill>
                              <a:srgbClr val="000099"/>
                            </a:solidFill>
                          </a:rPr>
                          <m:t>+</m:t>
                        </m:r>
                        <m:r>
                          <m:rPr>
                            <m:nor/>
                          </m:rPr>
                          <a:rPr lang="en-US" sz="2400" i="1">
                            <a:solidFill>
                              <a:srgbClr val="000099"/>
                            </a:solidFill>
                          </a:rPr>
                          <m:t>γ</m:t>
                        </m:r>
                      </m:e>
                    </m:d>
                    <m:r>
                      <a:rPr lang="en-US" sz="2400" i="1">
                        <a:solidFill>
                          <a:srgbClr val="000099"/>
                        </a:solidFill>
                        <a:latin typeface="Cambria Math"/>
                      </a:rPr>
                      <m:t>∙</m:t>
                    </m:r>
                    <m:r>
                      <a:rPr lang="en-US" sz="2400" i="1">
                        <a:solidFill>
                          <a:srgbClr val="000099"/>
                        </a:solidFill>
                        <a:latin typeface="Cambria Math"/>
                      </a:rPr>
                      <m:t>𝐷</m:t>
                    </m:r>
                  </m:oMath>
                </a14:m>
                <a:endParaRPr lang="en-US" sz="2400" dirty="0" smtClean="0">
                  <a:solidFill>
                    <a:schemeClr val="tx1"/>
                  </a:solidFill>
                  <a:latin typeface="Calibri" panose="020F0502020204030204" pitchFamily="34" charset="0"/>
                </a:endParaRPr>
              </a:p>
              <a:p>
                <a:pPr marL="342900" indent="-342900" algn="l">
                  <a:lnSpc>
                    <a:spcPct val="114000"/>
                  </a:lnSpc>
                  <a:spcBef>
                    <a:spcPts val="600"/>
                  </a:spcBef>
                  <a:buFont typeface="Arial" panose="020B0604020202020204" pitchFamily="34" charset="0"/>
                  <a:buChar char="•"/>
                </a:pPr>
                <a:r>
                  <a:rPr lang="en-US" sz="2400" dirty="0" smtClean="0">
                    <a:solidFill>
                      <a:schemeClr val="tx1"/>
                    </a:solidFill>
                    <a:latin typeface="Calibri" panose="020F0502020204030204" pitchFamily="34" charset="0"/>
                  </a:rPr>
                  <a:t>The </a:t>
                </a:r>
                <a:r>
                  <a:rPr lang="en-US" sz="2400" b="1" dirty="0" smtClean="0">
                    <a:solidFill>
                      <a:srgbClr val="000099"/>
                    </a:solidFill>
                    <a:latin typeface="Calibri" panose="020F0502020204030204" pitchFamily="34" charset="0"/>
                  </a:rPr>
                  <a:t>change </a:t>
                </a:r>
                <a:r>
                  <a:rPr lang="en-US" sz="2400" dirty="0" smtClean="0">
                    <a:solidFill>
                      <a:schemeClr val="tx1"/>
                    </a:solidFill>
                    <a:latin typeface="Calibri" panose="020F0502020204030204" pitchFamily="34" charset="0"/>
                  </a:rPr>
                  <a:t>of the debt/GDP ratio we can calculate with the following formula: </a:t>
                </a:r>
              </a:p>
              <a:p>
                <a:pPr>
                  <a:lnSpc>
                    <a:spcPct val="114000"/>
                  </a:lnSpc>
                  <a:spcBef>
                    <a:spcPts val="600"/>
                  </a:spcBef>
                </a:pPr>
                <a:r>
                  <a:rPr lang="en-US" sz="2400" dirty="0" smtClean="0">
                    <a:solidFill>
                      <a:schemeClr val="tx1"/>
                    </a:solidFill>
                    <a:latin typeface="Calibri" panose="020F0502020204030204" pitchFamily="34" charset="0"/>
                  </a:rPr>
                  <a:t>   </a:t>
                </a:r>
                <a14:m>
                  <m:oMath xmlns:m="http://schemas.openxmlformats.org/officeDocument/2006/math">
                    <m:r>
                      <a:rPr lang="en-US" sz="2800" b="1" i="1">
                        <a:solidFill>
                          <a:srgbClr val="000099"/>
                        </a:solidFill>
                        <a:latin typeface="Cambria Math"/>
                      </a:rPr>
                      <m:t>∆</m:t>
                    </m:r>
                    <m:d>
                      <m:dPr>
                        <m:ctrlPr>
                          <a:rPr lang="en-US" sz="2800" b="1" i="1">
                            <a:solidFill>
                              <a:srgbClr val="000099"/>
                            </a:solidFill>
                            <a:latin typeface="Cambria Math" panose="02040503050406030204" pitchFamily="18" charset="0"/>
                          </a:rPr>
                        </m:ctrlPr>
                      </m:dPr>
                      <m:e>
                        <m:f>
                          <m:fPr>
                            <m:ctrlPr>
                              <a:rPr lang="en-US" sz="2800" b="1" i="1">
                                <a:solidFill>
                                  <a:srgbClr val="000099"/>
                                </a:solidFill>
                                <a:latin typeface="Cambria Math" panose="02040503050406030204" pitchFamily="18" charset="0"/>
                              </a:rPr>
                            </m:ctrlPr>
                          </m:fPr>
                          <m:num>
                            <m:r>
                              <a:rPr lang="en-US" sz="2800" b="1" i="1">
                                <a:solidFill>
                                  <a:srgbClr val="000099"/>
                                </a:solidFill>
                                <a:latin typeface="Cambria Math"/>
                              </a:rPr>
                              <m:t>𝑫</m:t>
                            </m:r>
                          </m:num>
                          <m:den>
                            <m:r>
                              <a:rPr lang="en-US" sz="2800" b="1" i="1">
                                <a:solidFill>
                                  <a:srgbClr val="000099"/>
                                </a:solidFill>
                                <a:latin typeface="Cambria Math"/>
                              </a:rPr>
                              <m:t>𝒀</m:t>
                            </m:r>
                          </m:den>
                        </m:f>
                      </m:e>
                    </m:d>
                    <m:r>
                      <a:rPr lang="en-US" sz="2800" b="1" i="1">
                        <a:solidFill>
                          <a:srgbClr val="000099"/>
                        </a:solidFill>
                        <a:latin typeface="Cambria Math"/>
                      </a:rPr>
                      <m:t>= </m:t>
                    </m:r>
                    <m:f>
                      <m:fPr>
                        <m:ctrlPr>
                          <a:rPr lang="en-US" sz="2800" b="1" i="1">
                            <a:solidFill>
                              <a:srgbClr val="000099"/>
                            </a:solidFill>
                            <a:latin typeface="Cambria Math" panose="02040503050406030204" pitchFamily="18" charset="0"/>
                          </a:rPr>
                        </m:ctrlPr>
                      </m:fPr>
                      <m:num>
                        <m:r>
                          <a:rPr lang="en-US" sz="2800" b="1" i="1">
                            <a:solidFill>
                              <a:srgbClr val="000099"/>
                            </a:solidFill>
                            <a:latin typeface="Cambria Math"/>
                          </a:rPr>
                          <m:t>∆</m:t>
                        </m:r>
                        <m:r>
                          <a:rPr lang="en-US" sz="2800" b="1" i="1">
                            <a:solidFill>
                              <a:srgbClr val="000099"/>
                            </a:solidFill>
                            <a:latin typeface="Cambria Math"/>
                          </a:rPr>
                          <m:t>𝑫</m:t>
                        </m:r>
                        <m:r>
                          <a:rPr lang="en-US" sz="2800" b="1" i="1">
                            <a:solidFill>
                              <a:srgbClr val="000099"/>
                            </a:solidFill>
                            <a:latin typeface="Cambria Math"/>
                          </a:rPr>
                          <m:t>∙</m:t>
                        </m:r>
                        <m:r>
                          <a:rPr lang="en-US" sz="2800" b="1" i="1">
                            <a:solidFill>
                              <a:srgbClr val="000099"/>
                            </a:solidFill>
                            <a:latin typeface="Cambria Math"/>
                          </a:rPr>
                          <m:t>𝒀</m:t>
                        </m:r>
                        <m:r>
                          <a:rPr lang="en-US" sz="2800" b="1" i="1">
                            <a:solidFill>
                              <a:srgbClr val="000099"/>
                            </a:solidFill>
                            <a:latin typeface="Cambria Math"/>
                          </a:rPr>
                          <m:t>−∆</m:t>
                        </m:r>
                        <m:r>
                          <a:rPr lang="en-US" sz="2800" b="1" i="1">
                            <a:solidFill>
                              <a:srgbClr val="000099"/>
                            </a:solidFill>
                            <a:latin typeface="Cambria Math"/>
                          </a:rPr>
                          <m:t>𝒀</m:t>
                        </m:r>
                        <m:r>
                          <a:rPr lang="en-US" sz="2800" b="1" i="1">
                            <a:solidFill>
                              <a:srgbClr val="000099"/>
                            </a:solidFill>
                            <a:latin typeface="Cambria Math"/>
                          </a:rPr>
                          <m:t>∙</m:t>
                        </m:r>
                        <m:r>
                          <a:rPr lang="en-US" sz="2800" b="1" i="1">
                            <a:solidFill>
                              <a:srgbClr val="000099"/>
                            </a:solidFill>
                            <a:latin typeface="Cambria Math"/>
                          </a:rPr>
                          <m:t>𝑫</m:t>
                        </m:r>
                      </m:num>
                      <m:den>
                        <m:sSup>
                          <m:sSupPr>
                            <m:ctrlPr>
                              <a:rPr lang="en-US" sz="2800" b="1" i="1">
                                <a:solidFill>
                                  <a:srgbClr val="000099"/>
                                </a:solidFill>
                                <a:latin typeface="Cambria Math" panose="02040503050406030204" pitchFamily="18" charset="0"/>
                              </a:rPr>
                            </m:ctrlPr>
                          </m:sSupPr>
                          <m:e>
                            <m:r>
                              <a:rPr lang="en-US" sz="2800" b="1" i="1">
                                <a:solidFill>
                                  <a:srgbClr val="000099"/>
                                </a:solidFill>
                                <a:latin typeface="Cambria Math"/>
                              </a:rPr>
                              <m:t>𝒀</m:t>
                            </m:r>
                          </m:e>
                          <m:sup>
                            <m:r>
                              <a:rPr lang="en-US" sz="2800" b="1" i="1">
                                <a:solidFill>
                                  <a:srgbClr val="000099"/>
                                </a:solidFill>
                                <a:latin typeface="Cambria Math"/>
                              </a:rPr>
                              <m:t>𝟐</m:t>
                            </m:r>
                          </m:sup>
                        </m:sSup>
                      </m:den>
                    </m:f>
                    <m:r>
                      <a:rPr lang="en-US" sz="2800" b="1" i="1">
                        <a:solidFill>
                          <a:srgbClr val="000099"/>
                        </a:solidFill>
                        <a:latin typeface="Cambria Math"/>
                      </a:rPr>
                      <m:t>= </m:t>
                    </m:r>
                    <m:f>
                      <m:fPr>
                        <m:ctrlPr>
                          <a:rPr lang="en-US" sz="2800" b="1" i="1">
                            <a:solidFill>
                              <a:srgbClr val="000099"/>
                            </a:solidFill>
                            <a:latin typeface="Cambria Math" panose="02040503050406030204" pitchFamily="18" charset="0"/>
                          </a:rPr>
                        </m:ctrlPr>
                      </m:fPr>
                      <m:num>
                        <m:d>
                          <m:dPr>
                            <m:begChr m:val="["/>
                            <m:endChr m:val="]"/>
                            <m:ctrlPr>
                              <a:rPr lang="en-US" sz="2800" b="1" i="1">
                                <a:solidFill>
                                  <a:srgbClr val="000099"/>
                                </a:solidFill>
                                <a:latin typeface="Cambria Math" panose="02040503050406030204" pitchFamily="18" charset="0"/>
                              </a:rPr>
                            </m:ctrlPr>
                          </m:dPr>
                          <m:e>
                            <m:r>
                              <a:rPr lang="en-US" sz="2800" b="1" i="1" smtClean="0">
                                <a:solidFill>
                                  <a:srgbClr val="000099"/>
                                </a:solidFill>
                                <a:latin typeface="Cambria Math" panose="02040503050406030204" pitchFamily="18" charset="0"/>
                              </a:rPr>
                              <m:t>𝒊</m:t>
                            </m:r>
                            <m:r>
                              <a:rPr lang="en-US" sz="2800" b="1" i="1">
                                <a:solidFill>
                                  <a:srgbClr val="000099"/>
                                </a:solidFill>
                                <a:latin typeface="Cambria Math" panose="02040503050406030204" pitchFamily="18" charset="0"/>
                              </a:rPr>
                              <m:t>∙</m:t>
                            </m:r>
                            <m:r>
                              <a:rPr lang="en-US" sz="2800" b="1" i="1">
                                <a:solidFill>
                                  <a:srgbClr val="000099"/>
                                </a:solidFill>
                                <a:latin typeface="Cambria Math" panose="02040503050406030204" pitchFamily="18" charset="0"/>
                              </a:rPr>
                              <m:t>𝑫</m:t>
                            </m:r>
                            <m:r>
                              <a:rPr lang="en-US" sz="2800" b="1" i="1" baseline="-25000" smtClean="0">
                                <a:solidFill>
                                  <a:srgbClr val="000099"/>
                                </a:solidFill>
                                <a:latin typeface="Cambria Math" panose="02040503050406030204" pitchFamily="18" charset="0"/>
                              </a:rPr>
                              <m:t> </m:t>
                            </m:r>
                            <m:r>
                              <a:rPr lang="en-US" sz="2800" b="1" i="1">
                                <a:solidFill>
                                  <a:srgbClr val="000099"/>
                                </a:solidFill>
                                <a:latin typeface="Cambria Math" panose="02040503050406030204" pitchFamily="18" charset="0"/>
                              </a:rPr>
                              <m:t>−</m:t>
                            </m:r>
                            <m:r>
                              <a:rPr lang="en-US" sz="2800" b="1" i="1" smtClean="0">
                                <a:solidFill>
                                  <a:srgbClr val="000099"/>
                                </a:solidFill>
                                <a:latin typeface="Cambria Math" panose="02040503050406030204" pitchFamily="18" charset="0"/>
                              </a:rPr>
                              <m:t> </m:t>
                            </m:r>
                            <m:r>
                              <a:rPr lang="en-US" sz="2800" b="1" i="1">
                                <a:solidFill>
                                  <a:srgbClr val="000099"/>
                                </a:solidFill>
                                <a:latin typeface="Cambria Math" panose="02040503050406030204" pitchFamily="18" charset="0"/>
                              </a:rPr>
                              <m:t>𝑨</m:t>
                            </m:r>
                          </m:e>
                        </m:d>
                        <m:r>
                          <a:rPr lang="en-US" sz="2800" b="1" i="1">
                            <a:solidFill>
                              <a:srgbClr val="000099"/>
                            </a:solidFill>
                            <a:latin typeface="Cambria Math"/>
                          </a:rPr>
                          <m:t> −</m:t>
                        </m:r>
                        <m:r>
                          <m:rPr>
                            <m:nor/>
                          </m:rPr>
                          <a:rPr lang="en-US" sz="2800" b="1" i="1" smtClean="0">
                            <a:solidFill>
                              <a:srgbClr val="000099"/>
                            </a:solidFill>
                          </a:rPr>
                          <m:t> </m:t>
                        </m:r>
                        <m:d>
                          <m:dPr>
                            <m:ctrlPr>
                              <a:rPr lang="en-US" sz="2800" b="1" i="1" smtClean="0">
                                <a:solidFill>
                                  <a:srgbClr val="000099"/>
                                </a:solidFill>
                                <a:latin typeface="Cambria Math" panose="02040503050406030204" pitchFamily="18" charset="0"/>
                              </a:rPr>
                            </m:ctrlPr>
                          </m:dPr>
                          <m:e>
                            <m:r>
                              <m:rPr>
                                <m:nor/>
                              </m:rPr>
                              <a:rPr lang="en-US" sz="2800" b="1" i="1">
                                <a:solidFill>
                                  <a:srgbClr val="000099"/>
                                </a:solidFill>
                              </a:rPr>
                              <m:t>π</m:t>
                            </m:r>
                            <m:r>
                              <m:rPr>
                                <m:nor/>
                              </m:rPr>
                              <a:rPr lang="en-US" sz="2800" b="1" i="1">
                                <a:solidFill>
                                  <a:srgbClr val="000099"/>
                                </a:solidFill>
                              </a:rPr>
                              <m:t>+</m:t>
                            </m:r>
                            <m:r>
                              <m:rPr>
                                <m:nor/>
                              </m:rPr>
                              <a:rPr lang="en-US" sz="2800" b="1" i="1">
                                <a:solidFill>
                                  <a:srgbClr val="000099"/>
                                </a:solidFill>
                              </a:rPr>
                              <m:t>γ</m:t>
                            </m:r>
                          </m:e>
                        </m:d>
                        <m:r>
                          <a:rPr lang="en-US" sz="2800" b="1" i="1">
                            <a:solidFill>
                              <a:srgbClr val="000099"/>
                            </a:solidFill>
                            <a:latin typeface="Cambria Math"/>
                          </a:rPr>
                          <m:t>∙</m:t>
                        </m:r>
                        <m:r>
                          <a:rPr lang="en-US" sz="2800" b="1" i="1">
                            <a:solidFill>
                              <a:srgbClr val="000099"/>
                            </a:solidFill>
                            <a:latin typeface="Cambria Math"/>
                          </a:rPr>
                          <m:t>𝑫</m:t>
                        </m:r>
                      </m:num>
                      <m:den>
                        <m:r>
                          <a:rPr lang="en-US" sz="2800" b="1" i="1">
                            <a:solidFill>
                              <a:srgbClr val="000099"/>
                            </a:solidFill>
                            <a:latin typeface="Cambria Math"/>
                          </a:rPr>
                          <m:t>𝒀</m:t>
                        </m:r>
                      </m:den>
                    </m:f>
                  </m:oMath>
                </a14:m>
                <a:endParaRPr lang="en-US" sz="2800" b="1" i="1" dirty="0" smtClean="0">
                  <a:solidFill>
                    <a:srgbClr val="000099"/>
                  </a:solidFill>
                </a:endParaRPr>
              </a:p>
            </p:txBody>
          </p:sp>
        </mc:Choice>
        <mc:Fallback xmlns="">
          <p:sp>
            <p:nvSpPr>
              <p:cNvPr id="8" name="Segnaposto piè di pagina 3"/>
              <p:cNvSpPr txBox="1">
                <a:spLocks noRot="1" noChangeAspect="1" noMove="1" noResize="1" noEditPoints="1" noAdjustHandles="1" noChangeArrowheads="1" noChangeShapeType="1" noTextEdit="1"/>
              </p:cNvSpPr>
              <p:nvPr/>
            </p:nvSpPr>
            <p:spPr>
              <a:xfrm>
                <a:off x="665922" y="1267691"/>
                <a:ext cx="10818941" cy="5088658"/>
              </a:xfrm>
              <a:prstGeom prst="rect">
                <a:avLst/>
              </a:prstGeom>
              <a:blipFill rotWithShape="1">
                <a:blip r:embed="rId3"/>
                <a:stretch>
                  <a:fillRect l="-845" t="-479"/>
                </a:stretch>
              </a:blipFill>
              <a:ln>
                <a:noFill/>
              </a:ln>
            </p:spPr>
            <p:txBody>
              <a:bodyPr/>
              <a:lstStyle/>
              <a:p>
                <a:r>
                  <a:rPr lang="en-US">
                    <a:noFill/>
                  </a:rPr>
                  <a:t> </a:t>
                </a:r>
              </a:p>
            </p:txBody>
          </p:sp>
        </mc:Fallback>
      </mc:AlternateContent>
      <p:sp>
        <p:nvSpPr>
          <p:cNvPr id="4" name="Rettangolo 3"/>
          <p:cNvSpPr/>
          <p:nvPr/>
        </p:nvSpPr>
        <p:spPr>
          <a:xfrm>
            <a:off x="3375080" y="4758463"/>
            <a:ext cx="184731" cy="390107"/>
          </a:xfrm>
          <a:prstGeom prst="rect">
            <a:avLst/>
          </a:prstGeom>
        </p:spPr>
        <p:txBody>
          <a:bodyPr wrap="none">
            <a:spAutoFit/>
          </a:bodyPr>
          <a:lstStyle/>
          <a:p>
            <a:pPr>
              <a:lnSpc>
                <a:spcPct val="114000"/>
              </a:lnSpc>
              <a:spcBef>
                <a:spcPts val="600"/>
              </a:spcBef>
            </a:pPr>
            <a:endParaRPr lang="it-IT" dirty="0">
              <a:ea typeface="Cambria Math" panose="02040503050406030204" pitchFamily="18" charset="0"/>
            </a:endParaRPr>
          </a:p>
        </p:txBody>
      </p:sp>
    </p:spTree>
    <p:extLst>
      <p:ext uri="{BB962C8B-B14F-4D97-AF65-F5344CB8AC3E}">
        <p14:creationId xmlns:p14="http://schemas.microsoft.com/office/powerpoint/2010/main" val="477136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25</a:t>
            </a:fld>
            <a:endParaRPr lang="en-US"/>
          </a:p>
        </p:txBody>
      </p:sp>
      <p:sp>
        <p:nvSpPr>
          <p:cNvPr id="6" name="Rettangolo 5"/>
          <p:cNvSpPr/>
          <p:nvPr/>
        </p:nvSpPr>
        <p:spPr>
          <a:xfrm>
            <a:off x="526473" y="112050"/>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The change in the debt to GDP ratio  -   4</a:t>
            </a:r>
          </a:p>
        </p:txBody>
      </p:sp>
      <p:sp>
        <p:nvSpPr>
          <p:cNvPr id="7" name="Segnaposto piè di pagina 3"/>
          <p:cNvSpPr>
            <a:spLocks noGrp="1"/>
          </p:cNvSpPr>
          <p:nvPr>
            <p:ph type="ftr" sz="quarter" idx="10"/>
          </p:nvPr>
        </p:nvSpPr>
        <p:spPr>
          <a:xfrm>
            <a:off x="679175" y="6361386"/>
            <a:ext cx="3178629" cy="365125"/>
          </a:xfrm>
        </p:spPr>
        <p:txBody>
          <a:bodyPr/>
          <a:lstStyle/>
          <a:p>
            <a:pPr algn="l"/>
            <a:r>
              <a:rPr lang="en-US" dirty="0" smtClean="0"/>
              <a:t>Chapter 16: Government debt</a:t>
            </a:r>
            <a:endParaRPr lang="en-US" dirty="0"/>
          </a:p>
        </p:txBody>
      </p:sp>
      <mc:AlternateContent xmlns:mc="http://schemas.openxmlformats.org/markup-compatibility/2006" xmlns:a14="http://schemas.microsoft.com/office/drawing/2010/main">
        <mc:Choice Requires="a14">
          <p:sp>
            <p:nvSpPr>
              <p:cNvPr id="8" name="Segnaposto piè di pagina 3"/>
              <p:cNvSpPr txBox="1">
                <a:spLocks/>
              </p:cNvSpPr>
              <p:nvPr/>
            </p:nvSpPr>
            <p:spPr>
              <a:xfrm>
                <a:off x="665922" y="1226127"/>
                <a:ext cx="10818941" cy="5130222"/>
              </a:xfrm>
              <a:prstGeom prst="rect">
                <a:avLst/>
              </a:prstGeom>
              <a:ln>
                <a:no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14:m>
                  <m:oMathPara xmlns:m="http://schemas.openxmlformats.org/officeDocument/2006/math">
                    <m:oMathParaPr>
                      <m:jc m:val="centerGroup"/>
                    </m:oMathParaPr>
                    <m:oMath xmlns:m="http://schemas.openxmlformats.org/officeDocument/2006/math">
                      <m:r>
                        <a:rPr lang="en-US" sz="2400" i="1" smtClean="0">
                          <a:solidFill>
                            <a:srgbClr val="000099"/>
                          </a:solidFill>
                          <a:latin typeface="Cambria Math"/>
                        </a:rPr>
                        <m:t>∆</m:t>
                      </m:r>
                      <m:d>
                        <m:dPr>
                          <m:ctrlPr>
                            <a:rPr lang="en-US" sz="2400" i="1">
                              <a:solidFill>
                                <a:srgbClr val="000099"/>
                              </a:solidFill>
                              <a:latin typeface="Cambria Math" panose="02040503050406030204" pitchFamily="18" charset="0"/>
                            </a:rPr>
                          </m:ctrlPr>
                        </m:dPr>
                        <m:e>
                          <m:f>
                            <m:fPr>
                              <m:ctrlPr>
                                <a:rPr lang="en-US" sz="2400" i="1">
                                  <a:solidFill>
                                    <a:srgbClr val="000099"/>
                                  </a:solidFill>
                                  <a:latin typeface="Cambria Math" panose="02040503050406030204" pitchFamily="18" charset="0"/>
                                </a:rPr>
                              </m:ctrlPr>
                            </m:fPr>
                            <m:num>
                              <m:r>
                                <a:rPr lang="en-US" sz="2400" i="1">
                                  <a:solidFill>
                                    <a:srgbClr val="000099"/>
                                  </a:solidFill>
                                  <a:latin typeface="Cambria Math"/>
                                </a:rPr>
                                <m:t>𝐷</m:t>
                              </m:r>
                            </m:num>
                            <m:den>
                              <m:r>
                                <a:rPr lang="en-US" sz="2400" i="1">
                                  <a:solidFill>
                                    <a:srgbClr val="000099"/>
                                  </a:solidFill>
                                  <a:latin typeface="Cambria Math"/>
                                </a:rPr>
                                <m:t>𝑌</m:t>
                              </m:r>
                            </m:den>
                          </m:f>
                        </m:e>
                      </m:d>
                      <m:r>
                        <a:rPr lang="en-US" sz="2400" i="1">
                          <a:solidFill>
                            <a:srgbClr val="000099"/>
                          </a:solidFill>
                          <a:latin typeface="Cambria Math"/>
                        </a:rPr>
                        <m:t>= </m:t>
                      </m:r>
                      <m:f>
                        <m:fPr>
                          <m:ctrlPr>
                            <a:rPr lang="en-US" sz="2400" i="1">
                              <a:solidFill>
                                <a:srgbClr val="000099"/>
                              </a:solidFill>
                              <a:latin typeface="Cambria Math" panose="02040503050406030204" pitchFamily="18" charset="0"/>
                            </a:rPr>
                          </m:ctrlPr>
                        </m:fPr>
                        <m:num>
                          <m:r>
                            <a:rPr lang="en-US" sz="2400" i="1">
                              <a:solidFill>
                                <a:srgbClr val="000099"/>
                              </a:solidFill>
                              <a:latin typeface="Cambria Math"/>
                            </a:rPr>
                            <m:t>∆</m:t>
                          </m:r>
                          <m:r>
                            <a:rPr lang="en-US" sz="2400" i="1">
                              <a:solidFill>
                                <a:srgbClr val="000099"/>
                              </a:solidFill>
                              <a:latin typeface="Cambria Math"/>
                            </a:rPr>
                            <m:t>𝐷</m:t>
                          </m:r>
                          <m:r>
                            <a:rPr lang="en-US" sz="2400" i="1">
                              <a:solidFill>
                                <a:srgbClr val="000099"/>
                              </a:solidFill>
                              <a:latin typeface="Cambria Math"/>
                            </a:rPr>
                            <m:t>∙</m:t>
                          </m:r>
                          <m:r>
                            <a:rPr lang="en-US" sz="2400" i="1">
                              <a:solidFill>
                                <a:srgbClr val="000099"/>
                              </a:solidFill>
                              <a:latin typeface="Cambria Math"/>
                            </a:rPr>
                            <m:t>𝑌</m:t>
                          </m:r>
                          <m:r>
                            <a:rPr lang="en-US" sz="2400" i="1">
                              <a:solidFill>
                                <a:srgbClr val="000099"/>
                              </a:solidFill>
                              <a:latin typeface="Cambria Math"/>
                            </a:rPr>
                            <m:t>−∆</m:t>
                          </m:r>
                          <m:r>
                            <a:rPr lang="en-US" sz="2400" i="1">
                              <a:solidFill>
                                <a:srgbClr val="000099"/>
                              </a:solidFill>
                              <a:latin typeface="Cambria Math"/>
                            </a:rPr>
                            <m:t>𝑌</m:t>
                          </m:r>
                          <m:r>
                            <a:rPr lang="en-US" sz="2400" i="1">
                              <a:solidFill>
                                <a:srgbClr val="000099"/>
                              </a:solidFill>
                              <a:latin typeface="Cambria Math"/>
                            </a:rPr>
                            <m:t>∙</m:t>
                          </m:r>
                          <m:r>
                            <a:rPr lang="en-US" sz="2400" i="1">
                              <a:solidFill>
                                <a:srgbClr val="000099"/>
                              </a:solidFill>
                              <a:latin typeface="Cambria Math"/>
                            </a:rPr>
                            <m:t>𝐷</m:t>
                          </m:r>
                        </m:num>
                        <m:den>
                          <m:sSup>
                            <m:sSupPr>
                              <m:ctrlPr>
                                <a:rPr lang="en-US" sz="2400" i="1">
                                  <a:solidFill>
                                    <a:srgbClr val="000099"/>
                                  </a:solidFill>
                                  <a:latin typeface="Cambria Math" panose="02040503050406030204" pitchFamily="18" charset="0"/>
                                </a:rPr>
                              </m:ctrlPr>
                            </m:sSupPr>
                            <m:e>
                              <m:r>
                                <a:rPr lang="en-US" sz="2400" i="1">
                                  <a:solidFill>
                                    <a:srgbClr val="000099"/>
                                  </a:solidFill>
                                  <a:latin typeface="Cambria Math"/>
                                </a:rPr>
                                <m:t>𝑌</m:t>
                              </m:r>
                            </m:e>
                            <m:sup>
                              <m:r>
                                <a:rPr lang="en-US" sz="2400" i="1">
                                  <a:solidFill>
                                    <a:srgbClr val="000099"/>
                                  </a:solidFill>
                                  <a:latin typeface="Cambria Math"/>
                                </a:rPr>
                                <m:t>2</m:t>
                              </m:r>
                            </m:sup>
                          </m:sSup>
                        </m:den>
                      </m:f>
                      <m:r>
                        <a:rPr lang="en-US" sz="2400" i="1">
                          <a:solidFill>
                            <a:srgbClr val="000099"/>
                          </a:solidFill>
                          <a:latin typeface="Cambria Math"/>
                        </a:rPr>
                        <m:t>= </m:t>
                      </m:r>
                      <m:f>
                        <m:fPr>
                          <m:ctrlPr>
                            <a:rPr lang="en-US" sz="2400" i="1">
                              <a:solidFill>
                                <a:srgbClr val="000099"/>
                              </a:solidFill>
                              <a:latin typeface="Cambria Math" panose="02040503050406030204" pitchFamily="18" charset="0"/>
                            </a:rPr>
                          </m:ctrlPr>
                        </m:fPr>
                        <m:num>
                          <m:d>
                            <m:dPr>
                              <m:begChr m:val="["/>
                              <m:endChr m:val="]"/>
                              <m:ctrlPr>
                                <a:rPr lang="en-US" sz="2400" i="1">
                                  <a:solidFill>
                                    <a:srgbClr val="000099"/>
                                  </a:solidFill>
                                  <a:latin typeface="Cambria Math" panose="02040503050406030204" pitchFamily="18" charset="0"/>
                                </a:rPr>
                              </m:ctrlPr>
                            </m:dPr>
                            <m:e>
                              <m:r>
                                <a:rPr lang="en-US" sz="2400" b="0" i="1" smtClean="0">
                                  <a:solidFill>
                                    <a:srgbClr val="000099"/>
                                  </a:solidFill>
                                  <a:latin typeface="Cambria Math" panose="02040503050406030204" pitchFamily="18" charset="0"/>
                                </a:rPr>
                                <m:t>𝑖</m:t>
                              </m:r>
                              <m:r>
                                <a:rPr lang="en-US" sz="2400" i="1">
                                  <a:solidFill>
                                    <a:srgbClr val="000099"/>
                                  </a:solidFill>
                                  <a:latin typeface="Cambria Math" panose="02040503050406030204" pitchFamily="18" charset="0"/>
                                </a:rPr>
                                <m:t>∙</m:t>
                              </m:r>
                              <m:r>
                                <a:rPr lang="en-US" sz="2400" i="1">
                                  <a:solidFill>
                                    <a:srgbClr val="000099"/>
                                  </a:solidFill>
                                  <a:latin typeface="Cambria Math" panose="02040503050406030204" pitchFamily="18" charset="0"/>
                                </a:rPr>
                                <m:t>𝐷</m:t>
                              </m:r>
                              <m:r>
                                <a:rPr lang="en-US" sz="2400" b="0" i="1" baseline="-25000" smtClean="0">
                                  <a:solidFill>
                                    <a:srgbClr val="000099"/>
                                  </a:solidFill>
                                  <a:latin typeface="Cambria Math" panose="02040503050406030204" pitchFamily="18" charset="0"/>
                                </a:rPr>
                                <m:t> </m:t>
                              </m:r>
                              <m:r>
                                <a:rPr lang="en-US" sz="2400" i="1">
                                  <a:solidFill>
                                    <a:srgbClr val="000099"/>
                                  </a:solidFill>
                                  <a:latin typeface="Cambria Math" panose="02040503050406030204" pitchFamily="18" charset="0"/>
                                </a:rPr>
                                <m:t>−</m:t>
                              </m:r>
                              <m:r>
                                <a:rPr lang="en-US" sz="2400" b="0" i="1" smtClean="0">
                                  <a:solidFill>
                                    <a:srgbClr val="000099"/>
                                  </a:solidFill>
                                  <a:latin typeface="Cambria Math" panose="02040503050406030204" pitchFamily="18" charset="0"/>
                                </a:rPr>
                                <m:t> </m:t>
                              </m:r>
                              <m:r>
                                <a:rPr lang="en-US" sz="2400" i="1">
                                  <a:solidFill>
                                    <a:srgbClr val="000099"/>
                                  </a:solidFill>
                                  <a:latin typeface="Cambria Math" panose="02040503050406030204" pitchFamily="18" charset="0"/>
                                </a:rPr>
                                <m:t>𝐴</m:t>
                              </m:r>
                            </m:e>
                          </m:d>
                          <m:r>
                            <a:rPr lang="en-US" sz="2400" i="1">
                              <a:solidFill>
                                <a:srgbClr val="000099"/>
                              </a:solidFill>
                              <a:latin typeface="Cambria Math"/>
                            </a:rPr>
                            <m:t> −</m:t>
                          </m:r>
                          <m:r>
                            <m:rPr>
                              <m:nor/>
                            </m:rPr>
                            <a:rPr lang="en-US" sz="2400" b="0" i="1" smtClean="0">
                              <a:solidFill>
                                <a:srgbClr val="000099"/>
                              </a:solidFill>
                            </a:rPr>
                            <m:t> </m:t>
                          </m:r>
                          <m:d>
                            <m:dPr>
                              <m:ctrlPr>
                                <a:rPr lang="en-US" sz="2400" b="0" i="1" smtClean="0">
                                  <a:solidFill>
                                    <a:srgbClr val="000099"/>
                                  </a:solidFill>
                                  <a:latin typeface="Cambria Math" panose="02040503050406030204" pitchFamily="18" charset="0"/>
                                </a:rPr>
                              </m:ctrlPr>
                            </m:dPr>
                            <m:e>
                              <m:r>
                                <m:rPr>
                                  <m:nor/>
                                </m:rPr>
                                <a:rPr lang="en-US" sz="2400" i="1">
                                  <a:solidFill>
                                    <a:srgbClr val="000099"/>
                                  </a:solidFill>
                                </a:rPr>
                                <m:t>π</m:t>
                              </m:r>
                              <m:r>
                                <m:rPr>
                                  <m:nor/>
                                </m:rPr>
                                <a:rPr lang="en-US" sz="2400" i="1">
                                  <a:solidFill>
                                    <a:srgbClr val="000099"/>
                                  </a:solidFill>
                                </a:rPr>
                                <m:t>+</m:t>
                              </m:r>
                              <m:r>
                                <m:rPr>
                                  <m:nor/>
                                </m:rPr>
                                <a:rPr lang="en-US" sz="2400" i="1">
                                  <a:solidFill>
                                    <a:srgbClr val="000099"/>
                                  </a:solidFill>
                                </a:rPr>
                                <m:t>γ</m:t>
                              </m:r>
                            </m:e>
                          </m:d>
                          <m:r>
                            <a:rPr lang="en-US" sz="2400" i="1">
                              <a:solidFill>
                                <a:srgbClr val="000099"/>
                              </a:solidFill>
                              <a:latin typeface="Cambria Math"/>
                            </a:rPr>
                            <m:t>∙</m:t>
                          </m:r>
                          <m:r>
                            <a:rPr lang="en-US" sz="2400" i="1">
                              <a:solidFill>
                                <a:srgbClr val="000099"/>
                              </a:solidFill>
                              <a:latin typeface="Cambria Math"/>
                            </a:rPr>
                            <m:t>𝐷</m:t>
                          </m:r>
                        </m:num>
                        <m:den>
                          <m:r>
                            <a:rPr lang="en-US" sz="2400" i="1">
                              <a:solidFill>
                                <a:srgbClr val="000099"/>
                              </a:solidFill>
                              <a:latin typeface="Cambria Math"/>
                            </a:rPr>
                            <m:t>𝑌</m:t>
                          </m:r>
                        </m:den>
                      </m:f>
                    </m:oMath>
                  </m:oMathPara>
                </a14:m>
                <a:endParaRPr lang="en-US" sz="2400" i="1" dirty="0" smtClean="0">
                  <a:solidFill>
                    <a:srgbClr val="000099"/>
                  </a:solidFill>
                </a:endParaRPr>
              </a:p>
              <a:p>
                <a:pPr algn="l">
                  <a:lnSpc>
                    <a:spcPct val="114000"/>
                  </a:lnSpc>
                  <a:spcBef>
                    <a:spcPts val="1200"/>
                  </a:spcBef>
                </a:pPr>
                <a:r>
                  <a:rPr lang="en-US" sz="2400" i="1" dirty="0" smtClean="0">
                    <a:solidFill>
                      <a:schemeClr val="tx1"/>
                    </a:solidFill>
                  </a:rPr>
                  <a:t>With the help of the above expression we can propose the following definition of the unsustainability of the debt:</a:t>
                </a:r>
              </a:p>
              <a:p>
                <a:pPr marL="342900" indent="-342900" algn="l">
                  <a:lnSpc>
                    <a:spcPct val="114000"/>
                  </a:lnSpc>
                  <a:spcBef>
                    <a:spcPts val="600"/>
                  </a:spcBef>
                  <a:buFont typeface="Arial" panose="020B0604020202020204" pitchFamily="34" charset="0"/>
                  <a:buChar char="•"/>
                </a:pPr>
                <a:r>
                  <a:rPr lang="en-US" sz="2400" dirty="0" smtClean="0">
                    <a:solidFill>
                      <a:srgbClr val="000099"/>
                    </a:solidFill>
                  </a:rPr>
                  <a:t>The government debt is </a:t>
                </a:r>
                <a:r>
                  <a:rPr lang="en-US" sz="2400" b="1" dirty="0" smtClean="0">
                    <a:solidFill>
                      <a:srgbClr val="000099"/>
                    </a:solidFill>
                  </a:rPr>
                  <a:t>unsustainable </a:t>
                </a:r>
                <a:r>
                  <a:rPr lang="en-US" sz="2400" dirty="0" smtClean="0">
                    <a:solidFill>
                      <a:srgbClr val="000099"/>
                    </a:solidFill>
                  </a:rPr>
                  <a:t>if, given the growth of nominal GDP, the government is not able (on average over a business cycle) to generate a sufficiently large enough primary surplus that can stop the growth of the debt/GDP ratio, </a:t>
                </a:r>
              </a:p>
              <a:p>
                <a:pPr algn="l">
                  <a:lnSpc>
                    <a:spcPct val="114000"/>
                  </a:lnSpc>
                  <a:spcBef>
                    <a:spcPts val="600"/>
                  </a:spcBef>
                </a:pPr>
                <a:r>
                  <a:rPr lang="en-US" sz="2400" i="1" dirty="0" smtClean="0">
                    <a:solidFill>
                      <a:schemeClr val="tx1"/>
                    </a:solidFill>
                  </a:rPr>
                  <a:t>Or if</a:t>
                </a:r>
                <a:r>
                  <a:rPr lang="en-US" sz="2400" dirty="0" smtClean="0">
                    <a:solidFill>
                      <a:srgbClr val="000099"/>
                    </a:solidFill>
                  </a:rPr>
                  <a:t>: </a:t>
                </a:r>
                <a14:m>
                  <m:oMath xmlns:m="http://schemas.openxmlformats.org/officeDocument/2006/math">
                    <m:r>
                      <a:rPr lang="en-US" sz="2800" b="0" i="0" smtClean="0">
                        <a:solidFill>
                          <a:srgbClr val="000099"/>
                        </a:solidFill>
                        <a:latin typeface="Cambria Math"/>
                      </a:rPr>
                      <m:t>                          </m:t>
                    </m:r>
                    <m:f>
                      <m:fPr>
                        <m:ctrlPr>
                          <a:rPr lang="en-US" sz="2800" b="1" i="1">
                            <a:solidFill>
                              <a:srgbClr val="000099"/>
                            </a:solidFill>
                            <a:latin typeface="Cambria Math" panose="02040503050406030204" pitchFamily="18" charset="0"/>
                          </a:rPr>
                        </m:ctrlPr>
                      </m:fPr>
                      <m:num>
                        <m:r>
                          <a:rPr lang="en-US" sz="2800" b="1" i="1" smtClean="0">
                            <a:solidFill>
                              <a:srgbClr val="000099"/>
                            </a:solidFill>
                            <a:latin typeface="Cambria Math"/>
                          </a:rPr>
                          <m:t>𝑨</m:t>
                        </m:r>
                        <m:r>
                          <a:rPr lang="en-US" sz="2800" b="1" i="1" smtClean="0">
                            <a:solidFill>
                              <a:srgbClr val="000099"/>
                            </a:solidFill>
                            <a:latin typeface="Cambria Math"/>
                          </a:rPr>
                          <m:t> </m:t>
                        </m:r>
                      </m:num>
                      <m:den>
                        <m:r>
                          <a:rPr lang="en-US" sz="2800" b="1" i="1">
                            <a:solidFill>
                              <a:srgbClr val="000099"/>
                            </a:solidFill>
                            <a:latin typeface="Cambria Math"/>
                          </a:rPr>
                          <m:t>𝒀</m:t>
                        </m:r>
                      </m:den>
                    </m:f>
                    <m:r>
                      <a:rPr lang="en-US" sz="2800" b="1" i="1" smtClean="0">
                        <a:solidFill>
                          <a:srgbClr val="000099"/>
                        </a:solidFill>
                        <a:latin typeface="Cambria Math"/>
                      </a:rPr>
                      <m:t>&lt;  </m:t>
                    </m:r>
                    <m:f>
                      <m:fPr>
                        <m:ctrlPr>
                          <a:rPr lang="en-US" sz="2800" b="1" i="1">
                            <a:solidFill>
                              <a:srgbClr val="000099"/>
                            </a:solidFill>
                            <a:latin typeface="Cambria Math" panose="02040503050406030204" pitchFamily="18" charset="0"/>
                          </a:rPr>
                        </m:ctrlPr>
                      </m:fPr>
                      <m:num>
                        <m:d>
                          <m:dPr>
                            <m:begChr m:val="["/>
                            <m:endChr m:val="]"/>
                            <m:ctrlPr>
                              <a:rPr lang="en-US" sz="2800" b="1" i="1">
                                <a:solidFill>
                                  <a:srgbClr val="000099"/>
                                </a:solidFill>
                                <a:latin typeface="Cambria Math" panose="02040503050406030204" pitchFamily="18" charset="0"/>
                              </a:rPr>
                            </m:ctrlPr>
                          </m:dPr>
                          <m:e>
                            <m:r>
                              <a:rPr lang="en-US" sz="2800" b="1" i="1">
                                <a:solidFill>
                                  <a:srgbClr val="000099"/>
                                </a:solidFill>
                                <a:latin typeface="Cambria Math" panose="02040503050406030204" pitchFamily="18" charset="0"/>
                              </a:rPr>
                              <m:t>𝒊</m:t>
                            </m:r>
                            <m:r>
                              <a:rPr lang="en-US" sz="2800" b="1" i="1">
                                <a:solidFill>
                                  <a:srgbClr val="000099"/>
                                </a:solidFill>
                                <a:latin typeface="Cambria Math" panose="02040503050406030204" pitchFamily="18" charset="0"/>
                              </a:rPr>
                              <m:t>∙</m:t>
                            </m:r>
                            <m:r>
                              <a:rPr lang="en-US" sz="2800" b="1" i="1">
                                <a:solidFill>
                                  <a:srgbClr val="000099"/>
                                </a:solidFill>
                                <a:latin typeface="Cambria Math" panose="02040503050406030204" pitchFamily="18" charset="0"/>
                              </a:rPr>
                              <m:t>𝑫</m:t>
                            </m:r>
                            <m:r>
                              <a:rPr lang="en-US" sz="2800" b="1" i="1" baseline="-25000">
                                <a:solidFill>
                                  <a:srgbClr val="000099"/>
                                </a:solidFill>
                                <a:latin typeface="Cambria Math" panose="02040503050406030204" pitchFamily="18" charset="0"/>
                              </a:rPr>
                              <m:t> </m:t>
                            </m:r>
                          </m:e>
                        </m:d>
                        <m:r>
                          <a:rPr lang="en-US" sz="2800" b="1" i="1">
                            <a:solidFill>
                              <a:srgbClr val="000099"/>
                            </a:solidFill>
                            <a:latin typeface="Cambria Math"/>
                          </a:rPr>
                          <m:t> −</m:t>
                        </m:r>
                        <m:d>
                          <m:dPr>
                            <m:ctrlPr>
                              <a:rPr lang="en-US" sz="2800" b="1" i="1">
                                <a:solidFill>
                                  <a:srgbClr val="000099"/>
                                </a:solidFill>
                                <a:latin typeface="Cambria Math" panose="02040503050406030204" pitchFamily="18" charset="0"/>
                              </a:rPr>
                            </m:ctrlPr>
                          </m:dPr>
                          <m:e>
                            <m:r>
                              <m:rPr>
                                <m:nor/>
                              </m:rPr>
                              <a:rPr lang="en-US" sz="2800" b="1" i="1">
                                <a:solidFill>
                                  <a:srgbClr val="000099"/>
                                </a:solidFill>
                              </a:rPr>
                              <m:t>π</m:t>
                            </m:r>
                            <m:r>
                              <m:rPr>
                                <m:nor/>
                              </m:rPr>
                              <a:rPr lang="en-US" sz="2800" b="1" i="1">
                                <a:solidFill>
                                  <a:srgbClr val="000099"/>
                                </a:solidFill>
                              </a:rPr>
                              <m:t>+</m:t>
                            </m:r>
                            <m:r>
                              <m:rPr>
                                <m:nor/>
                              </m:rPr>
                              <a:rPr lang="en-US" sz="2800" b="1" i="1">
                                <a:solidFill>
                                  <a:srgbClr val="000099"/>
                                </a:solidFill>
                              </a:rPr>
                              <m:t>γ</m:t>
                            </m:r>
                          </m:e>
                        </m:d>
                        <m:r>
                          <a:rPr lang="en-US" sz="2800" b="1" i="1">
                            <a:solidFill>
                              <a:srgbClr val="000099"/>
                            </a:solidFill>
                            <a:latin typeface="Cambria Math"/>
                          </a:rPr>
                          <m:t>∙</m:t>
                        </m:r>
                        <m:r>
                          <a:rPr lang="en-US" sz="2800" b="1" i="1">
                            <a:solidFill>
                              <a:srgbClr val="000099"/>
                            </a:solidFill>
                            <a:latin typeface="Cambria Math"/>
                          </a:rPr>
                          <m:t>𝑫</m:t>
                        </m:r>
                      </m:num>
                      <m:den>
                        <m:r>
                          <a:rPr lang="en-US" sz="2800" b="1" i="1">
                            <a:solidFill>
                              <a:srgbClr val="000099"/>
                            </a:solidFill>
                            <a:latin typeface="Cambria Math"/>
                          </a:rPr>
                          <m:t>𝒀</m:t>
                        </m:r>
                      </m:den>
                    </m:f>
                  </m:oMath>
                </a14:m>
                <a:r>
                  <a:rPr lang="en-US" sz="2800" b="1" dirty="0" smtClean="0">
                    <a:solidFill>
                      <a:srgbClr val="000099"/>
                    </a:solidFill>
                  </a:rPr>
                  <a:t> = </a:t>
                </a:r>
                <a14:m>
                  <m:oMath xmlns:m="http://schemas.openxmlformats.org/officeDocument/2006/math">
                    <m:f>
                      <m:fPr>
                        <m:ctrlPr>
                          <a:rPr lang="en-US" sz="2800" b="1" i="1">
                            <a:solidFill>
                              <a:srgbClr val="000099"/>
                            </a:solidFill>
                            <a:latin typeface="Cambria Math" panose="02040503050406030204" pitchFamily="18" charset="0"/>
                          </a:rPr>
                        </m:ctrlPr>
                      </m:fPr>
                      <m:num>
                        <m:d>
                          <m:dPr>
                            <m:ctrlPr>
                              <a:rPr lang="en-US" sz="2800" b="1" i="1">
                                <a:solidFill>
                                  <a:srgbClr val="000099"/>
                                </a:solidFill>
                                <a:latin typeface="Cambria Math" panose="02040503050406030204" pitchFamily="18" charset="0"/>
                              </a:rPr>
                            </m:ctrlPr>
                          </m:dPr>
                          <m:e>
                            <m:r>
                              <a:rPr lang="en-US" sz="2800" b="1" i="1" smtClean="0">
                                <a:solidFill>
                                  <a:srgbClr val="000099"/>
                                </a:solidFill>
                                <a:latin typeface="Cambria Math"/>
                              </a:rPr>
                              <m:t>𝒊</m:t>
                            </m:r>
                            <m:r>
                              <a:rPr lang="en-US" sz="2800" b="1" i="1" smtClean="0">
                                <a:solidFill>
                                  <a:srgbClr val="000099"/>
                                </a:solidFill>
                                <a:latin typeface="Cambria Math"/>
                              </a:rPr>
                              <m:t>  −</m:t>
                            </m:r>
                            <m:r>
                              <m:rPr>
                                <m:nor/>
                              </m:rPr>
                              <a:rPr lang="en-US" sz="2800" b="1" i="1" smtClean="0">
                                <a:solidFill>
                                  <a:srgbClr val="000099"/>
                                </a:solidFill>
                                <a:latin typeface="Cambria Math"/>
                              </a:rPr>
                              <m:t> </m:t>
                            </m:r>
                            <m:r>
                              <m:rPr>
                                <m:nor/>
                              </m:rPr>
                              <a:rPr lang="en-US" sz="2800" b="1" i="1">
                                <a:solidFill>
                                  <a:srgbClr val="000099"/>
                                </a:solidFill>
                              </a:rPr>
                              <m:t>π</m:t>
                            </m:r>
                            <m:r>
                              <m:rPr>
                                <m:nor/>
                              </m:rPr>
                              <a:rPr lang="en-US" sz="2800" b="1" i="1" smtClean="0">
                                <a:solidFill>
                                  <a:srgbClr val="000099"/>
                                </a:solidFill>
                              </a:rPr>
                              <m:t> − </m:t>
                            </m:r>
                            <m:r>
                              <m:rPr>
                                <m:nor/>
                              </m:rPr>
                              <a:rPr lang="en-US" sz="2800" b="1" i="1">
                                <a:solidFill>
                                  <a:srgbClr val="000099"/>
                                </a:solidFill>
                              </a:rPr>
                              <m:t>γ</m:t>
                            </m:r>
                          </m:e>
                        </m:d>
                        <m:r>
                          <a:rPr lang="en-US" sz="2800" b="1" i="1">
                            <a:solidFill>
                              <a:srgbClr val="000099"/>
                            </a:solidFill>
                            <a:latin typeface="Cambria Math"/>
                          </a:rPr>
                          <m:t>∙</m:t>
                        </m:r>
                        <m:r>
                          <a:rPr lang="en-US" sz="2800" b="1" i="1">
                            <a:solidFill>
                              <a:srgbClr val="000099"/>
                            </a:solidFill>
                            <a:latin typeface="Cambria Math"/>
                          </a:rPr>
                          <m:t>𝑫</m:t>
                        </m:r>
                      </m:num>
                      <m:den>
                        <m:r>
                          <a:rPr lang="en-US" sz="2800" b="1" i="1">
                            <a:solidFill>
                              <a:srgbClr val="000099"/>
                            </a:solidFill>
                            <a:latin typeface="Cambria Math"/>
                          </a:rPr>
                          <m:t>𝒀</m:t>
                        </m:r>
                      </m:den>
                    </m:f>
                  </m:oMath>
                </a14:m>
                <a:endParaRPr lang="en-US" sz="2400" dirty="0" smtClean="0">
                  <a:solidFill>
                    <a:srgbClr val="000099"/>
                  </a:solidFill>
                </a:endParaRPr>
              </a:p>
              <a:p>
                <a:pPr algn="l">
                  <a:lnSpc>
                    <a:spcPct val="114000"/>
                  </a:lnSpc>
                  <a:spcBef>
                    <a:spcPts val="600"/>
                  </a:spcBef>
                </a:pPr>
                <a:endParaRPr lang="en-US" sz="2400" dirty="0">
                  <a:solidFill>
                    <a:srgbClr val="000099"/>
                  </a:solidFill>
                </a:endParaRPr>
              </a:p>
            </p:txBody>
          </p:sp>
        </mc:Choice>
        <mc:Fallback xmlns="">
          <p:sp>
            <p:nvSpPr>
              <p:cNvPr id="8" name="Segnaposto piè di pagina 3"/>
              <p:cNvSpPr txBox="1">
                <a:spLocks noRot="1" noChangeAspect="1" noMove="1" noResize="1" noEditPoints="1" noAdjustHandles="1" noChangeArrowheads="1" noChangeShapeType="1" noTextEdit="1"/>
              </p:cNvSpPr>
              <p:nvPr/>
            </p:nvSpPr>
            <p:spPr>
              <a:xfrm>
                <a:off x="665922" y="1226127"/>
                <a:ext cx="10818941" cy="5130222"/>
              </a:xfrm>
              <a:prstGeom prst="rect">
                <a:avLst/>
              </a:prstGeom>
              <a:blipFill rotWithShape="1">
                <a:blip r:embed="rId3"/>
                <a:stretch>
                  <a:fillRect l="-845" r="-958"/>
                </a:stretch>
              </a:blipFill>
              <a:ln>
                <a:noFill/>
              </a:ln>
            </p:spPr>
            <p:txBody>
              <a:bodyPr/>
              <a:lstStyle/>
              <a:p>
                <a:r>
                  <a:rPr lang="en-US">
                    <a:noFill/>
                  </a:rPr>
                  <a:t> </a:t>
                </a:r>
              </a:p>
            </p:txBody>
          </p:sp>
        </mc:Fallback>
      </mc:AlternateContent>
      <p:sp>
        <p:nvSpPr>
          <p:cNvPr id="4" name="Rettangolo 3"/>
          <p:cNvSpPr/>
          <p:nvPr/>
        </p:nvSpPr>
        <p:spPr>
          <a:xfrm>
            <a:off x="3375080" y="4758463"/>
            <a:ext cx="184731" cy="390107"/>
          </a:xfrm>
          <a:prstGeom prst="rect">
            <a:avLst/>
          </a:prstGeom>
        </p:spPr>
        <p:txBody>
          <a:bodyPr wrap="none">
            <a:spAutoFit/>
          </a:bodyPr>
          <a:lstStyle/>
          <a:p>
            <a:pPr>
              <a:lnSpc>
                <a:spcPct val="114000"/>
              </a:lnSpc>
              <a:spcBef>
                <a:spcPts val="600"/>
              </a:spcBef>
            </a:pPr>
            <a:endParaRPr lang="it-IT" dirty="0">
              <a:ea typeface="Cambria Math" panose="02040503050406030204" pitchFamily="18" charset="0"/>
            </a:endParaRPr>
          </a:p>
        </p:txBody>
      </p:sp>
    </p:spTree>
    <p:extLst>
      <p:ext uri="{BB962C8B-B14F-4D97-AF65-F5344CB8AC3E}">
        <p14:creationId xmlns:p14="http://schemas.microsoft.com/office/powerpoint/2010/main" val="30742507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26</a:t>
            </a:fld>
            <a:endParaRPr lang="en-US"/>
          </a:p>
        </p:txBody>
      </p:sp>
      <p:sp>
        <p:nvSpPr>
          <p:cNvPr id="6" name="Rettangolo 5"/>
          <p:cNvSpPr/>
          <p:nvPr/>
        </p:nvSpPr>
        <p:spPr>
          <a:xfrm>
            <a:off x="526473" y="112050"/>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What is done when the debt is unsustainable?</a:t>
            </a:r>
          </a:p>
        </p:txBody>
      </p:sp>
      <p:sp>
        <p:nvSpPr>
          <p:cNvPr id="7" name="Segnaposto piè di pagina 3"/>
          <p:cNvSpPr>
            <a:spLocks noGrp="1"/>
          </p:cNvSpPr>
          <p:nvPr>
            <p:ph type="ftr" sz="quarter" idx="10"/>
          </p:nvPr>
        </p:nvSpPr>
        <p:spPr>
          <a:xfrm>
            <a:off x="679175" y="6361386"/>
            <a:ext cx="3178629" cy="365125"/>
          </a:xfrm>
        </p:spPr>
        <p:txBody>
          <a:bodyPr/>
          <a:lstStyle/>
          <a:p>
            <a:pPr algn="l"/>
            <a:r>
              <a:rPr lang="en-US" dirty="0" smtClean="0"/>
              <a:t>Chapter 16: Government debt</a:t>
            </a:r>
            <a:endParaRPr lang="en-US" dirty="0"/>
          </a:p>
        </p:txBody>
      </p:sp>
      <p:sp>
        <p:nvSpPr>
          <p:cNvPr id="8" name="Segnaposto piè di pagina 3"/>
          <p:cNvSpPr txBox="1">
            <a:spLocks/>
          </p:cNvSpPr>
          <p:nvPr/>
        </p:nvSpPr>
        <p:spPr>
          <a:xfrm>
            <a:off x="665922" y="1015716"/>
            <a:ext cx="10818941" cy="5340633"/>
          </a:xfrm>
          <a:prstGeom prst="rect">
            <a:avLst/>
          </a:prstGeom>
          <a:ln>
            <a:no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r>
              <a:rPr lang="en-US" sz="2400" dirty="0" smtClean="0">
                <a:solidFill>
                  <a:schemeClr val="tx1"/>
                </a:solidFill>
                <a:latin typeface="Calibri" panose="020F0502020204030204" pitchFamily="34" charset="0"/>
              </a:rPr>
              <a:t>When the debt to GDP ratio continues to grow </a:t>
            </a:r>
          </a:p>
          <a:p>
            <a:pPr algn="l">
              <a:lnSpc>
                <a:spcPct val="114000"/>
              </a:lnSpc>
              <a:spcBef>
                <a:spcPts val="600"/>
              </a:spcBef>
            </a:pPr>
            <a:r>
              <a:rPr lang="en-US" sz="2400" dirty="0" smtClean="0">
                <a:solidFill>
                  <a:schemeClr val="tx1"/>
                </a:solidFill>
                <a:latin typeface="Calibri" panose="020F0502020204030204" pitchFamily="34" charset="0"/>
              </a:rPr>
              <a:t>The buyers of the debt begin to </a:t>
            </a:r>
            <a:r>
              <a:rPr lang="en-US" sz="2400" b="1" dirty="0" smtClean="0">
                <a:solidFill>
                  <a:srgbClr val="000099"/>
                </a:solidFill>
                <a:latin typeface="Calibri" panose="020F0502020204030204" pitchFamily="34" charset="0"/>
              </a:rPr>
              <a:t>doubt</a:t>
            </a:r>
            <a:r>
              <a:rPr lang="en-US" sz="2400" dirty="0" smtClean="0">
                <a:solidFill>
                  <a:schemeClr val="tx1"/>
                </a:solidFill>
                <a:latin typeface="Calibri" panose="020F0502020204030204" pitchFamily="34" charset="0"/>
              </a:rPr>
              <a:t> that the state:</a:t>
            </a:r>
          </a:p>
          <a:p>
            <a:pPr marL="914400" lvl="1" indent="-457200">
              <a:lnSpc>
                <a:spcPct val="114000"/>
              </a:lnSpc>
              <a:spcBef>
                <a:spcPts val="600"/>
              </a:spcBef>
              <a:buFont typeface="+mj-lt"/>
              <a:buAutoNum type="arabicPeriod"/>
            </a:pPr>
            <a:r>
              <a:rPr lang="en-US" sz="2400" dirty="0" smtClean="0">
                <a:solidFill>
                  <a:schemeClr val="tx1"/>
                </a:solidFill>
                <a:latin typeface="Calibri" panose="020F0502020204030204" pitchFamily="34" charset="0"/>
              </a:rPr>
              <a:t>Can still pay the interest on the already issued debt</a:t>
            </a:r>
          </a:p>
          <a:p>
            <a:pPr marL="914400" lvl="1" indent="-457200">
              <a:lnSpc>
                <a:spcPct val="114000"/>
              </a:lnSpc>
              <a:spcBef>
                <a:spcPts val="600"/>
              </a:spcBef>
              <a:buFont typeface="+mj-lt"/>
              <a:buAutoNum type="arabicPeriod"/>
            </a:pPr>
            <a:r>
              <a:rPr lang="en-US" sz="2400" dirty="0" smtClean="0">
                <a:latin typeface="Calibri" panose="020F0502020204030204" pitchFamily="34" charset="0"/>
              </a:rPr>
              <a:t>Is in a position to pay off the debt that is coming due.</a:t>
            </a:r>
          </a:p>
          <a:p>
            <a:pPr algn="l">
              <a:lnSpc>
                <a:spcPct val="114000"/>
              </a:lnSpc>
              <a:spcBef>
                <a:spcPts val="600"/>
              </a:spcBef>
            </a:pPr>
            <a:r>
              <a:rPr lang="en-US" sz="2400" dirty="0" smtClean="0">
                <a:solidFill>
                  <a:schemeClr val="tx1"/>
                </a:solidFill>
                <a:latin typeface="Calibri" panose="020F0502020204030204" pitchFamily="34" charset="0"/>
              </a:rPr>
              <a:t>In this case, there can be two immediate consequences:</a:t>
            </a:r>
          </a:p>
          <a:p>
            <a:pPr marL="457200" indent="-457200" algn="l">
              <a:lnSpc>
                <a:spcPct val="114000"/>
              </a:lnSpc>
              <a:spcBef>
                <a:spcPts val="600"/>
              </a:spcBef>
              <a:buFont typeface="+mj-lt"/>
              <a:buAutoNum type="arabicPeriod"/>
            </a:pPr>
            <a:r>
              <a:rPr lang="en-US" sz="2400" dirty="0" smtClean="0">
                <a:solidFill>
                  <a:schemeClr val="tx1"/>
                </a:solidFill>
                <a:latin typeface="Calibri" panose="020F0502020204030204" pitchFamily="34" charset="0"/>
              </a:rPr>
              <a:t>Since the buyers of the debt have the perception of an increase in the risk , they will ask for a higher </a:t>
            </a:r>
            <a:r>
              <a:rPr lang="en-US" sz="2400" b="1" dirty="0" smtClean="0">
                <a:solidFill>
                  <a:srgbClr val="000099"/>
                </a:solidFill>
                <a:latin typeface="Calibri" panose="020F0502020204030204" pitchFamily="34" charset="0"/>
              </a:rPr>
              <a:t>interest rate</a:t>
            </a:r>
            <a:r>
              <a:rPr lang="en-US" sz="2400" dirty="0" smtClean="0">
                <a:solidFill>
                  <a:schemeClr val="tx1"/>
                </a:solidFill>
                <a:latin typeface="Calibri" panose="020F0502020204030204" pitchFamily="34" charset="0"/>
              </a:rPr>
              <a:t>. This, however, has a counterproductive effect:  actually higher interest payments accelerate the growth of the debt!</a:t>
            </a:r>
          </a:p>
          <a:p>
            <a:pPr marL="457200" indent="-457200" algn="l">
              <a:lnSpc>
                <a:spcPct val="114000"/>
              </a:lnSpc>
              <a:spcBef>
                <a:spcPts val="600"/>
              </a:spcBef>
              <a:buFont typeface="+mj-lt"/>
              <a:buAutoNum type="arabicPeriod"/>
            </a:pPr>
            <a:r>
              <a:rPr lang="en-US" sz="2400" dirty="0" smtClean="0">
                <a:solidFill>
                  <a:schemeClr val="tx1"/>
                </a:solidFill>
                <a:latin typeface="Calibri" panose="020F0502020204030204" pitchFamily="34" charset="0"/>
              </a:rPr>
              <a:t>The more risk averse investors will abandon the auctions of debt </a:t>
            </a:r>
            <a:r>
              <a:rPr lang="en-US" sz="2400" dirty="0" err="1" smtClean="0">
                <a:solidFill>
                  <a:schemeClr val="tx1"/>
                </a:solidFill>
                <a:latin typeface="Calibri" panose="020F0502020204030204" pitchFamily="34" charset="0"/>
              </a:rPr>
              <a:t>emmissions</a:t>
            </a:r>
            <a:r>
              <a:rPr lang="en-US" sz="2400" dirty="0" smtClean="0">
                <a:solidFill>
                  <a:schemeClr val="tx1"/>
                </a:solidFill>
                <a:latin typeface="Calibri" panose="020F0502020204030204" pitchFamily="34" charset="0"/>
              </a:rPr>
              <a:t>: the state is no longer able to issue </a:t>
            </a:r>
            <a:r>
              <a:rPr lang="en-US" sz="2400" b="1" dirty="0" smtClean="0">
                <a:solidFill>
                  <a:srgbClr val="000099"/>
                </a:solidFill>
                <a:latin typeface="Calibri" panose="020F0502020204030204" pitchFamily="34" charset="0"/>
              </a:rPr>
              <a:t>new debt</a:t>
            </a:r>
            <a:r>
              <a:rPr lang="en-US" sz="2400" dirty="0" smtClean="0">
                <a:solidFill>
                  <a:schemeClr val="tx1"/>
                </a:solidFill>
                <a:latin typeface="Calibri" panose="020F0502020204030204" pitchFamily="34" charset="0"/>
              </a:rPr>
              <a:t>, not in order to finance the interest on the old debt nor in order to pay for other expenditures.</a:t>
            </a:r>
          </a:p>
        </p:txBody>
      </p:sp>
      <p:sp>
        <p:nvSpPr>
          <p:cNvPr id="4" name="Rettangolo 3"/>
          <p:cNvSpPr/>
          <p:nvPr/>
        </p:nvSpPr>
        <p:spPr>
          <a:xfrm>
            <a:off x="3375080" y="4758463"/>
            <a:ext cx="184731" cy="390107"/>
          </a:xfrm>
          <a:prstGeom prst="rect">
            <a:avLst/>
          </a:prstGeom>
        </p:spPr>
        <p:txBody>
          <a:bodyPr wrap="none">
            <a:spAutoFit/>
          </a:bodyPr>
          <a:lstStyle/>
          <a:p>
            <a:pPr>
              <a:lnSpc>
                <a:spcPct val="114000"/>
              </a:lnSpc>
              <a:spcBef>
                <a:spcPts val="600"/>
              </a:spcBef>
            </a:pPr>
            <a:endParaRPr lang="it-IT" dirty="0">
              <a:ea typeface="Cambria Math" panose="02040503050406030204" pitchFamily="18" charset="0"/>
            </a:endParaRPr>
          </a:p>
        </p:txBody>
      </p:sp>
    </p:spTree>
    <p:extLst>
      <p:ext uri="{BB962C8B-B14F-4D97-AF65-F5344CB8AC3E}">
        <p14:creationId xmlns:p14="http://schemas.microsoft.com/office/powerpoint/2010/main" val="2027292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27</a:t>
            </a:fld>
            <a:endParaRPr lang="en-US"/>
          </a:p>
        </p:txBody>
      </p:sp>
      <p:sp>
        <p:nvSpPr>
          <p:cNvPr id="6" name="Rettangolo 5"/>
          <p:cNvSpPr/>
          <p:nvPr/>
        </p:nvSpPr>
        <p:spPr>
          <a:xfrm>
            <a:off x="526473" y="112050"/>
            <a:ext cx="8972089" cy="830997"/>
          </a:xfrm>
          <a:prstGeom prst="rect">
            <a:avLst/>
          </a:prstGeom>
        </p:spPr>
        <p:txBody>
          <a:bodyPr wrap="square">
            <a:spAutoFit/>
          </a:bodyPr>
          <a:lstStyle/>
          <a:p>
            <a:r>
              <a:rPr lang="en-US" sz="2000" b="1" dirty="0">
                <a:solidFill>
                  <a:srgbClr val="005A5A"/>
                </a:solidFill>
              </a:rPr>
              <a:t>The government debt</a:t>
            </a:r>
          </a:p>
          <a:p>
            <a:r>
              <a:rPr lang="en-US" sz="2400" b="1" dirty="0">
                <a:solidFill>
                  <a:srgbClr val="005A5A"/>
                </a:solidFill>
              </a:rPr>
              <a:t>What is done when the debt is unsustainable</a:t>
            </a:r>
            <a:r>
              <a:rPr lang="en-US" sz="2400" b="1" dirty="0" smtClean="0">
                <a:solidFill>
                  <a:srgbClr val="005A5A"/>
                </a:solidFill>
              </a:rPr>
              <a:t>?  </a:t>
            </a:r>
            <a:r>
              <a:rPr lang="it-IT" sz="2800" b="1" dirty="0" smtClean="0">
                <a:solidFill>
                  <a:srgbClr val="005A5A"/>
                </a:solidFill>
              </a:rPr>
              <a:t>-   2</a:t>
            </a:r>
            <a:endParaRPr lang="en-US" sz="2800" b="1" dirty="0" smtClean="0">
              <a:solidFill>
                <a:srgbClr val="005A5A"/>
              </a:solidFill>
            </a:endParaRPr>
          </a:p>
        </p:txBody>
      </p:sp>
      <p:sp>
        <p:nvSpPr>
          <p:cNvPr id="7" name="Segnaposto piè di pagina 3"/>
          <p:cNvSpPr>
            <a:spLocks noGrp="1"/>
          </p:cNvSpPr>
          <p:nvPr>
            <p:ph type="ftr" sz="quarter" idx="10"/>
          </p:nvPr>
        </p:nvSpPr>
        <p:spPr>
          <a:xfrm>
            <a:off x="679175" y="6492020"/>
            <a:ext cx="3178629" cy="365125"/>
          </a:xfrm>
        </p:spPr>
        <p:txBody>
          <a:bodyPr/>
          <a:lstStyle/>
          <a:p>
            <a:pPr algn="l"/>
            <a:r>
              <a:rPr lang="en-US" dirty="0" smtClean="0"/>
              <a:t>Chapter 16: Government debt</a:t>
            </a:r>
            <a:endParaRPr lang="en-US" dirty="0"/>
          </a:p>
        </p:txBody>
      </p:sp>
      <p:sp>
        <p:nvSpPr>
          <p:cNvPr id="8" name="Segnaposto piè di pagina 3"/>
          <p:cNvSpPr txBox="1">
            <a:spLocks/>
          </p:cNvSpPr>
          <p:nvPr/>
        </p:nvSpPr>
        <p:spPr>
          <a:xfrm>
            <a:off x="665922" y="1015716"/>
            <a:ext cx="10818941" cy="5340633"/>
          </a:xfrm>
          <a:prstGeom prst="rect">
            <a:avLst/>
          </a:prstGeom>
          <a:ln>
            <a:no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r>
              <a:rPr lang="en-US" sz="2000" i="1" dirty="0" smtClean="0">
                <a:solidFill>
                  <a:schemeClr val="tx1"/>
                </a:solidFill>
                <a:latin typeface="Calibri" panose="020F0502020204030204" pitchFamily="34" charset="0"/>
              </a:rPr>
              <a:t>A this point there are two ways out:</a:t>
            </a:r>
          </a:p>
          <a:p>
            <a:pPr marL="457200" indent="-457200" algn="l">
              <a:lnSpc>
                <a:spcPct val="114000"/>
              </a:lnSpc>
              <a:spcBef>
                <a:spcPts val="600"/>
              </a:spcBef>
              <a:buFont typeface="+mj-lt"/>
              <a:buAutoNum type="alphaUcPeriod"/>
            </a:pPr>
            <a:r>
              <a:rPr lang="en-US" sz="2400" b="1" dirty="0" smtClean="0">
                <a:solidFill>
                  <a:srgbClr val="C00000"/>
                </a:solidFill>
                <a:latin typeface="Calibri" panose="020F0502020204030204" pitchFamily="34" charset="0"/>
              </a:rPr>
              <a:t>The state asks the Central Bank for help</a:t>
            </a:r>
            <a:r>
              <a:rPr lang="en-US" sz="2400" dirty="0" smtClean="0">
                <a:solidFill>
                  <a:schemeClr val="tx1"/>
                </a:solidFill>
                <a:latin typeface="Calibri" panose="020F0502020204030204" pitchFamily="34" charset="0"/>
              </a:rPr>
              <a:t> </a:t>
            </a:r>
          </a:p>
          <a:p>
            <a:pPr lvl="1">
              <a:lnSpc>
                <a:spcPct val="114000"/>
              </a:lnSpc>
            </a:pPr>
            <a:r>
              <a:rPr lang="en-US" sz="2400" dirty="0" smtClean="0">
                <a:solidFill>
                  <a:schemeClr val="tx1"/>
                </a:solidFill>
                <a:latin typeface="Calibri" panose="020F0502020204030204" pitchFamily="34" charset="0"/>
              </a:rPr>
              <a:t>The central bank intervenes directly </a:t>
            </a:r>
            <a:r>
              <a:rPr lang="en-US" sz="2400" b="1" dirty="0" smtClean="0">
                <a:solidFill>
                  <a:srgbClr val="000099"/>
                </a:solidFill>
                <a:latin typeface="Calibri" panose="020F0502020204030204" pitchFamily="34" charset="0"/>
              </a:rPr>
              <a:t>in the primary market </a:t>
            </a:r>
            <a:r>
              <a:rPr lang="en-US" sz="2400" dirty="0" smtClean="0">
                <a:solidFill>
                  <a:schemeClr val="tx1"/>
                </a:solidFill>
                <a:latin typeface="Calibri" panose="020F0502020204030204" pitchFamily="34" charset="0"/>
              </a:rPr>
              <a:t>(market of new </a:t>
            </a:r>
            <a:r>
              <a:rPr lang="en-US" sz="2400" dirty="0" err="1" smtClean="0">
                <a:solidFill>
                  <a:schemeClr val="tx1"/>
                </a:solidFill>
                <a:latin typeface="Calibri" panose="020F0502020204030204" pitchFamily="34" charset="0"/>
              </a:rPr>
              <a:t>emmissions</a:t>
            </a:r>
            <a:r>
              <a:rPr lang="en-US" sz="2400" dirty="0" smtClean="0">
                <a:solidFill>
                  <a:schemeClr val="tx1"/>
                </a:solidFill>
                <a:latin typeface="Calibri" panose="020F0502020204030204" pitchFamily="34" charset="0"/>
              </a:rPr>
              <a:t>) and acquires the debt that the state is not able to issue otherwise.   </a:t>
            </a:r>
          </a:p>
          <a:p>
            <a:pPr lvl="1">
              <a:lnSpc>
                <a:spcPct val="114000"/>
              </a:lnSpc>
            </a:pPr>
            <a:r>
              <a:rPr lang="en-US" sz="2200" dirty="0" smtClean="0">
                <a:solidFill>
                  <a:schemeClr val="tx1"/>
                </a:solidFill>
                <a:latin typeface="Calibri" panose="020F0502020204030204" pitchFamily="34" charset="0"/>
              </a:rPr>
              <a:t>Alternatively, the Central Bank can also intervene </a:t>
            </a:r>
            <a:r>
              <a:rPr lang="en-US" sz="2200" b="1" dirty="0" smtClean="0">
                <a:solidFill>
                  <a:srgbClr val="000099"/>
                </a:solidFill>
                <a:latin typeface="Calibri" panose="020F0502020204030204" pitchFamily="34" charset="0"/>
              </a:rPr>
              <a:t>in the secondary market</a:t>
            </a:r>
            <a:r>
              <a:rPr lang="en-US" sz="2200" dirty="0" smtClean="0">
                <a:solidFill>
                  <a:schemeClr val="tx1"/>
                </a:solidFill>
                <a:latin typeface="Calibri" panose="020F0502020204030204" pitchFamily="34" charset="0"/>
              </a:rPr>
              <a:t>, acquiring securities already in the hand of private investors and thus raising their prices </a:t>
            </a:r>
          </a:p>
          <a:p>
            <a:pPr algn="l">
              <a:lnSpc>
                <a:spcPct val="114000"/>
              </a:lnSpc>
            </a:pPr>
            <a:r>
              <a:rPr lang="en-US" sz="2000" i="1" dirty="0" smtClean="0">
                <a:solidFill>
                  <a:schemeClr val="tx1"/>
                </a:solidFill>
                <a:latin typeface="Calibri" panose="020F0502020204030204" pitchFamily="34" charset="0"/>
              </a:rPr>
              <a:t>This has various consequences</a:t>
            </a:r>
            <a:r>
              <a:rPr lang="en-US" sz="2400" dirty="0" smtClean="0">
                <a:latin typeface="Calibri" panose="020F0502020204030204" pitchFamily="34" charset="0"/>
              </a:rPr>
              <a:t>:</a:t>
            </a:r>
          </a:p>
          <a:p>
            <a:pPr marL="360000" lvl="1" indent="-342900">
              <a:lnSpc>
                <a:spcPct val="114000"/>
              </a:lnSpc>
              <a:spcBef>
                <a:spcPts val="600"/>
              </a:spcBef>
              <a:buFont typeface="Arial" panose="020B0604020202020204" pitchFamily="34" charset="0"/>
              <a:buChar char="•"/>
            </a:pPr>
            <a:r>
              <a:rPr lang="en-US" sz="2200" dirty="0" smtClean="0">
                <a:latin typeface="Calibri" panose="020F0502020204030204" pitchFamily="34" charset="0"/>
              </a:rPr>
              <a:t>To acquire the debt the Central Bank prints money («</a:t>
            </a:r>
            <a:r>
              <a:rPr lang="en-US" sz="2200" b="1" dirty="0" smtClean="0">
                <a:solidFill>
                  <a:srgbClr val="C00000"/>
                </a:solidFill>
                <a:latin typeface="Calibri" panose="020F0502020204030204" pitchFamily="34" charset="0"/>
              </a:rPr>
              <a:t>monetizing</a:t>
            </a:r>
            <a:r>
              <a:rPr lang="en-US" sz="2200" dirty="0" smtClean="0">
                <a:latin typeface="Calibri" panose="020F0502020204030204" pitchFamily="34" charset="0"/>
              </a:rPr>
              <a:t>» the debt)</a:t>
            </a:r>
          </a:p>
          <a:p>
            <a:pPr marL="360000" lvl="1" indent="-342900">
              <a:lnSpc>
                <a:spcPct val="114000"/>
              </a:lnSpc>
              <a:spcBef>
                <a:spcPts val="600"/>
              </a:spcBef>
              <a:buFont typeface="Arial" panose="020B0604020202020204" pitchFamily="34" charset="0"/>
              <a:buChar char="•"/>
            </a:pPr>
            <a:r>
              <a:rPr lang="en-US" sz="2200" dirty="0" smtClean="0">
                <a:solidFill>
                  <a:schemeClr val="tx1"/>
                </a:solidFill>
                <a:latin typeface="Calibri" panose="020F0502020204030204" pitchFamily="34" charset="0"/>
              </a:rPr>
              <a:t>When circulating in the economy the new money generates a rise in prices, hence we have an increase of nominal GDP: the </a:t>
            </a:r>
            <a:r>
              <a:rPr lang="en-US" sz="2200" b="1" dirty="0" smtClean="0">
                <a:solidFill>
                  <a:srgbClr val="C00000"/>
                </a:solidFill>
                <a:latin typeface="Calibri" panose="020F0502020204030204" pitchFamily="34" charset="0"/>
              </a:rPr>
              <a:t>debt/GDP ratio falls</a:t>
            </a:r>
          </a:p>
          <a:p>
            <a:pPr marL="360000" lvl="1" indent="-342900">
              <a:lnSpc>
                <a:spcPct val="114000"/>
              </a:lnSpc>
              <a:spcBef>
                <a:spcPts val="600"/>
              </a:spcBef>
              <a:buFont typeface="Arial" panose="020B0604020202020204" pitchFamily="34" charset="0"/>
              <a:buChar char="•"/>
            </a:pPr>
            <a:r>
              <a:rPr lang="en-US" sz="2200" dirty="0" smtClean="0">
                <a:latin typeface="Calibri" panose="020F0502020204030204" pitchFamily="34" charset="0"/>
              </a:rPr>
              <a:t>With the nominal value of the debt fixed and nominal GDP rising, the real value of those securities already in the hands of private investors falls: this is </a:t>
            </a:r>
            <a:r>
              <a:rPr lang="en-US" sz="2200" b="1" dirty="0" smtClean="0">
                <a:solidFill>
                  <a:srgbClr val="C00000"/>
                </a:solidFill>
                <a:latin typeface="Calibri" panose="020F0502020204030204" pitchFamily="34" charset="0"/>
              </a:rPr>
              <a:t>the inflation tax.</a:t>
            </a:r>
          </a:p>
        </p:txBody>
      </p:sp>
      <p:sp>
        <p:nvSpPr>
          <p:cNvPr id="4" name="Rettangolo 3"/>
          <p:cNvSpPr/>
          <p:nvPr/>
        </p:nvSpPr>
        <p:spPr>
          <a:xfrm>
            <a:off x="3375080" y="4758463"/>
            <a:ext cx="184731" cy="390107"/>
          </a:xfrm>
          <a:prstGeom prst="rect">
            <a:avLst/>
          </a:prstGeom>
        </p:spPr>
        <p:txBody>
          <a:bodyPr wrap="none">
            <a:spAutoFit/>
          </a:bodyPr>
          <a:lstStyle/>
          <a:p>
            <a:pPr>
              <a:lnSpc>
                <a:spcPct val="114000"/>
              </a:lnSpc>
              <a:spcBef>
                <a:spcPts val="600"/>
              </a:spcBef>
            </a:pPr>
            <a:endParaRPr lang="it-IT" dirty="0">
              <a:ea typeface="Cambria Math" panose="02040503050406030204" pitchFamily="18" charset="0"/>
            </a:endParaRPr>
          </a:p>
        </p:txBody>
      </p:sp>
    </p:spTree>
    <p:extLst>
      <p:ext uri="{BB962C8B-B14F-4D97-AF65-F5344CB8AC3E}">
        <p14:creationId xmlns:p14="http://schemas.microsoft.com/office/powerpoint/2010/main" val="3859615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28</a:t>
            </a:fld>
            <a:endParaRPr lang="en-US"/>
          </a:p>
        </p:txBody>
      </p:sp>
      <p:sp>
        <p:nvSpPr>
          <p:cNvPr id="6" name="Rettangolo 5"/>
          <p:cNvSpPr/>
          <p:nvPr/>
        </p:nvSpPr>
        <p:spPr>
          <a:xfrm>
            <a:off x="526473" y="112050"/>
            <a:ext cx="8972089" cy="830997"/>
          </a:xfrm>
          <a:prstGeom prst="rect">
            <a:avLst/>
          </a:prstGeom>
        </p:spPr>
        <p:txBody>
          <a:bodyPr wrap="square">
            <a:spAutoFit/>
          </a:bodyPr>
          <a:lstStyle/>
          <a:p>
            <a:r>
              <a:rPr lang="en-US" sz="2000" b="1" dirty="0">
                <a:solidFill>
                  <a:srgbClr val="005A5A"/>
                </a:solidFill>
              </a:rPr>
              <a:t>The government debt</a:t>
            </a:r>
          </a:p>
          <a:p>
            <a:r>
              <a:rPr lang="en-US" sz="2400" b="1" dirty="0">
                <a:solidFill>
                  <a:srgbClr val="005A5A"/>
                </a:solidFill>
              </a:rPr>
              <a:t>What is done when the debt is unsustainable?</a:t>
            </a:r>
            <a:r>
              <a:rPr lang="it-IT" sz="2800" b="1" dirty="0" smtClean="0">
                <a:solidFill>
                  <a:srgbClr val="005A5A"/>
                </a:solidFill>
              </a:rPr>
              <a:t>   -   3</a:t>
            </a:r>
            <a:endParaRPr lang="en-US" sz="2800" b="1" dirty="0" smtClean="0">
              <a:solidFill>
                <a:srgbClr val="005A5A"/>
              </a:solidFill>
            </a:endParaRPr>
          </a:p>
        </p:txBody>
      </p:sp>
      <p:sp>
        <p:nvSpPr>
          <p:cNvPr id="7" name="Segnaposto piè di pagina 3"/>
          <p:cNvSpPr>
            <a:spLocks noGrp="1"/>
          </p:cNvSpPr>
          <p:nvPr>
            <p:ph type="ftr" sz="quarter" idx="10"/>
          </p:nvPr>
        </p:nvSpPr>
        <p:spPr>
          <a:xfrm>
            <a:off x="679175" y="6492020"/>
            <a:ext cx="3178629" cy="365125"/>
          </a:xfrm>
        </p:spPr>
        <p:txBody>
          <a:bodyPr/>
          <a:lstStyle/>
          <a:p>
            <a:pPr algn="l"/>
            <a:r>
              <a:rPr lang="en-US" dirty="0" smtClean="0"/>
              <a:t>Chapter 16: Government debt</a:t>
            </a:r>
            <a:endParaRPr lang="en-US" dirty="0"/>
          </a:p>
        </p:txBody>
      </p:sp>
      <p:sp>
        <p:nvSpPr>
          <p:cNvPr id="8" name="Segnaposto piè di pagina 3"/>
          <p:cNvSpPr txBox="1">
            <a:spLocks/>
          </p:cNvSpPr>
          <p:nvPr/>
        </p:nvSpPr>
        <p:spPr>
          <a:xfrm>
            <a:off x="665922" y="1015716"/>
            <a:ext cx="10818941" cy="5340633"/>
          </a:xfrm>
          <a:prstGeom prst="rect">
            <a:avLst/>
          </a:prstGeom>
          <a:ln>
            <a:no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r>
              <a:rPr lang="en-US" sz="2000" i="1" dirty="0" smtClean="0">
                <a:solidFill>
                  <a:schemeClr val="tx1"/>
                </a:solidFill>
                <a:latin typeface="Calibri" panose="020F0502020204030204" pitchFamily="34" charset="0"/>
              </a:rPr>
              <a:t>The second way out:</a:t>
            </a:r>
          </a:p>
          <a:p>
            <a:pPr marL="457200" indent="-457200" algn="l">
              <a:lnSpc>
                <a:spcPct val="114000"/>
              </a:lnSpc>
              <a:spcBef>
                <a:spcPts val="600"/>
              </a:spcBef>
              <a:buFont typeface="+mj-lt"/>
              <a:buAutoNum type="alphaUcPeriod" startAt="2"/>
            </a:pPr>
            <a:r>
              <a:rPr lang="en-US" sz="2400" b="1" dirty="0" smtClean="0">
                <a:solidFill>
                  <a:srgbClr val="C00000"/>
                </a:solidFill>
                <a:latin typeface="Calibri" panose="020F0502020204030204" pitchFamily="34" charset="0"/>
              </a:rPr>
              <a:t>The state unilaterally proposes a restructuring of the debt</a:t>
            </a:r>
            <a:endParaRPr lang="en-US" sz="2400" dirty="0" smtClean="0">
              <a:solidFill>
                <a:schemeClr val="tx1"/>
              </a:solidFill>
              <a:latin typeface="Calibri" panose="020F0502020204030204" pitchFamily="34" charset="0"/>
            </a:endParaRPr>
          </a:p>
          <a:p>
            <a:pPr lvl="1">
              <a:lnSpc>
                <a:spcPct val="114000"/>
              </a:lnSpc>
            </a:pPr>
            <a:r>
              <a:rPr lang="en-US" sz="2400" dirty="0" smtClean="0">
                <a:solidFill>
                  <a:schemeClr val="tx1"/>
                </a:solidFill>
                <a:latin typeface="Calibri" panose="020F0502020204030204" pitchFamily="34" charset="0"/>
              </a:rPr>
              <a:t>This can occur in various ways:</a:t>
            </a:r>
          </a:p>
          <a:p>
            <a:pPr marL="540000" lvl="1" indent="-342900" algn="just">
              <a:lnSpc>
                <a:spcPct val="114000"/>
              </a:lnSpc>
              <a:buFont typeface="Arial" panose="020B0604020202020204" pitchFamily="34" charset="0"/>
              <a:buChar char="•"/>
            </a:pPr>
            <a:r>
              <a:rPr lang="en-US" sz="2400" b="1" dirty="0" smtClean="0">
                <a:solidFill>
                  <a:srgbClr val="000099"/>
                </a:solidFill>
                <a:latin typeface="Calibri" panose="020F0502020204030204" pitchFamily="34" charset="0"/>
              </a:rPr>
              <a:t>Total or partial bankruptcy</a:t>
            </a:r>
            <a:r>
              <a:rPr lang="en-US" sz="2400" dirty="0" smtClean="0">
                <a:solidFill>
                  <a:schemeClr val="tx1"/>
                </a:solidFill>
                <a:latin typeface="Calibri" panose="020F0502020204030204" pitchFamily="34" charset="0"/>
              </a:rPr>
              <a:t>: the state does not acknowledge its own debt, totally </a:t>
            </a:r>
            <a:r>
              <a:rPr lang="en-US" sz="2400" dirty="0" smtClean="0">
                <a:latin typeface="Calibri" panose="020F0502020204030204" pitchFamily="34" charset="0"/>
              </a:rPr>
              <a:t>or in parts: If it is partial, this might apply to only certain categories of creditors. </a:t>
            </a:r>
          </a:p>
          <a:p>
            <a:pPr marL="1111500" lvl="3" algn="just">
              <a:lnSpc>
                <a:spcPct val="114000"/>
              </a:lnSpc>
            </a:pPr>
            <a:r>
              <a:rPr lang="en-US" sz="2000" i="1" dirty="0" smtClean="0">
                <a:latin typeface="Calibri" panose="020F0502020204030204" pitchFamily="34" charset="0"/>
              </a:rPr>
              <a:t>E.g.: the debt acquired by non-residents (Russia, 1998), or the internal debt (Argentina, 2001) or the external debt (Argentina, 2005).</a:t>
            </a:r>
          </a:p>
          <a:p>
            <a:pPr marL="540000" lvl="1" indent="-342900" algn="just">
              <a:lnSpc>
                <a:spcPct val="114000"/>
              </a:lnSpc>
              <a:buFont typeface="Arial" panose="020B0604020202020204" pitchFamily="34" charset="0"/>
              <a:buChar char="•"/>
            </a:pPr>
            <a:r>
              <a:rPr lang="en-US" sz="2400" b="1" dirty="0" smtClean="0">
                <a:solidFill>
                  <a:srgbClr val="000099"/>
                </a:solidFill>
                <a:latin typeface="Calibri" panose="020F0502020204030204" pitchFamily="34" charset="0"/>
              </a:rPr>
              <a:t>Restructuring or renegotiation</a:t>
            </a:r>
            <a:r>
              <a:rPr lang="en-US" sz="2400" dirty="0" smtClean="0">
                <a:latin typeface="Calibri" panose="020F0502020204030204" pitchFamily="34" charset="0"/>
              </a:rPr>
              <a:t>: the state proposes a swap, that is to substitute already issued securities with securities of a lower value </a:t>
            </a:r>
          </a:p>
          <a:p>
            <a:pPr marL="1111500" lvl="3" algn="just">
              <a:lnSpc>
                <a:spcPct val="114000"/>
              </a:lnSpc>
            </a:pPr>
            <a:r>
              <a:rPr lang="en-US" sz="2000" i="1" dirty="0" smtClean="0">
                <a:latin typeface="Calibri" panose="020F0502020204030204" pitchFamily="34" charset="0"/>
              </a:rPr>
              <a:t>E.g.: securities with the nominal value corresponding to the market value of old securities that have been devalued during the crisis; securities with the same nominal value as before but with lower coupon rates; securities with the same nominal value but with longer maturity</a:t>
            </a:r>
            <a:r>
              <a:rPr lang="en-US" sz="2000" dirty="0" smtClean="0">
                <a:latin typeface="Calibri" panose="020F0502020204030204" pitchFamily="34" charset="0"/>
              </a:rPr>
              <a:t>.</a:t>
            </a:r>
            <a:endParaRPr lang="en-US" sz="2200" b="1" dirty="0" smtClean="0">
              <a:solidFill>
                <a:srgbClr val="C00000"/>
              </a:solidFill>
              <a:latin typeface="Calibri" panose="020F0502020204030204" pitchFamily="34" charset="0"/>
            </a:endParaRPr>
          </a:p>
        </p:txBody>
      </p:sp>
      <p:sp>
        <p:nvSpPr>
          <p:cNvPr id="4" name="Rettangolo 3"/>
          <p:cNvSpPr/>
          <p:nvPr/>
        </p:nvSpPr>
        <p:spPr>
          <a:xfrm>
            <a:off x="3375080" y="4758463"/>
            <a:ext cx="184731" cy="390107"/>
          </a:xfrm>
          <a:prstGeom prst="rect">
            <a:avLst/>
          </a:prstGeom>
        </p:spPr>
        <p:txBody>
          <a:bodyPr wrap="none">
            <a:spAutoFit/>
          </a:bodyPr>
          <a:lstStyle/>
          <a:p>
            <a:pPr>
              <a:lnSpc>
                <a:spcPct val="114000"/>
              </a:lnSpc>
              <a:spcBef>
                <a:spcPts val="600"/>
              </a:spcBef>
            </a:pPr>
            <a:endParaRPr lang="it-IT" dirty="0">
              <a:ea typeface="Cambria Math" panose="02040503050406030204" pitchFamily="18" charset="0"/>
            </a:endParaRPr>
          </a:p>
        </p:txBody>
      </p:sp>
    </p:spTree>
    <p:extLst>
      <p:ext uri="{BB962C8B-B14F-4D97-AF65-F5344CB8AC3E}">
        <p14:creationId xmlns:p14="http://schemas.microsoft.com/office/powerpoint/2010/main" val="579674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29</a:t>
            </a:fld>
            <a:endParaRPr lang="en-US"/>
          </a:p>
        </p:txBody>
      </p:sp>
      <p:sp>
        <p:nvSpPr>
          <p:cNvPr id="6" name="Rettangolo 5"/>
          <p:cNvSpPr/>
          <p:nvPr/>
        </p:nvSpPr>
        <p:spPr>
          <a:xfrm>
            <a:off x="526473" y="112050"/>
            <a:ext cx="8972089" cy="830997"/>
          </a:xfrm>
          <a:prstGeom prst="rect">
            <a:avLst/>
          </a:prstGeom>
        </p:spPr>
        <p:txBody>
          <a:bodyPr wrap="square">
            <a:spAutoFit/>
          </a:bodyPr>
          <a:lstStyle/>
          <a:p>
            <a:r>
              <a:rPr lang="en-US" sz="2000" b="1" dirty="0">
                <a:solidFill>
                  <a:srgbClr val="005A5A"/>
                </a:solidFill>
              </a:rPr>
              <a:t>The government debt</a:t>
            </a:r>
          </a:p>
          <a:p>
            <a:r>
              <a:rPr lang="en-US" sz="2400" b="1" dirty="0">
                <a:solidFill>
                  <a:srgbClr val="005A5A"/>
                </a:solidFill>
              </a:rPr>
              <a:t>What is done when the debt is unsustainable?</a:t>
            </a:r>
            <a:r>
              <a:rPr lang="it-IT" sz="2800" b="1" dirty="0" smtClean="0">
                <a:solidFill>
                  <a:srgbClr val="005A5A"/>
                </a:solidFill>
              </a:rPr>
              <a:t>   -   4</a:t>
            </a:r>
            <a:endParaRPr lang="en-US" sz="2800" b="1" dirty="0" smtClean="0">
              <a:solidFill>
                <a:srgbClr val="005A5A"/>
              </a:solidFill>
            </a:endParaRPr>
          </a:p>
        </p:txBody>
      </p:sp>
      <p:sp>
        <p:nvSpPr>
          <p:cNvPr id="7" name="Segnaposto piè di pagina 3"/>
          <p:cNvSpPr>
            <a:spLocks noGrp="1"/>
          </p:cNvSpPr>
          <p:nvPr>
            <p:ph type="ftr" sz="quarter" idx="10"/>
          </p:nvPr>
        </p:nvSpPr>
        <p:spPr>
          <a:xfrm>
            <a:off x="679175" y="6492020"/>
            <a:ext cx="3178629" cy="365125"/>
          </a:xfrm>
        </p:spPr>
        <p:txBody>
          <a:bodyPr/>
          <a:lstStyle/>
          <a:p>
            <a:pPr algn="l"/>
            <a:r>
              <a:rPr lang="en-US" dirty="0" smtClean="0"/>
              <a:t>Chapter 16: Government debt </a:t>
            </a:r>
            <a:endParaRPr lang="en-US" dirty="0"/>
          </a:p>
        </p:txBody>
      </p:sp>
      <p:sp>
        <p:nvSpPr>
          <p:cNvPr id="8" name="Segnaposto piè di pagina 3"/>
          <p:cNvSpPr txBox="1">
            <a:spLocks/>
          </p:cNvSpPr>
          <p:nvPr/>
        </p:nvSpPr>
        <p:spPr>
          <a:xfrm>
            <a:off x="665922" y="1015716"/>
            <a:ext cx="10818941" cy="5340633"/>
          </a:xfrm>
          <a:prstGeom prst="rect">
            <a:avLst/>
          </a:prstGeom>
          <a:ln>
            <a:no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spcBef>
                <a:spcPts val="600"/>
              </a:spcBef>
            </a:pPr>
            <a:r>
              <a:rPr lang="en-US" sz="2000" i="1" dirty="0" smtClean="0">
                <a:solidFill>
                  <a:schemeClr val="tx1"/>
                </a:solidFill>
                <a:latin typeface="Calibri" panose="020F0502020204030204" pitchFamily="34" charset="0"/>
              </a:rPr>
              <a:t>The second way out:</a:t>
            </a:r>
          </a:p>
          <a:p>
            <a:pPr marL="457200" indent="-457200" algn="l">
              <a:lnSpc>
                <a:spcPct val="114000"/>
              </a:lnSpc>
              <a:spcBef>
                <a:spcPts val="600"/>
              </a:spcBef>
              <a:buFont typeface="+mj-lt"/>
              <a:buAutoNum type="alphaUcPeriod" startAt="2"/>
            </a:pPr>
            <a:r>
              <a:rPr lang="en-US" sz="2400" b="1" dirty="0" smtClean="0">
                <a:solidFill>
                  <a:srgbClr val="C00000"/>
                </a:solidFill>
                <a:latin typeface="Calibri" panose="020F0502020204030204" pitchFamily="34" charset="0"/>
              </a:rPr>
              <a:t>The state unilaterally proposes a restructuring of the debt </a:t>
            </a:r>
            <a:r>
              <a:rPr lang="en-US" sz="1800" b="1" dirty="0" smtClean="0">
                <a:solidFill>
                  <a:schemeClr val="tx1"/>
                </a:solidFill>
                <a:latin typeface="Calibri" panose="020F0502020204030204" pitchFamily="34" charset="0"/>
              </a:rPr>
              <a:t>-  </a:t>
            </a:r>
            <a:r>
              <a:rPr lang="en-US" sz="1800" i="1" dirty="0" smtClean="0">
                <a:solidFill>
                  <a:schemeClr val="tx1"/>
                </a:solidFill>
                <a:latin typeface="Calibri" panose="020F0502020204030204" pitchFamily="34" charset="0"/>
              </a:rPr>
              <a:t>continued</a:t>
            </a:r>
            <a:r>
              <a:rPr lang="en-US" sz="1800" dirty="0" smtClean="0">
                <a:solidFill>
                  <a:schemeClr val="tx1"/>
                </a:solidFill>
                <a:latin typeface="Calibri" panose="020F0502020204030204" pitchFamily="34" charset="0"/>
              </a:rPr>
              <a:t>  </a:t>
            </a:r>
          </a:p>
          <a:p>
            <a:pPr marL="288000" lvl="1" indent="-277200">
              <a:lnSpc>
                <a:spcPct val="114000"/>
              </a:lnSpc>
            </a:pPr>
            <a:r>
              <a:rPr lang="en-US" i="1" dirty="0" smtClean="0">
                <a:latin typeface="Calibri" panose="020F0502020204030204" pitchFamily="34" charset="0"/>
              </a:rPr>
              <a:t>Two important points when this approach is used:</a:t>
            </a:r>
          </a:p>
          <a:p>
            <a:pPr marL="540000" lvl="1" indent="-457200" algn="just">
              <a:lnSpc>
                <a:spcPct val="114000"/>
              </a:lnSpc>
              <a:spcBef>
                <a:spcPts val="600"/>
              </a:spcBef>
              <a:buFont typeface="+mj-lt"/>
              <a:buAutoNum type="arabicPeriod"/>
            </a:pPr>
            <a:r>
              <a:rPr lang="en-US" sz="2400" dirty="0" smtClean="0">
                <a:latin typeface="Calibri" panose="020F0502020204030204" pitchFamily="34" charset="0"/>
              </a:rPr>
              <a:t>A restructuring of the debt is only feasible once the state has </a:t>
            </a:r>
            <a:r>
              <a:rPr lang="en-US" sz="2400" b="1" dirty="0" smtClean="0">
                <a:solidFill>
                  <a:srgbClr val="000099"/>
                </a:solidFill>
                <a:latin typeface="Calibri" panose="020F0502020204030204" pitchFamily="34" charset="0"/>
              </a:rPr>
              <a:t>reached a</a:t>
            </a:r>
            <a:r>
              <a:rPr lang="en-US" sz="2400" dirty="0" smtClean="0">
                <a:latin typeface="Calibri" panose="020F0502020204030204" pitchFamily="34" charset="0"/>
              </a:rPr>
              <a:t> </a:t>
            </a:r>
            <a:r>
              <a:rPr lang="en-US" sz="2400" b="1" dirty="0" smtClean="0">
                <a:solidFill>
                  <a:srgbClr val="000099"/>
                </a:solidFill>
                <a:latin typeface="Calibri" panose="020F0502020204030204" pitchFamily="34" charset="0"/>
              </a:rPr>
              <a:t>primary surplus</a:t>
            </a:r>
            <a:r>
              <a:rPr lang="en-US" sz="2400" dirty="0" smtClean="0">
                <a:latin typeface="Calibri" panose="020F0502020204030204" pitchFamily="34" charset="0"/>
              </a:rPr>
              <a:t>: that is, when the state no longer needs to emit securities to pay for expenditures different from interest payments.</a:t>
            </a:r>
          </a:p>
          <a:p>
            <a:pPr marL="900000" lvl="3" algn="just">
              <a:lnSpc>
                <a:spcPct val="114000"/>
              </a:lnSpc>
            </a:pPr>
            <a:r>
              <a:rPr lang="en-US" sz="2200" dirty="0" smtClean="0">
                <a:latin typeface="Calibri" panose="020F0502020204030204" pitchFamily="34" charset="0"/>
              </a:rPr>
              <a:t>In actual fact, after such an operation it takes a few years before investors «forget» and return to lend money to the state in question. Hence, often for some years the state has to be aware that it cannot count on the possibility to issue new debt.</a:t>
            </a:r>
          </a:p>
          <a:p>
            <a:pPr marL="540000" lvl="1" indent="-457200" algn="just">
              <a:lnSpc>
                <a:spcPct val="114000"/>
              </a:lnSpc>
              <a:buFont typeface="+mj-lt"/>
              <a:buAutoNum type="arabicPeriod"/>
            </a:pPr>
            <a:r>
              <a:rPr lang="en-US" sz="2400" dirty="0" smtClean="0">
                <a:latin typeface="Calibri" panose="020F0502020204030204" pitchFamily="34" charset="0"/>
              </a:rPr>
              <a:t>Nearly always a restructuring of the debt is accompanied with a </a:t>
            </a:r>
            <a:r>
              <a:rPr lang="en-US" sz="2400" b="1" dirty="0" smtClean="0">
                <a:solidFill>
                  <a:srgbClr val="000099"/>
                </a:solidFill>
                <a:latin typeface="Calibri" panose="020F0502020204030204" pitchFamily="34" charset="0"/>
              </a:rPr>
              <a:t>devaluation of the currency</a:t>
            </a:r>
            <a:r>
              <a:rPr lang="en-US" sz="2400" dirty="0" smtClean="0">
                <a:latin typeface="Calibri" panose="020F0502020204030204" pitchFamily="34" charset="0"/>
              </a:rPr>
              <a:t> (e.g., Russia 1998), in order to increase the external competitiveness and to raise aggregate demand in the country. </a:t>
            </a:r>
          </a:p>
          <a:p>
            <a:pPr lvl="1">
              <a:lnSpc>
                <a:spcPct val="114000"/>
              </a:lnSpc>
            </a:pPr>
            <a:endParaRPr lang="en-US" sz="2400" dirty="0" smtClean="0">
              <a:latin typeface="Calibri" panose="020F0502020204030204" pitchFamily="34" charset="0"/>
            </a:endParaRPr>
          </a:p>
        </p:txBody>
      </p:sp>
      <p:sp>
        <p:nvSpPr>
          <p:cNvPr id="4" name="Rettangolo 3"/>
          <p:cNvSpPr/>
          <p:nvPr/>
        </p:nvSpPr>
        <p:spPr>
          <a:xfrm>
            <a:off x="3375080" y="4758463"/>
            <a:ext cx="184731" cy="390107"/>
          </a:xfrm>
          <a:prstGeom prst="rect">
            <a:avLst/>
          </a:prstGeom>
        </p:spPr>
        <p:txBody>
          <a:bodyPr wrap="none">
            <a:spAutoFit/>
          </a:bodyPr>
          <a:lstStyle/>
          <a:p>
            <a:pPr>
              <a:lnSpc>
                <a:spcPct val="114000"/>
              </a:lnSpc>
              <a:spcBef>
                <a:spcPts val="600"/>
              </a:spcBef>
            </a:pPr>
            <a:endParaRPr lang="it-IT" dirty="0">
              <a:ea typeface="Cambria Math" panose="02040503050406030204" pitchFamily="18" charset="0"/>
            </a:endParaRPr>
          </a:p>
        </p:txBody>
      </p:sp>
    </p:spTree>
    <p:extLst>
      <p:ext uri="{BB962C8B-B14F-4D97-AF65-F5344CB8AC3E}">
        <p14:creationId xmlns:p14="http://schemas.microsoft.com/office/powerpoint/2010/main" val="3186016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3</a:t>
            </a:fld>
            <a:endParaRPr lang="en-US" dirty="0"/>
          </a:p>
        </p:txBody>
      </p:sp>
      <p:sp>
        <p:nvSpPr>
          <p:cNvPr id="2" name="Rettangolo 1"/>
          <p:cNvSpPr/>
          <p:nvPr/>
        </p:nvSpPr>
        <p:spPr>
          <a:xfrm>
            <a:off x="526473" y="138548"/>
            <a:ext cx="9365671"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What is it and how does it arise? 1 – Deficit and debt</a:t>
            </a:r>
          </a:p>
        </p:txBody>
      </p:sp>
      <p:sp>
        <p:nvSpPr>
          <p:cNvPr id="5" name="Rettangolo 4"/>
          <p:cNvSpPr/>
          <p:nvPr/>
        </p:nvSpPr>
        <p:spPr>
          <a:xfrm>
            <a:off x="653143" y="1045032"/>
            <a:ext cx="10954139" cy="5715411"/>
          </a:xfrm>
          <a:prstGeom prst="rect">
            <a:avLst/>
          </a:prstGeom>
        </p:spPr>
        <p:txBody>
          <a:bodyPr wrap="square">
            <a:spAutoFit/>
          </a:bodyPr>
          <a:lstStyle/>
          <a:p>
            <a:pPr marL="287338" indent="-287338">
              <a:lnSpc>
                <a:spcPct val="105000"/>
              </a:lnSpc>
              <a:spcBef>
                <a:spcPct val="15000"/>
              </a:spcBef>
              <a:buClr>
                <a:schemeClr val="hlink"/>
              </a:buClr>
            </a:pPr>
            <a:r>
              <a:rPr lang="en-US" altLang="en-US" sz="2800" dirty="0" smtClean="0"/>
              <a:t>The government decides to have government expenditures equal to </a:t>
            </a:r>
            <a:r>
              <a:rPr lang="en-US" altLang="en-US" sz="2800" b="1" i="1" dirty="0" smtClean="0">
                <a:solidFill>
                  <a:srgbClr val="000099"/>
                </a:solidFill>
              </a:rPr>
              <a:t>G’</a:t>
            </a:r>
          </a:p>
          <a:p>
            <a:pPr marL="457200" indent="-457200">
              <a:lnSpc>
                <a:spcPct val="105000"/>
              </a:lnSpc>
              <a:spcBef>
                <a:spcPct val="15000"/>
              </a:spcBef>
              <a:buClr>
                <a:schemeClr val="hlink"/>
              </a:buClr>
              <a:buFont typeface="Arial" panose="020B0604020202020204" pitchFamily="34" charset="0"/>
              <a:buChar char="•"/>
            </a:pPr>
            <a:r>
              <a:rPr lang="en-US" altLang="en-US" sz="2400" dirty="0" smtClean="0"/>
              <a:t>It can finance it entirely with tax revenues </a:t>
            </a:r>
            <a:r>
              <a:rPr lang="en-US" altLang="en-US" sz="2800" b="1" i="1" dirty="0" smtClean="0">
                <a:solidFill>
                  <a:srgbClr val="000099"/>
                </a:solidFill>
              </a:rPr>
              <a:t>T</a:t>
            </a:r>
            <a:r>
              <a:rPr lang="en-US" altLang="en-US" sz="2800" dirty="0" smtClean="0"/>
              <a:t>:</a:t>
            </a:r>
          </a:p>
          <a:p>
            <a:pPr marL="287338" indent="-287338" algn="ctr">
              <a:lnSpc>
                <a:spcPct val="105000"/>
              </a:lnSpc>
              <a:spcBef>
                <a:spcPct val="15000"/>
              </a:spcBef>
              <a:buClr>
                <a:schemeClr val="hlink"/>
              </a:buClr>
            </a:pPr>
            <a:r>
              <a:rPr lang="en-US" altLang="en-US" sz="2800" b="1" i="1" dirty="0" smtClean="0">
                <a:solidFill>
                  <a:srgbClr val="000099"/>
                </a:solidFill>
              </a:rPr>
              <a:t>G’ – T  =  0  </a:t>
            </a:r>
            <a:r>
              <a:rPr lang="en-US" altLang="en-US" sz="2800" dirty="0" smtClean="0">
                <a:latin typeface="Calibri" panose="020F0502020204030204" pitchFamily="34" charset="0"/>
              </a:rPr>
              <a:t>↔  </a:t>
            </a:r>
            <a:r>
              <a:rPr lang="en-US" altLang="en-US" sz="2400" dirty="0" smtClean="0">
                <a:solidFill>
                  <a:srgbClr val="000099"/>
                </a:solidFill>
                <a:latin typeface="Calibri" panose="020F0502020204030204" pitchFamily="34" charset="0"/>
              </a:rPr>
              <a:t>government budget is balanced</a:t>
            </a:r>
            <a:endParaRPr lang="en-US" altLang="en-US" sz="2400" dirty="0" smtClean="0">
              <a:solidFill>
                <a:srgbClr val="000099"/>
              </a:solidFill>
            </a:endParaRPr>
          </a:p>
          <a:p>
            <a:pPr marL="457200" indent="-457200">
              <a:lnSpc>
                <a:spcPct val="105000"/>
              </a:lnSpc>
              <a:spcBef>
                <a:spcPct val="15000"/>
              </a:spcBef>
              <a:buClr>
                <a:schemeClr val="hlink"/>
              </a:buClr>
              <a:buFont typeface="Arial" panose="020B0604020202020204" pitchFamily="34" charset="0"/>
              <a:buChar char="•"/>
            </a:pPr>
            <a:r>
              <a:rPr lang="en-US" altLang="en-US" sz="2400" dirty="0" smtClean="0"/>
              <a:t>Or it can decide to finance it partially by issuing debt,  </a:t>
            </a:r>
            <a:r>
              <a:rPr lang="en-US" altLang="en-US" sz="2800" b="1" i="1" dirty="0" smtClean="0">
                <a:solidFill>
                  <a:srgbClr val="000099"/>
                </a:solidFill>
              </a:rPr>
              <a:t>∆D</a:t>
            </a:r>
            <a:r>
              <a:rPr lang="en-US" altLang="en-US" sz="2800" dirty="0" smtClean="0"/>
              <a:t>:</a:t>
            </a:r>
          </a:p>
          <a:p>
            <a:pPr marL="287338" indent="-287338" algn="ctr">
              <a:lnSpc>
                <a:spcPct val="105000"/>
              </a:lnSpc>
              <a:spcBef>
                <a:spcPct val="15000"/>
              </a:spcBef>
              <a:buClr>
                <a:schemeClr val="hlink"/>
              </a:buClr>
            </a:pPr>
            <a:r>
              <a:rPr lang="en-US" altLang="en-US" sz="2800" b="1" i="1" dirty="0" smtClean="0">
                <a:solidFill>
                  <a:srgbClr val="000099"/>
                </a:solidFill>
              </a:rPr>
              <a:t>G’ – T  =  ∆D&gt;0 </a:t>
            </a:r>
            <a:r>
              <a:rPr lang="en-US" altLang="en-US" sz="2800" dirty="0" smtClean="0">
                <a:latin typeface="Calibri" panose="020F0502020204030204" pitchFamily="34" charset="0"/>
              </a:rPr>
              <a:t>↔  </a:t>
            </a:r>
            <a:r>
              <a:rPr lang="en-US" altLang="en-US" sz="2400" dirty="0" smtClean="0">
                <a:solidFill>
                  <a:srgbClr val="000099"/>
                </a:solidFill>
                <a:latin typeface="Calibri" panose="020F0502020204030204" pitchFamily="34" charset="0"/>
              </a:rPr>
              <a:t>budget is in deficit . </a:t>
            </a:r>
          </a:p>
          <a:p>
            <a:pPr marL="457200" indent="-457200">
              <a:lnSpc>
                <a:spcPct val="105000"/>
              </a:lnSpc>
              <a:spcBef>
                <a:spcPct val="15000"/>
              </a:spcBef>
              <a:buClr>
                <a:schemeClr val="hlink"/>
              </a:buClr>
              <a:buFont typeface="Arial" panose="020B0604020202020204" pitchFamily="34" charset="0"/>
              <a:buChar char="•"/>
            </a:pPr>
            <a:r>
              <a:rPr lang="en-US" altLang="en-US" sz="2400" dirty="0" smtClean="0">
                <a:latin typeface="Calibri" panose="020F0502020204030204" pitchFamily="34" charset="0"/>
              </a:rPr>
              <a:t>The deficit is financed by issuing debt, </a:t>
            </a:r>
            <a:r>
              <a:rPr lang="en-US" altLang="en-US" sz="2800" b="1" i="1" dirty="0" smtClean="0">
                <a:solidFill>
                  <a:srgbClr val="000099"/>
                </a:solidFill>
              </a:rPr>
              <a:t>∆D</a:t>
            </a:r>
            <a:r>
              <a:rPr lang="en-US" altLang="en-US" sz="2400" dirty="0" smtClean="0"/>
              <a:t>.</a:t>
            </a:r>
          </a:p>
          <a:p>
            <a:pPr>
              <a:lnSpc>
                <a:spcPct val="105000"/>
              </a:lnSpc>
              <a:spcBef>
                <a:spcPct val="15000"/>
              </a:spcBef>
              <a:buClr>
                <a:schemeClr val="hlink"/>
              </a:buClr>
            </a:pPr>
            <a:r>
              <a:rPr lang="en-US" altLang="en-US" sz="2800" dirty="0" smtClean="0">
                <a:latin typeface="Calibri" panose="020F0502020204030204" pitchFamily="34" charset="0"/>
              </a:rPr>
              <a:t>In the next period:</a:t>
            </a:r>
          </a:p>
          <a:p>
            <a:pPr marL="457200" indent="-457200">
              <a:lnSpc>
                <a:spcPct val="105000"/>
              </a:lnSpc>
              <a:spcBef>
                <a:spcPct val="15000"/>
              </a:spcBef>
              <a:buClr>
                <a:schemeClr val="hlink"/>
              </a:buClr>
              <a:buFont typeface="Arial" panose="020B0604020202020204" pitchFamily="34" charset="0"/>
              <a:buChar char="•"/>
            </a:pPr>
            <a:r>
              <a:rPr lang="en-US" altLang="en-US" sz="2400" dirty="0" smtClean="0">
                <a:latin typeface="Calibri" panose="020F0502020204030204" pitchFamily="34" charset="0"/>
              </a:rPr>
              <a:t>If   </a:t>
            </a:r>
            <a:r>
              <a:rPr lang="en-US" altLang="en-US" sz="2800" b="1" i="1" dirty="0" smtClean="0">
                <a:solidFill>
                  <a:srgbClr val="000099"/>
                </a:solidFill>
              </a:rPr>
              <a:t>G’</a:t>
            </a:r>
            <a:r>
              <a:rPr lang="en-US" altLang="en-US" sz="2800" dirty="0" smtClean="0">
                <a:latin typeface="Calibri" panose="020F0502020204030204" pitchFamily="34" charset="0"/>
              </a:rPr>
              <a:t>  and</a:t>
            </a:r>
            <a:r>
              <a:rPr lang="en-US" altLang="en-US" sz="2400" dirty="0" smtClean="0">
                <a:latin typeface="Calibri" panose="020F0502020204030204" pitchFamily="34" charset="0"/>
              </a:rPr>
              <a:t> </a:t>
            </a:r>
            <a:r>
              <a:rPr lang="en-US" altLang="en-US" sz="2800" dirty="0" smtClean="0">
                <a:latin typeface="Calibri" panose="020F0502020204030204" pitchFamily="34" charset="0"/>
              </a:rPr>
              <a:t> </a:t>
            </a:r>
            <a:r>
              <a:rPr lang="en-US" altLang="en-US" sz="2800" b="1" i="1" dirty="0" smtClean="0">
                <a:solidFill>
                  <a:srgbClr val="000099"/>
                </a:solidFill>
              </a:rPr>
              <a:t>T</a:t>
            </a:r>
            <a:r>
              <a:rPr lang="en-US" altLang="en-US" sz="2800" dirty="0" smtClean="0">
                <a:latin typeface="Calibri" panose="020F0502020204030204" pitchFamily="34" charset="0"/>
              </a:rPr>
              <a:t>  </a:t>
            </a:r>
            <a:r>
              <a:rPr lang="en-US" altLang="en-US" sz="2400" dirty="0" smtClean="0">
                <a:latin typeface="Calibri" panose="020F0502020204030204" pitchFamily="34" charset="0"/>
              </a:rPr>
              <a:t>remain constant, there is nevertheless a new expenditure item:</a:t>
            </a:r>
          </a:p>
          <a:p>
            <a:pPr algn="ctr">
              <a:lnSpc>
                <a:spcPct val="105000"/>
              </a:lnSpc>
              <a:spcBef>
                <a:spcPct val="15000"/>
              </a:spcBef>
              <a:buClr>
                <a:schemeClr val="hlink"/>
              </a:buClr>
            </a:pPr>
            <a:r>
              <a:rPr lang="en-US" altLang="en-US" sz="2800" dirty="0" smtClean="0">
                <a:latin typeface="Calibri" panose="020F0502020204030204" pitchFamily="34" charset="0"/>
              </a:rPr>
              <a:t> </a:t>
            </a:r>
            <a:r>
              <a:rPr lang="en-US" altLang="en-US" sz="2800" b="1" i="1" dirty="0" err="1" smtClean="0">
                <a:solidFill>
                  <a:srgbClr val="000099"/>
                </a:solidFill>
              </a:rPr>
              <a:t>i</a:t>
            </a:r>
            <a:r>
              <a:rPr lang="en-US" altLang="en-US" sz="2800" b="1" i="1" dirty="0" smtClean="0">
                <a:solidFill>
                  <a:srgbClr val="000099"/>
                </a:solidFill>
              </a:rPr>
              <a:t> D </a:t>
            </a:r>
            <a:r>
              <a:rPr lang="en-US" altLang="en-US" sz="2800" dirty="0" smtClean="0">
                <a:latin typeface="Calibri" panose="020F0502020204030204" pitchFamily="34" charset="0"/>
              </a:rPr>
              <a:t>↔  </a:t>
            </a:r>
            <a:r>
              <a:rPr lang="en-US" altLang="en-US" sz="2400" dirty="0" smtClean="0">
                <a:solidFill>
                  <a:srgbClr val="000099"/>
                </a:solidFill>
                <a:latin typeface="Calibri" panose="020F0502020204030204" pitchFamily="34" charset="0"/>
              </a:rPr>
              <a:t>interest payments on the stock of debt, valued </a:t>
            </a:r>
            <a:r>
              <a:rPr lang="en-US" altLang="en-US" sz="2400" u="sng" dirty="0" smtClean="0">
                <a:solidFill>
                  <a:srgbClr val="000099"/>
                </a:solidFill>
                <a:latin typeface="Calibri" panose="020F0502020204030204" pitchFamily="34" charset="0"/>
              </a:rPr>
              <a:t>at the beginning </a:t>
            </a:r>
            <a:r>
              <a:rPr lang="en-US" altLang="en-US" sz="2400" dirty="0" smtClean="0">
                <a:solidFill>
                  <a:srgbClr val="000099"/>
                </a:solidFill>
                <a:latin typeface="Calibri" panose="020F0502020204030204" pitchFamily="34" charset="0"/>
              </a:rPr>
              <a:t>of the period</a:t>
            </a:r>
          </a:p>
          <a:p>
            <a:pPr marL="287338" indent="-287338" algn="ctr">
              <a:lnSpc>
                <a:spcPct val="105000"/>
              </a:lnSpc>
              <a:spcBef>
                <a:spcPct val="15000"/>
              </a:spcBef>
              <a:buClr>
                <a:schemeClr val="hlink"/>
              </a:buClr>
            </a:pPr>
            <a:r>
              <a:rPr lang="en-US" altLang="en-US" sz="2800" b="1" i="1" dirty="0" smtClean="0">
                <a:solidFill>
                  <a:srgbClr val="000099"/>
                </a:solidFill>
              </a:rPr>
              <a:t>(G’ </a:t>
            </a:r>
            <a:r>
              <a:rPr lang="en-US" altLang="en-US" sz="2800" dirty="0" smtClean="0">
                <a:latin typeface="Calibri" panose="020F0502020204030204" pitchFamily="34" charset="0"/>
              </a:rPr>
              <a:t> </a:t>
            </a:r>
            <a:r>
              <a:rPr lang="en-US" altLang="en-US" sz="2800" b="1" i="1" dirty="0" smtClean="0">
                <a:solidFill>
                  <a:srgbClr val="000099"/>
                </a:solidFill>
              </a:rPr>
              <a:t>+</a:t>
            </a:r>
            <a:r>
              <a:rPr lang="en-US" altLang="en-US" sz="2800" dirty="0" smtClean="0">
                <a:latin typeface="Calibri" panose="020F0502020204030204" pitchFamily="34" charset="0"/>
              </a:rPr>
              <a:t> </a:t>
            </a:r>
            <a:r>
              <a:rPr lang="en-US" altLang="en-US" sz="2800" b="1" i="1" dirty="0" err="1" smtClean="0">
                <a:solidFill>
                  <a:srgbClr val="000099"/>
                </a:solidFill>
              </a:rPr>
              <a:t>i</a:t>
            </a:r>
            <a:r>
              <a:rPr lang="en-US" altLang="en-US" sz="2800" b="1" i="1" dirty="0" smtClean="0">
                <a:solidFill>
                  <a:srgbClr val="000099"/>
                </a:solidFill>
              </a:rPr>
              <a:t> D</a:t>
            </a:r>
            <a:r>
              <a:rPr lang="en-US" altLang="en-US" sz="2800" b="1" i="1" baseline="-25000" dirty="0" smtClean="0">
                <a:solidFill>
                  <a:srgbClr val="000099"/>
                </a:solidFill>
              </a:rPr>
              <a:t> </a:t>
            </a:r>
            <a:r>
              <a:rPr lang="en-US" altLang="en-US" sz="2800" b="1" i="1" dirty="0" smtClean="0">
                <a:solidFill>
                  <a:srgbClr val="000099"/>
                </a:solidFill>
              </a:rPr>
              <a:t>) – T  =  G – T  =  ∆D</a:t>
            </a:r>
          </a:p>
          <a:p>
            <a:pPr marL="744538" lvl="1" indent="-287338">
              <a:lnSpc>
                <a:spcPct val="105000"/>
              </a:lnSpc>
              <a:spcBef>
                <a:spcPct val="15000"/>
              </a:spcBef>
              <a:buClr>
                <a:schemeClr val="hlink"/>
              </a:buClr>
            </a:pPr>
            <a:r>
              <a:rPr lang="en-US" altLang="en-US" sz="2400" i="1" dirty="0" smtClean="0">
                <a:latin typeface="Calibri" panose="020F0502020204030204" pitchFamily="34" charset="0"/>
              </a:rPr>
              <a:t>Where</a:t>
            </a:r>
            <a:r>
              <a:rPr lang="en-US" altLang="en-US" sz="2400" dirty="0" smtClean="0">
                <a:latin typeface="Calibri" panose="020F0502020204030204" pitchFamily="34" charset="0"/>
              </a:rPr>
              <a:t> :  </a:t>
            </a:r>
            <a:r>
              <a:rPr lang="en-US" altLang="en-US" sz="2800" b="1" i="1" dirty="0" err="1" smtClean="0">
                <a:solidFill>
                  <a:srgbClr val="000099"/>
                </a:solidFill>
              </a:rPr>
              <a:t>i</a:t>
            </a:r>
            <a:r>
              <a:rPr lang="en-US" altLang="en-US" sz="2800" b="1" i="1" dirty="0" smtClean="0">
                <a:solidFill>
                  <a:srgbClr val="000099"/>
                </a:solidFill>
              </a:rPr>
              <a:t> = </a:t>
            </a:r>
            <a:r>
              <a:rPr lang="en-US" altLang="en-US" sz="2400" dirty="0" smtClean="0">
                <a:solidFill>
                  <a:srgbClr val="000099"/>
                </a:solidFill>
                <a:latin typeface="Calibri" panose="020F0502020204030204" pitchFamily="34" charset="0"/>
              </a:rPr>
              <a:t>coupons on already issued securities , equal to nominal interest rate.</a:t>
            </a:r>
            <a:endParaRPr lang="en-US" altLang="en-US" sz="2400" dirty="0">
              <a:solidFill>
                <a:srgbClr val="000099"/>
              </a:solidFill>
              <a:latin typeface="Calibri" panose="020F0502020204030204" pitchFamily="34" charset="0"/>
            </a:endParaRPr>
          </a:p>
        </p:txBody>
      </p:sp>
    </p:spTree>
    <p:extLst>
      <p:ext uri="{BB962C8B-B14F-4D97-AF65-F5344CB8AC3E}">
        <p14:creationId xmlns:p14="http://schemas.microsoft.com/office/powerpoint/2010/main" val="5796231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F1BD0A45-572F-4384-A1A7-A9F6570B1FAB}" type="slidenum">
              <a:rPr lang="en-US" smtClean="0"/>
              <a:t>30</a:t>
            </a:fld>
            <a:endParaRPr lang="en-US"/>
          </a:p>
        </p:txBody>
      </p:sp>
      <p:graphicFrame>
        <p:nvGraphicFramePr>
          <p:cNvPr id="8" name="Tabella 7"/>
          <p:cNvGraphicFramePr>
            <a:graphicFrameLocks noGrp="1"/>
          </p:cNvGraphicFramePr>
          <p:nvPr>
            <p:extLst>
              <p:ext uri="{D42A27DB-BD31-4B8C-83A1-F6EECF244321}">
                <p14:modId xmlns:p14="http://schemas.microsoft.com/office/powerpoint/2010/main" val="2435009106"/>
              </p:ext>
            </p:extLst>
          </p:nvPr>
        </p:nvGraphicFramePr>
        <p:xfrm>
          <a:off x="374069" y="329611"/>
          <a:ext cx="10084906" cy="6471827"/>
        </p:xfrm>
        <a:graphic>
          <a:graphicData uri="http://schemas.openxmlformats.org/drawingml/2006/table">
            <a:tbl>
              <a:tblPr firstRow="1" firstCol="1" lastRow="1" lastCol="1" bandRow="1" bandCol="1">
                <a:tableStyleId>{5C22544A-7EE6-4342-B048-85BDC9FD1C3A}</a:tableStyleId>
              </a:tblPr>
              <a:tblGrid>
                <a:gridCol w="4744280">
                  <a:extLst>
                    <a:ext uri="{9D8B030D-6E8A-4147-A177-3AD203B41FA5}">
                      <a16:colId xmlns:a16="http://schemas.microsoft.com/office/drawing/2014/main" val="20000"/>
                    </a:ext>
                  </a:extLst>
                </a:gridCol>
                <a:gridCol w="5340626">
                  <a:extLst>
                    <a:ext uri="{9D8B030D-6E8A-4147-A177-3AD203B41FA5}">
                      <a16:colId xmlns:a16="http://schemas.microsoft.com/office/drawing/2014/main" val="20001"/>
                    </a:ext>
                  </a:extLst>
                </a:gridCol>
              </a:tblGrid>
              <a:tr h="377513">
                <a:tc>
                  <a:txBody>
                    <a:bodyPr/>
                    <a:lstStyle/>
                    <a:p>
                      <a:pPr>
                        <a:lnSpc>
                          <a:spcPct val="115000"/>
                        </a:lnSpc>
                        <a:spcAft>
                          <a:spcPts val="0"/>
                        </a:spcAft>
                      </a:pPr>
                      <a:r>
                        <a:rPr lang="en-GB" sz="1400" dirty="0">
                          <a:effectLst/>
                        </a:rPr>
                        <a:t>Initial Default Date/  Country (NR=not rated at the time)</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a:effectLst/>
                        </a:rPr>
                        <a:t>Sequence of Default Events  (DE=Distressed Exchange)</a:t>
                      </a:r>
                      <a:endParaRPr lang="en-US" sz="140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0"/>
                  </a:ext>
                </a:extLst>
              </a:tr>
              <a:tr h="188756">
                <a:tc>
                  <a:txBody>
                    <a:bodyPr/>
                    <a:lstStyle/>
                    <a:p>
                      <a:pPr>
                        <a:lnSpc>
                          <a:spcPct val="115000"/>
                        </a:lnSpc>
                        <a:spcAft>
                          <a:spcPts val="0"/>
                        </a:spcAft>
                      </a:pPr>
                      <a:r>
                        <a:rPr lang="en-GB" sz="1400" dirty="0">
                          <a:effectLst/>
                        </a:rPr>
                        <a:t>1997 Mongolia (NR) </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1"/>
                  </a:ext>
                </a:extLst>
              </a:tr>
              <a:tr h="188756">
                <a:tc>
                  <a:txBody>
                    <a:bodyPr/>
                    <a:lstStyle/>
                    <a:p>
                      <a:pPr>
                        <a:lnSpc>
                          <a:spcPct val="115000"/>
                        </a:lnSpc>
                        <a:spcAft>
                          <a:spcPts val="0"/>
                        </a:spcAft>
                      </a:pPr>
                      <a:r>
                        <a:rPr lang="en-GB" sz="1400" dirty="0">
                          <a:effectLst/>
                        </a:rPr>
                        <a:t>1998 Venezuela </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2"/>
                  </a:ext>
                </a:extLst>
              </a:tr>
              <a:tr h="188756">
                <a:tc>
                  <a:txBody>
                    <a:bodyPr/>
                    <a:lstStyle/>
                    <a:p>
                      <a:pPr>
                        <a:lnSpc>
                          <a:spcPct val="115000"/>
                        </a:lnSpc>
                        <a:spcAft>
                          <a:spcPts val="0"/>
                        </a:spcAft>
                      </a:pPr>
                      <a:r>
                        <a:rPr lang="fr-FR" sz="1400" dirty="0">
                          <a:effectLst/>
                        </a:rPr>
                        <a:t>Aug-1998 </a:t>
                      </a:r>
                      <a:r>
                        <a:rPr lang="fr-FR" sz="1400" dirty="0" err="1">
                          <a:effectLst/>
                        </a:rPr>
                        <a:t>Russia</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fr-FR" sz="1400">
                          <a:effectLst/>
                        </a:rPr>
                        <a:t>Missed payments, DE, Missed payments, DE, DE</a:t>
                      </a:r>
                      <a:endParaRPr lang="en-US" sz="140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3"/>
                  </a:ext>
                </a:extLst>
              </a:tr>
              <a:tr h="188756">
                <a:tc>
                  <a:txBody>
                    <a:bodyPr/>
                    <a:lstStyle/>
                    <a:p>
                      <a:pPr>
                        <a:lnSpc>
                          <a:spcPct val="115000"/>
                        </a:lnSpc>
                        <a:spcAft>
                          <a:spcPts val="0"/>
                        </a:spcAft>
                      </a:pPr>
                      <a:r>
                        <a:rPr lang="fr-FR" sz="1400" dirty="0">
                          <a:effectLst/>
                        </a:rPr>
                        <a:t>Sep-1998 Ukraine </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fr-FR" sz="1400">
                          <a:effectLst/>
                        </a:rPr>
                        <a:t>DE, DE, DE, Missed payment, DE, Missed payments, DE</a:t>
                      </a:r>
                      <a:endParaRPr lang="en-US" sz="140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4"/>
                  </a:ext>
                </a:extLst>
              </a:tr>
              <a:tr h="188756">
                <a:tc>
                  <a:txBody>
                    <a:bodyPr/>
                    <a:lstStyle/>
                    <a:p>
                      <a:pPr>
                        <a:lnSpc>
                          <a:spcPct val="115000"/>
                        </a:lnSpc>
                        <a:spcAft>
                          <a:spcPts val="0"/>
                        </a:spcAft>
                      </a:pPr>
                      <a:r>
                        <a:rPr lang="en-GB" sz="1400" dirty="0">
                          <a:effectLst/>
                        </a:rPr>
                        <a:t>Jul-1999 Pakistan </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a:effectLst/>
                        </a:rPr>
                        <a:t>Grace period missed payment, Missed payment, DE</a:t>
                      </a:r>
                      <a:endParaRPr lang="en-US" sz="140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5"/>
                  </a:ext>
                </a:extLst>
              </a:tr>
              <a:tr h="188756">
                <a:tc>
                  <a:txBody>
                    <a:bodyPr/>
                    <a:lstStyle/>
                    <a:p>
                      <a:pPr>
                        <a:lnSpc>
                          <a:spcPct val="115000"/>
                        </a:lnSpc>
                        <a:spcAft>
                          <a:spcPts val="0"/>
                        </a:spcAft>
                      </a:pPr>
                      <a:r>
                        <a:rPr lang="en-GB" sz="1400" dirty="0">
                          <a:effectLst/>
                        </a:rPr>
                        <a:t>Aug-1999 Ecuador </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6"/>
                  </a:ext>
                </a:extLst>
              </a:tr>
              <a:tr h="188756">
                <a:tc>
                  <a:txBody>
                    <a:bodyPr/>
                    <a:lstStyle/>
                    <a:p>
                      <a:pPr>
                        <a:lnSpc>
                          <a:spcPct val="115000"/>
                        </a:lnSpc>
                        <a:spcAft>
                          <a:spcPts val="0"/>
                        </a:spcAft>
                      </a:pPr>
                      <a:r>
                        <a:rPr lang="en-GB" sz="1400" dirty="0">
                          <a:effectLst/>
                        </a:rPr>
                        <a:t>Nov-1999 Turkey (NR) </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Imposed tax</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7"/>
                  </a:ext>
                </a:extLst>
              </a:tr>
              <a:tr h="188756">
                <a:tc>
                  <a:txBody>
                    <a:bodyPr/>
                    <a:lstStyle/>
                    <a:p>
                      <a:pPr>
                        <a:lnSpc>
                          <a:spcPct val="115000"/>
                        </a:lnSpc>
                        <a:spcAft>
                          <a:spcPts val="0"/>
                        </a:spcAft>
                      </a:pPr>
                      <a:r>
                        <a:rPr lang="en-GB" sz="1400" dirty="0">
                          <a:effectLst/>
                        </a:rPr>
                        <a:t>Mar-2000 Cote d'Ivoire (NR) </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a:effectLst/>
                        </a:rPr>
                        <a:t>Grace period missed payments, Missed payment, DE</a:t>
                      </a:r>
                      <a:endParaRPr lang="en-US" sz="140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8"/>
                  </a:ext>
                </a:extLst>
              </a:tr>
              <a:tr h="323582">
                <a:tc>
                  <a:txBody>
                    <a:bodyPr/>
                    <a:lstStyle/>
                    <a:p>
                      <a:pPr>
                        <a:lnSpc>
                          <a:spcPct val="115000"/>
                        </a:lnSpc>
                        <a:spcAft>
                          <a:spcPts val="0"/>
                        </a:spcAft>
                      </a:pPr>
                      <a:r>
                        <a:rPr lang="en-GB" sz="1400">
                          <a:effectLst/>
                        </a:rPr>
                        <a:t>Nov-2001 Argentina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Debt swap, DE, Missed payment, </a:t>
                      </a:r>
                      <a:r>
                        <a:rPr lang="en-GB" sz="1400" dirty="0" err="1">
                          <a:effectLst/>
                        </a:rPr>
                        <a:t>Pesoization</a:t>
                      </a:r>
                      <a:r>
                        <a:rPr lang="en-GB" sz="1400" dirty="0">
                          <a:effectLst/>
                        </a:rPr>
                        <a:t>, DE, Re-open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09"/>
                  </a:ext>
                </a:extLst>
              </a:tr>
              <a:tr h="188756">
                <a:tc>
                  <a:txBody>
                    <a:bodyPr/>
                    <a:lstStyle/>
                    <a:p>
                      <a:pPr>
                        <a:lnSpc>
                          <a:spcPct val="115000"/>
                        </a:lnSpc>
                        <a:spcAft>
                          <a:spcPts val="0"/>
                        </a:spcAft>
                      </a:pPr>
                      <a:r>
                        <a:rPr lang="en-GB" sz="1400">
                          <a:effectLst/>
                        </a:rPr>
                        <a:t>Jun-2002 Moldova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Grace period missed payment, Missed payment,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0"/>
                  </a:ext>
                </a:extLst>
              </a:tr>
              <a:tr h="188756">
                <a:tc>
                  <a:txBody>
                    <a:bodyPr/>
                    <a:lstStyle/>
                    <a:p>
                      <a:pPr>
                        <a:lnSpc>
                          <a:spcPct val="115000"/>
                        </a:lnSpc>
                        <a:spcAft>
                          <a:spcPts val="0"/>
                        </a:spcAft>
                      </a:pPr>
                      <a:r>
                        <a:rPr lang="en-GB" sz="1400">
                          <a:effectLst/>
                        </a:rPr>
                        <a:t>Jan-2003 Paraguay (NR)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1"/>
                  </a:ext>
                </a:extLst>
              </a:tr>
              <a:tr h="188756">
                <a:tc>
                  <a:txBody>
                    <a:bodyPr/>
                    <a:lstStyle/>
                    <a:p>
                      <a:pPr>
                        <a:lnSpc>
                          <a:spcPct val="115000"/>
                        </a:lnSpc>
                        <a:spcAft>
                          <a:spcPts val="0"/>
                        </a:spcAft>
                      </a:pPr>
                      <a:r>
                        <a:rPr lang="en-GB" sz="1400">
                          <a:effectLst/>
                        </a:rPr>
                        <a:t>May-2003 Uruguay DE</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fr-FR" sz="1400" dirty="0">
                          <a:effectLst/>
                        </a:rPr>
                        <a:t>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2"/>
                  </a:ext>
                </a:extLst>
              </a:tr>
              <a:tr h="188756">
                <a:tc>
                  <a:txBody>
                    <a:bodyPr/>
                    <a:lstStyle/>
                    <a:p>
                      <a:pPr>
                        <a:lnSpc>
                          <a:spcPct val="115000"/>
                        </a:lnSpc>
                        <a:spcAft>
                          <a:spcPts val="0"/>
                        </a:spcAft>
                      </a:pPr>
                      <a:r>
                        <a:rPr lang="fr-FR" sz="1400">
                          <a:effectLst/>
                        </a:rPr>
                        <a:t>Jul-2003 Nicaragua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fr-FR" sz="1400" dirty="0">
                          <a:effectLst/>
                        </a:rPr>
                        <a:t>DE,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3"/>
                  </a:ext>
                </a:extLst>
              </a:tr>
              <a:tr h="188756">
                <a:tc>
                  <a:txBody>
                    <a:bodyPr/>
                    <a:lstStyle/>
                    <a:p>
                      <a:pPr>
                        <a:lnSpc>
                          <a:spcPct val="115000"/>
                        </a:lnSpc>
                        <a:spcAft>
                          <a:spcPts val="0"/>
                        </a:spcAft>
                      </a:pPr>
                      <a:r>
                        <a:rPr lang="fr-FR" sz="1400">
                          <a:effectLst/>
                        </a:rPr>
                        <a:t>Jul-2003 Dominica (NR)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4"/>
                  </a:ext>
                </a:extLst>
              </a:tr>
              <a:tr h="188756">
                <a:tc>
                  <a:txBody>
                    <a:bodyPr/>
                    <a:lstStyle/>
                    <a:p>
                      <a:pPr>
                        <a:lnSpc>
                          <a:spcPct val="115000"/>
                        </a:lnSpc>
                        <a:spcAft>
                          <a:spcPts val="0"/>
                        </a:spcAft>
                      </a:pPr>
                      <a:r>
                        <a:rPr lang="en-GB" sz="1400">
                          <a:effectLst/>
                        </a:rPr>
                        <a:t>H2-2004 Cameroon (NR)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5"/>
                  </a:ext>
                </a:extLst>
              </a:tr>
              <a:tr h="188756">
                <a:tc>
                  <a:txBody>
                    <a:bodyPr/>
                    <a:lstStyle/>
                    <a:p>
                      <a:pPr>
                        <a:lnSpc>
                          <a:spcPct val="115000"/>
                        </a:lnSpc>
                        <a:spcAft>
                          <a:spcPts val="0"/>
                        </a:spcAft>
                      </a:pPr>
                      <a:r>
                        <a:rPr lang="en-GB" sz="1400">
                          <a:effectLst/>
                        </a:rPr>
                        <a:t>Dec-2004 Grenada (NR)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6"/>
                  </a:ext>
                </a:extLst>
              </a:tr>
              <a:tr h="188756">
                <a:tc>
                  <a:txBody>
                    <a:bodyPr/>
                    <a:lstStyle/>
                    <a:p>
                      <a:pPr>
                        <a:lnSpc>
                          <a:spcPct val="115000"/>
                        </a:lnSpc>
                        <a:spcAft>
                          <a:spcPts val="0"/>
                        </a:spcAft>
                      </a:pPr>
                      <a:r>
                        <a:rPr lang="en-GB" sz="1400">
                          <a:effectLst/>
                        </a:rPr>
                        <a:t>Apr-2005 Dominican Republic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Grace period 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7"/>
                  </a:ext>
                </a:extLst>
              </a:tr>
              <a:tr h="188756">
                <a:tc>
                  <a:txBody>
                    <a:bodyPr/>
                    <a:lstStyle/>
                    <a:p>
                      <a:pPr>
                        <a:lnSpc>
                          <a:spcPct val="115000"/>
                        </a:lnSpc>
                        <a:spcAft>
                          <a:spcPts val="0"/>
                        </a:spcAft>
                      </a:pPr>
                      <a:r>
                        <a:rPr lang="en-GB" sz="1400">
                          <a:effectLst/>
                        </a:rPr>
                        <a:t>Dec-2006 Belize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8"/>
                  </a:ext>
                </a:extLst>
              </a:tr>
              <a:tr h="188756">
                <a:tc>
                  <a:txBody>
                    <a:bodyPr/>
                    <a:lstStyle/>
                    <a:p>
                      <a:pPr>
                        <a:lnSpc>
                          <a:spcPct val="115000"/>
                        </a:lnSpc>
                        <a:spcAft>
                          <a:spcPts val="0"/>
                        </a:spcAft>
                      </a:pPr>
                      <a:r>
                        <a:rPr lang="en-GB" sz="1400">
                          <a:effectLst/>
                        </a:rPr>
                        <a:t>Jul-2008 Seychelles (NR)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19"/>
                  </a:ext>
                </a:extLst>
              </a:tr>
              <a:tr h="188756">
                <a:tc>
                  <a:txBody>
                    <a:bodyPr/>
                    <a:lstStyle/>
                    <a:p>
                      <a:pPr>
                        <a:lnSpc>
                          <a:spcPct val="115000"/>
                        </a:lnSpc>
                        <a:spcAft>
                          <a:spcPts val="0"/>
                        </a:spcAft>
                      </a:pPr>
                      <a:r>
                        <a:rPr lang="en-GB" sz="1400">
                          <a:effectLst/>
                        </a:rPr>
                        <a:t>Dec-2008 Ecuador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20"/>
                  </a:ext>
                </a:extLst>
              </a:tr>
              <a:tr h="216104">
                <a:tc>
                  <a:txBody>
                    <a:bodyPr/>
                    <a:lstStyle/>
                    <a:p>
                      <a:pPr>
                        <a:lnSpc>
                          <a:spcPct val="115000"/>
                        </a:lnSpc>
                        <a:spcAft>
                          <a:spcPts val="0"/>
                        </a:spcAft>
                        <a:tabLst>
                          <a:tab pos="2692400" algn="l"/>
                        </a:tabLst>
                      </a:pPr>
                      <a:r>
                        <a:rPr lang="en-GB" sz="1400" dirty="0">
                          <a:effectLst/>
                        </a:rPr>
                        <a:t>Feb-2010 </a:t>
                      </a:r>
                      <a:r>
                        <a:rPr lang="en-GB" sz="1400" dirty="0" smtClean="0">
                          <a:effectLst/>
                        </a:rPr>
                        <a:t>Jamaica</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tabLst>
                          <a:tab pos="2692400" algn="l"/>
                        </a:tabLst>
                      </a:pPr>
                      <a:r>
                        <a:rPr lang="en-GB" sz="1400" dirty="0">
                          <a:effectLst/>
                        </a:rPr>
                        <a:t>DE</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21"/>
                  </a:ext>
                </a:extLst>
              </a:tr>
              <a:tr h="188756">
                <a:tc>
                  <a:txBody>
                    <a:bodyPr/>
                    <a:lstStyle/>
                    <a:p>
                      <a:pPr>
                        <a:lnSpc>
                          <a:spcPct val="115000"/>
                        </a:lnSpc>
                        <a:spcAft>
                          <a:spcPts val="0"/>
                        </a:spcAft>
                      </a:pPr>
                      <a:r>
                        <a:rPr lang="en-GB" sz="1400">
                          <a:effectLst/>
                        </a:rPr>
                        <a:t>Jan-2011 Cote d'Ivoire (NR)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payments, DE, Developing</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22"/>
                  </a:ext>
                </a:extLst>
              </a:tr>
              <a:tr h="372724">
                <a:tc>
                  <a:txBody>
                    <a:bodyPr/>
                    <a:lstStyle/>
                    <a:p>
                      <a:pPr>
                        <a:lnSpc>
                          <a:spcPct val="115000"/>
                        </a:lnSpc>
                        <a:spcAft>
                          <a:spcPts val="0"/>
                        </a:spcAft>
                      </a:pPr>
                      <a:r>
                        <a:rPr lang="en-GB" sz="1400">
                          <a:effectLst/>
                        </a:rPr>
                        <a:t>Nov-2011 St. Kitts and Nevis (NR) </a:t>
                      </a:r>
                      <a:endParaRPr lang="en-US" sz="140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Missed payment, DE, Debt-land swap</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23"/>
                  </a:ext>
                </a:extLst>
              </a:tr>
              <a:tr h="188756">
                <a:tc>
                  <a:txBody>
                    <a:bodyPr/>
                    <a:lstStyle/>
                    <a:p>
                      <a:pPr>
                        <a:lnSpc>
                          <a:spcPct val="115000"/>
                        </a:lnSpc>
                        <a:spcAft>
                          <a:spcPts val="0"/>
                        </a:spcAft>
                      </a:pPr>
                      <a:r>
                        <a:rPr lang="en-GB" sz="1400" dirty="0">
                          <a:effectLst/>
                        </a:rPr>
                        <a:t>Mar-2012 Greece </a:t>
                      </a:r>
                      <a:endParaRPr lang="en-US" sz="1400" dirty="0">
                        <a:effectLst/>
                        <a:latin typeface="Times New Roman" panose="02020603050405020304" pitchFamily="18" charset="0"/>
                        <a:ea typeface="Times New Roman" panose="02020603050405020304" pitchFamily="18" charset="0"/>
                      </a:endParaRPr>
                    </a:p>
                  </a:txBody>
                  <a:tcPr marL="48042" marR="48042" marT="0" marB="0"/>
                </a:tc>
                <a:tc>
                  <a:txBody>
                    <a:bodyPr/>
                    <a:lstStyle/>
                    <a:p>
                      <a:pPr>
                        <a:lnSpc>
                          <a:spcPct val="115000"/>
                        </a:lnSpc>
                        <a:spcAft>
                          <a:spcPts val="0"/>
                        </a:spcAft>
                      </a:pPr>
                      <a:r>
                        <a:rPr lang="en-GB" sz="1400" dirty="0">
                          <a:effectLst/>
                        </a:rPr>
                        <a:t>Retroactive insertion of CACs, DE, Developing</a:t>
                      </a:r>
                      <a:endParaRPr lang="en-US" sz="1400" dirty="0">
                        <a:effectLst/>
                        <a:latin typeface="Times New Roman" panose="02020603050405020304" pitchFamily="18" charset="0"/>
                        <a:ea typeface="Times New Roman" panose="02020603050405020304" pitchFamily="18" charset="0"/>
                      </a:endParaRPr>
                    </a:p>
                  </a:txBody>
                  <a:tcPr marL="48042" marR="48042" marT="0" marB="0"/>
                </a:tc>
                <a:extLst>
                  <a:ext uri="{0D108BD9-81ED-4DB2-BD59-A6C34878D82A}">
                    <a16:rowId xmlns:a16="http://schemas.microsoft.com/office/drawing/2014/main" val="10024"/>
                  </a:ext>
                </a:extLst>
              </a:tr>
            </a:tbl>
          </a:graphicData>
        </a:graphic>
      </p:graphicFrame>
      <p:sp>
        <p:nvSpPr>
          <p:cNvPr id="9" name="Rettangolo 8"/>
          <p:cNvSpPr/>
          <p:nvPr/>
        </p:nvSpPr>
        <p:spPr>
          <a:xfrm>
            <a:off x="1251786" y="-15701"/>
            <a:ext cx="10940214" cy="784830"/>
          </a:xfrm>
          <a:prstGeom prst="rect">
            <a:avLst/>
          </a:prstGeom>
        </p:spPr>
        <p:txBody>
          <a:bodyPr wrap="square">
            <a:spAutoFit/>
          </a:bodyPr>
          <a:lstStyle/>
          <a:p>
            <a:pPr algn="r"/>
            <a:r>
              <a:rPr lang="en-GB"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Sovereign Bond Defaults, 1997 </a:t>
            </a:r>
            <a:r>
              <a:rPr lang="en-GB" b="1" dirty="0" smtClean="0">
                <a:solidFill>
                  <a:srgbClr val="00B050"/>
                </a:solidFill>
                <a:latin typeface="Calibri" panose="020F0502020204030204" pitchFamily="34" charset="0"/>
                <a:ea typeface="Times New Roman" panose="02020603050405020304" pitchFamily="18" charset="0"/>
                <a:cs typeface="Times New Roman" panose="02020603050405020304" pitchFamily="18" charset="0"/>
              </a:rPr>
              <a:t>– 2012</a:t>
            </a:r>
            <a:r>
              <a:rPr lang="en-GB" dirty="0" smtClean="0">
                <a:solidFill>
                  <a:srgbClr val="00B050"/>
                </a:solidFill>
                <a:latin typeface="Calibri" panose="020F0502020204030204" pitchFamily="34" charset="0"/>
                <a:ea typeface="Times New Roman" panose="02020603050405020304" pitchFamily="18" charset="0"/>
                <a:cs typeface="Times New Roman" panose="02020603050405020304" pitchFamily="18" charset="0"/>
              </a:rPr>
              <a:t>              </a:t>
            </a:r>
            <a:r>
              <a:rPr lang="en-GB" sz="900" i="1" dirty="0"/>
              <a:t>Source</a:t>
            </a:r>
            <a:r>
              <a:rPr lang="en-GB" sz="900" dirty="0"/>
              <a:t>: Moody’s Investor Service (2012) Moody’s Sovereign Defaults Series: Investor Losses in Modern-Era Sovereign Bond Restructurings. </a:t>
            </a:r>
            <a:r>
              <a:rPr lang="it-IT" sz="900" u="sng" dirty="0">
                <a:hlinkClick r:id="rId2"/>
              </a:rPr>
              <a:t>http://av.r.ftdata.co.uk/files/2012/09/Sovereign-Default-Series-Investor-Losses-in-Modern-Era-Sovereign-Bond-Restructurings.pdf</a:t>
            </a:r>
            <a:endParaRPr lang="en-US" sz="900" dirty="0"/>
          </a:p>
          <a:p>
            <a:endParaRPr lang="en-US" dirty="0"/>
          </a:p>
        </p:txBody>
      </p:sp>
      <p:sp>
        <p:nvSpPr>
          <p:cNvPr id="2" name="Rettangolo 1"/>
          <p:cNvSpPr/>
          <p:nvPr/>
        </p:nvSpPr>
        <p:spPr>
          <a:xfrm>
            <a:off x="10536383" y="5987558"/>
            <a:ext cx="1535178" cy="430887"/>
          </a:xfrm>
          <a:prstGeom prst="rect">
            <a:avLst/>
          </a:prstGeom>
        </p:spPr>
        <p:txBody>
          <a:bodyPr wrap="square">
            <a:spAutoFit/>
          </a:bodyPr>
          <a:lstStyle/>
          <a:p>
            <a:r>
              <a:rPr lang="it-IT" sz="1100" dirty="0"/>
              <a:t>CAC : </a:t>
            </a:r>
            <a:r>
              <a:rPr lang="it-IT" sz="1100" dirty="0" err="1" smtClean="0"/>
              <a:t>Collective</a:t>
            </a:r>
            <a:r>
              <a:rPr lang="it-IT" sz="1100" dirty="0" smtClean="0"/>
              <a:t> Action </a:t>
            </a:r>
            <a:r>
              <a:rPr lang="it-IT" sz="1100" dirty="0" err="1" smtClean="0"/>
              <a:t>Clauses</a:t>
            </a:r>
            <a:endParaRPr lang="it-IT" sz="1100" dirty="0"/>
          </a:p>
        </p:txBody>
      </p:sp>
      <p:sp>
        <p:nvSpPr>
          <p:cNvPr id="7" name="Rettangolo 6"/>
          <p:cNvSpPr/>
          <p:nvPr/>
        </p:nvSpPr>
        <p:spPr>
          <a:xfrm>
            <a:off x="10531434" y="5201797"/>
            <a:ext cx="1535178" cy="769441"/>
          </a:xfrm>
          <a:prstGeom prst="rect">
            <a:avLst/>
          </a:prstGeom>
        </p:spPr>
        <p:txBody>
          <a:bodyPr wrap="square">
            <a:spAutoFit/>
          </a:bodyPr>
          <a:lstStyle/>
          <a:p>
            <a:r>
              <a:rPr lang="it-IT" sz="1100" dirty="0" smtClean="0"/>
              <a:t>DE : </a:t>
            </a:r>
            <a:r>
              <a:rPr lang="it-IT" sz="1100" dirty="0" err="1" smtClean="0"/>
              <a:t>Unilateral</a:t>
            </a:r>
            <a:r>
              <a:rPr lang="it-IT" sz="1100" dirty="0" smtClean="0"/>
              <a:t> </a:t>
            </a:r>
            <a:r>
              <a:rPr lang="it-IT" sz="1100" dirty="0" err="1" smtClean="0"/>
              <a:t>substituiton</a:t>
            </a:r>
            <a:r>
              <a:rPr lang="it-IT" sz="1100" dirty="0" smtClean="0"/>
              <a:t> of </a:t>
            </a:r>
            <a:r>
              <a:rPr lang="it-IT" sz="1100" dirty="0" err="1" smtClean="0"/>
              <a:t>securities</a:t>
            </a:r>
            <a:r>
              <a:rPr lang="it-IT" sz="1100" dirty="0" smtClean="0"/>
              <a:t> </a:t>
            </a:r>
            <a:r>
              <a:rPr lang="it-IT" sz="1100" dirty="0" err="1" smtClean="0"/>
              <a:t>already</a:t>
            </a:r>
            <a:r>
              <a:rPr lang="it-IT" sz="1100" dirty="0" smtClean="0"/>
              <a:t> </a:t>
            </a:r>
            <a:r>
              <a:rPr lang="it-IT" sz="1100" dirty="0" err="1" smtClean="0"/>
              <a:t>placed</a:t>
            </a:r>
            <a:endParaRPr lang="it-IT" sz="1100" dirty="0" smtClean="0"/>
          </a:p>
        </p:txBody>
      </p:sp>
    </p:spTree>
    <p:extLst>
      <p:ext uri="{BB962C8B-B14F-4D97-AF65-F5344CB8AC3E}">
        <p14:creationId xmlns:p14="http://schemas.microsoft.com/office/powerpoint/2010/main" val="2293741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4</a:t>
            </a:fld>
            <a:endParaRPr lang="en-US"/>
          </a:p>
        </p:txBody>
      </p:sp>
      <p:sp>
        <p:nvSpPr>
          <p:cNvPr id="2" name="Rettangolo 1"/>
          <p:cNvSpPr/>
          <p:nvPr/>
        </p:nvSpPr>
        <p:spPr>
          <a:xfrm>
            <a:off x="526472" y="138548"/>
            <a:ext cx="9852561" cy="830997"/>
          </a:xfrm>
          <a:prstGeom prst="rect">
            <a:avLst/>
          </a:prstGeom>
        </p:spPr>
        <p:txBody>
          <a:bodyPr wrap="square">
            <a:spAutoFit/>
          </a:bodyPr>
          <a:lstStyle/>
          <a:p>
            <a:r>
              <a:rPr lang="en-US" sz="2000" b="1" dirty="0" smtClean="0">
                <a:solidFill>
                  <a:srgbClr val="005A5A"/>
                </a:solidFill>
              </a:rPr>
              <a:t>The government debt</a:t>
            </a:r>
          </a:p>
          <a:p>
            <a:r>
              <a:rPr lang="en-US" sz="2400" b="1" dirty="0" smtClean="0">
                <a:solidFill>
                  <a:srgbClr val="005A5A"/>
                </a:solidFill>
              </a:rPr>
              <a:t>What is it and how does it arise? </a:t>
            </a:r>
            <a:r>
              <a:rPr lang="en-US" sz="2800" b="1" dirty="0" smtClean="0">
                <a:solidFill>
                  <a:srgbClr val="005A5A"/>
                </a:solidFill>
              </a:rPr>
              <a:t>2 – </a:t>
            </a:r>
            <a:r>
              <a:rPr lang="en-US" sz="2400" b="1" dirty="0" smtClean="0">
                <a:solidFill>
                  <a:srgbClr val="005A5A"/>
                </a:solidFill>
              </a:rPr>
              <a:t>Reasons for choosing debt financing</a:t>
            </a:r>
          </a:p>
        </p:txBody>
      </p:sp>
      <p:sp>
        <p:nvSpPr>
          <p:cNvPr id="5" name="Rettangolo 4"/>
          <p:cNvSpPr/>
          <p:nvPr/>
        </p:nvSpPr>
        <p:spPr>
          <a:xfrm>
            <a:off x="653143" y="1045032"/>
            <a:ext cx="10954139" cy="5770811"/>
          </a:xfrm>
          <a:prstGeom prst="rect">
            <a:avLst/>
          </a:prstGeom>
        </p:spPr>
        <p:txBody>
          <a:bodyPr wrap="square">
            <a:spAutoFit/>
          </a:bodyPr>
          <a:lstStyle/>
          <a:p>
            <a:pPr marL="287338" indent="-287338">
              <a:lnSpc>
                <a:spcPct val="105000"/>
              </a:lnSpc>
              <a:spcBef>
                <a:spcPct val="15000"/>
              </a:spcBef>
              <a:buClr>
                <a:schemeClr val="hlink"/>
              </a:buClr>
            </a:pPr>
            <a:r>
              <a:rPr lang="en-US" altLang="en-US" sz="2400" dirty="0" smtClean="0"/>
              <a:t>Why would a government decide to use </a:t>
            </a:r>
            <a:r>
              <a:rPr lang="en-US" altLang="en-US" sz="2400" b="1" dirty="0" smtClean="0">
                <a:solidFill>
                  <a:srgbClr val="000099"/>
                </a:solidFill>
              </a:rPr>
              <a:t>debt</a:t>
            </a:r>
            <a:r>
              <a:rPr lang="en-US" altLang="en-US" sz="2400" dirty="0" smtClean="0"/>
              <a:t> </a:t>
            </a:r>
            <a:r>
              <a:rPr lang="en-US" altLang="en-US" sz="2400" b="1" dirty="0" smtClean="0">
                <a:solidFill>
                  <a:srgbClr val="000099"/>
                </a:solidFill>
              </a:rPr>
              <a:t>financing  </a:t>
            </a:r>
            <a:r>
              <a:rPr lang="en-US" altLang="en-US" sz="2400" dirty="0" smtClean="0"/>
              <a:t>to finance part of government expenditures? </a:t>
            </a:r>
          </a:p>
          <a:p>
            <a:pPr marL="287338" indent="-287338">
              <a:lnSpc>
                <a:spcPct val="105000"/>
              </a:lnSpc>
              <a:spcBef>
                <a:spcPct val="15000"/>
              </a:spcBef>
              <a:buClr>
                <a:schemeClr val="hlink"/>
              </a:buClr>
            </a:pPr>
            <a:r>
              <a:rPr lang="en-US" altLang="en-US" sz="2400" dirty="0" smtClean="0"/>
              <a:t>Three reasons:</a:t>
            </a:r>
          </a:p>
          <a:p>
            <a:pPr marL="457200" indent="-457200">
              <a:lnSpc>
                <a:spcPct val="105000"/>
              </a:lnSpc>
              <a:spcBef>
                <a:spcPct val="15000"/>
              </a:spcBef>
              <a:buClr>
                <a:schemeClr val="hlink"/>
              </a:buClr>
              <a:buFont typeface="+mj-lt"/>
              <a:buAutoNum type="arabicPeriod"/>
            </a:pPr>
            <a:r>
              <a:rPr lang="en-US" altLang="en-US" sz="2400" dirty="0" smtClean="0"/>
              <a:t>If the expenditures are for a public investment, which will produce benefits for many years, it seems natural to distribute the burden over several periods.  </a:t>
            </a:r>
          </a:p>
          <a:p>
            <a:pPr lvl="2">
              <a:lnSpc>
                <a:spcPct val="105000"/>
              </a:lnSpc>
              <a:spcBef>
                <a:spcPct val="15000"/>
              </a:spcBef>
              <a:buClr>
                <a:schemeClr val="hlink"/>
              </a:buClr>
            </a:pPr>
            <a:r>
              <a:rPr lang="en-US" altLang="en-US" sz="2000" dirty="0" smtClean="0"/>
              <a:t>Issuing debt is equivalent to transfer the cost of expenditures to future financial years and sometimes also to future generations. </a:t>
            </a:r>
          </a:p>
          <a:p>
            <a:pPr marL="457200" indent="-457200">
              <a:lnSpc>
                <a:spcPct val="105000"/>
              </a:lnSpc>
              <a:spcBef>
                <a:spcPct val="15000"/>
              </a:spcBef>
              <a:buClr>
                <a:schemeClr val="hlink"/>
              </a:buClr>
              <a:buFont typeface="+mj-lt"/>
              <a:buAutoNum type="arabicPeriod"/>
            </a:pPr>
            <a:r>
              <a:rPr lang="en-US" altLang="en-US" sz="2400" dirty="0" smtClean="0"/>
              <a:t>The government might want to engage in debt financing also when it finances current expenditures (government consumption or transfer payments) :</a:t>
            </a:r>
          </a:p>
          <a:p>
            <a:pPr marL="914400" lvl="1" indent="-457200">
              <a:lnSpc>
                <a:spcPct val="105000"/>
              </a:lnSpc>
              <a:spcBef>
                <a:spcPct val="15000"/>
              </a:spcBef>
              <a:buClr>
                <a:schemeClr val="hlink"/>
              </a:buClr>
              <a:buFont typeface="Arial" panose="020B0604020202020204" pitchFamily="34" charset="0"/>
              <a:buChar char="•"/>
            </a:pPr>
            <a:r>
              <a:rPr lang="en-US" altLang="en-US" sz="2400" dirty="0" smtClean="0"/>
              <a:t>Larger </a:t>
            </a:r>
            <a:r>
              <a:rPr lang="en-US" altLang="en-US" sz="2400" b="1" dirty="0" smtClean="0">
                <a:solidFill>
                  <a:srgbClr val="000099"/>
                </a:solidFill>
              </a:rPr>
              <a:t>transfer payments increase the support for the government </a:t>
            </a:r>
            <a:endParaRPr lang="en-US" altLang="en-US" sz="2400" dirty="0" smtClean="0"/>
          </a:p>
          <a:p>
            <a:pPr marL="914400" lvl="1" indent="-457200">
              <a:lnSpc>
                <a:spcPct val="105000"/>
              </a:lnSpc>
              <a:spcBef>
                <a:spcPct val="15000"/>
              </a:spcBef>
              <a:buClr>
                <a:schemeClr val="hlink"/>
              </a:buClr>
              <a:buFont typeface="Arial" panose="020B0604020202020204" pitchFamily="34" charset="0"/>
              <a:buChar char="•"/>
            </a:pPr>
            <a:r>
              <a:rPr lang="en-US" altLang="en-US" sz="2400" b="1" dirty="0" smtClean="0">
                <a:solidFill>
                  <a:srgbClr val="000099"/>
                </a:solidFill>
              </a:rPr>
              <a:t>Not increasing taxes ensures that the other citizens </a:t>
            </a:r>
            <a:r>
              <a:rPr lang="en-US" altLang="en-US" sz="2400" dirty="0" smtClean="0"/>
              <a:t>(those not receiving transfer payments) </a:t>
            </a:r>
            <a:r>
              <a:rPr lang="en-US" altLang="en-US" sz="2400" b="1" dirty="0" smtClean="0">
                <a:solidFill>
                  <a:srgbClr val="000099"/>
                </a:solidFill>
              </a:rPr>
              <a:t>are not alienated </a:t>
            </a:r>
            <a:r>
              <a:rPr lang="en-US" altLang="en-US" sz="2400" dirty="0" smtClean="0"/>
              <a:t> </a:t>
            </a:r>
          </a:p>
          <a:p>
            <a:pPr marL="457200" indent="-457200">
              <a:lnSpc>
                <a:spcPct val="105000"/>
              </a:lnSpc>
              <a:spcBef>
                <a:spcPct val="15000"/>
              </a:spcBef>
              <a:buClr>
                <a:schemeClr val="hlink"/>
              </a:buClr>
              <a:buFont typeface="+mj-lt"/>
              <a:buAutoNum type="arabicPeriod"/>
            </a:pPr>
            <a:r>
              <a:rPr lang="en-US" altLang="en-US" sz="2400" dirty="0" smtClean="0">
                <a:latin typeface="Calibri" panose="020F0502020204030204" pitchFamily="34" charset="0"/>
              </a:rPr>
              <a:t>The government might increase expenditures or lower taxes </a:t>
            </a:r>
            <a:r>
              <a:rPr lang="en-US" altLang="en-US" sz="2400" b="1" dirty="0" smtClean="0">
                <a:solidFill>
                  <a:srgbClr val="000099"/>
                </a:solidFill>
                <a:latin typeface="Calibri" panose="020F0502020204030204" pitchFamily="34" charset="0"/>
              </a:rPr>
              <a:t>to stabilize the economy</a:t>
            </a:r>
            <a:r>
              <a:rPr lang="en-US" altLang="en-US" sz="2400" dirty="0" smtClean="0">
                <a:latin typeface="Calibri" panose="020F0502020204030204" pitchFamily="34" charset="0"/>
              </a:rPr>
              <a:t>, i.e., for macroeconomic reasons. </a:t>
            </a:r>
            <a:endParaRPr lang="en-US" altLang="en-US" sz="2400" dirty="0">
              <a:latin typeface="Calibri" panose="020F0502020204030204" pitchFamily="34" charset="0"/>
            </a:endParaRPr>
          </a:p>
        </p:txBody>
      </p:sp>
    </p:spTree>
    <p:extLst>
      <p:ext uri="{BB962C8B-B14F-4D97-AF65-F5344CB8AC3E}">
        <p14:creationId xmlns:p14="http://schemas.microsoft.com/office/powerpoint/2010/main" val="2451196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solidFill>
                  <a:prstClr val="black">
                    <a:tint val="75000"/>
                  </a:prstClr>
                </a:solidFill>
              </a:rPr>
              <a:pPr/>
              <a:t>5</a:t>
            </a:fld>
            <a:endParaRPr lang="en-US">
              <a:solidFill>
                <a:prstClr val="black">
                  <a:tint val="75000"/>
                </a:prstClr>
              </a:solidFill>
            </a:endParaRPr>
          </a:p>
        </p:txBody>
      </p:sp>
      <p:sp>
        <p:nvSpPr>
          <p:cNvPr id="4" name="Segnaposto piè di pagina 3"/>
          <p:cNvSpPr>
            <a:spLocks noGrp="1"/>
          </p:cNvSpPr>
          <p:nvPr>
            <p:ph type="ftr" sz="quarter" idx="10"/>
          </p:nvPr>
        </p:nvSpPr>
        <p:spPr/>
        <p:txBody>
          <a:bodyPr/>
          <a:lstStyle/>
          <a:p>
            <a:pPr algn="l"/>
            <a:r>
              <a:rPr lang="en-US" dirty="0" smtClean="0">
                <a:solidFill>
                  <a:prstClr val="black">
                    <a:tint val="75000"/>
                  </a:prstClr>
                </a:solidFill>
              </a:rPr>
              <a:t>Chapter 16: Government debt</a:t>
            </a:r>
            <a:endParaRPr lang="en-US" dirty="0">
              <a:solidFill>
                <a:prstClr val="black">
                  <a:tint val="75000"/>
                </a:prstClr>
              </a:solidFill>
            </a:endParaRPr>
          </a:p>
        </p:txBody>
      </p:sp>
      <p:sp>
        <p:nvSpPr>
          <p:cNvPr id="2" name="Rettangolo 1"/>
          <p:cNvSpPr/>
          <p:nvPr/>
        </p:nvSpPr>
        <p:spPr>
          <a:xfrm>
            <a:off x="526473" y="138548"/>
            <a:ext cx="8710833" cy="830997"/>
          </a:xfrm>
          <a:prstGeom prst="rect">
            <a:avLst/>
          </a:prstGeom>
        </p:spPr>
        <p:txBody>
          <a:bodyPr wrap="square">
            <a:spAutoFit/>
          </a:bodyPr>
          <a:lstStyle/>
          <a:p>
            <a:r>
              <a:rPr lang="en-US" sz="2000" b="1" dirty="0" smtClean="0">
                <a:solidFill>
                  <a:srgbClr val="005A5A"/>
                </a:solidFill>
              </a:rPr>
              <a:t>The government debt</a:t>
            </a:r>
          </a:p>
          <a:p>
            <a:r>
              <a:rPr lang="en-US" sz="2400" b="1" dirty="0" smtClean="0">
                <a:solidFill>
                  <a:srgbClr val="005A5A"/>
                </a:solidFill>
              </a:rPr>
              <a:t>What is it and how does it arise? </a:t>
            </a:r>
            <a:r>
              <a:rPr lang="en-US" sz="2800" b="1" dirty="0" smtClean="0">
                <a:solidFill>
                  <a:srgbClr val="005A5A"/>
                </a:solidFill>
              </a:rPr>
              <a:t>3 – T</a:t>
            </a:r>
            <a:r>
              <a:rPr lang="en-US" sz="2400" b="1" dirty="0" smtClean="0">
                <a:solidFill>
                  <a:srgbClr val="005A5A"/>
                </a:solidFill>
              </a:rPr>
              <a:t>otal and primary  </a:t>
            </a:r>
            <a:r>
              <a:rPr lang="en-US" sz="2400" dirty="0" smtClean="0">
                <a:solidFill>
                  <a:srgbClr val="005A5A"/>
                </a:solidFill>
              </a:rPr>
              <a:t>deficit</a:t>
            </a:r>
          </a:p>
        </p:txBody>
      </p:sp>
      <p:sp>
        <p:nvSpPr>
          <p:cNvPr id="5" name="Rettangolo 4"/>
          <p:cNvSpPr/>
          <p:nvPr/>
        </p:nvSpPr>
        <p:spPr>
          <a:xfrm>
            <a:off x="526473" y="1031100"/>
            <a:ext cx="11080809" cy="5133713"/>
          </a:xfrm>
          <a:prstGeom prst="rect">
            <a:avLst/>
          </a:prstGeom>
        </p:spPr>
        <p:txBody>
          <a:bodyPr wrap="square">
            <a:spAutoFit/>
          </a:bodyPr>
          <a:lstStyle/>
          <a:p>
            <a:pPr marL="287338" indent="-287338">
              <a:lnSpc>
                <a:spcPct val="105000"/>
              </a:lnSpc>
              <a:spcBef>
                <a:spcPct val="15000"/>
              </a:spcBef>
              <a:buClr>
                <a:srgbClr val="0563C1"/>
              </a:buClr>
            </a:pPr>
            <a:r>
              <a:rPr lang="en-US" altLang="en-US" sz="2800" dirty="0" smtClean="0">
                <a:solidFill>
                  <a:prstClr val="black"/>
                </a:solidFill>
              </a:rPr>
              <a:t>Definitions:</a:t>
            </a:r>
          </a:p>
          <a:p>
            <a:pPr marL="287338" indent="-287338">
              <a:lnSpc>
                <a:spcPct val="105000"/>
              </a:lnSpc>
              <a:spcBef>
                <a:spcPct val="15000"/>
              </a:spcBef>
              <a:buClr>
                <a:srgbClr val="0563C1"/>
              </a:buClr>
            </a:pPr>
            <a:r>
              <a:rPr lang="en-US" altLang="en-US" sz="2800" b="1" i="1" dirty="0" smtClean="0">
                <a:solidFill>
                  <a:srgbClr val="000099"/>
                </a:solidFill>
              </a:rPr>
              <a:t> G’ – T  &gt; 0 :</a:t>
            </a:r>
            <a:r>
              <a:rPr lang="en-US" altLang="en-US" sz="2800" dirty="0" smtClean="0">
                <a:solidFill>
                  <a:prstClr val="black"/>
                </a:solidFill>
              </a:rPr>
              <a:t> </a:t>
            </a:r>
            <a:r>
              <a:rPr lang="en-US" altLang="en-US" sz="2800" b="1" dirty="0" smtClean="0">
                <a:solidFill>
                  <a:srgbClr val="000099"/>
                </a:solidFill>
              </a:rPr>
              <a:t>primary</a:t>
            </a:r>
            <a:r>
              <a:rPr lang="en-US" altLang="en-US" sz="2800" dirty="0" smtClean="0">
                <a:solidFill>
                  <a:srgbClr val="000099"/>
                </a:solidFill>
              </a:rPr>
              <a:t> deficit</a:t>
            </a:r>
            <a:r>
              <a:rPr lang="en-US" altLang="en-US" sz="2800" b="1" dirty="0" smtClean="0">
                <a:solidFill>
                  <a:srgbClr val="000099"/>
                </a:solidFill>
              </a:rPr>
              <a:t>  </a:t>
            </a:r>
          </a:p>
          <a:p>
            <a:pPr marL="287338" indent="-287338">
              <a:lnSpc>
                <a:spcPct val="105000"/>
              </a:lnSpc>
              <a:spcBef>
                <a:spcPct val="15000"/>
              </a:spcBef>
              <a:buClr>
                <a:srgbClr val="0563C1"/>
              </a:buClr>
            </a:pPr>
            <a:r>
              <a:rPr lang="en-US" altLang="en-US" sz="2800" b="1" i="1" dirty="0" smtClean="0">
                <a:solidFill>
                  <a:srgbClr val="000099"/>
                </a:solidFill>
              </a:rPr>
              <a:t>                                              </a:t>
            </a:r>
            <a:r>
              <a:rPr lang="en-US" altLang="en-US" sz="2800" b="1" i="1" dirty="0" smtClean="0">
                <a:solidFill>
                  <a:srgbClr val="005A5A"/>
                </a:solidFill>
              </a:rPr>
              <a:t>G’ – T  &lt; 0 </a:t>
            </a:r>
            <a:r>
              <a:rPr lang="en-US" altLang="en-US" sz="2800" i="1" dirty="0" smtClean="0">
                <a:solidFill>
                  <a:srgbClr val="005A5A"/>
                </a:solidFill>
              </a:rPr>
              <a:t>:</a:t>
            </a:r>
            <a:r>
              <a:rPr lang="en-US" altLang="en-US" sz="2800" b="1" dirty="0" smtClean="0">
                <a:solidFill>
                  <a:srgbClr val="005A5A"/>
                </a:solidFill>
              </a:rPr>
              <a:t> primary </a:t>
            </a:r>
            <a:r>
              <a:rPr lang="en-US" altLang="en-US" sz="2800" dirty="0" smtClean="0">
                <a:solidFill>
                  <a:srgbClr val="005A5A"/>
                </a:solidFill>
              </a:rPr>
              <a:t>surplus</a:t>
            </a:r>
            <a:r>
              <a:rPr lang="en-US" altLang="en-US" sz="2800" b="1" dirty="0" smtClean="0">
                <a:solidFill>
                  <a:srgbClr val="005A5A"/>
                </a:solidFill>
              </a:rPr>
              <a:t> </a:t>
            </a:r>
          </a:p>
          <a:p>
            <a:pPr marL="287338" indent="-287338">
              <a:lnSpc>
                <a:spcPct val="105000"/>
              </a:lnSpc>
              <a:spcBef>
                <a:spcPct val="15000"/>
              </a:spcBef>
              <a:buClr>
                <a:srgbClr val="0563C1"/>
              </a:buClr>
            </a:pPr>
            <a:r>
              <a:rPr lang="en-US" altLang="en-US" sz="2800" b="1" i="1" dirty="0" smtClean="0">
                <a:solidFill>
                  <a:srgbClr val="000099"/>
                </a:solidFill>
              </a:rPr>
              <a:t>(G’</a:t>
            </a:r>
            <a:r>
              <a:rPr lang="en-US" altLang="en-US" sz="2800" dirty="0" smtClean="0">
                <a:solidFill>
                  <a:srgbClr val="000099"/>
                </a:solidFill>
                <a:latin typeface="Calibri" panose="020F0502020204030204" pitchFamily="34" charset="0"/>
              </a:rPr>
              <a:t> </a:t>
            </a:r>
            <a:r>
              <a:rPr lang="en-US" altLang="en-US" sz="2800" b="1" i="1" dirty="0" smtClean="0">
                <a:solidFill>
                  <a:srgbClr val="000099"/>
                </a:solidFill>
              </a:rPr>
              <a:t>+</a:t>
            </a:r>
            <a:r>
              <a:rPr lang="en-US" altLang="en-US" sz="2800" dirty="0" smtClean="0">
                <a:solidFill>
                  <a:srgbClr val="000099"/>
                </a:solidFill>
                <a:latin typeface="Calibri" panose="020F0502020204030204" pitchFamily="34" charset="0"/>
              </a:rPr>
              <a:t> </a:t>
            </a:r>
            <a:r>
              <a:rPr lang="en-US" altLang="en-US" sz="2800" b="1" i="1" dirty="0" err="1" smtClean="0">
                <a:solidFill>
                  <a:srgbClr val="000099"/>
                </a:solidFill>
              </a:rPr>
              <a:t>i</a:t>
            </a:r>
            <a:r>
              <a:rPr lang="en-US" altLang="en-US" sz="2800" b="1" i="1" dirty="0" smtClean="0">
                <a:solidFill>
                  <a:srgbClr val="000099"/>
                </a:solidFill>
              </a:rPr>
              <a:t> D) – T  =  G – T  &gt; 0 :</a:t>
            </a:r>
            <a:r>
              <a:rPr lang="en-US" altLang="en-US" sz="2800" dirty="0" smtClean="0">
                <a:solidFill>
                  <a:srgbClr val="000099"/>
                </a:solidFill>
              </a:rPr>
              <a:t> </a:t>
            </a:r>
            <a:r>
              <a:rPr lang="en-US" altLang="en-US" sz="2800" b="1" dirty="0" smtClean="0">
                <a:solidFill>
                  <a:srgbClr val="000099"/>
                </a:solidFill>
              </a:rPr>
              <a:t>total </a:t>
            </a:r>
            <a:r>
              <a:rPr lang="en-US" altLang="en-US" sz="2800" dirty="0" smtClean="0">
                <a:solidFill>
                  <a:srgbClr val="000099"/>
                </a:solidFill>
              </a:rPr>
              <a:t>deficit</a:t>
            </a:r>
            <a:endParaRPr lang="en-US" altLang="en-US" sz="2800" b="1" dirty="0" smtClean="0">
              <a:solidFill>
                <a:srgbClr val="000099"/>
              </a:solidFill>
            </a:endParaRPr>
          </a:p>
          <a:p>
            <a:pPr marL="287338" indent="-287338">
              <a:lnSpc>
                <a:spcPct val="105000"/>
              </a:lnSpc>
              <a:spcBef>
                <a:spcPct val="15000"/>
              </a:spcBef>
              <a:buClr>
                <a:srgbClr val="0563C1"/>
              </a:buClr>
            </a:pPr>
            <a:r>
              <a:rPr lang="en-US" altLang="en-US" sz="2800" b="1" i="1" dirty="0" smtClean="0">
                <a:solidFill>
                  <a:srgbClr val="005A5A"/>
                </a:solidFill>
              </a:rPr>
              <a:t>                                             (G’</a:t>
            </a:r>
            <a:r>
              <a:rPr lang="en-US" altLang="en-US" sz="2800" dirty="0" smtClean="0">
                <a:solidFill>
                  <a:srgbClr val="005A5A"/>
                </a:solidFill>
                <a:latin typeface="Calibri" panose="020F0502020204030204" pitchFamily="34" charset="0"/>
              </a:rPr>
              <a:t> </a:t>
            </a:r>
            <a:r>
              <a:rPr lang="en-US" altLang="en-US" sz="2800" b="1" i="1" dirty="0" smtClean="0">
                <a:solidFill>
                  <a:srgbClr val="005A5A"/>
                </a:solidFill>
              </a:rPr>
              <a:t>+</a:t>
            </a:r>
            <a:r>
              <a:rPr lang="en-US" altLang="en-US" sz="2800" dirty="0" smtClean="0">
                <a:solidFill>
                  <a:srgbClr val="005A5A"/>
                </a:solidFill>
                <a:latin typeface="Calibri" panose="020F0502020204030204" pitchFamily="34" charset="0"/>
              </a:rPr>
              <a:t> </a:t>
            </a:r>
            <a:r>
              <a:rPr lang="en-US" altLang="en-US" sz="2800" b="1" i="1" dirty="0" err="1" smtClean="0">
                <a:solidFill>
                  <a:srgbClr val="005A5A"/>
                </a:solidFill>
              </a:rPr>
              <a:t>i</a:t>
            </a:r>
            <a:r>
              <a:rPr lang="en-US" altLang="en-US" sz="2800" b="1" i="1" dirty="0" smtClean="0">
                <a:solidFill>
                  <a:srgbClr val="005A5A"/>
                </a:solidFill>
              </a:rPr>
              <a:t> D) – T  =  G – T  &lt; 0 : </a:t>
            </a:r>
            <a:r>
              <a:rPr lang="en-US" altLang="en-US" sz="2800" b="1" dirty="0" smtClean="0">
                <a:solidFill>
                  <a:srgbClr val="005A5A"/>
                </a:solidFill>
              </a:rPr>
              <a:t>total </a:t>
            </a:r>
            <a:r>
              <a:rPr lang="en-US" altLang="en-US" sz="2800" dirty="0" smtClean="0">
                <a:solidFill>
                  <a:srgbClr val="005A5A"/>
                </a:solidFill>
              </a:rPr>
              <a:t>surplus</a:t>
            </a:r>
            <a:endParaRPr lang="en-US" altLang="en-US" sz="2800" i="1" dirty="0" smtClean="0">
              <a:solidFill>
                <a:srgbClr val="005A5A"/>
              </a:solidFill>
            </a:endParaRPr>
          </a:p>
          <a:p>
            <a:pPr marL="457200" indent="-457200">
              <a:lnSpc>
                <a:spcPct val="105000"/>
              </a:lnSpc>
              <a:spcBef>
                <a:spcPct val="15000"/>
              </a:spcBef>
              <a:buClr>
                <a:srgbClr val="0563C1"/>
              </a:buClr>
              <a:buFont typeface="Arial" panose="020B0604020202020204" pitchFamily="34" charset="0"/>
              <a:buChar char="•"/>
            </a:pPr>
            <a:r>
              <a:rPr lang="en-US" altLang="en-US" sz="2800" dirty="0" smtClean="0">
                <a:solidFill>
                  <a:prstClr val="black"/>
                </a:solidFill>
              </a:rPr>
              <a:t>To be able to </a:t>
            </a:r>
            <a:r>
              <a:rPr lang="en-US" altLang="en-US" sz="2800" b="1" dirty="0" smtClean="0">
                <a:solidFill>
                  <a:srgbClr val="005A5A"/>
                </a:solidFill>
              </a:rPr>
              <a:t>contain the growth </a:t>
            </a:r>
            <a:r>
              <a:rPr lang="en-US" altLang="en-US" sz="2800" dirty="0" smtClean="0">
                <a:solidFill>
                  <a:prstClr val="black"/>
                </a:solidFill>
              </a:rPr>
              <a:t>of government debt, it is </a:t>
            </a:r>
            <a:r>
              <a:rPr lang="en-US" altLang="en-US" sz="2800" b="1" dirty="0" smtClean="0">
                <a:solidFill>
                  <a:srgbClr val="000099"/>
                </a:solidFill>
              </a:rPr>
              <a:t>necessary</a:t>
            </a:r>
            <a:r>
              <a:rPr lang="en-US" altLang="en-US" sz="2800" dirty="0" smtClean="0">
                <a:solidFill>
                  <a:prstClr val="black"/>
                </a:solidFill>
              </a:rPr>
              <a:t> to maintain a </a:t>
            </a:r>
            <a:r>
              <a:rPr lang="en-US" altLang="en-US" sz="2800" b="1" dirty="0" smtClean="0">
                <a:solidFill>
                  <a:srgbClr val="005A5A"/>
                </a:solidFill>
              </a:rPr>
              <a:t>primary surplus</a:t>
            </a:r>
            <a:r>
              <a:rPr lang="en-US" altLang="en-US" sz="2800" dirty="0" smtClean="0">
                <a:solidFill>
                  <a:prstClr val="black"/>
                </a:solidFill>
              </a:rPr>
              <a:t>. </a:t>
            </a:r>
          </a:p>
          <a:p>
            <a:pPr marL="457200" indent="-457200">
              <a:lnSpc>
                <a:spcPct val="105000"/>
              </a:lnSpc>
              <a:spcBef>
                <a:spcPct val="15000"/>
              </a:spcBef>
              <a:buClr>
                <a:srgbClr val="0563C1"/>
              </a:buClr>
              <a:buFont typeface="Arial" panose="020B0604020202020204" pitchFamily="34" charset="0"/>
              <a:buChar char="•"/>
            </a:pPr>
            <a:r>
              <a:rPr lang="en-US" altLang="en-US" sz="2800" dirty="0" smtClean="0">
                <a:solidFill>
                  <a:prstClr val="black"/>
                </a:solidFill>
              </a:rPr>
              <a:t>Otherwise, the government would have to issue new debt every year:</a:t>
            </a:r>
          </a:p>
          <a:p>
            <a:pPr marL="914400" lvl="1" indent="-457200">
              <a:lnSpc>
                <a:spcPct val="105000"/>
              </a:lnSpc>
              <a:spcBef>
                <a:spcPct val="15000"/>
              </a:spcBef>
              <a:buClr>
                <a:srgbClr val="0563C1"/>
              </a:buClr>
              <a:buFont typeface="Arial" panose="020B0604020202020204" pitchFamily="34" charset="0"/>
              <a:buChar char="•"/>
            </a:pPr>
            <a:r>
              <a:rPr lang="en-US" altLang="en-US" sz="2800" dirty="0" smtClean="0">
                <a:solidFill>
                  <a:prstClr val="black"/>
                </a:solidFill>
              </a:rPr>
              <a:t>To finance the new primary deficit</a:t>
            </a:r>
          </a:p>
          <a:p>
            <a:pPr marL="914400" lvl="1" indent="-457200">
              <a:lnSpc>
                <a:spcPct val="105000"/>
              </a:lnSpc>
              <a:spcBef>
                <a:spcPct val="15000"/>
              </a:spcBef>
              <a:buClr>
                <a:srgbClr val="0563C1"/>
              </a:buClr>
              <a:buFont typeface="Arial" panose="020B0604020202020204" pitchFamily="34" charset="0"/>
              <a:buChar char="•"/>
            </a:pPr>
            <a:r>
              <a:rPr lang="en-US" altLang="en-US" sz="2800" dirty="0" smtClean="0">
                <a:solidFill>
                  <a:prstClr val="black"/>
                </a:solidFill>
              </a:rPr>
              <a:t>To pay interest on the already issued debt</a:t>
            </a:r>
            <a:endParaRPr lang="en-US" altLang="en-US" sz="2800" dirty="0">
              <a:solidFill>
                <a:prstClr val="black"/>
              </a:solidFill>
            </a:endParaRPr>
          </a:p>
        </p:txBody>
      </p:sp>
    </p:spTree>
    <p:extLst>
      <p:ext uri="{BB962C8B-B14F-4D97-AF65-F5344CB8AC3E}">
        <p14:creationId xmlns:p14="http://schemas.microsoft.com/office/powerpoint/2010/main" val="3665512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6</a:t>
            </a:fld>
            <a:endParaRPr lang="en-US"/>
          </a:p>
        </p:txBody>
      </p:sp>
      <p:sp>
        <p:nvSpPr>
          <p:cNvPr id="4" name="Segnaposto piè di pagina 3"/>
          <p:cNvSpPr>
            <a:spLocks noGrp="1"/>
          </p:cNvSpPr>
          <p:nvPr>
            <p:ph type="ftr" sz="quarter" idx="10"/>
          </p:nvPr>
        </p:nvSpPr>
        <p:spPr/>
        <p:txBody>
          <a:bodyPr/>
          <a:lstStyle/>
          <a:p>
            <a:pPr algn="l"/>
            <a:r>
              <a:rPr lang="en-US" dirty="0" smtClean="0"/>
              <a:t>Chapter 16: Government debt </a:t>
            </a:r>
            <a:endParaRPr lang="en-US" dirty="0"/>
          </a:p>
        </p:txBody>
      </p:sp>
      <p:sp>
        <p:nvSpPr>
          <p:cNvPr id="2" name="Rettangolo 1"/>
          <p:cNvSpPr/>
          <p:nvPr/>
        </p:nvSpPr>
        <p:spPr>
          <a:xfrm>
            <a:off x="526473" y="138548"/>
            <a:ext cx="8463147" cy="830997"/>
          </a:xfrm>
          <a:prstGeom prst="rect">
            <a:avLst/>
          </a:prstGeom>
        </p:spPr>
        <p:txBody>
          <a:bodyPr wrap="square">
            <a:spAutoFit/>
          </a:bodyPr>
          <a:lstStyle/>
          <a:p>
            <a:r>
              <a:rPr lang="en-US" sz="2000" b="1" dirty="0" smtClean="0">
                <a:solidFill>
                  <a:srgbClr val="005A5A"/>
                </a:solidFill>
              </a:rPr>
              <a:t>The government debt</a:t>
            </a:r>
          </a:p>
          <a:p>
            <a:r>
              <a:rPr lang="en-US" sz="2400" b="1" dirty="0" smtClean="0">
                <a:solidFill>
                  <a:srgbClr val="005A5A"/>
                </a:solidFill>
              </a:rPr>
              <a:t>What is it and how does it arise? </a:t>
            </a:r>
            <a:r>
              <a:rPr lang="en-US" sz="2800" b="1" dirty="0" smtClean="0">
                <a:solidFill>
                  <a:srgbClr val="005A5A"/>
                </a:solidFill>
              </a:rPr>
              <a:t>4 – Who buys the debt</a:t>
            </a:r>
          </a:p>
        </p:txBody>
      </p:sp>
      <p:sp>
        <p:nvSpPr>
          <p:cNvPr id="5" name="Rettangolo 4"/>
          <p:cNvSpPr/>
          <p:nvPr/>
        </p:nvSpPr>
        <p:spPr>
          <a:xfrm>
            <a:off x="653143" y="1250302"/>
            <a:ext cx="10954139" cy="5521512"/>
          </a:xfrm>
          <a:prstGeom prst="rect">
            <a:avLst/>
          </a:prstGeom>
        </p:spPr>
        <p:txBody>
          <a:bodyPr wrap="square">
            <a:spAutoFit/>
          </a:bodyPr>
          <a:lstStyle/>
          <a:p>
            <a:pPr marL="457200" indent="-457200">
              <a:lnSpc>
                <a:spcPct val="105000"/>
              </a:lnSpc>
              <a:spcBef>
                <a:spcPct val="15000"/>
              </a:spcBef>
              <a:buClr>
                <a:schemeClr val="hlink"/>
              </a:buClr>
              <a:buFont typeface="Arial" panose="020B0604020202020204" pitchFamily="34" charset="0"/>
              <a:buChar char="•"/>
            </a:pPr>
            <a:r>
              <a:rPr lang="en-US" altLang="en-US" sz="2800" dirty="0" smtClean="0">
                <a:latin typeface="Calibri" panose="020F0502020204030204" pitchFamily="34" charset="0"/>
              </a:rPr>
              <a:t>The newly issued government securities are «offered» (by the Treasury) on the </a:t>
            </a:r>
            <a:r>
              <a:rPr lang="en-US" altLang="en-US" sz="2800" b="1" dirty="0" smtClean="0">
                <a:solidFill>
                  <a:srgbClr val="005A5A"/>
                </a:solidFill>
                <a:latin typeface="Calibri" panose="020F0502020204030204" pitchFamily="34" charset="0"/>
              </a:rPr>
              <a:t>primary market </a:t>
            </a:r>
            <a:r>
              <a:rPr lang="en-US" altLang="en-US" sz="2800" dirty="0" smtClean="0">
                <a:latin typeface="Calibri" panose="020F0502020204030204" pitchFamily="34" charset="0"/>
              </a:rPr>
              <a:t>(the «auctions» of government securities).</a:t>
            </a:r>
          </a:p>
          <a:p>
            <a:pPr marL="457200" indent="-457200">
              <a:lnSpc>
                <a:spcPct val="105000"/>
              </a:lnSpc>
              <a:spcBef>
                <a:spcPct val="15000"/>
              </a:spcBef>
              <a:buClr>
                <a:schemeClr val="hlink"/>
              </a:buClr>
              <a:buFont typeface="Arial" panose="020B0604020202020204" pitchFamily="34" charset="0"/>
              <a:buChar char="•"/>
            </a:pPr>
            <a:r>
              <a:rPr lang="en-US" altLang="en-US" sz="2800" dirty="0" smtClean="0">
                <a:latin typeface="Calibri" panose="020F0502020204030204" pitchFamily="34" charset="0"/>
              </a:rPr>
              <a:t>The government securities issued in the past are traded on the </a:t>
            </a:r>
            <a:r>
              <a:rPr lang="en-US" altLang="en-US" sz="2800" b="1" dirty="0" smtClean="0">
                <a:solidFill>
                  <a:srgbClr val="005A5A"/>
                </a:solidFill>
                <a:latin typeface="Calibri" panose="020F0502020204030204" pitchFamily="34" charset="0"/>
              </a:rPr>
              <a:t>secondary market</a:t>
            </a:r>
            <a:r>
              <a:rPr lang="en-US" altLang="en-US" sz="2800" dirty="0" smtClean="0">
                <a:latin typeface="Calibri" panose="020F0502020204030204" pitchFamily="34" charset="0"/>
              </a:rPr>
              <a:t>. </a:t>
            </a:r>
          </a:p>
          <a:p>
            <a:pPr>
              <a:lnSpc>
                <a:spcPct val="105000"/>
              </a:lnSpc>
              <a:spcBef>
                <a:spcPct val="15000"/>
              </a:spcBef>
              <a:buClr>
                <a:schemeClr val="hlink"/>
              </a:buClr>
            </a:pPr>
            <a:r>
              <a:rPr lang="en-US" altLang="en-US" sz="2800" dirty="0" smtClean="0">
                <a:latin typeface="Calibri" panose="020F0502020204030204" pitchFamily="34" charset="0"/>
              </a:rPr>
              <a:t>Who holds government securities? The  </a:t>
            </a:r>
            <a:r>
              <a:rPr lang="en-US" altLang="en-US" sz="2800" b="1" dirty="0" smtClean="0">
                <a:solidFill>
                  <a:srgbClr val="005A5A"/>
                </a:solidFill>
                <a:latin typeface="Calibri" panose="020F0502020204030204" pitchFamily="34" charset="0"/>
              </a:rPr>
              <a:t>savers </a:t>
            </a:r>
            <a:r>
              <a:rPr lang="en-US" altLang="en-US" sz="2800" dirty="0" smtClean="0">
                <a:solidFill>
                  <a:srgbClr val="005A5A"/>
                </a:solidFill>
                <a:latin typeface="Calibri" panose="020F0502020204030204" pitchFamily="34" charset="0"/>
              </a:rPr>
              <a:t>(national or foreign)</a:t>
            </a:r>
            <a:r>
              <a:rPr lang="en-US" altLang="en-US" sz="2800" dirty="0" smtClean="0">
                <a:latin typeface="Calibri" panose="020F0502020204030204" pitchFamily="34" charset="0"/>
              </a:rPr>
              <a:t>: </a:t>
            </a:r>
          </a:p>
          <a:p>
            <a:pPr marL="914400" lvl="1" indent="-457200">
              <a:lnSpc>
                <a:spcPct val="105000"/>
              </a:lnSpc>
              <a:spcBef>
                <a:spcPct val="15000"/>
              </a:spcBef>
              <a:buClr>
                <a:schemeClr val="hlink"/>
              </a:buClr>
              <a:buFont typeface="Arial" panose="020B0604020202020204" pitchFamily="34" charset="0"/>
              <a:buChar char="•"/>
            </a:pPr>
            <a:r>
              <a:rPr lang="en-US" altLang="en-US" sz="2800" b="1" dirty="0" smtClean="0">
                <a:solidFill>
                  <a:srgbClr val="005A5A"/>
                </a:solidFill>
                <a:latin typeface="Calibri" panose="020F0502020204030204" pitchFamily="34" charset="0"/>
              </a:rPr>
              <a:t>Directly</a:t>
            </a:r>
          </a:p>
          <a:p>
            <a:pPr marL="914400" lvl="1" indent="-457200">
              <a:lnSpc>
                <a:spcPct val="105000"/>
              </a:lnSpc>
              <a:spcBef>
                <a:spcPct val="15000"/>
              </a:spcBef>
              <a:buClr>
                <a:schemeClr val="hlink"/>
              </a:buClr>
              <a:buFont typeface="Arial" panose="020B0604020202020204" pitchFamily="34" charset="0"/>
              <a:buChar char="•"/>
            </a:pPr>
            <a:r>
              <a:rPr lang="en-US" altLang="en-US" sz="2800" b="1" dirty="0" smtClean="0">
                <a:solidFill>
                  <a:srgbClr val="005A5A"/>
                </a:solidFill>
                <a:latin typeface="Calibri" panose="020F0502020204030204" pitchFamily="34" charset="0"/>
              </a:rPr>
              <a:t>Indirectly</a:t>
            </a:r>
            <a:r>
              <a:rPr lang="en-US" altLang="en-US" sz="2800" dirty="0" smtClean="0">
                <a:latin typeface="Calibri" panose="020F0502020204030204" pitchFamily="34" charset="0"/>
              </a:rPr>
              <a:t>, through financial intermediaries: </a:t>
            </a:r>
          </a:p>
          <a:p>
            <a:pPr lvl="3">
              <a:lnSpc>
                <a:spcPct val="105000"/>
              </a:lnSpc>
              <a:spcBef>
                <a:spcPct val="15000"/>
              </a:spcBef>
              <a:buClr>
                <a:schemeClr val="hlink"/>
              </a:buClr>
            </a:pPr>
            <a:r>
              <a:rPr lang="en-US" altLang="en-US" sz="2800" dirty="0" smtClean="0">
                <a:latin typeface="Calibri" panose="020F0502020204030204" pitchFamily="34" charset="0"/>
              </a:rPr>
              <a:t>Banks, investment funds, insurance companies, pension funds </a:t>
            </a:r>
          </a:p>
          <a:p>
            <a:pPr marL="287338" indent="-287338">
              <a:lnSpc>
                <a:spcPct val="105000"/>
              </a:lnSpc>
              <a:spcBef>
                <a:spcPct val="15000"/>
              </a:spcBef>
              <a:buClr>
                <a:schemeClr val="hlink"/>
              </a:buClr>
            </a:pPr>
            <a:endParaRPr lang="it-IT" altLang="en-US" sz="2800" dirty="0"/>
          </a:p>
          <a:p>
            <a:pPr marL="287338" indent="-287338">
              <a:lnSpc>
                <a:spcPct val="105000"/>
              </a:lnSpc>
              <a:spcBef>
                <a:spcPct val="15000"/>
              </a:spcBef>
              <a:buClr>
                <a:schemeClr val="hlink"/>
              </a:buClr>
            </a:pPr>
            <a:endParaRPr lang="it-IT" altLang="en-US" sz="2800" dirty="0"/>
          </a:p>
        </p:txBody>
      </p:sp>
    </p:spTree>
    <p:extLst>
      <p:ext uri="{BB962C8B-B14F-4D97-AF65-F5344CB8AC3E}">
        <p14:creationId xmlns:p14="http://schemas.microsoft.com/office/powerpoint/2010/main" val="27269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1"/>
          </p:nvPr>
        </p:nvSpPr>
        <p:spPr>
          <a:xfrm>
            <a:off x="8610600" y="6356350"/>
            <a:ext cx="2743200" cy="365125"/>
          </a:xfrm>
        </p:spPr>
        <p:txBody>
          <a:bodyPr/>
          <a:lstStyle/>
          <a:p>
            <a:fld id="{F1BD0A45-572F-4384-A1A7-A9F6570B1FAB}" type="slidenum">
              <a:rPr lang="en-US" smtClean="0"/>
              <a:t>7</a:t>
            </a:fld>
            <a:endParaRPr lang="en-US"/>
          </a:p>
        </p:txBody>
      </p:sp>
      <p:sp>
        <p:nvSpPr>
          <p:cNvPr id="4" name="Segnaposto piè di pagina 3"/>
          <p:cNvSpPr>
            <a:spLocks noGrp="1"/>
          </p:cNvSpPr>
          <p:nvPr>
            <p:ph type="ftr" sz="quarter" idx="10"/>
          </p:nvPr>
        </p:nvSpPr>
        <p:spPr/>
        <p:txBody>
          <a:bodyPr/>
          <a:lstStyle/>
          <a:p>
            <a:pPr algn="l"/>
            <a:r>
              <a:rPr lang="en-US" dirty="0" err="1" smtClean="0"/>
              <a:t>Capitolo</a:t>
            </a:r>
            <a:r>
              <a:rPr lang="en-US" dirty="0" smtClean="0"/>
              <a:t> 15: </a:t>
            </a:r>
            <a:r>
              <a:rPr lang="en-US" dirty="0" err="1" smtClean="0"/>
              <a:t>Debito</a:t>
            </a:r>
            <a:r>
              <a:rPr lang="en-US" dirty="0" smtClean="0"/>
              <a:t> </a:t>
            </a:r>
            <a:r>
              <a:rPr lang="en-US" dirty="0" err="1" smtClean="0"/>
              <a:t>pubblico</a:t>
            </a:r>
            <a:endParaRPr lang="en-US" dirty="0"/>
          </a:p>
        </p:txBody>
      </p:sp>
      <p:sp>
        <p:nvSpPr>
          <p:cNvPr id="2" name="Rettangolo 1"/>
          <p:cNvSpPr/>
          <p:nvPr/>
        </p:nvSpPr>
        <p:spPr>
          <a:xfrm>
            <a:off x="526473" y="138548"/>
            <a:ext cx="11384478" cy="769441"/>
          </a:xfrm>
          <a:prstGeom prst="rect">
            <a:avLst/>
          </a:prstGeom>
        </p:spPr>
        <p:txBody>
          <a:bodyPr wrap="square">
            <a:spAutoFit/>
          </a:bodyPr>
          <a:lstStyle/>
          <a:p>
            <a:r>
              <a:rPr lang="en-US" sz="2000" b="1" dirty="0" smtClean="0">
                <a:solidFill>
                  <a:srgbClr val="005A5A"/>
                </a:solidFill>
              </a:rPr>
              <a:t>The government debt</a:t>
            </a:r>
          </a:p>
          <a:p>
            <a:r>
              <a:rPr lang="en-US" sz="2400" b="1" dirty="0" smtClean="0">
                <a:solidFill>
                  <a:srgbClr val="005A5A"/>
                </a:solidFill>
              </a:rPr>
              <a:t>What is it and how does it arise? 5 – channels of saving through which debt is acquired </a:t>
            </a:r>
          </a:p>
        </p:txBody>
      </p:sp>
      <p:sp>
        <p:nvSpPr>
          <p:cNvPr id="5" name="Rettangolo 4"/>
          <p:cNvSpPr/>
          <p:nvPr/>
        </p:nvSpPr>
        <p:spPr>
          <a:xfrm>
            <a:off x="526474" y="1031100"/>
            <a:ext cx="10954139" cy="5855193"/>
          </a:xfrm>
          <a:prstGeom prst="rect">
            <a:avLst/>
          </a:prstGeom>
        </p:spPr>
        <p:txBody>
          <a:bodyPr wrap="square">
            <a:spAutoFit/>
          </a:bodyPr>
          <a:lstStyle/>
          <a:p>
            <a:pPr>
              <a:lnSpc>
                <a:spcPct val="105000"/>
              </a:lnSpc>
              <a:spcBef>
                <a:spcPct val="15000"/>
              </a:spcBef>
              <a:buClr>
                <a:schemeClr val="hlink"/>
              </a:buClr>
            </a:pPr>
            <a:r>
              <a:rPr lang="en-US" altLang="en-US" sz="2800" dirty="0" smtClean="0">
                <a:latin typeface="Calibri" panose="020F0502020204030204" pitchFamily="34" charset="0"/>
              </a:rPr>
              <a:t>Let us remember that:</a:t>
            </a:r>
          </a:p>
          <a:p>
            <a:pPr>
              <a:lnSpc>
                <a:spcPct val="114000"/>
              </a:lnSpc>
              <a:spcBef>
                <a:spcPts val="600"/>
              </a:spcBef>
              <a:buClr>
                <a:schemeClr val="hlink"/>
              </a:buClr>
            </a:pPr>
            <a:r>
              <a:rPr lang="en-US" altLang="en-US" sz="2800" b="1" dirty="0" smtClean="0">
                <a:solidFill>
                  <a:srgbClr val="005A5A"/>
                </a:solidFill>
                <a:latin typeface="Calibri" panose="020F0502020204030204" pitchFamily="34" charset="0"/>
              </a:rPr>
              <a:t>National Saving  </a:t>
            </a:r>
            <a:r>
              <a:rPr lang="en-US" altLang="en-US" sz="2800" dirty="0" smtClean="0">
                <a:latin typeface="Calibri" panose="020F0502020204030204" pitchFamily="34" charset="0"/>
              </a:rPr>
              <a:t>is:	</a:t>
            </a:r>
            <a:r>
              <a:rPr lang="en-US" altLang="en-US" sz="2800" b="1" i="1" dirty="0" smtClean="0">
                <a:solidFill>
                  <a:srgbClr val="005A5A"/>
                </a:solidFill>
                <a:latin typeface="Calibri" panose="020F0502020204030204" pitchFamily="34" charset="0"/>
              </a:rPr>
              <a:t>S    = Y – C – G = I + NX</a:t>
            </a:r>
          </a:p>
          <a:p>
            <a:pPr>
              <a:lnSpc>
                <a:spcPct val="114000"/>
              </a:lnSpc>
              <a:spcBef>
                <a:spcPts val="600"/>
              </a:spcBef>
              <a:buClr>
                <a:schemeClr val="hlink"/>
              </a:buClr>
            </a:pPr>
            <a:r>
              <a:rPr lang="en-US" altLang="en-US" sz="2800" b="1" dirty="0" smtClean="0">
                <a:solidFill>
                  <a:srgbClr val="000099"/>
                </a:solidFill>
                <a:latin typeface="Calibri" panose="020F0502020204030204" pitchFamily="34" charset="0"/>
              </a:rPr>
              <a:t>Private Saving </a:t>
            </a:r>
            <a:r>
              <a:rPr lang="en-US" altLang="en-US" sz="2800" dirty="0" smtClean="0">
                <a:latin typeface="Calibri" panose="020F0502020204030204" pitchFamily="34" charset="0"/>
              </a:rPr>
              <a:t>is:  	</a:t>
            </a:r>
            <a:r>
              <a:rPr lang="en-US" altLang="en-US" sz="2800" b="1" i="1" dirty="0" smtClean="0">
                <a:solidFill>
                  <a:srgbClr val="000099"/>
                </a:solidFill>
                <a:latin typeface="Calibri" panose="020F0502020204030204" pitchFamily="34" charset="0"/>
              </a:rPr>
              <a:t>S</a:t>
            </a:r>
            <a:r>
              <a:rPr lang="en-US" altLang="en-US" sz="2800" b="1" i="1" baseline="30000" dirty="0" smtClean="0">
                <a:solidFill>
                  <a:srgbClr val="000099"/>
                </a:solidFill>
                <a:latin typeface="Calibri" panose="020F0502020204030204" pitchFamily="34" charset="0"/>
              </a:rPr>
              <a:t>PR</a:t>
            </a:r>
            <a:r>
              <a:rPr lang="en-US" altLang="en-US" sz="2800" b="1" i="1" dirty="0" smtClean="0">
                <a:solidFill>
                  <a:srgbClr val="000099"/>
                </a:solidFill>
                <a:latin typeface="Calibri" panose="020F0502020204030204" pitchFamily="34" charset="0"/>
              </a:rPr>
              <a:t> = Y – C – T  = I + G – T + NX</a:t>
            </a:r>
          </a:p>
          <a:p>
            <a:pPr>
              <a:lnSpc>
                <a:spcPct val="114000"/>
              </a:lnSpc>
              <a:spcBef>
                <a:spcPts val="600"/>
              </a:spcBef>
              <a:buClr>
                <a:schemeClr val="hlink"/>
              </a:buClr>
            </a:pPr>
            <a:r>
              <a:rPr lang="en-US" altLang="en-US" sz="2800" dirty="0" smtClean="0">
                <a:latin typeface="Calibri" panose="020F0502020204030204" pitchFamily="34" charset="0"/>
              </a:rPr>
              <a:t>Which we can rewrite:  </a:t>
            </a:r>
            <a:r>
              <a:rPr lang="en-US" altLang="en-US" sz="2800" b="1" i="1" dirty="0" smtClean="0">
                <a:solidFill>
                  <a:srgbClr val="000099"/>
                </a:solidFill>
                <a:latin typeface="Calibri" panose="020F0502020204030204" pitchFamily="34" charset="0"/>
              </a:rPr>
              <a:t>(S</a:t>
            </a:r>
            <a:r>
              <a:rPr lang="en-US" altLang="en-US" sz="2800" b="1" i="1" baseline="30000" dirty="0" smtClean="0">
                <a:solidFill>
                  <a:srgbClr val="000099"/>
                </a:solidFill>
                <a:latin typeface="Calibri" panose="020F0502020204030204" pitchFamily="34" charset="0"/>
              </a:rPr>
              <a:t>PR</a:t>
            </a:r>
            <a:r>
              <a:rPr lang="en-US" altLang="en-US" sz="2800" b="1" i="1" dirty="0" smtClean="0">
                <a:solidFill>
                  <a:srgbClr val="000099"/>
                </a:solidFill>
                <a:latin typeface="Calibri" panose="020F0502020204030204" pitchFamily="34" charset="0"/>
              </a:rPr>
              <a:t> – I) – NX =  G – T</a:t>
            </a:r>
          </a:p>
          <a:p>
            <a:pPr>
              <a:lnSpc>
                <a:spcPct val="114000"/>
              </a:lnSpc>
              <a:spcBef>
                <a:spcPts val="600"/>
              </a:spcBef>
              <a:buClr>
                <a:schemeClr val="hlink"/>
              </a:buClr>
            </a:pPr>
            <a:r>
              <a:rPr lang="en-US" altLang="en-US" sz="2800" dirty="0" smtClean="0">
                <a:latin typeface="Calibri" panose="020F0502020204030204" pitchFamily="34" charset="0"/>
              </a:rPr>
              <a:t>Every newly issued debt, used to finance a government deficit is bought:</a:t>
            </a:r>
          </a:p>
          <a:p>
            <a:pPr marL="457200" indent="-457200">
              <a:lnSpc>
                <a:spcPct val="105000"/>
              </a:lnSpc>
              <a:spcBef>
                <a:spcPct val="15000"/>
              </a:spcBef>
              <a:buClr>
                <a:schemeClr val="hlink"/>
              </a:buClr>
              <a:buFont typeface="Arial" panose="020B0604020202020204" pitchFamily="34" charset="0"/>
              <a:buChar char="•"/>
            </a:pPr>
            <a:r>
              <a:rPr lang="en-US" altLang="en-US" sz="2800" dirty="0" smtClean="0">
                <a:latin typeface="Calibri" panose="020F0502020204030204" pitchFamily="34" charset="0"/>
              </a:rPr>
              <a:t>By </a:t>
            </a:r>
            <a:r>
              <a:rPr lang="en-US" altLang="en-US" sz="2800" b="1" dirty="0" smtClean="0">
                <a:solidFill>
                  <a:srgbClr val="C00000"/>
                </a:solidFill>
                <a:latin typeface="Calibri" panose="020F0502020204030204" pitchFamily="34" charset="0"/>
              </a:rPr>
              <a:t>internal private savers</a:t>
            </a:r>
            <a:r>
              <a:rPr lang="en-US" altLang="en-US" sz="2800" dirty="0" smtClean="0">
                <a:latin typeface="Calibri" panose="020F0502020204030204" pitchFamily="34" charset="0"/>
              </a:rPr>
              <a:t>, by that part of saving that does not finance investment, </a:t>
            </a:r>
            <a:r>
              <a:rPr lang="en-US" altLang="en-US" sz="2400" i="1" dirty="0" smtClean="0">
                <a:latin typeface="Calibri" panose="020F0502020204030204" pitchFamily="34" charset="0"/>
              </a:rPr>
              <a:t>or</a:t>
            </a:r>
          </a:p>
          <a:p>
            <a:pPr marL="457200" indent="-457200">
              <a:lnSpc>
                <a:spcPct val="105000"/>
              </a:lnSpc>
              <a:spcBef>
                <a:spcPct val="15000"/>
              </a:spcBef>
              <a:buClr>
                <a:schemeClr val="hlink"/>
              </a:buClr>
              <a:buFont typeface="Arial" panose="020B0604020202020204" pitchFamily="34" charset="0"/>
              <a:buChar char="•"/>
            </a:pPr>
            <a:r>
              <a:rPr lang="en-US" altLang="en-US" sz="2800" dirty="0" smtClean="0">
                <a:latin typeface="Calibri" panose="020F0502020204030204" pitchFamily="34" charset="0"/>
              </a:rPr>
              <a:t>By </a:t>
            </a:r>
            <a:r>
              <a:rPr lang="en-US" altLang="en-US" sz="2800" b="1" dirty="0" smtClean="0">
                <a:solidFill>
                  <a:srgbClr val="C00000"/>
                </a:solidFill>
                <a:latin typeface="Calibri" panose="020F0502020204030204" pitchFamily="34" charset="0"/>
              </a:rPr>
              <a:t>foreign savers</a:t>
            </a:r>
            <a:r>
              <a:rPr lang="en-US" altLang="en-US" sz="2800" dirty="0" smtClean="0">
                <a:latin typeface="Calibri" panose="020F0502020204030204" pitchFamily="34" charset="0"/>
              </a:rPr>
              <a:t>, through a deficit in the Current Account</a:t>
            </a:r>
          </a:p>
          <a:p>
            <a:pPr algn="ctr">
              <a:lnSpc>
                <a:spcPct val="105000"/>
              </a:lnSpc>
              <a:spcBef>
                <a:spcPct val="15000"/>
              </a:spcBef>
              <a:buClr>
                <a:schemeClr val="hlink"/>
              </a:buClr>
            </a:pPr>
            <a:r>
              <a:rPr lang="en-US" altLang="en-US" sz="2800" dirty="0" smtClean="0">
                <a:latin typeface="Calibri" panose="020F0502020204030204" pitchFamily="34" charset="0"/>
              </a:rPr>
              <a:t> </a:t>
            </a:r>
          </a:p>
          <a:p>
            <a:pPr marL="287338" indent="-287338">
              <a:lnSpc>
                <a:spcPct val="105000"/>
              </a:lnSpc>
              <a:spcBef>
                <a:spcPct val="15000"/>
              </a:spcBef>
              <a:buClr>
                <a:schemeClr val="hlink"/>
              </a:buClr>
            </a:pPr>
            <a:endParaRPr lang="it-IT" altLang="en-US" sz="2800" dirty="0"/>
          </a:p>
          <a:p>
            <a:pPr marL="287338" indent="-287338">
              <a:lnSpc>
                <a:spcPct val="105000"/>
              </a:lnSpc>
              <a:spcBef>
                <a:spcPct val="15000"/>
              </a:spcBef>
              <a:buClr>
                <a:schemeClr val="hlink"/>
              </a:buClr>
            </a:pPr>
            <a:endParaRPr lang="it-IT" altLang="en-US" sz="2800" dirty="0"/>
          </a:p>
        </p:txBody>
      </p:sp>
    </p:spTree>
    <p:extLst>
      <p:ext uri="{BB962C8B-B14F-4D97-AF65-F5344CB8AC3E}">
        <p14:creationId xmlns:p14="http://schemas.microsoft.com/office/powerpoint/2010/main" val="4019990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CasellaDiTesto 3"/>
          <p:cNvSpPr txBox="1">
            <a:spLocks noChangeArrowheads="1"/>
          </p:cNvSpPr>
          <p:nvPr/>
        </p:nvSpPr>
        <p:spPr bwMode="auto">
          <a:xfrm>
            <a:off x="1666875" y="6172200"/>
            <a:ext cx="8605838"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ea typeface="MS PGothic" panose="020B0600070205080204" pitchFamily="34" charset="-128"/>
              </a:defRPr>
            </a:lvl1pPr>
            <a:lvl2pPr marL="742950" indent="-285750" eaLnBrk="0" hangingPunct="0">
              <a:defRPr sz="2400" b="1">
                <a:solidFill>
                  <a:schemeClr val="tx1"/>
                </a:solidFill>
                <a:latin typeface="Arial" panose="020B0604020202020204" pitchFamily="34" charset="0"/>
                <a:ea typeface="MS PGothic" panose="020B0600070205080204" pitchFamily="34" charset="-128"/>
              </a:defRPr>
            </a:lvl2pPr>
            <a:lvl3pPr marL="1143000" indent="-228600" eaLnBrk="0" hangingPunct="0">
              <a:defRPr sz="2400" b="1">
                <a:solidFill>
                  <a:schemeClr val="tx1"/>
                </a:solidFill>
                <a:latin typeface="Arial" panose="020B0604020202020204" pitchFamily="34" charset="0"/>
                <a:ea typeface="MS PGothic" panose="020B0600070205080204" pitchFamily="34" charset="-128"/>
              </a:defRPr>
            </a:lvl3pPr>
            <a:lvl4pPr marL="1600200" indent="-228600" eaLnBrk="0" hangingPunct="0">
              <a:defRPr sz="2400" b="1">
                <a:solidFill>
                  <a:schemeClr val="tx1"/>
                </a:solidFill>
                <a:latin typeface="Arial" panose="020B0604020202020204" pitchFamily="34" charset="0"/>
                <a:ea typeface="MS PGothic" panose="020B0600070205080204" pitchFamily="34" charset="-128"/>
              </a:defRPr>
            </a:lvl4pPr>
            <a:lvl5pPr marL="2057400" indent="-228600" eaLnBrk="0" hangingPunct="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graphicFrame>
        <p:nvGraphicFramePr>
          <p:cNvPr id="21" name="Chart 20"/>
          <p:cNvGraphicFramePr>
            <a:graphicFrameLocks noGrp="1"/>
          </p:cNvGraphicFramePr>
          <p:nvPr>
            <p:extLst>
              <p:ext uri="{D42A27DB-BD31-4B8C-83A1-F6EECF244321}">
                <p14:modId xmlns:p14="http://schemas.microsoft.com/office/powerpoint/2010/main" val="3319355795"/>
              </p:ext>
            </p:extLst>
          </p:nvPr>
        </p:nvGraphicFramePr>
        <p:xfrm>
          <a:off x="1903445" y="1053307"/>
          <a:ext cx="8633927" cy="5691877"/>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60"/>
          <p:cNvGrpSpPr>
            <a:grpSpLocks/>
          </p:cNvGrpSpPr>
          <p:nvPr/>
        </p:nvGrpSpPr>
        <p:grpSpPr bwMode="auto">
          <a:xfrm>
            <a:off x="2471739" y="1557339"/>
            <a:ext cx="7585075" cy="3273425"/>
            <a:chOff x="931" y="827"/>
            <a:chExt cx="4433" cy="2062"/>
          </a:xfrm>
        </p:grpSpPr>
        <p:grpSp>
          <p:nvGrpSpPr>
            <p:cNvPr id="12295" name="Group 51"/>
            <p:cNvGrpSpPr>
              <a:grpSpLocks/>
            </p:cNvGrpSpPr>
            <p:nvPr/>
          </p:nvGrpSpPr>
          <p:grpSpPr bwMode="auto">
            <a:xfrm>
              <a:off x="931" y="1689"/>
              <a:ext cx="1406" cy="949"/>
              <a:chOff x="931" y="1689"/>
              <a:chExt cx="1406" cy="949"/>
            </a:xfrm>
          </p:grpSpPr>
          <p:sp>
            <p:nvSpPr>
              <p:cNvPr id="34" name="Text Box 45"/>
              <p:cNvSpPr txBox="1">
                <a:spLocks noChangeArrowheads="1"/>
              </p:cNvSpPr>
              <p:nvPr/>
            </p:nvSpPr>
            <p:spPr bwMode="auto">
              <a:xfrm>
                <a:off x="1058" y="1689"/>
                <a:ext cx="1279" cy="504"/>
              </a:xfrm>
              <a:prstGeom prst="rect">
                <a:avLst/>
              </a:prstGeom>
              <a:noFill/>
              <a:ln w="9525">
                <a:noFill/>
                <a:miter lim="800000"/>
                <a:headEnd/>
                <a:tailEnd/>
              </a:ln>
            </p:spPr>
            <p:txBody>
              <a:bodyPr>
                <a:spAutoFit/>
              </a:bodyPr>
              <a:lstStyle/>
              <a:p>
                <a:pPr>
                  <a:spcBef>
                    <a:spcPct val="50000"/>
                  </a:spcBef>
                  <a:defRPr/>
                </a:pPr>
                <a:r>
                  <a:rPr lang="en-US" sz="2300" i="1" kern="0" dirty="0" smtClean="0">
                    <a:solidFill>
                      <a:sysClr val="windowText" lastClr="000000"/>
                    </a:solidFill>
                    <a:latin typeface="Arial" charset="0"/>
                    <a:ea typeface="ＭＳ Ｐゴシック" charset="0"/>
                  </a:rPr>
                  <a:t>American Revolution</a:t>
                </a:r>
                <a:endParaRPr lang="en-US" sz="2300" i="1" kern="0" dirty="0">
                  <a:solidFill>
                    <a:sysClr val="windowText" lastClr="000000"/>
                  </a:solidFill>
                  <a:latin typeface="Arial" charset="0"/>
                  <a:ea typeface="ＭＳ Ｐゴシック" charset="0"/>
                </a:endParaRPr>
              </a:p>
            </p:txBody>
          </p:sp>
          <p:sp>
            <p:nvSpPr>
              <p:cNvPr id="35" name="Line 50"/>
              <p:cNvSpPr>
                <a:spLocks noChangeShapeType="1"/>
              </p:cNvSpPr>
              <p:nvPr/>
            </p:nvSpPr>
            <p:spPr bwMode="auto">
              <a:xfrm flipV="1">
                <a:off x="931" y="2205"/>
                <a:ext cx="278" cy="433"/>
              </a:xfrm>
              <a:prstGeom prst="line">
                <a:avLst/>
              </a:prstGeom>
              <a:noFill/>
              <a:ln w="9525">
                <a:solidFill>
                  <a:srgbClr val="000000"/>
                </a:solidFill>
                <a:round/>
                <a:headEnd/>
                <a:tailEnd/>
              </a:ln>
            </p:spPr>
            <p:txBody>
              <a:bodyPr/>
              <a:lstStyle/>
              <a:p>
                <a:pPr>
                  <a:defRPr/>
                </a:pPr>
                <a:endParaRPr lang="en-US" kern="0">
                  <a:solidFill>
                    <a:sysClr val="windowText" lastClr="000000"/>
                  </a:solidFill>
                  <a:latin typeface="Arial" charset="0"/>
                  <a:ea typeface="ＭＳ Ｐゴシック" charset="0"/>
                </a:endParaRPr>
              </a:p>
            </p:txBody>
          </p:sp>
        </p:grpSp>
        <p:grpSp>
          <p:nvGrpSpPr>
            <p:cNvPr id="12296" name="Group 53"/>
            <p:cNvGrpSpPr>
              <a:grpSpLocks/>
            </p:cNvGrpSpPr>
            <p:nvPr/>
          </p:nvGrpSpPr>
          <p:grpSpPr bwMode="auto">
            <a:xfrm>
              <a:off x="1660" y="2219"/>
              <a:ext cx="1179" cy="611"/>
              <a:chOff x="1660" y="2219"/>
              <a:chExt cx="1179" cy="611"/>
            </a:xfrm>
          </p:grpSpPr>
          <p:sp>
            <p:nvSpPr>
              <p:cNvPr id="32" name="Text Box 46"/>
              <p:cNvSpPr txBox="1">
                <a:spLocks noChangeArrowheads="1"/>
              </p:cNvSpPr>
              <p:nvPr/>
            </p:nvSpPr>
            <p:spPr bwMode="auto">
              <a:xfrm>
                <a:off x="1660" y="2219"/>
                <a:ext cx="1178" cy="281"/>
              </a:xfrm>
              <a:prstGeom prst="rect">
                <a:avLst/>
              </a:prstGeom>
              <a:noFill/>
              <a:ln w="9525">
                <a:noFill/>
                <a:miter lim="800000"/>
                <a:headEnd/>
                <a:tailEnd/>
              </a:ln>
            </p:spPr>
            <p:txBody>
              <a:bodyPr>
                <a:spAutoFit/>
              </a:bodyPr>
              <a:lstStyle/>
              <a:p>
                <a:pPr>
                  <a:spcBef>
                    <a:spcPct val="50000"/>
                  </a:spcBef>
                  <a:defRPr/>
                </a:pPr>
                <a:r>
                  <a:rPr lang="en-US" sz="2300" i="1" kern="0" dirty="0" smtClean="0">
                    <a:solidFill>
                      <a:sysClr val="windowText" lastClr="000000"/>
                    </a:solidFill>
                    <a:latin typeface="Arial" charset="0"/>
                    <a:ea typeface="ＭＳ Ｐゴシック" charset="0"/>
                  </a:rPr>
                  <a:t>Civil War</a:t>
                </a:r>
                <a:endParaRPr lang="en-US" sz="2300" i="1" kern="0" dirty="0">
                  <a:solidFill>
                    <a:sysClr val="windowText" lastClr="000000"/>
                  </a:solidFill>
                  <a:latin typeface="Arial" charset="0"/>
                  <a:ea typeface="ＭＳ Ｐゴシック" charset="0"/>
                </a:endParaRPr>
              </a:p>
            </p:txBody>
          </p:sp>
          <p:sp>
            <p:nvSpPr>
              <p:cNvPr id="33" name="Line 52"/>
              <p:cNvSpPr>
                <a:spLocks noChangeShapeType="1"/>
              </p:cNvSpPr>
              <p:nvPr/>
            </p:nvSpPr>
            <p:spPr bwMode="auto">
              <a:xfrm flipH="1" flipV="1">
                <a:off x="2233" y="2468"/>
                <a:ext cx="149" cy="362"/>
              </a:xfrm>
              <a:prstGeom prst="line">
                <a:avLst/>
              </a:prstGeom>
              <a:noFill/>
              <a:ln w="9525">
                <a:solidFill>
                  <a:srgbClr val="000000"/>
                </a:solidFill>
                <a:round/>
                <a:headEnd/>
                <a:tailEnd/>
              </a:ln>
            </p:spPr>
            <p:txBody>
              <a:bodyPr/>
              <a:lstStyle/>
              <a:p>
                <a:pPr>
                  <a:defRPr/>
                </a:pPr>
                <a:endParaRPr lang="en-US" kern="0">
                  <a:solidFill>
                    <a:sysClr val="windowText" lastClr="000000"/>
                  </a:solidFill>
                  <a:latin typeface="Arial" charset="0"/>
                  <a:ea typeface="ＭＳ Ｐゴシック" charset="0"/>
                </a:endParaRPr>
              </a:p>
            </p:txBody>
          </p:sp>
        </p:grpSp>
        <p:grpSp>
          <p:nvGrpSpPr>
            <p:cNvPr id="12297" name="Group 55"/>
            <p:cNvGrpSpPr>
              <a:grpSpLocks/>
            </p:cNvGrpSpPr>
            <p:nvPr/>
          </p:nvGrpSpPr>
          <p:grpSpPr bwMode="auto">
            <a:xfrm>
              <a:off x="2839" y="1820"/>
              <a:ext cx="1048" cy="1069"/>
              <a:chOff x="2839" y="1820"/>
              <a:chExt cx="1048" cy="1069"/>
            </a:xfrm>
          </p:grpSpPr>
          <p:sp>
            <p:nvSpPr>
              <p:cNvPr id="30" name="Text Box 47"/>
              <p:cNvSpPr txBox="1">
                <a:spLocks noChangeArrowheads="1"/>
              </p:cNvSpPr>
              <p:nvPr/>
            </p:nvSpPr>
            <p:spPr bwMode="auto">
              <a:xfrm>
                <a:off x="2839" y="1820"/>
                <a:ext cx="1048" cy="281"/>
              </a:xfrm>
              <a:prstGeom prst="rect">
                <a:avLst/>
              </a:prstGeom>
              <a:noFill/>
              <a:ln w="9525">
                <a:noFill/>
                <a:miter lim="800000"/>
                <a:headEnd/>
                <a:tailEnd/>
              </a:ln>
            </p:spPr>
            <p:txBody>
              <a:bodyPr wrap="square">
                <a:spAutoFit/>
              </a:bodyPr>
              <a:lstStyle/>
              <a:p>
                <a:pPr>
                  <a:spcBef>
                    <a:spcPct val="50000"/>
                  </a:spcBef>
                  <a:defRPr/>
                </a:pPr>
                <a:r>
                  <a:rPr lang="en-US" sz="2300" i="1" kern="0" dirty="0" smtClean="0">
                    <a:solidFill>
                      <a:sysClr val="windowText" lastClr="000000"/>
                    </a:solidFill>
                    <a:latin typeface="Arial" charset="0"/>
                    <a:ea typeface="ＭＳ Ｐゴシック" charset="0"/>
                  </a:rPr>
                  <a:t>World War I</a:t>
                </a:r>
                <a:endParaRPr lang="en-US" sz="2300" i="1" kern="0" dirty="0">
                  <a:solidFill>
                    <a:sysClr val="windowText" lastClr="000000"/>
                  </a:solidFill>
                  <a:latin typeface="Arial" charset="0"/>
                  <a:ea typeface="ＭＳ Ｐゴシック" charset="0"/>
                </a:endParaRPr>
              </a:p>
            </p:txBody>
          </p:sp>
          <p:sp>
            <p:nvSpPr>
              <p:cNvPr id="31" name="Line 54"/>
              <p:cNvSpPr>
                <a:spLocks noChangeShapeType="1"/>
              </p:cNvSpPr>
              <p:nvPr/>
            </p:nvSpPr>
            <p:spPr bwMode="auto">
              <a:xfrm flipH="1" flipV="1">
                <a:off x="3321" y="2347"/>
                <a:ext cx="174" cy="542"/>
              </a:xfrm>
              <a:prstGeom prst="line">
                <a:avLst/>
              </a:prstGeom>
              <a:noFill/>
              <a:ln w="9525">
                <a:solidFill>
                  <a:srgbClr val="000000"/>
                </a:solidFill>
                <a:round/>
                <a:headEnd/>
                <a:tailEnd/>
              </a:ln>
            </p:spPr>
            <p:txBody>
              <a:bodyPr/>
              <a:lstStyle/>
              <a:p>
                <a:pPr>
                  <a:defRPr/>
                </a:pPr>
                <a:endParaRPr lang="en-US" kern="0">
                  <a:solidFill>
                    <a:sysClr val="windowText" lastClr="000000"/>
                  </a:solidFill>
                  <a:latin typeface="Arial" charset="0"/>
                  <a:ea typeface="ＭＳ Ｐゴシック" charset="0"/>
                </a:endParaRPr>
              </a:p>
            </p:txBody>
          </p:sp>
        </p:grpSp>
        <p:grpSp>
          <p:nvGrpSpPr>
            <p:cNvPr id="12298" name="Group 57"/>
            <p:cNvGrpSpPr>
              <a:grpSpLocks/>
            </p:cNvGrpSpPr>
            <p:nvPr/>
          </p:nvGrpSpPr>
          <p:grpSpPr bwMode="auto">
            <a:xfrm>
              <a:off x="2839" y="1068"/>
              <a:ext cx="1126" cy="394"/>
              <a:chOff x="2839" y="1068"/>
              <a:chExt cx="1126" cy="394"/>
            </a:xfrm>
          </p:grpSpPr>
          <p:sp>
            <p:nvSpPr>
              <p:cNvPr id="28" name="Text Box 48"/>
              <p:cNvSpPr txBox="1">
                <a:spLocks noChangeArrowheads="1"/>
              </p:cNvSpPr>
              <p:nvPr/>
            </p:nvSpPr>
            <p:spPr bwMode="auto">
              <a:xfrm>
                <a:off x="2839" y="1068"/>
                <a:ext cx="863" cy="281"/>
              </a:xfrm>
              <a:prstGeom prst="rect">
                <a:avLst/>
              </a:prstGeom>
              <a:noFill/>
              <a:ln w="9525">
                <a:noFill/>
                <a:miter lim="800000"/>
                <a:headEnd/>
                <a:tailEnd/>
              </a:ln>
            </p:spPr>
            <p:txBody>
              <a:bodyPr>
                <a:spAutoFit/>
              </a:bodyPr>
              <a:lstStyle/>
              <a:p>
                <a:pPr>
                  <a:spcBef>
                    <a:spcPct val="50000"/>
                  </a:spcBef>
                  <a:defRPr/>
                </a:pPr>
                <a:r>
                  <a:rPr lang="de-DE" sz="2300" i="1" kern="0" dirty="0" smtClean="0">
                    <a:solidFill>
                      <a:sysClr val="windowText" lastClr="000000"/>
                    </a:solidFill>
                    <a:latin typeface="Arial" charset="0"/>
                    <a:ea typeface="ＭＳ Ｐゴシック" charset="0"/>
                  </a:rPr>
                  <a:t>WW II</a:t>
                </a:r>
                <a:endParaRPr lang="en-US" sz="2300" i="1" kern="0" dirty="0">
                  <a:solidFill>
                    <a:sysClr val="windowText" lastClr="000000"/>
                  </a:solidFill>
                  <a:latin typeface="Arial" charset="0"/>
                  <a:ea typeface="ＭＳ Ｐゴシック" charset="0"/>
                </a:endParaRPr>
              </a:p>
            </p:txBody>
          </p:sp>
          <p:sp>
            <p:nvSpPr>
              <p:cNvPr id="29" name="Line 56"/>
              <p:cNvSpPr>
                <a:spLocks noChangeShapeType="1"/>
              </p:cNvSpPr>
              <p:nvPr/>
            </p:nvSpPr>
            <p:spPr bwMode="auto">
              <a:xfrm flipH="1" flipV="1">
                <a:off x="3567" y="1348"/>
                <a:ext cx="398" cy="114"/>
              </a:xfrm>
              <a:prstGeom prst="line">
                <a:avLst/>
              </a:prstGeom>
              <a:noFill/>
              <a:ln w="9525">
                <a:solidFill>
                  <a:srgbClr val="000000"/>
                </a:solidFill>
                <a:round/>
                <a:headEnd/>
                <a:tailEnd/>
              </a:ln>
            </p:spPr>
            <p:txBody>
              <a:bodyPr/>
              <a:lstStyle/>
              <a:p>
                <a:pPr>
                  <a:defRPr/>
                </a:pPr>
                <a:endParaRPr lang="en-US" kern="0">
                  <a:solidFill>
                    <a:sysClr val="windowText" lastClr="000000"/>
                  </a:solidFill>
                  <a:latin typeface="Arial" charset="0"/>
                  <a:ea typeface="ＭＳ Ｐゴシック" charset="0"/>
                </a:endParaRPr>
              </a:p>
            </p:txBody>
          </p:sp>
        </p:grpSp>
        <p:grpSp>
          <p:nvGrpSpPr>
            <p:cNvPr id="12299" name="Group 59"/>
            <p:cNvGrpSpPr>
              <a:grpSpLocks/>
            </p:cNvGrpSpPr>
            <p:nvPr/>
          </p:nvGrpSpPr>
          <p:grpSpPr bwMode="auto">
            <a:xfrm>
              <a:off x="4416" y="827"/>
              <a:ext cx="948" cy="1165"/>
              <a:chOff x="4416" y="827"/>
              <a:chExt cx="948" cy="1165"/>
            </a:xfrm>
          </p:grpSpPr>
          <p:sp>
            <p:nvSpPr>
              <p:cNvPr id="26" name="Text Box 49"/>
              <p:cNvSpPr txBox="1">
                <a:spLocks noChangeArrowheads="1"/>
              </p:cNvSpPr>
              <p:nvPr/>
            </p:nvSpPr>
            <p:spPr bwMode="auto">
              <a:xfrm>
                <a:off x="4416" y="827"/>
                <a:ext cx="948" cy="504"/>
              </a:xfrm>
              <a:prstGeom prst="rect">
                <a:avLst/>
              </a:prstGeom>
              <a:noFill/>
              <a:ln w="9525">
                <a:noFill/>
                <a:miter lim="800000"/>
                <a:headEnd/>
                <a:tailEnd/>
              </a:ln>
            </p:spPr>
            <p:txBody>
              <a:bodyPr>
                <a:spAutoFit/>
              </a:bodyPr>
              <a:lstStyle/>
              <a:p>
                <a:pPr algn="ctr">
                  <a:spcBef>
                    <a:spcPct val="50000"/>
                  </a:spcBef>
                  <a:defRPr/>
                </a:pPr>
                <a:r>
                  <a:rPr lang="en-US" sz="2300" i="1" kern="0" dirty="0" smtClean="0">
                    <a:solidFill>
                      <a:sysClr val="windowText" lastClr="000000"/>
                    </a:solidFill>
                    <a:latin typeface="Arial" charset="0"/>
                    <a:ea typeface="ＭＳ Ｐゴシック" charset="0"/>
                  </a:rPr>
                  <a:t>Financial crisis</a:t>
                </a:r>
                <a:endParaRPr lang="en-US" sz="2300" i="1" kern="0" dirty="0">
                  <a:solidFill>
                    <a:sysClr val="windowText" lastClr="000000"/>
                  </a:solidFill>
                  <a:latin typeface="Arial" charset="0"/>
                  <a:ea typeface="ＭＳ Ｐゴシック" charset="0"/>
                </a:endParaRPr>
              </a:p>
            </p:txBody>
          </p:sp>
          <p:sp>
            <p:nvSpPr>
              <p:cNvPr id="27" name="Line 58"/>
              <p:cNvSpPr>
                <a:spLocks noChangeShapeType="1"/>
              </p:cNvSpPr>
              <p:nvPr/>
            </p:nvSpPr>
            <p:spPr bwMode="auto">
              <a:xfrm flipH="1" flipV="1">
                <a:off x="4882" y="1280"/>
                <a:ext cx="451" cy="712"/>
              </a:xfrm>
              <a:prstGeom prst="line">
                <a:avLst/>
              </a:prstGeom>
              <a:noFill/>
              <a:ln w="9525">
                <a:solidFill>
                  <a:srgbClr val="000000"/>
                </a:solidFill>
                <a:round/>
                <a:headEnd/>
                <a:tailEnd/>
              </a:ln>
            </p:spPr>
            <p:txBody>
              <a:bodyPr/>
              <a:lstStyle/>
              <a:p>
                <a:pPr>
                  <a:defRPr/>
                </a:pPr>
                <a:endParaRPr lang="en-US" kern="0">
                  <a:solidFill>
                    <a:sysClr val="windowText" lastClr="000000"/>
                  </a:solidFill>
                  <a:latin typeface="Arial" charset="0"/>
                  <a:ea typeface="ＭＳ Ｐゴシック" charset="0"/>
                </a:endParaRPr>
              </a:p>
            </p:txBody>
          </p:sp>
        </p:grpSp>
      </p:grpSp>
      <p:sp>
        <p:nvSpPr>
          <p:cNvPr id="22" name="Rectangle 15"/>
          <p:cNvSpPr>
            <a:spLocks noGrp="1" noChangeArrowheads="1"/>
          </p:cNvSpPr>
          <p:nvPr>
            <p:ph type="title"/>
          </p:nvPr>
        </p:nvSpPr>
        <p:spPr>
          <a:xfrm rot="10800000" flipV="1">
            <a:off x="2578516" y="1201147"/>
            <a:ext cx="6891887" cy="265116"/>
          </a:xfrm>
        </p:spPr>
        <p:txBody>
          <a:bodyPr>
            <a:normAutofit fontScale="90000"/>
          </a:bodyPr>
          <a:lstStyle/>
          <a:p>
            <a:pPr eaLnBrk="1" hangingPunct="1">
              <a:defRPr/>
            </a:pPr>
            <a:r>
              <a:rPr lang="en-US" sz="2500" b="1" dirty="0" smtClean="0"/>
              <a:t>Debt/GDP ratio: USA, 1791-2011</a:t>
            </a:r>
            <a:endParaRPr lang="en-US" sz="2500" b="1" dirty="0"/>
          </a:p>
        </p:txBody>
      </p:sp>
      <p:sp>
        <p:nvSpPr>
          <p:cNvPr id="23" name="Text Box 49"/>
          <p:cNvSpPr txBox="1">
            <a:spLocks noChangeArrowheads="1"/>
          </p:cNvSpPr>
          <p:nvPr/>
        </p:nvSpPr>
        <p:spPr bwMode="auto">
          <a:xfrm>
            <a:off x="8056564" y="2844800"/>
            <a:ext cx="1360487" cy="800219"/>
          </a:xfrm>
          <a:prstGeom prst="rect">
            <a:avLst/>
          </a:prstGeom>
          <a:noFill/>
          <a:ln w="9525">
            <a:noFill/>
            <a:miter lim="800000"/>
            <a:headEnd/>
            <a:tailEnd/>
          </a:ln>
        </p:spPr>
        <p:txBody>
          <a:bodyPr>
            <a:spAutoFit/>
          </a:bodyPr>
          <a:lstStyle/>
          <a:p>
            <a:pPr algn="ctr">
              <a:spcBef>
                <a:spcPct val="50000"/>
              </a:spcBef>
              <a:defRPr/>
            </a:pPr>
            <a:r>
              <a:rPr lang="en-US" sz="2300" i="1" kern="0" dirty="0">
                <a:solidFill>
                  <a:sysClr val="windowText" lastClr="000000"/>
                </a:solidFill>
                <a:latin typeface="Arial" charset="0"/>
                <a:ea typeface="ＭＳ Ｐゴシック" charset="0"/>
              </a:rPr>
              <a:t>Reagan &amp;</a:t>
            </a:r>
            <a:r>
              <a:rPr lang="en-US" sz="2300" i="1" kern="0" dirty="0" smtClean="0">
                <a:solidFill>
                  <a:sysClr val="windowText" lastClr="000000"/>
                </a:solidFill>
                <a:latin typeface="Arial" charset="0"/>
                <a:ea typeface="ＭＳ Ｐゴシック" charset="0"/>
              </a:rPr>
              <a:t> </a:t>
            </a:r>
            <a:r>
              <a:rPr lang="en-US" sz="2300" i="1" kern="0" dirty="0">
                <a:solidFill>
                  <a:sysClr val="windowText" lastClr="000000"/>
                </a:solidFill>
                <a:latin typeface="Arial" charset="0"/>
                <a:ea typeface="ＭＳ Ｐゴシック" charset="0"/>
              </a:rPr>
              <a:t>Bush</a:t>
            </a:r>
          </a:p>
        </p:txBody>
      </p:sp>
      <p:sp>
        <p:nvSpPr>
          <p:cNvPr id="24" name="Line 58"/>
          <p:cNvSpPr>
            <a:spLocks noChangeShapeType="1"/>
          </p:cNvSpPr>
          <p:nvPr/>
        </p:nvSpPr>
        <p:spPr bwMode="auto">
          <a:xfrm flipH="1" flipV="1">
            <a:off x="8688388" y="3644900"/>
            <a:ext cx="360362" cy="1079500"/>
          </a:xfrm>
          <a:prstGeom prst="line">
            <a:avLst/>
          </a:prstGeom>
          <a:noFill/>
          <a:ln w="9525">
            <a:solidFill>
              <a:srgbClr val="000000"/>
            </a:solidFill>
            <a:round/>
            <a:headEnd/>
            <a:tailEnd/>
          </a:ln>
        </p:spPr>
        <p:txBody>
          <a:bodyPr/>
          <a:lstStyle/>
          <a:p>
            <a:pPr>
              <a:defRPr/>
            </a:pPr>
            <a:endParaRPr lang="en-US" kern="0">
              <a:solidFill>
                <a:sysClr val="windowText" lastClr="000000"/>
              </a:solidFill>
              <a:latin typeface="Arial" charset="0"/>
              <a:ea typeface="ＭＳ Ｐゴシック" charset="0"/>
            </a:endParaRPr>
          </a:p>
        </p:txBody>
      </p:sp>
      <p:sp>
        <p:nvSpPr>
          <p:cNvPr id="25" name="Rettangolo 24"/>
          <p:cNvSpPr/>
          <p:nvPr/>
        </p:nvSpPr>
        <p:spPr>
          <a:xfrm>
            <a:off x="444962" y="78509"/>
            <a:ext cx="8972089" cy="892552"/>
          </a:xfrm>
          <a:prstGeom prst="rect">
            <a:avLst/>
          </a:prstGeom>
        </p:spPr>
        <p:txBody>
          <a:bodyPr wrap="square">
            <a:spAutoFit/>
          </a:bodyPr>
          <a:lstStyle/>
          <a:p>
            <a:r>
              <a:rPr lang="en-US" sz="2400" b="1" dirty="0" smtClean="0">
                <a:solidFill>
                  <a:srgbClr val="005A5A"/>
                </a:solidFill>
              </a:rPr>
              <a:t>The government debt</a:t>
            </a:r>
          </a:p>
          <a:p>
            <a:r>
              <a:rPr lang="en-US" sz="2800" b="1" dirty="0" smtClean="0">
                <a:solidFill>
                  <a:srgbClr val="005A5A"/>
                </a:solidFill>
              </a:rPr>
              <a:t>How large is it and how does it change over time?  -  1</a:t>
            </a:r>
          </a:p>
        </p:txBody>
      </p:sp>
    </p:spTree>
    <p:extLst>
      <p:ext uri="{BB962C8B-B14F-4D97-AF65-F5344CB8AC3E}">
        <p14:creationId xmlns:p14="http://schemas.microsoft.com/office/powerpoint/2010/main" val="2356153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CasellaDiTesto 3"/>
          <p:cNvSpPr txBox="1">
            <a:spLocks noChangeArrowheads="1"/>
          </p:cNvSpPr>
          <p:nvPr/>
        </p:nvSpPr>
        <p:spPr bwMode="auto">
          <a:xfrm>
            <a:off x="1666875" y="6172200"/>
            <a:ext cx="8605838"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ea typeface="MS PGothic" panose="020B0600070205080204" pitchFamily="34" charset="-128"/>
              </a:defRPr>
            </a:lvl1pPr>
            <a:lvl2pPr marL="742950" indent="-285750" eaLnBrk="0" hangingPunct="0">
              <a:defRPr sz="2400" b="1">
                <a:solidFill>
                  <a:schemeClr val="tx1"/>
                </a:solidFill>
                <a:latin typeface="Arial" panose="020B0604020202020204" pitchFamily="34" charset="0"/>
                <a:ea typeface="MS PGothic" panose="020B0600070205080204" pitchFamily="34" charset="-128"/>
              </a:defRPr>
            </a:lvl2pPr>
            <a:lvl3pPr marL="1143000" indent="-228600" eaLnBrk="0" hangingPunct="0">
              <a:defRPr sz="2400" b="1">
                <a:solidFill>
                  <a:schemeClr val="tx1"/>
                </a:solidFill>
                <a:latin typeface="Arial" panose="020B0604020202020204" pitchFamily="34" charset="0"/>
                <a:ea typeface="MS PGothic" panose="020B0600070205080204" pitchFamily="34" charset="-128"/>
              </a:defRPr>
            </a:lvl3pPr>
            <a:lvl4pPr marL="1600200" indent="-228600" eaLnBrk="0" hangingPunct="0">
              <a:defRPr sz="2400" b="1">
                <a:solidFill>
                  <a:schemeClr val="tx1"/>
                </a:solidFill>
                <a:latin typeface="Arial" panose="020B0604020202020204" pitchFamily="34" charset="0"/>
                <a:ea typeface="MS PGothic" panose="020B0600070205080204" pitchFamily="34" charset="-128"/>
              </a:defRPr>
            </a:lvl4pPr>
            <a:lvl5pPr marL="2057400" indent="-228600" eaLnBrk="0" hangingPunct="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p>
        </p:txBody>
      </p:sp>
      <p:sp>
        <p:nvSpPr>
          <p:cNvPr id="25" name="Rettangolo 24"/>
          <p:cNvSpPr/>
          <p:nvPr/>
        </p:nvSpPr>
        <p:spPr>
          <a:xfrm>
            <a:off x="444962" y="78509"/>
            <a:ext cx="8972089" cy="769441"/>
          </a:xfrm>
          <a:prstGeom prst="rect">
            <a:avLst/>
          </a:prstGeom>
        </p:spPr>
        <p:txBody>
          <a:bodyPr wrap="square">
            <a:spAutoFit/>
          </a:bodyPr>
          <a:lstStyle/>
          <a:p>
            <a:r>
              <a:rPr lang="en-US" sz="2000" b="1" dirty="0" smtClean="0">
                <a:solidFill>
                  <a:srgbClr val="005A5A"/>
                </a:solidFill>
              </a:rPr>
              <a:t>The government debt</a:t>
            </a:r>
          </a:p>
          <a:p>
            <a:r>
              <a:rPr lang="en-US" sz="2400" b="1" dirty="0" smtClean="0">
                <a:solidFill>
                  <a:srgbClr val="005A5A"/>
                </a:solidFill>
              </a:rPr>
              <a:t>How large is it and how does it change over time?  -  2</a:t>
            </a:r>
            <a:endParaRPr lang="en-US" sz="2400" b="1" dirty="0">
              <a:solidFill>
                <a:srgbClr val="005A5A"/>
              </a:solidFill>
            </a:endParaRPr>
          </a:p>
        </p:txBody>
      </p:sp>
      <p:pic>
        <p:nvPicPr>
          <p:cNvPr id="8194" name="Picture 2" descr="http://www.imille.org/wp-content/uploads/debito-pubblic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4602" y="1088114"/>
            <a:ext cx="7399112" cy="5347060"/>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322489" y="1328058"/>
            <a:ext cx="2688771" cy="646331"/>
          </a:xfrm>
          <a:prstGeom prst="rect">
            <a:avLst/>
          </a:prstGeom>
        </p:spPr>
        <p:txBody>
          <a:bodyPr wrap="square">
            <a:spAutoFit/>
          </a:bodyPr>
          <a:lstStyle/>
          <a:p>
            <a:r>
              <a:rPr lang="en-US" dirty="0" smtClean="0"/>
              <a:t>Italy, 1861-2007</a:t>
            </a:r>
          </a:p>
          <a:p>
            <a:r>
              <a:rPr lang="en-US" dirty="0" smtClean="0"/>
              <a:t>Source: Banca </a:t>
            </a:r>
            <a:r>
              <a:rPr lang="en-US" dirty="0" err="1" smtClean="0"/>
              <a:t>d’Italia</a:t>
            </a:r>
            <a:endParaRPr lang="en-US" dirty="0"/>
          </a:p>
        </p:txBody>
      </p:sp>
    </p:spTree>
    <p:extLst>
      <p:ext uri="{BB962C8B-B14F-4D97-AF65-F5344CB8AC3E}">
        <p14:creationId xmlns:p14="http://schemas.microsoft.com/office/powerpoint/2010/main" val="191161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clissi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ssi">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33</TotalTime>
  <Words>3654</Words>
  <Application>Microsoft Office PowerPoint</Application>
  <PresentationFormat>Widescreen</PresentationFormat>
  <Paragraphs>493</Paragraphs>
  <Slides>30</Slides>
  <Notes>29</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30</vt:i4>
      </vt:variant>
    </vt:vector>
  </HeadingPairs>
  <TitlesOfParts>
    <vt:vector size="40" baseType="lpstr">
      <vt:lpstr>MS PGothic</vt:lpstr>
      <vt:lpstr>MS PGothic</vt:lpstr>
      <vt:lpstr>Arial</vt:lpstr>
      <vt:lpstr>Calibri</vt:lpstr>
      <vt:lpstr>Calibri Light</vt:lpstr>
      <vt:lpstr>Cambria Math</vt:lpstr>
      <vt:lpstr>Symbol</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Debt/GDP ratio: USA, 1791-2011</vt:lpstr>
      <vt:lpstr>Presentazione standard di PowerPoint</vt:lpstr>
      <vt:lpstr>Debt/GDP ratio (in %): Europe, 1970-2013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Capitolo 5  L’economia aperta</dc:title>
  <dc:creator>riccardo rovelli</dc:creator>
  <cp:lastModifiedBy>Hartmut Lehmann</cp:lastModifiedBy>
  <cp:revision>335</cp:revision>
  <dcterms:created xsi:type="dcterms:W3CDTF">2015-04-12T18:13:50Z</dcterms:created>
  <dcterms:modified xsi:type="dcterms:W3CDTF">2019-05-17T10:44:53Z</dcterms:modified>
</cp:coreProperties>
</file>