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0"/>
  </p:notes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68" r:id="rId14"/>
    <p:sldId id="269" r:id="rId15"/>
    <p:sldId id="270" r:id="rId16"/>
    <p:sldId id="272" r:id="rId17"/>
    <p:sldId id="271" r:id="rId18"/>
    <p:sldId id="273" r:id="rId19"/>
    <p:sldId id="274" r:id="rId20"/>
    <p:sldId id="275" r:id="rId21"/>
    <p:sldId id="276" r:id="rId22"/>
    <p:sldId id="277" r:id="rId23"/>
    <p:sldId id="278" r:id="rId24"/>
    <p:sldId id="279" r:id="rId25"/>
    <p:sldId id="281" r:id="rId26"/>
    <p:sldId id="280" r:id="rId27"/>
    <p:sldId id="282" r:id="rId28"/>
    <p:sldId id="283" r:id="rId29"/>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1pPr>
    <a:lvl2pPr marL="0" marR="0" indent="457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2pPr>
    <a:lvl3pPr marL="0" marR="0" indent="914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3pPr>
    <a:lvl4pPr marL="0" marR="0" indent="1371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4pPr>
    <a:lvl5pPr marL="0" marR="0" indent="18288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5pPr>
    <a:lvl6pPr marL="0" marR="0" indent="22860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6pPr>
    <a:lvl7pPr marL="0" marR="0" indent="2743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7pPr>
    <a:lvl8pPr marL="0" marR="0" indent="3200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8pPr>
    <a:lvl9pPr marL="0" marR="0" indent="3657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3" d="100"/>
          <a:sy n="73" d="100"/>
        </p:scale>
        <p:origin x="738"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8" name="Shape 118"/>
          <p:cNvSpPr>
            <a:spLocks noGrp="1" noRot="1" noChangeAspect="1"/>
          </p:cNvSpPr>
          <p:nvPr>
            <p:ph type="sldImg"/>
          </p:nvPr>
        </p:nvSpPr>
        <p:spPr>
          <a:xfrm>
            <a:off x="1143000" y="685800"/>
            <a:ext cx="4572000" cy="3429000"/>
          </a:xfrm>
          <a:prstGeom prst="rect">
            <a:avLst/>
          </a:prstGeom>
        </p:spPr>
        <p:txBody>
          <a:bodyPr/>
          <a:lstStyle/>
          <a:p>
            <a:endParaRPr/>
          </a:p>
        </p:txBody>
      </p:sp>
      <p:sp>
        <p:nvSpPr>
          <p:cNvPr id="119" name="Shape 119"/>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2656697072"/>
      </p:ext>
    </p:extLst>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Calibri"/>
      </a:defRPr>
    </a:lvl1pPr>
    <a:lvl2pPr indent="228600" latinLnBrk="0">
      <a:spcBef>
        <a:spcPts val="400"/>
      </a:spcBef>
      <a:defRPr sz="1200">
        <a:latin typeface="+mj-lt"/>
        <a:ea typeface="+mj-ea"/>
        <a:cs typeface="+mj-cs"/>
        <a:sym typeface="Calibri"/>
      </a:defRPr>
    </a:lvl2pPr>
    <a:lvl3pPr indent="457200" latinLnBrk="0">
      <a:spcBef>
        <a:spcPts val="400"/>
      </a:spcBef>
      <a:defRPr sz="1200">
        <a:latin typeface="+mj-lt"/>
        <a:ea typeface="+mj-ea"/>
        <a:cs typeface="+mj-cs"/>
        <a:sym typeface="Calibri"/>
      </a:defRPr>
    </a:lvl3pPr>
    <a:lvl4pPr indent="685800" latinLnBrk="0">
      <a:spcBef>
        <a:spcPts val="400"/>
      </a:spcBef>
      <a:defRPr sz="1200">
        <a:latin typeface="+mj-lt"/>
        <a:ea typeface="+mj-ea"/>
        <a:cs typeface="+mj-cs"/>
        <a:sym typeface="Calibri"/>
      </a:defRPr>
    </a:lvl4pPr>
    <a:lvl5pPr indent="914400" latinLnBrk="0">
      <a:spcBef>
        <a:spcPts val="400"/>
      </a:spcBef>
      <a:defRPr sz="1200">
        <a:latin typeface="+mj-lt"/>
        <a:ea typeface="+mj-ea"/>
        <a:cs typeface="+mj-cs"/>
        <a:sym typeface="Calibri"/>
      </a:defRPr>
    </a:lvl5pPr>
    <a:lvl6pPr indent="1143000" latinLnBrk="0">
      <a:spcBef>
        <a:spcPts val="400"/>
      </a:spcBef>
      <a:defRPr sz="1200">
        <a:latin typeface="+mj-lt"/>
        <a:ea typeface="+mj-ea"/>
        <a:cs typeface="+mj-cs"/>
        <a:sym typeface="Calibri"/>
      </a:defRPr>
    </a:lvl6pPr>
    <a:lvl7pPr indent="1371600" latinLnBrk="0">
      <a:spcBef>
        <a:spcPts val="400"/>
      </a:spcBef>
      <a:defRPr sz="1200">
        <a:latin typeface="+mj-lt"/>
        <a:ea typeface="+mj-ea"/>
        <a:cs typeface="+mj-cs"/>
        <a:sym typeface="Calibri"/>
      </a:defRPr>
    </a:lvl7pPr>
    <a:lvl8pPr indent="1600200" latinLnBrk="0">
      <a:spcBef>
        <a:spcPts val="400"/>
      </a:spcBef>
      <a:defRPr sz="1200">
        <a:latin typeface="+mj-lt"/>
        <a:ea typeface="+mj-ea"/>
        <a:cs typeface="+mj-cs"/>
        <a:sym typeface="Calibri"/>
      </a:defRPr>
    </a:lvl8pPr>
    <a:lvl9pPr indent="1828800" latinLnBrk="0">
      <a:spcBef>
        <a:spcPts val="400"/>
      </a:spcBef>
      <a:defRPr sz="1200">
        <a:latin typeface="+mj-lt"/>
        <a:ea typeface="+mj-ea"/>
        <a:cs typeface="+mj-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20788035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2918618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5012840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40311390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37780251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27061988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19025818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4026104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9696051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42456060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6752710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40464560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39823007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265511930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12709418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15446823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39823799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44302879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1933977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22154467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4144167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24896789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11507883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3967379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42771344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3570041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11" name="Shape 11"/>
          <p:cNvSpPr>
            <a:spLocks noGrp="1"/>
          </p:cNvSpPr>
          <p:nvPr>
            <p:ph type="title"/>
          </p:nvPr>
        </p:nvSpPr>
        <p:spPr>
          <a:xfrm>
            <a:off x="685800" y="2130425"/>
            <a:ext cx="7772400" cy="1470025"/>
          </a:xfrm>
          <a:prstGeom prst="rect">
            <a:avLst/>
          </a:prstGeom>
        </p:spPr>
        <p:txBody>
          <a:bodyPr/>
          <a:lstStyle/>
          <a:p>
            <a:r>
              <a:t>Fare clic per modificare lo stile del titolo</a:t>
            </a:r>
          </a:p>
        </p:txBody>
      </p:sp>
      <p:sp>
        <p:nvSpPr>
          <p:cNvPr id="12" name="Shape 12"/>
          <p:cNvSpPr>
            <a:spLocks noGrp="1"/>
          </p:cNvSpPr>
          <p:nvPr>
            <p:ph type="body" sz="quarter" idx="1"/>
          </p:nvPr>
        </p:nvSpPr>
        <p:spPr>
          <a:xfrm>
            <a:off x="1371600" y="3886200"/>
            <a:ext cx="6400800" cy="1752600"/>
          </a:xfrm>
          <a:prstGeom prst="rect">
            <a:avLst/>
          </a:prstGeom>
        </p:spPr>
        <p:txBody>
          <a:bodyPr/>
          <a:lstStyle>
            <a:lvl1pPr marL="0" indent="0" algn="ctr">
              <a:buSzTx/>
              <a:buFontTx/>
              <a:buNone/>
            </a:lvl1pPr>
          </a:lstStyle>
          <a:p>
            <a:r>
              <a:t>Fare clic per modificare lo stile del sottotitolo dello schema</a:t>
            </a:r>
          </a:p>
        </p:txBody>
      </p:sp>
      <p:sp>
        <p:nvSpPr>
          <p:cNvPr id="13" name="Shape 13"/>
          <p:cNvSpPr>
            <a:spLocks noGrp="1"/>
          </p:cNvSpPr>
          <p:nvPr>
            <p:ph type="sldNum" sz="quarter" idx="2"/>
          </p:nvPr>
        </p:nvSpPr>
        <p:spPr>
          <a:xfrm>
            <a:off x="8469649" y="6374130"/>
            <a:ext cx="217152" cy="218441"/>
          </a:xfrm>
          <a:prstGeom prst="rect">
            <a:avLst/>
          </a:prstGeom>
          <a:noFill/>
        </p:spPr>
        <p:txBody>
          <a:bodyPr wrap="none"/>
          <a:lstStyle>
            <a:lvl1pPr algn="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110" name="Shape 110"/>
          <p:cNvSpPr>
            <a:spLocks noGrp="1"/>
          </p:cNvSpPr>
          <p:nvPr>
            <p:ph type="title"/>
          </p:nvPr>
        </p:nvSpPr>
        <p:spPr>
          <a:xfrm>
            <a:off x="6629400" y="274638"/>
            <a:ext cx="2057400" cy="5851526"/>
          </a:xfrm>
          <a:prstGeom prst="rect">
            <a:avLst/>
          </a:prstGeom>
        </p:spPr>
        <p:txBody>
          <a:bodyPr/>
          <a:lstStyle/>
          <a:p>
            <a:r>
              <a:t>Click to edit Master title style</a:t>
            </a:r>
          </a:p>
        </p:txBody>
      </p:sp>
      <p:sp>
        <p:nvSpPr>
          <p:cNvPr id="111" name="Shape 111"/>
          <p:cNvSpPr>
            <a:spLocks noGrp="1"/>
          </p:cNvSpPr>
          <p:nvPr>
            <p:ph type="body" idx="1"/>
          </p:nvPr>
        </p:nvSpPr>
        <p:spPr>
          <a:xfrm>
            <a:off x="457200" y="274638"/>
            <a:ext cx="6019800" cy="5851526"/>
          </a:xfrm>
          <a:prstGeom prst="rect">
            <a:avLst/>
          </a:prstGeom>
        </p:spPr>
        <p:txBody>
          <a:bodyPr/>
          <a:lstStyle/>
          <a:p>
            <a:r>
              <a:t>Click to edit Master text styles</a:t>
            </a:r>
          </a:p>
          <a:p>
            <a:pPr lvl="1"/>
            <a:r>
              <a:t>Second level</a:t>
            </a:r>
          </a:p>
          <a:p>
            <a:pPr lvl="2"/>
            <a:r>
              <a:t>Third level</a:t>
            </a:r>
          </a:p>
          <a:p>
            <a:pPr lvl="3"/>
            <a:r>
              <a:t>Fourth level</a:t>
            </a:r>
          </a:p>
          <a:p>
            <a:pPr lvl="4"/>
            <a:r>
              <a:t>Fifth level</a:t>
            </a:r>
          </a:p>
        </p:txBody>
      </p:sp>
      <p:sp>
        <p:nvSpPr>
          <p:cNvPr id="112" name="Shape 112"/>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38" name="Shape 38"/>
          <p:cNvSpPr>
            <a:spLocks noGrp="1"/>
          </p:cNvSpPr>
          <p:nvPr>
            <p:ph type="title"/>
          </p:nvPr>
        </p:nvSpPr>
        <p:spPr>
          <a:xfrm>
            <a:off x="722312" y="4406900"/>
            <a:ext cx="7772401" cy="1362075"/>
          </a:xfrm>
          <a:prstGeom prst="rect">
            <a:avLst/>
          </a:prstGeom>
        </p:spPr>
        <p:txBody>
          <a:bodyPr anchor="t"/>
          <a:lstStyle>
            <a:lvl1pPr algn="l">
              <a:defRPr sz="4000" b="1" cap="all"/>
            </a:lvl1pPr>
          </a:lstStyle>
          <a:p>
            <a:r>
              <a:t>Click to edit Master title style</a:t>
            </a:r>
          </a:p>
        </p:txBody>
      </p:sp>
      <p:sp>
        <p:nvSpPr>
          <p:cNvPr id="39" name="Shape 39"/>
          <p:cNvSpPr>
            <a:spLocks noGrp="1"/>
          </p:cNvSpPr>
          <p:nvPr>
            <p:ph type="body" sz="quarter" idx="1"/>
          </p:nvPr>
        </p:nvSpPr>
        <p:spPr>
          <a:xfrm>
            <a:off x="722312" y="2906713"/>
            <a:ext cx="7772401" cy="1500188"/>
          </a:xfrm>
          <a:prstGeom prst="rect">
            <a:avLst/>
          </a:prstGeom>
        </p:spPr>
        <p:txBody>
          <a:bodyPr anchor="b"/>
          <a:lstStyle>
            <a:lvl1pPr marL="0" indent="0">
              <a:spcBef>
                <a:spcPts val="400"/>
              </a:spcBef>
              <a:buSzTx/>
              <a:buFontTx/>
              <a:buNone/>
              <a:defRPr sz="2000">
                <a:solidFill>
                  <a:srgbClr val="888888"/>
                </a:solidFill>
              </a:defRPr>
            </a:lvl1pPr>
          </a:lstStyle>
          <a:p>
            <a:r>
              <a:t>Click to edit Master text styles</a:t>
            </a:r>
          </a:p>
        </p:txBody>
      </p:sp>
      <p:sp>
        <p:nvSpPr>
          <p:cNvPr id="40" name="Shape 4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47" name="Shape 47"/>
          <p:cNvSpPr>
            <a:spLocks noGrp="1"/>
          </p:cNvSpPr>
          <p:nvPr>
            <p:ph type="title"/>
          </p:nvPr>
        </p:nvSpPr>
        <p:spPr>
          <a:prstGeom prst="rect">
            <a:avLst/>
          </a:prstGeom>
        </p:spPr>
        <p:txBody>
          <a:bodyPr/>
          <a:lstStyle/>
          <a:p>
            <a:r>
              <a:t>Click to edit Master title style</a:t>
            </a:r>
          </a:p>
        </p:txBody>
      </p:sp>
      <p:sp>
        <p:nvSpPr>
          <p:cNvPr id="48" name="Shape 48"/>
          <p:cNvSpPr>
            <a:spLocks noGrp="1"/>
          </p:cNvSpPr>
          <p:nvPr>
            <p:ph type="body" sz="half" idx="1"/>
          </p:nvPr>
        </p:nvSpPr>
        <p:spPr>
          <a:xfrm>
            <a:off x="457200" y="1600200"/>
            <a:ext cx="4038600" cy="4525963"/>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r>
              <a:t>Click to edit Master text styles</a:t>
            </a:r>
          </a:p>
          <a:p>
            <a:pPr lvl="1"/>
            <a:r>
              <a:t>Second level</a:t>
            </a:r>
          </a:p>
          <a:p>
            <a:pPr lvl="2"/>
            <a:r>
              <a:t>Third level</a:t>
            </a:r>
          </a:p>
          <a:p>
            <a:pPr lvl="3"/>
            <a:r>
              <a:t>Fourth level</a:t>
            </a:r>
          </a:p>
          <a:p>
            <a:pPr lvl="4"/>
            <a:r>
              <a:t>Fifth level</a:t>
            </a:r>
          </a:p>
        </p:txBody>
      </p:sp>
      <p:sp>
        <p:nvSpPr>
          <p:cNvPr id="49" name="Shape 49"/>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56" name="Shape 56"/>
          <p:cNvSpPr>
            <a:spLocks noGrp="1"/>
          </p:cNvSpPr>
          <p:nvPr>
            <p:ph type="title"/>
          </p:nvPr>
        </p:nvSpPr>
        <p:spPr>
          <a:prstGeom prst="rect">
            <a:avLst/>
          </a:prstGeom>
        </p:spPr>
        <p:txBody>
          <a:bodyPr/>
          <a:lstStyle/>
          <a:p>
            <a:r>
              <a:t>Click to edit Master title style</a:t>
            </a:r>
          </a:p>
        </p:txBody>
      </p:sp>
      <p:sp>
        <p:nvSpPr>
          <p:cNvPr id="57" name="Shape 57"/>
          <p:cNvSpPr>
            <a:spLocks noGrp="1"/>
          </p:cNvSpPr>
          <p:nvPr>
            <p:ph type="body" sz="quarter" idx="1"/>
          </p:nvPr>
        </p:nvSpPr>
        <p:spPr>
          <a:xfrm>
            <a:off x="457200" y="1535112"/>
            <a:ext cx="4040188" cy="639763"/>
          </a:xfrm>
          <a:prstGeom prst="rect">
            <a:avLst/>
          </a:prstGeom>
        </p:spPr>
        <p:txBody>
          <a:bodyPr anchor="b"/>
          <a:lstStyle>
            <a:lvl1pPr marL="0" indent="0">
              <a:spcBef>
                <a:spcPts val="500"/>
              </a:spcBef>
              <a:buSzTx/>
              <a:buFontTx/>
              <a:buNone/>
              <a:defRPr sz="2400" b="1"/>
            </a:lvl1pPr>
          </a:lstStyle>
          <a:p>
            <a:r>
              <a:t>Click to edit Master text styles</a:t>
            </a:r>
          </a:p>
        </p:txBody>
      </p:sp>
      <p:sp>
        <p:nvSpPr>
          <p:cNvPr id="58" name="Shape 58"/>
          <p:cNvSpPr>
            <a:spLocks noGrp="1"/>
          </p:cNvSpPr>
          <p:nvPr>
            <p:ph type="body" sz="quarter" idx="13"/>
          </p:nvPr>
        </p:nvSpPr>
        <p:spPr>
          <a:xfrm>
            <a:off x="4645025" y="1535112"/>
            <a:ext cx="4041775" cy="639763"/>
          </a:xfrm>
          <a:prstGeom prst="rect">
            <a:avLst/>
          </a:prstGeom>
        </p:spPr>
        <p:txBody>
          <a:bodyPr anchor="b"/>
          <a:lstStyle/>
          <a:p>
            <a:pPr marL="0" indent="0">
              <a:spcBef>
                <a:spcPts val="500"/>
              </a:spcBef>
              <a:buSzTx/>
              <a:buFontTx/>
              <a:buNone/>
              <a:defRPr sz="2400" b="1"/>
            </a:pPr>
            <a:endParaRPr/>
          </a:p>
        </p:txBody>
      </p:sp>
      <p:sp>
        <p:nvSpPr>
          <p:cNvPr id="59" name="Shape 59"/>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66" name="Shape 66"/>
          <p:cNvSpPr>
            <a:spLocks noGrp="1"/>
          </p:cNvSpPr>
          <p:nvPr>
            <p:ph type="title"/>
          </p:nvPr>
        </p:nvSpPr>
        <p:spPr>
          <a:prstGeom prst="rect">
            <a:avLst/>
          </a:prstGeom>
        </p:spPr>
        <p:txBody>
          <a:bodyPr/>
          <a:lstStyle/>
          <a:p>
            <a:r>
              <a:t>Click to edit Master title style</a:t>
            </a:r>
          </a:p>
        </p:txBody>
      </p:sp>
      <p:sp>
        <p:nvSpPr>
          <p:cNvPr id="67" name="Shape 67"/>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74" name="Shape 74"/>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81" name="Shape 81"/>
          <p:cNvSpPr>
            <a:spLocks noGrp="1"/>
          </p:cNvSpPr>
          <p:nvPr>
            <p:ph type="title"/>
          </p:nvPr>
        </p:nvSpPr>
        <p:spPr>
          <a:xfrm>
            <a:off x="457200" y="273050"/>
            <a:ext cx="3008314" cy="1162050"/>
          </a:xfrm>
          <a:prstGeom prst="rect">
            <a:avLst/>
          </a:prstGeom>
        </p:spPr>
        <p:txBody>
          <a:bodyPr anchor="b"/>
          <a:lstStyle>
            <a:lvl1pPr algn="l">
              <a:defRPr sz="2000" b="1"/>
            </a:lvl1pPr>
          </a:lstStyle>
          <a:p>
            <a:r>
              <a:t>Click to edit Master title style</a:t>
            </a:r>
          </a:p>
        </p:txBody>
      </p:sp>
      <p:sp>
        <p:nvSpPr>
          <p:cNvPr id="82" name="Shape 82"/>
          <p:cNvSpPr>
            <a:spLocks noGrp="1"/>
          </p:cNvSpPr>
          <p:nvPr>
            <p:ph type="body" idx="1"/>
          </p:nvPr>
        </p:nvSpPr>
        <p:spPr>
          <a:xfrm>
            <a:off x="3575050" y="273050"/>
            <a:ext cx="5111750" cy="5853113"/>
          </a:xfrm>
          <a:prstGeom prst="rect">
            <a:avLst/>
          </a:prstGeom>
        </p:spPr>
        <p:txBody>
          <a:bodyPr/>
          <a:lstStyle/>
          <a:p>
            <a:r>
              <a:t>Click to edit Master text styles</a:t>
            </a:r>
          </a:p>
          <a:p>
            <a:pPr lvl="1"/>
            <a:r>
              <a:t>Second level</a:t>
            </a:r>
          </a:p>
          <a:p>
            <a:pPr lvl="2"/>
            <a:r>
              <a:t>Third level</a:t>
            </a:r>
          </a:p>
          <a:p>
            <a:pPr lvl="3"/>
            <a:r>
              <a:t>Fourth level</a:t>
            </a:r>
          </a:p>
          <a:p>
            <a:pPr lvl="4"/>
            <a:r>
              <a:t>Fifth level</a:t>
            </a:r>
          </a:p>
        </p:txBody>
      </p:sp>
      <p:sp>
        <p:nvSpPr>
          <p:cNvPr id="83" name="Shape 83"/>
          <p:cNvSpPr>
            <a:spLocks noGrp="1"/>
          </p:cNvSpPr>
          <p:nvPr>
            <p:ph type="body" sz="half" idx="13"/>
          </p:nvPr>
        </p:nvSpPr>
        <p:spPr>
          <a:xfrm>
            <a:off x="457199" y="1435100"/>
            <a:ext cx="3008315" cy="4691063"/>
          </a:xfrm>
          <a:prstGeom prst="rect">
            <a:avLst/>
          </a:prstGeom>
        </p:spPr>
        <p:txBody>
          <a:bodyPr/>
          <a:lstStyle/>
          <a:p>
            <a:pPr marL="0" indent="0">
              <a:spcBef>
                <a:spcPts val="300"/>
              </a:spcBef>
              <a:buSzTx/>
              <a:buFontTx/>
              <a:buNone/>
              <a:defRPr sz="1400"/>
            </a:pPr>
            <a:endParaRPr/>
          </a:p>
        </p:txBody>
      </p:sp>
      <p:sp>
        <p:nvSpPr>
          <p:cNvPr id="84" name="Shape 84"/>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91" name="Shape 91"/>
          <p:cNvSpPr>
            <a:spLocks noGrp="1"/>
          </p:cNvSpPr>
          <p:nvPr>
            <p:ph type="title"/>
          </p:nvPr>
        </p:nvSpPr>
        <p:spPr>
          <a:xfrm>
            <a:off x="1792288" y="4800600"/>
            <a:ext cx="5486401" cy="566738"/>
          </a:xfrm>
          <a:prstGeom prst="rect">
            <a:avLst/>
          </a:prstGeom>
        </p:spPr>
        <p:txBody>
          <a:bodyPr anchor="b"/>
          <a:lstStyle>
            <a:lvl1pPr algn="l">
              <a:defRPr sz="2000" b="1"/>
            </a:lvl1pPr>
          </a:lstStyle>
          <a:p>
            <a:r>
              <a:t>Click to edit Master title style</a:t>
            </a:r>
          </a:p>
        </p:txBody>
      </p:sp>
      <p:sp>
        <p:nvSpPr>
          <p:cNvPr id="92" name="Shape 92"/>
          <p:cNvSpPr>
            <a:spLocks noGrp="1"/>
          </p:cNvSpPr>
          <p:nvPr>
            <p:ph type="pic" sz="half" idx="13"/>
          </p:nvPr>
        </p:nvSpPr>
        <p:spPr>
          <a:xfrm>
            <a:off x="1792288" y="612775"/>
            <a:ext cx="5486401" cy="4114800"/>
          </a:xfrm>
          <a:prstGeom prst="rect">
            <a:avLst/>
          </a:prstGeom>
        </p:spPr>
        <p:txBody>
          <a:bodyPr lIns="91439" rIns="91439">
            <a:noAutofit/>
          </a:bodyPr>
          <a:lstStyle/>
          <a:p>
            <a:endParaRPr/>
          </a:p>
        </p:txBody>
      </p:sp>
      <p:sp>
        <p:nvSpPr>
          <p:cNvPr id="93" name="Shape 93"/>
          <p:cNvSpPr>
            <a:spLocks noGrp="1"/>
          </p:cNvSpPr>
          <p:nvPr>
            <p:ph type="body" sz="quarter" idx="1"/>
          </p:nvPr>
        </p:nvSpPr>
        <p:spPr>
          <a:xfrm>
            <a:off x="1792288" y="5367337"/>
            <a:ext cx="5486401" cy="804863"/>
          </a:xfrm>
          <a:prstGeom prst="rect">
            <a:avLst/>
          </a:prstGeom>
        </p:spPr>
        <p:txBody>
          <a:bodyPr/>
          <a:lstStyle>
            <a:lvl1pPr marL="0" indent="0">
              <a:spcBef>
                <a:spcPts val="300"/>
              </a:spcBef>
              <a:buSzTx/>
              <a:buFontTx/>
              <a:buNone/>
              <a:defRPr sz="1400"/>
            </a:lvl1pPr>
          </a:lstStyle>
          <a:p>
            <a:r>
              <a:t>Click to edit Master text styles</a:t>
            </a:r>
          </a:p>
        </p:txBody>
      </p:sp>
      <p:sp>
        <p:nvSpPr>
          <p:cNvPr id="94" name="Shape 94"/>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101" name="Shape 101"/>
          <p:cNvSpPr>
            <a:spLocks noGrp="1"/>
          </p:cNvSpPr>
          <p:nvPr>
            <p:ph type="title"/>
          </p:nvPr>
        </p:nvSpPr>
        <p:spPr>
          <a:prstGeom prst="rect">
            <a:avLst/>
          </a:prstGeom>
        </p:spPr>
        <p:txBody>
          <a:bodyPr/>
          <a:lstStyle/>
          <a:p>
            <a:r>
              <a:t>Click to edit Master title style</a:t>
            </a:r>
          </a:p>
        </p:txBody>
      </p:sp>
      <p:sp>
        <p:nvSpPr>
          <p:cNvPr id="102" name="Shape 102"/>
          <p:cNvSpPr>
            <a:spLocks noGrp="1"/>
          </p:cNvSpPr>
          <p:nvPr>
            <p:ph type="body" idx="1"/>
          </p:nvPr>
        </p:nvSpPr>
        <p:spPr>
          <a:prstGeom prst="rect">
            <a:avLst/>
          </a:prstGeom>
        </p:spPr>
        <p:txBody>
          <a:bodyPr/>
          <a:lstStyle/>
          <a:p>
            <a:r>
              <a:t>Click to edit Master text styles</a:t>
            </a:r>
          </a:p>
          <a:p>
            <a:pPr lvl="1"/>
            <a:r>
              <a:t>Second level</a:t>
            </a:r>
          </a:p>
          <a:p>
            <a:pPr lvl="2"/>
            <a:r>
              <a:t>Third level</a:t>
            </a:r>
          </a:p>
          <a:p>
            <a:pPr lvl="3"/>
            <a:r>
              <a:t>Fourth level</a:t>
            </a:r>
          </a:p>
          <a:p>
            <a:pPr lvl="4"/>
            <a:r>
              <a:t>Fifth level</a:t>
            </a:r>
          </a:p>
        </p:txBody>
      </p:sp>
      <p:sp>
        <p:nvSpPr>
          <p:cNvPr id="103" name="Shape 10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2"/>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457200" y="274638"/>
            <a:ext cx="8229600" cy="1143001"/>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normAutofit/>
          </a:bodyPr>
          <a:lstStyle/>
          <a:p>
            <a:r>
              <a:t>Click to edit Master title style</a:t>
            </a:r>
          </a:p>
        </p:txBody>
      </p:sp>
      <p:sp>
        <p:nvSpPr>
          <p:cNvPr id="3" name="Shape 3"/>
          <p:cNvSpPr>
            <a:spLocks noGrp="1"/>
          </p:cNvSpPr>
          <p:nvPr>
            <p:ph type="body" idx="1"/>
          </p:nvPr>
        </p:nvSpPr>
        <p:spPr>
          <a:xfrm>
            <a:off x="457200" y="1600200"/>
            <a:ext cx="8229600" cy="4525963"/>
          </a:xfrm>
          <a:prstGeom prst="rect">
            <a:avLst/>
          </a:prstGeom>
          <a:ln w="12700">
            <a:miter lim="400000"/>
          </a:ln>
          <a:extLst>
            <a:ext uri="{C572A759-6A51-4108-AA02-DFA0A04FC94B}">
              <ma14:wrappingTextBoxFlag xmlns="" xmlns:ma14="http://schemas.microsoft.com/office/mac/drawingml/2011/main" val="1"/>
            </a:ext>
          </a:extLst>
        </p:spPr>
        <p:txBody>
          <a:bodyPr lIns="45719" rIns="45719">
            <a:normAutofit/>
          </a:bodyPr>
          <a:lstStyle/>
          <a:p>
            <a:r>
              <a:t>Click to edit Master text styles</a:t>
            </a:r>
          </a:p>
          <a:p>
            <a:pPr lvl="1"/>
            <a:r>
              <a:t>Second level</a:t>
            </a:r>
          </a:p>
          <a:p>
            <a:pPr lvl="2"/>
            <a:r>
              <a:t>Third level</a:t>
            </a:r>
          </a:p>
          <a:p>
            <a:pPr lvl="3"/>
            <a:r>
              <a:t>Fourth level</a:t>
            </a:r>
          </a:p>
          <a:p>
            <a:pPr lvl="4"/>
            <a:r>
              <a:t>Fifth level</a:t>
            </a:r>
          </a:p>
        </p:txBody>
      </p:sp>
      <p:sp>
        <p:nvSpPr>
          <p:cNvPr id="4" name="Shape 4"/>
          <p:cNvSpPr>
            <a:spLocks noGrp="1"/>
          </p:cNvSpPr>
          <p:nvPr>
            <p:ph type="sldNum" sz="quarter" idx="2"/>
          </p:nvPr>
        </p:nvSpPr>
        <p:spPr>
          <a:xfrm>
            <a:off x="7885113" y="6680517"/>
            <a:ext cx="1258888" cy="218441"/>
          </a:xfrm>
          <a:prstGeom prst="rect">
            <a:avLst/>
          </a:prstGeom>
          <a:solidFill>
            <a:srgbClr val="C0C0C0">
              <a:alpha val="39999"/>
            </a:srgbClr>
          </a:solidFill>
          <a:ln w="12700">
            <a:miter lim="400000"/>
          </a:ln>
        </p:spPr>
        <p:txBody>
          <a:bodyPr lIns="45719" rIns="45719" anchor="ctr">
            <a:spAutoFit/>
          </a:bodyPr>
          <a:lstStyle>
            <a:lvl1pPr algn="ctr">
              <a:defRPr sz="800">
                <a:solidFill>
                  <a:srgbClr val="898989"/>
                </a:solidFill>
                <a:latin typeface="Gill Sans MT"/>
                <a:ea typeface="Gill Sans MT"/>
                <a:cs typeface="Gill Sans MT"/>
                <a:sym typeface="Gill Sans M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Lst>
  <p:transition spd="med"/>
  <p:txStyles>
    <p:titleStyle>
      <a:lvl1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Gill Sans MT"/>
          <a:ea typeface="Gill Sans MT"/>
          <a:cs typeface="Gill Sans MT"/>
          <a:sym typeface="Gill Sans MT"/>
        </a:defRPr>
      </a:lvl1pPr>
      <a:lvl2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Gill Sans MT"/>
          <a:ea typeface="Gill Sans MT"/>
          <a:cs typeface="Gill Sans MT"/>
          <a:sym typeface="Gill Sans MT"/>
        </a:defRPr>
      </a:lvl2pPr>
      <a:lvl3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Gill Sans MT"/>
          <a:ea typeface="Gill Sans MT"/>
          <a:cs typeface="Gill Sans MT"/>
          <a:sym typeface="Gill Sans MT"/>
        </a:defRPr>
      </a:lvl3pPr>
      <a:lvl4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Gill Sans MT"/>
          <a:ea typeface="Gill Sans MT"/>
          <a:cs typeface="Gill Sans MT"/>
          <a:sym typeface="Gill Sans MT"/>
        </a:defRPr>
      </a:lvl4pPr>
      <a:lvl5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Gill Sans MT"/>
          <a:ea typeface="Gill Sans MT"/>
          <a:cs typeface="Gill Sans MT"/>
          <a:sym typeface="Gill Sans MT"/>
        </a:defRPr>
      </a:lvl5pPr>
      <a:lvl6pPr marL="0" marR="0" indent="45720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Gill Sans MT"/>
          <a:ea typeface="Gill Sans MT"/>
          <a:cs typeface="Gill Sans MT"/>
          <a:sym typeface="Gill Sans MT"/>
        </a:defRPr>
      </a:lvl6pPr>
      <a:lvl7pPr marL="0" marR="0" indent="91440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Gill Sans MT"/>
          <a:ea typeface="Gill Sans MT"/>
          <a:cs typeface="Gill Sans MT"/>
          <a:sym typeface="Gill Sans MT"/>
        </a:defRPr>
      </a:lvl7pPr>
      <a:lvl8pPr marL="0" marR="0" indent="137160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Gill Sans MT"/>
          <a:ea typeface="Gill Sans MT"/>
          <a:cs typeface="Gill Sans MT"/>
          <a:sym typeface="Gill Sans MT"/>
        </a:defRPr>
      </a:lvl8pPr>
      <a:lvl9pPr marL="0" marR="0" indent="182880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Gill Sans MT"/>
          <a:ea typeface="Gill Sans MT"/>
          <a:cs typeface="Gill Sans MT"/>
          <a:sym typeface="Gill Sans MT"/>
        </a:defRPr>
      </a:lvl9pPr>
    </p:titleStyle>
    <p:bodyStyle>
      <a:lvl1pPr marL="342900" marR="0" indent="-34290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Gill Sans MT"/>
          <a:ea typeface="Gill Sans MT"/>
          <a:cs typeface="Gill Sans MT"/>
          <a:sym typeface="Gill Sans MT"/>
        </a:defRPr>
      </a:lvl1pPr>
      <a:lvl2pPr marL="783771" marR="0" indent="-326571"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Gill Sans MT"/>
          <a:ea typeface="Gill Sans MT"/>
          <a:cs typeface="Gill Sans MT"/>
          <a:sym typeface="Gill Sans MT"/>
        </a:defRPr>
      </a:lvl2pPr>
      <a:lvl3pPr marL="1219200" marR="0" indent="-30480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Gill Sans MT"/>
          <a:ea typeface="Gill Sans MT"/>
          <a:cs typeface="Gill Sans MT"/>
          <a:sym typeface="Gill Sans MT"/>
        </a:defRPr>
      </a:lvl3pPr>
      <a:lvl4pPr marL="17373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Gill Sans MT"/>
          <a:ea typeface="Gill Sans MT"/>
          <a:cs typeface="Gill Sans MT"/>
          <a:sym typeface="Gill Sans MT"/>
        </a:defRPr>
      </a:lvl4pPr>
      <a:lvl5pPr marL="21945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Gill Sans MT"/>
          <a:ea typeface="Gill Sans MT"/>
          <a:cs typeface="Gill Sans MT"/>
          <a:sym typeface="Gill Sans MT"/>
        </a:defRPr>
      </a:lvl5pPr>
      <a:lvl6pPr marL="26517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Gill Sans MT"/>
          <a:ea typeface="Gill Sans MT"/>
          <a:cs typeface="Gill Sans MT"/>
          <a:sym typeface="Gill Sans MT"/>
        </a:defRPr>
      </a:lvl6pPr>
      <a:lvl7pPr marL="31089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Gill Sans MT"/>
          <a:ea typeface="Gill Sans MT"/>
          <a:cs typeface="Gill Sans MT"/>
          <a:sym typeface="Gill Sans MT"/>
        </a:defRPr>
      </a:lvl7pPr>
      <a:lvl8pPr marL="3566159" marR="0" indent="-365759"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Gill Sans MT"/>
          <a:ea typeface="Gill Sans MT"/>
          <a:cs typeface="Gill Sans MT"/>
          <a:sym typeface="Gill Sans MT"/>
        </a:defRPr>
      </a:lvl8pPr>
      <a:lvl9pPr marL="4023359" marR="0" indent="-365759"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Gill Sans MT"/>
          <a:ea typeface="Gill Sans MT"/>
          <a:cs typeface="Gill Sans MT"/>
          <a:sym typeface="Gill Sans MT"/>
        </a:defRPr>
      </a:lvl9pPr>
    </p:bodyStyle>
    <p:otherStyle>
      <a:lvl1pPr marL="0" marR="0" indent="0" algn="ctr" defTabSz="457200" rtl="0" latinLnBrk="0">
        <a:lnSpc>
          <a:spcPct val="100000"/>
        </a:lnSpc>
        <a:spcBef>
          <a:spcPts val="0"/>
        </a:spcBef>
        <a:spcAft>
          <a:spcPts val="0"/>
        </a:spcAft>
        <a:buClrTx/>
        <a:buSzTx/>
        <a:buFontTx/>
        <a:buNone/>
        <a:tabLst/>
        <a:defRPr sz="800" b="0" i="0" u="none" strike="noStrike" cap="none" spc="0" baseline="0">
          <a:ln>
            <a:noFill/>
          </a:ln>
          <a:solidFill>
            <a:schemeClr val="tx1"/>
          </a:solidFill>
          <a:uFillTx/>
          <a:latin typeface="+mn-lt"/>
          <a:ea typeface="+mn-ea"/>
          <a:cs typeface="+mn-cs"/>
          <a:sym typeface="Gill Sans MT"/>
        </a:defRPr>
      </a:lvl1pPr>
      <a:lvl2pPr marL="0" marR="0" indent="457200" algn="ctr" defTabSz="457200" rtl="0" latinLnBrk="0">
        <a:lnSpc>
          <a:spcPct val="100000"/>
        </a:lnSpc>
        <a:spcBef>
          <a:spcPts val="0"/>
        </a:spcBef>
        <a:spcAft>
          <a:spcPts val="0"/>
        </a:spcAft>
        <a:buClrTx/>
        <a:buSzTx/>
        <a:buFontTx/>
        <a:buNone/>
        <a:tabLst/>
        <a:defRPr sz="800" b="0" i="0" u="none" strike="noStrike" cap="none" spc="0" baseline="0">
          <a:ln>
            <a:noFill/>
          </a:ln>
          <a:solidFill>
            <a:schemeClr val="tx1"/>
          </a:solidFill>
          <a:uFillTx/>
          <a:latin typeface="+mn-lt"/>
          <a:ea typeface="+mn-ea"/>
          <a:cs typeface="+mn-cs"/>
          <a:sym typeface="Gill Sans MT"/>
        </a:defRPr>
      </a:lvl2pPr>
      <a:lvl3pPr marL="0" marR="0" indent="914400" algn="ctr" defTabSz="457200" rtl="0" latinLnBrk="0">
        <a:lnSpc>
          <a:spcPct val="100000"/>
        </a:lnSpc>
        <a:spcBef>
          <a:spcPts val="0"/>
        </a:spcBef>
        <a:spcAft>
          <a:spcPts val="0"/>
        </a:spcAft>
        <a:buClrTx/>
        <a:buSzTx/>
        <a:buFontTx/>
        <a:buNone/>
        <a:tabLst/>
        <a:defRPr sz="800" b="0" i="0" u="none" strike="noStrike" cap="none" spc="0" baseline="0">
          <a:ln>
            <a:noFill/>
          </a:ln>
          <a:solidFill>
            <a:schemeClr val="tx1"/>
          </a:solidFill>
          <a:uFillTx/>
          <a:latin typeface="+mn-lt"/>
          <a:ea typeface="+mn-ea"/>
          <a:cs typeface="+mn-cs"/>
          <a:sym typeface="Gill Sans MT"/>
        </a:defRPr>
      </a:lvl3pPr>
      <a:lvl4pPr marL="0" marR="0" indent="1371600" algn="ctr" defTabSz="457200" rtl="0" latinLnBrk="0">
        <a:lnSpc>
          <a:spcPct val="100000"/>
        </a:lnSpc>
        <a:spcBef>
          <a:spcPts val="0"/>
        </a:spcBef>
        <a:spcAft>
          <a:spcPts val="0"/>
        </a:spcAft>
        <a:buClrTx/>
        <a:buSzTx/>
        <a:buFontTx/>
        <a:buNone/>
        <a:tabLst/>
        <a:defRPr sz="800" b="0" i="0" u="none" strike="noStrike" cap="none" spc="0" baseline="0">
          <a:ln>
            <a:noFill/>
          </a:ln>
          <a:solidFill>
            <a:schemeClr val="tx1"/>
          </a:solidFill>
          <a:uFillTx/>
          <a:latin typeface="+mn-lt"/>
          <a:ea typeface="+mn-ea"/>
          <a:cs typeface="+mn-cs"/>
          <a:sym typeface="Gill Sans MT"/>
        </a:defRPr>
      </a:lvl4pPr>
      <a:lvl5pPr marL="0" marR="0" indent="1828800" algn="ctr" defTabSz="457200" rtl="0" latinLnBrk="0">
        <a:lnSpc>
          <a:spcPct val="100000"/>
        </a:lnSpc>
        <a:spcBef>
          <a:spcPts val="0"/>
        </a:spcBef>
        <a:spcAft>
          <a:spcPts val="0"/>
        </a:spcAft>
        <a:buClrTx/>
        <a:buSzTx/>
        <a:buFontTx/>
        <a:buNone/>
        <a:tabLst/>
        <a:defRPr sz="800" b="0" i="0" u="none" strike="noStrike" cap="none" spc="0" baseline="0">
          <a:ln>
            <a:noFill/>
          </a:ln>
          <a:solidFill>
            <a:schemeClr val="tx1"/>
          </a:solidFill>
          <a:uFillTx/>
          <a:latin typeface="+mn-lt"/>
          <a:ea typeface="+mn-ea"/>
          <a:cs typeface="+mn-cs"/>
          <a:sym typeface="Gill Sans MT"/>
        </a:defRPr>
      </a:lvl5pPr>
      <a:lvl6pPr marL="0" marR="0" indent="2286000" algn="ctr" defTabSz="457200" rtl="0" latinLnBrk="0">
        <a:lnSpc>
          <a:spcPct val="100000"/>
        </a:lnSpc>
        <a:spcBef>
          <a:spcPts val="0"/>
        </a:spcBef>
        <a:spcAft>
          <a:spcPts val="0"/>
        </a:spcAft>
        <a:buClrTx/>
        <a:buSzTx/>
        <a:buFontTx/>
        <a:buNone/>
        <a:tabLst/>
        <a:defRPr sz="800" b="0" i="0" u="none" strike="noStrike" cap="none" spc="0" baseline="0">
          <a:ln>
            <a:noFill/>
          </a:ln>
          <a:solidFill>
            <a:schemeClr val="tx1"/>
          </a:solidFill>
          <a:uFillTx/>
          <a:latin typeface="+mn-lt"/>
          <a:ea typeface="+mn-ea"/>
          <a:cs typeface="+mn-cs"/>
          <a:sym typeface="Gill Sans MT"/>
        </a:defRPr>
      </a:lvl6pPr>
      <a:lvl7pPr marL="0" marR="0" indent="2743200" algn="ctr" defTabSz="457200" rtl="0" latinLnBrk="0">
        <a:lnSpc>
          <a:spcPct val="100000"/>
        </a:lnSpc>
        <a:spcBef>
          <a:spcPts val="0"/>
        </a:spcBef>
        <a:spcAft>
          <a:spcPts val="0"/>
        </a:spcAft>
        <a:buClrTx/>
        <a:buSzTx/>
        <a:buFontTx/>
        <a:buNone/>
        <a:tabLst/>
        <a:defRPr sz="800" b="0" i="0" u="none" strike="noStrike" cap="none" spc="0" baseline="0">
          <a:ln>
            <a:noFill/>
          </a:ln>
          <a:solidFill>
            <a:schemeClr val="tx1"/>
          </a:solidFill>
          <a:uFillTx/>
          <a:latin typeface="+mn-lt"/>
          <a:ea typeface="+mn-ea"/>
          <a:cs typeface="+mn-cs"/>
          <a:sym typeface="Gill Sans MT"/>
        </a:defRPr>
      </a:lvl7pPr>
      <a:lvl8pPr marL="0" marR="0" indent="3200400" algn="ctr" defTabSz="457200" rtl="0" latinLnBrk="0">
        <a:lnSpc>
          <a:spcPct val="100000"/>
        </a:lnSpc>
        <a:spcBef>
          <a:spcPts val="0"/>
        </a:spcBef>
        <a:spcAft>
          <a:spcPts val="0"/>
        </a:spcAft>
        <a:buClrTx/>
        <a:buSzTx/>
        <a:buFontTx/>
        <a:buNone/>
        <a:tabLst/>
        <a:defRPr sz="800" b="0" i="0" u="none" strike="noStrike" cap="none" spc="0" baseline="0">
          <a:ln>
            <a:noFill/>
          </a:ln>
          <a:solidFill>
            <a:schemeClr val="tx1"/>
          </a:solidFill>
          <a:uFillTx/>
          <a:latin typeface="+mn-lt"/>
          <a:ea typeface="+mn-ea"/>
          <a:cs typeface="+mn-cs"/>
          <a:sym typeface="Gill Sans MT"/>
        </a:defRPr>
      </a:lvl8pPr>
      <a:lvl9pPr marL="0" marR="0" indent="3657600" algn="ctr" defTabSz="457200" rtl="0" latinLnBrk="0">
        <a:lnSpc>
          <a:spcPct val="100000"/>
        </a:lnSpc>
        <a:spcBef>
          <a:spcPts val="0"/>
        </a:spcBef>
        <a:spcAft>
          <a:spcPts val="0"/>
        </a:spcAft>
        <a:buClrTx/>
        <a:buSzTx/>
        <a:buFontTx/>
        <a:buNone/>
        <a:tabLst/>
        <a:defRPr sz="800" b="0" i="0" u="none" strike="noStrike" cap="none" spc="0" baseline="0">
          <a:ln>
            <a:noFill/>
          </a:ln>
          <a:solidFill>
            <a:schemeClr val="tx1"/>
          </a:solidFill>
          <a:uFillTx/>
          <a:latin typeface="+mn-lt"/>
          <a:ea typeface="+mn-ea"/>
          <a:cs typeface="+mn-cs"/>
          <a:sym typeface="Gill Sans MT"/>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46000">
              <a:srgbClr val="E5EDF6"/>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21" name="Shape 121"/>
          <p:cNvSpPr/>
          <p:nvPr/>
        </p:nvSpPr>
        <p:spPr>
          <a:xfrm>
            <a:off x="3124200" y="6344851"/>
            <a:ext cx="2895600" cy="276999"/>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lgn="ctr">
              <a:defRPr sz="1200">
                <a:solidFill>
                  <a:srgbClr val="898989"/>
                </a:solidFill>
              </a:defRPr>
            </a:lvl1pPr>
          </a:lstStyle>
          <a:p>
            <a:r>
              <a:rPr lang="it-IT" dirty="0" smtClean="0"/>
              <a:t>stefano.bolatto</a:t>
            </a:r>
            <a:r>
              <a:rPr dirty="0" smtClean="0"/>
              <a:t>@unibo.it</a:t>
            </a:r>
            <a:endParaRPr dirty="0"/>
          </a:p>
        </p:txBody>
      </p:sp>
      <p:sp>
        <p:nvSpPr>
          <p:cNvPr id="122" name="Shape 122"/>
          <p:cNvSpPr>
            <a:spLocks noGrp="1"/>
          </p:cNvSpPr>
          <p:nvPr>
            <p:ph type="ctrTitle"/>
          </p:nvPr>
        </p:nvSpPr>
        <p:spPr>
          <a:xfrm>
            <a:off x="685800" y="1143453"/>
            <a:ext cx="7772400" cy="1470025"/>
          </a:xfrm>
          <a:prstGeom prst="rect">
            <a:avLst/>
          </a:prstGeom>
        </p:spPr>
        <p:txBody>
          <a:bodyPr>
            <a:normAutofit/>
          </a:bodyPr>
          <a:lstStyle/>
          <a:p>
            <a:pPr>
              <a:defRPr sz="4000"/>
            </a:pPr>
            <a:r>
              <a:rPr dirty="0" smtClean="0"/>
              <a:t>Lecture</a:t>
            </a:r>
            <a:r>
              <a:rPr dirty="0"/>
              <a:t/>
            </a:r>
            <a:br>
              <a:rPr dirty="0"/>
            </a:br>
            <a:r>
              <a:rPr lang="it-IT" dirty="0" smtClean="0"/>
              <a:t>Monetary Unions</a:t>
            </a:r>
            <a:endParaRPr dirty="0"/>
          </a:p>
        </p:txBody>
      </p:sp>
      <p:sp>
        <p:nvSpPr>
          <p:cNvPr id="123" name="Shape 123"/>
          <p:cNvSpPr>
            <a:spLocks noGrp="1"/>
          </p:cNvSpPr>
          <p:nvPr>
            <p:ph type="subTitle" sz="quarter" idx="1"/>
          </p:nvPr>
        </p:nvSpPr>
        <p:spPr>
          <a:prstGeom prst="rect">
            <a:avLst/>
          </a:prstGeom>
        </p:spPr>
        <p:txBody>
          <a:bodyPr/>
          <a:lstStyle/>
          <a:p>
            <a:r>
              <a:rPr dirty="0" smtClean="0"/>
              <a:t>Prof</a:t>
            </a:r>
            <a:r>
              <a:rPr dirty="0"/>
              <a:t>. </a:t>
            </a:r>
            <a:r>
              <a:rPr lang="it-IT" dirty="0" smtClean="0"/>
              <a:t>Stefano Bolatto</a:t>
            </a:r>
            <a:endParaRPr dirty="0"/>
          </a:p>
          <a:p>
            <a:pPr>
              <a:spcBef>
                <a:spcPts val="500"/>
              </a:spcBef>
              <a:defRPr sz="2400"/>
            </a:pPr>
            <a:r>
              <a:rPr lang="it-IT" dirty="0" smtClean="0"/>
              <a:t>May 23</a:t>
            </a:r>
            <a:r>
              <a:rPr lang="it-IT" baseline="30000" dirty="0" smtClean="0"/>
              <a:t>rd</a:t>
            </a:r>
            <a:r>
              <a:rPr lang="it-IT" dirty="0" smtClean="0"/>
              <a:t>, </a:t>
            </a:r>
            <a:r>
              <a:rPr dirty="0" smtClean="0"/>
              <a:t>201</a:t>
            </a:r>
            <a:r>
              <a:rPr lang="it-IT" dirty="0" smtClean="0"/>
              <a:t>8</a:t>
            </a:r>
            <a:endParaRPr dirty="0"/>
          </a:p>
        </p:txBody>
      </p:sp>
      <p:sp>
        <p:nvSpPr>
          <p:cNvPr id="124" name="Shape 124"/>
          <p:cNvSpPr>
            <a:spLocks noGrp="1"/>
          </p:cNvSpPr>
          <p:nvPr>
            <p:ph type="sldNum" sz="quarter" idx="2"/>
          </p:nvPr>
        </p:nvSpPr>
        <p:spPr>
          <a:xfrm>
            <a:off x="8526154" y="6374130"/>
            <a:ext cx="160647" cy="218441"/>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1</a:t>
            </a:fld>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46000">
              <a:srgbClr val="E5EDF6"/>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grpSp>
        <p:nvGrpSpPr>
          <p:cNvPr id="128" name="Group 128"/>
          <p:cNvGrpSpPr/>
          <p:nvPr/>
        </p:nvGrpSpPr>
        <p:grpSpPr>
          <a:xfrm>
            <a:off x="-1" y="6680517"/>
            <a:ext cx="7885115" cy="218441"/>
            <a:chOff x="0" y="0"/>
            <a:chExt cx="7885113" cy="218440"/>
          </a:xfrm>
        </p:grpSpPr>
        <p:sp>
          <p:nvSpPr>
            <p:cNvPr id="126" name="Shape 126"/>
            <p:cNvSpPr/>
            <p:nvPr/>
          </p:nvSpPr>
          <p:spPr>
            <a:xfrm>
              <a:off x="0" y="40957"/>
              <a:ext cx="7885114" cy="136526"/>
            </a:xfrm>
            <a:prstGeom prst="rect">
              <a:avLst/>
            </a:prstGeom>
            <a:solidFill>
              <a:srgbClr val="C0C0C0">
                <a:alpha val="39999"/>
              </a:srgbClr>
            </a:solidFill>
            <a:ln w="12700" cap="flat">
              <a:noFill/>
              <a:miter lim="400000"/>
            </a:ln>
            <a:effectLst/>
          </p:spPr>
          <p:txBody>
            <a:bodyPr wrap="square" lIns="45719" tIns="45719" rIns="45719" bIns="45719" numCol="1" anchor="ctr">
              <a:noAutofit/>
            </a:bodyPr>
            <a:lstStyle/>
            <a:p>
              <a:pPr>
                <a:defRPr sz="800">
                  <a:solidFill>
                    <a:srgbClr val="969696"/>
                  </a:solidFill>
                  <a:latin typeface="Gill Sans MT"/>
                  <a:ea typeface="Gill Sans MT"/>
                  <a:cs typeface="Gill Sans MT"/>
                  <a:sym typeface="Gill Sans MT"/>
                </a:defRPr>
              </a:pPr>
              <a:endParaRPr/>
            </a:p>
          </p:txBody>
        </p:sp>
        <p:sp>
          <p:nvSpPr>
            <p:cNvPr id="127" name="Shape 127"/>
            <p:cNvSpPr/>
            <p:nvPr/>
          </p:nvSpPr>
          <p:spPr>
            <a:xfrm>
              <a:off x="0" y="0"/>
              <a:ext cx="7885114" cy="21844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ctr">
              <a:spAutoFit/>
            </a:bodyPr>
            <a:lstStyle>
              <a:lvl1pPr>
                <a:defRPr sz="800">
                  <a:solidFill>
                    <a:srgbClr val="969696"/>
                  </a:solidFill>
                  <a:latin typeface="Gill Sans MT"/>
                  <a:ea typeface="Gill Sans MT"/>
                  <a:cs typeface="Gill Sans MT"/>
                  <a:sym typeface="Gill Sans MT"/>
                </a:defRPr>
              </a:lvl1pPr>
            </a:lstStyle>
            <a:p>
              <a:r>
                <a:t>	© NAME LASTNAME contacts @</a:t>
              </a:r>
            </a:p>
          </p:txBody>
        </p:sp>
      </p:grpSp>
      <p:sp>
        <p:nvSpPr>
          <p:cNvPr id="129" name="Shape 129"/>
          <p:cNvSpPr>
            <a:spLocks noGrp="1"/>
          </p:cNvSpPr>
          <p:nvPr>
            <p:ph type="sldNum" sz="quarter" idx="2"/>
          </p:nvPr>
        </p:nvSpPr>
        <p:spPr>
          <a:xfrm>
            <a:off x="7885113" y="6680517"/>
            <a:ext cx="1258888" cy="218441"/>
          </a:xfrm>
          <a:prstGeom prst="rect">
            <a:avLst/>
          </a:prstGeom>
          <a:solidFill>
            <a:srgbClr val="C0C0C0">
              <a:alpha val="39999"/>
            </a:srgbClr>
          </a:solidFill>
          <a:extLst>
            <a:ext uri="{C572A759-6A51-4108-AA02-DFA0A04FC94B}">
              <ma14:wrappingTextBoxFlag xmlns="" xmlns:ma14="http://schemas.microsoft.com/office/mac/drawingml/2011/main" val="1"/>
            </a:ext>
          </a:extLst>
        </p:spPr>
        <p:txBody>
          <a:bodyPr wrap="square"/>
          <a:lstStyle>
            <a:lvl1pPr algn="ctr"/>
          </a:lstStyle>
          <a:p>
            <a:fld id="{86CB4B4D-7CA3-9044-876B-883B54F8677D}" type="slidenum">
              <a:t>10</a:t>
            </a:fld>
            <a:endParaRPr/>
          </a:p>
        </p:txBody>
      </p:sp>
      <p:sp>
        <p:nvSpPr>
          <p:cNvPr id="131" name="Shape 131"/>
          <p:cNvSpPr>
            <a:spLocks noGrp="1"/>
          </p:cNvSpPr>
          <p:nvPr>
            <p:ph type="subTitle" idx="1"/>
          </p:nvPr>
        </p:nvSpPr>
        <p:spPr>
          <a:xfrm>
            <a:off x="608258" y="737877"/>
            <a:ext cx="7906299" cy="4525963"/>
          </a:xfrm>
          <a:prstGeom prst="rect">
            <a:avLst/>
          </a:prstGeom>
        </p:spPr>
        <p:txBody>
          <a:bodyPr>
            <a:noAutofit/>
          </a:bodyPr>
          <a:lstStyle/>
          <a:p>
            <a:pPr>
              <a:spcBef>
                <a:spcPts val="0"/>
              </a:spcBef>
              <a:spcAft>
                <a:spcPts val="2400"/>
              </a:spcAft>
              <a:defRPr/>
            </a:pPr>
            <a:r>
              <a:rPr lang="en-US" altLang="it-IT" sz="2800" b="1" dirty="0" smtClean="0"/>
              <a:t>A simple example</a:t>
            </a:r>
          </a:p>
          <a:p>
            <a:pPr algn="l">
              <a:spcBef>
                <a:spcPts val="0"/>
              </a:spcBef>
              <a:spcAft>
                <a:spcPts val="600"/>
              </a:spcAft>
              <a:defRPr/>
            </a:pPr>
            <a:r>
              <a:rPr lang="en-US" altLang="it-IT" sz="2800" dirty="0" smtClean="0"/>
              <a:t>Suppose </a:t>
            </a:r>
            <a:r>
              <a:rPr lang="en-US" altLang="it-IT" sz="2800" dirty="0"/>
              <a:t>that the expected inflation rate is 5%, so that trade unions will rise nominal wages by 5% </a:t>
            </a:r>
          </a:p>
          <a:p>
            <a:pPr marL="342900" indent="-342900" algn="l">
              <a:spcBef>
                <a:spcPts val="0"/>
              </a:spcBef>
              <a:spcAft>
                <a:spcPts val="600"/>
              </a:spcAft>
              <a:buFont typeface="Wingdings" panose="05000000000000000000" pitchFamily="2" charset="2"/>
              <a:buChar char="ü"/>
              <a:defRPr/>
            </a:pPr>
            <a:r>
              <a:rPr lang="en-US" altLang="it-IT" sz="2800" dirty="0"/>
              <a:t>If the actual inflation </a:t>
            </a:r>
            <a:r>
              <a:rPr lang="en-US" altLang="it-IT" sz="2800" dirty="0" smtClean="0"/>
              <a:t>is </a:t>
            </a:r>
            <a:r>
              <a:rPr lang="en-US" altLang="it-IT" sz="2800" dirty="0"/>
              <a:t>5%, real wages stay unchanged</a:t>
            </a:r>
          </a:p>
          <a:p>
            <a:pPr marL="342900" indent="-342900" algn="l">
              <a:spcBef>
                <a:spcPts val="0"/>
              </a:spcBef>
              <a:spcAft>
                <a:spcPts val="2400"/>
              </a:spcAft>
              <a:buFont typeface="Wingdings" panose="05000000000000000000" pitchFamily="2" charset="2"/>
              <a:buChar char="ü"/>
              <a:defRPr/>
            </a:pPr>
            <a:r>
              <a:rPr lang="en-US" altLang="it-IT" sz="2800" dirty="0"/>
              <a:t>If the actual inflation rate is 7%, real wages decline</a:t>
            </a:r>
          </a:p>
          <a:p>
            <a:pPr algn="l">
              <a:spcBef>
                <a:spcPts val="0"/>
              </a:spcBef>
              <a:spcAft>
                <a:spcPts val="1200"/>
              </a:spcAft>
              <a:defRPr/>
            </a:pPr>
            <a:r>
              <a:rPr lang="en-US" altLang="it-IT" sz="2800" i="1" dirty="0"/>
              <a:t>If policymakers have a strong incentive to generate surprise inflation for solving economic disequilibria, they are said to </a:t>
            </a:r>
            <a:r>
              <a:rPr lang="en-US" altLang="it-IT" sz="2800" i="1" dirty="0">
                <a:solidFill>
                  <a:schemeClr val="tx1"/>
                </a:solidFill>
              </a:rPr>
              <a:t>have </a:t>
            </a:r>
            <a:r>
              <a:rPr lang="en-US" altLang="it-IT" sz="2800" b="1" i="1" dirty="0">
                <a:solidFill>
                  <a:schemeClr val="tx1"/>
                </a:solidFill>
              </a:rPr>
              <a:t>temptation of inflation</a:t>
            </a:r>
            <a:r>
              <a:rPr lang="en-US" altLang="it-IT" sz="2800" i="1" dirty="0"/>
              <a:t>, which may give rise to a severe problem of </a:t>
            </a:r>
            <a:r>
              <a:rPr lang="en-US" altLang="it-IT" sz="2800" b="1" i="1" dirty="0">
                <a:solidFill>
                  <a:schemeClr val="tx1"/>
                </a:solidFill>
              </a:rPr>
              <a:t>credibility</a:t>
            </a:r>
          </a:p>
          <a:p>
            <a:pPr algn="l">
              <a:spcBef>
                <a:spcPts val="0"/>
              </a:spcBef>
              <a:spcAft>
                <a:spcPts val="1200"/>
              </a:spcAft>
              <a:defRPr/>
            </a:pPr>
            <a:endParaRPr lang="en-US" altLang="it-IT" sz="2800" dirty="0"/>
          </a:p>
        </p:txBody>
      </p:sp>
    </p:spTree>
    <p:extLst>
      <p:ext uri="{BB962C8B-B14F-4D97-AF65-F5344CB8AC3E}">
        <p14:creationId xmlns:p14="http://schemas.microsoft.com/office/powerpoint/2010/main" val="1999739177"/>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46000">
              <a:srgbClr val="E5EDF6"/>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grpSp>
        <p:nvGrpSpPr>
          <p:cNvPr id="128" name="Group 128"/>
          <p:cNvGrpSpPr/>
          <p:nvPr/>
        </p:nvGrpSpPr>
        <p:grpSpPr>
          <a:xfrm>
            <a:off x="-1" y="6680517"/>
            <a:ext cx="7885115" cy="218441"/>
            <a:chOff x="0" y="0"/>
            <a:chExt cx="7885113" cy="218440"/>
          </a:xfrm>
        </p:grpSpPr>
        <p:sp>
          <p:nvSpPr>
            <p:cNvPr id="126" name="Shape 126"/>
            <p:cNvSpPr/>
            <p:nvPr/>
          </p:nvSpPr>
          <p:spPr>
            <a:xfrm>
              <a:off x="0" y="40957"/>
              <a:ext cx="7885114" cy="136526"/>
            </a:xfrm>
            <a:prstGeom prst="rect">
              <a:avLst/>
            </a:prstGeom>
            <a:solidFill>
              <a:srgbClr val="C0C0C0">
                <a:alpha val="39999"/>
              </a:srgbClr>
            </a:solidFill>
            <a:ln w="12700" cap="flat">
              <a:noFill/>
              <a:miter lim="400000"/>
            </a:ln>
            <a:effectLst/>
          </p:spPr>
          <p:txBody>
            <a:bodyPr wrap="square" lIns="45719" tIns="45719" rIns="45719" bIns="45719" numCol="1" anchor="ctr">
              <a:noAutofit/>
            </a:bodyPr>
            <a:lstStyle/>
            <a:p>
              <a:pPr>
                <a:defRPr sz="800">
                  <a:solidFill>
                    <a:srgbClr val="969696"/>
                  </a:solidFill>
                  <a:latin typeface="Gill Sans MT"/>
                  <a:ea typeface="Gill Sans MT"/>
                  <a:cs typeface="Gill Sans MT"/>
                  <a:sym typeface="Gill Sans MT"/>
                </a:defRPr>
              </a:pPr>
              <a:endParaRPr/>
            </a:p>
          </p:txBody>
        </p:sp>
        <p:sp>
          <p:nvSpPr>
            <p:cNvPr id="127" name="Shape 127"/>
            <p:cNvSpPr/>
            <p:nvPr/>
          </p:nvSpPr>
          <p:spPr>
            <a:xfrm>
              <a:off x="0" y="0"/>
              <a:ext cx="7885114" cy="21844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ctr">
              <a:spAutoFit/>
            </a:bodyPr>
            <a:lstStyle>
              <a:lvl1pPr>
                <a:defRPr sz="800">
                  <a:solidFill>
                    <a:srgbClr val="969696"/>
                  </a:solidFill>
                  <a:latin typeface="Gill Sans MT"/>
                  <a:ea typeface="Gill Sans MT"/>
                  <a:cs typeface="Gill Sans MT"/>
                  <a:sym typeface="Gill Sans MT"/>
                </a:defRPr>
              </a:lvl1pPr>
            </a:lstStyle>
            <a:p>
              <a:r>
                <a:t>	© NAME LASTNAME contacts @</a:t>
              </a:r>
            </a:p>
          </p:txBody>
        </p:sp>
      </p:grpSp>
      <p:sp>
        <p:nvSpPr>
          <p:cNvPr id="129" name="Shape 129"/>
          <p:cNvSpPr>
            <a:spLocks noGrp="1"/>
          </p:cNvSpPr>
          <p:nvPr>
            <p:ph type="sldNum" sz="quarter" idx="2"/>
          </p:nvPr>
        </p:nvSpPr>
        <p:spPr>
          <a:xfrm>
            <a:off x="7885113" y="6680517"/>
            <a:ext cx="1258888" cy="218441"/>
          </a:xfrm>
          <a:prstGeom prst="rect">
            <a:avLst/>
          </a:prstGeom>
          <a:solidFill>
            <a:srgbClr val="C0C0C0">
              <a:alpha val="39999"/>
            </a:srgbClr>
          </a:solidFill>
          <a:extLst>
            <a:ext uri="{C572A759-6A51-4108-AA02-DFA0A04FC94B}">
              <ma14:wrappingTextBoxFlag xmlns="" xmlns:ma14="http://schemas.microsoft.com/office/mac/drawingml/2011/main" val="1"/>
            </a:ext>
          </a:extLst>
        </p:spPr>
        <p:txBody>
          <a:bodyPr wrap="square"/>
          <a:lstStyle>
            <a:lvl1pPr algn="ctr"/>
          </a:lstStyle>
          <a:p>
            <a:fld id="{86CB4B4D-7CA3-9044-876B-883B54F8677D}" type="slidenum">
              <a:t>11</a:t>
            </a:fld>
            <a:endParaRPr/>
          </a:p>
        </p:txBody>
      </p:sp>
      <p:sp>
        <p:nvSpPr>
          <p:cNvPr id="131" name="Shape 131"/>
          <p:cNvSpPr>
            <a:spLocks noGrp="1"/>
          </p:cNvSpPr>
          <p:nvPr>
            <p:ph type="subTitle" idx="1"/>
          </p:nvPr>
        </p:nvSpPr>
        <p:spPr>
          <a:xfrm>
            <a:off x="599072" y="941077"/>
            <a:ext cx="8229600" cy="4525963"/>
          </a:xfrm>
          <a:prstGeom prst="rect">
            <a:avLst/>
          </a:prstGeom>
        </p:spPr>
        <p:txBody>
          <a:bodyPr>
            <a:noAutofit/>
          </a:bodyPr>
          <a:lstStyle/>
          <a:p>
            <a:pPr>
              <a:spcBef>
                <a:spcPts val="0"/>
              </a:spcBef>
              <a:spcAft>
                <a:spcPts val="2400"/>
              </a:spcAft>
              <a:defRPr/>
            </a:pPr>
            <a:r>
              <a:rPr lang="en-US" altLang="it-IT" sz="2800" b="1" dirty="0" smtClean="0"/>
              <a:t>Same story, different case</a:t>
            </a:r>
          </a:p>
          <a:p>
            <a:pPr algn="l">
              <a:spcBef>
                <a:spcPts val="0"/>
              </a:spcBef>
              <a:spcAft>
                <a:spcPts val="1800"/>
              </a:spcAft>
              <a:defRPr/>
            </a:pPr>
            <a:r>
              <a:rPr lang="en-US" altLang="it-IT" sz="2800" dirty="0" smtClean="0"/>
              <a:t>Temptation of inflation even in case of high cost of servicing debt…</a:t>
            </a:r>
          </a:p>
          <a:p>
            <a:pPr algn="l">
              <a:spcBef>
                <a:spcPts val="0"/>
              </a:spcBef>
              <a:spcAft>
                <a:spcPts val="600"/>
              </a:spcAft>
              <a:defRPr/>
            </a:pPr>
            <a:r>
              <a:rPr lang="en-US" altLang="it-IT" sz="2800" i="1" dirty="0" smtClean="0"/>
              <a:t>First best policy</a:t>
            </a:r>
            <a:r>
              <a:rPr lang="en-US" altLang="it-IT" sz="2800" dirty="0" smtClean="0"/>
              <a:t>: reducing the level of public debt (more taxes, reduction in public spending)</a:t>
            </a:r>
          </a:p>
          <a:p>
            <a:pPr algn="l">
              <a:spcBef>
                <a:spcPts val="0"/>
              </a:spcBef>
              <a:spcAft>
                <a:spcPts val="3000"/>
              </a:spcAft>
              <a:defRPr/>
            </a:pPr>
            <a:r>
              <a:rPr lang="en-US" altLang="it-IT" sz="2800" i="1" dirty="0" smtClean="0"/>
              <a:t>Second </a:t>
            </a:r>
            <a:r>
              <a:rPr lang="en-US" altLang="it-IT" sz="2800" i="1" dirty="0"/>
              <a:t>best policy</a:t>
            </a:r>
            <a:r>
              <a:rPr lang="en-US" altLang="it-IT" sz="2800" dirty="0"/>
              <a:t>: </a:t>
            </a:r>
            <a:r>
              <a:rPr lang="en-US" altLang="it-IT" sz="2800" dirty="0" smtClean="0"/>
              <a:t>generating surprise inflation</a:t>
            </a:r>
          </a:p>
          <a:p>
            <a:pPr algn="l">
              <a:spcBef>
                <a:spcPts val="0"/>
              </a:spcBef>
              <a:spcAft>
                <a:spcPts val="600"/>
              </a:spcAft>
              <a:defRPr/>
            </a:pPr>
            <a:r>
              <a:rPr lang="en-US" altLang="it-IT" sz="2800" dirty="0" smtClean="0"/>
              <a:t>Suppose that economic agents are </a:t>
            </a:r>
            <a:r>
              <a:rPr lang="en-US" altLang="it-IT" sz="2800" dirty="0"/>
              <a:t>w</a:t>
            </a:r>
            <a:r>
              <a:rPr lang="en-US" altLang="it-IT" sz="2800" dirty="0" smtClean="0"/>
              <a:t>illing to subscribe government bonds if the letter offer a real return = </a:t>
            </a:r>
            <a:r>
              <a:rPr lang="en-US" altLang="it-IT" sz="2800" dirty="0"/>
              <a:t>5</a:t>
            </a:r>
            <a:r>
              <a:rPr lang="en-US" altLang="it-IT" sz="2800" dirty="0" smtClean="0"/>
              <a:t>% </a:t>
            </a:r>
            <a:endParaRPr lang="en-US" altLang="it-IT" sz="2800" dirty="0"/>
          </a:p>
        </p:txBody>
      </p:sp>
    </p:spTree>
    <p:extLst>
      <p:ext uri="{BB962C8B-B14F-4D97-AF65-F5344CB8AC3E}">
        <p14:creationId xmlns:p14="http://schemas.microsoft.com/office/powerpoint/2010/main" val="2063279787"/>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46000">
              <a:srgbClr val="E5EDF6"/>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grpSp>
        <p:nvGrpSpPr>
          <p:cNvPr id="128" name="Group 128"/>
          <p:cNvGrpSpPr/>
          <p:nvPr/>
        </p:nvGrpSpPr>
        <p:grpSpPr>
          <a:xfrm>
            <a:off x="-1" y="6680517"/>
            <a:ext cx="7885115" cy="218441"/>
            <a:chOff x="0" y="0"/>
            <a:chExt cx="7885113" cy="218440"/>
          </a:xfrm>
        </p:grpSpPr>
        <p:sp>
          <p:nvSpPr>
            <p:cNvPr id="126" name="Shape 126"/>
            <p:cNvSpPr/>
            <p:nvPr/>
          </p:nvSpPr>
          <p:spPr>
            <a:xfrm>
              <a:off x="0" y="40957"/>
              <a:ext cx="7885114" cy="136526"/>
            </a:xfrm>
            <a:prstGeom prst="rect">
              <a:avLst/>
            </a:prstGeom>
            <a:solidFill>
              <a:srgbClr val="C0C0C0">
                <a:alpha val="39999"/>
              </a:srgbClr>
            </a:solidFill>
            <a:ln w="12700" cap="flat">
              <a:noFill/>
              <a:miter lim="400000"/>
            </a:ln>
            <a:effectLst/>
          </p:spPr>
          <p:txBody>
            <a:bodyPr wrap="square" lIns="45719" tIns="45719" rIns="45719" bIns="45719" numCol="1" anchor="ctr">
              <a:noAutofit/>
            </a:bodyPr>
            <a:lstStyle/>
            <a:p>
              <a:pPr>
                <a:defRPr sz="800">
                  <a:solidFill>
                    <a:srgbClr val="969696"/>
                  </a:solidFill>
                  <a:latin typeface="Gill Sans MT"/>
                  <a:ea typeface="Gill Sans MT"/>
                  <a:cs typeface="Gill Sans MT"/>
                  <a:sym typeface="Gill Sans MT"/>
                </a:defRPr>
              </a:pPr>
              <a:endParaRPr/>
            </a:p>
          </p:txBody>
        </p:sp>
        <p:sp>
          <p:nvSpPr>
            <p:cNvPr id="127" name="Shape 127"/>
            <p:cNvSpPr/>
            <p:nvPr/>
          </p:nvSpPr>
          <p:spPr>
            <a:xfrm>
              <a:off x="0" y="0"/>
              <a:ext cx="7885114" cy="21844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ctr">
              <a:spAutoFit/>
            </a:bodyPr>
            <a:lstStyle>
              <a:lvl1pPr>
                <a:defRPr sz="800">
                  <a:solidFill>
                    <a:srgbClr val="969696"/>
                  </a:solidFill>
                  <a:latin typeface="Gill Sans MT"/>
                  <a:ea typeface="Gill Sans MT"/>
                  <a:cs typeface="Gill Sans MT"/>
                  <a:sym typeface="Gill Sans MT"/>
                </a:defRPr>
              </a:lvl1pPr>
            </a:lstStyle>
            <a:p>
              <a:r>
                <a:t>	© NAME LASTNAME contacts @</a:t>
              </a:r>
            </a:p>
          </p:txBody>
        </p:sp>
      </p:grpSp>
      <p:sp>
        <p:nvSpPr>
          <p:cNvPr id="129" name="Shape 129"/>
          <p:cNvSpPr>
            <a:spLocks noGrp="1"/>
          </p:cNvSpPr>
          <p:nvPr>
            <p:ph type="sldNum" sz="quarter" idx="2"/>
          </p:nvPr>
        </p:nvSpPr>
        <p:spPr>
          <a:xfrm>
            <a:off x="7885113" y="6680517"/>
            <a:ext cx="1258888" cy="218441"/>
          </a:xfrm>
          <a:prstGeom prst="rect">
            <a:avLst/>
          </a:prstGeom>
          <a:solidFill>
            <a:srgbClr val="C0C0C0">
              <a:alpha val="39999"/>
            </a:srgbClr>
          </a:solidFill>
          <a:extLst>
            <a:ext uri="{C572A759-6A51-4108-AA02-DFA0A04FC94B}">
              <ma14:wrappingTextBoxFlag xmlns="" xmlns:ma14="http://schemas.microsoft.com/office/mac/drawingml/2011/main" val="1"/>
            </a:ext>
          </a:extLst>
        </p:spPr>
        <p:txBody>
          <a:bodyPr wrap="square"/>
          <a:lstStyle>
            <a:lvl1pPr algn="ctr"/>
          </a:lstStyle>
          <a:p>
            <a:fld id="{86CB4B4D-7CA3-9044-876B-883B54F8677D}" type="slidenum">
              <a:t>12</a:t>
            </a:fld>
            <a:endParaRPr/>
          </a:p>
        </p:txBody>
      </p:sp>
      <p:sp>
        <p:nvSpPr>
          <p:cNvPr id="131" name="Shape 131"/>
          <p:cNvSpPr>
            <a:spLocks noGrp="1"/>
          </p:cNvSpPr>
          <p:nvPr>
            <p:ph type="subTitle" idx="1"/>
          </p:nvPr>
        </p:nvSpPr>
        <p:spPr>
          <a:xfrm>
            <a:off x="555529" y="997547"/>
            <a:ext cx="8229600" cy="4525963"/>
          </a:xfrm>
          <a:prstGeom prst="rect">
            <a:avLst/>
          </a:prstGeom>
        </p:spPr>
        <p:txBody>
          <a:bodyPr>
            <a:noAutofit/>
          </a:bodyPr>
          <a:lstStyle/>
          <a:p>
            <a:pPr algn="l">
              <a:spcBef>
                <a:spcPts val="0"/>
              </a:spcBef>
              <a:spcAft>
                <a:spcPts val="2400"/>
              </a:spcAft>
              <a:defRPr/>
            </a:pPr>
            <a:r>
              <a:rPr lang="en-US" altLang="it-IT" sz="2800" dirty="0" smtClean="0"/>
              <a:t>If economic agents expect 2% inflation over the period of bond maturity, nominal interest rates will be then set at 7% (so that 7% - 2% = 5%)</a:t>
            </a:r>
          </a:p>
          <a:p>
            <a:pPr algn="l">
              <a:spcBef>
                <a:spcPts val="0"/>
              </a:spcBef>
              <a:spcAft>
                <a:spcPts val="2400"/>
              </a:spcAft>
              <a:defRPr/>
            </a:pPr>
            <a:r>
              <a:rPr lang="en-US" altLang="it-IT" sz="2800" dirty="0" smtClean="0"/>
              <a:t>If the central bank generate surprise inflation, say 4% instead of the expected 2%, the ex-post real exchange rate will be 7% - 4% = 3%</a:t>
            </a:r>
          </a:p>
          <a:p>
            <a:pPr algn="l">
              <a:spcBef>
                <a:spcPts val="0"/>
              </a:spcBef>
              <a:spcAft>
                <a:spcPts val="1800"/>
              </a:spcAft>
              <a:defRPr/>
            </a:pPr>
            <a:r>
              <a:rPr lang="en-US" altLang="it-IT" sz="2800" dirty="0"/>
              <a:t>E</a:t>
            </a:r>
            <a:r>
              <a:rPr lang="en-US" altLang="it-IT" sz="2800" dirty="0" smtClean="0"/>
              <a:t>x-post real return lower than the ex-ante: the government save some resources, but investors have been “cheated”.. So what happens at the next round? </a:t>
            </a:r>
            <a:endParaRPr lang="en-US" altLang="it-IT" sz="2800" dirty="0"/>
          </a:p>
        </p:txBody>
      </p:sp>
    </p:spTree>
    <p:extLst>
      <p:ext uri="{BB962C8B-B14F-4D97-AF65-F5344CB8AC3E}">
        <p14:creationId xmlns:p14="http://schemas.microsoft.com/office/powerpoint/2010/main" val="2022224186"/>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46000">
              <a:srgbClr val="E5EDF6"/>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grpSp>
        <p:nvGrpSpPr>
          <p:cNvPr id="128" name="Group 128"/>
          <p:cNvGrpSpPr/>
          <p:nvPr/>
        </p:nvGrpSpPr>
        <p:grpSpPr>
          <a:xfrm>
            <a:off x="-1" y="6680517"/>
            <a:ext cx="7885115" cy="218441"/>
            <a:chOff x="0" y="0"/>
            <a:chExt cx="7885113" cy="218440"/>
          </a:xfrm>
        </p:grpSpPr>
        <p:sp>
          <p:nvSpPr>
            <p:cNvPr id="126" name="Shape 126"/>
            <p:cNvSpPr/>
            <p:nvPr/>
          </p:nvSpPr>
          <p:spPr>
            <a:xfrm>
              <a:off x="0" y="40957"/>
              <a:ext cx="7885114" cy="136526"/>
            </a:xfrm>
            <a:prstGeom prst="rect">
              <a:avLst/>
            </a:prstGeom>
            <a:solidFill>
              <a:srgbClr val="C0C0C0">
                <a:alpha val="39999"/>
              </a:srgbClr>
            </a:solidFill>
            <a:ln w="12700" cap="flat">
              <a:noFill/>
              <a:miter lim="400000"/>
            </a:ln>
            <a:effectLst/>
          </p:spPr>
          <p:txBody>
            <a:bodyPr wrap="square" lIns="45719" tIns="45719" rIns="45719" bIns="45719" numCol="1" anchor="ctr">
              <a:noAutofit/>
            </a:bodyPr>
            <a:lstStyle/>
            <a:p>
              <a:pPr>
                <a:defRPr sz="800">
                  <a:solidFill>
                    <a:srgbClr val="969696"/>
                  </a:solidFill>
                  <a:latin typeface="Gill Sans MT"/>
                  <a:ea typeface="Gill Sans MT"/>
                  <a:cs typeface="Gill Sans MT"/>
                  <a:sym typeface="Gill Sans MT"/>
                </a:defRPr>
              </a:pPr>
              <a:endParaRPr/>
            </a:p>
          </p:txBody>
        </p:sp>
        <p:sp>
          <p:nvSpPr>
            <p:cNvPr id="127" name="Shape 127"/>
            <p:cNvSpPr/>
            <p:nvPr/>
          </p:nvSpPr>
          <p:spPr>
            <a:xfrm>
              <a:off x="0" y="0"/>
              <a:ext cx="7885114" cy="21844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ctr">
              <a:spAutoFit/>
            </a:bodyPr>
            <a:lstStyle>
              <a:lvl1pPr>
                <a:defRPr sz="800">
                  <a:solidFill>
                    <a:srgbClr val="969696"/>
                  </a:solidFill>
                  <a:latin typeface="Gill Sans MT"/>
                  <a:ea typeface="Gill Sans MT"/>
                  <a:cs typeface="Gill Sans MT"/>
                  <a:sym typeface="Gill Sans MT"/>
                </a:defRPr>
              </a:lvl1pPr>
            </a:lstStyle>
            <a:p>
              <a:r>
                <a:t>	© NAME LASTNAME contacts @</a:t>
              </a:r>
            </a:p>
          </p:txBody>
        </p:sp>
      </p:grpSp>
      <p:sp>
        <p:nvSpPr>
          <p:cNvPr id="129" name="Shape 129"/>
          <p:cNvSpPr>
            <a:spLocks noGrp="1"/>
          </p:cNvSpPr>
          <p:nvPr>
            <p:ph type="sldNum" sz="quarter" idx="2"/>
          </p:nvPr>
        </p:nvSpPr>
        <p:spPr>
          <a:xfrm>
            <a:off x="7885113" y="6680517"/>
            <a:ext cx="1258888" cy="218441"/>
          </a:xfrm>
          <a:prstGeom prst="rect">
            <a:avLst/>
          </a:prstGeom>
          <a:solidFill>
            <a:srgbClr val="C0C0C0">
              <a:alpha val="39999"/>
            </a:srgbClr>
          </a:solidFill>
          <a:extLst>
            <a:ext uri="{C572A759-6A51-4108-AA02-DFA0A04FC94B}">
              <ma14:wrappingTextBoxFlag xmlns="" xmlns:ma14="http://schemas.microsoft.com/office/mac/drawingml/2011/main" val="1"/>
            </a:ext>
          </a:extLst>
        </p:spPr>
        <p:txBody>
          <a:bodyPr wrap="square"/>
          <a:lstStyle>
            <a:lvl1pPr algn="ctr"/>
          </a:lstStyle>
          <a:p>
            <a:fld id="{86CB4B4D-7CA3-9044-876B-883B54F8677D}" type="slidenum">
              <a:t>13</a:t>
            </a:fld>
            <a:endParaRPr/>
          </a:p>
        </p:txBody>
      </p:sp>
      <p:sp>
        <p:nvSpPr>
          <p:cNvPr id="131" name="Shape 131"/>
          <p:cNvSpPr>
            <a:spLocks noGrp="1"/>
          </p:cNvSpPr>
          <p:nvPr>
            <p:ph type="subTitle" idx="1"/>
          </p:nvPr>
        </p:nvSpPr>
        <p:spPr>
          <a:xfrm>
            <a:off x="570043" y="1055605"/>
            <a:ext cx="8229600" cy="4525963"/>
          </a:xfrm>
          <a:prstGeom prst="rect">
            <a:avLst/>
          </a:prstGeom>
        </p:spPr>
        <p:txBody>
          <a:bodyPr>
            <a:noAutofit/>
          </a:bodyPr>
          <a:lstStyle/>
          <a:p>
            <a:pPr algn="l">
              <a:spcBef>
                <a:spcPts val="0"/>
              </a:spcBef>
              <a:spcAft>
                <a:spcPts val="2400"/>
              </a:spcAft>
              <a:defRPr/>
            </a:pPr>
            <a:r>
              <a:rPr lang="en-US" altLang="it-IT" sz="2800" dirty="0" smtClean="0"/>
              <a:t>If economic agents expect 2% inflation over the period of bond maturity, nominal interest rates will be then set at 7% (so that 7% - 2% = 5%)</a:t>
            </a:r>
          </a:p>
          <a:p>
            <a:pPr algn="l">
              <a:spcBef>
                <a:spcPts val="0"/>
              </a:spcBef>
              <a:spcAft>
                <a:spcPts val="2400"/>
              </a:spcAft>
              <a:defRPr/>
            </a:pPr>
            <a:r>
              <a:rPr lang="en-US" altLang="it-IT" sz="2800" dirty="0" smtClean="0"/>
              <a:t>If the central bank generate surprise inflation, say 4% instead of the expected 2%, the ex-post real exchange rate will be 7% - 4% = 3%</a:t>
            </a:r>
          </a:p>
          <a:p>
            <a:pPr algn="l">
              <a:spcBef>
                <a:spcPts val="0"/>
              </a:spcBef>
              <a:spcAft>
                <a:spcPts val="1800"/>
              </a:spcAft>
              <a:defRPr/>
            </a:pPr>
            <a:r>
              <a:rPr lang="en-US" altLang="it-IT" sz="2800" dirty="0"/>
              <a:t>E</a:t>
            </a:r>
            <a:r>
              <a:rPr lang="en-US" altLang="it-IT" sz="2800" dirty="0" smtClean="0"/>
              <a:t>x-post real return lower than the ex-ante: the government save some resources, but investors have been “cheated”.. So what happens at the next round? </a:t>
            </a:r>
            <a:endParaRPr lang="en-US" altLang="it-IT" sz="2800" dirty="0"/>
          </a:p>
        </p:txBody>
      </p:sp>
    </p:spTree>
    <p:extLst>
      <p:ext uri="{BB962C8B-B14F-4D97-AF65-F5344CB8AC3E}">
        <p14:creationId xmlns:p14="http://schemas.microsoft.com/office/powerpoint/2010/main" val="198382817"/>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46000">
              <a:srgbClr val="E5EDF6"/>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grpSp>
        <p:nvGrpSpPr>
          <p:cNvPr id="128" name="Group 128"/>
          <p:cNvGrpSpPr/>
          <p:nvPr/>
        </p:nvGrpSpPr>
        <p:grpSpPr>
          <a:xfrm>
            <a:off x="-1" y="6680517"/>
            <a:ext cx="7885115" cy="218441"/>
            <a:chOff x="0" y="0"/>
            <a:chExt cx="7885113" cy="218440"/>
          </a:xfrm>
        </p:grpSpPr>
        <p:sp>
          <p:nvSpPr>
            <p:cNvPr id="126" name="Shape 126"/>
            <p:cNvSpPr/>
            <p:nvPr/>
          </p:nvSpPr>
          <p:spPr>
            <a:xfrm>
              <a:off x="0" y="40957"/>
              <a:ext cx="7885114" cy="136526"/>
            </a:xfrm>
            <a:prstGeom prst="rect">
              <a:avLst/>
            </a:prstGeom>
            <a:solidFill>
              <a:srgbClr val="C0C0C0">
                <a:alpha val="39999"/>
              </a:srgbClr>
            </a:solidFill>
            <a:ln w="12700" cap="flat">
              <a:noFill/>
              <a:miter lim="400000"/>
            </a:ln>
            <a:effectLst/>
          </p:spPr>
          <p:txBody>
            <a:bodyPr wrap="square" lIns="45719" tIns="45719" rIns="45719" bIns="45719" numCol="1" anchor="ctr">
              <a:noAutofit/>
            </a:bodyPr>
            <a:lstStyle/>
            <a:p>
              <a:pPr>
                <a:defRPr sz="800">
                  <a:solidFill>
                    <a:srgbClr val="969696"/>
                  </a:solidFill>
                  <a:latin typeface="Gill Sans MT"/>
                  <a:ea typeface="Gill Sans MT"/>
                  <a:cs typeface="Gill Sans MT"/>
                  <a:sym typeface="Gill Sans MT"/>
                </a:defRPr>
              </a:pPr>
              <a:endParaRPr/>
            </a:p>
          </p:txBody>
        </p:sp>
        <p:sp>
          <p:nvSpPr>
            <p:cNvPr id="127" name="Shape 127"/>
            <p:cNvSpPr/>
            <p:nvPr/>
          </p:nvSpPr>
          <p:spPr>
            <a:xfrm>
              <a:off x="0" y="0"/>
              <a:ext cx="7885114" cy="21844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ctr">
              <a:spAutoFit/>
            </a:bodyPr>
            <a:lstStyle>
              <a:lvl1pPr>
                <a:defRPr sz="800">
                  <a:solidFill>
                    <a:srgbClr val="969696"/>
                  </a:solidFill>
                  <a:latin typeface="Gill Sans MT"/>
                  <a:ea typeface="Gill Sans MT"/>
                  <a:cs typeface="Gill Sans MT"/>
                  <a:sym typeface="Gill Sans MT"/>
                </a:defRPr>
              </a:lvl1pPr>
            </a:lstStyle>
            <a:p>
              <a:r>
                <a:t>	© NAME LASTNAME contacts @</a:t>
              </a:r>
            </a:p>
          </p:txBody>
        </p:sp>
      </p:grpSp>
      <p:sp>
        <p:nvSpPr>
          <p:cNvPr id="129" name="Shape 129"/>
          <p:cNvSpPr>
            <a:spLocks noGrp="1"/>
          </p:cNvSpPr>
          <p:nvPr>
            <p:ph type="sldNum" sz="quarter" idx="2"/>
          </p:nvPr>
        </p:nvSpPr>
        <p:spPr>
          <a:xfrm>
            <a:off x="7885113" y="6680517"/>
            <a:ext cx="1258888" cy="218441"/>
          </a:xfrm>
          <a:prstGeom prst="rect">
            <a:avLst/>
          </a:prstGeom>
          <a:solidFill>
            <a:srgbClr val="C0C0C0">
              <a:alpha val="39999"/>
            </a:srgbClr>
          </a:solidFill>
          <a:extLst>
            <a:ext uri="{C572A759-6A51-4108-AA02-DFA0A04FC94B}">
              <ma14:wrappingTextBoxFlag xmlns="" xmlns:ma14="http://schemas.microsoft.com/office/mac/drawingml/2011/main" val="1"/>
            </a:ext>
          </a:extLst>
        </p:spPr>
        <p:txBody>
          <a:bodyPr wrap="square"/>
          <a:lstStyle>
            <a:lvl1pPr algn="ctr"/>
          </a:lstStyle>
          <a:p>
            <a:fld id="{86CB4B4D-7CA3-9044-876B-883B54F8677D}" type="slidenum">
              <a:t>14</a:t>
            </a:fld>
            <a:endParaRPr/>
          </a:p>
        </p:txBody>
      </p:sp>
      <p:sp>
        <p:nvSpPr>
          <p:cNvPr id="131" name="Shape 131"/>
          <p:cNvSpPr>
            <a:spLocks noGrp="1"/>
          </p:cNvSpPr>
          <p:nvPr>
            <p:ph type="subTitle" idx="1"/>
          </p:nvPr>
        </p:nvSpPr>
        <p:spPr>
          <a:xfrm>
            <a:off x="555530" y="1012062"/>
            <a:ext cx="8229600" cy="4525963"/>
          </a:xfrm>
          <a:prstGeom prst="rect">
            <a:avLst/>
          </a:prstGeom>
        </p:spPr>
        <p:txBody>
          <a:bodyPr>
            <a:noAutofit/>
          </a:bodyPr>
          <a:lstStyle/>
          <a:p>
            <a:pPr algn="l">
              <a:spcBef>
                <a:spcPts val="0"/>
              </a:spcBef>
              <a:spcAft>
                <a:spcPts val="2400"/>
              </a:spcAft>
              <a:defRPr/>
            </a:pPr>
            <a:r>
              <a:rPr lang="en-US" altLang="it-IT" sz="2800" dirty="0" smtClean="0"/>
              <a:t>At the next round… investors will expect 4% inflation, so that they will subscribe government bonds only if nominal interest rates are set at 5% + 4% = 9%</a:t>
            </a:r>
          </a:p>
          <a:p>
            <a:pPr algn="l">
              <a:spcBef>
                <a:spcPts val="0"/>
              </a:spcBef>
              <a:spcAft>
                <a:spcPts val="2400"/>
              </a:spcAft>
              <a:defRPr/>
            </a:pPr>
            <a:r>
              <a:rPr lang="en-US" altLang="it-IT" sz="2800" dirty="0" smtClean="0"/>
              <a:t>If the central bank is </a:t>
            </a:r>
            <a:r>
              <a:rPr lang="en-US" sz="2800" dirty="0" smtClean="0"/>
              <a:t>up </a:t>
            </a:r>
            <a:r>
              <a:rPr lang="en-US" sz="2800" dirty="0"/>
              <a:t>to </a:t>
            </a:r>
            <a:r>
              <a:rPr lang="en-US" sz="2800" dirty="0" smtClean="0"/>
              <a:t>its old tricks, this time it will have to gen</a:t>
            </a:r>
            <a:r>
              <a:rPr lang="en-US" altLang="it-IT" sz="2800" dirty="0" smtClean="0"/>
              <a:t>erate a surprise inflation, of 5%, or 6%, or more, and so on.. </a:t>
            </a:r>
          </a:p>
          <a:p>
            <a:pPr algn="l">
              <a:spcBef>
                <a:spcPts val="0"/>
              </a:spcBef>
              <a:spcAft>
                <a:spcPts val="1800"/>
              </a:spcAft>
              <a:defRPr/>
            </a:pPr>
            <a:r>
              <a:rPr lang="en-US" altLang="it-IT" sz="2800" dirty="0" smtClean="0"/>
              <a:t>The economy ends up having very high inflation, high debt, and problems in borrowing internationally (how long are investors willing to keep on being cheated?)</a:t>
            </a:r>
            <a:endParaRPr lang="en-US" altLang="it-IT" sz="2800" dirty="0"/>
          </a:p>
        </p:txBody>
      </p:sp>
    </p:spTree>
    <p:extLst>
      <p:ext uri="{BB962C8B-B14F-4D97-AF65-F5344CB8AC3E}">
        <p14:creationId xmlns:p14="http://schemas.microsoft.com/office/powerpoint/2010/main" val="3071925808"/>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46000">
              <a:srgbClr val="E5EDF6"/>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grpSp>
        <p:nvGrpSpPr>
          <p:cNvPr id="128" name="Group 128"/>
          <p:cNvGrpSpPr/>
          <p:nvPr/>
        </p:nvGrpSpPr>
        <p:grpSpPr>
          <a:xfrm>
            <a:off x="-1" y="6680517"/>
            <a:ext cx="7885115" cy="218441"/>
            <a:chOff x="0" y="0"/>
            <a:chExt cx="7885113" cy="218440"/>
          </a:xfrm>
        </p:grpSpPr>
        <p:sp>
          <p:nvSpPr>
            <p:cNvPr id="126" name="Shape 126"/>
            <p:cNvSpPr/>
            <p:nvPr/>
          </p:nvSpPr>
          <p:spPr>
            <a:xfrm>
              <a:off x="0" y="40957"/>
              <a:ext cx="7885114" cy="136526"/>
            </a:xfrm>
            <a:prstGeom prst="rect">
              <a:avLst/>
            </a:prstGeom>
            <a:solidFill>
              <a:srgbClr val="C0C0C0">
                <a:alpha val="39999"/>
              </a:srgbClr>
            </a:solidFill>
            <a:ln w="12700" cap="flat">
              <a:noFill/>
              <a:miter lim="400000"/>
            </a:ln>
            <a:effectLst/>
          </p:spPr>
          <p:txBody>
            <a:bodyPr wrap="square" lIns="45719" tIns="45719" rIns="45719" bIns="45719" numCol="1" anchor="ctr">
              <a:noAutofit/>
            </a:bodyPr>
            <a:lstStyle/>
            <a:p>
              <a:pPr>
                <a:defRPr sz="800">
                  <a:solidFill>
                    <a:srgbClr val="969696"/>
                  </a:solidFill>
                  <a:latin typeface="Gill Sans MT"/>
                  <a:ea typeface="Gill Sans MT"/>
                  <a:cs typeface="Gill Sans MT"/>
                  <a:sym typeface="Gill Sans MT"/>
                </a:defRPr>
              </a:pPr>
              <a:endParaRPr/>
            </a:p>
          </p:txBody>
        </p:sp>
        <p:sp>
          <p:nvSpPr>
            <p:cNvPr id="127" name="Shape 127"/>
            <p:cNvSpPr/>
            <p:nvPr/>
          </p:nvSpPr>
          <p:spPr>
            <a:xfrm>
              <a:off x="0" y="0"/>
              <a:ext cx="7885114" cy="21844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ctr">
              <a:spAutoFit/>
            </a:bodyPr>
            <a:lstStyle>
              <a:lvl1pPr>
                <a:defRPr sz="800">
                  <a:solidFill>
                    <a:srgbClr val="969696"/>
                  </a:solidFill>
                  <a:latin typeface="Gill Sans MT"/>
                  <a:ea typeface="Gill Sans MT"/>
                  <a:cs typeface="Gill Sans MT"/>
                  <a:sym typeface="Gill Sans MT"/>
                </a:defRPr>
              </a:lvl1pPr>
            </a:lstStyle>
            <a:p>
              <a:r>
                <a:t>	© NAME LASTNAME contacts @</a:t>
              </a:r>
            </a:p>
          </p:txBody>
        </p:sp>
      </p:grpSp>
      <p:sp>
        <p:nvSpPr>
          <p:cNvPr id="129" name="Shape 129"/>
          <p:cNvSpPr>
            <a:spLocks noGrp="1"/>
          </p:cNvSpPr>
          <p:nvPr>
            <p:ph type="sldNum" sz="quarter" idx="2"/>
          </p:nvPr>
        </p:nvSpPr>
        <p:spPr>
          <a:xfrm>
            <a:off x="7885113" y="6680517"/>
            <a:ext cx="1258888" cy="218441"/>
          </a:xfrm>
          <a:prstGeom prst="rect">
            <a:avLst/>
          </a:prstGeom>
          <a:solidFill>
            <a:srgbClr val="C0C0C0">
              <a:alpha val="39999"/>
            </a:srgbClr>
          </a:solidFill>
          <a:extLst>
            <a:ext uri="{C572A759-6A51-4108-AA02-DFA0A04FC94B}">
              <ma14:wrappingTextBoxFlag xmlns="" xmlns:ma14="http://schemas.microsoft.com/office/mac/drawingml/2011/main" val="1"/>
            </a:ext>
          </a:extLst>
        </p:spPr>
        <p:txBody>
          <a:bodyPr wrap="square"/>
          <a:lstStyle>
            <a:lvl1pPr algn="ctr"/>
          </a:lstStyle>
          <a:p>
            <a:fld id="{86CB4B4D-7CA3-9044-876B-883B54F8677D}" type="slidenum">
              <a:t>15</a:t>
            </a:fld>
            <a:endParaRPr/>
          </a:p>
        </p:txBody>
      </p:sp>
      <p:sp>
        <p:nvSpPr>
          <p:cNvPr id="131" name="Shape 131"/>
          <p:cNvSpPr>
            <a:spLocks noGrp="1"/>
          </p:cNvSpPr>
          <p:nvPr>
            <p:ph type="subTitle" idx="1"/>
          </p:nvPr>
        </p:nvSpPr>
        <p:spPr>
          <a:xfrm>
            <a:off x="511987" y="1041090"/>
            <a:ext cx="8229600" cy="4525963"/>
          </a:xfrm>
          <a:prstGeom prst="rect">
            <a:avLst/>
          </a:prstGeom>
        </p:spPr>
        <p:txBody>
          <a:bodyPr>
            <a:noAutofit/>
          </a:bodyPr>
          <a:lstStyle/>
          <a:p>
            <a:pPr algn="l">
              <a:spcBef>
                <a:spcPts val="0"/>
              </a:spcBef>
              <a:spcAft>
                <a:spcPts val="2400"/>
              </a:spcAft>
              <a:defRPr/>
            </a:pPr>
            <a:r>
              <a:rPr lang="en-US" altLang="it-IT" sz="2800" dirty="0" smtClean="0"/>
              <a:t>At the next round… investors will expect 4% inflation, so that they will subscribe government bonds only if nominal interest rates are set at 5% + 4% = 9%</a:t>
            </a:r>
          </a:p>
          <a:p>
            <a:pPr algn="l">
              <a:spcBef>
                <a:spcPts val="0"/>
              </a:spcBef>
              <a:spcAft>
                <a:spcPts val="2400"/>
              </a:spcAft>
              <a:defRPr/>
            </a:pPr>
            <a:r>
              <a:rPr lang="en-US" altLang="it-IT" sz="2800" dirty="0" smtClean="0"/>
              <a:t>If the central bank is </a:t>
            </a:r>
            <a:r>
              <a:rPr lang="en-US" sz="2800" dirty="0" smtClean="0"/>
              <a:t>up </a:t>
            </a:r>
            <a:r>
              <a:rPr lang="en-US" sz="2800" dirty="0"/>
              <a:t>to </a:t>
            </a:r>
            <a:r>
              <a:rPr lang="en-US" sz="2800" dirty="0" smtClean="0"/>
              <a:t>its old tricks, this time it will have to gen</a:t>
            </a:r>
            <a:r>
              <a:rPr lang="en-US" altLang="it-IT" sz="2800" dirty="0" smtClean="0"/>
              <a:t>erate a surprise inflation, of 5%, or 6%, or more, and so on.. </a:t>
            </a:r>
          </a:p>
          <a:p>
            <a:pPr algn="l">
              <a:spcBef>
                <a:spcPts val="0"/>
              </a:spcBef>
              <a:spcAft>
                <a:spcPts val="1800"/>
              </a:spcAft>
              <a:defRPr/>
            </a:pPr>
            <a:r>
              <a:rPr lang="en-US" altLang="it-IT" sz="2800" dirty="0" smtClean="0"/>
              <a:t>The economy ends up having very high inflation, high debt, and problems in borrowing internationally (how long are investors willing to keep on being cheated?)</a:t>
            </a:r>
            <a:endParaRPr lang="en-US" altLang="it-IT" sz="2800" dirty="0"/>
          </a:p>
        </p:txBody>
      </p:sp>
    </p:spTree>
    <p:extLst>
      <p:ext uri="{BB962C8B-B14F-4D97-AF65-F5344CB8AC3E}">
        <p14:creationId xmlns:p14="http://schemas.microsoft.com/office/powerpoint/2010/main" val="1522589588"/>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46000">
              <a:srgbClr val="E5EDF6"/>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grpSp>
        <p:nvGrpSpPr>
          <p:cNvPr id="128" name="Group 128"/>
          <p:cNvGrpSpPr/>
          <p:nvPr/>
        </p:nvGrpSpPr>
        <p:grpSpPr>
          <a:xfrm>
            <a:off x="-1" y="6680517"/>
            <a:ext cx="7885115" cy="218441"/>
            <a:chOff x="0" y="0"/>
            <a:chExt cx="7885113" cy="218440"/>
          </a:xfrm>
        </p:grpSpPr>
        <p:sp>
          <p:nvSpPr>
            <p:cNvPr id="126" name="Shape 126"/>
            <p:cNvSpPr/>
            <p:nvPr/>
          </p:nvSpPr>
          <p:spPr>
            <a:xfrm>
              <a:off x="0" y="40957"/>
              <a:ext cx="7885114" cy="136526"/>
            </a:xfrm>
            <a:prstGeom prst="rect">
              <a:avLst/>
            </a:prstGeom>
            <a:solidFill>
              <a:srgbClr val="C0C0C0">
                <a:alpha val="39999"/>
              </a:srgbClr>
            </a:solidFill>
            <a:ln w="12700" cap="flat">
              <a:noFill/>
              <a:miter lim="400000"/>
            </a:ln>
            <a:effectLst/>
          </p:spPr>
          <p:txBody>
            <a:bodyPr wrap="square" lIns="45719" tIns="45719" rIns="45719" bIns="45719" numCol="1" anchor="ctr">
              <a:noAutofit/>
            </a:bodyPr>
            <a:lstStyle/>
            <a:p>
              <a:pPr>
                <a:defRPr sz="800">
                  <a:solidFill>
                    <a:srgbClr val="969696"/>
                  </a:solidFill>
                  <a:latin typeface="Gill Sans MT"/>
                  <a:ea typeface="Gill Sans MT"/>
                  <a:cs typeface="Gill Sans MT"/>
                  <a:sym typeface="Gill Sans MT"/>
                </a:defRPr>
              </a:pPr>
              <a:endParaRPr/>
            </a:p>
          </p:txBody>
        </p:sp>
        <p:sp>
          <p:nvSpPr>
            <p:cNvPr id="127" name="Shape 127"/>
            <p:cNvSpPr/>
            <p:nvPr/>
          </p:nvSpPr>
          <p:spPr>
            <a:xfrm>
              <a:off x="0" y="0"/>
              <a:ext cx="7885114" cy="21844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ctr">
              <a:spAutoFit/>
            </a:bodyPr>
            <a:lstStyle>
              <a:lvl1pPr>
                <a:defRPr sz="800">
                  <a:solidFill>
                    <a:srgbClr val="969696"/>
                  </a:solidFill>
                  <a:latin typeface="Gill Sans MT"/>
                  <a:ea typeface="Gill Sans MT"/>
                  <a:cs typeface="Gill Sans MT"/>
                  <a:sym typeface="Gill Sans MT"/>
                </a:defRPr>
              </a:lvl1pPr>
            </a:lstStyle>
            <a:p>
              <a:r>
                <a:t>	© NAME LASTNAME contacts @</a:t>
              </a:r>
            </a:p>
          </p:txBody>
        </p:sp>
      </p:grpSp>
      <p:sp>
        <p:nvSpPr>
          <p:cNvPr id="129" name="Shape 129"/>
          <p:cNvSpPr>
            <a:spLocks noGrp="1"/>
          </p:cNvSpPr>
          <p:nvPr>
            <p:ph type="sldNum" sz="quarter" idx="2"/>
          </p:nvPr>
        </p:nvSpPr>
        <p:spPr>
          <a:xfrm>
            <a:off x="7885113" y="6680517"/>
            <a:ext cx="1258888" cy="218441"/>
          </a:xfrm>
          <a:prstGeom prst="rect">
            <a:avLst/>
          </a:prstGeom>
          <a:solidFill>
            <a:srgbClr val="C0C0C0">
              <a:alpha val="39999"/>
            </a:srgbClr>
          </a:solidFill>
          <a:extLst>
            <a:ext uri="{C572A759-6A51-4108-AA02-DFA0A04FC94B}">
              <ma14:wrappingTextBoxFlag xmlns="" xmlns:ma14="http://schemas.microsoft.com/office/mac/drawingml/2011/main" val="1"/>
            </a:ext>
          </a:extLst>
        </p:spPr>
        <p:txBody>
          <a:bodyPr wrap="square"/>
          <a:lstStyle>
            <a:lvl1pPr algn="ctr"/>
          </a:lstStyle>
          <a:p>
            <a:fld id="{86CB4B4D-7CA3-9044-876B-883B54F8677D}" type="slidenum">
              <a:t>16</a:t>
            </a:fld>
            <a:endParaRPr/>
          </a:p>
        </p:txBody>
      </p:sp>
      <p:sp>
        <p:nvSpPr>
          <p:cNvPr id="131" name="Shape 131"/>
          <p:cNvSpPr>
            <a:spLocks noGrp="1"/>
          </p:cNvSpPr>
          <p:nvPr>
            <p:ph type="subTitle" idx="1"/>
          </p:nvPr>
        </p:nvSpPr>
        <p:spPr>
          <a:xfrm>
            <a:off x="599072" y="881434"/>
            <a:ext cx="8229600" cy="4525963"/>
          </a:xfrm>
          <a:prstGeom prst="rect">
            <a:avLst/>
          </a:prstGeom>
        </p:spPr>
        <p:txBody>
          <a:bodyPr>
            <a:noAutofit/>
          </a:bodyPr>
          <a:lstStyle/>
          <a:p>
            <a:pPr>
              <a:spcBef>
                <a:spcPts val="0"/>
              </a:spcBef>
              <a:spcAft>
                <a:spcPts val="1800"/>
              </a:spcAft>
              <a:defRPr/>
            </a:pPr>
            <a:r>
              <a:rPr lang="en-US" altLang="it-IT" sz="2800" b="1" dirty="0" smtClean="0"/>
              <a:t>Lack of credibility</a:t>
            </a:r>
          </a:p>
          <a:p>
            <a:pPr algn="l">
              <a:spcBef>
                <a:spcPts val="0"/>
              </a:spcBef>
              <a:spcAft>
                <a:spcPts val="1800"/>
              </a:spcAft>
              <a:defRPr/>
            </a:pPr>
            <a:r>
              <a:rPr lang="en-US" altLang="it-IT" sz="2800" dirty="0" smtClean="0"/>
              <a:t>If </a:t>
            </a:r>
            <a:r>
              <a:rPr lang="en-US" altLang="it-IT" sz="2800" dirty="0"/>
              <a:t>economic authorities are not credible, any announcement about the economic policy will be misbelieved by economic agents, and expectations will not be formed in a correct way</a:t>
            </a:r>
          </a:p>
          <a:p>
            <a:pPr algn="l">
              <a:spcBef>
                <a:spcPts val="0"/>
              </a:spcBef>
              <a:spcAft>
                <a:spcPts val="1200"/>
              </a:spcAft>
              <a:defRPr/>
            </a:pPr>
            <a:r>
              <a:rPr lang="en-US" altLang="it-IT" sz="2800" dirty="0"/>
              <a:t>This can lead to an high </a:t>
            </a:r>
            <a:r>
              <a:rPr lang="en-US" altLang="it-IT" sz="2800" b="1" dirty="0">
                <a:solidFill>
                  <a:schemeClr val="tx1"/>
                </a:solidFill>
              </a:rPr>
              <a:t>sacrifice ratio</a:t>
            </a:r>
            <a:r>
              <a:rPr lang="en-US" altLang="it-IT" sz="2800" dirty="0"/>
              <a:t>, when implementing stabilizing macroeconomic </a:t>
            </a:r>
            <a:r>
              <a:rPr lang="en-US" altLang="it-IT" sz="2800" dirty="0" smtClean="0"/>
              <a:t>policies</a:t>
            </a:r>
            <a:endParaRPr lang="en-US" altLang="it-IT" sz="2800" dirty="0"/>
          </a:p>
          <a:p>
            <a:pPr algn="l">
              <a:spcBef>
                <a:spcPts val="0"/>
              </a:spcBef>
              <a:spcAft>
                <a:spcPts val="1200"/>
              </a:spcAft>
              <a:defRPr/>
            </a:pPr>
            <a:r>
              <a:rPr lang="en-US" altLang="it-IT" sz="2800" dirty="0"/>
              <a:t>Consider an economy </a:t>
            </a:r>
            <a:r>
              <a:rPr lang="en-US" altLang="it-IT" sz="2800" dirty="0" smtClean="0"/>
              <a:t>with high inflation, that must </a:t>
            </a:r>
            <a:r>
              <a:rPr lang="en-US" altLang="it-IT" sz="2800" dirty="0"/>
              <a:t>be necessarily reduced to avoid any further </a:t>
            </a:r>
            <a:r>
              <a:rPr lang="en-US" altLang="it-IT" sz="2800" dirty="0" smtClean="0"/>
              <a:t>inconvenient</a:t>
            </a:r>
            <a:endParaRPr lang="en-US" altLang="it-IT" sz="2800" dirty="0"/>
          </a:p>
        </p:txBody>
      </p:sp>
    </p:spTree>
    <p:extLst>
      <p:ext uri="{BB962C8B-B14F-4D97-AF65-F5344CB8AC3E}">
        <p14:creationId xmlns:p14="http://schemas.microsoft.com/office/powerpoint/2010/main" val="3058679076"/>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46000">
              <a:srgbClr val="E5EDF6"/>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grpSp>
        <p:nvGrpSpPr>
          <p:cNvPr id="128" name="Group 128"/>
          <p:cNvGrpSpPr/>
          <p:nvPr/>
        </p:nvGrpSpPr>
        <p:grpSpPr>
          <a:xfrm>
            <a:off x="-1" y="6680517"/>
            <a:ext cx="7885115" cy="218441"/>
            <a:chOff x="0" y="0"/>
            <a:chExt cx="7885113" cy="218440"/>
          </a:xfrm>
        </p:grpSpPr>
        <p:sp>
          <p:nvSpPr>
            <p:cNvPr id="126" name="Shape 126"/>
            <p:cNvSpPr/>
            <p:nvPr/>
          </p:nvSpPr>
          <p:spPr>
            <a:xfrm>
              <a:off x="0" y="40957"/>
              <a:ext cx="7885114" cy="136526"/>
            </a:xfrm>
            <a:prstGeom prst="rect">
              <a:avLst/>
            </a:prstGeom>
            <a:solidFill>
              <a:srgbClr val="C0C0C0">
                <a:alpha val="39999"/>
              </a:srgbClr>
            </a:solidFill>
            <a:ln w="12700" cap="flat">
              <a:noFill/>
              <a:miter lim="400000"/>
            </a:ln>
            <a:effectLst/>
          </p:spPr>
          <p:txBody>
            <a:bodyPr wrap="square" lIns="45719" tIns="45719" rIns="45719" bIns="45719" numCol="1" anchor="ctr">
              <a:noAutofit/>
            </a:bodyPr>
            <a:lstStyle/>
            <a:p>
              <a:pPr>
                <a:defRPr sz="800">
                  <a:solidFill>
                    <a:srgbClr val="969696"/>
                  </a:solidFill>
                  <a:latin typeface="Gill Sans MT"/>
                  <a:ea typeface="Gill Sans MT"/>
                  <a:cs typeface="Gill Sans MT"/>
                  <a:sym typeface="Gill Sans MT"/>
                </a:defRPr>
              </a:pPr>
              <a:endParaRPr/>
            </a:p>
          </p:txBody>
        </p:sp>
        <p:sp>
          <p:nvSpPr>
            <p:cNvPr id="127" name="Shape 127"/>
            <p:cNvSpPr/>
            <p:nvPr/>
          </p:nvSpPr>
          <p:spPr>
            <a:xfrm>
              <a:off x="0" y="0"/>
              <a:ext cx="7885114" cy="21844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ctr">
              <a:spAutoFit/>
            </a:bodyPr>
            <a:lstStyle>
              <a:lvl1pPr>
                <a:defRPr sz="800">
                  <a:solidFill>
                    <a:srgbClr val="969696"/>
                  </a:solidFill>
                  <a:latin typeface="Gill Sans MT"/>
                  <a:ea typeface="Gill Sans MT"/>
                  <a:cs typeface="Gill Sans MT"/>
                  <a:sym typeface="Gill Sans MT"/>
                </a:defRPr>
              </a:lvl1pPr>
            </a:lstStyle>
            <a:p>
              <a:r>
                <a:t>	© NAME LASTNAME contacts @</a:t>
              </a:r>
            </a:p>
          </p:txBody>
        </p:sp>
      </p:grpSp>
      <p:sp>
        <p:nvSpPr>
          <p:cNvPr id="129" name="Shape 129"/>
          <p:cNvSpPr>
            <a:spLocks noGrp="1"/>
          </p:cNvSpPr>
          <p:nvPr>
            <p:ph type="sldNum" sz="quarter" idx="2"/>
          </p:nvPr>
        </p:nvSpPr>
        <p:spPr>
          <a:xfrm>
            <a:off x="7885113" y="6680517"/>
            <a:ext cx="1258888" cy="218441"/>
          </a:xfrm>
          <a:prstGeom prst="rect">
            <a:avLst/>
          </a:prstGeom>
          <a:solidFill>
            <a:srgbClr val="C0C0C0">
              <a:alpha val="39999"/>
            </a:srgbClr>
          </a:solidFill>
          <a:extLst>
            <a:ext uri="{C572A759-6A51-4108-AA02-DFA0A04FC94B}">
              <ma14:wrappingTextBoxFlag xmlns="" xmlns:ma14="http://schemas.microsoft.com/office/mac/drawingml/2011/main" val="1"/>
            </a:ext>
          </a:extLst>
        </p:spPr>
        <p:txBody>
          <a:bodyPr wrap="square"/>
          <a:lstStyle>
            <a:lvl1pPr algn="ctr"/>
          </a:lstStyle>
          <a:p>
            <a:fld id="{86CB4B4D-7CA3-9044-876B-883B54F8677D}" type="slidenum">
              <a:t>17</a:t>
            </a:fld>
            <a:endParaRPr/>
          </a:p>
        </p:txBody>
      </p:sp>
      <p:sp>
        <p:nvSpPr>
          <p:cNvPr id="131" name="Shape 131"/>
          <p:cNvSpPr>
            <a:spLocks noGrp="1"/>
          </p:cNvSpPr>
          <p:nvPr>
            <p:ph type="subTitle" idx="1"/>
          </p:nvPr>
        </p:nvSpPr>
        <p:spPr>
          <a:xfrm>
            <a:off x="555530" y="997547"/>
            <a:ext cx="8229600" cy="4525963"/>
          </a:xfrm>
          <a:prstGeom prst="rect">
            <a:avLst/>
          </a:prstGeom>
        </p:spPr>
        <p:txBody>
          <a:bodyPr>
            <a:noAutofit/>
          </a:bodyPr>
          <a:lstStyle/>
          <a:p>
            <a:pPr>
              <a:spcBef>
                <a:spcPts val="0"/>
              </a:spcBef>
              <a:spcAft>
                <a:spcPts val="2400"/>
              </a:spcAft>
              <a:defRPr/>
            </a:pPr>
            <a:r>
              <a:rPr lang="en-US" altLang="it-IT" sz="2800" b="1" dirty="0" smtClean="0"/>
              <a:t>Case of credible institutions </a:t>
            </a:r>
          </a:p>
          <a:p>
            <a:pPr algn="l">
              <a:spcBef>
                <a:spcPts val="0"/>
              </a:spcBef>
              <a:spcAft>
                <a:spcPts val="1800"/>
              </a:spcAft>
              <a:defRPr/>
            </a:pPr>
            <a:r>
              <a:rPr lang="en-US" altLang="it-IT" sz="2800" dirty="0" smtClean="0"/>
              <a:t>The </a:t>
            </a:r>
            <a:r>
              <a:rPr lang="en-US" altLang="it-IT" sz="2800" dirty="0"/>
              <a:t>central bank announces its intention to reduce </a:t>
            </a:r>
            <a:r>
              <a:rPr lang="en-US" altLang="it-IT" sz="2800" dirty="0">
                <a:solidFill>
                  <a:schemeClr val="tx1"/>
                </a:solidFill>
              </a:rPr>
              <a:t>inflation by means of a restrictive </a:t>
            </a:r>
            <a:r>
              <a:rPr lang="en-US" altLang="it-IT" sz="2800" dirty="0" smtClean="0">
                <a:solidFill>
                  <a:schemeClr val="tx1"/>
                </a:solidFill>
              </a:rPr>
              <a:t>monetary policy</a:t>
            </a:r>
          </a:p>
          <a:p>
            <a:pPr algn="l">
              <a:spcBef>
                <a:spcPts val="0"/>
              </a:spcBef>
              <a:spcAft>
                <a:spcPts val="1800"/>
              </a:spcAft>
              <a:defRPr/>
            </a:pPr>
            <a:r>
              <a:rPr lang="en-US" altLang="it-IT" sz="2800" b="1" dirty="0">
                <a:solidFill>
                  <a:schemeClr val="tx1"/>
                </a:solidFill>
              </a:rPr>
              <a:t>If the central bank is credible</a:t>
            </a:r>
            <a:r>
              <a:rPr lang="en-US" altLang="it-IT" sz="2800" dirty="0">
                <a:solidFill>
                  <a:schemeClr val="tx1"/>
                </a:solidFill>
              </a:rPr>
              <a:t>, its announcement is fully believed by economic agents and the </a:t>
            </a:r>
            <a:r>
              <a:rPr lang="en-US" altLang="it-IT" sz="2800" b="1" dirty="0">
                <a:solidFill>
                  <a:schemeClr val="tx1"/>
                </a:solidFill>
              </a:rPr>
              <a:t>expected inflation rate </a:t>
            </a:r>
            <a:r>
              <a:rPr lang="en-US" altLang="it-IT" sz="2800" dirty="0">
                <a:solidFill>
                  <a:schemeClr val="tx1"/>
                </a:solidFill>
              </a:rPr>
              <a:t>(for the future period) </a:t>
            </a:r>
            <a:r>
              <a:rPr lang="en-US" altLang="it-IT" sz="2800" b="1" dirty="0">
                <a:solidFill>
                  <a:schemeClr val="tx1"/>
                </a:solidFill>
              </a:rPr>
              <a:t>will be lower</a:t>
            </a:r>
          </a:p>
          <a:p>
            <a:pPr algn="l">
              <a:spcBef>
                <a:spcPts val="0"/>
              </a:spcBef>
              <a:spcAft>
                <a:spcPts val="600"/>
              </a:spcAft>
              <a:defRPr/>
            </a:pPr>
            <a:r>
              <a:rPr lang="en-US" altLang="it-IT" sz="2800" dirty="0">
                <a:solidFill>
                  <a:schemeClr val="tx1"/>
                </a:solidFill>
              </a:rPr>
              <a:t>The simple expectation of a future lower inflation can be </a:t>
            </a:r>
            <a:r>
              <a:rPr lang="en-US" altLang="it-IT" sz="2800" b="1" dirty="0">
                <a:solidFill>
                  <a:schemeClr val="tx1"/>
                </a:solidFill>
              </a:rPr>
              <a:t>sufficient to actually reduce the inflation rate </a:t>
            </a:r>
            <a:r>
              <a:rPr lang="en-US" altLang="it-IT" sz="2800" dirty="0">
                <a:solidFill>
                  <a:schemeClr val="tx1"/>
                </a:solidFill>
              </a:rPr>
              <a:t>for the next </a:t>
            </a:r>
            <a:r>
              <a:rPr lang="en-US" altLang="it-IT" sz="2800" dirty="0" smtClean="0">
                <a:solidFill>
                  <a:schemeClr val="tx1"/>
                </a:solidFill>
              </a:rPr>
              <a:t>period</a:t>
            </a:r>
            <a:endParaRPr lang="en-US" altLang="it-IT" sz="2800" dirty="0">
              <a:solidFill>
                <a:schemeClr val="tx1"/>
              </a:solidFill>
            </a:endParaRPr>
          </a:p>
        </p:txBody>
      </p:sp>
    </p:spTree>
    <p:extLst>
      <p:ext uri="{BB962C8B-B14F-4D97-AF65-F5344CB8AC3E}">
        <p14:creationId xmlns:p14="http://schemas.microsoft.com/office/powerpoint/2010/main" val="1480929731"/>
      </p:ext>
    </p:ext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46000">
              <a:srgbClr val="E5EDF6"/>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grpSp>
        <p:nvGrpSpPr>
          <p:cNvPr id="128" name="Group 128"/>
          <p:cNvGrpSpPr/>
          <p:nvPr/>
        </p:nvGrpSpPr>
        <p:grpSpPr>
          <a:xfrm>
            <a:off x="-1" y="6680517"/>
            <a:ext cx="7885115" cy="218441"/>
            <a:chOff x="0" y="0"/>
            <a:chExt cx="7885113" cy="218440"/>
          </a:xfrm>
        </p:grpSpPr>
        <p:sp>
          <p:nvSpPr>
            <p:cNvPr id="126" name="Shape 126"/>
            <p:cNvSpPr/>
            <p:nvPr/>
          </p:nvSpPr>
          <p:spPr>
            <a:xfrm>
              <a:off x="0" y="40957"/>
              <a:ext cx="7885114" cy="136526"/>
            </a:xfrm>
            <a:prstGeom prst="rect">
              <a:avLst/>
            </a:prstGeom>
            <a:solidFill>
              <a:srgbClr val="C0C0C0">
                <a:alpha val="39999"/>
              </a:srgbClr>
            </a:solidFill>
            <a:ln w="12700" cap="flat">
              <a:noFill/>
              <a:miter lim="400000"/>
            </a:ln>
            <a:effectLst/>
          </p:spPr>
          <p:txBody>
            <a:bodyPr wrap="square" lIns="45719" tIns="45719" rIns="45719" bIns="45719" numCol="1" anchor="ctr">
              <a:noAutofit/>
            </a:bodyPr>
            <a:lstStyle/>
            <a:p>
              <a:pPr>
                <a:defRPr sz="800">
                  <a:solidFill>
                    <a:srgbClr val="969696"/>
                  </a:solidFill>
                  <a:latin typeface="Gill Sans MT"/>
                  <a:ea typeface="Gill Sans MT"/>
                  <a:cs typeface="Gill Sans MT"/>
                  <a:sym typeface="Gill Sans MT"/>
                </a:defRPr>
              </a:pPr>
              <a:endParaRPr/>
            </a:p>
          </p:txBody>
        </p:sp>
        <p:sp>
          <p:nvSpPr>
            <p:cNvPr id="127" name="Shape 127"/>
            <p:cNvSpPr/>
            <p:nvPr/>
          </p:nvSpPr>
          <p:spPr>
            <a:xfrm>
              <a:off x="0" y="0"/>
              <a:ext cx="7885114" cy="21844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ctr">
              <a:spAutoFit/>
            </a:bodyPr>
            <a:lstStyle>
              <a:lvl1pPr>
                <a:defRPr sz="800">
                  <a:solidFill>
                    <a:srgbClr val="969696"/>
                  </a:solidFill>
                  <a:latin typeface="Gill Sans MT"/>
                  <a:ea typeface="Gill Sans MT"/>
                  <a:cs typeface="Gill Sans MT"/>
                  <a:sym typeface="Gill Sans MT"/>
                </a:defRPr>
              </a:lvl1pPr>
            </a:lstStyle>
            <a:p>
              <a:r>
                <a:t>	© NAME LASTNAME contacts @</a:t>
              </a:r>
            </a:p>
          </p:txBody>
        </p:sp>
      </p:grpSp>
      <p:sp>
        <p:nvSpPr>
          <p:cNvPr id="129" name="Shape 129"/>
          <p:cNvSpPr>
            <a:spLocks noGrp="1"/>
          </p:cNvSpPr>
          <p:nvPr>
            <p:ph type="sldNum" sz="quarter" idx="2"/>
          </p:nvPr>
        </p:nvSpPr>
        <p:spPr>
          <a:xfrm>
            <a:off x="7885113" y="6680517"/>
            <a:ext cx="1258888" cy="218441"/>
          </a:xfrm>
          <a:prstGeom prst="rect">
            <a:avLst/>
          </a:prstGeom>
          <a:solidFill>
            <a:srgbClr val="C0C0C0">
              <a:alpha val="39999"/>
            </a:srgbClr>
          </a:solidFill>
          <a:extLst>
            <a:ext uri="{C572A759-6A51-4108-AA02-DFA0A04FC94B}">
              <ma14:wrappingTextBoxFlag xmlns="" xmlns:ma14="http://schemas.microsoft.com/office/mac/drawingml/2011/main" val="1"/>
            </a:ext>
          </a:extLst>
        </p:spPr>
        <p:txBody>
          <a:bodyPr wrap="square"/>
          <a:lstStyle>
            <a:lvl1pPr algn="ctr"/>
          </a:lstStyle>
          <a:p>
            <a:fld id="{86CB4B4D-7CA3-9044-876B-883B54F8677D}" type="slidenum">
              <a:t>18</a:t>
            </a:fld>
            <a:endParaRPr/>
          </a:p>
        </p:txBody>
      </p:sp>
      <p:sp>
        <p:nvSpPr>
          <p:cNvPr id="131" name="Shape 131"/>
          <p:cNvSpPr>
            <a:spLocks noGrp="1"/>
          </p:cNvSpPr>
          <p:nvPr>
            <p:ph type="subTitle" idx="1"/>
          </p:nvPr>
        </p:nvSpPr>
        <p:spPr>
          <a:xfrm>
            <a:off x="599072" y="1186234"/>
            <a:ext cx="8229600" cy="4525963"/>
          </a:xfrm>
          <a:prstGeom prst="rect">
            <a:avLst/>
          </a:prstGeom>
        </p:spPr>
        <p:txBody>
          <a:bodyPr>
            <a:noAutofit/>
          </a:bodyPr>
          <a:lstStyle/>
          <a:p>
            <a:pPr algn="l">
              <a:spcBef>
                <a:spcPts val="0"/>
              </a:spcBef>
              <a:spcAft>
                <a:spcPts val="600"/>
              </a:spcAft>
              <a:defRPr/>
            </a:pPr>
            <a:endParaRPr lang="en-US" altLang="it-IT" sz="2800" dirty="0">
              <a:solidFill>
                <a:schemeClr val="tx1"/>
              </a:solidFill>
            </a:endParaRPr>
          </a:p>
          <a:p>
            <a:pPr algn="l">
              <a:spcBef>
                <a:spcPts val="0"/>
              </a:spcBef>
              <a:spcAft>
                <a:spcPts val="3000"/>
              </a:spcAft>
              <a:defRPr/>
            </a:pPr>
            <a:r>
              <a:rPr lang="en-US" altLang="it-IT" sz="2800" i="1" dirty="0">
                <a:solidFill>
                  <a:schemeClr val="tx1"/>
                </a:solidFill>
              </a:rPr>
              <a:t>The mechanism works at the opposite than before: since everybody expect low inflation or no inflation, they will rise nominal wages and prices to a very limited extent </a:t>
            </a:r>
          </a:p>
          <a:p>
            <a:pPr algn="l">
              <a:spcBef>
                <a:spcPts val="0"/>
              </a:spcBef>
              <a:spcAft>
                <a:spcPts val="1800"/>
              </a:spcAft>
              <a:defRPr/>
            </a:pPr>
            <a:r>
              <a:rPr lang="en-US" altLang="it-IT" sz="2800" dirty="0">
                <a:solidFill>
                  <a:schemeClr val="tx1"/>
                </a:solidFill>
              </a:rPr>
              <a:t>The goal of the policymakers is achieved even without actually implementing the announced restrictive </a:t>
            </a:r>
            <a:r>
              <a:rPr lang="en-US" altLang="it-IT" sz="2800" dirty="0" smtClean="0">
                <a:solidFill>
                  <a:schemeClr val="tx1"/>
                </a:solidFill>
              </a:rPr>
              <a:t>policy</a:t>
            </a:r>
          </a:p>
          <a:p>
            <a:pPr marL="457200" indent="-457200" algn="l">
              <a:spcBef>
                <a:spcPts val="0"/>
              </a:spcBef>
              <a:spcAft>
                <a:spcPts val="1800"/>
              </a:spcAft>
              <a:buFont typeface="Arial" panose="020B0604020202020204" pitchFamily="34" charset="0"/>
              <a:buChar char="•"/>
              <a:defRPr/>
            </a:pPr>
            <a:r>
              <a:rPr lang="en-US" altLang="it-IT" sz="2800" dirty="0" smtClean="0">
                <a:solidFill>
                  <a:schemeClr val="tx1"/>
                </a:solidFill>
              </a:rPr>
              <a:t>Its </a:t>
            </a:r>
            <a:r>
              <a:rPr lang="en-US" altLang="it-IT" sz="2800" dirty="0">
                <a:solidFill>
                  <a:schemeClr val="tx1"/>
                </a:solidFill>
              </a:rPr>
              <a:t>simple announcement is </a:t>
            </a:r>
            <a:r>
              <a:rPr lang="en-US" altLang="it-IT" sz="2800" dirty="0" smtClean="0">
                <a:solidFill>
                  <a:schemeClr val="tx1"/>
                </a:solidFill>
              </a:rPr>
              <a:t>enough!</a:t>
            </a:r>
            <a:endParaRPr lang="en-US" altLang="it-IT" sz="2800" dirty="0">
              <a:solidFill>
                <a:schemeClr val="tx1"/>
              </a:solidFill>
            </a:endParaRPr>
          </a:p>
          <a:p>
            <a:pPr algn="l">
              <a:spcBef>
                <a:spcPts val="0"/>
              </a:spcBef>
              <a:spcAft>
                <a:spcPts val="1800"/>
              </a:spcAft>
              <a:defRPr/>
            </a:pPr>
            <a:r>
              <a:rPr lang="en-US" altLang="it-IT" sz="2800" dirty="0">
                <a:solidFill>
                  <a:schemeClr val="tx1"/>
                </a:solidFill>
              </a:rPr>
              <a:t> </a:t>
            </a:r>
          </a:p>
        </p:txBody>
      </p:sp>
    </p:spTree>
    <p:extLst>
      <p:ext uri="{BB962C8B-B14F-4D97-AF65-F5344CB8AC3E}">
        <p14:creationId xmlns:p14="http://schemas.microsoft.com/office/powerpoint/2010/main" val="1746707178"/>
      </p:ext>
    </p:extLst>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46000">
              <a:srgbClr val="E5EDF6"/>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grpSp>
        <p:nvGrpSpPr>
          <p:cNvPr id="128" name="Group 128"/>
          <p:cNvGrpSpPr/>
          <p:nvPr/>
        </p:nvGrpSpPr>
        <p:grpSpPr>
          <a:xfrm>
            <a:off x="-1" y="6680517"/>
            <a:ext cx="7885115" cy="218441"/>
            <a:chOff x="0" y="0"/>
            <a:chExt cx="7885113" cy="218440"/>
          </a:xfrm>
        </p:grpSpPr>
        <p:sp>
          <p:nvSpPr>
            <p:cNvPr id="126" name="Shape 126"/>
            <p:cNvSpPr/>
            <p:nvPr/>
          </p:nvSpPr>
          <p:spPr>
            <a:xfrm>
              <a:off x="0" y="40957"/>
              <a:ext cx="7885114" cy="136526"/>
            </a:xfrm>
            <a:prstGeom prst="rect">
              <a:avLst/>
            </a:prstGeom>
            <a:solidFill>
              <a:srgbClr val="C0C0C0">
                <a:alpha val="39999"/>
              </a:srgbClr>
            </a:solidFill>
            <a:ln w="12700" cap="flat">
              <a:noFill/>
              <a:miter lim="400000"/>
            </a:ln>
            <a:effectLst/>
          </p:spPr>
          <p:txBody>
            <a:bodyPr wrap="square" lIns="45719" tIns="45719" rIns="45719" bIns="45719" numCol="1" anchor="ctr">
              <a:noAutofit/>
            </a:bodyPr>
            <a:lstStyle/>
            <a:p>
              <a:pPr>
                <a:defRPr sz="800">
                  <a:solidFill>
                    <a:srgbClr val="969696"/>
                  </a:solidFill>
                  <a:latin typeface="Gill Sans MT"/>
                  <a:ea typeface="Gill Sans MT"/>
                  <a:cs typeface="Gill Sans MT"/>
                  <a:sym typeface="Gill Sans MT"/>
                </a:defRPr>
              </a:pPr>
              <a:endParaRPr/>
            </a:p>
          </p:txBody>
        </p:sp>
        <p:sp>
          <p:nvSpPr>
            <p:cNvPr id="127" name="Shape 127"/>
            <p:cNvSpPr/>
            <p:nvPr/>
          </p:nvSpPr>
          <p:spPr>
            <a:xfrm>
              <a:off x="0" y="0"/>
              <a:ext cx="7885114" cy="21844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ctr">
              <a:spAutoFit/>
            </a:bodyPr>
            <a:lstStyle>
              <a:lvl1pPr>
                <a:defRPr sz="800">
                  <a:solidFill>
                    <a:srgbClr val="969696"/>
                  </a:solidFill>
                  <a:latin typeface="Gill Sans MT"/>
                  <a:ea typeface="Gill Sans MT"/>
                  <a:cs typeface="Gill Sans MT"/>
                  <a:sym typeface="Gill Sans MT"/>
                </a:defRPr>
              </a:lvl1pPr>
            </a:lstStyle>
            <a:p>
              <a:r>
                <a:t>	© NAME LASTNAME contacts @</a:t>
              </a:r>
            </a:p>
          </p:txBody>
        </p:sp>
      </p:grpSp>
      <p:sp>
        <p:nvSpPr>
          <p:cNvPr id="129" name="Shape 129"/>
          <p:cNvSpPr>
            <a:spLocks noGrp="1"/>
          </p:cNvSpPr>
          <p:nvPr>
            <p:ph type="sldNum" sz="quarter" idx="2"/>
          </p:nvPr>
        </p:nvSpPr>
        <p:spPr>
          <a:xfrm>
            <a:off x="7885113" y="6680517"/>
            <a:ext cx="1258888" cy="218441"/>
          </a:xfrm>
          <a:prstGeom prst="rect">
            <a:avLst/>
          </a:prstGeom>
          <a:solidFill>
            <a:srgbClr val="C0C0C0">
              <a:alpha val="39999"/>
            </a:srgbClr>
          </a:solidFill>
          <a:extLst>
            <a:ext uri="{C572A759-6A51-4108-AA02-DFA0A04FC94B}">
              <ma14:wrappingTextBoxFlag xmlns="" xmlns:ma14="http://schemas.microsoft.com/office/mac/drawingml/2011/main" val="1"/>
            </a:ext>
          </a:extLst>
        </p:spPr>
        <p:txBody>
          <a:bodyPr wrap="square"/>
          <a:lstStyle>
            <a:lvl1pPr algn="ctr"/>
          </a:lstStyle>
          <a:p>
            <a:fld id="{86CB4B4D-7CA3-9044-876B-883B54F8677D}" type="slidenum">
              <a:t>19</a:t>
            </a:fld>
            <a:endParaRPr/>
          </a:p>
        </p:txBody>
      </p:sp>
      <p:sp>
        <p:nvSpPr>
          <p:cNvPr id="131" name="Shape 131"/>
          <p:cNvSpPr>
            <a:spLocks noGrp="1"/>
          </p:cNvSpPr>
          <p:nvPr>
            <p:ph type="subTitle" idx="1"/>
          </p:nvPr>
        </p:nvSpPr>
        <p:spPr>
          <a:xfrm>
            <a:off x="468444" y="782101"/>
            <a:ext cx="8229600" cy="4525963"/>
          </a:xfrm>
          <a:prstGeom prst="rect">
            <a:avLst/>
          </a:prstGeom>
        </p:spPr>
        <p:txBody>
          <a:bodyPr>
            <a:noAutofit/>
          </a:bodyPr>
          <a:lstStyle/>
          <a:p>
            <a:pPr>
              <a:spcBef>
                <a:spcPts val="0"/>
              </a:spcBef>
              <a:spcAft>
                <a:spcPts val="2400"/>
              </a:spcAft>
              <a:defRPr/>
            </a:pPr>
            <a:r>
              <a:rPr lang="en-US" altLang="it-IT" sz="2800" b="1" dirty="0" smtClean="0"/>
              <a:t>Case of non credible institutions </a:t>
            </a:r>
          </a:p>
          <a:p>
            <a:pPr algn="l">
              <a:spcBef>
                <a:spcPts val="0"/>
              </a:spcBef>
              <a:spcAft>
                <a:spcPts val="2400"/>
              </a:spcAft>
              <a:defRPr/>
            </a:pPr>
            <a:r>
              <a:rPr lang="en-US" altLang="it-IT" sz="2800" dirty="0">
                <a:solidFill>
                  <a:schemeClr val="tx1"/>
                </a:solidFill>
              </a:rPr>
              <a:t>If the central bank </a:t>
            </a:r>
            <a:r>
              <a:rPr lang="en-US" altLang="it-IT" sz="2800" b="1" dirty="0">
                <a:solidFill>
                  <a:schemeClr val="tx1"/>
                </a:solidFill>
              </a:rPr>
              <a:t>is not credible</a:t>
            </a:r>
            <a:r>
              <a:rPr lang="en-US" altLang="it-IT" sz="2800" dirty="0">
                <a:solidFill>
                  <a:schemeClr val="tx1"/>
                </a:solidFill>
              </a:rPr>
              <a:t>, its announcement is not believed by economic agents and the </a:t>
            </a:r>
            <a:r>
              <a:rPr lang="en-US" altLang="it-IT" sz="2800" b="1" dirty="0">
                <a:solidFill>
                  <a:schemeClr val="tx1"/>
                </a:solidFill>
              </a:rPr>
              <a:t>expected inflation rate </a:t>
            </a:r>
            <a:r>
              <a:rPr lang="en-US" altLang="it-IT" sz="2800" dirty="0">
                <a:solidFill>
                  <a:schemeClr val="tx1"/>
                </a:solidFill>
              </a:rPr>
              <a:t>(for the future period) </a:t>
            </a:r>
            <a:r>
              <a:rPr lang="en-US" altLang="it-IT" sz="2800" b="1" dirty="0">
                <a:solidFill>
                  <a:schemeClr val="tx1"/>
                </a:solidFill>
              </a:rPr>
              <a:t>will stay high</a:t>
            </a:r>
          </a:p>
          <a:p>
            <a:pPr algn="l">
              <a:spcBef>
                <a:spcPts val="0"/>
              </a:spcBef>
              <a:spcAft>
                <a:spcPts val="2400"/>
              </a:spcAft>
              <a:defRPr/>
            </a:pPr>
            <a:r>
              <a:rPr lang="en-US" altLang="it-IT" sz="2800" dirty="0">
                <a:solidFill>
                  <a:schemeClr val="tx1"/>
                </a:solidFill>
              </a:rPr>
              <a:t>To actually lower inflation rates, the central bank will be forced to actually implement </a:t>
            </a:r>
            <a:r>
              <a:rPr lang="en-US" altLang="it-IT" sz="2800" dirty="0" smtClean="0">
                <a:solidFill>
                  <a:schemeClr val="tx1"/>
                </a:solidFill>
              </a:rPr>
              <a:t>(perhaps </a:t>
            </a:r>
            <a:r>
              <a:rPr lang="en-US" altLang="it-IT" sz="2800" dirty="0">
                <a:solidFill>
                  <a:schemeClr val="tx1"/>
                </a:solidFill>
              </a:rPr>
              <a:t>in an ever tighter way) the announced </a:t>
            </a:r>
            <a:r>
              <a:rPr lang="en-US" altLang="it-IT" sz="2800" b="1" dirty="0">
                <a:solidFill>
                  <a:schemeClr val="tx1"/>
                </a:solidFill>
              </a:rPr>
              <a:t>restrictive monetary policy</a:t>
            </a:r>
          </a:p>
          <a:p>
            <a:pPr algn="l">
              <a:spcBef>
                <a:spcPts val="0"/>
              </a:spcBef>
              <a:spcAft>
                <a:spcPts val="2400"/>
              </a:spcAft>
              <a:defRPr/>
            </a:pPr>
            <a:r>
              <a:rPr lang="en-US" altLang="it-IT" sz="2800" dirty="0" smtClean="0">
                <a:solidFill>
                  <a:schemeClr val="tx1"/>
                </a:solidFill>
              </a:rPr>
              <a:t>Reduction </a:t>
            </a:r>
            <a:r>
              <a:rPr lang="en-US" altLang="it-IT" sz="2800" dirty="0">
                <a:solidFill>
                  <a:schemeClr val="tx1"/>
                </a:solidFill>
              </a:rPr>
              <a:t>in </a:t>
            </a:r>
            <a:r>
              <a:rPr lang="en-US" altLang="it-IT" sz="2800" dirty="0" smtClean="0">
                <a:solidFill>
                  <a:schemeClr val="tx1"/>
                </a:solidFill>
              </a:rPr>
              <a:t>money </a:t>
            </a:r>
            <a:r>
              <a:rPr lang="en-US" altLang="it-IT" sz="2800" dirty="0">
                <a:solidFill>
                  <a:schemeClr val="tx1"/>
                </a:solidFill>
              </a:rPr>
              <a:t>supply </a:t>
            </a:r>
            <a:r>
              <a:rPr lang="en-US" altLang="it-IT" sz="2800" dirty="0" smtClean="0">
                <a:solidFill>
                  <a:schemeClr val="tx1"/>
                </a:solidFill>
              </a:rPr>
              <a:t>is restrictive: it reduces the </a:t>
            </a:r>
            <a:r>
              <a:rPr lang="en-US" altLang="it-IT" sz="2800" dirty="0">
                <a:solidFill>
                  <a:schemeClr val="tx1"/>
                </a:solidFill>
              </a:rPr>
              <a:t>level of income and </a:t>
            </a:r>
            <a:r>
              <a:rPr lang="en-US" altLang="it-IT" sz="2800" dirty="0" smtClean="0">
                <a:solidFill>
                  <a:schemeClr val="tx1"/>
                </a:solidFill>
              </a:rPr>
              <a:t>production (unemployment rises)</a:t>
            </a:r>
            <a:endParaRPr lang="en-US" altLang="it-IT" sz="2800" dirty="0">
              <a:solidFill>
                <a:schemeClr val="tx1"/>
              </a:solidFill>
            </a:endParaRPr>
          </a:p>
        </p:txBody>
      </p:sp>
    </p:spTree>
    <p:extLst>
      <p:ext uri="{BB962C8B-B14F-4D97-AF65-F5344CB8AC3E}">
        <p14:creationId xmlns:p14="http://schemas.microsoft.com/office/powerpoint/2010/main" val="1499534168"/>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46000">
              <a:srgbClr val="E5EDF6"/>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grpSp>
        <p:nvGrpSpPr>
          <p:cNvPr id="128" name="Group 128"/>
          <p:cNvGrpSpPr/>
          <p:nvPr/>
        </p:nvGrpSpPr>
        <p:grpSpPr>
          <a:xfrm>
            <a:off x="-1" y="6680517"/>
            <a:ext cx="7885115" cy="218441"/>
            <a:chOff x="0" y="0"/>
            <a:chExt cx="7885113" cy="218440"/>
          </a:xfrm>
        </p:grpSpPr>
        <p:sp>
          <p:nvSpPr>
            <p:cNvPr id="126" name="Shape 126"/>
            <p:cNvSpPr/>
            <p:nvPr/>
          </p:nvSpPr>
          <p:spPr>
            <a:xfrm>
              <a:off x="0" y="40957"/>
              <a:ext cx="7885114" cy="136526"/>
            </a:xfrm>
            <a:prstGeom prst="rect">
              <a:avLst/>
            </a:prstGeom>
            <a:solidFill>
              <a:srgbClr val="C0C0C0">
                <a:alpha val="39999"/>
              </a:srgbClr>
            </a:solidFill>
            <a:ln w="12700" cap="flat">
              <a:noFill/>
              <a:miter lim="400000"/>
            </a:ln>
            <a:effectLst/>
          </p:spPr>
          <p:txBody>
            <a:bodyPr wrap="square" lIns="45719" tIns="45719" rIns="45719" bIns="45719" numCol="1" anchor="ctr">
              <a:noAutofit/>
            </a:bodyPr>
            <a:lstStyle/>
            <a:p>
              <a:pPr>
                <a:defRPr sz="800">
                  <a:solidFill>
                    <a:srgbClr val="969696"/>
                  </a:solidFill>
                  <a:latin typeface="Gill Sans MT"/>
                  <a:ea typeface="Gill Sans MT"/>
                  <a:cs typeface="Gill Sans MT"/>
                  <a:sym typeface="Gill Sans MT"/>
                </a:defRPr>
              </a:pPr>
              <a:endParaRPr/>
            </a:p>
          </p:txBody>
        </p:sp>
        <p:sp>
          <p:nvSpPr>
            <p:cNvPr id="127" name="Shape 127"/>
            <p:cNvSpPr/>
            <p:nvPr/>
          </p:nvSpPr>
          <p:spPr>
            <a:xfrm>
              <a:off x="0" y="0"/>
              <a:ext cx="7885114" cy="21844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ctr">
              <a:spAutoFit/>
            </a:bodyPr>
            <a:lstStyle>
              <a:lvl1pPr>
                <a:defRPr sz="800">
                  <a:solidFill>
                    <a:srgbClr val="969696"/>
                  </a:solidFill>
                  <a:latin typeface="Gill Sans MT"/>
                  <a:ea typeface="Gill Sans MT"/>
                  <a:cs typeface="Gill Sans MT"/>
                  <a:sym typeface="Gill Sans MT"/>
                </a:defRPr>
              </a:lvl1pPr>
            </a:lstStyle>
            <a:p>
              <a:r>
                <a:t>	© NAME LASTNAME contacts @</a:t>
              </a:r>
            </a:p>
          </p:txBody>
        </p:sp>
      </p:grpSp>
      <p:sp>
        <p:nvSpPr>
          <p:cNvPr id="129" name="Shape 129"/>
          <p:cNvSpPr>
            <a:spLocks noGrp="1"/>
          </p:cNvSpPr>
          <p:nvPr>
            <p:ph type="sldNum" sz="quarter" idx="2"/>
          </p:nvPr>
        </p:nvSpPr>
        <p:spPr>
          <a:xfrm>
            <a:off x="7885113" y="6680517"/>
            <a:ext cx="1258888" cy="218441"/>
          </a:xfrm>
          <a:prstGeom prst="rect">
            <a:avLst/>
          </a:prstGeom>
          <a:solidFill>
            <a:srgbClr val="C0C0C0">
              <a:alpha val="39999"/>
            </a:srgbClr>
          </a:solidFill>
          <a:extLst>
            <a:ext uri="{C572A759-6A51-4108-AA02-DFA0A04FC94B}">
              <ma14:wrappingTextBoxFlag xmlns="" xmlns:ma14="http://schemas.microsoft.com/office/mac/drawingml/2011/main" val="1"/>
            </a:ext>
          </a:extLst>
        </p:spPr>
        <p:txBody>
          <a:bodyPr wrap="square"/>
          <a:lstStyle>
            <a:lvl1pPr algn="ctr"/>
          </a:lstStyle>
          <a:p>
            <a:fld id="{86CB4B4D-7CA3-9044-876B-883B54F8677D}" type="slidenum">
              <a:t>2</a:t>
            </a:fld>
            <a:endParaRPr/>
          </a:p>
        </p:txBody>
      </p:sp>
      <p:sp>
        <p:nvSpPr>
          <p:cNvPr id="131" name="Shape 131"/>
          <p:cNvSpPr>
            <a:spLocks noGrp="1"/>
          </p:cNvSpPr>
          <p:nvPr>
            <p:ph type="subTitle" idx="1"/>
          </p:nvPr>
        </p:nvSpPr>
        <p:spPr>
          <a:xfrm>
            <a:off x="696685" y="852178"/>
            <a:ext cx="7783644" cy="5156736"/>
          </a:xfrm>
          <a:prstGeom prst="rect">
            <a:avLst/>
          </a:prstGeom>
        </p:spPr>
        <p:txBody>
          <a:bodyPr>
            <a:normAutofit fontScale="92500" lnSpcReduction="20000"/>
          </a:bodyPr>
          <a:lstStyle/>
          <a:p>
            <a:pPr>
              <a:spcBef>
                <a:spcPts val="0"/>
              </a:spcBef>
              <a:spcAft>
                <a:spcPts val="3000"/>
              </a:spcAft>
              <a:defRPr/>
            </a:pPr>
            <a:r>
              <a:rPr lang="en-US" altLang="it-IT" b="1" dirty="0" smtClean="0"/>
              <a:t>Fixed exchange rates</a:t>
            </a:r>
          </a:p>
          <a:p>
            <a:pPr algn="l">
              <a:spcBef>
                <a:spcPts val="0"/>
              </a:spcBef>
              <a:spcAft>
                <a:spcPts val="3000"/>
              </a:spcAft>
              <a:defRPr/>
            </a:pPr>
            <a:r>
              <a:rPr lang="en-US" altLang="it-IT" dirty="0" smtClean="0"/>
              <a:t>Maintaining </a:t>
            </a:r>
            <a:r>
              <a:rPr lang="en-US" altLang="it-IT" dirty="0"/>
              <a:t>fixed exchange rates in the long-run requires strict controls over capital movements</a:t>
            </a:r>
          </a:p>
          <a:p>
            <a:pPr algn="l">
              <a:spcBef>
                <a:spcPts val="0"/>
              </a:spcBef>
              <a:spcAft>
                <a:spcPts val="3000"/>
              </a:spcAft>
              <a:defRPr/>
            </a:pPr>
            <a:r>
              <a:rPr lang="en-US" altLang="it-IT" dirty="0" smtClean="0"/>
              <a:t>Moreover, attempts </a:t>
            </a:r>
            <a:r>
              <a:rPr lang="en-US" altLang="it-IT" dirty="0"/>
              <a:t>to fix </a:t>
            </a:r>
            <a:r>
              <a:rPr lang="en-US" altLang="it-IT" dirty="0">
                <a:solidFill>
                  <a:schemeClr val="tx1"/>
                </a:solidFill>
              </a:rPr>
              <a:t>exchange </a:t>
            </a:r>
            <a:r>
              <a:rPr lang="en-US" altLang="it-IT" dirty="0" smtClean="0">
                <a:solidFill>
                  <a:schemeClr val="tx1"/>
                </a:solidFill>
              </a:rPr>
              <a:t>rates are likely to </a:t>
            </a:r>
            <a:r>
              <a:rPr lang="en-US" altLang="it-IT" dirty="0">
                <a:solidFill>
                  <a:schemeClr val="tx1"/>
                </a:solidFill>
              </a:rPr>
              <a:t>relatively </a:t>
            </a:r>
            <a:r>
              <a:rPr lang="en-US" altLang="it-IT" dirty="0" smtClean="0">
                <a:solidFill>
                  <a:schemeClr val="tx1"/>
                </a:solidFill>
              </a:rPr>
              <a:t>short-lived because of currency attacks</a:t>
            </a:r>
            <a:endParaRPr lang="en-US" altLang="it-IT" dirty="0">
              <a:solidFill>
                <a:schemeClr val="tx1"/>
              </a:solidFill>
            </a:endParaRPr>
          </a:p>
          <a:p>
            <a:pPr algn="l">
              <a:spcBef>
                <a:spcPts val="0"/>
              </a:spcBef>
              <a:spcAft>
                <a:spcPts val="3000"/>
              </a:spcAft>
              <a:defRPr/>
            </a:pPr>
            <a:r>
              <a:rPr lang="en-US" altLang="it-IT" i="1" dirty="0" smtClean="0"/>
              <a:t>Speculation against one currency is </a:t>
            </a:r>
            <a:r>
              <a:rPr lang="en-US" altLang="it-IT" i="1" dirty="0"/>
              <a:t>most likely to occur </a:t>
            </a:r>
            <a:r>
              <a:rPr lang="en-US" altLang="it-IT" i="1" dirty="0" smtClean="0"/>
              <a:t>under  </a:t>
            </a:r>
            <a:r>
              <a:rPr lang="en-US" altLang="it-IT" i="1" dirty="0"/>
              <a:t>a fixed exchange rate regime, </a:t>
            </a:r>
            <a:r>
              <a:rPr lang="en-US" altLang="it-IT" i="1" dirty="0" smtClean="0"/>
              <a:t>when the </a:t>
            </a:r>
            <a:r>
              <a:rPr lang="en-US" altLang="it-IT" i="1" dirty="0"/>
              <a:t>central bank is committed to keeping the value of the currency at a </a:t>
            </a:r>
            <a:r>
              <a:rPr lang="en-US" altLang="it-IT" i="1" dirty="0" smtClean="0"/>
              <a:t>given </a:t>
            </a:r>
            <a:r>
              <a:rPr lang="en-US" altLang="it-IT" i="1" dirty="0"/>
              <a:t>level</a:t>
            </a: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46000">
              <a:srgbClr val="E5EDF6"/>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grpSp>
        <p:nvGrpSpPr>
          <p:cNvPr id="128" name="Group 128"/>
          <p:cNvGrpSpPr/>
          <p:nvPr/>
        </p:nvGrpSpPr>
        <p:grpSpPr>
          <a:xfrm>
            <a:off x="-1" y="6680517"/>
            <a:ext cx="7885115" cy="218441"/>
            <a:chOff x="0" y="0"/>
            <a:chExt cx="7885113" cy="218440"/>
          </a:xfrm>
        </p:grpSpPr>
        <p:sp>
          <p:nvSpPr>
            <p:cNvPr id="126" name="Shape 126"/>
            <p:cNvSpPr/>
            <p:nvPr/>
          </p:nvSpPr>
          <p:spPr>
            <a:xfrm>
              <a:off x="0" y="40957"/>
              <a:ext cx="7885114" cy="136526"/>
            </a:xfrm>
            <a:prstGeom prst="rect">
              <a:avLst/>
            </a:prstGeom>
            <a:solidFill>
              <a:srgbClr val="C0C0C0">
                <a:alpha val="39999"/>
              </a:srgbClr>
            </a:solidFill>
            <a:ln w="12700" cap="flat">
              <a:noFill/>
              <a:miter lim="400000"/>
            </a:ln>
            <a:effectLst/>
          </p:spPr>
          <p:txBody>
            <a:bodyPr wrap="square" lIns="45719" tIns="45719" rIns="45719" bIns="45719" numCol="1" anchor="ctr">
              <a:noAutofit/>
            </a:bodyPr>
            <a:lstStyle/>
            <a:p>
              <a:pPr>
                <a:defRPr sz="800">
                  <a:solidFill>
                    <a:srgbClr val="969696"/>
                  </a:solidFill>
                  <a:latin typeface="Gill Sans MT"/>
                  <a:ea typeface="Gill Sans MT"/>
                  <a:cs typeface="Gill Sans MT"/>
                  <a:sym typeface="Gill Sans MT"/>
                </a:defRPr>
              </a:pPr>
              <a:endParaRPr/>
            </a:p>
          </p:txBody>
        </p:sp>
        <p:sp>
          <p:nvSpPr>
            <p:cNvPr id="127" name="Shape 127"/>
            <p:cNvSpPr/>
            <p:nvPr/>
          </p:nvSpPr>
          <p:spPr>
            <a:xfrm>
              <a:off x="0" y="0"/>
              <a:ext cx="7885114" cy="21844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ctr">
              <a:spAutoFit/>
            </a:bodyPr>
            <a:lstStyle>
              <a:lvl1pPr>
                <a:defRPr sz="800">
                  <a:solidFill>
                    <a:srgbClr val="969696"/>
                  </a:solidFill>
                  <a:latin typeface="Gill Sans MT"/>
                  <a:ea typeface="Gill Sans MT"/>
                  <a:cs typeface="Gill Sans MT"/>
                  <a:sym typeface="Gill Sans MT"/>
                </a:defRPr>
              </a:lvl1pPr>
            </a:lstStyle>
            <a:p>
              <a:r>
                <a:t>	© NAME LASTNAME contacts @</a:t>
              </a:r>
            </a:p>
          </p:txBody>
        </p:sp>
      </p:grpSp>
      <p:sp>
        <p:nvSpPr>
          <p:cNvPr id="129" name="Shape 129"/>
          <p:cNvSpPr>
            <a:spLocks noGrp="1"/>
          </p:cNvSpPr>
          <p:nvPr>
            <p:ph type="sldNum" sz="quarter" idx="2"/>
          </p:nvPr>
        </p:nvSpPr>
        <p:spPr>
          <a:xfrm>
            <a:off x="7885113" y="6680517"/>
            <a:ext cx="1258888" cy="218441"/>
          </a:xfrm>
          <a:prstGeom prst="rect">
            <a:avLst/>
          </a:prstGeom>
          <a:solidFill>
            <a:srgbClr val="C0C0C0">
              <a:alpha val="39999"/>
            </a:srgbClr>
          </a:solidFill>
          <a:extLst>
            <a:ext uri="{C572A759-6A51-4108-AA02-DFA0A04FC94B}">
              <ma14:wrappingTextBoxFlag xmlns="" xmlns:ma14="http://schemas.microsoft.com/office/mac/drawingml/2011/main" val="1"/>
            </a:ext>
          </a:extLst>
        </p:spPr>
        <p:txBody>
          <a:bodyPr wrap="square"/>
          <a:lstStyle>
            <a:lvl1pPr algn="ctr"/>
          </a:lstStyle>
          <a:p>
            <a:fld id="{86CB4B4D-7CA3-9044-876B-883B54F8677D}" type="slidenum">
              <a:t>20</a:t>
            </a:fld>
            <a:endParaRPr/>
          </a:p>
        </p:txBody>
      </p:sp>
      <p:sp>
        <p:nvSpPr>
          <p:cNvPr id="131" name="Shape 131"/>
          <p:cNvSpPr>
            <a:spLocks noGrp="1"/>
          </p:cNvSpPr>
          <p:nvPr>
            <p:ph type="subTitle" idx="1"/>
          </p:nvPr>
        </p:nvSpPr>
        <p:spPr>
          <a:xfrm>
            <a:off x="526501" y="869187"/>
            <a:ext cx="8229600" cy="4525963"/>
          </a:xfrm>
          <a:prstGeom prst="rect">
            <a:avLst/>
          </a:prstGeom>
        </p:spPr>
        <p:txBody>
          <a:bodyPr>
            <a:noAutofit/>
          </a:bodyPr>
          <a:lstStyle/>
          <a:p>
            <a:pPr>
              <a:spcBef>
                <a:spcPts val="0"/>
              </a:spcBef>
              <a:spcAft>
                <a:spcPts val="2400"/>
              </a:spcAft>
              <a:defRPr/>
            </a:pPr>
            <a:r>
              <a:rPr lang="en-US" altLang="it-IT" sz="2800" b="1" dirty="0" smtClean="0"/>
              <a:t>Time inconsistency</a:t>
            </a:r>
          </a:p>
          <a:p>
            <a:pPr algn="l">
              <a:spcBef>
                <a:spcPts val="0"/>
              </a:spcBef>
              <a:spcAft>
                <a:spcPts val="2400"/>
              </a:spcAft>
              <a:defRPr/>
            </a:pPr>
            <a:r>
              <a:rPr lang="en-US" altLang="it-IT" sz="2800" dirty="0" smtClean="0">
                <a:solidFill>
                  <a:schemeClr val="tx1"/>
                </a:solidFill>
              </a:rPr>
              <a:t>Lack </a:t>
            </a:r>
            <a:r>
              <a:rPr lang="en-US" altLang="it-IT" sz="2800" dirty="0">
                <a:solidFill>
                  <a:schemeClr val="tx1"/>
                </a:solidFill>
              </a:rPr>
              <a:t>of credibility of policy authorities can be a major issue: in case of disinflationary policies (or any other stabilizing intervention), it implies a high sacrifice ratio</a:t>
            </a:r>
          </a:p>
          <a:p>
            <a:pPr algn="l">
              <a:spcBef>
                <a:spcPts val="0"/>
              </a:spcBef>
              <a:spcAft>
                <a:spcPts val="2400"/>
              </a:spcAft>
              <a:defRPr/>
            </a:pPr>
            <a:r>
              <a:rPr lang="en-US" altLang="it-IT" sz="2800" dirty="0">
                <a:solidFill>
                  <a:schemeClr val="tx1"/>
                </a:solidFill>
              </a:rPr>
              <a:t>The latter is the </a:t>
            </a:r>
            <a:r>
              <a:rPr lang="en-US" altLang="it-IT" sz="2800" dirty="0" smtClean="0">
                <a:solidFill>
                  <a:schemeClr val="tx1"/>
                </a:solidFill>
              </a:rPr>
              <a:t>% decline </a:t>
            </a:r>
            <a:r>
              <a:rPr lang="en-US" altLang="it-IT" sz="2800" dirty="0">
                <a:solidFill>
                  <a:schemeClr val="tx1"/>
                </a:solidFill>
              </a:rPr>
              <a:t>in the GDP that is </a:t>
            </a:r>
            <a:r>
              <a:rPr lang="en-US" altLang="it-IT" sz="2800" dirty="0" smtClean="0">
                <a:solidFill>
                  <a:schemeClr val="tx1"/>
                </a:solidFill>
              </a:rPr>
              <a:t>required </a:t>
            </a:r>
            <a:r>
              <a:rPr lang="en-US" altLang="it-IT" sz="2800" dirty="0">
                <a:solidFill>
                  <a:schemeClr val="tx1"/>
                </a:solidFill>
              </a:rPr>
              <a:t>to reduce the inflation rate by one percentage point </a:t>
            </a:r>
          </a:p>
          <a:p>
            <a:pPr algn="l">
              <a:spcBef>
                <a:spcPts val="0"/>
              </a:spcBef>
              <a:spcAft>
                <a:spcPts val="2400"/>
              </a:spcAft>
              <a:defRPr/>
            </a:pPr>
            <a:r>
              <a:rPr lang="en-US" altLang="it-IT" sz="2800" dirty="0" smtClean="0">
                <a:solidFill>
                  <a:schemeClr val="tx1"/>
                </a:solidFill>
              </a:rPr>
              <a:t>If affected by temptation </a:t>
            </a:r>
            <a:r>
              <a:rPr lang="en-US" altLang="it-IT" sz="2800" dirty="0">
                <a:solidFill>
                  <a:schemeClr val="tx1"/>
                </a:solidFill>
              </a:rPr>
              <a:t>of inflation, central banks will systematically implement a policy </a:t>
            </a:r>
            <a:r>
              <a:rPr lang="en-US" altLang="it-IT" sz="2800" dirty="0" smtClean="0">
                <a:solidFill>
                  <a:schemeClr val="tx1"/>
                </a:solidFill>
              </a:rPr>
              <a:t>different from that  </a:t>
            </a:r>
            <a:r>
              <a:rPr lang="en-US" altLang="it-IT" sz="2800" dirty="0">
                <a:solidFill>
                  <a:schemeClr val="tx1"/>
                </a:solidFill>
              </a:rPr>
              <a:t>announced, incurring in a lack-of-credibility problem</a:t>
            </a:r>
          </a:p>
        </p:txBody>
      </p:sp>
    </p:spTree>
    <p:extLst>
      <p:ext uri="{BB962C8B-B14F-4D97-AF65-F5344CB8AC3E}">
        <p14:creationId xmlns:p14="http://schemas.microsoft.com/office/powerpoint/2010/main" val="1034353778"/>
      </p:ext>
    </p:extLst>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46000">
              <a:srgbClr val="E5EDF6"/>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grpSp>
        <p:nvGrpSpPr>
          <p:cNvPr id="128" name="Group 128"/>
          <p:cNvGrpSpPr/>
          <p:nvPr/>
        </p:nvGrpSpPr>
        <p:grpSpPr>
          <a:xfrm>
            <a:off x="-1" y="6680517"/>
            <a:ext cx="7885115" cy="218441"/>
            <a:chOff x="0" y="0"/>
            <a:chExt cx="7885113" cy="218440"/>
          </a:xfrm>
        </p:grpSpPr>
        <p:sp>
          <p:nvSpPr>
            <p:cNvPr id="126" name="Shape 126"/>
            <p:cNvSpPr/>
            <p:nvPr/>
          </p:nvSpPr>
          <p:spPr>
            <a:xfrm>
              <a:off x="0" y="40957"/>
              <a:ext cx="7885114" cy="136526"/>
            </a:xfrm>
            <a:prstGeom prst="rect">
              <a:avLst/>
            </a:prstGeom>
            <a:solidFill>
              <a:srgbClr val="C0C0C0">
                <a:alpha val="39999"/>
              </a:srgbClr>
            </a:solidFill>
            <a:ln w="12700" cap="flat">
              <a:noFill/>
              <a:miter lim="400000"/>
            </a:ln>
            <a:effectLst/>
          </p:spPr>
          <p:txBody>
            <a:bodyPr wrap="square" lIns="45719" tIns="45719" rIns="45719" bIns="45719" numCol="1" anchor="ctr">
              <a:noAutofit/>
            </a:bodyPr>
            <a:lstStyle/>
            <a:p>
              <a:pPr>
                <a:defRPr sz="800">
                  <a:solidFill>
                    <a:srgbClr val="969696"/>
                  </a:solidFill>
                  <a:latin typeface="Gill Sans MT"/>
                  <a:ea typeface="Gill Sans MT"/>
                  <a:cs typeface="Gill Sans MT"/>
                  <a:sym typeface="Gill Sans MT"/>
                </a:defRPr>
              </a:pPr>
              <a:endParaRPr/>
            </a:p>
          </p:txBody>
        </p:sp>
        <p:sp>
          <p:nvSpPr>
            <p:cNvPr id="127" name="Shape 127"/>
            <p:cNvSpPr/>
            <p:nvPr/>
          </p:nvSpPr>
          <p:spPr>
            <a:xfrm>
              <a:off x="0" y="0"/>
              <a:ext cx="7885114" cy="21844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ctr">
              <a:spAutoFit/>
            </a:bodyPr>
            <a:lstStyle>
              <a:lvl1pPr>
                <a:defRPr sz="800">
                  <a:solidFill>
                    <a:srgbClr val="969696"/>
                  </a:solidFill>
                  <a:latin typeface="Gill Sans MT"/>
                  <a:ea typeface="Gill Sans MT"/>
                  <a:cs typeface="Gill Sans MT"/>
                  <a:sym typeface="Gill Sans MT"/>
                </a:defRPr>
              </a:lvl1pPr>
            </a:lstStyle>
            <a:p>
              <a:r>
                <a:t>	© NAME LASTNAME contacts @</a:t>
              </a:r>
            </a:p>
          </p:txBody>
        </p:sp>
      </p:grpSp>
      <p:sp>
        <p:nvSpPr>
          <p:cNvPr id="129" name="Shape 129"/>
          <p:cNvSpPr>
            <a:spLocks noGrp="1"/>
          </p:cNvSpPr>
          <p:nvPr>
            <p:ph type="sldNum" sz="quarter" idx="2"/>
          </p:nvPr>
        </p:nvSpPr>
        <p:spPr>
          <a:xfrm>
            <a:off x="7885113" y="6680517"/>
            <a:ext cx="1258888" cy="218441"/>
          </a:xfrm>
          <a:prstGeom prst="rect">
            <a:avLst/>
          </a:prstGeom>
          <a:solidFill>
            <a:srgbClr val="C0C0C0">
              <a:alpha val="39999"/>
            </a:srgbClr>
          </a:solidFill>
          <a:extLst>
            <a:ext uri="{C572A759-6A51-4108-AA02-DFA0A04FC94B}">
              <ma14:wrappingTextBoxFlag xmlns="" xmlns:ma14="http://schemas.microsoft.com/office/mac/drawingml/2011/main" val="1"/>
            </a:ext>
          </a:extLst>
        </p:spPr>
        <p:txBody>
          <a:bodyPr wrap="square"/>
          <a:lstStyle>
            <a:lvl1pPr algn="ctr"/>
          </a:lstStyle>
          <a:p>
            <a:fld id="{86CB4B4D-7CA3-9044-876B-883B54F8677D}" type="slidenum">
              <a:t>21</a:t>
            </a:fld>
            <a:endParaRPr/>
          </a:p>
        </p:txBody>
      </p:sp>
      <p:sp>
        <p:nvSpPr>
          <p:cNvPr id="131" name="Shape 131"/>
          <p:cNvSpPr>
            <a:spLocks noGrp="1"/>
          </p:cNvSpPr>
          <p:nvPr>
            <p:ph type="subTitle" idx="1"/>
          </p:nvPr>
        </p:nvSpPr>
        <p:spPr>
          <a:xfrm>
            <a:off x="684571" y="797749"/>
            <a:ext cx="8229600" cy="4525963"/>
          </a:xfrm>
          <a:prstGeom prst="rect">
            <a:avLst/>
          </a:prstGeom>
        </p:spPr>
        <p:txBody>
          <a:bodyPr>
            <a:noAutofit/>
          </a:bodyPr>
          <a:lstStyle/>
          <a:p>
            <a:pPr>
              <a:spcBef>
                <a:spcPts val="0"/>
              </a:spcBef>
              <a:spcAft>
                <a:spcPts val="2400"/>
              </a:spcAft>
              <a:defRPr/>
            </a:pPr>
            <a:r>
              <a:rPr lang="en-US" altLang="it-IT" sz="2800" b="1" dirty="0" smtClean="0"/>
              <a:t>Fixed exchange rates </a:t>
            </a:r>
          </a:p>
          <a:p>
            <a:pPr algn="l">
              <a:spcBef>
                <a:spcPts val="0"/>
              </a:spcBef>
              <a:spcAft>
                <a:spcPts val="1200"/>
              </a:spcAft>
              <a:defRPr/>
            </a:pPr>
            <a:r>
              <a:rPr lang="en-US" altLang="it-IT" sz="2800" dirty="0">
                <a:solidFill>
                  <a:schemeClr val="tx1"/>
                </a:solidFill>
              </a:rPr>
              <a:t>A possible solution to the central bank’s credibility problem is </a:t>
            </a:r>
            <a:r>
              <a:rPr lang="en-US" altLang="it-IT" sz="2800" dirty="0" smtClean="0">
                <a:solidFill>
                  <a:schemeClr val="tx1"/>
                </a:solidFill>
              </a:rPr>
              <a:t>adopting a fixed </a:t>
            </a:r>
            <a:r>
              <a:rPr lang="en-US" altLang="it-IT" sz="2800" dirty="0">
                <a:solidFill>
                  <a:schemeClr val="tx1"/>
                </a:solidFill>
              </a:rPr>
              <a:t>exchange rate </a:t>
            </a:r>
            <a:r>
              <a:rPr lang="en-US" altLang="it-IT" sz="2800" dirty="0" smtClean="0">
                <a:solidFill>
                  <a:schemeClr val="tx1"/>
                </a:solidFill>
              </a:rPr>
              <a:t>regime, so that the </a:t>
            </a:r>
            <a:r>
              <a:rPr lang="en-US" altLang="it-IT" sz="2800" dirty="0">
                <a:solidFill>
                  <a:schemeClr val="tx1"/>
                </a:solidFill>
              </a:rPr>
              <a:t>central bank </a:t>
            </a:r>
            <a:r>
              <a:rPr lang="en-US" altLang="it-IT" sz="2800" dirty="0" smtClean="0">
                <a:solidFill>
                  <a:schemeClr val="tx1"/>
                </a:solidFill>
              </a:rPr>
              <a:t>is constrained from </a:t>
            </a:r>
            <a:r>
              <a:rPr lang="en-US" altLang="it-IT" sz="2800" dirty="0">
                <a:solidFill>
                  <a:schemeClr val="tx1"/>
                </a:solidFill>
              </a:rPr>
              <a:t>using monetary policy to control the </a:t>
            </a:r>
            <a:r>
              <a:rPr lang="en-US" altLang="it-IT" sz="2800" dirty="0" smtClean="0">
                <a:solidFill>
                  <a:schemeClr val="tx1"/>
                </a:solidFill>
              </a:rPr>
              <a:t>economy </a:t>
            </a:r>
          </a:p>
          <a:p>
            <a:pPr marL="457200" indent="-457200" algn="l">
              <a:spcBef>
                <a:spcPts val="0"/>
              </a:spcBef>
              <a:spcAft>
                <a:spcPts val="2400"/>
              </a:spcAft>
              <a:buFont typeface="Wingdings" panose="05000000000000000000" pitchFamily="2" charset="2"/>
              <a:buChar char="§"/>
              <a:defRPr/>
            </a:pPr>
            <a:r>
              <a:rPr lang="en-US" altLang="it-IT" sz="2800" dirty="0" smtClean="0">
                <a:solidFill>
                  <a:schemeClr val="tx1"/>
                </a:solidFill>
              </a:rPr>
              <a:t>monetary policy is devoted to defend currency peg</a:t>
            </a:r>
            <a:endParaRPr lang="en-US" altLang="it-IT" sz="2800" dirty="0">
              <a:solidFill>
                <a:schemeClr val="tx1"/>
              </a:solidFill>
            </a:endParaRPr>
          </a:p>
          <a:p>
            <a:pPr algn="l">
              <a:spcBef>
                <a:spcPts val="0"/>
              </a:spcBef>
              <a:spcAft>
                <a:spcPts val="2400"/>
              </a:spcAft>
              <a:defRPr/>
            </a:pPr>
            <a:r>
              <a:rPr lang="en-US" altLang="it-IT" sz="2800" dirty="0" smtClean="0">
                <a:solidFill>
                  <a:schemeClr val="tx1"/>
                </a:solidFill>
              </a:rPr>
              <a:t>As </a:t>
            </a:r>
            <a:r>
              <a:rPr lang="en-US" altLang="it-IT" sz="2800" dirty="0">
                <a:solidFill>
                  <a:schemeClr val="tx1"/>
                </a:solidFill>
              </a:rPr>
              <a:t>economic agents do not trust the central bank and the credibility problem </a:t>
            </a:r>
            <a:r>
              <a:rPr lang="en-US" altLang="it-IT" sz="2800" dirty="0" smtClean="0">
                <a:solidFill>
                  <a:schemeClr val="tx1"/>
                </a:solidFill>
              </a:rPr>
              <a:t>cannot </a:t>
            </a:r>
            <a:r>
              <a:rPr lang="en-US" altLang="it-IT" sz="2800" dirty="0">
                <a:solidFill>
                  <a:schemeClr val="tx1"/>
                </a:solidFill>
              </a:rPr>
              <a:t>be solved, the central bank </a:t>
            </a:r>
            <a:r>
              <a:rPr lang="en-US" altLang="it-IT" sz="2800" dirty="0" smtClean="0">
                <a:solidFill>
                  <a:schemeClr val="tx1"/>
                </a:solidFill>
              </a:rPr>
              <a:t>may prefer </a:t>
            </a:r>
            <a:r>
              <a:rPr lang="en-US" altLang="it-IT" sz="2800" dirty="0">
                <a:solidFill>
                  <a:schemeClr val="tx1"/>
                </a:solidFill>
              </a:rPr>
              <a:t>to give up with its </a:t>
            </a:r>
            <a:r>
              <a:rPr lang="en-US" altLang="it-IT" sz="2800" dirty="0" smtClean="0">
                <a:solidFill>
                  <a:schemeClr val="tx1"/>
                </a:solidFill>
              </a:rPr>
              <a:t>autonomy, abdicating the </a:t>
            </a:r>
            <a:r>
              <a:rPr lang="en-US" altLang="it-IT" sz="2800" dirty="0">
                <a:solidFill>
                  <a:schemeClr val="tx1"/>
                </a:solidFill>
              </a:rPr>
              <a:t>possibility to use monetary policy </a:t>
            </a:r>
          </a:p>
        </p:txBody>
      </p:sp>
    </p:spTree>
    <p:extLst>
      <p:ext uri="{BB962C8B-B14F-4D97-AF65-F5344CB8AC3E}">
        <p14:creationId xmlns:p14="http://schemas.microsoft.com/office/powerpoint/2010/main" val="3527362812"/>
      </p:ext>
    </p:extLst>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46000">
              <a:srgbClr val="E5EDF6"/>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grpSp>
        <p:nvGrpSpPr>
          <p:cNvPr id="128" name="Group 128"/>
          <p:cNvGrpSpPr/>
          <p:nvPr/>
        </p:nvGrpSpPr>
        <p:grpSpPr>
          <a:xfrm>
            <a:off x="-1" y="6680517"/>
            <a:ext cx="7885115" cy="218441"/>
            <a:chOff x="0" y="0"/>
            <a:chExt cx="7885113" cy="218440"/>
          </a:xfrm>
        </p:grpSpPr>
        <p:sp>
          <p:nvSpPr>
            <p:cNvPr id="126" name="Shape 126"/>
            <p:cNvSpPr/>
            <p:nvPr/>
          </p:nvSpPr>
          <p:spPr>
            <a:xfrm>
              <a:off x="0" y="40957"/>
              <a:ext cx="7885114" cy="136526"/>
            </a:xfrm>
            <a:prstGeom prst="rect">
              <a:avLst/>
            </a:prstGeom>
            <a:solidFill>
              <a:srgbClr val="C0C0C0">
                <a:alpha val="39999"/>
              </a:srgbClr>
            </a:solidFill>
            <a:ln w="12700" cap="flat">
              <a:noFill/>
              <a:miter lim="400000"/>
            </a:ln>
            <a:effectLst/>
          </p:spPr>
          <p:txBody>
            <a:bodyPr wrap="square" lIns="45719" tIns="45719" rIns="45719" bIns="45719" numCol="1" anchor="ctr">
              <a:noAutofit/>
            </a:bodyPr>
            <a:lstStyle/>
            <a:p>
              <a:pPr>
                <a:defRPr sz="800">
                  <a:solidFill>
                    <a:srgbClr val="969696"/>
                  </a:solidFill>
                  <a:latin typeface="Gill Sans MT"/>
                  <a:ea typeface="Gill Sans MT"/>
                  <a:cs typeface="Gill Sans MT"/>
                  <a:sym typeface="Gill Sans MT"/>
                </a:defRPr>
              </a:pPr>
              <a:endParaRPr/>
            </a:p>
          </p:txBody>
        </p:sp>
        <p:sp>
          <p:nvSpPr>
            <p:cNvPr id="127" name="Shape 127"/>
            <p:cNvSpPr/>
            <p:nvPr/>
          </p:nvSpPr>
          <p:spPr>
            <a:xfrm>
              <a:off x="0" y="0"/>
              <a:ext cx="7885114" cy="21844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ctr">
              <a:spAutoFit/>
            </a:bodyPr>
            <a:lstStyle>
              <a:lvl1pPr>
                <a:defRPr sz="800">
                  <a:solidFill>
                    <a:srgbClr val="969696"/>
                  </a:solidFill>
                  <a:latin typeface="Gill Sans MT"/>
                  <a:ea typeface="Gill Sans MT"/>
                  <a:cs typeface="Gill Sans MT"/>
                  <a:sym typeface="Gill Sans MT"/>
                </a:defRPr>
              </a:lvl1pPr>
            </a:lstStyle>
            <a:p>
              <a:r>
                <a:t>	© NAME LASTNAME contacts @</a:t>
              </a:r>
            </a:p>
          </p:txBody>
        </p:sp>
      </p:grpSp>
      <p:sp>
        <p:nvSpPr>
          <p:cNvPr id="129" name="Shape 129"/>
          <p:cNvSpPr>
            <a:spLocks noGrp="1"/>
          </p:cNvSpPr>
          <p:nvPr>
            <p:ph type="sldNum" sz="quarter" idx="2"/>
          </p:nvPr>
        </p:nvSpPr>
        <p:spPr>
          <a:xfrm>
            <a:off x="7885113" y="6680517"/>
            <a:ext cx="1258888" cy="218441"/>
          </a:xfrm>
          <a:prstGeom prst="rect">
            <a:avLst/>
          </a:prstGeom>
          <a:solidFill>
            <a:srgbClr val="C0C0C0">
              <a:alpha val="39999"/>
            </a:srgbClr>
          </a:solidFill>
          <a:extLst>
            <a:ext uri="{C572A759-6A51-4108-AA02-DFA0A04FC94B}">
              <ma14:wrappingTextBoxFlag xmlns="" xmlns:ma14="http://schemas.microsoft.com/office/mac/drawingml/2011/main" val="1"/>
            </a:ext>
          </a:extLst>
        </p:spPr>
        <p:txBody>
          <a:bodyPr wrap="square"/>
          <a:lstStyle>
            <a:lvl1pPr algn="ctr"/>
          </a:lstStyle>
          <a:p>
            <a:fld id="{86CB4B4D-7CA3-9044-876B-883B54F8677D}" type="slidenum">
              <a:t>22</a:t>
            </a:fld>
            <a:endParaRPr/>
          </a:p>
        </p:txBody>
      </p:sp>
      <p:sp>
        <p:nvSpPr>
          <p:cNvPr id="131" name="Shape 131"/>
          <p:cNvSpPr>
            <a:spLocks noGrp="1"/>
          </p:cNvSpPr>
          <p:nvPr>
            <p:ph type="subTitle" idx="1"/>
          </p:nvPr>
        </p:nvSpPr>
        <p:spPr>
          <a:xfrm>
            <a:off x="582971" y="851950"/>
            <a:ext cx="8024000" cy="4525963"/>
          </a:xfrm>
          <a:prstGeom prst="rect">
            <a:avLst/>
          </a:prstGeom>
        </p:spPr>
        <p:txBody>
          <a:bodyPr>
            <a:noAutofit/>
          </a:bodyPr>
          <a:lstStyle/>
          <a:p>
            <a:pPr algn="l">
              <a:spcBef>
                <a:spcPts val="0"/>
              </a:spcBef>
              <a:spcAft>
                <a:spcPts val="3000"/>
              </a:spcAft>
              <a:defRPr/>
            </a:pPr>
            <a:r>
              <a:rPr lang="en-US" altLang="it-IT" sz="2800" dirty="0" smtClean="0"/>
              <a:t>Yet, this is </a:t>
            </a:r>
            <a:r>
              <a:rPr lang="en-US" altLang="it-IT" sz="2800" dirty="0"/>
              <a:t>not an ultimate solution: at any point in time, the central bank can devaluate the currency, without any particular technical impediment</a:t>
            </a:r>
          </a:p>
          <a:p>
            <a:pPr algn="l">
              <a:spcBef>
                <a:spcPts val="0"/>
              </a:spcBef>
              <a:spcAft>
                <a:spcPts val="3000"/>
              </a:spcAft>
              <a:defRPr/>
            </a:pPr>
            <a:r>
              <a:rPr lang="en-US" altLang="it-IT" sz="2800" dirty="0"/>
              <a:t>The systematic use of devaluation is equivalent to the use of a discretionary monetary policy </a:t>
            </a:r>
            <a:r>
              <a:rPr lang="en-US" altLang="it-IT" sz="2800" dirty="0" smtClean="0"/>
              <a:t>(reiterating the </a:t>
            </a:r>
            <a:r>
              <a:rPr lang="en-US" altLang="it-IT" sz="2800" dirty="0"/>
              <a:t>same credibility problem of the </a:t>
            </a:r>
            <a:r>
              <a:rPr lang="en-US" altLang="it-IT" sz="2800" dirty="0" smtClean="0"/>
              <a:t>central bank)</a:t>
            </a:r>
            <a:endParaRPr lang="en-US" altLang="it-IT" sz="2800" dirty="0"/>
          </a:p>
          <a:p>
            <a:pPr algn="l">
              <a:spcBef>
                <a:spcPts val="0"/>
              </a:spcBef>
              <a:spcAft>
                <a:spcPts val="600"/>
              </a:spcAft>
              <a:defRPr/>
            </a:pPr>
            <a:r>
              <a:rPr lang="en-US" altLang="it-IT" sz="2800" dirty="0"/>
              <a:t>A more effective </a:t>
            </a:r>
            <a:r>
              <a:rPr lang="en-US" altLang="it-IT" sz="2800" dirty="0" smtClean="0"/>
              <a:t>solution? Giving up </a:t>
            </a:r>
            <a:r>
              <a:rPr lang="en-US" altLang="it-IT" sz="2800" dirty="0"/>
              <a:t>with the local currency and adopt the same currency of another country with no credibility problems (</a:t>
            </a:r>
            <a:r>
              <a:rPr lang="en-US" altLang="it-IT" sz="2800" i="1" dirty="0"/>
              <a:t>anchor</a:t>
            </a:r>
            <a:r>
              <a:rPr lang="en-US" altLang="it-IT" sz="2800" dirty="0"/>
              <a:t> currency</a:t>
            </a:r>
            <a:r>
              <a:rPr lang="en-US" altLang="it-IT" sz="2800" dirty="0" smtClean="0"/>
              <a:t>)</a:t>
            </a:r>
            <a:endParaRPr lang="en-US" altLang="it-IT" sz="2800" dirty="0"/>
          </a:p>
        </p:txBody>
      </p:sp>
    </p:spTree>
    <p:extLst>
      <p:ext uri="{BB962C8B-B14F-4D97-AF65-F5344CB8AC3E}">
        <p14:creationId xmlns:p14="http://schemas.microsoft.com/office/powerpoint/2010/main" val="2845298867"/>
      </p:ext>
    </p:extLst>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46000">
              <a:srgbClr val="E5EDF6"/>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grpSp>
        <p:nvGrpSpPr>
          <p:cNvPr id="128" name="Group 128"/>
          <p:cNvGrpSpPr/>
          <p:nvPr/>
        </p:nvGrpSpPr>
        <p:grpSpPr>
          <a:xfrm>
            <a:off x="-1" y="6680517"/>
            <a:ext cx="7885115" cy="218441"/>
            <a:chOff x="0" y="0"/>
            <a:chExt cx="7885113" cy="218440"/>
          </a:xfrm>
        </p:grpSpPr>
        <p:sp>
          <p:nvSpPr>
            <p:cNvPr id="126" name="Shape 126"/>
            <p:cNvSpPr/>
            <p:nvPr/>
          </p:nvSpPr>
          <p:spPr>
            <a:xfrm>
              <a:off x="0" y="40957"/>
              <a:ext cx="7885114" cy="136526"/>
            </a:xfrm>
            <a:prstGeom prst="rect">
              <a:avLst/>
            </a:prstGeom>
            <a:solidFill>
              <a:srgbClr val="C0C0C0">
                <a:alpha val="39999"/>
              </a:srgbClr>
            </a:solidFill>
            <a:ln w="12700" cap="flat">
              <a:noFill/>
              <a:miter lim="400000"/>
            </a:ln>
            <a:effectLst/>
          </p:spPr>
          <p:txBody>
            <a:bodyPr wrap="square" lIns="45719" tIns="45719" rIns="45719" bIns="45719" numCol="1" anchor="ctr">
              <a:noAutofit/>
            </a:bodyPr>
            <a:lstStyle/>
            <a:p>
              <a:pPr>
                <a:defRPr sz="800">
                  <a:solidFill>
                    <a:srgbClr val="969696"/>
                  </a:solidFill>
                  <a:latin typeface="Gill Sans MT"/>
                  <a:ea typeface="Gill Sans MT"/>
                  <a:cs typeface="Gill Sans MT"/>
                  <a:sym typeface="Gill Sans MT"/>
                </a:defRPr>
              </a:pPr>
              <a:endParaRPr/>
            </a:p>
          </p:txBody>
        </p:sp>
        <p:sp>
          <p:nvSpPr>
            <p:cNvPr id="127" name="Shape 127"/>
            <p:cNvSpPr/>
            <p:nvPr/>
          </p:nvSpPr>
          <p:spPr>
            <a:xfrm>
              <a:off x="0" y="0"/>
              <a:ext cx="7885114" cy="21844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ctr">
              <a:spAutoFit/>
            </a:bodyPr>
            <a:lstStyle>
              <a:lvl1pPr>
                <a:defRPr sz="800">
                  <a:solidFill>
                    <a:srgbClr val="969696"/>
                  </a:solidFill>
                  <a:latin typeface="Gill Sans MT"/>
                  <a:ea typeface="Gill Sans MT"/>
                  <a:cs typeface="Gill Sans MT"/>
                  <a:sym typeface="Gill Sans MT"/>
                </a:defRPr>
              </a:lvl1pPr>
            </a:lstStyle>
            <a:p>
              <a:r>
                <a:t>	© NAME LASTNAME contacts @</a:t>
              </a:r>
            </a:p>
          </p:txBody>
        </p:sp>
      </p:grpSp>
      <p:sp>
        <p:nvSpPr>
          <p:cNvPr id="129" name="Shape 129"/>
          <p:cNvSpPr>
            <a:spLocks noGrp="1"/>
          </p:cNvSpPr>
          <p:nvPr>
            <p:ph type="sldNum" sz="quarter" idx="2"/>
          </p:nvPr>
        </p:nvSpPr>
        <p:spPr>
          <a:xfrm>
            <a:off x="7885113" y="6680517"/>
            <a:ext cx="1258888" cy="218441"/>
          </a:xfrm>
          <a:prstGeom prst="rect">
            <a:avLst/>
          </a:prstGeom>
          <a:solidFill>
            <a:srgbClr val="C0C0C0">
              <a:alpha val="39999"/>
            </a:srgbClr>
          </a:solidFill>
          <a:extLst>
            <a:ext uri="{C572A759-6A51-4108-AA02-DFA0A04FC94B}">
              <ma14:wrappingTextBoxFlag xmlns="" xmlns:ma14="http://schemas.microsoft.com/office/mac/drawingml/2011/main" val="1"/>
            </a:ext>
          </a:extLst>
        </p:spPr>
        <p:txBody>
          <a:bodyPr wrap="square"/>
          <a:lstStyle>
            <a:lvl1pPr algn="ctr"/>
          </a:lstStyle>
          <a:p>
            <a:fld id="{86CB4B4D-7CA3-9044-876B-883B54F8677D}" type="slidenum">
              <a:t>23</a:t>
            </a:fld>
            <a:endParaRPr/>
          </a:p>
        </p:txBody>
      </p:sp>
      <p:sp>
        <p:nvSpPr>
          <p:cNvPr id="131" name="Shape 131"/>
          <p:cNvSpPr>
            <a:spLocks noGrp="1"/>
          </p:cNvSpPr>
          <p:nvPr>
            <p:ph type="subTitle" idx="1"/>
          </p:nvPr>
        </p:nvSpPr>
        <p:spPr>
          <a:xfrm>
            <a:off x="582971" y="1098693"/>
            <a:ext cx="8229600" cy="4525963"/>
          </a:xfrm>
          <a:prstGeom prst="rect">
            <a:avLst/>
          </a:prstGeom>
        </p:spPr>
        <p:txBody>
          <a:bodyPr>
            <a:noAutofit/>
          </a:bodyPr>
          <a:lstStyle/>
          <a:p>
            <a:pPr marL="457200" indent="-457200" algn="l">
              <a:spcBef>
                <a:spcPts val="0"/>
              </a:spcBef>
              <a:spcAft>
                <a:spcPts val="600"/>
              </a:spcAft>
              <a:buFont typeface="Wingdings" panose="05000000000000000000" pitchFamily="2" charset="2"/>
              <a:buChar char="§"/>
              <a:defRPr/>
            </a:pPr>
            <a:r>
              <a:rPr lang="en-US" altLang="it-IT" sz="2800" dirty="0" smtClean="0"/>
              <a:t>Dollarization </a:t>
            </a:r>
            <a:r>
              <a:rPr lang="en-US" altLang="it-IT" sz="2800" dirty="0"/>
              <a:t>(Ecuador, 2000)</a:t>
            </a:r>
          </a:p>
          <a:p>
            <a:pPr marL="457200" indent="-457200" algn="l">
              <a:spcBef>
                <a:spcPts val="0"/>
              </a:spcBef>
              <a:spcAft>
                <a:spcPts val="600"/>
              </a:spcAft>
              <a:buFont typeface="Wingdings" panose="05000000000000000000" pitchFamily="2" charset="2"/>
              <a:buChar char="§"/>
              <a:defRPr/>
            </a:pPr>
            <a:r>
              <a:rPr lang="en-US" altLang="it-IT" sz="2800" dirty="0" err="1" smtClean="0"/>
              <a:t>Eurization</a:t>
            </a:r>
            <a:r>
              <a:rPr lang="en-US" altLang="it-IT" sz="2800" dirty="0" smtClean="0"/>
              <a:t> </a:t>
            </a:r>
            <a:r>
              <a:rPr lang="en-US" altLang="it-IT" sz="2800" dirty="0"/>
              <a:t>(Montenegro, 2002) </a:t>
            </a:r>
            <a:endParaRPr lang="en-US" altLang="it-IT" sz="2800" dirty="0" smtClean="0"/>
          </a:p>
          <a:p>
            <a:pPr algn="l">
              <a:spcBef>
                <a:spcPts val="0"/>
              </a:spcBef>
              <a:spcAft>
                <a:spcPts val="600"/>
              </a:spcAft>
              <a:defRPr/>
            </a:pPr>
            <a:endParaRPr lang="en-US" altLang="it-IT" sz="2800" dirty="0" smtClean="0"/>
          </a:p>
          <a:p>
            <a:pPr algn="l">
              <a:spcBef>
                <a:spcPts val="0"/>
              </a:spcBef>
              <a:spcAft>
                <a:spcPts val="1800"/>
              </a:spcAft>
              <a:defRPr/>
            </a:pPr>
            <a:r>
              <a:rPr lang="en-US" altLang="it-IT" sz="2800" dirty="0"/>
              <a:t>Currency substitution is more effective as a solution for the central bank’s credibility problem, because: </a:t>
            </a:r>
          </a:p>
          <a:p>
            <a:pPr marL="342900" indent="-342900" algn="l">
              <a:spcBef>
                <a:spcPts val="0"/>
              </a:spcBef>
              <a:spcAft>
                <a:spcPts val="1800"/>
              </a:spcAft>
              <a:buFont typeface="Wingdings" panose="05000000000000000000" pitchFamily="2" charset="2"/>
              <a:buChar char="v"/>
              <a:defRPr/>
            </a:pPr>
            <a:r>
              <a:rPr lang="en-US" altLang="it-IT" sz="2800" dirty="0" smtClean="0"/>
              <a:t>  it </a:t>
            </a:r>
            <a:r>
              <a:rPr lang="en-US" altLang="it-IT" sz="2800" dirty="0"/>
              <a:t>rules out the possibility of devaluating </a:t>
            </a:r>
          </a:p>
          <a:p>
            <a:pPr marL="514350" indent="-514350" algn="l">
              <a:spcBef>
                <a:spcPts val="0"/>
              </a:spcBef>
              <a:spcAft>
                <a:spcPts val="2400"/>
              </a:spcAft>
              <a:buFont typeface="Wingdings" panose="05000000000000000000" pitchFamily="2" charset="2"/>
              <a:buChar char="v"/>
              <a:defRPr/>
            </a:pPr>
            <a:r>
              <a:rPr lang="en-US" altLang="it-IT" sz="2800" dirty="0"/>
              <a:t>the way back is much more cumbersome: restoring national currency is costly and implies a lot of </a:t>
            </a:r>
            <a:r>
              <a:rPr lang="en-US" altLang="it-IT" sz="2800" dirty="0" smtClean="0"/>
              <a:t>technical issues</a:t>
            </a:r>
            <a:endParaRPr lang="en-US" altLang="it-IT" sz="2800" dirty="0"/>
          </a:p>
        </p:txBody>
      </p:sp>
    </p:spTree>
    <p:extLst>
      <p:ext uri="{BB962C8B-B14F-4D97-AF65-F5344CB8AC3E}">
        <p14:creationId xmlns:p14="http://schemas.microsoft.com/office/powerpoint/2010/main" val="521002370"/>
      </p:ext>
    </p:extLst>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46000">
              <a:srgbClr val="E5EDF6"/>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grpSp>
        <p:nvGrpSpPr>
          <p:cNvPr id="128" name="Group 128"/>
          <p:cNvGrpSpPr/>
          <p:nvPr/>
        </p:nvGrpSpPr>
        <p:grpSpPr>
          <a:xfrm>
            <a:off x="-1" y="6680517"/>
            <a:ext cx="7885115" cy="218441"/>
            <a:chOff x="0" y="0"/>
            <a:chExt cx="7885113" cy="218440"/>
          </a:xfrm>
        </p:grpSpPr>
        <p:sp>
          <p:nvSpPr>
            <p:cNvPr id="126" name="Shape 126"/>
            <p:cNvSpPr/>
            <p:nvPr/>
          </p:nvSpPr>
          <p:spPr>
            <a:xfrm>
              <a:off x="0" y="40957"/>
              <a:ext cx="7885114" cy="136526"/>
            </a:xfrm>
            <a:prstGeom prst="rect">
              <a:avLst/>
            </a:prstGeom>
            <a:solidFill>
              <a:srgbClr val="C0C0C0">
                <a:alpha val="39999"/>
              </a:srgbClr>
            </a:solidFill>
            <a:ln w="12700" cap="flat">
              <a:noFill/>
              <a:miter lim="400000"/>
            </a:ln>
            <a:effectLst/>
          </p:spPr>
          <p:txBody>
            <a:bodyPr wrap="square" lIns="45719" tIns="45719" rIns="45719" bIns="45719" numCol="1" anchor="ctr">
              <a:noAutofit/>
            </a:bodyPr>
            <a:lstStyle/>
            <a:p>
              <a:pPr>
                <a:defRPr sz="800">
                  <a:solidFill>
                    <a:srgbClr val="969696"/>
                  </a:solidFill>
                  <a:latin typeface="Gill Sans MT"/>
                  <a:ea typeface="Gill Sans MT"/>
                  <a:cs typeface="Gill Sans MT"/>
                  <a:sym typeface="Gill Sans MT"/>
                </a:defRPr>
              </a:pPr>
              <a:endParaRPr/>
            </a:p>
          </p:txBody>
        </p:sp>
        <p:sp>
          <p:nvSpPr>
            <p:cNvPr id="127" name="Shape 127"/>
            <p:cNvSpPr/>
            <p:nvPr/>
          </p:nvSpPr>
          <p:spPr>
            <a:xfrm>
              <a:off x="0" y="0"/>
              <a:ext cx="7885114" cy="21844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ctr">
              <a:spAutoFit/>
            </a:bodyPr>
            <a:lstStyle>
              <a:lvl1pPr>
                <a:defRPr sz="800">
                  <a:solidFill>
                    <a:srgbClr val="969696"/>
                  </a:solidFill>
                  <a:latin typeface="Gill Sans MT"/>
                  <a:ea typeface="Gill Sans MT"/>
                  <a:cs typeface="Gill Sans MT"/>
                  <a:sym typeface="Gill Sans MT"/>
                </a:defRPr>
              </a:lvl1pPr>
            </a:lstStyle>
            <a:p>
              <a:r>
                <a:t>	© NAME LASTNAME contacts @</a:t>
              </a:r>
            </a:p>
          </p:txBody>
        </p:sp>
      </p:grpSp>
      <p:sp>
        <p:nvSpPr>
          <p:cNvPr id="129" name="Shape 129"/>
          <p:cNvSpPr>
            <a:spLocks noGrp="1"/>
          </p:cNvSpPr>
          <p:nvPr>
            <p:ph type="sldNum" sz="quarter" idx="2"/>
          </p:nvPr>
        </p:nvSpPr>
        <p:spPr>
          <a:xfrm>
            <a:off x="7885113" y="6680517"/>
            <a:ext cx="1258888" cy="218441"/>
          </a:xfrm>
          <a:prstGeom prst="rect">
            <a:avLst/>
          </a:prstGeom>
          <a:solidFill>
            <a:srgbClr val="C0C0C0">
              <a:alpha val="39999"/>
            </a:srgbClr>
          </a:solidFill>
          <a:extLst>
            <a:ext uri="{C572A759-6A51-4108-AA02-DFA0A04FC94B}">
              <ma14:wrappingTextBoxFlag xmlns="" xmlns:ma14="http://schemas.microsoft.com/office/mac/drawingml/2011/main" val="1"/>
            </a:ext>
          </a:extLst>
        </p:spPr>
        <p:txBody>
          <a:bodyPr wrap="square"/>
          <a:lstStyle>
            <a:lvl1pPr algn="ctr"/>
          </a:lstStyle>
          <a:p>
            <a:fld id="{86CB4B4D-7CA3-9044-876B-883B54F8677D}" type="slidenum">
              <a:t>24</a:t>
            </a:fld>
            <a:endParaRPr/>
          </a:p>
        </p:txBody>
      </p:sp>
      <p:sp>
        <p:nvSpPr>
          <p:cNvPr id="131" name="Shape 131"/>
          <p:cNvSpPr>
            <a:spLocks noGrp="1"/>
          </p:cNvSpPr>
          <p:nvPr>
            <p:ph type="subTitle" idx="1"/>
          </p:nvPr>
        </p:nvSpPr>
        <p:spPr>
          <a:xfrm>
            <a:off x="491238" y="936541"/>
            <a:ext cx="8023319" cy="4525963"/>
          </a:xfrm>
          <a:prstGeom prst="rect">
            <a:avLst/>
          </a:prstGeom>
        </p:spPr>
        <p:txBody>
          <a:bodyPr>
            <a:noAutofit/>
          </a:bodyPr>
          <a:lstStyle/>
          <a:p>
            <a:pPr algn="l">
              <a:spcBef>
                <a:spcPts val="0"/>
              </a:spcBef>
              <a:spcAft>
                <a:spcPts val="2400"/>
              </a:spcAft>
              <a:defRPr/>
            </a:pPr>
            <a:r>
              <a:rPr lang="en-US" altLang="it-IT" sz="2800" dirty="0" smtClean="0"/>
              <a:t>Yet, currency </a:t>
            </a:r>
            <a:r>
              <a:rPr lang="en-US" altLang="it-IT" sz="2800" dirty="0"/>
              <a:t>substitution works if  the monetary policy of the country with the </a:t>
            </a:r>
            <a:r>
              <a:rPr lang="en-US" altLang="it-IT" sz="2800" i="1" dirty="0"/>
              <a:t>anchor</a:t>
            </a:r>
            <a:r>
              <a:rPr lang="en-US" altLang="it-IT" sz="2800" dirty="0"/>
              <a:t> currency is completely unaffected by the presence of another nation that uses the same currency</a:t>
            </a:r>
          </a:p>
          <a:p>
            <a:pPr marL="457200" indent="-457200" algn="l">
              <a:spcBef>
                <a:spcPts val="0"/>
              </a:spcBef>
              <a:spcAft>
                <a:spcPts val="1800"/>
              </a:spcAft>
              <a:buFont typeface="Wingdings" panose="05000000000000000000" pitchFamily="2" charset="2"/>
              <a:buChar char="§"/>
              <a:defRPr/>
            </a:pPr>
            <a:r>
              <a:rPr lang="en-US" altLang="it-IT" sz="2800" dirty="0"/>
              <a:t>OK if the country with credibility problems is small </a:t>
            </a:r>
            <a:r>
              <a:rPr lang="en-US" altLang="it-IT" sz="2800" dirty="0" smtClean="0"/>
              <a:t>enough</a:t>
            </a:r>
          </a:p>
          <a:p>
            <a:pPr marL="457200" indent="-457200" algn="l">
              <a:spcBef>
                <a:spcPts val="0"/>
              </a:spcBef>
              <a:spcAft>
                <a:spcPts val="1800"/>
              </a:spcAft>
              <a:buFont typeface="Wingdings" panose="05000000000000000000" pitchFamily="2" charset="2"/>
              <a:buChar char="§"/>
              <a:defRPr/>
            </a:pPr>
            <a:r>
              <a:rPr lang="en-US" altLang="it-IT" sz="2800" dirty="0" smtClean="0"/>
              <a:t>What if </a:t>
            </a:r>
            <a:r>
              <a:rPr lang="en-US" altLang="it-IT" sz="2800" dirty="0"/>
              <a:t>the country with credibility problems is </a:t>
            </a:r>
            <a:r>
              <a:rPr lang="en-US" altLang="it-IT" sz="2800" dirty="0" smtClean="0"/>
              <a:t>a big one?  </a:t>
            </a:r>
            <a:endParaRPr lang="en-US" altLang="it-IT" sz="2800" dirty="0"/>
          </a:p>
          <a:p>
            <a:pPr algn="l">
              <a:spcBef>
                <a:spcPts val="0"/>
              </a:spcBef>
              <a:spcAft>
                <a:spcPts val="600"/>
              </a:spcAft>
              <a:defRPr/>
            </a:pPr>
            <a:endParaRPr lang="en-US" altLang="it-IT" sz="2800" dirty="0"/>
          </a:p>
          <a:p>
            <a:pPr marL="457200" indent="-457200" algn="l">
              <a:spcBef>
                <a:spcPts val="0"/>
              </a:spcBef>
              <a:spcAft>
                <a:spcPts val="600"/>
              </a:spcAft>
              <a:buFont typeface="Wingdings" panose="05000000000000000000" pitchFamily="2" charset="2"/>
              <a:buChar char="§"/>
              <a:defRPr/>
            </a:pPr>
            <a:endParaRPr lang="en-US" altLang="it-IT" sz="2800" dirty="0"/>
          </a:p>
          <a:p>
            <a:pPr algn="l">
              <a:spcBef>
                <a:spcPts val="0"/>
              </a:spcBef>
              <a:spcAft>
                <a:spcPts val="600"/>
              </a:spcAft>
              <a:defRPr/>
            </a:pPr>
            <a:endParaRPr lang="en-US" altLang="it-IT" sz="2800" dirty="0"/>
          </a:p>
          <a:p>
            <a:pPr algn="l">
              <a:spcBef>
                <a:spcPts val="0"/>
              </a:spcBef>
              <a:spcAft>
                <a:spcPts val="600"/>
              </a:spcAft>
              <a:defRPr/>
            </a:pPr>
            <a:endParaRPr lang="en-US" altLang="it-IT" sz="2800" dirty="0"/>
          </a:p>
        </p:txBody>
      </p:sp>
    </p:spTree>
    <p:extLst>
      <p:ext uri="{BB962C8B-B14F-4D97-AF65-F5344CB8AC3E}">
        <p14:creationId xmlns:p14="http://schemas.microsoft.com/office/powerpoint/2010/main" val="1411414945"/>
      </p:ext>
    </p:extLst>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46000">
              <a:srgbClr val="E5EDF6"/>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grpSp>
        <p:nvGrpSpPr>
          <p:cNvPr id="128" name="Group 128"/>
          <p:cNvGrpSpPr/>
          <p:nvPr/>
        </p:nvGrpSpPr>
        <p:grpSpPr>
          <a:xfrm>
            <a:off x="-1" y="6680517"/>
            <a:ext cx="7885115" cy="218441"/>
            <a:chOff x="0" y="0"/>
            <a:chExt cx="7885113" cy="218440"/>
          </a:xfrm>
        </p:grpSpPr>
        <p:sp>
          <p:nvSpPr>
            <p:cNvPr id="126" name="Shape 126"/>
            <p:cNvSpPr/>
            <p:nvPr/>
          </p:nvSpPr>
          <p:spPr>
            <a:xfrm>
              <a:off x="0" y="40957"/>
              <a:ext cx="7885114" cy="136526"/>
            </a:xfrm>
            <a:prstGeom prst="rect">
              <a:avLst/>
            </a:prstGeom>
            <a:solidFill>
              <a:srgbClr val="C0C0C0">
                <a:alpha val="39999"/>
              </a:srgbClr>
            </a:solidFill>
            <a:ln w="12700" cap="flat">
              <a:noFill/>
              <a:miter lim="400000"/>
            </a:ln>
            <a:effectLst/>
          </p:spPr>
          <p:txBody>
            <a:bodyPr wrap="square" lIns="45719" tIns="45719" rIns="45719" bIns="45719" numCol="1" anchor="ctr">
              <a:noAutofit/>
            </a:bodyPr>
            <a:lstStyle/>
            <a:p>
              <a:pPr>
                <a:defRPr sz="800">
                  <a:solidFill>
                    <a:srgbClr val="969696"/>
                  </a:solidFill>
                  <a:latin typeface="Gill Sans MT"/>
                  <a:ea typeface="Gill Sans MT"/>
                  <a:cs typeface="Gill Sans MT"/>
                  <a:sym typeface="Gill Sans MT"/>
                </a:defRPr>
              </a:pPr>
              <a:endParaRPr/>
            </a:p>
          </p:txBody>
        </p:sp>
        <p:sp>
          <p:nvSpPr>
            <p:cNvPr id="127" name="Shape 127"/>
            <p:cNvSpPr/>
            <p:nvPr/>
          </p:nvSpPr>
          <p:spPr>
            <a:xfrm>
              <a:off x="0" y="0"/>
              <a:ext cx="7885114" cy="21844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ctr">
              <a:spAutoFit/>
            </a:bodyPr>
            <a:lstStyle>
              <a:lvl1pPr>
                <a:defRPr sz="800">
                  <a:solidFill>
                    <a:srgbClr val="969696"/>
                  </a:solidFill>
                  <a:latin typeface="Gill Sans MT"/>
                  <a:ea typeface="Gill Sans MT"/>
                  <a:cs typeface="Gill Sans MT"/>
                  <a:sym typeface="Gill Sans MT"/>
                </a:defRPr>
              </a:lvl1pPr>
            </a:lstStyle>
            <a:p>
              <a:r>
                <a:t>	© NAME LASTNAME contacts @</a:t>
              </a:r>
            </a:p>
          </p:txBody>
        </p:sp>
      </p:grpSp>
      <p:sp>
        <p:nvSpPr>
          <p:cNvPr id="129" name="Shape 129"/>
          <p:cNvSpPr>
            <a:spLocks noGrp="1"/>
          </p:cNvSpPr>
          <p:nvPr>
            <p:ph type="sldNum" sz="quarter" idx="2"/>
          </p:nvPr>
        </p:nvSpPr>
        <p:spPr>
          <a:xfrm>
            <a:off x="7885113" y="6680517"/>
            <a:ext cx="1258888" cy="218441"/>
          </a:xfrm>
          <a:prstGeom prst="rect">
            <a:avLst/>
          </a:prstGeom>
          <a:solidFill>
            <a:srgbClr val="C0C0C0">
              <a:alpha val="39999"/>
            </a:srgbClr>
          </a:solidFill>
          <a:extLst>
            <a:ext uri="{C572A759-6A51-4108-AA02-DFA0A04FC94B}">
              <ma14:wrappingTextBoxFlag xmlns="" xmlns:ma14="http://schemas.microsoft.com/office/mac/drawingml/2011/main" val="1"/>
            </a:ext>
          </a:extLst>
        </p:spPr>
        <p:txBody>
          <a:bodyPr wrap="square"/>
          <a:lstStyle>
            <a:lvl1pPr algn="ctr"/>
          </a:lstStyle>
          <a:p>
            <a:fld id="{86CB4B4D-7CA3-9044-876B-883B54F8677D}" type="slidenum">
              <a:t>25</a:t>
            </a:fld>
            <a:endParaRPr/>
          </a:p>
        </p:txBody>
      </p:sp>
      <p:sp>
        <p:nvSpPr>
          <p:cNvPr id="131" name="Shape 131"/>
          <p:cNvSpPr>
            <a:spLocks noGrp="1"/>
          </p:cNvSpPr>
          <p:nvPr>
            <p:ph type="subTitle" idx="1"/>
          </p:nvPr>
        </p:nvSpPr>
        <p:spPr>
          <a:xfrm>
            <a:off x="540109" y="1255855"/>
            <a:ext cx="8229600" cy="4525963"/>
          </a:xfrm>
          <a:prstGeom prst="rect">
            <a:avLst/>
          </a:prstGeom>
        </p:spPr>
        <p:txBody>
          <a:bodyPr>
            <a:noAutofit/>
          </a:bodyPr>
          <a:lstStyle/>
          <a:p>
            <a:pPr>
              <a:spcBef>
                <a:spcPts val="0"/>
              </a:spcBef>
              <a:spcAft>
                <a:spcPts val="3000"/>
              </a:spcAft>
              <a:defRPr/>
            </a:pPr>
            <a:r>
              <a:rPr lang="en-US" altLang="it-IT" sz="2800" b="1" dirty="0" smtClean="0"/>
              <a:t>Monetary unions</a:t>
            </a:r>
          </a:p>
          <a:p>
            <a:pPr algn="l">
              <a:spcBef>
                <a:spcPts val="0"/>
              </a:spcBef>
              <a:spcAft>
                <a:spcPts val="1800"/>
              </a:spcAft>
              <a:defRPr/>
            </a:pPr>
            <a:r>
              <a:rPr lang="en-US" altLang="it-IT" sz="2800" dirty="0" smtClean="0"/>
              <a:t>For </a:t>
            </a:r>
            <a:r>
              <a:rPr lang="en-US" altLang="it-IT" sz="2800" dirty="0"/>
              <a:t>bigger countries, currency substitution takes the form of a monetary union</a:t>
            </a:r>
          </a:p>
          <a:p>
            <a:pPr algn="l">
              <a:spcBef>
                <a:spcPts val="0"/>
              </a:spcBef>
              <a:spcAft>
                <a:spcPts val="3000"/>
              </a:spcAft>
              <a:defRPr/>
            </a:pPr>
            <a:r>
              <a:rPr lang="en-US" altLang="it-IT" sz="2800" dirty="0"/>
              <a:t>A monetary union involves two or more states that share the same currency (without necessarily having any further integration) </a:t>
            </a:r>
            <a:r>
              <a:rPr lang="en-US" altLang="it-IT" sz="2800" dirty="0">
                <a:solidFill>
                  <a:schemeClr val="tx1"/>
                </a:solidFill>
              </a:rPr>
              <a:t>and set up </a:t>
            </a:r>
            <a:r>
              <a:rPr lang="en-US" altLang="it-IT" sz="2800" b="1" dirty="0">
                <a:solidFill>
                  <a:schemeClr val="tx1"/>
                </a:solidFill>
              </a:rPr>
              <a:t>institutional arrangements </a:t>
            </a:r>
            <a:r>
              <a:rPr lang="en-US" altLang="it-IT" sz="2800" dirty="0">
                <a:solidFill>
                  <a:schemeClr val="tx1"/>
                </a:solidFill>
              </a:rPr>
              <a:t>in which </a:t>
            </a:r>
            <a:r>
              <a:rPr lang="en-US" altLang="it-IT" sz="2800" b="1" dirty="0">
                <a:solidFill>
                  <a:schemeClr val="tx1"/>
                </a:solidFill>
              </a:rPr>
              <a:t>they jointly decide on monetary policy</a:t>
            </a:r>
          </a:p>
          <a:p>
            <a:pPr algn="l">
              <a:spcBef>
                <a:spcPts val="0"/>
              </a:spcBef>
              <a:spcAft>
                <a:spcPts val="600"/>
              </a:spcAft>
              <a:defRPr/>
            </a:pPr>
            <a:endParaRPr lang="en-US" altLang="it-IT" sz="2800" dirty="0"/>
          </a:p>
          <a:p>
            <a:pPr marL="457200" indent="-457200" algn="l">
              <a:spcBef>
                <a:spcPts val="0"/>
              </a:spcBef>
              <a:spcAft>
                <a:spcPts val="600"/>
              </a:spcAft>
              <a:buFont typeface="Wingdings" panose="05000000000000000000" pitchFamily="2" charset="2"/>
              <a:buChar char="§"/>
              <a:defRPr/>
            </a:pPr>
            <a:endParaRPr lang="en-US" altLang="it-IT" sz="2800" dirty="0"/>
          </a:p>
          <a:p>
            <a:pPr algn="l">
              <a:spcBef>
                <a:spcPts val="0"/>
              </a:spcBef>
              <a:spcAft>
                <a:spcPts val="600"/>
              </a:spcAft>
              <a:defRPr/>
            </a:pPr>
            <a:endParaRPr lang="en-US" altLang="it-IT" sz="2800" dirty="0"/>
          </a:p>
          <a:p>
            <a:pPr algn="l">
              <a:spcBef>
                <a:spcPts val="0"/>
              </a:spcBef>
              <a:spcAft>
                <a:spcPts val="600"/>
              </a:spcAft>
              <a:defRPr/>
            </a:pPr>
            <a:endParaRPr lang="en-US" altLang="it-IT" sz="2800" dirty="0"/>
          </a:p>
        </p:txBody>
      </p:sp>
    </p:spTree>
    <p:extLst>
      <p:ext uri="{BB962C8B-B14F-4D97-AF65-F5344CB8AC3E}">
        <p14:creationId xmlns:p14="http://schemas.microsoft.com/office/powerpoint/2010/main" val="2975683770"/>
      </p:ext>
    </p:extLst>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46000">
              <a:srgbClr val="E5EDF6"/>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grpSp>
        <p:nvGrpSpPr>
          <p:cNvPr id="128" name="Group 128"/>
          <p:cNvGrpSpPr/>
          <p:nvPr/>
        </p:nvGrpSpPr>
        <p:grpSpPr>
          <a:xfrm>
            <a:off x="-1" y="6680517"/>
            <a:ext cx="7885115" cy="218441"/>
            <a:chOff x="0" y="0"/>
            <a:chExt cx="7885113" cy="218440"/>
          </a:xfrm>
        </p:grpSpPr>
        <p:sp>
          <p:nvSpPr>
            <p:cNvPr id="126" name="Shape 126"/>
            <p:cNvSpPr/>
            <p:nvPr/>
          </p:nvSpPr>
          <p:spPr>
            <a:xfrm>
              <a:off x="0" y="40957"/>
              <a:ext cx="7885114" cy="136526"/>
            </a:xfrm>
            <a:prstGeom prst="rect">
              <a:avLst/>
            </a:prstGeom>
            <a:solidFill>
              <a:srgbClr val="C0C0C0">
                <a:alpha val="39999"/>
              </a:srgbClr>
            </a:solidFill>
            <a:ln w="12700" cap="flat">
              <a:noFill/>
              <a:miter lim="400000"/>
            </a:ln>
            <a:effectLst/>
          </p:spPr>
          <p:txBody>
            <a:bodyPr wrap="square" lIns="45719" tIns="45719" rIns="45719" bIns="45719" numCol="1" anchor="ctr">
              <a:noAutofit/>
            </a:bodyPr>
            <a:lstStyle/>
            <a:p>
              <a:pPr>
                <a:defRPr sz="800">
                  <a:solidFill>
                    <a:srgbClr val="969696"/>
                  </a:solidFill>
                  <a:latin typeface="Gill Sans MT"/>
                  <a:ea typeface="Gill Sans MT"/>
                  <a:cs typeface="Gill Sans MT"/>
                  <a:sym typeface="Gill Sans MT"/>
                </a:defRPr>
              </a:pPr>
              <a:endParaRPr/>
            </a:p>
          </p:txBody>
        </p:sp>
        <p:sp>
          <p:nvSpPr>
            <p:cNvPr id="127" name="Shape 127"/>
            <p:cNvSpPr/>
            <p:nvPr/>
          </p:nvSpPr>
          <p:spPr>
            <a:xfrm>
              <a:off x="0" y="0"/>
              <a:ext cx="7885114" cy="21844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ctr">
              <a:spAutoFit/>
            </a:bodyPr>
            <a:lstStyle>
              <a:lvl1pPr>
                <a:defRPr sz="800">
                  <a:solidFill>
                    <a:srgbClr val="969696"/>
                  </a:solidFill>
                  <a:latin typeface="Gill Sans MT"/>
                  <a:ea typeface="Gill Sans MT"/>
                  <a:cs typeface="Gill Sans MT"/>
                  <a:sym typeface="Gill Sans MT"/>
                </a:defRPr>
              </a:lvl1pPr>
            </a:lstStyle>
            <a:p>
              <a:r>
                <a:t>	© NAME LASTNAME contacts @</a:t>
              </a:r>
            </a:p>
          </p:txBody>
        </p:sp>
      </p:grpSp>
      <p:sp>
        <p:nvSpPr>
          <p:cNvPr id="129" name="Shape 129"/>
          <p:cNvSpPr>
            <a:spLocks noGrp="1"/>
          </p:cNvSpPr>
          <p:nvPr>
            <p:ph type="sldNum" sz="quarter" idx="2"/>
          </p:nvPr>
        </p:nvSpPr>
        <p:spPr>
          <a:xfrm>
            <a:off x="7885113" y="6680517"/>
            <a:ext cx="1258888" cy="218441"/>
          </a:xfrm>
          <a:prstGeom prst="rect">
            <a:avLst/>
          </a:prstGeom>
          <a:solidFill>
            <a:srgbClr val="C0C0C0">
              <a:alpha val="39999"/>
            </a:srgbClr>
          </a:solidFill>
          <a:extLst>
            <a:ext uri="{C572A759-6A51-4108-AA02-DFA0A04FC94B}">
              <ma14:wrappingTextBoxFlag xmlns="" xmlns:ma14="http://schemas.microsoft.com/office/mac/drawingml/2011/main" val="1"/>
            </a:ext>
          </a:extLst>
        </p:spPr>
        <p:txBody>
          <a:bodyPr wrap="square"/>
          <a:lstStyle>
            <a:lvl1pPr algn="ctr"/>
          </a:lstStyle>
          <a:p>
            <a:fld id="{86CB4B4D-7CA3-9044-876B-883B54F8677D}" type="slidenum">
              <a:t>26</a:t>
            </a:fld>
            <a:endParaRPr/>
          </a:p>
        </p:txBody>
      </p:sp>
      <p:sp>
        <p:nvSpPr>
          <p:cNvPr id="131" name="Shape 131"/>
          <p:cNvSpPr>
            <a:spLocks noGrp="1"/>
          </p:cNvSpPr>
          <p:nvPr>
            <p:ph type="subTitle" idx="1"/>
          </p:nvPr>
        </p:nvSpPr>
        <p:spPr>
          <a:xfrm>
            <a:off x="539882" y="924523"/>
            <a:ext cx="8229600" cy="4525963"/>
          </a:xfrm>
          <a:prstGeom prst="rect">
            <a:avLst/>
          </a:prstGeom>
        </p:spPr>
        <p:txBody>
          <a:bodyPr>
            <a:noAutofit/>
          </a:bodyPr>
          <a:lstStyle/>
          <a:p>
            <a:pPr algn="l">
              <a:spcBef>
                <a:spcPts val="0"/>
              </a:spcBef>
              <a:spcAft>
                <a:spcPts val="3000"/>
              </a:spcAft>
              <a:defRPr/>
            </a:pPr>
            <a:r>
              <a:rPr lang="en-US" altLang="it-IT" sz="2800" dirty="0" smtClean="0"/>
              <a:t>If a given country </a:t>
            </a:r>
            <a:r>
              <a:rPr lang="en-US" altLang="it-IT" sz="2800" dirty="0"/>
              <a:t>is part of a monetary union, albeit </a:t>
            </a:r>
            <a:r>
              <a:rPr lang="en-US" altLang="it-IT" sz="2800" dirty="0" smtClean="0"/>
              <a:t>its monetary </a:t>
            </a:r>
            <a:r>
              <a:rPr lang="en-US" altLang="it-IT" sz="2800" dirty="0"/>
              <a:t>authorities lack commitment (i.e. are not credible), </a:t>
            </a:r>
            <a:r>
              <a:rPr lang="en-US" altLang="it-IT" sz="2800" dirty="0" smtClean="0"/>
              <a:t>they are </a:t>
            </a:r>
            <a:r>
              <a:rPr lang="en-US" altLang="it-IT" sz="2800" dirty="0"/>
              <a:t>unable to engineer surprise inflation </a:t>
            </a:r>
          </a:p>
          <a:p>
            <a:pPr algn="l">
              <a:spcBef>
                <a:spcPts val="0"/>
              </a:spcBef>
              <a:spcAft>
                <a:spcPts val="3000"/>
              </a:spcAft>
              <a:defRPr/>
            </a:pPr>
            <a:r>
              <a:rPr lang="en-US" altLang="it-IT" sz="2800" dirty="0"/>
              <a:t>The union-wide </a:t>
            </a:r>
            <a:r>
              <a:rPr lang="en-US" altLang="it-IT" sz="2800" dirty="0" smtClean="0"/>
              <a:t>authority </a:t>
            </a:r>
            <a:r>
              <a:rPr lang="en-US" altLang="it-IT" sz="2800" dirty="0"/>
              <a:t>reacts only to union-wide shock, and its inability to react to country-specific shocks results in a lower price volatility </a:t>
            </a:r>
            <a:r>
              <a:rPr lang="en-US" altLang="it-IT" sz="2800" dirty="0" smtClean="0"/>
              <a:t>in </a:t>
            </a:r>
            <a:r>
              <a:rPr lang="en-US" altLang="it-IT" sz="2800" dirty="0"/>
              <a:t>each country</a:t>
            </a:r>
          </a:p>
          <a:p>
            <a:pPr algn="l">
              <a:spcBef>
                <a:spcPts val="0"/>
              </a:spcBef>
              <a:spcAft>
                <a:spcPts val="1800"/>
              </a:spcAft>
              <a:defRPr/>
            </a:pPr>
            <a:r>
              <a:rPr lang="en-US" altLang="it-IT" sz="2800" b="1" dirty="0"/>
              <a:t>Entering a monetary union is essentially a commitment device </a:t>
            </a:r>
            <a:r>
              <a:rPr lang="en-US" altLang="it-IT" sz="2800" dirty="0"/>
              <a:t>to less variable undesirable </a:t>
            </a:r>
            <a:r>
              <a:rPr lang="en-US" altLang="it-IT" sz="2800" dirty="0" smtClean="0"/>
              <a:t>inflation when </a:t>
            </a:r>
            <a:r>
              <a:rPr lang="en-US" altLang="it-IT" sz="2800" dirty="0"/>
              <a:t>central banks have temptation of inflation</a:t>
            </a:r>
          </a:p>
          <a:p>
            <a:pPr algn="l">
              <a:spcBef>
                <a:spcPts val="0"/>
              </a:spcBef>
              <a:spcAft>
                <a:spcPts val="600"/>
              </a:spcAft>
              <a:defRPr/>
            </a:pPr>
            <a:endParaRPr lang="en-US" altLang="it-IT" sz="2800" dirty="0"/>
          </a:p>
          <a:p>
            <a:pPr marL="457200" indent="-457200" algn="l">
              <a:spcBef>
                <a:spcPts val="0"/>
              </a:spcBef>
              <a:spcAft>
                <a:spcPts val="600"/>
              </a:spcAft>
              <a:buFont typeface="Wingdings" panose="05000000000000000000" pitchFamily="2" charset="2"/>
              <a:buChar char="§"/>
              <a:defRPr/>
            </a:pPr>
            <a:endParaRPr lang="en-US" altLang="it-IT" sz="2800" dirty="0"/>
          </a:p>
          <a:p>
            <a:pPr algn="l">
              <a:spcBef>
                <a:spcPts val="0"/>
              </a:spcBef>
              <a:spcAft>
                <a:spcPts val="600"/>
              </a:spcAft>
              <a:defRPr/>
            </a:pPr>
            <a:endParaRPr lang="en-US" altLang="it-IT" sz="2800" dirty="0"/>
          </a:p>
          <a:p>
            <a:pPr algn="l">
              <a:spcBef>
                <a:spcPts val="0"/>
              </a:spcBef>
              <a:spcAft>
                <a:spcPts val="600"/>
              </a:spcAft>
              <a:defRPr/>
            </a:pPr>
            <a:endParaRPr lang="en-US" altLang="it-IT" sz="2800" dirty="0"/>
          </a:p>
        </p:txBody>
      </p:sp>
    </p:spTree>
    <p:extLst>
      <p:ext uri="{BB962C8B-B14F-4D97-AF65-F5344CB8AC3E}">
        <p14:creationId xmlns:p14="http://schemas.microsoft.com/office/powerpoint/2010/main" val="3602995506"/>
      </p:ext>
    </p:extLst>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46000">
              <a:srgbClr val="E5EDF6"/>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grpSp>
        <p:nvGrpSpPr>
          <p:cNvPr id="128" name="Group 128"/>
          <p:cNvGrpSpPr/>
          <p:nvPr/>
        </p:nvGrpSpPr>
        <p:grpSpPr>
          <a:xfrm>
            <a:off x="-1" y="6680517"/>
            <a:ext cx="7885115" cy="218441"/>
            <a:chOff x="0" y="0"/>
            <a:chExt cx="7885113" cy="218440"/>
          </a:xfrm>
        </p:grpSpPr>
        <p:sp>
          <p:nvSpPr>
            <p:cNvPr id="126" name="Shape 126"/>
            <p:cNvSpPr/>
            <p:nvPr/>
          </p:nvSpPr>
          <p:spPr>
            <a:xfrm>
              <a:off x="0" y="40957"/>
              <a:ext cx="7885114" cy="136526"/>
            </a:xfrm>
            <a:prstGeom prst="rect">
              <a:avLst/>
            </a:prstGeom>
            <a:solidFill>
              <a:srgbClr val="C0C0C0">
                <a:alpha val="39999"/>
              </a:srgbClr>
            </a:solidFill>
            <a:ln w="12700" cap="flat">
              <a:noFill/>
              <a:miter lim="400000"/>
            </a:ln>
            <a:effectLst/>
          </p:spPr>
          <p:txBody>
            <a:bodyPr wrap="square" lIns="45719" tIns="45719" rIns="45719" bIns="45719" numCol="1" anchor="ctr">
              <a:noAutofit/>
            </a:bodyPr>
            <a:lstStyle/>
            <a:p>
              <a:pPr>
                <a:defRPr sz="800">
                  <a:solidFill>
                    <a:srgbClr val="969696"/>
                  </a:solidFill>
                  <a:latin typeface="Gill Sans MT"/>
                  <a:ea typeface="Gill Sans MT"/>
                  <a:cs typeface="Gill Sans MT"/>
                  <a:sym typeface="Gill Sans MT"/>
                </a:defRPr>
              </a:pPr>
              <a:endParaRPr/>
            </a:p>
          </p:txBody>
        </p:sp>
        <p:sp>
          <p:nvSpPr>
            <p:cNvPr id="127" name="Shape 127"/>
            <p:cNvSpPr/>
            <p:nvPr/>
          </p:nvSpPr>
          <p:spPr>
            <a:xfrm>
              <a:off x="0" y="0"/>
              <a:ext cx="7885114" cy="21844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ctr">
              <a:spAutoFit/>
            </a:bodyPr>
            <a:lstStyle>
              <a:lvl1pPr>
                <a:defRPr sz="800">
                  <a:solidFill>
                    <a:srgbClr val="969696"/>
                  </a:solidFill>
                  <a:latin typeface="Gill Sans MT"/>
                  <a:ea typeface="Gill Sans MT"/>
                  <a:cs typeface="Gill Sans MT"/>
                  <a:sym typeface="Gill Sans MT"/>
                </a:defRPr>
              </a:lvl1pPr>
            </a:lstStyle>
            <a:p>
              <a:r>
                <a:t>	© NAME LASTNAME contacts @</a:t>
              </a:r>
            </a:p>
          </p:txBody>
        </p:sp>
      </p:grpSp>
      <p:sp>
        <p:nvSpPr>
          <p:cNvPr id="129" name="Shape 129"/>
          <p:cNvSpPr>
            <a:spLocks noGrp="1"/>
          </p:cNvSpPr>
          <p:nvPr>
            <p:ph type="sldNum" sz="quarter" idx="2"/>
          </p:nvPr>
        </p:nvSpPr>
        <p:spPr>
          <a:xfrm>
            <a:off x="7885113" y="6680517"/>
            <a:ext cx="1258888" cy="218441"/>
          </a:xfrm>
          <a:prstGeom prst="rect">
            <a:avLst/>
          </a:prstGeom>
          <a:solidFill>
            <a:srgbClr val="C0C0C0">
              <a:alpha val="39999"/>
            </a:srgbClr>
          </a:solidFill>
          <a:extLst>
            <a:ext uri="{C572A759-6A51-4108-AA02-DFA0A04FC94B}">
              <ma14:wrappingTextBoxFlag xmlns="" xmlns:ma14="http://schemas.microsoft.com/office/mac/drawingml/2011/main" val="1"/>
            </a:ext>
          </a:extLst>
        </p:spPr>
        <p:txBody>
          <a:bodyPr wrap="square"/>
          <a:lstStyle>
            <a:lvl1pPr algn="ctr"/>
          </a:lstStyle>
          <a:p>
            <a:fld id="{86CB4B4D-7CA3-9044-876B-883B54F8677D}" type="slidenum">
              <a:t>27</a:t>
            </a:fld>
            <a:endParaRPr/>
          </a:p>
        </p:txBody>
      </p:sp>
      <p:sp>
        <p:nvSpPr>
          <p:cNvPr id="131" name="Shape 131"/>
          <p:cNvSpPr>
            <a:spLocks noGrp="1"/>
          </p:cNvSpPr>
          <p:nvPr>
            <p:ph type="subTitle" idx="1"/>
          </p:nvPr>
        </p:nvSpPr>
        <p:spPr>
          <a:xfrm>
            <a:off x="554396" y="997094"/>
            <a:ext cx="8229600" cy="4525963"/>
          </a:xfrm>
          <a:prstGeom prst="rect">
            <a:avLst/>
          </a:prstGeom>
        </p:spPr>
        <p:txBody>
          <a:bodyPr>
            <a:noAutofit/>
          </a:bodyPr>
          <a:lstStyle/>
          <a:p>
            <a:pPr algn="l">
              <a:spcBef>
                <a:spcPts val="0"/>
              </a:spcBef>
              <a:spcAft>
                <a:spcPts val="2400"/>
              </a:spcAft>
              <a:defRPr/>
            </a:pPr>
            <a:r>
              <a:rPr lang="en-US" altLang="it-IT" sz="2800" dirty="0"/>
              <a:t>By joining </a:t>
            </a:r>
            <a:r>
              <a:rPr lang="en-US" altLang="it-IT" sz="2800" dirty="0" smtClean="0"/>
              <a:t>a </a:t>
            </a:r>
            <a:r>
              <a:rPr lang="en-US" altLang="it-IT" sz="2800" dirty="0"/>
              <a:t>monetary union, countries makes mutual insurance against the possibility of country-specific shocks, given the lack of commitment of their central </a:t>
            </a:r>
            <a:r>
              <a:rPr lang="en-US" altLang="it-IT" sz="2800" dirty="0" smtClean="0"/>
              <a:t>banks</a:t>
            </a:r>
          </a:p>
          <a:p>
            <a:pPr algn="l">
              <a:spcBef>
                <a:spcPts val="0"/>
              </a:spcBef>
              <a:spcAft>
                <a:spcPts val="2400"/>
              </a:spcAft>
              <a:defRPr/>
            </a:pPr>
            <a:r>
              <a:rPr lang="en-US" altLang="it-IT" sz="2800" dirty="0" smtClean="0"/>
              <a:t>In this regard, the more heterogeneous the economies of the states joining the monetary union, the more country-specific the shocks…</a:t>
            </a:r>
          </a:p>
          <a:p>
            <a:pPr marL="457200" indent="-457200" algn="l">
              <a:spcBef>
                <a:spcPts val="0"/>
              </a:spcBef>
              <a:spcAft>
                <a:spcPts val="2400"/>
              </a:spcAft>
              <a:buFont typeface="Arial" panose="020B0604020202020204" pitchFamily="34" charset="0"/>
              <a:buChar char="•"/>
              <a:defRPr/>
            </a:pPr>
            <a:r>
              <a:rPr lang="en-US" altLang="it-IT" sz="2800" dirty="0" smtClean="0"/>
              <a:t>…and the better this sort of </a:t>
            </a:r>
            <a:r>
              <a:rPr lang="en-US" altLang="it-IT" sz="2800" smtClean="0"/>
              <a:t>insurance scheme works! </a:t>
            </a:r>
            <a:endParaRPr lang="en-US" altLang="it-IT" sz="2800" dirty="0"/>
          </a:p>
          <a:p>
            <a:pPr algn="l">
              <a:spcBef>
                <a:spcPts val="0"/>
              </a:spcBef>
              <a:spcAft>
                <a:spcPts val="600"/>
              </a:spcAft>
              <a:defRPr/>
            </a:pPr>
            <a:endParaRPr lang="en-US" altLang="it-IT" sz="2800" dirty="0"/>
          </a:p>
        </p:txBody>
      </p:sp>
    </p:spTree>
    <p:extLst>
      <p:ext uri="{BB962C8B-B14F-4D97-AF65-F5344CB8AC3E}">
        <p14:creationId xmlns:p14="http://schemas.microsoft.com/office/powerpoint/2010/main" val="2251514249"/>
      </p:ext>
    </p:extLst>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bg>
      <p:bgPr>
        <a:gradFill>
          <a:gsLst>
            <a:gs pos="46000">
              <a:srgbClr val="E5EDF6"/>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grpSp>
        <p:nvGrpSpPr>
          <p:cNvPr id="128" name="Group 128"/>
          <p:cNvGrpSpPr/>
          <p:nvPr/>
        </p:nvGrpSpPr>
        <p:grpSpPr>
          <a:xfrm>
            <a:off x="-1" y="6680517"/>
            <a:ext cx="7885115" cy="218441"/>
            <a:chOff x="0" y="0"/>
            <a:chExt cx="7885113" cy="218440"/>
          </a:xfrm>
        </p:grpSpPr>
        <p:sp>
          <p:nvSpPr>
            <p:cNvPr id="126" name="Shape 126"/>
            <p:cNvSpPr/>
            <p:nvPr/>
          </p:nvSpPr>
          <p:spPr>
            <a:xfrm>
              <a:off x="0" y="40957"/>
              <a:ext cx="7885114" cy="136526"/>
            </a:xfrm>
            <a:prstGeom prst="rect">
              <a:avLst/>
            </a:prstGeom>
            <a:solidFill>
              <a:srgbClr val="C0C0C0">
                <a:alpha val="39999"/>
              </a:srgbClr>
            </a:solidFill>
            <a:ln w="12700" cap="flat">
              <a:noFill/>
              <a:miter lim="400000"/>
            </a:ln>
            <a:effectLst/>
          </p:spPr>
          <p:txBody>
            <a:bodyPr wrap="square" lIns="45719" tIns="45719" rIns="45719" bIns="45719" numCol="1" anchor="ctr">
              <a:noAutofit/>
            </a:bodyPr>
            <a:lstStyle/>
            <a:p>
              <a:pPr>
                <a:defRPr sz="800">
                  <a:solidFill>
                    <a:srgbClr val="969696"/>
                  </a:solidFill>
                  <a:latin typeface="Gill Sans MT"/>
                  <a:ea typeface="Gill Sans MT"/>
                  <a:cs typeface="Gill Sans MT"/>
                  <a:sym typeface="Gill Sans MT"/>
                </a:defRPr>
              </a:pPr>
              <a:endParaRPr/>
            </a:p>
          </p:txBody>
        </p:sp>
        <p:sp>
          <p:nvSpPr>
            <p:cNvPr id="127" name="Shape 127"/>
            <p:cNvSpPr/>
            <p:nvPr/>
          </p:nvSpPr>
          <p:spPr>
            <a:xfrm>
              <a:off x="0" y="0"/>
              <a:ext cx="7885114" cy="21844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ctr">
              <a:spAutoFit/>
            </a:bodyPr>
            <a:lstStyle>
              <a:lvl1pPr>
                <a:defRPr sz="800">
                  <a:solidFill>
                    <a:srgbClr val="969696"/>
                  </a:solidFill>
                  <a:latin typeface="Gill Sans MT"/>
                  <a:ea typeface="Gill Sans MT"/>
                  <a:cs typeface="Gill Sans MT"/>
                  <a:sym typeface="Gill Sans MT"/>
                </a:defRPr>
              </a:lvl1pPr>
            </a:lstStyle>
            <a:p>
              <a:r>
                <a:t>	© NAME LASTNAME contacts @</a:t>
              </a:r>
            </a:p>
          </p:txBody>
        </p:sp>
      </p:grpSp>
      <p:sp>
        <p:nvSpPr>
          <p:cNvPr id="129" name="Shape 129"/>
          <p:cNvSpPr>
            <a:spLocks noGrp="1"/>
          </p:cNvSpPr>
          <p:nvPr>
            <p:ph type="sldNum" sz="quarter" idx="2"/>
          </p:nvPr>
        </p:nvSpPr>
        <p:spPr>
          <a:xfrm>
            <a:off x="7885113" y="6680517"/>
            <a:ext cx="1258888" cy="218441"/>
          </a:xfrm>
          <a:prstGeom prst="rect">
            <a:avLst/>
          </a:prstGeom>
          <a:solidFill>
            <a:srgbClr val="C0C0C0">
              <a:alpha val="39999"/>
            </a:srgbClr>
          </a:solidFill>
          <a:extLst>
            <a:ext uri="{C572A759-6A51-4108-AA02-DFA0A04FC94B}">
              <ma14:wrappingTextBoxFlag xmlns="" xmlns:ma14="http://schemas.microsoft.com/office/mac/drawingml/2011/main" val="1"/>
            </a:ext>
          </a:extLst>
        </p:spPr>
        <p:txBody>
          <a:bodyPr wrap="square"/>
          <a:lstStyle>
            <a:lvl1pPr algn="ctr"/>
          </a:lstStyle>
          <a:p>
            <a:fld id="{86CB4B4D-7CA3-9044-876B-883B54F8677D}" type="slidenum">
              <a:t>28</a:t>
            </a:fld>
            <a:endParaRPr/>
          </a:p>
        </p:txBody>
      </p:sp>
      <p:sp>
        <p:nvSpPr>
          <p:cNvPr id="131" name="Shape 131"/>
          <p:cNvSpPr>
            <a:spLocks noGrp="1"/>
          </p:cNvSpPr>
          <p:nvPr>
            <p:ph type="subTitle" idx="1"/>
          </p:nvPr>
        </p:nvSpPr>
        <p:spPr>
          <a:xfrm>
            <a:off x="468671" y="984846"/>
            <a:ext cx="8229600" cy="4525963"/>
          </a:xfrm>
          <a:prstGeom prst="rect">
            <a:avLst/>
          </a:prstGeom>
        </p:spPr>
        <p:txBody>
          <a:bodyPr>
            <a:noAutofit/>
          </a:bodyPr>
          <a:lstStyle/>
          <a:p>
            <a:pPr algn="l">
              <a:spcBef>
                <a:spcPts val="0"/>
              </a:spcBef>
              <a:spcAft>
                <a:spcPts val="1800"/>
              </a:spcAft>
              <a:defRPr/>
            </a:pPr>
            <a:r>
              <a:rPr lang="en-US" altLang="it-IT" sz="2800" b="1" dirty="0" smtClean="0"/>
              <a:t>Open </a:t>
            </a:r>
            <a:r>
              <a:rPr lang="en-US" altLang="it-IT" sz="2800" b="1" dirty="0"/>
              <a:t>questions: </a:t>
            </a:r>
          </a:p>
          <a:p>
            <a:pPr marL="571500" indent="-571500" algn="l">
              <a:spcBef>
                <a:spcPts val="0"/>
              </a:spcBef>
              <a:spcAft>
                <a:spcPts val="1800"/>
              </a:spcAft>
              <a:buFont typeface="Wingdings" panose="05000000000000000000" pitchFamily="2" charset="2"/>
              <a:buChar char="v"/>
              <a:defRPr/>
            </a:pPr>
            <a:r>
              <a:rPr lang="en-US" altLang="it-IT" sz="2800" dirty="0" smtClean="0"/>
              <a:t>This theory assumes </a:t>
            </a:r>
            <a:r>
              <a:rPr lang="en-US" altLang="it-IT" sz="2800" dirty="0"/>
              <a:t>that, </a:t>
            </a:r>
            <a:r>
              <a:rPr lang="en-US" altLang="it-IT" sz="2800" i="1" dirty="0"/>
              <a:t>ex-ante</a:t>
            </a:r>
            <a:r>
              <a:rPr lang="en-US" altLang="it-IT" sz="2800" dirty="0"/>
              <a:t>, all countries forming the union have the same probability to be hit by a shock. What if we assume different ex-ante probabilities?</a:t>
            </a:r>
          </a:p>
          <a:p>
            <a:pPr marL="571500" indent="-571500" algn="l">
              <a:spcBef>
                <a:spcPts val="0"/>
              </a:spcBef>
              <a:spcAft>
                <a:spcPts val="3600"/>
              </a:spcAft>
              <a:buFont typeface="Wingdings" panose="05000000000000000000" pitchFamily="2" charset="2"/>
              <a:buChar char="v"/>
              <a:defRPr/>
            </a:pPr>
            <a:r>
              <a:rPr lang="en-US" altLang="it-IT" sz="2800" dirty="0" smtClean="0"/>
              <a:t>France and Italy (affected by credibility problems) exerted lot of political pressure to have a European monetary union.. While did Germany (not affected) finally agree? The answer has more to do with politics..  </a:t>
            </a:r>
            <a:endParaRPr lang="en-US" altLang="it-IT" sz="2800" b="1" dirty="0"/>
          </a:p>
          <a:p>
            <a:pPr algn="l">
              <a:spcBef>
                <a:spcPts val="0"/>
              </a:spcBef>
              <a:spcAft>
                <a:spcPts val="600"/>
              </a:spcAft>
              <a:defRPr/>
            </a:pPr>
            <a:endParaRPr lang="en-US" altLang="it-IT" sz="2800" dirty="0"/>
          </a:p>
          <a:p>
            <a:pPr marL="457200" indent="-457200" algn="l">
              <a:spcBef>
                <a:spcPts val="0"/>
              </a:spcBef>
              <a:spcAft>
                <a:spcPts val="600"/>
              </a:spcAft>
              <a:buFont typeface="Wingdings" panose="05000000000000000000" pitchFamily="2" charset="2"/>
              <a:buChar char="§"/>
              <a:defRPr/>
            </a:pPr>
            <a:endParaRPr lang="en-US" altLang="it-IT" sz="2800" dirty="0"/>
          </a:p>
          <a:p>
            <a:pPr algn="l">
              <a:spcBef>
                <a:spcPts val="0"/>
              </a:spcBef>
              <a:spcAft>
                <a:spcPts val="600"/>
              </a:spcAft>
              <a:defRPr/>
            </a:pPr>
            <a:endParaRPr lang="en-US" altLang="it-IT" sz="2800" dirty="0"/>
          </a:p>
          <a:p>
            <a:pPr algn="l">
              <a:spcBef>
                <a:spcPts val="0"/>
              </a:spcBef>
              <a:spcAft>
                <a:spcPts val="600"/>
              </a:spcAft>
              <a:defRPr/>
            </a:pPr>
            <a:endParaRPr lang="en-US" altLang="it-IT" sz="2800" dirty="0"/>
          </a:p>
        </p:txBody>
      </p:sp>
    </p:spTree>
    <p:extLst>
      <p:ext uri="{BB962C8B-B14F-4D97-AF65-F5344CB8AC3E}">
        <p14:creationId xmlns:p14="http://schemas.microsoft.com/office/powerpoint/2010/main" val="4231296983"/>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46000">
              <a:srgbClr val="E5EDF6"/>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grpSp>
        <p:nvGrpSpPr>
          <p:cNvPr id="128" name="Group 128"/>
          <p:cNvGrpSpPr/>
          <p:nvPr/>
        </p:nvGrpSpPr>
        <p:grpSpPr>
          <a:xfrm>
            <a:off x="-1" y="6680517"/>
            <a:ext cx="7885115" cy="218441"/>
            <a:chOff x="0" y="0"/>
            <a:chExt cx="7885113" cy="218440"/>
          </a:xfrm>
        </p:grpSpPr>
        <p:sp>
          <p:nvSpPr>
            <p:cNvPr id="126" name="Shape 126"/>
            <p:cNvSpPr/>
            <p:nvPr/>
          </p:nvSpPr>
          <p:spPr>
            <a:xfrm>
              <a:off x="0" y="40957"/>
              <a:ext cx="7885114" cy="136526"/>
            </a:xfrm>
            <a:prstGeom prst="rect">
              <a:avLst/>
            </a:prstGeom>
            <a:solidFill>
              <a:srgbClr val="C0C0C0">
                <a:alpha val="39999"/>
              </a:srgbClr>
            </a:solidFill>
            <a:ln w="12700" cap="flat">
              <a:noFill/>
              <a:miter lim="400000"/>
            </a:ln>
            <a:effectLst/>
          </p:spPr>
          <p:txBody>
            <a:bodyPr wrap="square" lIns="45719" tIns="45719" rIns="45719" bIns="45719" numCol="1" anchor="ctr">
              <a:noAutofit/>
            </a:bodyPr>
            <a:lstStyle/>
            <a:p>
              <a:pPr>
                <a:defRPr sz="800">
                  <a:solidFill>
                    <a:srgbClr val="969696"/>
                  </a:solidFill>
                  <a:latin typeface="Gill Sans MT"/>
                  <a:ea typeface="Gill Sans MT"/>
                  <a:cs typeface="Gill Sans MT"/>
                  <a:sym typeface="Gill Sans MT"/>
                </a:defRPr>
              </a:pPr>
              <a:endParaRPr/>
            </a:p>
          </p:txBody>
        </p:sp>
        <p:sp>
          <p:nvSpPr>
            <p:cNvPr id="127" name="Shape 127"/>
            <p:cNvSpPr/>
            <p:nvPr/>
          </p:nvSpPr>
          <p:spPr>
            <a:xfrm>
              <a:off x="0" y="0"/>
              <a:ext cx="7885114" cy="21844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ctr">
              <a:spAutoFit/>
            </a:bodyPr>
            <a:lstStyle>
              <a:lvl1pPr>
                <a:defRPr sz="800">
                  <a:solidFill>
                    <a:srgbClr val="969696"/>
                  </a:solidFill>
                  <a:latin typeface="Gill Sans MT"/>
                  <a:ea typeface="Gill Sans MT"/>
                  <a:cs typeface="Gill Sans MT"/>
                  <a:sym typeface="Gill Sans MT"/>
                </a:defRPr>
              </a:lvl1pPr>
            </a:lstStyle>
            <a:p>
              <a:r>
                <a:t>	© NAME LASTNAME contacts @</a:t>
              </a:r>
            </a:p>
          </p:txBody>
        </p:sp>
      </p:grpSp>
      <p:sp>
        <p:nvSpPr>
          <p:cNvPr id="129" name="Shape 129"/>
          <p:cNvSpPr>
            <a:spLocks noGrp="1"/>
          </p:cNvSpPr>
          <p:nvPr>
            <p:ph type="sldNum" sz="quarter" idx="2"/>
          </p:nvPr>
        </p:nvSpPr>
        <p:spPr>
          <a:xfrm>
            <a:off x="7885113" y="6680517"/>
            <a:ext cx="1258888" cy="218441"/>
          </a:xfrm>
          <a:prstGeom prst="rect">
            <a:avLst/>
          </a:prstGeom>
          <a:solidFill>
            <a:srgbClr val="C0C0C0">
              <a:alpha val="39999"/>
            </a:srgbClr>
          </a:solidFill>
          <a:extLst>
            <a:ext uri="{C572A759-6A51-4108-AA02-DFA0A04FC94B}">
              <ma14:wrappingTextBoxFlag xmlns="" xmlns:ma14="http://schemas.microsoft.com/office/mac/drawingml/2011/main" val="1"/>
            </a:ext>
          </a:extLst>
        </p:spPr>
        <p:txBody>
          <a:bodyPr wrap="square"/>
          <a:lstStyle>
            <a:lvl1pPr algn="ctr"/>
          </a:lstStyle>
          <a:p>
            <a:fld id="{86CB4B4D-7CA3-9044-876B-883B54F8677D}" type="slidenum">
              <a:t>3</a:t>
            </a:fld>
            <a:endParaRPr/>
          </a:p>
        </p:txBody>
      </p:sp>
      <p:sp>
        <p:nvSpPr>
          <p:cNvPr id="131" name="Shape 131"/>
          <p:cNvSpPr>
            <a:spLocks noGrp="1"/>
          </p:cNvSpPr>
          <p:nvPr>
            <p:ph type="subTitle" idx="1"/>
          </p:nvPr>
        </p:nvSpPr>
        <p:spPr>
          <a:xfrm>
            <a:off x="599753" y="780059"/>
            <a:ext cx="8050761" cy="4525963"/>
          </a:xfrm>
          <a:prstGeom prst="rect">
            <a:avLst/>
          </a:prstGeom>
        </p:spPr>
        <p:txBody>
          <a:bodyPr>
            <a:noAutofit/>
          </a:bodyPr>
          <a:lstStyle/>
          <a:p>
            <a:pPr>
              <a:spcBef>
                <a:spcPts val="0"/>
              </a:spcBef>
              <a:spcAft>
                <a:spcPts val="2400"/>
              </a:spcAft>
              <a:defRPr/>
            </a:pPr>
            <a:r>
              <a:rPr lang="en-US" altLang="it-IT" sz="2700" b="1" dirty="0" smtClean="0"/>
              <a:t>Self-fulfilling currency crisis</a:t>
            </a:r>
          </a:p>
          <a:p>
            <a:pPr algn="l">
              <a:spcBef>
                <a:spcPts val="0"/>
              </a:spcBef>
              <a:spcAft>
                <a:spcPts val="2400"/>
              </a:spcAft>
              <a:defRPr/>
            </a:pPr>
            <a:r>
              <a:rPr lang="en-US" altLang="it-IT" sz="2700" dirty="0"/>
              <a:t>If potential gains are large compared to potential losses, a lot of speculators will be willing to bet on the currency </a:t>
            </a:r>
            <a:r>
              <a:rPr lang="en-US" altLang="it-IT" sz="2700" dirty="0" smtClean="0"/>
              <a:t>devaluation: </a:t>
            </a:r>
            <a:r>
              <a:rPr lang="en-US" altLang="it-IT" sz="2700" dirty="0"/>
              <a:t>this will result in a massive capital outflow</a:t>
            </a:r>
          </a:p>
          <a:p>
            <a:pPr algn="l">
              <a:spcBef>
                <a:spcPts val="0"/>
              </a:spcBef>
              <a:spcAft>
                <a:spcPts val="2400"/>
              </a:spcAft>
              <a:defRPr/>
            </a:pPr>
            <a:r>
              <a:rPr lang="en-US" altLang="it-IT" sz="2700" dirty="0"/>
              <a:t>If </a:t>
            </a:r>
            <a:r>
              <a:rPr lang="en-US" altLang="it-IT" sz="2700" dirty="0" smtClean="0"/>
              <a:t>the central bank have </a:t>
            </a:r>
            <a:r>
              <a:rPr lang="en-US" altLang="it-IT" sz="2700" dirty="0"/>
              <a:t>a limited amount of official </a:t>
            </a:r>
            <a:r>
              <a:rPr lang="en-US" altLang="it-IT" sz="2700" dirty="0" smtClean="0"/>
              <a:t>reserves to defend the peg, devaluation </a:t>
            </a:r>
            <a:r>
              <a:rPr lang="en-US" altLang="it-IT" sz="2700" dirty="0"/>
              <a:t>will occur anyway</a:t>
            </a:r>
          </a:p>
          <a:p>
            <a:pPr algn="l">
              <a:spcBef>
                <a:spcPts val="0"/>
              </a:spcBef>
              <a:spcAft>
                <a:spcPts val="3000"/>
              </a:spcAft>
              <a:defRPr/>
            </a:pPr>
            <a:r>
              <a:rPr lang="en-US" altLang="it-IT" sz="2700" dirty="0"/>
              <a:t>What is crucial is not the real economic conditions of the country whose currency is under attack, but the expectations of the </a:t>
            </a:r>
            <a:r>
              <a:rPr lang="en-US" altLang="it-IT" sz="2700" dirty="0" smtClean="0"/>
              <a:t>speculators!</a:t>
            </a:r>
            <a:endParaRPr lang="en-US" altLang="it-IT" sz="2700" dirty="0"/>
          </a:p>
        </p:txBody>
      </p:sp>
    </p:spTree>
    <p:extLst>
      <p:ext uri="{BB962C8B-B14F-4D97-AF65-F5344CB8AC3E}">
        <p14:creationId xmlns:p14="http://schemas.microsoft.com/office/powerpoint/2010/main" val="2039322690"/>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46000">
              <a:srgbClr val="E5EDF6"/>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grpSp>
        <p:nvGrpSpPr>
          <p:cNvPr id="128" name="Group 128"/>
          <p:cNvGrpSpPr/>
          <p:nvPr/>
        </p:nvGrpSpPr>
        <p:grpSpPr>
          <a:xfrm>
            <a:off x="-1" y="6680517"/>
            <a:ext cx="7885115" cy="218441"/>
            <a:chOff x="0" y="0"/>
            <a:chExt cx="7885113" cy="218440"/>
          </a:xfrm>
        </p:grpSpPr>
        <p:sp>
          <p:nvSpPr>
            <p:cNvPr id="126" name="Shape 126"/>
            <p:cNvSpPr/>
            <p:nvPr/>
          </p:nvSpPr>
          <p:spPr>
            <a:xfrm>
              <a:off x="0" y="40957"/>
              <a:ext cx="7885114" cy="136526"/>
            </a:xfrm>
            <a:prstGeom prst="rect">
              <a:avLst/>
            </a:prstGeom>
            <a:solidFill>
              <a:srgbClr val="C0C0C0">
                <a:alpha val="39999"/>
              </a:srgbClr>
            </a:solidFill>
            <a:ln w="12700" cap="flat">
              <a:noFill/>
              <a:miter lim="400000"/>
            </a:ln>
            <a:effectLst/>
          </p:spPr>
          <p:txBody>
            <a:bodyPr wrap="square" lIns="45719" tIns="45719" rIns="45719" bIns="45719" numCol="1" anchor="ctr">
              <a:noAutofit/>
            </a:bodyPr>
            <a:lstStyle/>
            <a:p>
              <a:pPr>
                <a:defRPr sz="800">
                  <a:solidFill>
                    <a:srgbClr val="969696"/>
                  </a:solidFill>
                  <a:latin typeface="Gill Sans MT"/>
                  <a:ea typeface="Gill Sans MT"/>
                  <a:cs typeface="Gill Sans MT"/>
                  <a:sym typeface="Gill Sans MT"/>
                </a:defRPr>
              </a:pPr>
              <a:endParaRPr/>
            </a:p>
          </p:txBody>
        </p:sp>
        <p:sp>
          <p:nvSpPr>
            <p:cNvPr id="127" name="Shape 127"/>
            <p:cNvSpPr/>
            <p:nvPr/>
          </p:nvSpPr>
          <p:spPr>
            <a:xfrm>
              <a:off x="0" y="0"/>
              <a:ext cx="7885114" cy="21844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ctr">
              <a:spAutoFit/>
            </a:bodyPr>
            <a:lstStyle>
              <a:lvl1pPr>
                <a:defRPr sz="800">
                  <a:solidFill>
                    <a:srgbClr val="969696"/>
                  </a:solidFill>
                  <a:latin typeface="Gill Sans MT"/>
                  <a:ea typeface="Gill Sans MT"/>
                  <a:cs typeface="Gill Sans MT"/>
                  <a:sym typeface="Gill Sans MT"/>
                </a:defRPr>
              </a:lvl1pPr>
            </a:lstStyle>
            <a:p>
              <a:r>
                <a:t>	© NAME LASTNAME contacts @</a:t>
              </a:r>
            </a:p>
          </p:txBody>
        </p:sp>
      </p:grpSp>
      <p:sp>
        <p:nvSpPr>
          <p:cNvPr id="129" name="Shape 129"/>
          <p:cNvSpPr>
            <a:spLocks noGrp="1"/>
          </p:cNvSpPr>
          <p:nvPr>
            <p:ph type="sldNum" sz="quarter" idx="2"/>
          </p:nvPr>
        </p:nvSpPr>
        <p:spPr>
          <a:xfrm>
            <a:off x="7885113" y="6680517"/>
            <a:ext cx="1258888" cy="218441"/>
          </a:xfrm>
          <a:prstGeom prst="rect">
            <a:avLst/>
          </a:prstGeom>
          <a:solidFill>
            <a:srgbClr val="C0C0C0">
              <a:alpha val="39999"/>
            </a:srgbClr>
          </a:solidFill>
          <a:extLst>
            <a:ext uri="{C572A759-6A51-4108-AA02-DFA0A04FC94B}">
              <ma14:wrappingTextBoxFlag xmlns="" xmlns:ma14="http://schemas.microsoft.com/office/mac/drawingml/2011/main" val="1"/>
            </a:ext>
          </a:extLst>
        </p:spPr>
        <p:txBody>
          <a:bodyPr wrap="square"/>
          <a:lstStyle>
            <a:lvl1pPr algn="ctr"/>
          </a:lstStyle>
          <a:p>
            <a:fld id="{86CB4B4D-7CA3-9044-876B-883B54F8677D}" type="slidenum">
              <a:t>4</a:t>
            </a:fld>
            <a:endParaRPr/>
          </a:p>
        </p:txBody>
      </p:sp>
      <p:sp>
        <p:nvSpPr>
          <p:cNvPr id="131" name="Shape 131"/>
          <p:cNvSpPr>
            <a:spLocks noGrp="1"/>
          </p:cNvSpPr>
          <p:nvPr>
            <p:ph type="subTitle" idx="1"/>
          </p:nvPr>
        </p:nvSpPr>
        <p:spPr>
          <a:xfrm>
            <a:off x="614495" y="778925"/>
            <a:ext cx="7760248" cy="4525963"/>
          </a:xfrm>
          <a:prstGeom prst="rect">
            <a:avLst/>
          </a:prstGeom>
        </p:spPr>
        <p:txBody>
          <a:bodyPr>
            <a:noAutofit/>
          </a:bodyPr>
          <a:lstStyle/>
          <a:p>
            <a:pPr>
              <a:spcBef>
                <a:spcPts val="0"/>
              </a:spcBef>
              <a:spcAft>
                <a:spcPts val="3000"/>
              </a:spcAft>
              <a:defRPr/>
            </a:pPr>
            <a:r>
              <a:rPr lang="en-US" altLang="it-IT" sz="2700" b="1" dirty="0" smtClean="0"/>
              <a:t>Inflation as a self-fulfilling prophecy</a:t>
            </a:r>
          </a:p>
          <a:p>
            <a:pPr algn="l">
              <a:spcBef>
                <a:spcPts val="0"/>
              </a:spcBef>
              <a:spcAft>
                <a:spcPts val="2400"/>
              </a:spcAft>
              <a:defRPr/>
            </a:pPr>
            <a:r>
              <a:rPr lang="en-US" altLang="it-IT" sz="2700" dirty="0" smtClean="0"/>
              <a:t>Another example of self-fulfilling prophecy, in economics, is represented by </a:t>
            </a:r>
            <a:r>
              <a:rPr lang="en-US" altLang="it-IT" sz="2700" b="1" dirty="0" smtClean="0"/>
              <a:t>high </a:t>
            </a:r>
            <a:r>
              <a:rPr lang="en-US" altLang="it-IT" sz="2700" b="1" dirty="0"/>
              <a:t>inflation </a:t>
            </a:r>
            <a:r>
              <a:rPr lang="en-US" altLang="it-IT" sz="2700" dirty="0"/>
              <a:t>(i.e. a sustained increase in the general price level</a:t>
            </a:r>
            <a:r>
              <a:rPr lang="en-US" altLang="it-IT" sz="2700" dirty="0" smtClean="0"/>
              <a:t>), that can </a:t>
            </a:r>
            <a:r>
              <a:rPr lang="en-US" altLang="it-IT" sz="2700" dirty="0"/>
              <a:t>be due to:</a:t>
            </a:r>
          </a:p>
          <a:p>
            <a:pPr marL="457200" indent="-457200" algn="l">
              <a:spcBef>
                <a:spcPts val="0"/>
              </a:spcBef>
              <a:spcAft>
                <a:spcPts val="2400"/>
              </a:spcAft>
              <a:buFont typeface="Wingdings" panose="05000000000000000000" pitchFamily="2" charset="2"/>
              <a:buChar char="§"/>
              <a:defRPr/>
            </a:pPr>
            <a:r>
              <a:rPr lang="en-US" altLang="it-IT" sz="2700" dirty="0"/>
              <a:t>Excessive money </a:t>
            </a:r>
            <a:r>
              <a:rPr lang="en-US" altLang="it-IT" sz="2700" dirty="0" smtClean="0"/>
              <a:t>supply</a:t>
            </a:r>
            <a:endParaRPr lang="en-US" altLang="it-IT" sz="2700" dirty="0"/>
          </a:p>
          <a:p>
            <a:pPr marL="457200" indent="-457200" algn="l">
              <a:spcBef>
                <a:spcPts val="0"/>
              </a:spcBef>
              <a:spcAft>
                <a:spcPts val="2400"/>
              </a:spcAft>
              <a:buFont typeface="Wingdings" panose="05000000000000000000" pitchFamily="2" charset="2"/>
              <a:buChar char="§"/>
              <a:defRPr/>
            </a:pPr>
            <a:r>
              <a:rPr lang="en-US" altLang="it-IT" sz="2700" dirty="0"/>
              <a:t>Excess level of economic </a:t>
            </a:r>
            <a:r>
              <a:rPr lang="en-US" altLang="it-IT" sz="2700" dirty="0" smtClean="0"/>
              <a:t>activity (over employment) </a:t>
            </a:r>
            <a:endParaRPr lang="en-US" altLang="it-IT" sz="2700" dirty="0"/>
          </a:p>
          <a:p>
            <a:pPr marL="457200" indent="-457200" algn="l">
              <a:spcBef>
                <a:spcPts val="0"/>
              </a:spcBef>
              <a:spcAft>
                <a:spcPts val="2400"/>
              </a:spcAft>
              <a:buFont typeface="Wingdings" panose="05000000000000000000" pitchFamily="2" charset="2"/>
              <a:buChar char="§"/>
              <a:defRPr/>
            </a:pPr>
            <a:r>
              <a:rPr lang="en-US" altLang="it-IT" sz="2700" dirty="0"/>
              <a:t>Expectations of </a:t>
            </a:r>
            <a:r>
              <a:rPr lang="en-US" altLang="it-IT" sz="2700" dirty="0" smtClean="0"/>
              <a:t>inflation</a:t>
            </a:r>
            <a:endParaRPr lang="en-US" altLang="it-IT" sz="2700" dirty="0"/>
          </a:p>
        </p:txBody>
      </p:sp>
    </p:spTree>
    <p:extLst>
      <p:ext uri="{BB962C8B-B14F-4D97-AF65-F5344CB8AC3E}">
        <p14:creationId xmlns:p14="http://schemas.microsoft.com/office/powerpoint/2010/main" val="3123428517"/>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46000">
              <a:srgbClr val="E5EDF6"/>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grpSp>
        <p:nvGrpSpPr>
          <p:cNvPr id="128" name="Group 128"/>
          <p:cNvGrpSpPr/>
          <p:nvPr/>
        </p:nvGrpSpPr>
        <p:grpSpPr>
          <a:xfrm>
            <a:off x="-1" y="6680517"/>
            <a:ext cx="7885115" cy="218441"/>
            <a:chOff x="0" y="0"/>
            <a:chExt cx="7885113" cy="218440"/>
          </a:xfrm>
        </p:grpSpPr>
        <p:sp>
          <p:nvSpPr>
            <p:cNvPr id="126" name="Shape 126"/>
            <p:cNvSpPr/>
            <p:nvPr/>
          </p:nvSpPr>
          <p:spPr>
            <a:xfrm>
              <a:off x="0" y="40957"/>
              <a:ext cx="7885114" cy="136526"/>
            </a:xfrm>
            <a:prstGeom prst="rect">
              <a:avLst/>
            </a:prstGeom>
            <a:solidFill>
              <a:srgbClr val="C0C0C0">
                <a:alpha val="39999"/>
              </a:srgbClr>
            </a:solidFill>
            <a:ln w="12700" cap="flat">
              <a:noFill/>
              <a:miter lim="400000"/>
            </a:ln>
            <a:effectLst/>
          </p:spPr>
          <p:txBody>
            <a:bodyPr wrap="square" lIns="45719" tIns="45719" rIns="45719" bIns="45719" numCol="1" anchor="ctr">
              <a:noAutofit/>
            </a:bodyPr>
            <a:lstStyle/>
            <a:p>
              <a:pPr>
                <a:defRPr sz="800">
                  <a:solidFill>
                    <a:srgbClr val="969696"/>
                  </a:solidFill>
                  <a:latin typeface="Gill Sans MT"/>
                  <a:ea typeface="Gill Sans MT"/>
                  <a:cs typeface="Gill Sans MT"/>
                  <a:sym typeface="Gill Sans MT"/>
                </a:defRPr>
              </a:pPr>
              <a:endParaRPr/>
            </a:p>
          </p:txBody>
        </p:sp>
        <p:sp>
          <p:nvSpPr>
            <p:cNvPr id="127" name="Shape 127"/>
            <p:cNvSpPr/>
            <p:nvPr/>
          </p:nvSpPr>
          <p:spPr>
            <a:xfrm>
              <a:off x="0" y="0"/>
              <a:ext cx="7885114" cy="21844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ctr">
              <a:spAutoFit/>
            </a:bodyPr>
            <a:lstStyle>
              <a:lvl1pPr>
                <a:defRPr sz="800">
                  <a:solidFill>
                    <a:srgbClr val="969696"/>
                  </a:solidFill>
                  <a:latin typeface="Gill Sans MT"/>
                  <a:ea typeface="Gill Sans MT"/>
                  <a:cs typeface="Gill Sans MT"/>
                  <a:sym typeface="Gill Sans MT"/>
                </a:defRPr>
              </a:lvl1pPr>
            </a:lstStyle>
            <a:p>
              <a:r>
                <a:t>	© NAME LASTNAME contacts @</a:t>
              </a:r>
            </a:p>
          </p:txBody>
        </p:sp>
      </p:grpSp>
      <p:sp>
        <p:nvSpPr>
          <p:cNvPr id="129" name="Shape 129"/>
          <p:cNvSpPr>
            <a:spLocks noGrp="1"/>
          </p:cNvSpPr>
          <p:nvPr>
            <p:ph type="sldNum" sz="quarter" idx="2"/>
          </p:nvPr>
        </p:nvSpPr>
        <p:spPr>
          <a:xfrm>
            <a:off x="7885113" y="6680517"/>
            <a:ext cx="1258888" cy="218441"/>
          </a:xfrm>
          <a:prstGeom prst="rect">
            <a:avLst/>
          </a:prstGeom>
          <a:solidFill>
            <a:srgbClr val="C0C0C0">
              <a:alpha val="39999"/>
            </a:srgbClr>
          </a:solidFill>
          <a:extLst>
            <a:ext uri="{C572A759-6A51-4108-AA02-DFA0A04FC94B}">
              <ma14:wrappingTextBoxFlag xmlns="" xmlns:ma14="http://schemas.microsoft.com/office/mac/drawingml/2011/main" val="1"/>
            </a:ext>
          </a:extLst>
        </p:spPr>
        <p:txBody>
          <a:bodyPr wrap="square"/>
          <a:lstStyle>
            <a:lvl1pPr algn="ctr"/>
          </a:lstStyle>
          <a:p>
            <a:fld id="{86CB4B4D-7CA3-9044-876B-883B54F8677D}" type="slidenum">
              <a:t>5</a:t>
            </a:fld>
            <a:endParaRPr/>
          </a:p>
        </p:txBody>
      </p:sp>
      <p:sp>
        <p:nvSpPr>
          <p:cNvPr id="131" name="Shape 131"/>
          <p:cNvSpPr>
            <a:spLocks noGrp="1"/>
          </p:cNvSpPr>
          <p:nvPr>
            <p:ph type="subTitle" idx="1"/>
          </p:nvPr>
        </p:nvSpPr>
        <p:spPr>
          <a:xfrm>
            <a:off x="680149" y="926337"/>
            <a:ext cx="7834408" cy="4525963"/>
          </a:xfrm>
          <a:prstGeom prst="rect">
            <a:avLst/>
          </a:prstGeom>
        </p:spPr>
        <p:txBody>
          <a:bodyPr>
            <a:noAutofit/>
          </a:bodyPr>
          <a:lstStyle/>
          <a:p>
            <a:pPr>
              <a:spcBef>
                <a:spcPts val="0"/>
              </a:spcBef>
              <a:spcAft>
                <a:spcPts val="3000"/>
              </a:spcAft>
              <a:defRPr/>
            </a:pPr>
            <a:r>
              <a:rPr lang="en-US" altLang="it-IT" sz="2700" b="1" dirty="0" smtClean="0"/>
              <a:t>Expected and actual inflation</a:t>
            </a:r>
          </a:p>
          <a:p>
            <a:pPr algn="l">
              <a:spcBef>
                <a:spcPts val="0"/>
              </a:spcBef>
              <a:spcAft>
                <a:spcPts val="1800"/>
              </a:spcAft>
              <a:defRPr/>
            </a:pPr>
            <a:r>
              <a:rPr lang="en-US" altLang="it-IT" sz="2700" dirty="0" smtClean="0"/>
              <a:t>Labor market equilibrium requires that workers are </a:t>
            </a:r>
            <a:r>
              <a:rPr lang="en-US" altLang="it-IT" sz="2700" dirty="0"/>
              <a:t>rewarded </a:t>
            </a:r>
            <a:r>
              <a:rPr lang="en-US" altLang="it-IT" sz="2700" dirty="0" smtClean="0"/>
              <a:t>according to their marginal productivity</a:t>
            </a:r>
          </a:p>
          <a:p>
            <a:pPr algn="l">
              <a:spcBef>
                <a:spcPts val="0"/>
              </a:spcBef>
              <a:spcAft>
                <a:spcPts val="1800"/>
              </a:spcAft>
              <a:defRPr/>
            </a:pPr>
            <a:r>
              <a:rPr lang="en-US" altLang="it-IT" sz="2700" dirty="0" smtClean="0"/>
              <a:t>Real wage </a:t>
            </a:r>
            <a:r>
              <a:rPr lang="en-US" altLang="it-IT" sz="2700" dirty="0"/>
              <a:t>(= </a:t>
            </a:r>
            <a:r>
              <a:rPr lang="en-US" altLang="it-IT" sz="2700" dirty="0" smtClean="0"/>
              <a:t>W/P</a:t>
            </a:r>
            <a:r>
              <a:rPr lang="en-US" altLang="it-IT" sz="2700" dirty="0"/>
              <a:t>) </a:t>
            </a:r>
            <a:r>
              <a:rPr lang="en-US" altLang="it-IT" sz="2700" dirty="0" smtClean="0"/>
              <a:t>= labor </a:t>
            </a:r>
            <a:r>
              <a:rPr lang="en-US" altLang="it-IT" sz="2700" dirty="0"/>
              <a:t>productivity </a:t>
            </a:r>
            <a:endParaRPr lang="en-US" altLang="it-IT" sz="2700" dirty="0" smtClean="0"/>
          </a:p>
          <a:p>
            <a:pPr algn="l">
              <a:spcBef>
                <a:spcPts val="0"/>
              </a:spcBef>
              <a:spcAft>
                <a:spcPts val="1800"/>
              </a:spcAft>
              <a:defRPr/>
            </a:pPr>
            <a:r>
              <a:rPr lang="en-US" altLang="it-IT" sz="2700" dirty="0" smtClean="0"/>
              <a:t>If this condition is verified, no voluntary unemployment</a:t>
            </a:r>
            <a:endParaRPr lang="en-US" altLang="it-IT" sz="2700" dirty="0"/>
          </a:p>
          <a:p>
            <a:pPr algn="l">
              <a:spcBef>
                <a:spcPts val="0"/>
              </a:spcBef>
              <a:spcAft>
                <a:spcPts val="1200"/>
              </a:spcAft>
              <a:defRPr/>
            </a:pPr>
            <a:r>
              <a:rPr lang="en-US" altLang="it-IT" sz="2700" dirty="0"/>
              <a:t>Consider negotiations between labor unions and employers’ associations for setting the level of nominal </a:t>
            </a:r>
            <a:r>
              <a:rPr lang="en-US" altLang="it-IT" sz="2700" dirty="0" smtClean="0"/>
              <a:t>wages (W) in contracts to be applied in the </a:t>
            </a:r>
            <a:r>
              <a:rPr lang="en-US" altLang="it-IT" sz="2700" dirty="0"/>
              <a:t>future </a:t>
            </a:r>
            <a:r>
              <a:rPr lang="en-US" altLang="it-IT" sz="2700" dirty="0" smtClean="0"/>
              <a:t>years</a:t>
            </a:r>
            <a:endParaRPr lang="en-US" altLang="it-IT" sz="2700" dirty="0"/>
          </a:p>
        </p:txBody>
      </p:sp>
    </p:spTree>
    <p:extLst>
      <p:ext uri="{BB962C8B-B14F-4D97-AF65-F5344CB8AC3E}">
        <p14:creationId xmlns:p14="http://schemas.microsoft.com/office/powerpoint/2010/main" val="2282312590"/>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46000">
              <a:srgbClr val="E5EDF6"/>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grpSp>
        <p:nvGrpSpPr>
          <p:cNvPr id="128" name="Group 128"/>
          <p:cNvGrpSpPr/>
          <p:nvPr/>
        </p:nvGrpSpPr>
        <p:grpSpPr>
          <a:xfrm>
            <a:off x="-1" y="6680517"/>
            <a:ext cx="7885115" cy="218441"/>
            <a:chOff x="0" y="0"/>
            <a:chExt cx="7885113" cy="218440"/>
          </a:xfrm>
        </p:grpSpPr>
        <p:sp>
          <p:nvSpPr>
            <p:cNvPr id="126" name="Shape 126"/>
            <p:cNvSpPr/>
            <p:nvPr/>
          </p:nvSpPr>
          <p:spPr>
            <a:xfrm>
              <a:off x="0" y="40957"/>
              <a:ext cx="7885114" cy="136526"/>
            </a:xfrm>
            <a:prstGeom prst="rect">
              <a:avLst/>
            </a:prstGeom>
            <a:solidFill>
              <a:srgbClr val="C0C0C0">
                <a:alpha val="39999"/>
              </a:srgbClr>
            </a:solidFill>
            <a:ln w="12700" cap="flat">
              <a:noFill/>
              <a:miter lim="400000"/>
            </a:ln>
            <a:effectLst/>
          </p:spPr>
          <p:txBody>
            <a:bodyPr wrap="square" lIns="45719" tIns="45719" rIns="45719" bIns="45719" numCol="1" anchor="ctr">
              <a:noAutofit/>
            </a:bodyPr>
            <a:lstStyle/>
            <a:p>
              <a:pPr>
                <a:defRPr sz="800">
                  <a:solidFill>
                    <a:srgbClr val="969696"/>
                  </a:solidFill>
                  <a:latin typeface="Gill Sans MT"/>
                  <a:ea typeface="Gill Sans MT"/>
                  <a:cs typeface="Gill Sans MT"/>
                  <a:sym typeface="Gill Sans MT"/>
                </a:defRPr>
              </a:pPr>
              <a:endParaRPr/>
            </a:p>
          </p:txBody>
        </p:sp>
        <p:sp>
          <p:nvSpPr>
            <p:cNvPr id="127" name="Shape 127"/>
            <p:cNvSpPr/>
            <p:nvPr/>
          </p:nvSpPr>
          <p:spPr>
            <a:xfrm>
              <a:off x="0" y="0"/>
              <a:ext cx="7885114" cy="21844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ctr">
              <a:spAutoFit/>
            </a:bodyPr>
            <a:lstStyle>
              <a:lvl1pPr>
                <a:defRPr sz="800">
                  <a:solidFill>
                    <a:srgbClr val="969696"/>
                  </a:solidFill>
                  <a:latin typeface="Gill Sans MT"/>
                  <a:ea typeface="Gill Sans MT"/>
                  <a:cs typeface="Gill Sans MT"/>
                  <a:sym typeface="Gill Sans MT"/>
                </a:defRPr>
              </a:lvl1pPr>
            </a:lstStyle>
            <a:p>
              <a:r>
                <a:t>	© NAME LASTNAME contacts @</a:t>
              </a:r>
            </a:p>
          </p:txBody>
        </p:sp>
      </p:grpSp>
      <p:sp>
        <p:nvSpPr>
          <p:cNvPr id="129" name="Shape 129"/>
          <p:cNvSpPr>
            <a:spLocks noGrp="1"/>
          </p:cNvSpPr>
          <p:nvPr>
            <p:ph type="sldNum" sz="quarter" idx="2"/>
          </p:nvPr>
        </p:nvSpPr>
        <p:spPr>
          <a:xfrm>
            <a:off x="7885113" y="6680517"/>
            <a:ext cx="1258888" cy="218441"/>
          </a:xfrm>
          <a:prstGeom prst="rect">
            <a:avLst/>
          </a:prstGeom>
          <a:solidFill>
            <a:srgbClr val="C0C0C0">
              <a:alpha val="39999"/>
            </a:srgbClr>
          </a:solidFill>
          <a:extLst>
            <a:ext uri="{C572A759-6A51-4108-AA02-DFA0A04FC94B}">
              <ma14:wrappingTextBoxFlag xmlns="" xmlns:ma14="http://schemas.microsoft.com/office/mac/drawingml/2011/main" val="1"/>
            </a:ext>
          </a:extLst>
        </p:spPr>
        <p:txBody>
          <a:bodyPr wrap="square"/>
          <a:lstStyle>
            <a:lvl1pPr algn="ctr"/>
          </a:lstStyle>
          <a:p>
            <a:fld id="{86CB4B4D-7CA3-9044-876B-883B54F8677D}" type="slidenum">
              <a:t>6</a:t>
            </a:fld>
            <a:endParaRPr/>
          </a:p>
        </p:txBody>
      </p:sp>
      <p:sp>
        <p:nvSpPr>
          <p:cNvPr id="131" name="Shape 131"/>
          <p:cNvSpPr>
            <a:spLocks noGrp="1"/>
          </p:cNvSpPr>
          <p:nvPr>
            <p:ph type="subTitle" idx="1"/>
          </p:nvPr>
        </p:nvSpPr>
        <p:spPr>
          <a:xfrm>
            <a:off x="701126" y="1010474"/>
            <a:ext cx="7818760" cy="4525963"/>
          </a:xfrm>
          <a:prstGeom prst="rect">
            <a:avLst/>
          </a:prstGeom>
        </p:spPr>
        <p:txBody>
          <a:bodyPr>
            <a:noAutofit/>
          </a:bodyPr>
          <a:lstStyle/>
          <a:p>
            <a:pPr algn="l">
              <a:spcBef>
                <a:spcPts val="0"/>
              </a:spcBef>
              <a:spcAft>
                <a:spcPts val="3000"/>
              </a:spcAft>
              <a:defRPr/>
            </a:pPr>
            <a:r>
              <a:rPr lang="en-US" altLang="it-IT" sz="2700" dirty="0" smtClean="0"/>
              <a:t>Both </a:t>
            </a:r>
            <a:r>
              <a:rPr lang="en-US" altLang="it-IT" sz="2700" dirty="0"/>
              <a:t>parts agree on maintaining real wage in line with labor productivity</a:t>
            </a:r>
          </a:p>
          <a:p>
            <a:pPr algn="l">
              <a:spcBef>
                <a:spcPts val="0"/>
              </a:spcBef>
              <a:spcAft>
                <a:spcPts val="3000"/>
              </a:spcAft>
              <a:defRPr/>
            </a:pPr>
            <a:r>
              <a:rPr lang="en-US" altLang="it-IT" sz="2700" dirty="0" smtClean="0"/>
              <a:t>This means that, if both the part expect higher inflation in the future, they will agree to set higher nominal wages (to the same extent of the anticipated increase in prices)    </a:t>
            </a:r>
          </a:p>
          <a:p>
            <a:pPr algn="l">
              <a:spcBef>
                <a:spcPts val="0"/>
              </a:spcBef>
              <a:spcAft>
                <a:spcPts val="2400"/>
              </a:spcAft>
              <a:defRPr/>
            </a:pPr>
            <a:r>
              <a:rPr lang="en-US" altLang="it-IT" sz="2700" dirty="0" smtClean="0"/>
              <a:t>For </a:t>
            </a:r>
            <a:r>
              <a:rPr lang="en-US" altLang="it-IT" sz="2700" dirty="0"/>
              <a:t>a given price level, higher nominal wages </a:t>
            </a:r>
            <a:r>
              <a:rPr lang="en-US" altLang="it-IT" sz="2700" dirty="0" smtClean="0"/>
              <a:t>will induce an excess demand, thereby generate inflation (just </a:t>
            </a:r>
            <a:r>
              <a:rPr lang="en-US" altLang="it-IT" sz="2700" dirty="0"/>
              <a:t>like an excess money </a:t>
            </a:r>
            <a:r>
              <a:rPr lang="en-US" altLang="it-IT" sz="2700" dirty="0" smtClean="0"/>
              <a:t>supply)</a:t>
            </a:r>
            <a:endParaRPr lang="en-US" altLang="it-IT" sz="2700" dirty="0"/>
          </a:p>
        </p:txBody>
      </p:sp>
    </p:spTree>
    <p:extLst>
      <p:ext uri="{BB962C8B-B14F-4D97-AF65-F5344CB8AC3E}">
        <p14:creationId xmlns:p14="http://schemas.microsoft.com/office/powerpoint/2010/main" val="3182888897"/>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46000">
              <a:srgbClr val="E5EDF6"/>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grpSp>
        <p:nvGrpSpPr>
          <p:cNvPr id="128" name="Group 128"/>
          <p:cNvGrpSpPr/>
          <p:nvPr/>
        </p:nvGrpSpPr>
        <p:grpSpPr>
          <a:xfrm>
            <a:off x="-1" y="6680517"/>
            <a:ext cx="7885115" cy="218441"/>
            <a:chOff x="0" y="0"/>
            <a:chExt cx="7885113" cy="218440"/>
          </a:xfrm>
        </p:grpSpPr>
        <p:sp>
          <p:nvSpPr>
            <p:cNvPr id="126" name="Shape 126"/>
            <p:cNvSpPr/>
            <p:nvPr/>
          </p:nvSpPr>
          <p:spPr>
            <a:xfrm>
              <a:off x="0" y="40957"/>
              <a:ext cx="7885114" cy="136526"/>
            </a:xfrm>
            <a:prstGeom prst="rect">
              <a:avLst/>
            </a:prstGeom>
            <a:solidFill>
              <a:srgbClr val="C0C0C0">
                <a:alpha val="39999"/>
              </a:srgbClr>
            </a:solidFill>
            <a:ln w="12700" cap="flat">
              <a:noFill/>
              <a:miter lim="400000"/>
            </a:ln>
            <a:effectLst/>
          </p:spPr>
          <p:txBody>
            <a:bodyPr wrap="square" lIns="45719" tIns="45719" rIns="45719" bIns="45719" numCol="1" anchor="ctr">
              <a:noAutofit/>
            </a:bodyPr>
            <a:lstStyle/>
            <a:p>
              <a:pPr>
                <a:defRPr sz="800">
                  <a:solidFill>
                    <a:srgbClr val="969696"/>
                  </a:solidFill>
                  <a:latin typeface="Gill Sans MT"/>
                  <a:ea typeface="Gill Sans MT"/>
                  <a:cs typeface="Gill Sans MT"/>
                  <a:sym typeface="Gill Sans MT"/>
                </a:defRPr>
              </a:pPr>
              <a:endParaRPr/>
            </a:p>
          </p:txBody>
        </p:sp>
        <p:sp>
          <p:nvSpPr>
            <p:cNvPr id="127" name="Shape 127"/>
            <p:cNvSpPr/>
            <p:nvPr/>
          </p:nvSpPr>
          <p:spPr>
            <a:xfrm>
              <a:off x="0" y="0"/>
              <a:ext cx="7885114" cy="21844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ctr">
              <a:spAutoFit/>
            </a:bodyPr>
            <a:lstStyle>
              <a:lvl1pPr>
                <a:defRPr sz="800">
                  <a:solidFill>
                    <a:srgbClr val="969696"/>
                  </a:solidFill>
                  <a:latin typeface="Gill Sans MT"/>
                  <a:ea typeface="Gill Sans MT"/>
                  <a:cs typeface="Gill Sans MT"/>
                  <a:sym typeface="Gill Sans MT"/>
                </a:defRPr>
              </a:lvl1pPr>
            </a:lstStyle>
            <a:p>
              <a:r>
                <a:t>	© NAME LASTNAME contacts @</a:t>
              </a:r>
            </a:p>
          </p:txBody>
        </p:sp>
      </p:grpSp>
      <p:sp>
        <p:nvSpPr>
          <p:cNvPr id="129" name="Shape 129"/>
          <p:cNvSpPr>
            <a:spLocks noGrp="1"/>
          </p:cNvSpPr>
          <p:nvPr>
            <p:ph type="sldNum" sz="quarter" idx="2"/>
          </p:nvPr>
        </p:nvSpPr>
        <p:spPr>
          <a:xfrm>
            <a:off x="7885113" y="6680517"/>
            <a:ext cx="1258888" cy="218441"/>
          </a:xfrm>
          <a:prstGeom prst="rect">
            <a:avLst/>
          </a:prstGeom>
          <a:solidFill>
            <a:srgbClr val="C0C0C0">
              <a:alpha val="39999"/>
            </a:srgbClr>
          </a:solidFill>
          <a:extLst>
            <a:ext uri="{C572A759-6A51-4108-AA02-DFA0A04FC94B}">
              <ma14:wrappingTextBoxFlag xmlns="" xmlns:ma14="http://schemas.microsoft.com/office/mac/drawingml/2011/main" val="1"/>
            </a:ext>
          </a:extLst>
        </p:spPr>
        <p:txBody>
          <a:bodyPr wrap="square"/>
          <a:lstStyle>
            <a:lvl1pPr algn="ctr"/>
          </a:lstStyle>
          <a:p>
            <a:fld id="{86CB4B4D-7CA3-9044-876B-883B54F8677D}" type="slidenum">
              <a:t>7</a:t>
            </a:fld>
            <a:endParaRPr/>
          </a:p>
        </p:txBody>
      </p:sp>
      <p:sp>
        <p:nvSpPr>
          <p:cNvPr id="131" name="Shape 131"/>
          <p:cNvSpPr>
            <a:spLocks noGrp="1"/>
          </p:cNvSpPr>
          <p:nvPr>
            <p:ph type="subTitle" idx="1"/>
          </p:nvPr>
        </p:nvSpPr>
        <p:spPr>
          <a:xfrm>
            <a:off x="580572" y="752619"/>
            <a:ext cx="7933986" cy="4525963"/>
          </a:xfrm>
          <a:prstGeom prst="rect">
            <a:avLst/>
          </a:prstGeom>
        </p:spPr>
        <p:txBody>
          <a:bodyPr>
            <a:noAutofit/>
          </a:bodyPr>
          <a:lstStyle/>
          <a:p>
            <a:pPr>
              <a:spcBef>
                <a:spcPts val="0"/>
              </a:spcBef>
              <a:spcAft>
                <a:spcPts val="2400"/>
              </a:spcAft>
              <a:defRPr/>
            </a:pPr>
            <a:r>
              <a:rPr lang="en-US" altLang="it-IT" sz="2800" b="1" dirty="0" smtClean="0"/>
              <a:t>First best option</a:t>
            </a:r>
          </a:p>
          <a:p>
            <a:pPr algn="l">
              <a:spcBef>
                <a:spcPts val="0"/>
              </a:spcBef>
              <a:spcAft>
                <a:spcPts val="1200"/>
              </a:spcAft>
              <a:defRPr/>
            </a:pPr>
            <a:r>
              <a:rPr lang="en-US" altLang="it-IT" sz="2800" dirty="0" smtClean="0"/>
              <a:t>Now </a:t>
            </a:r>
            <a:r>
              <a:rPr lang="en-US" altLang="it-IT" sz="2800" dirty="0"/>
              <a:t>suppose that, for some reason, real wages are too high, as they exceed the equilibrium </a:t>
            </a:r>
            <a:r>
              <a:rPr lang="en-US" altLang="it-IT" sz="2800" dirty="0" smtClean="0"/>
              <a:t>level: </a:t>
            </a:r>
          </a:p>
          <a:p>
            <a:pPr algn="l">
              <a:spcBef>
                <a:spcPts val="0"/>
              </a:spcBef>
              <a:spcAft>
                <a:spcPts val="1200"/>
              </a:spcAft>
              <a:defRPr/>
            </a:pPr>
            <a:r>
              <a:rPr lang="en-US" altLang="it-IT" sz="2800" dirty="0"/>
              <a:t> </a:t>
            </a:r>
            <a:r>
              <a:rPr lang="en-US" altLang="it-IT" sz="2800" dirty="0" smtClean="0"/>
              <a:t>                            W/P &gt; MLP</a:t>
            </a:r>
            <a:endParaRPr lang="en-US" altLang="it-IT" sz="2800" dirty="0"/>
          </a:p>
          <a:p>
            <a:pPr algn="l">
              <a:spcBef>
                <a:spcPts val="0"/>
              </a:spcBef>
              <a:spcAft>
                <a:spcPts val="1800"/>
              </a:spcAft>
              <a:defRPr/>
            </a:pPr>
            <a:r>
              <a:rPr lang="en-US" altLang="it-IT" sz="2800" dirty="0"/>
              <a:t>This </a:t>
            </a:r>
            <a:r>
              <a:rPr lang="en-US" altLang="it-IT" sz="2800" dirty="0" smtClean="0"/>
              <a:t>result in unemployment. Policy-makers </a:t>
            </a:r>
            <a:r>
              <a:rPr lang="en-US" altLang="it-IT" sz="2800" dirty="0"/>
              <a:t>want to </a:t>
            </a:r>
            <a:r>
              <a:rPr lang="en-US" altLang="it-IT" sz="2800" dirty="0" smtClean="0"/>
              <a:t>solve the problem, restoring labor market equilibrium </a:t>
            </a:r>
            <a:endParaRPr lang="en-US" altLang="it-IT" sz="2800" dirty="0"/>
          </a:p>
          <a:p>
            <a:pPr algn="l">
              <a:spcBef>
                <a:spcPts val="0"/>
              </a:spcBef>
              <a:spcAft>
                <a:spcPts val="1200"/>
              </a:spcAft>
              <a:defRPr/>
            </a:pPr>
            <a:r>
              <a:rPr lang="en-US" altLang="it-IT" sz="2800" dirty="0" smtClean="0"/>
              <a:t>The </a:t>
            </a:r>
            <a:r>
              <a:rPr lang="en-US" altLang="it-IT" sz="2800" i="1" dirty="0" smtClean="0"/>
              <a:t>first best option </a:t>
            </a:r>
            <a:r>
              <a:rPr lang="en-US" altLang="it-IT" sz="2800" dirty="0" smtClean="0"/>
              <a:t>would be reducing nominal wage: this requires labor unions and the counterpart agree to sign a new contract, with a lower nominal wage</a:t>
            </a:r>
          </a:p>
          <a:p>
            <a:pPr marL="457200" indent="-457200" algn="l">
              <a:spcBef>
                <a:spcPts val="0"/>
              </a:spcBef>
              <a:spcAft>
                <a:spcPts val="1200"/>
              </a:spcAft>
              <a:buFont typeface="Arial" panose="020B0604020202020204" pitchFamily="34" charset="0"/>
              <a:buChar char="•"/>
              <a:defRPr/>
            </a:pPr>
            <a:r>
              <a:rPr lang="en-US" altLang="it-IT" sz="2800" dirty="0" smtClean="0"/>
              <a:t>Is it doable?  </a:t>
            </a:r>
            <a:endParaRPr lang="en-US" altLang="it-IT" sz="2800" dirty="0"/>
          </a:p>
        </p:txBody>
      </p:sp>
    </p:spTree>
    <p:extLst>
      <p:ext uri="{BB962C8B-B14F-4D97-AF65-F5344CB8AC3E}">
        <p14:creationId xmlns:p14="http://schemas.microsoft.com/office/powerpoint/2010/main" val="2119064571"/>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46000">
              <a:srgbClr val="E5EDF6"/>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grpSp>
        <p:nvGrpSpPr>
          <p:cNvPr id="128" name="Group 128"/>
          <p:cNvGrpSpPr/>
          <p:nvPr/>
        </p:nvGrpSpPr>
        <p:grpSpPr>
          <a:xfrm>
            <a:off x="-1" y="6680517"/>
            <a:ext cx="7885115" cy="218441"/>
            <a:chOff x="0" y="0"/>
            <a:chExt cx="7885113" cy="218440"/>
          </a:xfrm>
        </p:grpSpPr>
        <p:sp>
          <p:nvSpPr>
            <p:cNvPr id="126" name="Shape 126"/>
            <p:cNvSpPr/>
            <p:nvPr/>
          </p:nvSpPr>
          <p:spPr>
            <a:xfrm>
              <a:off x="0" y="40957"/>
              <a:ext cx="7885114" cy="136526"/>
            </a:xfrm>
            <a:prstGeom prst="rect">
              <a:avLst/>
            </a:prstGeom>
            <a:solidFill>
              <a:srgbClr val="C0C0C0">
                <a:alpha val="39999"/>
              </a:srgbClr>
            </a:solidFill>
            <a:ln w="12700" cap="flat">
              <a:noFill/>
              <a:miter lim="400000"/>
            </a:ln>
            <a:effectLst/>
          </p:spPr>
          <p:txBody>
            <a:bodyPr wrap="square" lIns="45719" tIns="45719" rIns="45719" bIns="45719" numCol="1" anchor="ctr">
              <a:noAutofit/>
            </a:bodyPr>
            <a:lstStyle/>
            <a:p>
              <a:pPr>
                <a:defRPr sz="800">
                  <a:solidFill>
                    <a:srgbClr val="969696"/>
                  </a:solidFill>
                  <a:latin typeface="Gill Sans MT"/>
                  <a:ea typeface="Gill Sans MT"/>
                  <a:cs typeface="Gill Sans MT"/>
                  <a:sym typeface="Gill Sans MT"/>
                </a:defRPr>
              </a:pPr>
              <a:endParaRPr/>
            </a:p>
          </p:txBody>
        </p:sp>
        <p:sp>
          <p:nvSpPr>
            <p:cNvPr id="127" name="Shape 127"/>
            <p:cNvSpPr/>
            <p:nvPr/>
          </p:nvSpPr>
          <p:spPr>
            <a:xfrm>
              <a:off x="0" y="0"/>
              <a:ext cx="7885114" cy="21844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ctr">
              <a:spAutoFit/>
            </a:bodyPr>
            <a:lstStyle>
              <a:lvl1pPr>
                <a:defRPr sz="800">
                  <a:solidFill>
                    <a:srgbClr val="969696"/>
                  </a:solidFill>
                  <a:latin typeface="Gill Sans MT"/>
                  <a:ea typeface="Gill Sans MT"/>
                  <a:cs typeface="Gill Sans MT"/>
                  <a:sym typeface="Gill Sans MT"/>
                </a:defRPr>
              </a:lvl1pPr>
            </a:lstStyle>
            <a:p>
              <a:r>
                <a:t>	© NAME LASTNAME contacts @</a:t>
              </a:r>
            </a:p>
          </p:txBody>
        </p:sp>
      </p:grpSp>
      <p:sp>
        <p:nvSpPr>
          <p:cNvPr id="129" name="Shape 129"/>
          <p:cNvSpPr>
            <a:spLocks noGrp="1"/>
          </p:cNvSpPr>
          <p:nvPr>
            <p:ph type="sldNum" sz="quarter" idx="2"/>
          </p:nvPr>
        </p:nvSpPr>
        <p:spPr>
          <a:xfrm>
            <a:off x="7885113" y="6680517"/>
            <a:ext cx="1258888" cy="218441"/>
          </a:xfrm>
          <a:prstGeom prst="rect">
            <a:avLst/>
          </a:prstGeom>
          <a:solidFill>
            <a:srgbClr val="C0C0C0">
              <a:alpha val="39999"/>
            </a:srgbClr>
          </a:solidFill>
          <a:extLst>
            <a:ext uri="{C572A759-6A51-4108-AA02-DFA0A04FC94B}">
              <ma14:wrappingTextBoxFlag xmlns="" xmlns:ma14="http://schemas.microsoft.com/office/mac/drawingml/2011/main" val="1"/>
            </a:ext>
          </a:extLst>
        </p:spPr>
        <p:txBody>
          <a:bodyPr wrap="square"/>
          <a:lstStyle>
            <a:lvl1pPr algn="ctr"/>
          </a:lstStyle>
          <a:p>
            <a:fld id="{86CB4B4D-7CA3-9044-876B-883B54F8677D}" type="slidenum">
              <a:t>8</a:t>
            </a:fld>
            <a:endParaRPr/>
          </a:p>
        </p:txBody>
      </p:sp>
      <p:sp>
        <p:nvSpPr>
          <p:cNvPr id="131" name="Shape 131"/>
          <p:cNvSpPr>
            <a:spLocks noGrp="1"/>
          </p:cNvSpPr>
          <p:nvPr>
            <p:ph type="subTitle" idx="1"/>
          </p:nvPr>
        </p:nvSpPr>
        <p:spPr>
          <a:xfrm>
            <a:off x="725731" y="564840"/>
            <a:ext cx="7788826" cy="4924962"/>
          </a:xfrm>
          <a:prstGeom prst="rect">
            <a:avLst/>
          </a:prstGeom>
        </p:spPr>
        <p:txBody>
          <a:bodyPr>
            <a:noAutofit/>
          </a:bodyPr>
          <a:lstStyle/>
          <a:p>
            <a:pPr>
              <a:spcBef>
                <a:spcPts val="0"/>
              </a:spcBef>
              <a:spcAft>
                <a:spcPts val="1800"/>
              </a:spcAft>
              <a:defRPr/>
            </a:pPr>
            <a:r>
              <a:rPr lang="en-US" altLang="it-IT" sz="2800" b="1" dirty="0" smtClean="0"/>
              <a:t>Second best option</a:t>
            </a:r>
          </a:p>
          <a:p>
            <a:pPr algn="l">
              <a:spcBef>
                <a:spcPts val="0"/>
              </a:spcBef>
              <a:spcAft>
                <a:spcPts val="600"/>
              </a:spcAft>
              <a:defRPr/>
            </a:pPr>
            <a:r>
              <a:rPr lang="en-US" altLang="it-IT" sz="2800" i="1" dirty="0" smtClean="0"/>
              <a:t>Second best option</a:t>
            </a:r>
            <a:r>
              <a:rPr lang="en-US" altLang="it-IT" sz="2800" dirty="0" smtClean="0"/>
              <a:t>: without any need to get an agreement, policy-makers can unilaterally achieve their goal (restoring the equilibrium) by generating inflation </a:t>
            </a:r>
            <a:endParaRPr lang="en-US" altLang="it-IT" sz="2800" dirty="0"/>
          </a:p>
          <a:p>
            <a:pPr>
              <a:spcBef>
                <a:spcPts val="0"/>
              </a:spcBef>
              <a:spcAft>
                <a:spcPts val="1800"/>
              </a:spcAft>
              <a:defRPr/>
            </a:pPr>
            <a:r>
              <a:rPr lang="en-US" altLang="it-IT" sz="2800" dirty="0"/>
              <a:t>↑ </a:t>
            </a:r>
            <a:r>
              <a:rPr lang="en-US" altLang="it-IT" sz="2800" b="1" i="1" dirty="0">
                <a:latin typeface="Times New Roman" panose="02020603050405020304" pitchFamily="18" charset="0"/>
                <a:cs typeface="Times New Roman" panose="02020603050405020304" pitchFamily="18" charset="0"/>
              </a:rPr>
              <a:t>P</a:t>
            </a:r>
            <a:r>
              <a:rPr lang="en-US" altLang="it-IT" sz="2800" dirty="0"/>
              <a:t> ⇒ ↓ </a:t>
            </a:r>
            <a:r>
              <a:rPr lang="en-US" altLang="it-IT" sz="2800" b="1" i="1" dirty="0">
                <a:latin typeface="Times New Roman" panose="02020603050405020304" pitchFamily="18" charset="0"/>
                <a:cs typeface="Times New Roman" panose="02020603050405020304" pitchFamily="18" charset="0"/>
              </a:rPr>
              <a:t>W/P</a:t>
            </a:r>
            <a:r>
              <a:rPr lang="en-US" altLang="it-IT" sz="2800" dirty="0"/>
              <a:t> </a:t>
            </a:r>
          </a:p>
          <a:p>
            <a:pPr algn="l">
              <a:spcBef>
                <a:spcPts val="0"/>
              </a:spcBef>
              <a:spcAft>
                <a:spcPts val="1800"/>
              </a:spcAft>
              <a:defRPr/>
            </a:pPr>
            <a:r>
              <a:rPr lang="en-US" altLang="it-IT" sz="2800" dirty="0" smtClean="0"/>
              <a:t>Nominal wages do not change, but the increase in price brings real wage back to the equilibrium level (= MLP)</a:t>
            </a:r>
          </a:p>
          <a:p>
            <a:pPr marL="457200" indent="-457200" algn="l">
              <a:spcBef>
                <a:spcPts val="0"/>
              </a:spcBef>
              <a:spcAft>
                <a:spcPts val="1200"/>
              </a:spcAft>
              <a:buFont typeface="Arial" panose="020B0604020202020204" pitchFamily="34" charset="0"/>
              <a:buChar char="•"/>
              <a:defRPr/>
            </a:pPr>
            <a:r>
              <a:rPr lang="en-US" altLang="it-IT" sz="2800" dirty="0" smtClean="0"/>
              <a:t>Trade-off between inflation and unemployment </a:t>
            </a:r>
          </a:p>
          <a:p>
            <a:pPr marL="457200" indent="-457200" algn="l">
              <a:spcBef>
                <a:spcPts val="0"/>
              </a:spcBef>
              <a:spcAft>
                <a:spcPts val="1200"/>
              </a:spcAft>
              <a:buFont typeface="Arial" panose="020B0604020202020204" pitchFamily="34" charset="0"/>
              <a:buChar char="•"/>
              <a:defRPr/>
            </a:pPr>
            <a:r>
              <a:rPr lang="en-US" altLang="it-IT" sz="2800" dirty="0" smtClean="0"/>
              <a:t>Second best: inflation has negative externalities!</a:t>
            </a:r>
            <a:endParaRPr lang="en-US" altLang="it-IT" sz="2800" dirty="0"/>
          </a:p>
        </p:txBody>
      </p:sp>
    </p:spTree>
    <p:extLst>
      <p:ext uri="{BB962C8B-B14F-4D97-AF65-F5344CB8AC3E}">
        <p14:creationId xmlns:p14="http://schemas.microsoft.com/office/powerpoint/2010/main" val="1235847434"/>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46000">
              <a:srgbClr val="E5EDF6"/>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grpSp>
        <p:nvGrpSpPr>
          <p:cNvPr id="128" name="Group 128"/>
          <p:cNvGrpSpPr/>
          <p:nvPr/>
        </p:nvGrpSpPr>
        <p:grpSpPr>
          <a:xfrm>
            <a:off x="-1" y="6680517"/>
            <a:ext cx="7885115" cy="218441"/>
            <a:chOff x="0" y="0"/>
            <a:chExt cx="7885113" cy="218440"/>
          </a:xfrm>
        </p:grpSpPr>
        <p:sp>
          <p:nvSpPr>
            <p:cNvPr id="126" name="Shape 126"/>
            <p:cNvSpPr/>
            <p:nvPr/>
          </p:nvSpPr>
          <p:spPr>
            <a:xfrm>
              <a:off x="0" y="40957"/>
              <a:ext cx="7885114" cy="136526"/>
            </a:xfrm>
            <a:prstGeom prst="rect">
              <a:avLst/>
            </a:prstGeom>
            <a:solidFill>
              <a:srgbClr val="C0C0C0">
                <a:alpha val="39999"/>
              </a:srgbClr>
            </a:solidFill>
            <a:ln w="12700" cap="flat">
              <a:noFill/>
              <a:miter lim="400000"/>
            </a:ln>
            <a:effectLst/>
          </p:spPr>
          <p:txBody>
            <a:bodyPr wrap="square" lIns="45719" tIns="45719" rIns="45719" bIns="45719" numCol="1" anchor="ctr">
              <a:noAutofit/>
            </a:bodyPr>
            <a:lstStyle/>
            <a:p>
              <a:pPr>
                <a:defRPr sz="800">
                  <a:solidFill>
                    <a:srgbClr val="969696"/>
                  </a:solidFill>
                  <a:latin typeface="Gill Sans MT"/>
                  <a:ea typeface="Gill Sans MT"/>
                  <a:cs typeface="Gill Sans MT"/>
                  <a:sym typeface="Gill Sans MT"/>
                </a:defRPr>
              </a:pPr>
              <a:endParaRPr/>
            </a:p>
          </p:txBody>
        </p:sp>
        <p:sp>
          <p:nvSpPr>
            <p:cNvPr id="127" name="Shape 127"/>
            <p:cNvSpPr/>
            <p:nvPr/>
          </p:nvSpPr>
          <p:spPr>
            <a:xfrm>
              <a:off x="0" y="0"/>
              <a:ext cx="7885114" cy="21844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ctr">
              <a:spAutoFit/>
            </a:bodyPr>
            <a:lstStyle>
              <a:lvl1pPr>
                <a:defRPr sz="800">
                  <a:solidFill>
                    <a:srgbClr val="969696"/>
                  </a:solidFill>
                  <a:latin typeface="Gill Sans MT"/>
                  <a:ea typeface="Gill Sans MT"/>
                  <a:cs typeface="Gill Sans MT"/>
                  <a:sym typeface="Gill Sans MT"/>
                </a:defRPr>
              </a:lvl1pPr>
            </a:lstStyle>
            <a:p>
              <a:r>
                <a:t>	© NAME LASTNAME contacts @</a:t>
              </a:r>
            </a:p>
          </p:txBody>
        </p:sp>
      </p:grpSp>
      <p:sp>
        <p:nvSpPr>
          <p:cNvPr id="129" name="Shape 129"/>
          <p:cNvSpPr>
            <a:spLocks noGrp="1"/>
          </p:cNvSpPr>
          <p:nvPr>
            <p:ph type="sldNum" sz="quarter" idx="2"/>
          </p:nvPr>
        </p:nvSpPr>
        <p:spPr>
          <a:xfrm>
            <a:off x="7885113" y="6680517"/>
            <a:ext cx="1258888" cy="218441"/>
          </a:xfrm>
          <a:prstGeom prst="rect">
            <a:avLst/>
          </a:prstGeom>
          <a:solidFill>
            <a:srgbClr val="C0C0C0">
              <a:alpha val="39999"/>
            </a:srgbClr>
          </a:solidFill>
          <a:extLst>
            <a:ext uri="{C572A759-6A51-4108-AA02-DFA0A04FC94B}">
              <ma14:wrappingTextBoxFlag xmlns="" xmlns:ma14="http://schemas.microsoft.com/office/mac/drawingml/2011/main" val="1"/>
            </a:ext>
          </a:extLst>
        </p:spPr>
        <p:txBody>
          <a:bodyPr wrap="square"/>
          <a:lstStyle>
            <a:lvl1pPr algn="ctr"/>
          </a:lstStyle>
          <a:p>
            <a:fld id="{86CB4B4D-7CA3-9044-876B-883B54F8677D}" type="slidenum">
              <a:t>9</a:t>
            </a:fld>
            <a:endParaRPr/>
          </a:p>
        </p:txBody>
      </p:sp>
      <p:sp>
        <p:nvSpPr>
          <p:cNvPr id="131" name="Shape 131"/>
          <p:cNvSpPr>
            <a:spLocks noGrp="1"/>
          </p:cNvSpPr>
          <p:nvPr>
            <p:ph type="subTitle" idx="1"/>
          </p:nvPr>
        </p:nvSpPr>
        <p:spPr>
          <a:xfrm>
            <a:off x="671644" y="939944"/>
            <a:ext cx="7993385" cy="4525963"/>
          </a:xfrm>
          <a:prstGeom prst="rect">
            <a:avLst/>
          </a:prstGeom>
        </p:spPr>
        <p:txBody>
          <a:bodyPr>
            <a:noAutofit/>
          </a:bodyPr>
          <a:lstStyle/>
          <a:p>
            <a:pPr>
              <a:spcBef>
                <a:spcPts val="0"/>
              </a:spcBef>
              <a:spcAft>
                <a:spcPts val="2400"/>
              </a:spcAft>
              <a:defRPr/>
            </a:pPr>
            <a:r>
              <a:rPr lang="en-US" altLang="it-IT" sz="2800" b="1" dirty="0" smtClean="0"/>
              <a:t>Surprise inflation</a:t>
            </a:r>
          </a:p>
          <a:p>
            <a:pPr algn="l">
              <a:spcBef>
                <a:spcPts val="0"/>
              </a:spcBef>
              <a:spcAft>
                <a:spcPts val="2400"/>
              </a:spcAft>
              <a:defRPr/>
            </a:pPr>
            <a:r>
              <a:rPr lang="en-US" altLang="it-IT" sz="2800" dirty="0" smtClean="0"/>
              <a:t>However, this </a:t>
            </a:r>
            <a:r>
              <a:rPr lang="en-US" altLang="it-IT" sz="2800" dirty="0"/>
              <a:t>attempt </a:t>
            </a:r>
            <a:r>
              <a:rPr lang="en-US" altLang="it-IT" sz="2800" dirty="0" smtClean="0"/>
              <a:t>of the policy-makers can </a:t>
            </a:r>
            <a:r>
              <a:rPr lang="en-US" altLang="it-IT" sz="2800" dirty="0"/>
              <a:t>be frustrated if private agents will anticipate this policy (they will expect inflation and rise nominal wages, so that </a:t>
            </a:r>
            <a:r>
              <a:rPr lang="en-US" altLang="it-IT" sz="2800" b="1" i="1" dirty="0">
                <a:latin typeface="Times New Roman" panose="02020603050405020304" pitchFamily="18" charset="0"/>
                <a:cs typeface="Times New Roman" panose="02020603050405020304" pitchFamily="18" charset="0"/>
              </a:rPr>
              <a:t>W/P</a:t>
            </a:r>
            <a:r>
              <a:rPr lang="en-US" altLang="it-IT" sz="2800" dirty="0"/>
              <a:t> will not change</a:t>
            </a:r>
            <a:r>
              <a:rPr lang="en-US" altLang="it-IT" sz="2800" dirty="0" smtClean="0"/>
              <a:t>)</a:t>
            </a:r>
          </a:p>
          <a:p>
            <a:pPr algn="l">
              <a:spcBef>
                <a:spcPts val="0"/>
              </a:spcBef>
              <a:spcAft>
                <a:spcPts val="1200"/>
              </a:spcAft>
              <a:defRPr/>
            </a:pPr>
            <a:r>
              <a:rPr lang="en-US" altLang="it-IT" sz="2800" dirty="0" smtClean="0"/>
              <a:t>In other words, if </a:t>
            </a:r>
            <a:r>
              <a:rPr lang="en-US" altLang="it-IT" sz="2800" dirty="0"/>
              <a:t>they want to achieve their goal, </a:t>
            </a:r>
            <a:r>
              <a:rPr lang="en-US" altLang="it-IT" sz="2800" dirty="0" smtClean="0"/>
              <a:t>policy-maker </a:t>
            </a:r>
            <a:r>
              <a:rPr lang="en-US" altLang="it-IT" sz="2800" dirty="0"/>
              <a:t>have to generate</a:t>
            </a:r>
            <a:r>
              <a:rPr lang="en-US" altLang="it-IT" sz="2800" dirty="0">
                <a:solidFill>
                  <a:srgbClr val="FF0000"/>
                </a:solidFill>
              </a:rPr>
              <a:t> </a:t>
            </a:r>
            <a:r>
              <a:rPr lang="en-US" altLang="it-IT" sz="2800" b="1" dirty="0">
                <a:solidFill>
                  <a:schemeClr val="tx1"/>
                </a:solidFill>
              </a:rPr>
              <a:t>surprise inflation</a:t>
            </a:r>
            <a:r>
              <a:rPr lang="en-US" altLang="it-IT" sz="2800" dirty="0"/>
              <a:t>, that is, an inflation higher than what expected by economic </a:t>
            </a:r>
            <a:r>
              <a:rPr lang="en-US" altLang="it-IT" sz="2800" dirty="0" smtClean="0"/>
              <a:t>agents</a:t>
            </a:r>
            <a:endParaRPr lang="en-US" altLang="it-IT" sz="2800" dirty="0"/>
          </a:p>
          <a:p>
            <a:pPr algn="l">
              <a:spcBef>
                <a:spcPts val="0"/>
              </a:spcBef>
              <a:spcAft>
                <a:spcPts val="1200"/>
              </a:spcAft>
              <a:defRPr/>
            </a:pPr>
            <a:endParaRPr lang="en-US" altLang="it-IT" sz="2800" dirty="0"/>
          </a:p>
        </p:txBody>
      </p:sp>
    </p:spTree>
    <p:extLst>
      <p:ext uri="{BB962C8B-B14F-4D97-AF65-F5344CB8AC3E}">
        <p14:creationId xmlns:p14="http://schemas.microsoft.com/office/powerpoint/2010/main" val="2124241534"/>
      </p:ext>
    </p:extLst>
  </p:cSld>
  <p:clrMapOvr>
    <a:masterClrMapping/>
  </p:clrMapOvr>
  <p:transition spd="slow"/>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355</TotalTime>
  <Words>1993</Words>
  <Application>Microsoft Office PowerPoint</Application>
  <PresentationFormat>On-screen Show (4:3)</PresentationFormat>
  <Paragraphs>174</Paragraphs>
  <Slides>28</Slides>
  <Notes>26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Gill Sans MT</vt:lpstr>
      <vt:lpstr>Times New Roman</vt:lpstr>
      <vt:lpstr>Wingdings</vt:lpstr>
      <vt:lpstr>Office Theme</vt:lpstr>
      <vt:lpstr>Lecture Monetary Unions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2 The European integration process</dc:title>
  <dc:creator>Stefano</dc:creator>
  <cp:lastModifiedBy>Stefano</cp:lastModifiedBy>
  <cp:revision>23</cp:revision>
  <dcterms:modified xsi:type="dcterms:W3CDTF">2018-05-03T12:02:06Z</dcterms:modified>
</cp:coreProperties>
</file>